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5" r:id="rId8"/>
    <p:sldId id="276" r:id="rId9"/>
    <p:sldId id="277" r:id="rId10"/>
    <p:sldId id="270" r:id="rId11"/>
    <p:sldId id="296" r:id="rId12"/>
    <p:sldId id="297" r:id="rId13"/>
    <p:sldId id="271" r:id="rId14"/>
    <p:sldId id="272" r:id="rId15"/>
    <p:sldId id="273" r:id="rId16"/>
    <p:sldId id="274" r:id="rId17"/>
    <p:sldId id="298" r:id="rId18"/>
    <p:sldId id="281" r:id="rId19"/>
    <p:sldId id="282" r:id="rId20"/>
    <p:sldId id="283" r:id="rId21"/>
    <p:sldId id="284" r:id="rId22"/>
    <p:sldId id="285" r:id="rId23"/>
    <p:sldId id="286" r:id="rId24"/>
    <p:sldId id="287" r:id="rId25"/>
    <p:sldId id="288" r:id="rId26"/>
    <p:sldId id="289" r:id="rId27"/>
    <p:sldId id="290" r:id="rId28"/>
    <p:sldId id="278" r:id="rId29"/>
    <p:sldId id="302" r:id="rId30"/>
    <p:sldId id="279" r:id="rId31"/>
    <p:sldId id="303" r:id="rId32"/>
    <p:sldId id="304" r:id="rId33"/>
    <p:sldId id="305" r:id="rId34"/>
    <p:sldId id="306" r:id="rId35"/>
    <p:sldId id="266" r:id="rId36"/>
    <p:sldId id="263" r:id="rId37"/>
    <p:sldId id="264" r:id="rId38"/>
    <p:sldId id="265" r:id="rId39"/>
    <p:sldId id="262" r:id="rId40"/>
    <p:sldId id="267" r:id="rId41"/>
    <p:sldId id="268" r:id="rId42"/>
    <p:sldId id="269" r:id="rId43"/>
    <p:sldId id="307" r:id="rId44"/>
    <p:sldId id="308" r:id="rId45"/>
    <p:sldId id="309" r:id="rId46"/>
    <p:sldId id="310" r:id="rId47"/>
    <p:sldId id="311" r:id="rId48"/>
    <p:sldId id="312" r:id="rId49"/>
    <p:sldId id="313" r:id="rId50"/>
    <p:sldId id="358" r:id="rId51"/>
    <p:sldId id="359" r:id="rId52"/>
    <p:sldId id="360" r:id="rId53"/>
    <p:sldId id="361" r:id="rId54"/>
    <p:sldId id="362" r:id="rId55"/>
    <p:sldId id="363" r:id="rId56"/>
    <p:sldId id="364" r:id="rId57"/>
    <p:sldId id="365" r:id="rId58"/>
    <p:sldId id="366" r:id="rId59"/>
    <p:sldId id="367" r:id="rId60"/>
    <p:sldId id="368" r:id="rId61"/>
    <p:sldId id="314" r:id="rId62"/>
    <p:sldId id="315" r:id="rId63"/>
    <p:sldId id="316" r:id="rId64"/>
    <p:sldId id="317" r:id="rId65"/>
    <p:sldId id="318" r:id="rId66"/>
    <p:sldId id="319" r:id="rId67"/>
    <p:sldId id="320" r:id="rId68"/>
    <p:sldId id="321" r:id="rId69"/>
    <p:sldId id="322" r:id="rId70"/>
    <p:sldId id="323" r:id="rId71"/>
    <p:sldId id="324" r:id="rId72"/>
    <p:sldId id="325" r:id="rId73"/>
    <p:sldId id="326" r:id="rId74"/>
    <p:sldId id="327" r:id="rId75"/>
    <p:sldId id="328" r:id="rId76"/>
    <p:sldId id="329" r:id="rId77"/>
    <p:sldId id="330" r:id="rId78"/>
    <p:sldId id="331" r:id="rId79"/>
    <p:sldId id="332" r:id="rId80"/>
    <p:sldId id="333" r:id="rId81"/>
    <p:sldId id="334" r:id="rId82"/>
    <p:sldId id="335" r:id="rId83"/>
    <p:sldId id="336" r:id="rId84"/>
    <p:sldId id="280" r:id="rId85"/>
    <p:sldId id="337" r:id="rId86"/>
    <p:sldId id="338" r:id="rId87"/>
    <p:sldId id="339" r:id="rId88"/>
    <p:sldId id="340" r:id="rId89"/>
    <p:sldId id="291" r:id="rId90"/>
    <p:sldId id="292" r:id="rId91"/>
    <p:sldId id="341" r:id="rId92"/>
    <p:sldId id="342" r:id="rId93"/>
    <p:sldId id="343" r:id="rId94"/>
    <p:sldId id="344" r:id="rId95"/>
    <p:sldId id="345" r:id="rId96"/>
    <p:sldId id="346" r:id="rId97"/>
    <p:sldId id="347" r:id="rId98"/>
    <p:sldId id="348" r:id="rId99"/>
    <p:sldId id="349" r:id="rId100"/>
    <p:sldId id="350" r:id="rId101"/>
    <p:sldId id="351" r:id="rId102"/>
    <p:sldId id="352" r:id="rId103"/>
    <p:sldId id="353" r:id="rId104"/>
    <p:sldId id="354" r:id="rId105"/>
    <p:sldId id="355" r:id="rId106"/>
    <p:sldId id="356" r:id="rId107"/>
    <p:sldId id="293" r:id="rId108"/>
    <p:sldId id="294" r:id="rId109"/>
    <p:sldId id="295" r:id="rId110"/>
    <p:sldId id="357" r:id="rId1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2" d="100"/>
          <a:sy n="72" d="100"/>
        </p:scale>
        <p:origin x="45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presProps" Target="pres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slide" Target="slides/slide109.xml"/><Relationship Id="rId115"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87A5ED4-3A32-4CCC-AB29-2C71B1B09B31}"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8FAFF-B4D4-4430-8A6F-BDC7788BA4EC}" type="slidenum">
              <a:rPr lang="en-GB" smtClean="0"/>
              <a:t>‹#›</a:t>
            </a:fld>
            <a:endParaRPr lang="en-GB"/>
          </a:p>
        </p:txBody>
      </p:sp>
    </p:spTree>
    <p:extLst>
      <p:ext uri="{BB962C8B-B14F-4D97-AF65-F5344CB8AC3E}">
        <p14:creationId xmlns:p14="http://schemas.microsoft.com/office/powerpoint/2010/main" val="28505463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7A5ED4-3A32-4CCC-AB29-2C71B1B09B31}"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8FAFF-B4D4-4430-8A6F-BDC7788BA4EC}" type="slidenum">
              <a:rPr lang="en-GB" smtClean="0"/>
              <a:t>‹#›</a:t>
            </a:fld>
            <a:endParaRPr lang="en-GB"/>
          </a:p>
        </p:txBody>
      </p:sp>
    </p:spTree>
    <p:extLst>
      <p:ext uri="{BB962C8B-B14F-4D97-AF65-F5344CB8AC3E}">
        <p14:creationId xmlns:p14="http://schemas.microsoft.com/office/powerpoint/2010/main" val="2266631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7A5ED4-3A32-4CCC-AB29-2C71B1B09B31}"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8FAFF-B4D4-4430-8A6F-BDC7788BA4EC}" type="slidenum">
              <a:rPr lang="en-GB" smtClean="0"/>
              <a:t>‹#›</a:t>
            </a:fld>
            <a:endParaRPr lang="en-GB"/>
          </a:p>
        </p:txBody>
      </p:sp>
    </p:spTree>
    <p:extLst>
      <p:ext uri="{BB962C8B-B14F-4D97-AF65-F5344CB8AC3E}">
        <p14:creationId xmlns:p14="http://schemas.microsoft.com/office/powerpoint/2010/main" val="548501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87A5ED4-3A32-4CCC-AB29-2C71B1B09B31}"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98FAFF-B4D4-4430-8A6F-BDC7788BA4EC}" type="slidenum">
              <a:rPr lang="en-GB" smtClean="0"/>
              <a:t>‹#›</a:t>
            </a:fld>
            <a:endParaRPr lang="en-GB"/>
          </a:p>
        </p:txBody>
      </p:sp>
    </p:spTree>
    <p:extLst>
      <p:ext uri="{BB962C8B-B14F-4D97-AF65-F5344CB8AC3E}">
        <p14:creationId xmlns:p14="http://schemas.microsoft.com/office/powerpoint/2010/main" val="489635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87A5ED4-3A32-4CCC-AB29-2C71B1B09B31}" type="datetimeFigureOut">
              <a:rPr lang="en-GB" smtClean="0"/>
              <a:t>06/03/2019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98FAFF-B4D4-4430-8A6F-BDC7788BA4EC}" type="slidenum">
              <a:rPr lang="en-GB" smtClean="0"/>
              <a:t>‹#›</a:t>
            </a:fld>
            <a:endParaRPr lang="en-GB"/>
          </a:p>
        </p:txBody>
      </p:sp>
    </p:spTree>
    <p:extLst>
      <p:ext uri="{BB962C8B-B14F-4D97-AF65-F5344CB8AC3E}">
        <p14:creationId xmlns:p14="http://schemas.microsoft.com/office/powerpoint/2010/main" val="2745283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87A5ED4-3A32-4CCC-AB29-2C71B1B09B31}" type="datetimeFigureOut">
              <a:rPr lang="en-GB" smtClean="0"/>
              <a:t>06/03/2019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98FAFF-B4D4-4430-8A6F-BDC7788BA4EC}" type="slidenum">
              <a:rPr lang="en-GB" smtClean="0"/>
              <a:t>‹#›</a:t>
            </a:fld>
            <a:endParaRPr lang="en-GB"/>
          </a:p>
        </p:txBody>
      </p:sp>
    </p:spTree>
    <p:extLst>
      <p:ext uri="{BB962C8B-B14F-4D97-AF65-F5344CB8AC3E}">
        <p14:creationId xmlns:p14="http://schemas.microsoft.com/office/powerpoint/2010/main" val="2603760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7A5ED4-3A32-4CCC-AB29-2C71B1B09B31}" type="datetimeFigureOut">
              <a:rPr lang="en-GB" smtClean="0"/>
              <a:t>06/03/2019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098FAFF-B4D4-4430-8A6F-BDC7788BA4EC}" type="slidenum">
              <a:rPr lang="en-GB" smtClean="0"/>
              <a:t>‹#›</a:t>
            </a:fld>
            <a:endParaRPr lang="en-GB"/>
          </a:p>
        </p:txBody>
      </p:sp>
    </p:spTree>
    <p:extLst>
      <p:ext uri="{BB962C8B-B14F-4D97-AF65-F5344CB8AC3E}">
        <p14:creationId xmlns:p14="http://schemas.microsoft.com/office/powerpoint/2010/main" val="4105308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87A5ED4-3A32-4CCC-AB29-2C71B1B09B31}"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98FAFF-B4D4-4430-8A6F-BDC7788BA4EC}" type="slidenum">
              <a:rPr lang="en-GB" smtClean="0"/>
              <a:t>‹#›</a:t>
            </a:fld>
            <a:endParaRPr lang="en-GB"/>
          </a:p>
        </p:txBody>
      </p:sp>
    </p:spTree>
    <p:extLst>
      <p:ext uri="{BB962C8B-B14F-4D97-AF65-F5344CB8AC3E}">
        <p14:creationId xmlns:p14="http://schemas.microsoft.com/office/powerpoint/2010/main" val="3991456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87A5ED4-3A32-4CCC-AB29-2C71B1B09B31}"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98FAFF-B4D4-4430-8A6F-BDC7788BA4EC}" type="slidenum">
              <a:rPr lang="en-GB" smtClean="0"/>
              <a:t>‹#›</a:t>
            </a:fld>
            <a:endParaRPr lang="en-GB"/>
          </a:p>
        </p:txBody>
      </p:sp>
    </p:spTree>
    <p:extLst>
      <p:ext uri="{BB962C8B-B14F-4D97-AF65-F5344CB8AC3E}">
        <p14:creationId xmlns:p14="http://schemas.microsoft.com/office/powerpoint/2010/main" val="3488167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7A5ED4-3A32-4CCC-AB29-2C71B1B09B31}"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8FAFF-B4D4-4430-8A6F-BDC7788BA4EC}" type="slidenum">
              <a:rPr lang="en-GB" smtClean="0"/>
              <a:t>‹#›</a:t>
            </a:fld>
            <a:endParaRPr lang="en-GB"/>
          </a:p>
        </p:txBody>
      </p:sp>
    </p:spTree>
    <p:extLst>
      <p:ext uri="{BB962C8B-B14F-4D97-AF65-F5344CB8AC3E}">
        <p14:creationId xmlns:p14="http://schemas.microsoft.com/office/powerpoint/2010/main" val="1339606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7A5ED4-3A32-4CCC-AB29-2C71B1B09B31}"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8FAFF-B4D4-4430-8A6F-BDC7788BA4EC}" type="slidenum">
              <a:rPr lang="en-GB" smtClean="0"/>
              <a:t>‹#›</a:t>
            </a:fld>
            <a:endParaRPr lang="en-GB"/>
          </a:p>
        </p:txBody>
      </p:sp>
    </p:spTree>
    <p:extLst>
      <p:ext uri="{BB962C8B-B14F-4D97-AF65-F5344CB8AC3E}">
        <p14:creationId xmlns:p14="http://schemas.microsoft.com/office/powerpoint/2010/main" val="936342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7A5ED4-3A32-4CCC-AB29-2C71B1B09B31}" type="datetimeFigureOut">
              <a:rPr lang="en-GB" smtClean="0"/>
              <a:t>06/03/2019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98FAFF-B4D4-4430-8A6F-BDC7788BA4EC}" type="slidenum">
              <a:rPr lang="en-GB" smtClean="0"/>
              <a:t>‹#›</a:t>
            </a:fld>
            <a:endParaRPr lang="en-GB"/>
          </a:p>
        </p:txBody>
      </p:sp>
    </p:spTree>
    <p:extLst>
      <p:ext uri="{BB962C8B-B14F-4D97-AF65-F5344CB8AC3E}">
        <p14:creationId xmlns:p14="http://schemas.microsoft.com/office/powerpoint/2010/main" val="34361158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Revision techniques</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09679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t>
            </a:r>
            <a:br>
              <a:rPr lang="en-GB" dirty="0"/>
            </a:br>
            <a:endParaRPr lang="en-GB" dirty="0"/>
          </a:p>
        </p:txBody>
      </p:sp>
      <p:sp>
        <p:nvSpPr>
          <p:cNvPr id="3" name="Content Placeholder 2"/>
          <p:cNvSpPr>
            <a:spLocks noGrp="1"/>
          </p:cNvSpPr>
          <p:nvPr>
            <p:ph idx="1"/>
          </p:nvPr>
        </p:nvSpPr>
        <p:spPr/>
        <p:txBody>
          <a:bodyPr/>
          <a:lstStyle/>
          <a:p>
            <a:r>
              <a:rPr lang="en-GB" dirty="0"/>
              <a:t>Uncluttered space</a:t>
            </a:r>
          </a:p>
          <a:p>
            <a:r>
              <a:rPr lang="en-GB" dirty="0"/>
              <a:t>Quiet/noise</a:t>
            </a:r>
          </a:p>
          <a:p>
            <a:r>
              <a:rPr lang="en-GB" dirty="0"/>
              <a:t>With people /without</a:t>
            </a:r>
          </a:p>
          <a:p>
            <a:r>
              <a:rPr lang="en-GB" dirty="0"/>
              <a:t>NO phone distraction</a:t>
            </a:r>
          </a:p>
        </p:txBody>
      </p:sp>
    </p:spTree>
    <p:extLst>
      <p:ext uri="{BB962C8B-B14F-4D97-AF65-F5344CB8AC3E}">
        <p14:creationId xmlns:p14="http://schemas.microsoft.com/office/powerpoint/2010/main" val="2342514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of day?</a:t>
            </a:r>
          </a:p>
        </p:txBody>
      </p:sp>
      <p:sp>
        <p:nvSpPr>
          <p:cNvPr id="3" name="Content Placeholder 2"/>
          <p:cNvSpPr>
            <a:spLocks noGrp="1"/>
          </p:cNvSpPr>
          <p:nvPr>
            <p:ph idx="1"/>
          </p:nvPr>
        </p:nvSpPr>
        <p:spPr/>
        <p:txBody>
          <a:bodyPr/>
          <a:lstStyle/>
          <a:p>
            <a:r>
              <a:rPr lang="en-GB" dirty="0"/>
              <a:t>How long?</a:t>
            </a:r>
          </a:p>
          <a:p>
            <a:r>
              <a:rPr lang="en-GB" dirty="0"/>
              <a:t>When?</a:t>
            </a:r>
          </a:p>
          <a:p>
            <a:r>
              <a:rPr lang="en-GB" dirty="0"/>
              <a:t>Where?</a:t>
            </a:r>
          </a:p>
        </p:txBody>
      </p:sp>
    </p:spTree>
    <p:extLst>
      <p:ext uri="{BB962C8B-B14F-4D97-AF65-F5344CB8AC3E}">
        <p14:creationId xmlns:p14="http://schemas.microsoft.com/office/powerpoint/2010/main" val="3157182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Equipment</a:t>
            </a:r>
          </a:p>
        </p:txBody>
      </p:sp>
      <p:sp>
        <p:nvSpPr>
          <p:cNvPr id="3" name="Content Placeholder 2"/>
          <p:cNvSpPr>
            <a:spLocks noGrp="1"/>
          </p:cNvSpPr>
          <p:nvPr>
            <p:ph idx="1"/>
          </p:nvPr>
        </p:nvSpPr>
        <p:spPr/>
        <p:txBody>
          <a:bodyPr/>
          <a:lstStyle/>
          <a:p>
            <a:r>
              <a:rPr lang="en-GB" dirty="0"/>
              <a:t>Coloured paper</a:t>
            </a:r>
          </a:p>
          <a:p>
            <a:r>
              <a:rPr lang="en-GB" dirty="0"/>
              <a:t>Highlighters</a:t>
            </a:r>
          </a:p>
          <a:p>
            <a:r>
              <a:rPr lang="en-GB" dirty="0"/>
              <a:t>Post its</a:t>
            </a:r>
          </a:p>
          <a:p>
            <a:r>
              <a:rPr lang="en-GB" dirty="0"/>
              <a:t>Coloured pens</a:t>
            </a:r>
          </a:p>
        </p:txBody>
      </p:sp>
    </p:spTree>
    <p:extLst>
      <p:ext uri="{BB962C8B-B14F-4D97-AF65-F5344CB8AC3E}">
        <p14:creationId xmlns:p14="http://schemas.microsoft.com/office/powerpoint/2010/main" val="3451380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Notes</a:t>
            </a:r>
          </a:p>
        </p:txBody>
      </p:sp>
      <p:sp>
        <p:nvSpPr>
          <p:cNvPr id="3" name="Content Placeholder 2"/>
          <p:cNvSpPr>
            <a:spLocks noGrp="1"/>
          </p:cNvSpPr>
          <p:nvPr>
            <p:ph idx="1"/>
          </p:nvPr>
        </p:nvSpPr>
        <p:spPr/>
        <p:txBody>
          <a:bodyPr/>
          <a:lstStyle/>
          <a:p>
            <a:r>
              <a:rPr lang="en-GB" dirty="0"/>
              <a:t>Books</a:t>
            </a:r>
          </a:p>
          <a:p>
            <a:r>
              <a:rPr lang="en-GB" dirty="0"/>
              <a:t>Pads of paper</a:t>
            </a:r>
          </a:p>
          <a:p>
            <a:r>
              <a:rPr lang="en-GB" dirty="0"/>
              <a:t>Loose paper</a:t>
            </a:r>
          </a:p>
          <a:p>
            <a:r>
              <a:rPr lang="en-GB" dirty="0"/>
              <a:t>Coloured paper/lined plain</a:t>
            </a:r>
          </a:p>
          <a:p>
            <a:r>
              <a:rPr lang="en-GB" dirty="0"/>
              <a:t>Cards coloured/plain (diagrams)</a:t>
            </a:r>
          </a:p>
        </p:txBody>
      </p:sp>
    </p:spTree>
    <p:extLst>
      <p:ext uri="{BB962C8B-B14F-4D97-AF65-F5344CB8AC3E}">
        <p14:creationId xmlns:p14="http://schemas.microsoft.com/office/powerpoint/2010/main" val="3055386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Approach</a:t>
            </a:r>
          </a:p>
        </p:txBody>
      </p:sp>
      <p:sp>
        <p:nvSpPr>
          <p:cNvPr id="3" name="Content Placeholder 2"/>
          <p:cNvSpPr>
            <a:spLocks noGrp="1"/>
          </p:cNvSpPr>
          <p:nvPr>
            <p:ph idx="1"/>
          </p:nvPr>
        </p:nvSpPr>
        <p:spPr/>
        <p:txBody>
          <a:bodyPr/>
          <a:lstStyle/>
          <a:p>
            <a:r>
              <a:rPr lang="en-GB" dirty="0"/>
              <a:t>Own notes-’own’ it!</a:t>
            </a:r>
          </a:p>
          <a:p>
            <a:r>
              <a:rPr lang="en-GB" dirty="0"/>
              <a:t>‘</a:t>
            </a:r>
            <a:r>
              <a:rPr lang="en-GB" dirty="0" err="1"/>
              <a:t>report’format</a:t>
            </a:r>
            <a:endParaRPr lang="en-GB" dirty="0"/>
          </a:p>
          <a:p>
            <a:r>
              <a:rPr lang="en-GB" dirty="0"/>
              <a:t>Mind maps</a:t>
            </a:r>
          </a:p>
          <a:p>
            <a:r>
              <a:rPr lang="en-GB" dirty="0"/>
              <a:t>Small paragraphs/cards</a:t>
            </a:r>
          </a:p>
          <a:p>
            <a:r>
              <a:rPr lang="en-GB" dirty="0"/>
              <a:t>Post its-shaped paper</a:t>
            </a:r>
          </a:p>
        </p:txBody>
      </p:sp>
    </p:spTree>
    <p:extLst>
      <p:ext uri="{BB962C8B-B14F-4D97-AF65-F5344CB8AC3E}">
        <p14:creationId xmlns:p14="http://schemas.microsoft.com/office/powerpoint/2010/main" val="1426239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B9ADF-0E20-40B3-9C9A-20D8D7E6981F}"/>
              </a:ext>
            </a:extLst>
          </p:cNvPr>
          <p:cNvSpPr>
            <a:spLocks noGrp="1"/>
          </p:cNvSpPr>
          <p:nvPr>
            <p:ph type="title"/>
          </p:nvPr>
        </p:nvSpPr>
        <p:spPr>
          <a:xfrm>
            <a:off x="838200" y="696429"/>
            <a:ext cx="10515600" cy="1325563"/>
          </a:xfrm>
        </p:spPr>
        <p:txBody>
          <a:bodyPr>
            <a:normAutofit fontScale="90000"/>
          </a:bodyPr>
          <a:lstStyle/>
          <a:p>
            <a:r>
              <a:rPr lang="en-GB" dirty="0"/>
              <a:t>The NEC Contract(The New Engineering Contract): Engineering and Construction Contract)</a:t>
            </a:r>
            <a:br>
              <a:rPr lang="en-GB" dirty="0"/>
            </a:br>
            <a:endParaRPr lang="en-GB" dirty="0"/>
          </a:p>
        </p:txBody>
      </p:sp>
      <p:sp>
        <p:nvSpPr>
          <p:cNvPr id="3" name="Content Placeholder 2">
            <a:extLst>
              <a:ext uri="{FF2B5EF4-FFF2-40B4-BE49-F238E27FC236}">
                <a16:creationId xmlns:a16="http://schemas.microsoft.com/office/drawing/2014/main" id="{C7757D4F-037D-41E8-A117-439292D46012}"/>
              </a:ext>
            </a:extLst>
          </p:cNvPr>
          <p:cNvSpPr>
            <a:spLocks noGrp="1"/>
          </p:cNvSpPr>
          <p:nvPr>
            <p:ph idx="1"/>
          </p:nvPr>
        </p:nvSpPr>
        <p:spPr>
          <a:xfrm>
            <a:off x="1104293" y="2520278"/>
            <a:ext cx="8946541" cy="4195481"/>
          </a:xfrm>
        </p:spPr>
        <p:txBody>
          <a:bodyPr/>
          <a:lstStyle/>
          <a:p>
            <a:r>
              <a:rPr lang="en-GB" dirty="0"/>
              <a:t>NEC Option A: Priced contract with activity schedule.</a:t>
            </a:r>
          </a:p>
          <a:p>
            <a:r>
              <a:rPr lang="en-GB" dirty="0"/>
              <a:t>Option B: Priced contract with bill of quantities.</a:t>
            </a:r>
          </a:p>
          <a:p>
            <a:r>
              <a:rPr lang="en-GB" dirty="0"/>
              <a:t>Option C: Target contract with activity schedule.</a:t>
            </a:r>
          </a:p>
          <a:p>
            <a:r>
              <a:rPr lang="en-GB" dirty="0"/>
              <a:t>Option D: Target contract with bill of quantities.</a:t>
            </a:r>
          </a:p>
          <a:p>
            <a:r>
              <a:rPr lang="en-GB" dirty="0"/>
              <a:t>Option E: Cost reimbursable contract.</a:t>
            </a:r>
          </a:p>
          <a:p>
            <a:r>
              <a:rPr lang="en-GB" dirty="0"/>
              <a:t>Option F: Management contract.</a:t>
            </a:r>
          </a:p>
          <a:p>
            <a:r>
              <a:rPr lang="en-GB" dirty="0"/>
              <a:t>Option G: Term contract.</a:t>
            </a:r>
          </a:p>
        </p:txBody>
      </p:sp>
    </p:spTree>
    <p:extLst>
      <p:ext uri="{BB962C8B-B14F-4D97-AF65-F5344CB8AC3E}">
        <p14:creationId xmlns:p14="http://schemas.microsoft.com/office/powerpoint/2010/main" val="2049819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DAC9F-267C-4623-ADB8-490295A67BB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4DA458-6641-4DC7-BEC4-1C91880D194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791217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52E21-8032-4C3A-832D-23E8B4581531}"/>
              </a:ext>
            </a:extLst>
          </p:cNvPr>
          <p:cNvSpPr>
            <a:spLocks noGrp="1"/>
          </p:cNvSpPr>
          <p:nvPr>
            <p:ph type="title"/>
          </p:nvPr>
        </p:nvSpPr>
        <p:spPr/>
        <p:txBody>
          <a:bodyPr/>
          <a:lstStyle/>
          <a:p>
            <a:r>
              <a:rPr lang="en-GB" dirty="0"/>
              <a:t>JCT (The Joint Contracts Tribunal)</a:t>
            </a:r>
            <a:br>
              <a:rPr lang="en-GB" dirty="0"/>
            </a:br>
            <a:endParaRPr lang="en-GB" dirty="0"/>
          </a:p>
        </p:txBody>
      </p:sp>
      <p:sp>
        <p:nvSpPr>
          <p:cNvPr id="3" name="Content Placeholder 2">
            <a:extLst>
              <a:ext uri="{FF2B5EF4-FFF2-40B4-BE49-F238E27FC236}">
                <a16:creationId xmlns:a16="http://schemas.microsoft.com/office/drawing/2014/main" id="{EE2B843B-7A2B-4053-8EDC-74422CF09CDD}"/>
              </a:ext>
            </a:extLst>
          </p:cNvPr>
          <p:cNvSpPr>
            <a:spLocks noGrp="1"/>
          </p:cNvSpPr>
          <p:nvPr>
            <p:ph idx="1"/>
          </p:nvPr>
        </p:nvSpPr>
        <p:spPr/>
        <p:txBody>
          <a:bodyPr>
            <a:normAutofit fontScale="85000" lnSpcReduction="20000"/>
          </a:bodyPr>
          <a:lstStyle/>
          <a:p>
            <a:r>
              <a:rPr lang="en-GB" dirty="0"/>
              <a:t>DB: Design and build contract.</a:t>
            </a:r>
          </a:p>
          <a:p>
            <a:r>
              <a:rPr lang="en-GB" dirty="0"/>
              <a:t>CE: Constructing Excellence contract.</a:t>
            </a:r>
          </a:p>
          <a:p>
            <a:r>
              <a:rPr lang="en-GB" dirty="0"/>
              <a:t>CM: Construction management contract.</a:t>
            </a:r>
          </a:p>
          <a:p>
            <a:r>
              <a:rPr lang="en-GB" dirty="0"/>
              <a:t>IFC: Intermediate form of building contract.</a:t>
            </a:r>
          </a:p>
          <a:p>
            <a:r>
              <a:rPr lang="en-GB" dirty="0"/>
              <a:t>MC: Management building contract.</a:t>
            </a:r>
          </a:p>
          <a:p>
            <a:r>
              <a:rPr lang="en-GB" dirty="0"/>
              <a:t>MTC: Measured term contract.</a:t>
            </a:r>
          </a:p>
          <a:p>
            <a:r>
              <a:rPr lang="en-GB" dirty="0"/>
              <a:t>MW: Agreement for minor work.</a:t>
            </a:r>
          </a:p>
          <a:p>
            <a:r>
              <a:rPr lang="en-GB" dirty="0"/>
              <a:t>PCC: Prime cost building contract.</a:t>
            </a:r>
          </a:p>
          <a:p>
            <a:r>
              <a:rPr lang="en-GB" dirty="0"/>
              <a:t>MP: Major project construction contract.</a:t>
            </a:r>
          </a:p>
          <a:p>
            <a:r>
              <a:rPr lang="en-GB" dirty="0"/>
              <a:t>RM: Repair and maintenance contract (commercial).</a:t>
            </a:r>
          </a:p>
          <a:p>
            <a:r>
              <a:rPr lang="en-GB" dirty="0"/>
              <a:t>SBC: Standard Building Contract.</a:t>
            </a:r>
          </a:p>
        </p:txBody>
      </p:sp>
    </p:spTree>
    <p:extLst>
      <p:ext uri="{BB962C8B-B14F-4D97-AF65-F5344CB8AC3E}">
        <p14:creationId xmlns:p14="http://schemas.microsoft.com/office/powerpoint/2010/main" val="2310068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6940F-889A-4FDB-A62D-65E171FCA5F5}"/>
              </a:ext>
            </a:extLst>
          </p:cNvPr>
          <p:cNvSpPr>
            <a:spLocks noGrp="1"/>
          </p:cNvSpPr>
          <p:nvPr>
            <p:ph type="title"/>
          </p:nvPr>
        </p:nvSpPr>
        <p:spPr/>
        <p:txBody>
          <a:bodyPr/>
          <a:lstStyle/>
          <a:p>
            <a:r>
              <a:rPr lang="en-GB" dirty="0"/>
              <a:t>Essentials of a Contract - Scope</a:t>
            </a:r>
            <a:br>
              <a:rPr lang="en-GB" dirty="0"/>
            </a:br>
            <a:endParaRPr lang="en-GB" dirty="0"/>
          </a:p>
        </p:txBody>
      </p:sp>
      <p:sp>
        <p:nvSpPr>
          <p:cNvPr id="3" name="Content Placeholder 2">
            <a:extLst>
              <a:ext uri="{FF2B5EF4-FFF2-40B4-BE49-F238E27FC236}">
                <a16:creationId xmlns:a16="http://schemas.microsoft.com/office/drawing/2014/main" id="{BC5EBC24-3480-48DF-A18C-AD21B34982B4}"/>
              </a:ext>
            </a:extLst>
          </p:cNvPr>
          <p:cNvSpPr>
            <a:spLocks noGrp="1"/>
          </p:cNvSpPr>
          <p:nvPr>
            <p:ph idx="1"/>
          </p:nvPr>
        </p:nvSpPr>
        <p:spPr/>
        <p:txBody>
          <a:bodyPr>
            <a:normAutofit fontScale="92500"/>
          </a:bodyPr>
          <a:lstStyle/>
          <a:p>
            <a:r>
              <a:rPr lang="en-GB" dirty="0"/>
              <a:t>The extent of the contract is set out in the traditional contract arrangements - usually defined by the Specification and Contract Drawings</a:t>
            </a:r>
          </a:p>
          <a:p>
            <a:r>
              <a:rPr lang="en-GB" dirty="0"/>
              <a:t>In a Design &amp; Build Contract it is set out in the Employers Requirements</a:t>
            </a:r>
          </a:p>
          <a:p>
            <a:r>
              <a:rPr lang="en-GB" dirty="0"/>
              <a:t>Z clauses in the NEC – These are to amend the standard form of NEC Contracts</a:t>
            </a:r>
          </a:p>
          <a:p>
            <a:r>
              <a:rPr lang="en-GB" dirty="0"/>
              <a:t>A Z clause is inserted into NEC contracts as a means of adding conditions or amending wording. This is often seen as necessary because some consider that the provisions within NEC3 contracts are not as extensive as some other standard forms of construction contract. </a:t>
            </a:r>
          </a:p>
          <a:p>
            <a:endParaRPr lang="en-GB" dirty="0"/>
          </a:p>
        </p:txBody>
      </p:sp>
    </p:spTree>
    <p:extLst>
      <p:ext uri="{BB962C8B-B14F-4D97-AF65-F5344CB8AC3E}">
        <p14:creationId xmlns:p14="http://schemas.microsoft.com/office/powerpoint/2010/main" val="2916564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6940F-889A-4FDB-A62D-65E171FCA5F5}"/>
              </a:ext>
            </a:extLst>
          </p:cNvPr>
          <p:cNvSpPr>
            <a:spLocks noGrp="1"/>
          </p:cNvSpPr>
          <p:nvPr>
            <p:ph type="title"/>
          </p:nvPr>
        </p:nvSpPr>
        <p:spPr/>
        <p:txBody>
          <a:bodyPr/>
          <a:lstStyle/>
          <a:p>
            <a:r>
              <a:rPr lang="en-GB" dirty="0"/>
              <a:t>Essentials of a Contract - Scope</a:t>
            </a:r>
            <a:br>
              <a:rPr lang="en-GB" dirty="0"/>
            </a:br>
            <a:endParaRPr lang="en-GB" dirty="0"/>
          </a:p>
        </p:txBody>
      </p:sp>
      <p:sp>
        <p:nvSpPr>
          <p:cNvPr id="3" name="Content Placeholder 2">
            <a:extLst>
              <a:ext uri="{FF2B5EF4-FFF2-40B4-BE49-F238E27FC236}">
                <a16:creationId xmlns:a16="http://schemas.microsoft.com/office/drawing/2014/main" id="{BC5EBC24-3480-48DF-A18C-AD21B34982B4}"/>
              </a:ext>
            </a:extLst>
          </p:cNvPr>
          <p:cNvSpPr>
            <a:spLocks noGrp="1"/>
          </p:cNvSpPr>
          <p:nvPr>
            <p:ph idx="1"/>
          </p:nvPr>
        </p:nvSpPr>
        <p:spPr>
          <a:xfrm>
            <a:off x="1104293" y="1331259"/>
            <a:ext cx="8946541" cy="5268324"/>
          </a:xfrm>
        </p:spPr>
        <p:txBody>
          <a:bodyPr>
            <a:normAutofit fontScale="92500" lnSpcReduction="20000"/>
          </a:bodyPr>
          <a:lstStyle/>
          <a:p>
            <a:r>
              <a:rPr lang="en-GB" dirty="0"/>
              <a:t>The SA1 Contract contained 29 Z-Clauses </a:t>
            </a:r>
          </a:p>
          <a:p>
            <a:pPr marL="0" indent="0">
              <a:buNone/>
            </a:pPr>
            <a:r>
              <a:rPr lang="en-GB" dirty="0"/>
              <a:t>Some of which included – </a:t>
            </a:r>
          </a:p>
          <a:p>
            <a:r>
              <a:rPr lang="en-GB" dirty="0"/>
              <a:t>Definitions. The following terms shall bear the following meanings</a:t>
            </a:r>
          </a:p>
          <a:p>
            <a:pPr marL="0" indent="0">
              <a:buNone/>
            </a:pPr>
            <a:r>
              <a:rPr lang="en-GB" dirty="0"/>
              <a:t>“EIR” means the Environmental Regulations 2004</a:t>
            </a:r>
          </a:p>
          <a:p>
            <a:r>
              <a:rPr lang="en-GB" dirty="0"/>
              <a:t>Site Information </a:t>
            </a:r>
          </a:p>
          <a:p>
            <a:r>
              <a:rPr lang="en-GB" dirty="0"/>
              <a:t>Welsh Language Scheme </a:t>
            </a:r>
          </a:p>
          <a:p>
            <a:r>
              <a:rPr lang="en-GB" dirty="0"/>
              <a:t>Partnering</a:t>
            </a:r>
          </a:p>
          <a:p>
            <a:r>
              <a:rPr lang="en-GB" dirty="0"/>
              <a:t>Quality, Environmental &amp; Health and Safety system</a:t>
            </a:r>
          </a:p>
          <a:p>
            <a:r>
              <a:rPr lang="en-GB" dirty="0"/>
              <a:t>CCS – Considerate Contractors Scheme </a:t>
            </a:r>
          </a:p>
          <a:p>
            <a:r>
              <a:rPr lang="en-GB" dirty="0"/>
              <a:t>Dispute Resolution</a:t>
            </a:r>
          </a:p>
          <a:p>
            <a:r>
              <a:rPr lang="en-GB" dirty="0"/>
              <a:t>Community Benefits Plan</a:t>
            </a:r>
          </a:p>
          <a:p>
            <a:r>
              <a:rPr lang="en-GB" dirty="0"/>
              <a:t>BREAAM</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661454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6940F-889A-4FDB-A62D-65E171FCA5F5}"/>
              </a:ext>
            </a:extLst>
          </p:cNvPr>
          <p:cNvSpPr>
            <a:spLocks noGrp="1"/>
          </p:cNvSpPr>
          <p:nvPr>
            <p:ph type="title"/>
          </p:nvPr>
        </p:nvSpPr>
        <p:spPr/>
        <p:txBody>
          <a:bodyPr/>
          <a:lstStyle/>
          <a:p>
            <a:r>
              <a:rPr lang="en-GB" dirty="0"/>
              <a:t>Essentials of a Contract - Scope</a:t>
            </a:r>
            <a:br>
              <a:rPr lang="en-GB" dirty="0"/>
            </a:br>
            <a:endParaRPr lang="en-GB" dirty="0"/>
          </a:p>
        </p:txBody>
      </p:sp>
      <p:sp>
        <p:nvSpPr>
          <p:cNvPr id="3" name="Content Placeholder 2">
            <a:extLst>
              <a:ext uri="{FF2B5EF4-FFF2-40B4-BE49-F238E27FC236}">
                <a16:creationId xmlns:a16="http://schemas.microsoft.com/office/drawing/2014/main" id="{BC5EBC24-3480-48DF-A18C-AD21B34982B4}"/>
              </a:ext>
            </a:extLst>
          </p:cNvPr>
          <p:cNvSpPr>
            <a:spLocks noGrp="1"/>
          </p:cNvSpPr>
          <p:nvPr>
            <p:ph idx="1"/>
          </p:nvPr>
        </p:nvSpPr>
        <p:spPr>
          <a:xfrm>
            <a:off x="1104293" y="1331259"/>
            <a:ext cx="8946541" cy="5268324"/>
          </a:xfrm>
        </p:spPr>
        <p:txBody>
          <a:bodyPr>
            <a:normAutofit/>
          </a:bodyPr>
          <a:lstStyle/>
          <a:p>
            <a:r>
              <a:rPr lang="en-GB" dirty="0"/>
              <a:t>Order of precedence  - </a:t>
            </a:r>
          </a:p>
          <a:p>
            <a:pPr marL="0" indent="0">
              <a:buNone/>
            </a:pPr>
            <a:r>
              <a:rPr lang="en-GB" dirty="0"/>
              <a:t>If there is ambiguity or inconsistency’s in or between </a:t>
            </a:r>
            <a:r>
              <a:rPr lang="en-GB" dirty="0" err="1"/>
              <a:t>docuements</a:t>
            </a:r>
            <a:r>
              <a:rPr lang="en-GB" dirty="0"/>
              <a:t> which are apart of the NEC the priority of the documents is in accordance to the following sequence </a:t>
            </a:r>
          </a:p>
          <a:p>
            <a:pPr marL="0" indent="0">
              <a:buNone/>
            </a:pPr>
            <a:endParaRPr lang="en-GB" dirty="0"/>
          </a:p>
          <a:p>
            <a:r>
              <a:rPr lang="en-GB" dirty="0"/>
              <a:t>Provisional Sums </a:t>
            </a:r>
          </a:p>
          <a:p>
            <a:pPr marL="0" indent="0">
              <a:buNone/>
            </a:pPr>
            <a:r>
              <a:rPr lang="en-GB" dirty="0"/>
              <a:t>A provisional sum is provided in cases where the information required is not fully define and ascertain the nature of the work cannot be provided at the time of completion of the Prices. A </a:t>
            </a:r>
            <a:r>
              <a:rPr lang="en-GB" dirty="0" err="1"/>
              <a:t>Prov</a:t>
            </a:r>
            <a:r>
              <a:rPr lang="en-GB" dirty="0"/>
              <a:t> Sum does not guarantee their expenditure in part or in full.</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884409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E8791-6B45-4196-BC18-4883F296B96F}"/>
              </a:ext>
            </a:extLst>
          </p:cNvPr>
          <p:cNvSpPr>
            <a:spLocks noGrp="1"/>
          </p:cNvSpPr>
          <p:nvPr>
            <p:ph type="title"/>
          </p:nvPr>
        </p:nvSpPr>
        <p:spPr/>
        <p:txBody>
          <a:bodyPr/>
          <a:lstStyle/>
          <a:p>
            <a:r>
              <a:rPr lang="en-GB" dirty="0"/>
              <a:t>Lump Sum/Fixed Price Contracts</a:t>
            </a:r>
            <a:br>
              <a:rPr lang="en-GB" dirty="0"/>
            </a:br>
            <a:endParaRPr lang="en-GB" dirty="0"/>
          </a:p>
        </p:txBody>
      </p:sp>
      <p:sp>
        <p:nvSpPr>
          <p:cNvPr id="3" name="Content Placeholder 2">
            <a:extLst>
              <a:ext uri="{FF2B5EF4-FFF2-40B4-BE49-F238E27FC236}">
                <a16:creationId xmlns:a16="http://schemas.microsoft.com/office/drawing/2014/main" id="{3AC46926-BD71-467B-8441-89A1F6B17857}"/>
              </a:ext>
            </a:extLst>
          </p:cNvPr>
          <p:cNvSpPr>
            <a:spLocks noGrp="1"/>
          </p:cNvSpPr>
          <p:nvPr>
            <p:ph idx="1"/>
          </p:nvPr>
        </p:nvSpPr>
        <p:spPr/>
        <p:txBody>
          <a:bodyPr>
            <a:normAutofit fontScale="92500" lnSpcReduction="10000"/>
          </a:bodyPr>
          <a:lstStyle/>
          <a:p>
            <a:r>
              <a:rPr lang="en-GB" dirty="0"/>
              <a:t>This type of contract, the contractor assumes more of the risk. Lump sum contracts specify a total fixed price that will pay for all construction work. In this type of agreement, the Client agrees to pay the fixed price and the contractor agrees to complete the project for this fixed price. The contractor takes on more risk in this situation because there is always a possibility of potential problems and higher prices (Inflation). In order to protect the contractor, some lump sum contracts contain allowances which designate certain costs to the Employer if the contractor goes over budget. Incentives can also be included for contractors if they finish a project early/below budget, as well as penalties if they finish a project late. This is know as the ‘Pain &amp; Gain’ under NEC. This type of contract is most commonly used when the Employer wants to evade dealing with change orders for unspecified work.</a:t>
            </a:r>
          </a:p>
        </p:txBody>
      </p:sp>
    </p:spTree>
    <p:extLst>
      <p:ext uri="{BB962C8B-B14F-4D97-AF65-F5344CB8AC3E}">
        <p14:creationId xmlns:p14="http://schemas.microsoft.com/office/powerpoint/2010/main" val="7784947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A9156-A537-4637-B58F-01E674DD3E8A}"/>
              </a:ext>
            </a:extLst>
          </p:cNvPr>
          <p:cNvSpPr>
            <a:spLocks noGrp="1"/>
          </p:cNvSpPr>
          <p:nvPr>
            <p:ph type="title"/>
          </p:nvPr>
        </p:nvSpPr>
        <p:spPr/>
        <p:txBody>
          <a:bodyPr/>
          <a:lstStyle/>
          <a:p>
            <a:r>
              <a:rPr lang="en-GB" dirty="0"/>
              <a:t>Unit Price Contracts/ (BOQ)</a:t>
            </a:r>
            <a:br>
              <a:rPr lang="en-GB" dirty="0"/>
            </a:br>
            <a:endParaRPr lang="en-GB" dirty="0"/>
          </a:p>
        </p:txBody>
      </p:sp>
      <p:sp>
        <p:nvSpPr>
          <p:cNvPr id="3" name="Content Placeholder 2">
            <a:extLst>
              <a:ext uri="{FF2B5EF4-FFF2-40B4-BE49-F238E27FC236}">
                <a16:creationId xmlns:a16="http://schemas.microsoft.com/office/drawing/2014/main" id="{FA02C274-92C5-4BBD-8217-34B65DA5814A}"/>
              </a:ext>
            </a:extLst>
          </p:cNvPr>
          <p:cNvSpPr>
            <a:spLocks noGrp="1"/>
          </p:cNvSpPr>
          <p:nvPr>
            <p:ph idx="1"/>
          </p:nvPr>
        </p:nvSpPr>
        <p:spPr>
          <a:xfrm>
            <a:off x="1104293" y="2012278"/>
            <a:ext cx="8946541" cy="4195481"/>
          </a:xfrm>
        </p:spPr>
        <p:txBody>
          <a:bodyPr>
            <a:normAutofit fontScale="92500"/>
          </a:bodyPr>
          <a:lstStyle/>
          <a:p>
            <a:r>
              <a:rPr lang="en-GB" dirty="0"/>
              <a:t>In this type of contract, both parties assume little risk. Unit price contracts involve the contractor determining a specific price for a certain task. After this, the Employer must agree to the pay that price for the number of units the contractor provides. There are benefits for both the Employer/ Client and the contractor in a unit price contract. Employer/ Clients benefit because they can easily verify that they are being charged reasonable rates and contractors benefit because they don’t have to worry about inaccurate estimation for certain tasks. This type of contract is most commonly used on repetitive or public works projects.</a:t>
            </a:r>
          </a:p>
        </p:txBody>
      </p:sp>
    </p:spTree>
    <p:extLst>
      <p:ext uri="{BB962C8B-B14F-4D97-AF65-F5344CB8AC3E}">
        <p14:creationId xmlns:p14="http://schemas.microsoft.com/office/powerpoint/2010/main" val="1598648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42932-D685-45B9-87F7-B03712EE180E}"/>
              </a:ext>
            </a:extLst>
          </p:cNvPr>
          <p:cNvSpPr>
            <a:spLocks noGrp="1"/>
          </p:cNvSpPr>
          <p:nvPr>
            <p:ph type="title"/>
          </p:nvPr>
        </p:nvSpPr>
        <p:spPr/>
        <p:txBody>
          <a:bodyPr>
            <a:normAutofit fontScale="90000"/>
          </a:bodyPr>
          <a:lstStyle/>
          <a:p>
            <a:r>
              <a:rPr lang="en-GB" dirty="0"/>
              <a:t>Time &amp; Material Contracts</a:t>
            </a:r>
            <a:br>
              <a:rPr lang="en-GB" dirty="0"/>
            </a:br>
            <a:br>
              <a:rPr lang="en-GB" b="1" dirty="0"/>
            </a:br>
            <a:endParaRPr lang="en-GB" dirty="0"/>
          </a:p>
        </p:txBody>
      </p:sp>
      <p:sp>
        <p:nvSpPr>
          <p:cNvPr id="3" name="Content Placeholder 2">
            <a:extLst>
              <a:ext uri="{FF2B5EF4-FFF2-40B4-BE49-F238E27FC236}">
                <a16:creationId xmlns:a16="http://schemas.microsoft.com/office/drawing/2014/main" id="{D2D38F6F-37C4-40E2-9734-39CF29433776}"/>
              </a:ext>
            </a:extLst>
          </p:cNvPr>
          <p:cNvSpPr>
            <a:spLocks noGrp="1"/>
          </p:cNvSpPr>
          <p:nvPr>
            <p:ph idx="1"/>
          </p:nvPr>
        </p:nvSpPr>
        <p:spPr/>
        <p:txBody>
          <a:bodyPr>
            <a:normAutofit/>
          </a:bodyPr>
          <a:lstStyle/>
          <a:p>
            <a:r>
              <a:rPr lang="en-GB" dirty="0"/>
              <a:t>In this type of contract, the Employer/ Client assumes more of the risk. Time &amp; Material contracts involve the Employer/ Client paying for the time and materials spent on a project. This usually involves both parties agreeing upon pay rates and any expenses that might possibly come up over the course of a project. The Employer/ Client assumes more of a risk in this situation because they are responsible for paying for extra or overtime costs. In order to protect the Employer/ Client, time &amp; material contracts will usually establish a maximum price clause. This type of contract is most commonly used when the project scope is small or unclear. </a:t>
            </a:r>
          </a:p>
        </p:txBody>
      </p:sp>
    </p:spTree>
    <p:extLst>
      <p:ext uri="{BB962C8B-B14F-4D97-AF65-F5344CB8AC3E}">
        <p14:creationId xmlns:p14="http://schemas.microsoft.com/office/powerpoint/2010/main" val="17825135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38D7D-C5D7-4CE3-9C49-02799E9562C5}"/>
              </a:ext>
            </a:extLst>
          </p:cNvPr>
          <p:cNvSpPr>
            <a:spLocks noGrp="1"/>
          </p:cNvSpPr>
          <p:nvPr>
            <p:ph type="title"/>
          </p:nvPr>
        </p:nvSpPr>
        <p:spPr/>
        <p:txBody>
          <a:bodyPr/>
          <a:lstStyle/>
          <a:p>
            <a:r>
              <a:rPr lang="en-GB" dirty="0"/>
              <a:t>Cost Plus Contracts</a:t>
            </a:r>
            <a:br>
              <a:rPr lang="en-GB" dirty="0"/>
            </a:br>
            <a:endParaRPr lang="en-GB" dirty="0"/>
          </a:p>
        </p:txBody>
      </p:sp>
      <p:sp>
        <p:nvSpPr>
          <p:cNvPr id="3" name="Content Placeholder 2">
            <a:extLst>
              <a:ext uri="{FF2B5EF4-FFF2-40B4-BE49-F238E27FC236}">
                <a16:creationId xmlns:a16="http://schemas.microsoft.com/office/drawing/2014/main" id="{E715B36A-1046-4AF9-9B1D-EFE369FDFC8D}"/>
              </a:ext>
            </a:extLst>
          </p:cNvPr>
          <p:cNvSpPr>
            <a:spLocks noGrp="1"/>
          </p:cNvSpPr>
          <p:nvPr>
            <p:ph idx="1"/>
          </p:nvPr>
        </p:nvSpPr>
        <p:spPr>
          <a:xfrm>
            <a:off x="1104293" y="1853248"/>
            <a:ext cx="8946541" cy="4195481"/>
          </a:xfrm>
        </p:spPr>
        <p:txBody>
          <a:bodyPr>
            <a:normAutofit fontScale="92500" lnSpcReduction="10000"/>
          </a:bodyPr>
          <a:lstStyle/>
          <a:p>
            <a:r>
              <a:rPr lang="en-GB" dirty="0"/>
              <a:t>In this type of contract, the Employer/ Client assumes most of the risk. Cost plus contracts designate the buyer to pay the costs of construction, purchases, and other expenses produced from construction activity. There are many variations of cost plus contracts including; cost plus fixed percentage, cost plus fixed fee, cost plus with guaranteed maximum price contract, and cost plus with guaranteed maximum price and bonus contract. These variations can help to protect and lower risk for the owner. This type of contract is most commonly used when the scope hasn’t been clearly defined. It is also important to note that this type of contract will require more supervision and tracking.</a:t>
            </a:r>
          </a:p>
        </p:txBody>
      </p:sp>
    </p:spTree>
    <p:extLst>
      <p:ext uri="{BB962C8B-B14F-4D97-AF65-F5344CB8AC3E}">
        <p14:creationId xmlns:p14="http://schemas.microsoft.com/office/powerpoint/2010/main" val="14816161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6C2DE-E056-4F48-893E-39F63F14FB0F}"/>
              </a:ext>
            </a:extLst>
          </p:cNvPr>
          <p:cNvSpPr>
            <a:spLocks noGrp="1"/>
          </p:cNvSpPr>
          <p:nvPr>
            <p:ph type="title"/>
          </p:nvPr>
        </p:nvSpPr>
        <p:spPr/>
        <p:txBody>
          <a:bodyPr/>
          <a:lstStyle/>
          <a:p>
            <a:r>
              <a:rPr lang="en-GB" dirty="0"/>
              <a:t>Time in Construction</a:t>
            </a:r>
          </a:p>
        </p:txBody>
      </p:sp>
      <p:sp>
        <p:nvSpPr>
          <p:cNvPr id="3" name="Content Placeholder 2">
            <a:extLst>
              <a:ext uri="{FF2B5EF4-FFF2-40B4-BE49-F238E27FC236}">
                <a16:creationId xmlns:a16="http://schemas.microsoft.com/office/drawing/2014/main" id="{430DB349-3A29-439F-8EC0-DA234A53467D}"/>
              </a:ext>
            </a:extLst>
          </p:cNvPr>
          <p:cNvSpPr>
            <a:spLocks noGrp="1"/>
          </p:cNvSpPr>
          <p:nvPr>
            <p:ph idx="1"/>
          </p:nvPr>
        </p:nvSpPr>
        <p:spPr/>
        <p:txBody>
          <a:bodyPr/>
          <a:lstStyle/>
          <a:p>
            <a:r>
              <a:rPr lang="en-GB" dirty="0"/>
              <a:t>When should the work start?</a:t>
            </a:r>
          </a:p>
          <a:p>
            <a:r>
              <a:rPr lang="en-GB" dirty="0"/>
              <a:t>The start of a Contract is determined by the date for the possession on site. It is anticipated that following possession of the site the contractor will progress towards completion without any major breaks</a:t>
            </a:r>
          </a:p>
          <a:p>
            <a:pPr marL="0" indent="0">
              <a:buNone/>
            </a:pPr>
            <a:endParaRPr lang="en-GB" dirty="0"/>
          </a:p>
        </p:txBody>
      </p:sp>
    </p:spTree>
    <p:extLst>
      <p:ext uri="{BB962C8B-B14F-4D97-AF65-F5344CB8AC3E}">
        <p14:creationId xmlns:p14="http://schemas.microsoft.com/office/powerpoint/2010/main" val="32599448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F97DA-C803-405E-B493-1371A732998B}"/>
              </a:ext>
            </a:extLst>
          </p:cNvPr>
          <p:cNvSpPr>
            <a:spLocks noGrp="1"/>
          </p:cNvSpPr>
          <p:nvPr>
            <p:ph type="title"/>
          </p:nvPr>
        </p:nvSpPr>
        <p:spPr/>
        <p:txBody>
          <a:bodyPr/>
          <a:lstStyle/>
          <a:p>
            <a:r>
              <a:rPr lang="en-GB" dirty="0"/>
              <a:t>What are the main features of the contracts?</a:t>
            </a:r>
            <a:br>
              <a:rPr lang="en-GB" dirty="0"/>
            </a:br>
            <a:endParaRPr lang="en-GB" dirty="0"/>
          </a:p>
        </p:txBody>
      </p:sp>
      <p:sp>
        <p:nvSpPr>
          <p:cNvPr id="3" name="Content Placeholder 2">
            <a:extLst>
              <a:ext uri="{FF2B5EF4-FFF2-40B4-BE49-F238E27FC236}">
                <a16:creationId xmlns:a16="http://schemas.microsoft.com/office/drawing/2014/main" id="{A7A3EC20-B46D-4B21-A586-558C8E0788A1}"/>
              </a:ext>
            </a:extLst>
          </p:cNvPr>
          <p:cNvSpPr>
            <a:spLocks noGrp="1"/>
          </p:cNvSpPr>
          <p:nvPr>
            <p:ph idx="1"/>
          </p:nvPr>
        </p:nvSpPr>
        <p:spPr/>
        <p:txBody>
          <a:bodyPr/>
          <a:lstStyle/>
          <a:p>
            <a:endParaRPr lang="en-GB" dirty="0"/>
          </a:p>
          <a:p>
            <a:r>
              <a:rPr lang="en-GB" dirty="0"/>
              <a:t>JCT11 is a ‘traditional’ (or ‘master and servant’) style of contract, whereby money is paid in consideration for works and/or services rendered.</a:t>
            </a:r>
          </a:p>
          <a:p>
            <a:endParaRPr lang="en-GB" dirty="0"/>
          </a:p>
          <a:p>
            <a:r>
              <a:rPr lang="en-GB" dirty="0"/>
              <a:t>NEC3 is, philosophically at least, different from JCT11. NEC3 aims to create a partnering ethos through a careful choice of terminology, and a specific collaboration clause. However, it is not a true partnering contract - it sets out rights, obligations and consequences like JCT11 does.</a:t>
            </a:r>
          </a:p>
        </p:txBody>
      </p:sp>
    </p:spTree>
    <p:extLst>
      <p:ext uri="{BB962C8B-B14F-4D97-AF65-F5344CB8AC3E}">
        <p14:creationId xmlns:p14="http://schemas.microsoft.com/office/powerpoint/2010/main" val="36648533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B1D60-27CD-4B1D-95CE-BED7FE35D48C}"/>
              </a:ext>
            </a:extLst>
          </p:cNvPr>
          <p:cNvSpPr>
            <a:spLocks noGrp="1"/>
          </p:cNvSpPr>
          <p:nvPr>
            <p:ph type="title"/>
          </p:nvPr>
        </p:nvSpPr>
        <p:spPr/>
        <p:txBody>
          <a:bodyPr>
            <a:normAutofit fontScale="90000"/>
          </a:bodyPr>
          <a:lstStyle/>
          <a:p>
            <a:r>
              <a:rPr lang="en-GB" dirty="0"/>
              <a:t>With whom, and for what purpose, are the contracts popular?</a:t>
            </a:r>
            <a:br>
              <a:rPr lang="en-GB" dirty="0"/>
            </a:br>
            <a:endParaRPr lang="en-GB" dirty="0"/>
          </a:p>
        </p:txBody>
      </p:sp>
      <p:sp>
        <p:nvSpPr>
          <p:cNvPr id="3" name="Content Placeholder 2">
            <a:extLst>
              <a:ext uri="{FF2B5EF4-FFF2-40B4-BE49-F238E27FC236}">
                <a16:creationId xmlns:a16="http://schemas.microsoft.com/office/drawing/2014/main" id="{F8810F35-88EE-4F94-A84E-8E3D88AF79E5}"/>
              </a:ext>
            </a:extLst>
          </p:cNvPr>
          <p:cNvSpPr>
            <a:spLocks noGrp="1"/>
          </p:cNvSpPr>
          <p:nvPr>
            <p:ph idx="1"/>
          </p:nvPr>
        </p:nvSpPr>
        <p:spPr/>
        <p:txBody>
          <a:bodyPr>
            <a:normAutofit fontScale="85000" lnSpcReduction="10000"/>
          </a:bodyPr>
          <a:lstStyle/>
          <a:p>
            <a:endParaRPr lang="en-GB" dirty="0"/>
          </a:p>
          <a:p>
            <a:r>
              <a:rPr lang="en-GB" dirty="0"/>
              <a:t>Surveys repeatedly confirm that JCT11 remains the most popular form of contract by volume. It is the contract of choice for the private sector by a long way. People are used to it and the industry’s set up complements its use.</a:t>
            </a:r>
          </a:p>
          <a:p>
            <a:pPr marL="0" indent="0">
              <a:buNone/>
            </a:pPr>
            <a:endParaRPr lang="en-GB" dirty="0"/>
          </a:p>
          <a:p>
            <a:r>
              <a:rPr lang="en-GB" dirty="0"/>
              <a:t>By contrast, NEC3 is all but mandated for public sector projects (following the Cabinet Office’s endorsement in 2008), but is rarely used in the private sector. Given that around 45% of the industry’s annual spend comes from the public sector purse, and given that the nature of public projects tends to be social benefit infrastructure, the volume is significantly smaller but the value is several zeros bigger. The challenge for NEC3 is achieving value to the taxpayer, as the industry and its client base are still relatively inexperienced in using it.</a:t>
            </a:r>
          </a:p>
        </p:txBody>
      </p:sp>
    </p:spTree>
    <p:extLst>
      <p:ext uri="{BB962C8B-B14F-4D97-AF65-F5344CB8AC3E}">
        <p14:creationId xmlns:p14="http://schemas.microsoft.com/office/powerpoint/2010/main" val="28778688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A194-25D8-4B25-9812-3664DA931384}"/>
              </a:ext>
            </a:extLst>
          </p:cNvPr>
          <p:cNvSpPr>
            <a:spLocks noGrp="1"/>
          </p:cNvSpPr>
          <p:nvPr>
            <p:ph type="title"/>
          </p:nvPr>
        </p:nvSpPr>
        <p:spPr>
          <a:xfrm>
            <a:off x="646111" y="452718"/>
            <a:ext cx="9942376" cy="1389334"/>
          </a:xfrm>
        </p:spPr>
        <p:txBody>
          <a:bodyPr/>
          <a:lstStyle/>
          <a:p>
            <a:r>
              <a:rPr lang="en-GB" sz="2400" dirty="0"/>
              <a:t>Focussing on the strategy and procurement phase, what contractual issues of practical significance should industry professionals be aware of as between JCT11 and NEC3?</a:t>
            </a:r>
          </a:p>
        </p:txBody>
      </p:sp>
      <p:sp>
        <p:nvSpPr>
          <p:cNvPr id="3" name="Content Placeholder 2">
            <a:extLst>
              <a:ext uri="{FF2B5EF4-FFF2-40B4-BE49-F238E27FC236}">
                <a16:creationId xmlns:a16="http://schemas.microsoft.com/office/drawing/2014/main" id="{C8EF23FE-4536-4435-86EE-56A7A2D31950}"/>
              </a:ext>
            </a:extLst>
          </p:cNvPr>
          <p:cNvSpPr>
            <a:spLocks noGrp="1"/>
          </p:cNvSpPr>
          <p:nvPr>
            <p:ph idx="1"/>
          </p:nvPr>
        </p:nvSpPr>
        <p:spPr>
          <a:xfrm>
            <a:off x="1010547" y="2377596"/>
            <a:ext cx="9942376" cy="4480404"/>
          </a:xfrm>
        </p:spPr>
        <p:txBody>
          <a:bodyPr>
            <a:normAutofit/>
          </a:bodyPr>
          <a:lstStyle/>
          <a:p>
            <a:pPr marL="0" indent="0" fontAlgn="base">
              <a:buNone/>
            </a:pPr>
            <a:r>
              <a:rPr lang="en-GB" dirty="0"/>
              <a:t>1. Beware of additional clauses</a:t>
            </a:r>
          </a:p>
          <a:p>
            <a:pPr fontAlgn="base"/>
            <a:r>
              <a:rPr lang="en-GB" dirty="0"/>
              <a:t>Watch out for additional clauses (Z clauses in NEC3 and Schedules of Amendments in JCT11). There is a place for carefully thought through project­ or industry specific additional clauses, but they are often ‘dumped’ in without being properly considered, which can create interpretation problems, import risk and upset the balance of the standard contracting position. Ask if the clause is really needed, and if the other party says it is, ask why. They may not be sure when pressed.</a:t>
            </a:r>
          </a:p>
          <a:p>
            <a:endParaRPr lang="en-GB" sz="1800" dirty="0"/>
          </a:p>
        </p:txBody>
      </p:sp>
    </p:spTree>
    <p:extLst>
      <p:ext uri="{BB962C8B-B14F-4D97-AF65-F5344CB8AC3E}">
        <p14:creationId xmlns:p14="http://schemas.microsoft.com/office/powerpoint/2010/main" val="271919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A194-25D8-4B25-9812-3664DA931384}"/>
              </a:ext>
            </a:extLst>
          </p:cNvPr>
          <p:cNvSpPr>
            <a:spLocks noGrp="1"/>
          </p:cNvSpPr>
          <p:nvPr>
            <p:ph type="title"/>
          </p:nvPr>
        </p:nvSpPr>
        <p:spPr>
          <a:xfrm>
            <a:off x="646111" y="452718"/>
            <a:ext cx="9942376" cy="1389334"/>
          </a:xfrm>
        </p:spPr>
        <p:txBody>
          <a:bodyPr/>
          <a:lstStyle/>
          <a:p>
            <a:r>
              <a:rPr lang="en-GB" sz="2400" dirty="0"/>
              <a:t>Focussing on the strategy and procurement phase, what contractual issues of practical significance should industry professionals be aware of as between JCT11 and NEC3?</a:t>
            </a:r>
          </a:p>
        </p:txBody>
      </p:sp>
      <p:sp>
        <p:nvSpPr>
          <p:cNvPr id="3" name="Content Placeholder 2">
            <a:extLst>
              <a:ext uri="{FF2B5EF4-FFF2-40B4-BE49-F238E27FC236}">
                <a16:creationId xmlns:a16="http://schemas.microsoft.com/office/drawing/2014/main" id="{C8EF23FE-4536-4435-86EE-56A7A2D31950}"/>
              </a:ext>
            </a:extLst>
          </p:cNvPr>
          <p:cNvSpPr>
            <a:spLocks noGrp="1"/>
          </p:cNvSpPr>
          <p:nvPr>
            <p:ph idx="1"/>
          </p:nvPr>
        </p:nvSpPr>
        <p:spPr/>
        <p:txBody>
          <a:bodyPr>
            <a:normAutofit/>
          </a:bodyPr>
          <a:lstStyle/>
          <a:p>
            <a:pPr marL="0" indent="0" fontAlgn="base">
              <a:buNone/>
            </a:pPr>
            <a:r>
              <a:rPr lang="en-GB" dirty="0"/>
              <a:t>2. Take time to plan</a:t>
            </a:r>
          </a:p>
          <a:p>
            <a:pPr fontAlgn="base"/>
            <a:r>
              <a:rPr lang="en-GB" dirty="0"/>
              <a:t>Take the time to invest in planning the project properly. Contracts are often hurriedly negotiated, and this leads to problems from the off. Early contractor involvement may be useful if design development is in its infancy (NEC3 produces an ECI Option, JCT offers a ‘</a:t>
            </a:r>
            <a:r>
              <a:rPr lang="en-GB" dirty="0" err="1"/>
              <a:t>Pre­Construction</a:t>
            </a:r>
            <a:r>
              <a:rPr lang="en-GB" dirty="0"/>
              <a:t> Services Agreement’).</a:t>
            </a:r>
          </a:p>
          <a:p>
            <a:endParaRPr lang="en-GB" sz="1800" dirty="0"/>
          </a:p>
        </p:txBody>
      </p:sp>
    </p:spTree>
    <p:extLst>
      <p:ext uri="{BB962C8B-B14F-4D97-AF65-F5344CB8AC3E}">
        <p14:creationId xmlns:p14="http://schemas.microsoft.com/office/powerpoint/2010/main" val="15108841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A194-25D8-4B25-9812-3664DA931384}"/>
              </a:ext>
            </a:extLst>
          </p:cNvPr>
          <p:cNvSpPr>
            <a:spLocks noGrp="1"/>
          </p:cNvSpPr>
          <p:nvPr>
            <p:ph type="title"/>
          </p:nvPr>
        </p:nvSpPr>
        <p:spPr>
          <a:xfrm>
            <a:off x="646111" y="452718"/>
            <a:ext cx="9942376" cy="1389334"/>
          </a:xfrm>
        </p:spPr>
        <p:txBody>
          <a:bodyPr/>
          <a:lstStyle/>
          <a:p>
            <a:r>
              <a:rPr lang="en-GB" sz="2400" dirty="0"/>
              <a:t>Focussing on the strategy and procurement phase, what contractual issues of practical significance should industry professionals be aware of as between JCT11 and NEC3?</a:t>
            </a:r>
          </a:p>
        </p:txBody>
      </p:sp>
      <p:sp>
        <p:nvSpPr>
          <p:cNvPr id="3" name="Content Placeholder 2">
            <a:extLst>
              <a:ext uri="{FF2B5EF4-FFF2-40B4-BE49-F238E27FC236}">
                <a16:creationId xmlns:a16="http://schemas.microsoft.com/office/drawing/2014/main" id="{C8EF23FE-4536-4435-86EE-56A7A2D31950}"/>
              </a:ext>
            </a:extLst>
          </p:cNvPr>
          <p:cNvSpPr>
            <a:spLocks noGrp="1"/>
          </p:cNvSpPr>
          <p:nvPr>
            <p:ph idx="1"/>
          </p:nvPr>
        </p:nvSpPr>
        <p:spPr/>
        <p:txBody>
          <a:bodyPr>
            <a:normAutofit fontScale="77500" lnSpcReduction="20000"/>
          </a:bodyPr>
          <a:lstStyle/>
          <a:p>
            <a:pPr fontAlgn="base"/>
            <a:r>
              <a:rPr lang="en-GB" dirty="0"/>
              <a:t>3. Measure progress Think about how you want to measure project progress and maintain an accurate account:</a:t>
            </a:r>
          </a:p>
          <a:p>
            <a:pPr fontAlgn="base"/>
            <a:r>
              <a:rPr lang="en-GB" dirty="0"/>
              <a:t>• if using NEC3, choose your project manager (PM) carefully, as the contract depends on solid project management. There are many ‘good’ PMs, who have some NEC3 experience, but not many ‘great’ ones who do. The ability of the PM to swiftly resolve early warnings, for example, can in my experience be linked directly to the perceived success of the project, and the maintenance of relationships. For more on this see my earlier analysis: Industry Insight—making project managers ‘great’</a:t>
            </a:r>
          </a:p>
          <a:p>
            <a:pPr fontAlgn="base"/>
            <a:r>
              <a:rPr lang="en-GB" dirty="0"/>
              <a:t>• JCT11’s focus is on the accounting process, so experience in measurement is important. However, I suggest that it should go further, and a contract administrator (CA) with the skill to tightly control the account throughout the project is advisable (adopting NEC3’s approach which I liken to ‘pay as you go’ (PAYG)) to facilitate the final account process. I have often seen significant value, and goodwill, disappear at this time, when the parties have unresolved claims for time and money (arising from relevant events), which are difficult to unravel, and there is pressure to close the account and switch attention to other projects</a:t>
            </a:r>
          </a:p>
          <a:p>
            <a:pPr marL="0" indent="0">
              <a:buNone/>
            </a:pPr>
            <a:endParaRPr lang="en-GB" sz="1800" dirty="0"/>
          </a:p>
        </p:txBody>
      </p:sp>
    </p:spTree>
    <p:extLst>
      <p:ext uri="{BB962C8B-B14F-4D97-AF65-F5344CB8AC3E}">
        <p14:creationId xmlns:p14="http://schemas.microsoft.com/office/powerpoint/2010/main" val="18822078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A194-25D8-4B25-9812-3664DA931384}"/>
              </a:ext>
            </a:extLst>
          </p:cNvPr>
          <p:cNvSpPr>
            <a:spLocks noGrp="1"/>
          </p:cNvSpPr>
          <p:nvPr>
            <p:ph type="title"/>
          </p:nvPr>
        </p:nvSpPr>
        <p:spPr>
          <a:xfrm>
            <a:off x="646111" y="452718"/>
            <a:ext cx="9942376" cy="1389334"/>
          </a:xfrm>
        </p:spPr>
        <p:txBody>
          <a:bodyPr/>
          <a:lstStyle/>
          <a:p>
            <a:r>
              <a:rPr lang="en-GB" sz="2400" dirty="0"/>
              <a:t>Focussing on the strategy and procurement phase, what contractual issues of practical significance should industry professionals be aware of as between JCT11 and NEC3?</a:t>
            </a:r>
          </a:p>
        </p:txBody>
      </p:sp>
      <p:sp>
        <p:nvSpPr>
          <p:cNvPr id="3" name="Content Placeholder 2">
            <a:extLst>
              <a:ext uri="{FF2B5EF4-FFF2-40B4-BE49-F238E27FC236}">
                <a16:creationId xmlns:a16="http://schemas.microsoft.com/office/drawing/2014/main" id="{C8EF23FE-4536-4435-86EE-56A7A2D31950}"/>
              </a:ext>
            </a:extLst>
          </p:cNvPr>
          <p:cNvSpPr>
            <a:spLocks noGrp="1"/>
          </p:cNvSpPr>
          <p:nvPr>
            <p:ph idx="1"/>
          </p:nvPr>
        </p:nvSpPr>
        <p:spPr/>
        <p:txBody>
          <a:bodyPr>
            <a:normAutofit/>
          </a:bodyPr>
          <a:lstStyle/>
          <a:p>
            <a:pPr marL="0" indent="0" fontAlgn="base">
              <a:buNone/>
            </a:pPr>
            <a:r>
              <a:rPr lang="en-GB" dirty="0"/>
              <a:t>4. Incentivise</a:t>
            </a:r>
          </a:p>
          <a:p>
            <a:pPr fontAlgn="base"/>
            <a:r>
              <a:rPr lang="en-GB" dirty="0"/>
              <a:t>Consider incentivisation as part of payment—NEC3 offers a sophisticated approach by motivating performance through fee entitlement, Disallowed Costs, pain gain and other contractual mechanisms. JCT offers a simple payment ­for ­work­ done mechanism.</a:t>
            </a:r>
          </a:p>
          <a:p>
            <a:endParaRPr lang="en-GB" sz="1800" dirty="0"/>
          </a:p>
        </p:txBody>
      </p:sp>
    </p:spTree>
    <p:extLst>
      <p:ext uri="{BB962C8B-B14F-4D97-AF65-F5344CB8AC3E}">
        <p14:creationId xmlns:p14="http://schemas.microsoft.com/office/powerpoint/2010/main" val="1004829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A194-25D8-4B25-9812-3664DA931384}"/>
              </a:ext>
            </a:extLst>
          </p:cNvPr>
          <p:cNvSpPr>
            <a:spLocks noGrp="1"/>
          </p:cNvSpPr>
          <p:nvPr>
            <p:ph type="title"/>
          </p:nvPr>
        </p:nvSpPr>
        <p:spPr>
          <a:xfrm>
            <a:off x="646111" y="452718"/>
            <a:ext cx="9942376" cy="1389334"/>
          </a:xfrm>
        </p:spPr>
        <p:txBody>
          <a:bodyPr/>
          <a:lstStyle/>
          <a:p>
            <a:r>
              <a:rPr lang="en-GB" sz="2400" dirty="0"/>
              <a:t>Focussing on the strategy and procurement phase, what contractual issues of practical significance should industry professionals be aware of as between JCT11 and NEC3?</a:t>
            </a:r>
          </a:p>
        </p:txBody>
      </p:sp>
      <p:sp>
        <p:nvSpPr>
          <p:cNvPr id="3" name="Content Placeholder 2">
            <a:extLst>
              <a:ext uri="{FF2B5EF4-FFF2-40B4-BE49-F238E27FC236}">
                <a16:creationId xmlns:a16="http://schemas.microsoft.com/office/drawing/2014/main" id="{C8EF23FE-4536-4435-86EE-56A7A2D31950}"/>
              </a:ext>
            </a:extLst>
          </p:cNvPr>
          <p:cNvSpPr>
            <a:spLocks noGrp="1"/>
          </p:cNvSpPr>
          <p:nvPr>
            <p:ph idx="1"/>
          </p:nvPr>
        </p:nvSpPr>
        <p:spPr/>
        <p:txBody>
          <a:bodyPr>
            <a:normAutofit fontScale="92500" lnSpcReduction="20000"/>
          </a:bodyPr>
          <a:lstStyle/>
          <a:p>
            <a:pPr fontAlgn="base"/>
            <a:r>
              <a:rPr lang="en-GB" dirty="0"/>
              <a:t>Take care to balance risk allocation between the parties. Whichever form of contract you use, if risk is too contractor ­heavy then the employer will pay for it somewhere. Engage actively by asking: which risks can best be borne by which party? For example:</a:t>
            </a:r>
          </a:p>
          <a:p>
            <a:pPr fontAlgn="base"/>
            <a:r>
              <a:rPr lang="en-GB" dirty="0"/>
              <a:t>• in NEC3 if the contractor fails to notify of an event, which he expects to be a compensation event, within eight weeks of becoming aware of it, a time bar operates to prevent a claim for time and/or money from proceeding any further (clause 61.3)—the aim is to encourage swift resolution (or close­out) of issues</a:t>
            </a:r>
          </a:p>
          <a:p>
            <a:pPr fontAlgn="base"/>
            <a:r>
              <a:rPr lang="en-GB" dirty="0"/>
              <a:t>• JCT11 is not as heavy ­handed, but it pays to be mindful of where particular risks fall (</a:t>
            </a:r>
            <a:r>
              <a:rPr lang="en-GB" dirty="0" err="1"/>
              <a:t>ie</a:t>
            </a:r>
            <a:r>
              <a:rPr lang="en-GB" dirty="0"/>
              <a:t> relevant events), so as to accurately understand the price. If necessary, consider bolstering performance through additional security such as insurance or bonds</a:t>
            </a:r>
          </a:p>
          <a:p>
            <a:endParaRPr lang="en-GB" sz="1800" dirty="0"/>
          </a:p>
        </p:txBody>
      </p:sp>
    </p:spTree>
    <p:extLst>
      <p:ext uri="{BB962C8B-B14F-4D97-AF65-F5344CB8AC3E}">
        <p14:creationId xmlns:p14="http://schemas.microsoft.com/office/powerpoint/2010/main" val="37872274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71EE3-E668-4352-9D52-F230A4E9EE8F}"/>
              </a:ext>
            </a:extLst>
          </p:cNvPr>
          <p:cNvSpPr>
            <a:spLocks noGrp="1"/>
          </p:cNvSpPr>
          <p:nvPr>
            <p:ph type="title"/>
          </p:nvPr>
        </p:nvSpPr>
        <p:spPr/>
        <p:txBody>
          <a:bodyPr/>
          <a:lstStyle/>
          <a:p>
            <a:r>
              <a:rPr lang="en-GB" sz="2800" dirty="0"/>
              <a:t>What are the key aspects of JCT11 and NEC3 for contract</a:t>
            </a:r>
            <a:r>
              <a:rPr lang="en-GB" sz="3600" dirty="0"/>
              <a:t> managers during delivery phase?</a:t>
            </a:r>
          </a:p>
        </p:txBody>
      </p:sp>
      <p:sp>
        <p:nvSpPr>
          <p:cNvPr id="3" name="Content Placeholder 2">
            <a:extLst>
              <a:ext uri="{FF2B5EF4-FFF2-40B4-BE49-F238E27FC236}">
                <a16:creationId xmlns:a16="http://schemas.microsoft.com/office/drawing/2014/main" id="{71E97E2B-E18F-434E-9A0C-9BE609F846B2}"/>
              </a:ext>
            </a:extLst>
          </p:cNvPr>
          <p:cNvSpPr>
            <a:spLocks noGrp="1"/>
          </p:cNvSpPr>
          <p:nvPr>
            <p:ph idx="1"/>
          </p:nvPr>
        </p:nvSpPr>
        <p:spPr>
          <a:xfrm>
            <a:off x="646111" y="1853248"/>
            <a:ext cx="9404723" cy="4713203"/>
          </a:xfrm>
        </p:spPr>
        <p:txBody>
          <a:bodyPr>
            <a:normAutofit fontScale="77500" lnSpcReduction="20000"/>
          </a:bodyPr>
          <a:lstStyle/>
          <a:p>
            <a:pPr fontAlgn="base"/>
            <a:r>
              <a:rPr lang="en-GB" dirty="0"/>
              <a:t>Three particular delivery phase aspects spring to mind:1. Collaboration</a:t>
            </a:r>
          </a:p>
          <a:p>
            <a:pPr fontAlgn="base"/>
            <a:r>
              <a:rPr lang="en-GB" dirty="0"/>
              <a:t>NEC3’s collaboration clause is the first clause of the contract, which I think is significant as it is hard to miss. It obliges the parties to ‘act in a spirit of mutual trust and co­operation’. It also obliges them to ‘act as stated in this contract’. Remember there is no overriding obligation to be ‘co­operative’ (</a:t>
            </a:r>
            <a:r>
              <a:rPr lang="en-GB" dirty="0" err="1"/>
              <a:t>ie</a:t>
            </a:r>
            <a:r>
              <a:rPr lang="en-GB" dirty="0"/>
              <a:t> to capitulate on your contractual rights). The clash comes when, as is inevitable, issues arise and are not resolved maturely (quickly), so people ‘retreat’ and collaboration is abandoned. To my mind, there is a gaping chasm of behaviour and culture which needs to change in order for this clause to be truly effective, even 20 years after Latham’s report.</a:t>
            </a:r>
          </a:p>
          <a:p>
            <a:pPr fontAlgn="base"/>
            <a:r>
              <a:rPr lang="en-GB" dirty="0"/>
              <a:t>The JCT introduced a collaboration clause in 2009. It may have been added simply to follow the NEC, or perhaps it was added to reflect the mood of the times, because of a wish for a more co­operative effort in getting to the (mutually desirable) end point, and to fulfil the government’s desire for parties to work together (with the aim of course of reducing taxpayer burden by requiring ‘best value’). However, in JCT the clause is buried at the back.</a:t>
            </a:r>
          </a:p>
          <a:p>
            <a:endParaRPr lang="en-GB" dirty="0"/>
          </a:p>
        </p:txBody>
      </p:sp>
    </p:spTree>
    <p:extLst>
      <p:ext uri="{BB962C8B-B14F-4D97-AF65-F5344CB8AC3E}">
        <p14:creationId xmlns:p14="http://schemas.microsoft.com/office/powerpoint/2010/main" val="18487324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7EB2C4-AF0E-4774-AACD-CF17D31241E9}"/>
              </a:ext>
            </a:extLst>
          </p:cNvPr>
          <p:cNvSpPr>
            <a:spLocks noGrp="1"/>
          </p:cNvSpPr>
          <p:nvPr>
            <p:ph idx="1"/>
          </p:nvPr>
        </p:nvSpPr>
        <p:spPr>
          <a:xfrm>
            <a:off x="1104293" y="2437232"/>
            <a:ext cx="8946541" cy="4195481"/>
          </a:xfrm>
        </p:spPr>
        <p:txBody>
          <a:bodyPr>
            <a:normAutofit lnSpcReduction="10000"/>
          </a:bodyPr>
          <a:lstStyle/>
          <a:p>
            <a:pPr fontAlgn="base"/>
            <a:r>
              <a:rPr lang="en-GB" dirty="0"/>
              <a:t>2. Project management and account administration</a:t>
            </a:r>
          </a:p>
          <a:p>
            <a:pPr fontAlgn="base"/>
            <a:r>
              <a:rPr lang="en-GB" dirty="0"/>
              <a:t>In JCT, the CA’s focus is on payment administration—receiving and assessing payment applications, keeping the account, and guiding the parties through procedure and process. The CA does not direct the parties in a proactive manner.</a:t>
            </a:r>
          </a:p>
          <a:p>
            <a:pPr fontAlgn="base"/>
            <a:r>
              <a:rPr lang="en-GB" dirty="0"/>
              <a:t>In focussing on active project management, NEC3 connects all of the project parties practically (if not contractually). The PM is probably the only person who speaks to everyone, so it is in a unique, privileged—and responsible—position.</a:t>
            </a:r>
          </a:p>
          <a:p>
            <a:endParaRPr lang="en-GB" dirty="0"/>
          </a:p>
        </p:txBody>
      </p:sp>
      <p:sp>
        <p:nvSpPr>
          <p:cNvPr id="4" name="Title 1">
            <a:extLst>
              <a:ext uri="{FF2B5EF4-FFF2-40B4-BE49-F238E27FC236}">
                <a16:creationId xmlns:a16="http://schemas.microsoft.com/office/drawing/2014/main" id="{84213145-C556-4E94-89FE-6984944139C3}"/>
              </a:ext>
            </a:extLst>
          </p:cNvPr>
          <p:cNvSpPr>
            <a:spLocks noGrp="1"/>
          </p:cNvSpPr>
          <p:nvPr>
            <p:ph type="title"/>
          </p:nvPr>
        </p:nvSpPr>
        <p:spPr/>
        <p:txBody>
          <a:bodyPr/>
          <a:lstStyle/>
          <a:p>
            <a:r>
              <a:rPr lang="en-GB" sz="3600" dirty="0"/>
              <a:t>What are the key aspects of JCT11 and NEC3 for contract</a:t>
            </a:r>
            <a:r>
              <a:rPr lang="en-GB" dirty="0"/>
              <a:t> managers during delivery phase?</a:t>
            </a:r>
          </a:p>
        </p:txBody>
      </p:sp>
    </p:spTree>
    <p:extLst>
      <p:ext uri="{BB962C8B-B14F-4D97-AF65-F5344CB8AC3E}">
        <p14:creationId xmlns:p14="http://schemas.microsoft.com/office/powerpoint/2010/main" val="6762484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4213145-C556-4E94-89FE-6984944139C3}"/>
              </a:ext>
            </a:extLst>
          </p:cNvPr>
          <p:cNvSpPr>
            <a:spLocks noGrp="1"/>
          </p:cNvSpPr>
          <p:nvPr>
            <p:ph type="title"/>
          </p:nvPr>
        </p:nvSpPr>
        <p:spPr/>
        <p:txBody>
          <a:bodyPr/>
          <a:lstStyle/>
          <a:p>
            <a:r>
              <a:rPr lang="en-GB" sz="3600" dirty="0"/>
              <a:t>What are the key aspects of JCT11 and NEC3 for contract</a:t>
            </a:r>
            <a:r>
              <a:rPr lang="en-GB" dirty="0"/>
              <a:t> managers during delivery phase?</a:t>
            </a:r>
          </a:p>
        </p:txBody>
      </p:sp>
      <p:sp>
        <p:nvSpPr>
          <p:cNvPr id="5" name="Content Placeholder 4">
            <a:extLst>
              <a:ext uri="{FF2B5EF4-FFF2-40B4-BE49-F238E27FC236}">
                <a16:creationId xmlns:a16="http://schemas.microsoft.com/office/drawing/2014/main" id="{28ACBB6E-9A30-4797-89AB-FC58EB6CD72A}"/>
              </a:ext>
            </a:extLst>
          </p:cNvPr>
          <p:cNvSpPr>
            <a:spLocks noGrp="1"/>
          </p:cNvSpPr>
          <p:nvPr>
            <p:ph idx="1"/>
          </p:nvPr>
        </p:nvSpPr>
        <p:spPr>
          <a:xfrm>
            <a:off x="1147431" y="2437231"/>
            <a:ext cx="8946541" cy="4195481"/>
          </a:xfrm>
        </p:spPr>
        <p:txBody>
          <a:bodyPr>
            <a:normAutofit fontScale="77500" lnSpcReduction="20000"/>
          </a:bodyPr>
          <a:lstStyle/>
          <a:p>
            <a:pPr fontAlgn="base"/>
            <a:r>
              <a:rPr lang="en-GB" dirty="0"/>
              <a:t>3. Programming and progress</a:t>
            </a:r>
          </a:p>
          <a:p>
            <a:pPr fontAlgn="base"/>
            <a:r>
              <a:rPr lang="en-GB" dirty="0"/>
              <a:t>NEC3 requires active programming input from the contractor and PM (although not from the employer, contractually, although in practice he will be involved). The programme is often described as the ‘beating heart’ of the contract. The programming obligations are very burdensome because of the requirement to periodically update the programme and submit it for acceptance, so it pays both parties to invest in the resource to support this work. This links to the ‘PAYG’ nature of obligations relating to early warnings, risk register management, assessment of compensation events and prospective analysis of expected consequences. Achievement is often less successful than the contract intends, however.</a:t>
            </a:r>
          </a:p>
          <a:p>
            <a:pPr fontAlgn="base"/>
            <a:r>
              <a:rPr lang="en-GB" dirty="0"/>
              <a:t>In JCT11, very little attention is paid to the programme, as there is no obligation to actively update it, but a secure and justifiable critical path remains the key to successful claims for relevant events, so the programme should not be overlooked, nor should the need for analysis (which is retrospective) to support the claims.</a:t>
            </a:r>
          </a:p>
          <a:p>
            <a:endParaRPr lang="en-GB" dirty="0"/>
          </a:p>
        </p:txBody>
      </p:sp>
    </p:spTree>
    <p:extLst>
      <p:ext uri="{BB962C8B-B14F-4D97-AF65-F5344CB8AC3E}">
        <p14:creationId xmlns:p14="http://schemas.microsoft.com/office/powerpoint/2010/main" val="31402950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51011-A6D7-4399-8EC1-1B5394DC3876}"/>
              </a:ext>
            </a:extLst>
          </p:cNvPr>
          <p:cNvSpPr>
            <a:spLocks noGrp="1"/>
          </p:cNvSpPr>
          <p:nvPr>
            <p:ph type="title"/>
          </p:nvPr>
        </p:nvSpPr>
        <p:spPr/>
        <p:txBody>
          <a:bodyPr/>
          <a:lstStyle/>
          <a:p>
            <a:r>
              <a:rPr lang="en-GB" dirty="0"/>
              <a:t>The Financial Effect of Procurement Process</a:t>
            </a:r>
            <a:br>
              <a:rPr lang="en-GB" dirty="0"/>
            </a:br>
            <a:endParaRPr lang="en-GB" dirty="0"/>
          </a:p>
        </p:txBody>
      </p:sp>
      <p:sp>
        <p:nvSpPr>
          <p:cNvPr id="3" name="Content Placeholder 2">
            <a:extLst>
              <a:ext uri="{FF2B5EF4-FFF2-40B4-BE49-F238E27FC236}">
                <a16:creationId xmlns:a16="http://schemas.microsoft.com/office/drawing/2014/main" id="{22D4787A-D21A-4F58-B5BD-54061AC1C7C5}"/>
              </a:ext>
            </a:extLst>
          </p:cNvPr>
          <p:cNvSpPr>
            <a:spLocks noGrp="1"/>
          </p:cNvSpPr>
          <p:nvPr>
            <p:ph idx="1"/>
          </p:nvPr>
        </p:nvSpPr>
        <p:spPr>
          <a:xfrm>
            <a:off x="1103311" y="1853248"/>
            <a:ext cx="8946541" cy="1538421"/>
          </a:xfrm>
        </p:spPr>
        <p:txBody>
          <a:bodyPr>
            <a:normAutofit fontScale="92500" lnSpcReduction="20000"/>
          </a:bodyPr>
          <a:lstStyle/>
          <a:p>
            <a:pPr marL="0" indent="0">
              <a:buNone/>
            </a:pPr>
            <a:r>
              <a:rPr lang="en-GB" dirty="0"/>
              <a:t>Procurement routes within construction are imperative to the delivery of a project. The construction industry is a business and the lowest price tender strategy is altering. When deciding on procurement routes these six steps provide a simple process for Clients as shown at Fig 2.2</a:t>
            </a:r>
          </a:p>
          <a:p>
            <a:endParaRPr lang="en-GB" dirty="0"/>
          </a:p>
        </p:txBody>
      </p:sp>
      <p:pic>
        <p:nvPicPr>
          <p:cNvPr id="4" name="image07.png">
            <a:extLst>
              <a:ext uri="{FF2B5EF4-FFF2-40B4-BE49-F238E27FC236}">
                <a16:creationId xmlns:a16="http://schemas.microsoft.com/office/drawing/2014/main" id="{96DB70E3-A524-46D6-BFC2-ACD18280EDF9}"/>
              </a:ext>
            </a:extLst>
          </p:cNvPr>
          <p:cNvPicPr/>
          <p:nvPr/>
        </p:nvPicPr>
        <p:blipFill>
          <a:blip r:embed="rId2"/>
          <a:srcRect l="16805" t="16871" r="19633" b="18935"/>
          <a:stretch>
            <a:fillRect/>
          </a:stretch>
        </p:blipFill>
        <p:spPr>
          <a:xfrm>
            <a:off x="2441332" y="3121257"/>
            <a:ext cx="6503886" cy="3604222"/>
          </a:xfrm>
          <a:prstGeom prst="rect">
            <a:avLst/>
          </a:prstGeom>
          <a:ln/>
        </p:spPr>
      </p:pic>
    </p:spTree>
    <p:extLst>
      <p:ext uri="{BB962C8B-B14F-4D97-AF65-F5344CB8AC3E}">
        <p14:creationId xmlns:p14="http://schemas.microsoft.com/office/powerpoint/2010/main" val="9836505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8BEE-8B45-428C-B3D9-994D9FDCA17F}"/>
              </a:ext>
            </a:extLst>
          </p:cNvPr>
          <p:cNvSpPr>
            <a:spLocks noGrp="1"/>
          </p:cNvSpPr>
          <p:nvPr>
            <p:ph type="title"/>
          </p:nvPr>
        </p:nvSpPr>
        <p:spPr/>
        <p:txBody>
          <a:bodyPr/>
          <a:lstStyle/>
          <a:p>
            <a:r>
              <a:rPr lang="en-GB" dirty="0"/>
              <a:t>The Tender Process </a:t>
            </a:r>
          </a:p>
        </p:txBody>
      </p:sp>
      <p:sp>
        <p:nvSpPr>
          <p:cNvPr id="5" name="Content Placeholder 4">
            <a:extLst>
              <a:ext uri="{FF2B5EF4-FFF2-40B4-BE49-F238E27FC236}">
                <a16:creationId xmlns:a16="http://schemas.microsoft.com/office/drawing/2014/main" id="{A4743260-36F1-4B92-8FF5-DD313006692E}"/>
              </a:ext>
            </a:extLst>
          </p:cNvPr>
          <p:cNvSpPr>
            <a:spLocks noGrp="1"/>
          </p:cNvSpPr>
          <p:nvPr>
            <p:ph idx="1"/>
          </p:nvPr>
        </p:nvSpPr>
        <p:spPr>
          <a:xfrm>
            <a:off x="1104293" y="1628849"/>
            <a:ext cx="8946541" cy="4195481"/>
          </a:xfrm>
        </p:spPr>
        <p:txBody>
          <a:bodyPr>
            <a:normAutofit fontScale="92500" lnSpcReduction="20000"/>
          </a:bodyPr>
          <a:lstStyle/>
          <a:p>
            <a:r>
              <a:rPr lang="en-GB" dirty="0"/>
              <a:t>The tender process is the most commonly used way to compete and win work in the construction industry. A tender is not only used for the bidding on construction works but also to supply materials, plant and sources. </a:t>
            </a:r>
          </a:p>
          <a:p>
            <a:r>
              <a:rPr lang="en-GB" dirty="0"/>
              <a:t>The most widely used tender process has traditionally been the competitive tender. There are two commonly used types which are ‘open invitation’ and ‘restricted procedure’. Open invitations are placed and advertised by the Client .The process includes a pre-qualification questionnaire (PQQ). This step allows the Client to narrow the list of competitors by identifying who has the capabilities necessary to provide the services required. Common questions that appear will be related to the Contractors Health and Safety records, financial history and previous projects undertaken. </a:t>
            </a:r>
          </a:p>
          <a:p>
            <a:endParaRPr lang="en-GB" dirty="0"/>
          </a:p>
        </p:txBody>
      </p:sp>
    </p:spTree>
    <p:extLst>
      <p:ext uri="{BB962C8B-B14F-4D97-AF65-F5344CB8AC3E}">
        <p14:creationId xmlns:p14="http://schemas.microsoft.com/office/powerpoint/2010/main" val="40756454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8BEE-8B45-428C-B3D9-994D9FDCA17F}"/>
              </a:ext>
            </a:extLst>
          </p:cNvPr>
          <p:cNvSpPr>
            <a:spLocks noGrp="1"/>
          </p:cNvSpPr>
          <p:nvPr>
            <p:ph type="title"/>
          </p:nvPr>
        </p:nvSpPr>
        <p:spPr/>
        <p:txBody>
          <a:bodyPr/>
          <a:lstStyle/>
          <a:p>
            <a:r>
              <a:rPr lang="en-GB" dirty="0"/>
              <a:t>The Tender Process </a:t>
            </a:r>
          </a:p>
        </p:txBody>
      </p:sp>
      <p:graphicFrame>
        <p:nvGraphicFramePr>
          <p:cNvPr id="4" name="Content Placeholder 3">
            <a:extLst>
              <a:ext uri="{FF2B5EF4-FFF2-40B4-BE49-F238E27FC236}">
                <a16:creationId xmlns:a16="http://schemas.microsoft.com/office/drawing/2014/main" id="{4F8427F6-980F-4A4F-9F62-7F4FEEC3E88A}"/>
              </a:ext>
            </a:extLst>
          </p:cNvPr>
          <p:cNvGraphicFramePr>
            <a:graphicFrameLocks noGrp="1"/>
          </p:cNvGraphicFramePr>
          <p:nvPr>
            <p:ph idx="1"/>
            <p:extLst/>
          </p:nvPr>
        </p:nvGraphicFramePr>
        <p:xfrm>
          <a:off x="646111" y="1961322"/>
          <a:ext cx="10167663" cy="4611757"/>
        </p:xfrm>
        <a:graphic>
          <a:graphicData uri="http://schemas.openxmlformats.org/drawingml/2006/table">
            <a:tbl>
              <a:tblPr bandRow="1"/>
              <a:tblGrid>
                <a:gridCol w="2075674">
                  <a:extLst>
                    <a:ext uri="{9D8B030D-6E8A-4147-A177-3AD203B41FA5}">
                      <a16:colId xmlns:a16="http://schemas.microsoft.com/office/drawing/2014/main" val="1064640305"/>
                    </a:ext>
                  </a:extLst>
                </a:gridCol>
                <a:gridCol w="8091989">
                  <a:extLst>
                    <a:ext uri="{9D8B030D-6E8A-4147-A177-3AD203B41FA5}">
                      <a16:colId xmlns:a16="http://schemas.microsoft.com/office/drawing/2014/main" val="3213993473"/>
                    </a:ext>
                  </a:extLst>
                </a:gridCol>
              </a:tblGrid>
              <a:tr h="341423">
                <a:tc gridSpan="2">
                  <a:txBody>
                    <a:bodyPr/>
                    <a:lstStyle/>
                    <a:p>
                      <a:pPr>
                        <a:spcAft>
                          <a:spcPts val="750"/>
                        </a:spcAft>
                      </a:pPr>
                      <a:r>
                        <a:rPr lang="en-GB" sz="1050" b="1">
                          <a:solidFill>
                            <a:srgbClr val="FFFFFF"/>
                          </a:solidFill>
                          <a:effectLst/>
                          <a:latin typeface="Arial" panose="020B0604020202020204" pitchFamily="34" charset="0"/>
                          <a:ea typeface="Arial" panose="020B0604020202020204" pitchFamily="34" charset="0"/>
                        </a:rPr>
                        <a:t>Contents of a tender pack</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nchor="ctr">
                    <a:lnL>
                      <a:noFill/>
                    </a:lnL>
                    <a:lnR>
                      <a:noFill/>
                    </a:lnR>
                    <a:lnT>
                      <a:noFill/>
                    </a:lnT>
                    <a:lnB w="12700" cap="flat" cmpd="sng" algn="ctr">
                      <a:solidFill>
                        <a:srgbClr val="C0C0C0"/>
                      </a:solidFill>
                      <a:prstDash val="solid"/>
                      <a:round/>
                      <a:headEnd type="none" w="med" len="med"/>
                      <a:tailEnd type="none" w="med" len="med"/>
                    </a:lnB>
                    <a:solidFill>
                      <a:srgbClr val="DFE2E9"/>
                    </a:solidFill>
                  </a:tcPr>
                </a:tc>
                <a:tc hMerge="1">
                  <a:txBody>
                    <a:bodyPr/>
                    <a:lstStyle/>
                    <a:p>
                      <a:endParaRPr lang="en-GB"/>
                    </a:p>
                  </a:txBody>
                  <a:tcPr/>
                </a:tc>
                <a:extLst>
                  <a:ext uri="{0D108BD9-81ED-4DB2-BD59-A6C34878D82A}">
                    <a16:rowId xmlns:a16="http://schemas.microsoft.com/office/drawing/2014/main" val="1817783747"/>
                  </a:ext>
                </a:extLst>
              </a:tr>
              <a:tr h="341423">
                <a:tc>
                  <a:txBody>
                    <a:bodyPr/>
                    <a:lstStyle/>
                    <a:p>
                      <a:pPr marL="19050" marR="19050">
                        <a:spcBef>
                          <a:spcPts val="150"/>
                        </a:spcBef>
                        <a:spcAft>
                          <a:spcPts val="150"/>
                        </a:spcAft>
                      </a:pPr>
                      <a:r>
                        <a:rPr lang="en-GB" sz="1050" b="1">
                          <a:solidFill>
                            <a:srgbClr val="000000"/>
                          </a:solidFill>
                          <a:effectLst/>
                          <a:latin typeface="Arial" panose="020B0604020202020204" pitchFamily="34" charset="0"/>
                          <a:ea typeface="Arial" panose="020B0604020202020204" pitchFamily="34" charset="0"/>
                        </a:rPr>
                        <a:t>Section</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DFE2E9"/>
                    </a:solidFill>
                  </a:tcPr>
                </a:tc>
                <a:tc>
                  <a:txBody>
                    <a:bodyPr/>
                    <a:lstStyle/>
                    <a:p>
                      <a:pPr marL="19050" marR="19050">
                        <a:spcBef>
                          <a:spcPts val="150"/>
                        </a:spcBef>
                        <a:spcAft>
                          <a:spcPts val="150"/>
                        </a:spcAft>
                      </a:pPr>
                      <a:r>
                        <a:rPr lang="en-GB" sz="1050" b="1">
                          <a:solidFill>
                            <a:srgbClr val="000000"/>
                          </a:solidFill>
                          <a:effectLst/>
                          <a:latin typeface="Arial" panose="020B0604020202020204" pitchFamily="34" charset="0"/>
                          <a:ea typeface="Arial" panose="020B0604020202020204" pitchFamily="34" charset="0"/>
                        </a:rPr>
                        <a:t>Description</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DFE2E9"/>
                    </a:solidFill>
                  </a:tcPr>
                </a:tc>
                <a:extLst>
                  <a:ext uri="{0D108BD9-81ED-4DB2-BD59-A6C34878D82A}">
                    <a16:rowId xmlns:a16="http://schemas.microsoft.com/office/drawing/2014/main" val="353698749"/>
                  </a:ext>
                </a:extLst>
              </a:tr>
              <a:tr h="555449">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Instructions to Tender</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Provides important guidance for completing your tender submission and informs you of when and where tenders must be submitted</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1211003667"/>
                  </a:ext>
                </a:extLst>
              </a:tr>
              <a:tr h="555449">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Specification</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Provides details of the Council's specific requirements, for example performance standards and the outcomes we require</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4018805556"/>
                  </a:ext>
                </a:extLst>
              </a:tr>
              <a:tr h="555449">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Supplier Questionnaire</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The document which sets out the questions you are required to answer</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702838584"/>
                  </a:ext>
                </a:extLst>
              </a:tr>
              <a:tr h="341423">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Pricing Schedule</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The document where your prices/ rates are entered</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2959037150"/>
                  </a:ext>
                </a:extLst>
              </a:tr>
              <a:tr h="341423">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Terms and Conditions</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Sets out the basis of the relationship between the Council and successful tenderers</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3796221993"/>
                  </a:ext>
                </a:extLst>
              </a:tr>
              <a:tr h="341423">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Form of Tender</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Your formal offer to the Council which must be signed</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3538846420"/>
                  </a:ext>
                </a:extLst>
              </a:tr>
              <a:tr h="555449">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Other Procurement Forms</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Other forms including the Non-Collusion Certificate, Freedom of Information Notice and Declaration, all of which must be signed.</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3164275953"/>
                  </a:ext>
                </a:extLst>
              </a:tr>
              <a:tr h="341423">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Appendices</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Will include any supporting information such as plans, drawings, maps etc.</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1941026234"/>
                  </a:ext>
                </a:extLst>
              </a:tr>
              <a:tr h="341423">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Tender Return Label</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dirty="0">
                          <a:solidFill>
                            <a:srgbClr val="333333"/>
                          </a:solidFill>
                          <a:effectLst/>
                          <a:latin typeface="Arial" panose="020B0604020202020204" pitchFamily="34" charset="0"/>
                          <a:ea typeface="Arial" panose="020B0604020202020204" pitchFamily="34" charset="0"/>
                        </a:rPr>
                        <a:t>To be fixed to the envelope/ package in which you return your submission</a:t>
                      </a:r>
                      <a:endParaRPr lang="en-GB" sz="1000" dirty="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3597600927"/>
                  </a:ext>
                </a:extLst>
              </a:tr>
            </a:tbl>
          </a:graphicData>
        </a:graphic>
      </p:graphicFrame>
    </p:spTree>
    <p:extLst>
      <p:ext uri="{BB962C8B-B14F-4D97-AF65-F5344CB8AC3E}">
        <p14:creationId xmlns:p14="http://schemas.microsoft.com/office/powerpoint/2010/main" val="12236836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8BEE-8B45-428C-B3D9-994D9FDCA17F}"/>
              </a:ext>
            </a:extLst>
          </p:cNvPr>
          <p:cNvSpPr>
            <a:spLocks noGrp="1"/>
          </p:cNvSpPr>
          <p:nvPr>
            <p:ph type="title"/>
          </p:nvPr>
        </p:nvSpPr>
        <p:spPr/>
        <p:txBody>
          <a:bodyPr/>
          <a:lstStyle/>
          <a:p>
            <a:r>
              <a:rPr lang="en-GB" dirty="0"/>
              <a:t>The Tender Process </a:t>
            </a:r>
          </a:p>
        </p:txBody>
      </p:sp>
      <p:sp>
        <p:nvSpPr>
          <p:cNvPr id="5" name="Content Placeholder 4">
            <a:extLst>
              <a:ext uri="{FF2B5EF4-FFF2-40B4-BE49-F238E27FC236}">
                <a16:creationId xmlns:a16="http://schemas.microsoft.com/office/drawing/2014/main" id="{7CFA076B-5A8B-4FEB-B586-3D6ACBF1E21B}"/>
              </a:ext>
            </a:extLst>
          </p:cNvPr>
          <p:cNvSpPr>
            <a:spLocks noGrp="1"/>
          </p:cNvSpPr>
          <p:nvPr>
            <p:ph idx="1"/>
          </p:nvPr>
        </p:nvSpPr>
        <p:spPr/>
        <p:txBody>
          <a:bodyPr>
            <a:normAutofit lnSpcReduction="10000"/>
          </a:bodyPr>
          <a:lstStyle/>
          <a:p>
            <a:r>
              <a:rPr lang="en-GB" dirty="0"/>
              <a:t>The area that is difficult as a direct comparison are the preliminaries. Each tenderers preliminary section will differ as they will be specific to the company and to the project. The NBS describe the preliminaries as “general information and information relating to the Works as a whole; items for the Contractor’s general costs; provisional sums and other items for work by others or subject to later instruction” NBS. (No date).  </a:t>
            </a:r>
          </a:p>
          <a:p>
            <a:r>
              <a:rPr lang="en-GB" dirty="0"/>
              <a:t>Whereas The Code of Estimating Practice refers to the preliminary section as '...the cost of administering a project and providing general plant, site staff, facilities, and site based services and other items not included in the rates.'</a:t>
            </a:r>
          </a:p>
          <a:p>
            <a:endParaRPr lang="en-GB" dirty="0"/>
          </a:p>
        </p:txBody>
      </p:sp>
    </p:spTree>
    <p:extLst>
      <p:ext uri="{BB962C8B-B14F-4D97-AF65-F5344CB8AC3E}">
        <p14:creationId xmlns:p14="http://schemas.microsoft.com/office/powerpoint/2010/main" val="27791057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8BEE-8B45-428C-B3D9-994D9FDCA17F}"/>
              </a:ext>
            </a:extLst>
          </p:cNvPr>
          <p:cNvSpPr>
            <a:spLocks noGrp="1"/>
          </p:cNvSpPr>
          <p:nvPr>
            <p:ph type="title"/>
          </p:nvPr>
        </p:nvSpPr>
        <p:spPr/>
        <p:txBody>
          <a:bodyPr/>
          <a:lstStyle/>
          <a:p>
            <a:r>
              <a:rPr lang="en-GB" dirty="0"/>
              <a:t>The Tender Process </a:t>
            </a:r>
          </a:p>
        </p:txBody>
      </p:sp>
      <p:sp>
        <p:nvSpPr>
          <p:cNvPr id="4" name="Content Placeholder 3">
            <a:extLst>
              <a:ext uri="{FF2B5EF4-FFF2-40B4-BE49-F238E27FC236}">
                <a16:creationId xmlns:a16="http://schemas.microsoft.com/office/drawing/2014/main" id="{3505ADAB-1FB3-4692-AA62-708A18F2FA36}"/>
              </a:ext>
            </a:extLst>
          </p:cNvPr>
          <p:cNvSpPr>
            <a:spLocks noGrp="1"/>
          </p:cNvSpPr>
          <p:nvPr>
            <p:ph idx="1"/>
          </p:nvPr>
        </p:nvSpPr>
        <p:spPr>
          <a:xfrm>
            <a:off x="996220" y="1426842"/>
            <a:ext cx="8946541" cy="4195481"/>
          </a:xfrm>
        </p:spPr>
        <p:txBody>
          <a:bodyPr>
            <a:normAutofit fontScale="47500" lnSpcReduction="20000"/>
          </a:bodyPr>
          <a:lstStyle/>
          <a:p>
            <a:r>
              <a:rPr lang="en-GB" dirty="0"/>
              <a:t>The preliminaries often include the following;</a:t>
            </a:r>
          </a:p>
          <a:p>
            <a:r>
              <a:rPr lang="en-GB" dirty="0"/>
              <a:t>●	“A general summary.</a:t>
            </a:r>
          </a:p>
          <a:p>
            <a:r>
              <a:rPr lang="en-GB" dirty="0"/>
              <a:t>●	Method statements.</a:t>
            </a:r>
          </a:p>
          <a:p>
            <a:r>
              <a:rPr lang="en-GB" dirty="0"/>
              <a:t>●	Pre-construction information.</a:t>
            </a:r>
          </a:p>
          <a:p>
            <a:r>
              <a:rPr lang="en-GB" dirty="0"/>
              <a:t>●	Details of any alternative options to be put forward by tenderers.</a:t>
            </a:r>
          </a:p>
          <a:p>
            <a:r>
              <a:rPr lang="en-GB" dirty="0"/>
              <a:t>●	A description of any planning conditions or other conditions that may affect the work to be carried out by the contractor.</a:t>
            </a:r>
          </a:p>
          <a:p>
            <a:r>
              <a:rPr lang="en-GB" dirty="0"/>
              <a:t>●	A description of any outstanding statutory approvals that may fall to the contractor to satisfy.</a:t>
            </a:r>
          </a:p>
          <a:p>
            <a:r>
              <a:rPr lang="en-GB" dirty="0"/>
              <a:t>●	Party wall requirements or other agreements with, or rights of, neighbours (such as rights to light).</a:t>
            </a:r>
          </a:p>
          <a:p>
            <a:r>
              <a:rPr lang="en-GB" dirty="0"/>
              <a:t>●	Any emergency services obligations.</a:t>
            </a:r>
          </a:p>
          <a:p>
            <a:r>
              <a:rPr lang="en-GB" dirty="0"/>
              <a:t>●	A description of the reporting information that the contractor will be required to submit (often on a monthly basis) describing construction progress (including a detailed critical path programme, key performance indicators and earned value analysis). NB See construction progress reports for more information.</a:t>
            </a:r>
          </a:p>
          <a:p>
            <a:r>
              <a:rPr lang="en-GB" dirty="0"/>
              <a:t>●	A description of the commissioning strategy, separating setting to work and balancing tasks from independent verification by the consultant team.</a:t>
            </a:r>
          </a:p>
          <a:p>
            <a:r>
              <a:rPr lang="en-GB" dirty="0"/>
              <a:t>●	Relevant reports (such as soil reports).</a:t>
            </a:r>
          </a:p>
          <a:p>
            <a:endParaRPr lang="en-GB" dirty="0"/>
          </a:p>
        </p:txBody>
      </p:sp>
    </p:spTree>
    <p:extLst>
      <p:ext uri="{BB962C8B-B14F-4D97-AF65-F5344CB8AC3E}">
        <p14:creationId xmlns:p14="http://schemas.microsoft.com/office/powerpoint/2010/main" val="21201534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8B93B-EE61-47C2-BAB8-E707F77EB9D9}"/>
              </a:ext>
            </a:extLst>
          </p:cNvPr>
          <p:cNvSpPr>
            <a:spLocks noGrp="1"/>
          </p:cNvSpPr>
          <p:nvPr>
            <p:ph type="title"/>
          </p:nvPr>
        </p:nvSpPr>
        <p:spPr/>
        <p:txBody>
          <a:bodyPr/>
          <a:lstStyle/>
          <a:p>
            <a:r>
              <a:rPr lang="en-GB" dirty="0"/>
              <a:t>The Tender Process </a:t>
            </a:r>
          </a:p>
        </p:txBody>
      </p:sp>
      <p:sp>
        <p:nvSpPr>
          <p:cNvPr id="3" name="Content Placeholder 2">
            <a:extLst>
              <a:ext uri="{FF2B5EF4-FFF2-40B4-BE49-F238E27FC236}">
                <a16:creationId xmlns:a16="http://schemas.microsoft.com/office/drawing/2014/main" id="{BEE6AEEA-D332-40FD-91F9-F871FB6BC91C}"/>
              </a:ext>
            </a:extLst>
          </p:cNvPr>
          <p:cNvSpPr>
            <a:spLocks noGrp="1"/>
          </p:cNvSpPr>
          <p:nvPr>
            <p:ph idx="1"/>
          </p:nvPr>
        </p:nvSpPr>
        <p:spPr>
          <a:xfrm>
            <a:off x="646110" y="1392195"/>
            <a:ext cx="10310213" cy="5239263"/>
          </a:xfrm>
        </p:spPr>
        <p:txBody>
          <a:bodyPr>
            <a:normAutofit fontScale="55000" lnSpcReduction="20000"/>
          </a:bodyPr>
          <a:lstStyle/>
          <a:p>
            <a:endParaRPr lang="en-GB" dirty="0"/>
          </a:p>
          <a:p>
            <a:r>
              <a:rPr lang="en-GB" dirty="0"/>
              <a:t>Perhaps an information release schedule.</a:t>
            </a:r>
          </a:p>
          <a:p>
            <a:r>
              <a:rPr lang="en-GB" dirty="0"/>
              <a:t>Quality management procedures.</a:t>
            </a:r>
          </a:p>
          <a:p>
            <a:r>
              <a:rPr lang="en-GB" dirty="0"/>
              <a:t>Labour relations.</a:t>
            </a:r>
          </a:p>
          <a:p>
            <a:r>
              <a:rPr lang="en-GB" dirty="0"/>
              <a:t>A declaration of non-collusion.</a:t>
            </a:r>
          </a:p>
          <a:p>
            <a:r>
              <a:rPr lang="en-GB" dirty="0"/>
              <a:t>Schedules of mock-ups, testing and samples required from the contractor.</a:t>
            </a:r>
          </a:p>
          <a:p>
            <a:r>
              <a:rPr lang="en-GB" dirty="0"/>
              <a:t>The method of sub-contracting.</a:t>
            </a:r>
          </a:p>
          <a:p>
            <a:r>
              <a:rPr lang="en-GB" dirty="0"/>
              <a:t>Requirements for insurance, performance bonds, warranties and product guarantees (for the contractor and sub-contractors).</a:t>
            </a:r>
          </a:p>
          <a:p>
            <a:r>
              <a:rPr lang="en-GB" dirty="0"/>
              <a:t>Requirements for the operating and maintenance manual (the client's facilities management team may wish to comment on this).</a:t>
            </a:r>
          </a:p>
          <a:p>
            <a:r>
              <a:rPr lang="en-GB" dirty="0"/>
              <a:t>Requirement for progress photos to be taken on site during construction and off-site during fabrication.</a:t>
            </a:r>
          </a:p>
          <a:p>
            <a:r>
              <a:rPr lang="en-GB" dirty="0"/>
              <a:t>Dates for partial possession.</a:t>
            </a:r>
          </a:p>
          <a:p>
            <a:r>
              <a:rPr lang="en-GB" dirty="0"/>
              <a:t>Collaborative practices.</a:t>
            </a:r>
          </a:p>
          <a:p>
            <a:r>
              <a:rPr lang="en-GB" dirty="0"/>
              <a:t>Building information modelling (BIM) requirement and protocols (including requirement for BIM in sub-contracts).</a:t>
            </a:r>
          </a:p>
          <a:p>
            <a:r>
              <a:rPr lang="en-GB" dirty="0"/>
              <a:t>Site waste management plan.</a:t>
            </a:r>
          </a:p>
          <a:p>
            <a:r>
              <a:rPr lang="en-GB" dirty="0"/>
              <a:t>Contractor's site preliminaries, such as; staff, welfare provisions, site offices, plant, site waste clearance, water, electricity</a:t>
            </a:r>
          </a:p>
        </p:txBody>
      </p:sp>
    </p:spTree>
    <p:extLst>
      <p:ext uri="{BB962C8B-B14F-4D97-AF65-F5344CB8AC3E}">
        <p14:creationId xmlns:p14="http://schemas.microsoft.com/office/powerpoint/2010/main" val="11506975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34243-6E3B-4466-B474-03AEE8ACACD4}"/>
              </a:ext>
            </a:extLst>
          </p:cNvPr>
          <p:cNvSpPr>
            <a:spLocks noGrp="1"/>
          </p:cNvSpPr>
          <p:nvPr>
            <p:ph type="title"/>
          </p:nvPr>
        </p:nvSpPr>
        <p:spPr/>
        <p:txBody>
          <a:bodyPr/>
          <a:lstStyle/>
          <a:p>
            <a:r>
              <a:rPr lang="en-GB" dirty="0"/>
              <a:t>The basics of Procurement </a:t>
            </a:r>
          </a:p>
        </p:txBody>
      </p:sp>
      <p:pic>
        <p:nvPicPr>
          <p:cNvPr id="4" name="Content Placeholder 3">
            <a:extLst>
              <a:ext uri="{FF2B5EF4-FFF2-40B4-BE49-F238E27FC236}">
                <a16:creationId xmlns:a16="http://schemas.microsoft.com/office/drawing/2014/main" id="{C6AE1FA6-23CD-42AD-BFEB-182079E84906}"/>
              </a:ext>
            </a:extLst>
          </p:cNvPr>
          <p:cNvPicPr>
            <a:picLocks noGrp="1" noChangeAspect="1"/>
          </p:cNvPicPr>
          <p:nvPr>
            <p:ph idx="1"/>
          </p:nvPr>
        </p:nvPicPr>
        <p:blipFill>
          <a:blip r:embed="rId2"/>
          <a:stretch>
            <a:fillRect/>
          </a:stretch>
        </p:blipFill>
        <p:spPr>
          <a:xfrm>
            <a:off x="3169681" y="1754394"/>
            <a:ext cx="5704357" cy="4899036"/>
          </a:xfrm>
          <a:prstGeom prst="rect">
            <a:avLst/>
          </a:prstGeom>
        </p:spPr>
      </p:pic>
    </p:spTree>
    <p:extLst>
      <p:ext uri="{BB962C8B-B14F-4D97-AF65-F5344CB8AC3E}">
        <p14:creationId xmlns:p14="http://schemas.microsoft.com/office/powerpoint/2010/main" val="5371440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7F1C3-79D7-4505-A2B2-7F5D2467C5CB}"/>
              </a:ext>
            </a:extLst>
          </p:cNvPr>
          <p:cNvSpPr>
            <a:spLocks noGrp="1"/>
          </p:cNvSpPr>
          <p:nvPr>
            <p:ph type="title"/>
          </p:nvPr>
        </p:nvSpPr>
        <p:spPr/>
        <p:txBody>
          <a:bodyPr/>
          <a:lstStyle/>
          <a:p>
            <a:r>
              <a:rPr lang="en-GB" dirty="0"/>
              <a:t>Traditional </a:t>
            </a:r>
          </a:p>
        </p:txBody>
      </p:sp>
      <p:pic>
        <p:nvPicPr>
          <p:cNvPr id="8" name="Picture 7">
            <a:extLst>
              <a:ext uri="{FF2B5EF4-FFF2-40B4-BE49-F238E27FC236}">
                <a16:creationId xmlns:a16="http://schemas.microsoft.com/office/drawing/2014/main" id="{78E8B9BE-A3B0-465C-8900-36B804748BA9}"/>
              </a:ext>
            </a:extLst>
          </p:cNvPr>
          <p:cNvPicPr>
            <a:picLocks noChangeAspect="1"/>
          </p:cNvPicPr>
          <p:nvPr/>
        </p:nvPicPr>
        <p:blipFill>
          <a:blip r:embed="rId2"/>
          <a:stretch>
            <a:fillRect/>
          </a:stretch>
        </p:blipFill>
        <p:spPr>
          <a:xfrm>
            <a:off x="1932505" y="1477618"/>
            <a:ext cx="7468037" cy="4613144"/>
          </a:xfrm>
          <a:prstGeom prst="rect">
            <a:avLst/>
          </a:prstGeom>
        </p:spPr>
      </p:pic>
    </p:spTree>
    <p:extLst>
      <p:ext uri="{BB962C8B-B14F-4D97-AF65-F5344CB8AC3E}">
        <p14:creationId xmlns:p14="http://schemas.microsoft.com/office/powerpoint/2010/main" val="41207723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32633-49AF-4F77-9B79-6FF2BDCFD20F}"/>
              </a:ext>
            </a:extLst>
          </p:cNvPr>
          <p:cNvSpPr>
            <a:spLocks noGrp="1"/>
          </p:cNvSpPr>
          <p:nvPr>
            <p:ph type="title"/>
          </p:nvPr>
        </p:nvSpPr>
        <p:spPr/>
        <p:txBody>
          <a:bodyPr/>
          <a:lstStyle/>
          <a:p>
            <a:r>
              <a:rPr lang="en-GB" dirty="0"/>
              <a:t>Good for:</a:t>
            </a:r>
            <a:br>
              <a:rPr lang="en-GB" dirty="0"/>
            </a:br>
            <a:endParaRPr lang="en-GB" dirty="0"/>
          </a:p>
        </p:txBody>
      </p:sp>
      <p:sp>
        <p:nvSpPr>
          <p:cNvPr id="3" name="Content Placeholder 2">
            <a:extLst>
              <a:ext uri="{FF2B5EF4-FFF2-40B4-BE49-F238E27FC236}">
                <a16:creationId xmlns:a16="http://schemas.microsoft.com/office/drawing/2014/main" id="{8C3DEC0E-E09E-40F9-B7BA-40A54954F6C8}"/>
              </a:ext>
            </a:extLst>
          </p:cNvPr>
          <p:cNvSpPr>
            <a:spLocks noGrp="1"/>
          </p:cNvSpPr>
          <p:nvPr>
            <p:ph idx="1"/>
          </p:nvPr>
        </p:nvSpPr>
        <p:spPr/>
        <p:txBody>
          <a:bodyPr>
            <a:normAutofit/>
          </a:bodyPr>
          <a:lstStyle/>
          <a:p>
            <a:r>
              <a:rPr lang="en-GB" dirty="0"/>
              <a:t>Quality – full design pre tender</a:t>
            </a:r>
          </a:p>
          <a:p>
            <a:r>
              <a:rPr lang="en-GB" dirty="0"/>
              <a:t>Design flexibility – variations &amp; instructions</a:t>
            </a:r>
          </a:p>
          <a:p>
            <a:r>
              <a:rPr lang="en-GB" dirty="0"/>
              <a:t>Specialist subcontractors – Named specialist update to standard building contract sbc11</a:t>
            </a:r>
          </a:p>
          <a:p>
            <a:r>
              <a:rPr lang="en-GB" dirty="0"/>
              <a:t>Design control – through the architect / contract administrator</a:t>
            </a:r>
          </a:p>
          <a:p>
            <a:r>
              <a:rPr lang="en-GB" dirty="0"/>
              <a:t>Contractor's Designed Portion – such as mechanical and electrical engineering</a:t>
            </a:r>
          </a:p>
          <a:p>
            <a:r>
              <a:rPr lang="en-GB" dirty="0"/>
              <a:t>Cost – there may be lump sum cost benefits unless are multiple changes made</a:t>
            </a:r>
          </a:p>
        </p:txBody>
      </p:sp>
    </p:spTree>
    <p:extLst>
      <p:ext uri="{BB962C8B-B14F-4D97-AF65-F5344CB8AC3E}">
        <p14:creationId xmlns:p14="http://schemas.microsoft.com/office/powerpoint/2010/main" val="24892801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D22AE-DB24-4EC9-93D6-3799EF009857}"/>
              </a:ext>
            </a:extLst>
          </p:cNvPr>
          <p:cNvSpPr>
            <a:spLocks noGrp="1"/>
          </p:cNvSpPr>
          <p:nvPr>
            <p:ph type="title"/>
          </p:nvPr>
        </p:nvSpPr>
        <p:spPr/>
        <p:txBody>
          <a:bodyPr/>
          <a:lstStyle/>
          <a:p>
            <a:r>
              <a:rPr lang="en-GB" dirty="0"/>
              <a:t>Not suited for:</a:t>
            </a:r>
            <a:br>
              <a:rPr lang="en-GB" dirty="0"/>
            </a:br>
            <a:endParaRPr lang="en-GB" dirty="0"/>
          </a:p>
        </p:txBody>
      </p:sp>
      <p:sp>
        <p:nvSpPr>
          <p:cNvPr id="3" name="Content Placeholder 2">
            <a:extLst>
              <a:ext uri="{FF2B5EF4-FFF2-40B4-BE49-F238E27FC236}">
                <a16:creationId xmlns:a16="http://schemas.microsoft.com/office/drawing/2014/main" id="{E8C00DE8-A948-4F23-90F8-7869A6C89753}"/>
              </a:ext>
            </a:extLst>
          </p:cNvPr>
          <p:cNvSpPr>
            <a:spLocks noGrp="1"/>
          </p:cNvSpPr>
          <p:nvPr>
            <p:ph idx="1"/>
          </p:nvPr>
        </p:nvSpPr>
        <p:spPr/>
        <p:txBody>
          <a:bodyPr/>
          <a:lstStyle/>
          <a:p>
            <a:r>
              <a:rPr lang="en-GB" dirty="0"/>
              <a:t>Time – require full detailed pack pre tender</a:t>
            </a:r>
          </a:p>
          <a:p>
            <a:r>
              <a:rPr lang="en-GB" dirty="0"/>
              <a:t>Cost – not a benefit if many changes made</a:t>
            </a:r>
          </a:p>
          <a:p>
            <a:r>
              <a:rPr lang="en-GB" dirty="0"/>
              <a:t>Incomplete drawings – lead to delay, costs and claims of negligence</a:t>
            </a:r>
          </a:p>
        </p:txBody>
      </p:sp>
    </p:spTree>
    <p:extLst>
      <p:ext uri="{BB962C8B-B14F-4D97-AF65-F5344CB8AC3E}">
        <p14:creationId xmlns:p14="http://schemas.microsoft.com/office/powerpoint/2010/main" val="16242859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F719F-D52D-4AD3-8F6C-D3179A398C0A}"/>
              </a:ext>
            </a:extLst>
          </p:cNvPr>
          <p:cNvSpPr>
            <a:spLocks noGrp="1"/>
          </p:cNvSpPr>
          <p:nvPr>
            <p:ph type="title"/>
          </p:nvPr>
        </p:nvSpPr>
        <p:spPr/>
        <p:txBody>
          <a:bodyPr/>
          <a:lstStyle/>
          <a:p>
            <a:r>
              <a:rPr lang="en-GB" dirty="0"/>
              <a:t>Contract must include;</a:t>
            </a:r>
            <a:br>
              <a:rPr lang="en-GB" dirty="0"/>
            </a:br>
            <a:endParaRPr lang="en-GB" dirty="0"/>
          </a:p>
        </p:txBody>
      </p:sp>
      <p:sp>
        <p:nvSpPr>
          <p:cNvPr id="3" name="Content Placeholder 2">
            <a:extLst>
              <a:ext uri="{FF2B5EF4-FFF2-40B4-BE49-F238E27FC236}">
                <a16:creationId xmlns:a16="http://schemas.microsoft.com/office/drawing/2014/main" id="{65AC8CAE-8632-4C63-ADD8-FA2E422D629E}"/>
              </a:ext>
            </a:extLst>
          </p:cNvPr>
          <p:cNvSpPr>
            <a:spLocks noGrp="1"/>
          </p:cNvSpPr>
          <p:nvPr>
            <p:ph idx="1"/>
          </p:nvPr>
        </p:nvSpPr>
        <p:spPr>
          <a:xfrm>
            <a:off x="1104293" y="1853248"/>
            <a:ext cx="8946541" cy="4195481"/>
          </a:xfrm>
        </p:spPr>
        <p:txBody>
          <a:bodyPr>
            <a:normAutofit lnSpcReduction="10000"/>
          </a:bodyPr>
          <a:lstStyle/>
          <a:p>
            <a:endParaRPr lang="en-GB" dirty="0"/>
          </a:p>
          <a:p>
            <a:r>
              <a:rPr lang="en-GB" dirty="0"/>
              <a:t>CDM</a:t>
            </a:r>
          </a:p>
          <a:p>
            <a:r>
              <a:rPr lang="en-GB" dirty="0"/>
              <a:t>Contractor's Designed Portion</a:t>
            </a:r>
          </a:p>
          <a:p>
            <a:r>
              <a:rPr lang="en-GB" dirty="0"/>
              <a:t>Named subcontractors</a:t>
            </a:r>
          </a:p>
          <a:p>
            <a:r>
              <a:rPr lang="en-GB" dirty="0"/>
              <a:t>Variations / instructions</a:t>
            </a:r>
          </a:p>
          <a:p>
            <a:r>
              <a:rPr lang="en-GB" dirty="0"/>
              <a:t>Retention</a:t>
            </a:r>
          </a:p>
          <a:p>
            <a:r>
              <a:rPr lang="en-GB" dirty="0"/>
              <a:t>Collateral warranties</a:t>
            </a:r>
          </a:p>
          <a:p>
            <a:r>
              <a:rPr lang="en-GB" dirty="0"/>
              <a:t>Termination provisions</a:t>
            </a:r>
          </a:p>
          <a:p>
            <a:r>
              <a:rPr lang="en-GB" dirty="0"/>
              <a:t>Pre-agreed alternative dispute resolution procedures.</a:t>
            </a:r>
          </a:p>
        </p:txBody>
      </p:sp>
    </p:spTree>
    <p:extLst>
      <p:ext uri="{BB962C8B-B14F-4D97-AF65-F5344CB8AC3E}">
        <p14:creationId xmlns:p14="http://schemas.microsoft.com/office/powerpoint/2010/main" val="16396888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2C14E-C1C5-49D9-8741-1CC148C37671}"/>
              </a:ext>
            </a:extLst>
          </p:cNvPr>
          <p:cNvSpPr>
            <a:spLocks noGrp="1"/>
          </p:cNvSpPr>
          <p:nvPr>
            <p:ph type="title"/>
          </p:nvPr>
        </p:nvSpPr>
        <p:spPr/>
        <p:txBody>
          <a:bodyPr/>
          <a:lstStyle/>
          <a:p>
            <a:r>
              <a:rPr lang="en-GB" dirty="0"/>
              <a:t>Design &amp; Build</a:t>
            </a:r>
            <a:br>
              <a:rPr lang="en-GB" dirty="0"/>
            </a:br>
            <a:endParaRPr lang="en-GB" dirty="0"/>
          </a:p>
        </p:txBody>
      </p:sp>
      <p:pic>
        <p:nvPicPr>
          <p:cNvPr id="2050" name="Picture 2" descr="Image result for design and build procurement route">
            <a:extLst>
              <a:ext uri="{FF2B5EF4-FFF2-40B4-BE49-F238E27FC236}">
                <a16:creationId xmlns:a16="http://schemas.microsoft.com/office/drawing/2014/main" id="{EEDD4092-4083-4824-8094-BDB174AB1AB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82442" y="1696278"/>
            <a:ext cx="7760599" cy="4371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85311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D6226-BE6B-4A53-A498-1FAAA4606929}"/>
              </a:ext>
            </a:extLst>
          </p:cNvPr>
          <p:cNvSpPr>
            <a:spLocks noGrp="1"/>
          </p:cNvSpPr>
          <p:nvPr>
            <p:ph type="title"/>
          </p:nvPr>
        </p:nvSpPr>
        <p:spPr/>
        <p:txBody>
          <a:bodyPr/>
          <a:lstStyle/>
          <a:p>
            <a:r>
              <a:rPr lang="en-GB" dirty="0"/>
              <a:t>Good for; </a:t>
            </a:r>
          </a:p>
        </p:txBody>
      </p:sp>
      <p:sp>
        <p:nvSpPr>
          <p:cNvPr id="3" name="Content Placeholder 2">
            <a:extLst>
              <a:ext uri="{FF2B5EF4-FFF2-40B4-BE49-F238E27FC236}">
                <a16:creationId xmlns:a16="http://schemas.microsoft.com/office/drawing/2014/main" id="{055127F7-249F-45E7-AFFA-137A7A74993F}"/>
              </a:ext>
            </a:extLst>
          </p:cNvPr>
          <p:cNvSpPr>
            <a:spLocks noGrp="1"/>
          </p:cNvSpPr>
          <p:nvPr>
            <p:ph idx="1"/>
          </p:nvPr>
        </p:nvSpPr>
        <p:spPr/>
        <p:txBody>
          <a:bodyPr>
            <a:normAutofit lnSpcReduction="10000"/>
          </a:bodyPr>
          <a:lstStyle/>
          <a:p>
            <a:r>
              <a:rPr lang="en-GB" dirty="0"/>
              <a:t>Time – Fast track, overlap of design and construction</a:t>
            </a:r>
          </a:p>
          <a:p>
            <a:r>
              <a:rPr lang="en-GB" dirty="0"/>
              <a:t>Cost – lump sum / Guaranteed maximum price</a:t>
            </a:r>
          </a:p>
          <a:p>
            <a:r>
              <a:rPr lang="en-GB" dirty="0"/>
              <a:t>Single point of responsibility – Contractor design and build responsibility</a:t>
            </a:r>
          </a:p>
          <a:p>
            <a:r>
              <a:rPr lang="en-GB" dirty="0"/>
              <a:t>Has good price certainty</a:t>
            </a:r>
          </a:p>
          <a:p>
            <a:r>
              <a:rPr lang="en-GB" dirty="0"/>
              <a:t>Easy to arrange changes in the design</a:t>
            </a:r>
          </a:p>
          <a:p>
            <a:r>
              <a:rPr lang="en-GB" dirty="0"/>
              <a:t>Novation – can benefit quality.</a:t>
            </a:r>
          </a:p>
          <a:p>
            <a:r>
              <a:rPr lang="en-GB" dirty="0"/>
              <a:t>Low risk for the client</a:t>
            </a:r>
          </a:p>
          <a:p>
            <a:r>
              <a:rPr lang="en-GB" dirty="0"/>
              <a:t>Variations can be accurately valued</a:t>
            </a:r>
          </a:p>
        </p:txBody>
      </p:sp>
    </p:spTree>
    <p:extLst>
      <p:ext uri="{BB962C8B-B14F-4D97-AF65-F5344CB8AC3E}">
        <p14:creationId xmlns:p14="http://schemas.microsoft.com/office/powerpoint/2010/main" val="39201286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0B008-31D1-4121-AD58-8AD6FF9EC733}"/>
              </a:ext>
            </a:extLst>
          </p:cNvPr>
          <p:cNvSpPr>
            <a:spLocks noGrp="1"/>
          </p:cNvSpPr>
          <p:nvPr>
            <p:ph type="title"/>
          </p:nvPr>
        </p:nvSpPr>
        <p:spPr/>
        <p:txBody>
          <a:bodyPr/>
          <a:lstStyle/>
          <a:p>
            <a:r>
              <a:rPr lang="en-GB" dirty="0"/>
              <a:t>Not suited for;</a:t>
            </a:r>
          </a:p>
        </p:txBody>
      </p:sp>
      <p:sp>
        <p:nvSpPr>
          <p:cNvPr id="3" name="Content Placeholder 2">
            <a:extLst>
              <a:ext uri="{FF2B5EF4-FFF2-40B4-BE49-F238E27FC236}">
                <a16:creationId xmlns:a16="http://schemas.microsoft.com/office/drawing/2014/main" id="{800DCA94-13DC-4FB4-BA5E-D7D58D7F5DA1}"/>
              </a:ext>
            </a:extLst>
          </p:cNvPr>
          <p:cNvSpPr>
            <a:spLocks noGrp="1"/>
          </p:cNvSpPr>
          <p:nvPr>
            <p:ph idx="1"/>
          </p:nvPr>
        </p:nvSpPr>
        <p:spPr/>
        <p:txBody>
          <a:bodyPr/>
          <a:lstStyle/>
          <a:p>
            <a:r>
              <a:rPr lang="en-GB" dirty="0"/>
              <a:t>Quality – cheapest route to meet contract specification can lead to low quality products/ build quality.</a:t>
            </a:r>
          </a:p>
          <a:p>
            <a:r>
              <a:rPr lang="en-GB" dirty="0"/>
              <a:t>Design flexibility – request for changes will have cost/time implications</a:t>
            </a:r>
          </a:p>
          <a:p>
            <a:r>
              <a:rPr lang="en-GB" dirty="0"/>
              <a:t>Contractor carries risk for construction</a:t>
            </a:r>
          </a:p>
          <a:p>
            <a:r>
              <a:rPr lang="en-GB" dirty="0"/>
              <a:t>Client exposed to claims for buildability</a:t>
            </a:r>
          </a:p>
          <a:p>
            <a:r>
              <a:rPr lang="en-GB" dirty="0"/>
              <a:t>Design could affect the buildability of the project</a:t>
            </a:r>
          </a:p>
        </p:txBody>
      </p:sp>
    </p:spTree>
    <p:extLst>
      <p:ext uri="{BB962C8B-B14F-4D97-AF65-F5344CB8AC3E}">
        <p14:creationId xmlns:p14="http://schemas.microsoft.com/office/powerpoint/2010/main" val="13968553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EA8AD-1436-4A1F-8DBD-D055A48AB0BB}"/>
              </a:ext>
            </a:extLst>
          </p:cNvPr>
          <p:cNvSpPr>
            <a:spLocks noGrp="1"/>
          </p:cNvSpPr>
          <p:nvPr>
            <p:ph type="title"/>
          </p:nvPr>
        </p:nvSpPr>
        <p:spPr/>
        <p:txBody>
          <a:bodyPr/>
          <a:lstStyle/>
          <a:p>
            <a:r>
              <a:rPr lang="en-GB" dirty="0"/>
              <a:t>Contract must include; </a:t>
            </a:r>
          </a:p>
        </p:txBody>
      </p:sp>
      <p:sp>
        <p:nvSpPr>
          <p:cNvPr id="3" name="Content Placeholder 2">
            <a:extLst>
              <a:ext uri="{FF2B5EF4-FFF2-40B4-BE49-F238E27FC236}">
                <a16:creationId xmlns:a16="http://schemas.microsoft.com/office/drawing/2014/main" id="{8545DFAD-1633-4D14-80D5-FED6A38D0500}"/>
              </a:ext>
            </a:extLst>
          </p:cNvPr>
          <p:cNvSpPr>
            <a:spLocks noGrp="1"/>
          </p:cNvSpPr>
          <p:nvPr>
            <p:ph idx="1"/>
          </p:nvPr>
        </p:nvSpPr>
        <p:spPr/>
        <p:txBody>
          <a:bodyPr/>
          <a:lstStyle/>
          <a:p>
            <a:r>
              <a:rPr lang="en-GB" dirty="0"/>
              <a:t>Contractor to complete design and carry out the works.</a:t>
            </a:r>
          </a:p>
          <a:p>
            <a:r>
              <a:rPr lang="en-GB" dirty="0"/>
              <a:t>Lump sum / Guaranteed maximum price</a:t>
            </a:r>
          </a:p>
          <a:p>
            <a:r>
              <a:rPr lang="en-GB" dirty="0"/>
              <a:t>CDM</a:t>
            </a:r>
          </a:p>
          <a:p>
            <a:r>
              <a:rPr lang="en-GB" dirty="0"/>
              <a:t>Collateral warranties</a:t>
            </a:r>
          </a:p>
          <a:p>
            <a:r>
              <a:rPr lang="en-GB" dirty="0"/>
              <a:t>Termination provisions</a:t>
            </a:r>
          </a:p>
          <a:p>
            <a:r>
              <a:rPr lang="en-GB" dirty="0"/>
              <a:t>Retention</a:t>
            </a:r>
          </a:p>
          <a:p>
            <a:r>
              <a:rPr lang="en-GB" dirty="0"/>
              <a:t>Pre-agreed dispute resolution procedures</a:t>
            </a:r>
          </a:p>
        </p:txBody>
      </p:sp>
    </p:spTree>
    <p:extLst>
      <p:ext uri="{BB962C8B-B14F-4D97-AF65-F5344CB8AC3E}">
        <p14:creationId xmlns:p14="http://schemas.microsoft.com/office/powerpoint/2010/main" val="38567055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E42DF-BBB0-41E7-A3F0-F9A3C51302DF}"/>
              </a:ext>
            </a:extLst>
          </p:cNvPr>
          <p:cNvSpPr>
            <a:spLocks noGrp="1"/>
          </p:cNvSpPr>
          <p:nvPr>
            <p:ph type="title"/>
          </p:nvPr>
        </p:nvSpPr>
        <p:spPr/>
        <p:txBody>
          <a:bodyPr/>
          <a:lstStyle/>
          <a:p>
            <a:r>
              <a:rPr lang="en-GB" dirty="0"/>
              <a:t>Management contracting</a:t>
            </a:r>
          </a:p>
        </p:txBody>
      </p:sp>
      <p:pic>
        <p:nvPicPr>
          <p:cNvPr id="4098" name="Picture 2" descr="Image result for management contracting procurement route">
            <a:extLst>
              <a:ext uri="{FF2B5EF4-FFF2-40B4-BE49-F238E27FC236}">
                <a16:creationId xmlns:a16="http://schemas.microsoft.com/office/drawing/2014/main" id="{42044413-6E35-451B-A830-B8D89D425D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6042" y="1457783"/>
            <a:ext cx="8179837" cy="51100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39367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68EAE-75CA-425E-AA7E-D07993ACEC8A}"/>
              </a:ext>
            </a:extLst>
          </p:cNvPr>
          <p:cNvSpPr>
            <a:spLocks noGrp="1"/>
          </p:cNvSpPr>
          <p:nvPr>
            <p:ph type="title"/>
          </p:nvPr>
        </p:nvSpPr>
        <p:spPr/>
        <p:txBody>
          <a:bodyPr/>
          <a:lstStyle/>
          <a:p>
            <a:r>
              <a:rPr lang="en-GB" dirty="0"/>
              <a:t>Good for;</a:t>
            </a:r>
          </a:p>
        </p:txBody>
      </p:sp>
      <p:sp>
        <p:nvSpPr>
          <p:cNvPr id="3" name="Content Placeholder 2">
            <a:extLst>
              <a:ext uri="{FF2B5EF4-FFF2-40B4-BE49-F238E27FC236}">
                <a16:creationId xmlns:a16="http://schemas.microsoft.com/office/drawing/2014/main" id="{6679FB1C-2340-4F40-8454-33AADDDD4D96}"/>
              </a:ext>
            </a:extLst>
          </p:cNvPr>
          <p:cNvSpPr>
            <a:spLocks noGrp="1"/>
          </p:cNvSpPr>
          <p:nvPr>
            <p:ph idx="1"/>
          </p:nvPr>
        </p:nvSpPr>
        <p:spPr/>
        <p:txBody>
          <a:bodyPr/>
          <a:lstStyle/>
          <a:p>
            <a:r>
              <a:rPr lang="en-GB" dirty="0"/>
              <a:t>Complex / specialist projects – individually appointed packages to best suited sub-contractor</a:t>
            </a:r>
          </a:p>
          <a:p>
            <a:r>
              <a:rPr lang="en-GB" dirty="0"/>
              <a:t>Potential cost saving – competitive tender</a:t>
            </a:r>
          </a:p>
          <a:p>
            <a:r>
              <a:rPr lang="en-GB" dirty="0"/>
              <a:t>Time - it is possible to overlap design and construction</a:t>
            </a:r>
          </a:p>
          <a:p>
            <a:r>
              <a:rPr lang="en-GB" dirty="0"/>
              <a:t>Quality – each package subcontracted to specialist</a:t>
            </a:r>
          </a:p>
          <a:p>
            <a:r>
              <a:rPr lang="en-GB" dirty="0"/>
              <a:t>Design flexibility – changes can be made throughout construction, although there are potential cost implications.</a:t>
            </a:r>
          </a:p>
        </p:txBody>
      </p:sp>
    </p:spTree>
    <p:extLst>
      <p:ext uri="{BB962C8B-B14F-4D97-AF65-F5344CB8AC3E}">
        <p14:creationId xmlns:p14="http://schemas.microsoft.com/office/powerpoint/2010/main" val="39882675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BD17E-A5DC-4A84-8D2F-7B5D4D5747A0}"/>
              </a:ext>
            </a:extLst>
          </p:cNvPr>
          <p:cNvSpPr>
            <a:spLocks noGrp="1"/>
          </p:cNvSpPr>
          <p:nvPr>
            <p:ph type="title"/>
          </p:nvPr>
        </p:nvSpPr>
        <p:spPr/>
        <p:txBody>
          <a:bodyPr/>
          <a:lstStyle/>
          <a:p>
            <a:r>
              <a:rPr lang="en-GB" dirty="0"/>
              <a:t>Not suitable for;</a:t>
            </a:r>
            <a:br>
              <a:rPr lang="en-GB" dirty="0"/>
            </a:br>
            <a:endParaRPr lang="en-GB" dirty="0"/>
          </a:p>
        </p:txBody>
      </p:sp>
      <p:sp>
        <p:nvSpPr>
          <p:cNvPr id="3" name="Content Placeholder 2">
            <a:extLst>
              <a:ext uri="{FF2B5EF4-FFF2-40B4-BE49-F238E27FC236}">
                <a16:creationId xmlns:a16="http://schemas.microsoft.com/office/drawing/2014/main" id="{BFF3F767-6444-422B-96EF-C934A15F9BBB}"/>
              </a:ext>
            </a:extLst>
          </p:cNvPr>
          <p:cNvSpPr>
            <a:spLocks noGrp="1"/>
          </p:cNvSpPr>
          <p:nvPr>
            <p:ph idx="1"/>
          </p:nvPr>
        </p:nvSpPr>
        <p:spPr/>
        <p:txBody>
          <a:bodyPr/>
          <a:lstStyle/>
          <a:p>
            <a:r>
              <a:rPr lang="en-GB" dirty="0"/>
              <a:t>Inexperienced clients – risk high</a:t>
            </a:r>
          </a:p>
          <a:p>
            <a:r>
              <a:rPr lang="en-GB" dirty="0"/>
              <a:t>Fixed cost - Prime cost basis per package.</a:t>
            </a:r>
          </a:p>
          <a:p>
            <a:r>
              <a:rPr lang="en-GB" dirty="0"/>
              <a:t>Lack of available specialists – would leave gaps in work to be undertaken.</a:t>
            </a:r>
          </a:p>
        </p:txBody>
      </p:sp>
    </p:spTree>
    <p:extLst>
      <p:ext uri="{BB962C8B-B14F-4D97-AF65-F5344CB8AC3E}">
        <p14:creationId xmlns:p14="http://schemas.microsoft.com/office/powerpoint/2010/main" val="23418650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B0E67-53B8-4ED7-BDB4-A8735222F8CC}"/>
              </a:ext>
            </a:extLst>
          </p:cNvPr>
          <p:cNvSpPr>
            <a:spLocks noGrp="1"/>
          </p:cNvSpPr>
          <p:nvPr>
            <p:ph type="title"/>
          </p:nvPr>
        </p:nvSpPr>
        <p:spPr/>
        <p:txBody>
          <a:bodyPr/>
          <a:lstStyle/>
          <a:p>
            <a:r>
              <a:rPr lang="en-GB" dirty="0"/>
              <a:t>Contract must allow;</a:t>
            </a:r>
          </a:p>
        </p:txBody>
      </p:sp>
      <p:sp>
        <p:nvSpPr>
          <p:cNvPr id="3" name="Content Placeholder 2">
            <a:extLst>
              <a:ext uri="{FF2B5EF4-FFF2-40B4-BE49-F238E27FC236}">
                <a16:creationId xmlns:a16="http://schemas.microsoft.com/office/drawing/2014/main" id="{C0782F0B-E0B1-49AD-A9F6-E5B8A7717B4F}"/>
              </a:ext>
            </a:extLst>
          </p:cNvPr>
          <p:cNvSpPr>
            <a:spLocks noGrp="1"/>
          </p:cNvSpPr>
          <p:nvPr>
            <p:ph idx="1"/>
          </p:nvPr>
        </p:nvSpPr>
        <p:spPr/>
        <p:txBody>
          <a:bodyPr/>
          <a:lstStyle/>
          <a:p>
            <a:pPr marL="0" indent="0">
              <a:buNone/>
            </a:pPr>
            <a:endParaRPr lang="en-GB" dirty="0"/>
          </a:p>
          <a:p>
            <a:r>
              <a:rPr lang="en-GB" dirty="0"/>
              <a:t>Prime cost contract</a:t>
            </a:r>
          </a:p>
          <a:p>
            <a:r>
              <a:rPr lang="en-GB" dirty="0"/>
              <a:t>Collateral warranties</a:t>
            </a:r>
          </a:p>
          <a:p>
            <a:r>
              <a:rPr lang="en-GB" dirty="0"/>
              <a:t>Sustainability</a:t>
            </a:r>
          </a:p>
          <a:p>
            <a:r>
              <a:rPr lang="en-GB" dirty="0"/>
              <a:t>Collaborative working</a:t>
            </a:r>
          </a:p>
          <a:p>
            <a:r>
              <a:rPr lang="en-GB" dirty="0"/>
              <a:t>Third party rights – such as the funder / contractor</a:t>
            </a:r>
          </a:p>
        </p:txBody>
      </p:sp>
    </p:spTree>
    <p:extLst>
      <p:ext uri="{BB962C8B-B14F-4D97-AF65-F5344CB8AC3E}">
        <p14:creationId xmlns:p14="http://schemas.microsoft.com/office/powerpoint/2010/main" val="35095603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45ED4-6CD2-46AD-9B17-2B889C73BB63}"/>
              </a:ext>
            </a:extLst>
          </p:cNvPr>
          <p:cNvSpPr>
            <a:spLocks noGrp="1"/>
          </p:cNvSpPr>
          <p:nvPr>
            <p:ph type="title"/>
          </p:nvPr>
        </p:nvSpPr>
        <p:spPr/>
        <p:txBody>
          <a:bodyPr/>
          <a:lstStyle/>
          <a:p>
            <a:r>
              <a:rPr lang="en-GB" dirty="0"/>
              <a:t>Construction Management</a:t>
            </a:r>
          </a:p>
        </p:txBody>
      </p:sp>
      <p:pic>
        <p:nvPicPr>
          <p:cNvPr id="4" name="Content Placeholder 3">
            <a:extLst>
              <a:ext uri="{FF2B5EF4-FFF2-40B4-BE49-F238E27FC236}">
                <a16:creationId xmlns:a16="http://schemas.microsoft.com/office/drawing/2014/main" id="{2D98789C-1125-4AD0-8B83-6E39882718F3}"/>
              </a:ext>
            </a:extLst>
          </p:cNvPr>
          <p:cNvPicPr>
            <a:picLocks noGrp="1" noChangeAspect="1"/>
          </p:cNvPicPr>
          <p:nvPr>
            <p:ph idx="1"/>
          </p:nvPr>
        </p:nvPicPr>
        <p:blipFill>
          <a:blip r:embed="rId2"/>
          <a:stretch>
            <a:fillRect/>
          </a:stretch>
        </p:blipFill>
        <p:spPr>
          <a:xfrm>
            <a:off x="1993557" y="2675774"/>
            <a:ext cx="6977835" cy="3251671"/>
          </a:xfrm>
          <a:prstGeom prst="rect">
            <a:avLst/>
          </a:prstGeom>
        </p:spPr>
      </p:pic>
    </p:spTree>
    <p:extLst>
      <p:ext uri="{BB962C8B-B14F-4D97-AF65-F5344CB8AC3E}">
        <p14:creationId xmlns:p14="http://schemas.microsoft.com/office/powerpoint/2010/main" val="87901727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C198A-D11F-4F57-AB5D-20EE0C104CDF}"/>
              </a:ext>
            </a:extLst>
          </p:cNvPr>
          <p:cNvSpPr>
            <a:spLocks noGrp="1"/>
          </p:cNvSpPr>
          <p:nvPr>
            <p:ph type="title"/>
          </p:nvPr>
        </p:nvSpPr>
        <p:spPr/>
        <p:txBody>
          <a:bodyPr/>
          <a:lstStyle/>
          <a:p>
            <a:r>
              <a:rPr lang="en-GB" dirty="0"/>
              <a:t>Good for;</a:t>
            </a:r>
          </a:p>
        </p:txBody>
      </p:sp>
      <p:sp>
        <p:nvSpPr>
          <p:cNvPr id="3" name="Content Placeholder 2">
            <a:extLst>
              <a:ext uri="{FF2B5EF4-FFF2-40B4-BE49-F238E27FC236}">
                <a16:creationId xmlns:a16="http://schemas.microsoft.com/office/drawing/2014/main" id="{B52B9F6E-B507-4264-89C1-3C8CAD0E4978}"/>
              </a:ext>
            </a:extLst>
          </p:cNvPr>
          <p:cNvSpPr>
            <a:spLocks noGrp="1"/>
          </p:cNvSpPr>
          <p:nvPr>
            <p:ph idx="1"/>
          </p:nvPr>
        </p:nvSpPr>
        <p:spPr/>
        <p:txBody>
          <a:bodyPr>
            <a:normAutofit fontScale="85000" lnSpcReduction="20000"/>
          </a:bodyPr>
          <a:lstStyle/>
          <a:p>
            <a:r>
              <a:rPr lang="en-GB" dirty="0"/>
              <a:t>Complex / specialist projects – individually appointed packages to best suited sub-contractor</a:t>
            </a:r>
          </a:p>
          <a:p>
            <a:r>
              <a:rPr lang="en-GB" dirty="0"/>
              <a:t>Time - It is possible to overlap design and construction</a:t>
            </a:r>
          </a:p>
          <a:p>
            <a:r>
              <a:rPr lang="en-GB" dirty="0"/>
              <a:t>Design flexibility – changes can be made throughout construction, although there are potential cost implications.</a:t>
            </a:r>
          </a:p>
          <a:p>
            <a:r>
              <a:rPr lang="en-GB" dirty="0"/>
              <a:t>Potential cost saving – competitive tender</a:t>
            </a:r>
          </a:p>
          <a:p>
            <a:r>
              <a:rPr lang="en-GB" dirty="0"/>
              <a:t>Quality – each package subcontracted to specialist</a:t>
            </a:r>
          </a:p>
          <a:p>
            <a:r>
              <a:rPr lang="en-GB" dirty="0"/>
              <a:t>All building types</a:t>
            </a:r>
          </a:p>
          <a:p>
            <a:r>
              <a:rPr lang="en-GB" dirty="0"/>
              <a:t>Efficiency – Early appointment of the construction manager to aid programme</a:t>
            </a:r>
          </a:p>
          <a:p>
            <a:r>
              <a:rPr lang="en-GB" dirty="0"/>
              <a:t>Inexperienced client – risk high as appointing trade contractors</a:t>
            </a:r>
          </a:p>
          <a:p>
            <a:r>
              <a:rPr lang="en-GB" dirty="0"/>
              <a:t>Fixed cost - Prime cost basis per package.</a:t>
            </a:r>
          </a:p>
          <a:p>
            <a:r>
              <a:rPr lang="en-GB" dirty="0"/>
              <a:t>Lack of available specialists</a:t>
            </a:r>
          </a:p>
        </p:txBody>
      </p:sp>
    </p:spTree>
    <p:extLst>
      <p:ext uri="{BB962C8B-B14F-4D97-AF65-F5344CB8AC3E}">
        <p14:creationId xmlns:p14="http://schemas.microsoft.com/office/powerpoint/2010/main" val="15511335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09528-5B88-4F96-B036-2CBBE9E52464}"/>
              </a:ext>
            </a:extLst>
          </p:cNvPr>
          <p:cNvSpPr>
            <a:spLocks noGrp="1"/>
          </p:cNvSpPr>
          <p:nvPr>
            <p:ph type="title"/>
          </p:nvPr>
        </p:nvSpPr>
        <p:spPr/>
        <p:txBody>
          <a:bodyPr/>
          <a:lstStyle/>
          <a:p>
            <a:r>
              <a:rPr lang="en-GB" dirty="0"/>
              <a:t>PPP/ PFI</a:t>
            </a:r>
          </a:p>
        </p:txBody>
      </p:sp>
      <p:sp>
        <p:nvSpPr>
          <p:cNvPr id="3" name="Content Placeholder 2">
            <a:extLst>
              <a:ext uri="{FF2B5EF4-FFF2-40B4-BE49-F238E27FC236}">
                <a16:creationId xmlns:a16="http://schemas.microsoft.com/office/drawing/2014/main" id="{AF52D7A1-7A5F-4A70-99D5-C40CDF14E780}"/>
              </a:ext>
            </a:extLst>
          </p:cNvPr>
          <p:cNvSpPr>
            <a:spLocks noGrp="1"/>
          </p:cNvSpPr>
          <p:nvPr>
            <p:ph idx="1"/>
          </p:nvPr>
        </p:nvSpPr>
        <p:spPr>
          <a:xfrm>
            <a:off x="745503" y="1331259"/>
            <a:ext cx="10439332" cy="5175558"/>
          </a:xfrm>
        </p:spPr>
        <p:txBody>
          <a:bodyPr>
            <a:normAutofit fontScale="85000" lnSpcReduction="10000"/>
          </a:bodyPr>
          <a:lstStyle/>
          <a:p>
            <a:r>
              <a:rPr lang="en-GB" dirty="0"/>
              <a:t>Private Finance Initiatives (PFI), where a private sector company finances and provides a public service that might include construction, maintenance and operation, for which they are paid by a public authority.</a:t>
            </a:r>
          </a:p>
          <a:p>
            <a:r>
              <a:rPr lang="en-GB" dirty="0"/>
              <a:t>Institutional PPP where a joint venture company is established jointly by a public authority and a private company to provide a public service.</a:t>
            </a:r>
          </a:p>
          <a:p>
            <a:r>
              <a:rPr lang="en-GB" dirty="0"/>
              <a:t>PFI is the most common form of PPP (ref. HM Treasury: Public private partnerships), and is one of the three procurement routes preferred by the Government Construction Strategy for central civil government projects. Generally it is only suitable for large-scale projects, i.e. those with a capital cost of over £20 million (ref. Achieving Excellence Guide 6 - Procurement and Contract Strategies P6), such as hospitals and schools.</a:t>
            </a:r>
          </a:p>
          <a:p>
            <a:r>
              <a:rPr lang="en-GB" dirty="0"/>
              <a:t>However, in the 2018 Autumn Budget, Chancellor Philip Hammond confirmed that the government would be scrapping both PFI and PF2 contracts, with no more being signed. Addressing the House of Commons, Hammond said: "I'm committed to PPP where it delivers value to the taxpayer and shifts risk to the private sector. There is compelling evidence that PFI does neither."</a:t>
            </a:r>
          </a:p>
        </p:txBody>
      </p:sp>
    </p:spTree>
    <p:extLst>
      <p:ext uri="{BB962C8B-B14F-4D97-AF65-F5344CB8AC3E}">
        <p14:creationId xmlns:p14="http://schemas.microsoft.com/office/powerpoint/2010/main" val="31033025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5B9EB23C-7B44-4FCD-9203-FC55CFD2C10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43250" y="836613"/>
            <a:ext cx="7272338" cy="479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24582A77-E108-4191-945F-34264137EFB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00376" y="620713"/>
            <a:ext cx="6804025" cy="536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4">
            <a:extLst>
              <a:ext uri="{FF2B5EF4-FFF2-40B4-BE49-F238E27FC236}">
                <a16:creationId xmlns:a16="http://schemas.microsoft.com/office/drawing/2014/main" id="{3D52BB91-7B3A-468D-8DD3-C2EE4B4A36C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32175" y="260350"/>
            <a:ext cx="5340350" cy="659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30D15606-D684-4505-AE36-580F540C8C3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40014" y="692150"/>
            <a:ext cx="7235825" cy="552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6CC8BD18-3866-4900-A1CA-AA9041D205B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59151" y="260350"/>
            <a:ext cx="5140325" cy="594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AutoShape 2">
            <a:extLst>
              <a:ext uri="{FF2B5EF4-FFF2-40B4-BE49-F238E27FC236}">
                <a16:creationId xmlns:a16="http://schemas.microsoft.com/office/drawing/2014/main" id="{EC6270C2-1F1D-4C8E-9E36-BE7E8662803E}"/>
              </a:ext>
            </a:extLst>
          </p:cNvPr>
          <p:cNvSpPr>
            <a:spLocks noChangeArrowheads="1"/>
          </p:cNvSpPr>
          <p:nvPr/>
        </p:nvSpPr>
        <p:spPr bwMode="auto">
          <a:xfrm>
            <a:off x="5375275" y="333375"/>
            <a:ext cx="914400"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Client</a:t>
            </a:r>
            <a:endParaRPr lang="en-US" altLang="en-US" sz="1800">
              <a:latin typeface="Arial" panose="020B0604020202020204" pitchFamily="34" charset="0"/>
            </a:endParaRPr>
          </a:p>
        </p:txBody>
      </p:sp>
      <p:sp>
        <p:nvSpPr>
          <p:cNvPr id="7171" name="AutoShape 4">
            <a:extLst>
              <a:ext uri="{FF2B5EF4-FFF2-40B4-BE49-F238E27FC236}">
                <a16:creationId xmlns:a16="http://schemas.microsoft.com/office/drawing/2014/main" id="{5F4DE220-F1CC-453B-ABF7-DCA4276AD090}"/>
              </a:ext>
            </a:extLst>
          </p:cNvPr>
          <p:cNvSpPr>
            <a:spLocks noChangeArrowheads="1"/>
          </p:cNvSpPr>
          <p:nvPr/>
        </p:nvSpPr>
        <p:spPr bwMode="auto">
          <a:xfrm>
            <a:off x="3143251" y="3573463"/>
            <a:ext cx="1584325"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Quantity </a:t>
            </a:r>
          </a:p>
          <a:p>
            <a:pPr algn="ctr" eaLnBrk="1" hangingPunct="1">
              <a:spcBef>
                <a:spcPct val="0"/>
              </a:spcBef>
              <a:buClrTx/>
              <a:buSzTx/>
              <a:buFontTx/>
              <a:buNone/>
            </a:pPr>
            <a:r>
              <a:rPr lang="en-GB" altLang="en-US" sz="1800">
                <a:latin typeface="Arial" panose="020B0604020202020204" pitchFamily="34" charset="0"/>
              </a:rPr>
              <a:t>Surveyor</a:t>
            </a:r>
            <a:endParaRPr lang="en-US" altLang="en-US" sz="1800">
              <a:latin typeface="Arial" panose="020B0604020202020204" pitchFamily="34" charset="0"/>
            </a:endParaRPr>
          </a:p>
        </p:txBody>
      </p:sp>
      <p:sp>
        <p:nvSpPr>
          <p:cNvPr id="7172" name="AutoShape 5">
            <a:extLst>
              <a:ext uri="{FF2B5EF4-FFF2-40B4-BE49-F238E27FC236}">
                <a16:creationId xmlns:a16="http://schemas.microsoft.com/office/drawing/2014/main" id="{3798E0F6-4083-4ACB-9EFF-1E1D588AAF64}"/>
              </a:ext>
            </a:extLst>
          </p:cNvPr>
          <p:cNvSpPr>
            <a:spLocks noChangeArrowheads="1"/>
          </p:cNvSpPr>
          <p:nvPr/>
        </p:nvSpPr>
        <p:spPr bwMode="auto">
          <a:xfrm>
            <a:off x="1774825" y="3573463"/>
            <a:ext cx="1296988"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Engineers</a:t>
            </a:r>
            <a:endParaRPr lang="en-US" altLang="en-US" sz="1800">
              <a:latin typeface="Arial" panose="020B0604020202020204" pitchFamily="34" charset="0"/>
            </a:endParaRPr>
          </a:p>
        </p:txBody>
      </p:sp>
      <p:sp>
        <p:nvSpPr>
          <p:cNvPr id="7173" name="AutoShape 7">
            <a:extLst>
              <a:ext uri="{FF2B5EF4-FFF2-40B4-BE49-F238E27FC236}">
                <a16:creationId xmlns:a16="http://schemas.microsoft.com/office/drawing/2014/main" id="{F56C2C88-C2C1-42D5-A6C3-67784C5F2AED}"/>
              </a:ext>
            </a:extLst>
          </p:cNvPr>
          <p:cNvSpPr>
            <a:spLocks noChangeArrowheads="1"/>
          </p:cNvSpPr>
          <p:nvPr/>
        </p:nvSpPr>
        <p:spPr bwMode="auto">
          <a:xfrm>
            <a:off x="8616950" y="3357563"/>
            <a:ext cx="1835150" cy="6477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Domestic</a:t>
            </a:r>
          </a:p>
          <a:p>
            <a:pPr algn="ctr" eaLnBrk="1" hangingPunct="1">
              <a:spcBef>
                <a:spcPct val="0"/>
              </a:spcBef>
              <a:buClrTx/>
              <a:buSzTx/>
              <a:buFontTx/>
              <a:buNone/>
            </a:pPr>
            <a:r>
              <a:rPr lang="en-GB" altLang="en-US" sz="1800">
                <a:latin typeface="Arial" panose="020B0604020202020204" pitchFamily="34" charset="0"/>
              </a:rPr>
              <a:t> Sub- Contractor</a:t>
            </a:r>
            <a:endParaRPr lang="en-US" altLang="en-US" sz="1800">
              <a:latin typeface="Arial" panose="020B0604020202020204" pitchFamily="34" charset="0"/>
            </a:endParaRPr>
          </a:p>
        </p:txBody>
      </p:sp>
      <p:sp>
        <p:nvSpPr>
          <p:cNvPr id="7174" name="AutoShape 9">
            <a:extLst>
              <a:ext uri="{FF2B5EF4-FFF2-40B4-BE49-F238E27FC236}">
                <a16:creationId xmlns:a16="http://schemas.microsoft.com/office/drawing/2014/main" id="{1218D76C-4AEE-4056-BF91-1F8FA3A97367}"/>
              </a:ext>
            </a:extLst>
          </p:cNvPr>
          <p:cNvSpPr>
            <a:spLocks noChangeArrowheads="1"/>
          </p:cNvSpPr>
          <p:nvPr/>
        </p:nvSpPr>
        <p:spPr bwMode="auto">
          <a:xfrm>
            <a:off x="7680326" y="1844675"/>
            <a:ext cx="1800225" cy="6477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Main Contractor</a:t>
            </a:r>
            <a:endParaRPr lang="en-US" altLang="en-US" sz="1800">
              <a:latin typeface="Arial" panose="020B0604020202020204" pitchFamily="34" charset="0"/>
            </a:endParaRPr>
          </a:p>
        </p:txBody>
      </p:sp>
      <p:sp>
        <p:nvSpPr>
          <p:cNvPr id="7175" name="AutoShape 10">
            <a:extLst>
              <a:ext uri="{FF2B5EF4-FFF2-40B4-BE49-F238E27FC236}">
                <a16:creationId xmlns:a16="http://schemas.microsoft.com/office/drawing/2014/main" id="{E0374389-C61E-414F-83FC-523B8A470EEF}"/>
              </a:ext>
            </a:extLst>
          </p:cNvPr>
          <p:cNvSpPr>
            <a:spLocks noChangeArrowheads="1"/>
          </p:cNvSpPr>
          <p:nvPr/>
        </p:nvSpPr>
        <p:spPr bwMode="auto">
          <a:xfrm>
            <a:off x="6743701" y="3357563"/>
            <a:ext cx="1800225"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Nominated</a:t>
            </a:r>
          </a:p>
          <a:p>
            <a:pPr algn="ctr" eaLnBrk="1" hangingPunct="1">
              <a:spcBef>
                <a:spcPct val="0"/>
              </a:spcBef>
              <a:buClrTx/>
              <a:buSzTx/>
              <a:buFontTx/>
              <a:buNone/>
            </a:pPr>
            <a:r>
              <a:rPr lang="en-GB" altLang="en-US" sz="1800">
                <a:latin typeface="Arial" panose="020B0604020202020204" pitchFamily="34" charset="0"/>
              </a:rPr>
              <a:t>Sub-Contractor</a:t>
            </a:r>
            <a:endParaRPr lang="en-US" altLang="en-US" sz="1800">
              <a:latin typeface="Arial" panose="020B0604020202020204" pitchFamily="34" charset="0"/>
            </a:endParaRPr>
          </a:p>
        </p:txBody>
      </p:sp>
      <p:sp>
        <p:nvSpPr>
          <p:cNvPr id="7176" name="Line 15">
            <a:extLst>
              <a:ext uri="{FF2B5EF4-FFF2-40B4-BE49-F238E27FC236}">
                <a16:creationId xmlns:a16="http://schemas.microsoft.com/office/drawing/2014/main" id="{F345E066-2A86-4AFB-AE0E-A97BE1D715CA}"/>
              </a:ext>
            </a:extLst>
          </p:cNvPr>
          <p:cNvSpPr>
            <a:spLocks noChangeShapeType="1"/>
          </p:cNvSpPr>
          <p:nvPr/>
        </p:nvSpPr>
        <p:spPr bwMode="auto">
          <a:xfrm flipH="1">
            <a:off x="4295776" y="2492376"/>
            <a:ext cx="1223963"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77" name="Line 16">
            <a:extLst>
              <a:ext uri="{FF2B5EF4-FFF2-40B4-BE49-F238E27FC236}">
                <a16:creationId xmlns:a16="http://schemas.microsoft.com/office/drawing/2014/main" id="{EEAE5CDE-3EDD-4115-99E4-8746995108E5}"/>
              </a:ext>
            </a:extLst>
          </p:cNvPr>
          <p:cNvSpPr>
            <a:spLocks noChangeShapeType="1"/>
          </p:cNvSpPr>
          <p:nvPr/>
        </p:nvSpPr>
        <p:spPr bwMode="auto">
          <a:xfrm flipH="1">
            <a:off x="2495550" y="2565401"/>
            <a:ext cx="2952750"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78" name="Rectangle 17">
            <a:extLst>
              <a:ext uri="{FF2B5EF4-FFF2-40B4-BE49-F238E27FC236}">
                <a16:creationId xmlns:a16="http://schemas.microsoft.com/office/drawing/2014/main" id="{F64135B6-B3D7-4644-B8EE-608CDA2F5EF4}"/>
              </a:ext>
            </a:extLst>
          </p:cNvPr>
          <p:cNvSpPr>
            <a:spLocks noChangeArrowheads="1"/>
          </p:cNvSpPr>
          <p:nvPr/>
        </p:nvSpPr>
        <p:spPr bwMode="auto">
          <a:xfrm>
            <a:off x="2135188" y="476250"/>
            <a:ext cx="45720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1800">
                <a:latin typeface="Arial" panose="020B0604020202020204" pitchFamily="34" charset="0"/>
              </a:rPr>
              <a:t>Traditional </a:t>
            </a:r>
          </a:p>
          <a:p>
            <a:pPr eaLnBrk="1" hangingPunct="1">
              <a:spcBef>
                <a:spcPct val="0"/>
              </a:spcBef>
              <a:buClrTx/>
              <a:buSzTx/>
              <a:buFontTx/>
              <a:buNone/>
            </a:pPr>
            <a:r>
              <a:rPr lang="en-GB" altLang="en-US" sz="1800">
                <a:latin typeface="Arial" panose="020B0604020202020204" pitchFamily="34" charset="0"/>
              </a:rPr>
              <a:t>Contractual Arrangement</a:t>
            </a:r>
            <a:endParaRPr lang="en-US" altLang="en-US" sz="1800">
              <a:latin typeface="Arial" panose="020B0604020202020204" pitchFamily="34" charset="0"/>
            </a:endParaRPr>
          </a:p>
        </p:txBody>
      </p:sp>
      <p:sp>
        <p:nvSpPr>
          <p:cNvPr id="7179" name="AutoShape 18">
            <a:extLst>
              <a:ext uri="{FF2B5EF4-FFF2-40B4-BE49-F238E27FC236}">
                <a16:creationId xmlns:a16="http://schemas.microsoft.com/office/drawing/2014/main" id="{C59676DD-66F7-4722-8CCF-04CC0EF6C2EC}"/>
              </a:ext>
            </a:extLst>
          </p:cNvPr>
          <p:cNvSpPr>
            <a:spLocks noChangeArrowheads="1"/>
          </p:cNvSpPr>
          <p:nvPr/>
        </p:nvSpPr>
        <p:spPr bwMode="auto">
          <a:xfrm>
            <a:off x="5375276" y="1773238"/>
            <a:ext cx="1058863" cy="754062"/>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Architect</a:t>
            </a:r>
            <a:endParaRPr lang="en-US" altLang="en-US" sz="1800">
              <a:latin typeface="Arial" panose="020B0604020202020204" pitchFamily="34" charset="0"/>
            </a:endParaRPr>
          </a:p>
        </p:txBody>
      </p:sp>
      <p:sp>
        <p:nvSpPr>
          <p:cNvPr id="7180" name="Line 19">
            <a:extLst>
              <a:ext uri="{FF2B5EF4-FFF2-40B4-BE49-F238E27FC236}">
                <a16:creationId xmlns:a16="http://schemas.microsoft.com/office/drawing/2014/main" id="{9F9A6644-23CE-437C-97E5-53816868055C}"/>
              </a:ext>
            </a:extLst>
          </p:cNvPr>
          <p:cNvSpPr>
            <a:spLocks noChangeShapeType="1"/>
          </p:cNvSpPr>
          <p:nvPr/>
        </p:nvSpPr>
        <p:spPr bwMode="auto">
          <a:xfrm>
            <a:off x="5880100" y="908050"/>
            <a:ext cx="0" cy="8651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81" name="Line 21">
            <a:extLst>
              <a:ext uri="{FF2B5EF4-FFF2-40B4-BE49-F238E27FC236}">
                <a16:creationId xmlns:a16="http://schemas.microsoft.com/office/drawing/2014/main" id="{82B0341C-974D-4B68-A0D2-DE6E3FB4BC0E}"/>
              </a:ext>
            </a:extLst>
          </p:cNvPr>
          <p:cNvSpPr>
            <a:spLocks noChangeShapeType="1"/>
          </p:cNvSpPr>
          <p:nvPr/>
        </p:nvSpPr>
        <p:spPr bwMode="auto">
          <a:xfrm>
            <a:off x="6311900" y="692151"/>
            <a:ext cx="2305050" cy="11525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82" name="Line 22">
            <a:extLst>
              <a:ext uri="{FF2B5EF4-FFF2-40B4-BE49-F238E27FC236}">
                <a16:creationId xmlns:a16="http://schemas.microsoft.com/office/drawing/2014/main" id="{D9DE0173-7213-4734-9AD6-A5F85AC238EB}"/>
              </a:ext>
            </a:extLst>
          </p:cNvPr>
          <p:cNvSpPr>
            <a:spLocks noChangeShapeType="1"/>
          </p:cNvSpPr>
          <p:nvPr/>
        </p:nvSpPr>
        <p:spPr bwMode="auto">
          <a:xfrm>
            <a:off x="8904289" y="2492375"/>
            <a:ext cx="504825" cy="8651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83" name="Line 23">
            <a:extLst>
              <a:ext uri="{FF2B5EF4-FFF2-40B4-BE49-F238E27FC236}">
                <a16:creationId xmlns:a16="http://schemas.microsoft.com/office/drawing/2014/main" id="{D91DCAEA-F96B-4488-A57D-FDA23A7A02C7}"/>
              </a:ext>
            </a:extLst>
          </p:cNvPr>
          <p:cNvSpPr>
            <a:spLocks noChangeShapeType="1"/>
          </p:cNvSpPr>
          <p:nvPr/>
        </p:nvSpPr>
        <p:spPr bwMode="auto">
          <a:xfrm flipH="1">
            <a:off x="7967663" y="2492375"/>
            <a:ext cx="360362" cy="8651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84" name="Line 24">
            <a:extLst>
              <a:ext uri="{FF2B5EF4-FFF2-40B4-BE49-F238E27FC236}">
                <a16:creationId xmlns:a16="http://schemas.microsoft.com/office/drawing/2014/main" id="{5BE749A5-5100-4195-8506-778041666B2E}"/>
              </a:ext>
            </a:extLst>
          </p:cNvPr>
          <p:cNvSpPr>
            <a:spLocks noChangeShapeType="1"/>
          </p:cNvSpPr>
          <p:nvPr/>
        </p:nvSpPr>
        <p:spPr bwMode="auto">
          <a:xfrm>
            <a:off x="6311901" y="981075"/>
            <a:ext cx="1152525" cy="23764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AutoShape 7">
            <a:extLst>
              <a:ext uri="{FF2B5EF4-FFF2-40B4-BE49-F238E27FC236}">
                <a16:creationId xmlns:a16="http://schemas.microsoft.com/office/drawing/2014/main" id="{2482BB42-B35D-4D99-B37E-113DDECD2BD5}"/>
              </a:ext>
            </a:extLst>
          </p:cNvPr>
          <p:cNvSpPr>
            <a:spLocks noChangeArrowheads="1"/>
          </p:cNvSpPr>
          <p:nvPr/>
        </p:nvSpPr>
        <p:spPr bwMode="auto">
          <a:xfrm>
            <a:off x="5375275" y="333375"/>
            <a:ext cx="914400"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Client</a:t>
            </a:r>
            <a:endParaRPr lang="en-US" altLang="en-US" sz="1800">
              <a:latin typeface="Arial" panose="020B0604020202020204" pitchFamily="34" charset="0"/>
            </a:endParaRPr>
          </a:p>
        </p:txBody>
      </p:sp>
      <p:sp>
        <p:nvSpPr>
          <p:cNvPr id="8195" name="AutoShape 8">
            <a:extLst>
              <a:ext uri="{FF2B5EF4-FFF2-40B4-BE49-F238E27FC236}">
                <a16:creationId xmlns:a16="http://schemas.microsoft.com/office/drawing/2014/main" id="{0B181D15-6B23-4EA3-8825-7715F91AE010}"/>
              </a:ext>
            </a:extLst>
          </p:cNvPr>
          <p:cNvSpPr>
            <a:spLocks noChangeArrowheads="1"/>
          </p:cNvSpPr>
          <p:nvPr/>
        </p:nvSpPr>
        <p:spPr bwMode="auto">
          <a:xfrm>
            <a:off x="5303839" y="1989139"/>
            <a:ext cx="1800225" cy="681037"/>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Architect</a:t>
            </a:r>
            <a:endParaRPr lang="en-US" altLang="en-US" sz="1800">
              <a:latin typeface="Arial" panose="020B0604020202020204" pitchFamily="34" charset="0"/>
            </a:endParaRPr>
          </a:p>
        </p:txBody>
      </p:sp>
      <p:sp>
        <p:nvSpPr>
          <p:cNvPr id="8196" name="AutoShape 9">
            <a:extLst>
              <a:ext uri="{FF2B5EF4-FFF2-40B4-BE49-F238E27FC236}">
                <a16:creationId xmlns:a16="http://schemas.microsoft.com/office/drawing/2014/main" id="{585544E8-2B0E-4BA9-8E9F-7BE10F9A4E30}"/>
              </a:ext>
            </a:extLst>
          </p:cNvPr>
          <p:cNvSpPr>
            <a:spLocks noChangeArrowheads="1"/>
          </p:cNvSpPr>
          <p:nvPr/>
        </p:nvSpPr>
        <p:spPr bwMode="auto">
          <a:xfrm>
            <a:off x="3432176" y="1989139"/>
            <a:ext cx="1800225" cy="681037"/>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Quantity</a:t>
            </a:r>
          </a:p>
          <a:p>
            <a:pPr algn="ctr" eaLnBrk="1" hangingPunct="1">
              <a:spcBef>
                <a:spcPct val="0"/>
              </a:spcBef>
              <a:buClrTx/>
              <a:buSzTx/>
              <a:buFontTx/>
              <a:buNone/>
            </a:pPr>
            <a:r>
              <a:rPr lang="en-GB" altLang="en-US" sz="1800">
                <a:latin typeface="Arial" panose="020B0604020202020204" pitchFamily="34" charset="0"/>
              </a:rPr>
              <a:t>Surveyor</a:t>
            </a:r>
            <a:endParaRPr lang="en-US" altLang="en-US" sz="1800">
              <a:latin typeface="Arial" panose="020B0604020202020204" pitchFamily="34" charset="0"/>
            </a:endParaRPr>
          </a:p>
        </p:txBody>
      </p:sp>
      <p:sp>
        <p:nvSpPr>
          <p:cNvPr id="8197" name="AutoShape 10">
            <a:extLst>
              <a:ext uri="{FF2B5EF4-FFF2-40B4-BE49-F238E27FC236}">
                <a16:creationId xmlns:a16="http://schemas.microsoft.com/office/drawing/2014/main" id="{DEA18551-5A9D-4B8B-B40E-9343DAD34C73}"/>
              </a:ext>
            </a:extLst>
          </p:cNvPr>
          <p:cNvSpPr>
            <a:spLocks noChangeArrowheads="1"/>
          </p:cNvSpPr>
          <p:nvPr/>
        </p:nvSpPr>
        <p:spPr bwMode="auto">
          <a:xfrm>
            <a:off x="1774825" y="1989139"/>
            <a:ext cx="1562100" cy="681037"/>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Engineers</a:t>
            </a:r>
            <a:endParaRPr lang="en-US" altLang="en-US" sz="1800">
              <a:latin typeface="Arial" panose="020B0604020202020204" pitchFamily="34" charset="0"/>
            </a:endParaRPr>
          </a:p>
        </p:txBody>
      </p:sp>
      <p:sp>
        <p:nvSpPr>
          <p:cNvPr id="8198" name="Line 12">
            <a:extLst>
              <a:ext uri="{FF2B5EF4-FFF2-40B4-BE49-F238E27FC236}">
                <a16:creationId xmlns:a16="http://schemas.microsoft.com/office/drawing/2014/main" id="{F97B0B67-411F-42AE-8DFE-A7C6080EBB37}"/>
              </a:ext>
            </a:extLst>
          </p:cNvPr>
          <p:cNvSpPr>
            <a:spLocks noChangeShapeType="1"/>
          </p:cNvSpPr>
          <p:nvPr/>
        </p:nvSpPr>
        <p:spPr bwMode="auto">
          <a:xfrm flipH="1">
            <a:off x="5880100" y="981076"/>
            <a:ext cx="0"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199" name="AutoShape 15">
            <a:extLst>
              <a:ext uri="{FF2B5EF4-FFF2-40B4-BE49-F238E27FC236}">
                <a16:creationId xmlns:a16="http://schemas.microsoft.com/office/drawing/2014/main" id="{80269D91-89E9-48A2-8191-8F772B56A851}"/>
              </a:ext>
            </a:extLst>
          </p:cNvPr>
          <p:cNvSpPr>
            <a:spLocks noChangeArrowheads="1"/>
          </p:cNvSpPr>
          <p:nvPr/>
        </p:nvSpPr>
        <p:spPr bwMode="auto">
          <a:xfrm>
            <a:off x="5591175" y="5300663"/>
            <a:ext cx="1512888"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400">
                <a:latin typeface="Arial" panose="020B0604020202020204" pitchFamily="34" charset="0"/>
              </a:rPr>
              <a:t>Works Contractor</a:t>
            </a:r>
            <a:endParaRPr lang="en-US" altLang="en-US" sz="1400">
              <a:latin typeface="Arial" panose="020B0604020202020204" pitchFamily="34" charset="0"/>
            </a:endParaRPr>
          </a:p>
        </p:txBody>
      </p:sp>
      <p:sp>
        <p:nvSpPr>
          <p:cNvPr id="8200" name="AutoShape 16">
            <a:extLst>
              <a:ext uri="{FF2B5EF4-FFF2-40B4-BE49-F238E27FC236}">
                <a16:creationId xmlns:a16="http://schemas.microsoft.com/office/drawing/2014/main" id="{FA086CBC-55E8-4FE3-8D1A-28890E8FFD28}"/>
              </a:ext>
            </a:extLst>
          </p:cNvPr>
          <p:cNvSpPr>
            <a:spLocks noChangeArrowheads="1"/>
          </p:cNvSpPr>
          <p:nvPr/>
        </p:nvSpPr>
        <p:spPr bwMode="auto">
          <a:xfrm>
            <a:off x="7248525" y="1989139"/>
            <a:ext cx="2592388" cy="720725"/>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Management Contractor</a:t>
            </a:r>
            <a:endParaRPr lang="en-US" altLang="en-US" sz="1800">
              <a:latin typeface="Arial" panose="020B0604020202020204" pitchFamily="34" charset="0"/>
            </a:endParaRPr>
          </a:p>
        </p:txBody>
      </p:sp>
      <p:sp>
        <p:nvSpPr>
          <p:cNvPr id="8201" name="AutoShape 17">
            <a:extLst>
              <a:ext uri="{FF2B5EF4-FFF2-40B4-BE49-F238E27FC236}">
                <a16:creationId xmlns:a16="http://schemas.microsoft.com/office/drawing/2014/main" id="{15468B13-C1A2-4169-A94C-BAA902F34D46}"/>
              </a:ext>
            </a:extLst>
          </p:cNvPr>
          <p:cNvSpPr>
            <a:spLocks noChangeArrowheads="1"/>
          </p:cNvSpPr>
          <p:nvPr/>
        </p:nvSpPr>
        <p:spPr bwMode="auto">
          <a:xfrm>
            <a:off x="7319964" y="5300663"/>
            <a:ext cx="1512887"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400">
                <a:latin typeface="Arial" panose="020B0604020202020204" pitchFamily="34" charset="0"/>
              </a:rPr>
              <a:t>Works Contractor</a:t>
            </a:r>
            <a:endParaRPr lang="en-US" altLang="en-US" sz="1400">
              <a:latin typeface="Arial" panose="020B0604020202020204" pitchFamily="34" charset="0"/>
            </a:endParaRPr>
          </a:p>
        </p:txBody>
      </p:sp>
      <p:sp>
        <p:nvSpPr>
          <p:cNvPr id="8202" name="AutoShape 18">
            <a:extLst>
              <a:ext uri="{FF2B5EF4-FFF2-40B4-BE49-F238E27FC236}">
                <a16:creationId xmlns:a16="http://schemas.microsoft.com/office/drawing/2014/main" id="{942D8245-FE2E-4BC6-A285-7A9185E517D6}"/>
              </a:ext>
            </a:extLst>
          </p:cNvPr>
          <p:cNvSpPr>
            <a:spLocks noChangeArrowheads="1"/>
          </p:cNvSpPr>
          <p:nvPr/>
        </p:nvSpPr>
        <p:spPr bwMode="auto">
          <a:xfrm>
            <a:off x="3863975" y="5300663"/>
            <a:ext cx="1512888"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400">
                <a:latin typeface="Arial" panose="020B0604020202020204" pitchFamily="34" charset="0"/>
              </a:rPr>
              <a:t>Works Contractor</a:t>
            </a:r>
            <a:endParaRPr lang="en-US" altLang="en-US" sz="1400">
              <a:latin typeface="Arial" panose="020B0604020202020204" pitchFamily="34" charset="0"/>
            </a:endParaRPr>
          </a:p>
        </p:txBody>
      </p:sp>
      <p:sp>
        <p:nvSpPr>
          <p:cNvPr id="8203" name="Line 20">
            <a:extLst>
              <a:ext uri="{FF2B5EF4-FFF2-40B4-BE49-F238E27FC236}">
                <a16:creationId xmlns:a16="http://schemas.microsoft.com/office/drawing/2014/main" id="{72FA0B87-3E06-4E60-BD8C-104C4841A1CC}"/>
              </a:ext>
            </a:extLst>
          </p:cNvPr>
          <p:cNvSpPr>
            <a:spLocks noChangeShapeType="1"/>
          </p:cNvSpPr>
          <p:nvPr/>
        </p:nvSpPr>
        <p:spPr bwMode="auto">
          <a:xfrm>
            <a:off x="8183563" y="2708275"/>
            <a:ext cx="0" cy="25923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04" name="Line 21">
            <a:extLst>
              <a:ext uri="{FF2B5EF4-FFF2-40B4-BE49-F238E27FC236}">
                <a16:creationId xmlns:a16="http://schemas.microsoft.com/office/drawing/2014/main" id="{5C2BB3AF-1EFE-4B59-A057-B5FE895F93CE}"/>
              </a:ext>
            </a:extLst>
          </p:cNvPr>
          <p:cNvSpPr>
            <a:spLocks noChangeShapeType="1"/>
          </p:cNvSpPr>
          <p:nvPr/>
        </p:nvSpPr>
        <p:spPr bwMode="auto">
          <a:xfrm flipH="1">
            <a:off x="6311901" y="2708275"/>
            <a:ext cx="1871663" cy="25923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05" name="Line 22">
            <a:extLst>
              <a:ext uri="{FF2B5EF4-FFF2-40B4-BE49-F238E27FC236}">
                <a16:creationId xmlns:a16="http://schemas.microsoft.com/office/drawing/2014/main" id="{18083058-1146-4929-B022-A75AD768BBF8}"/>
              </a:ext>
            </a:extLst>
          </p:cNvPr>
          <p:cNvSpPr>
            <a:spLocks noChangeShapeType="1"/>
          </p:cNvSpPr>
          <p:nvPr/>
        </p:nvSpPr>
        <p:spPr bwMode="auto">
          <a:xfrm flipH="1">
            <a:off x="4511675" y="2708275"/>
            <a:ext cx="3600450" cy="25923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06" name="Line 23">
            <a:extLst>
              <a:ext uri="{FF2B5EF4-FFF2-40B4-BE49-F238E27FC236}">
                <a16:creationId xmlns:a16="http://schemas.microsoft.com/office/drawing/2014/main" id="{A9366B63-544A-4DE5-8405-F5F176E1A1F4}"/>
              </a:ext>
            </a:extLst>
          </p:cNvPr>
          <p:cNvSpPr>
            <a:spLocks noChangeShapeType="1"/>
          </p:cNvSpPr>
          <p:nvPr/>
        </p:nvSpPr>
        <p:spPr bwMode="auto">
          <a:xfrm>
            <a:off x="5880100" y="981076"/>
            <a:ext cx="2376488"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07" name="Line 24">
            <a:extLst>
              <a:ext uri="{FF2B5EF4-FFF2-40B4-BE49-F238E27FC236}">
                <a16:creationId xmlns:a16="http://schemas.microsoft.com/office/drawing/2014/main" id="{23996D4E-679F-4529-8DD5-7D0BB62791D5}"/>
              </a:ext>
            </a:extLst>
          </p:cNvPr>
          <p:cNvSpPr>
            <a:spLocks noChangeShapeType="1"/>
          </p:cNvSpPr>
          <p:nvPr/>
        </p:nvSpPr>
        <p:spPr bwMode="auto">
          <a:xfrm flipH="1">
            <a:off x="4656138" y="981076"/>
            <a:ext cx="1223962"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08" name="Line 25">
            <a:extLst>
              <a:ext uri="{FF2B5EF4-FFF2-40B4-BE49-F238E27FC236}">
                <a16:creationId xmlns:a16="http://schemas.microsoft.com/office/drawing/2014/main" id="{0941A45F-6CE1-45BF-91CB-BFFD859CA211}"/>
              </a:ext>
            </a:extLst>
          </p:cNvPr>
          <p:cNvSpPr>
            <a:spLocks noChangeShapeType="1"/>
          </p:cNvSpPr>
          <p:nvPr/>
        </p:nvSpPr>
        <p:spPr bwMode="auto">
          <a:xfrm flipH="1">
            <a:off x="2855913" y="981076"/>
            <a:ext cx="2952750"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09" name="Rectangle 26">
            <a:extLst>
              <a:ext uri="{FF2B5EF4-FFF2-40B4-BE49-F238E27FC236}">
                <a16:creationId xmlns:a16="http://schemas.microsoft.com/office/drawing/2014/main" id="{111B40F7-48B0-4748-90AE-48242D013E37}"/>
              </a:ext>
            </a:extLst>
          </p:cNvPr>
          <p:cNvSpPr>
            <a:spLocks noChangeArrowheads="1"/>
          </p:cNvSpPr>
          <p:nvPr/>
        </p:nvSpPr>
        <p:spPr bwMode="auto">
          <a:xfrm>
            <a:off x="1847850" y="404813"/>
            <a:ext cx="45720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1800">
                <a:latin typeface="Arial" panose="020B0604020202020204" pitchFamily="34" charset="0"/>
              </a:rPr>
              <a:t>Management Contracting</a:t>
            </a:r>
            <a:endParaRPr lang="en-US" altLang="en-US" sz="1800">
              <a:latin typeface="Arial" panose="020B0604020202020204" pitchFamily="34" charset="0"/>
            </a:endParaRPr>
          </a:p>
        </p:txBody>
      </p:sp>
    </p:spTree>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2">
            <a:extLst>
              <a:ext uri="{FF2B5EF4-FFF2-40B4-BE49-F238E27FC236}">
                <a16:creationId xmlns:a16="http://schemas.microsoft.com/office/drawing/2014/main" id="{CF6E3FD0-100F-4594-BE4F-669A64899B66}"/>
              </a:ext>
            </a:extLst>
          </p:cNvPr>
          <p:cNvSpPr>
            <a:spLocks noChangeArrowheads="1"/>
          </p:cNvSpPr>
          <p:nvPr/>
        </p:nvSpPr>
        <p:spPr bwMode="auto">
          <a:xfrm>
            <a:off x="5375275" y="333375"/>
            <a:ext cx="914400"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Client</a:t>
            </a:r>
            <a:endParaRPr lang="en-US" altLang="en-US" sz="1800">
              <a:latin typeface="Arial" panose="020B0604020202020204" pitchFamily="34" charset="0"/>
            </a:endParaRPr>
          </a:p>
        </p:txBody>
      </p:sp>
      <p:sp>
        <p:nvSpPr>
          <p:cNvPr id="9219" name="AutoShape 3">
            <a:extLst>
              <a:ext uri="{FF2B5EF4-FFF2-40B4-BE49-F238E27FC236}">
                <a16:creationId xmlns:a16="http://schemas.microsoft.com/office/drawing/2014/main" id="{84AD5618-4675-4C54-BFAD-4FC41C0FAFF0}"/>
              </a:ext>
            </a:extLst>
          </p:cNvPr>
          <p:cNvSpPr>
            <a:spLocks noChangeArrowheads="1"/>
          </p:cNvSpPr>
          <p:nvPr/>
        </p:nvSpPr>
        <p:spPr bwMode="auto">
          <a:xfrm>
            <a:off x="6959600" y="1989138"/>
            <a:ext cx="1296988"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Architect</a:t>
            </a:r>
            <a:endParaRPr lang="en-US" altLang="en-US" sz="1800">
              <a:latin typeface="Arial" panose="020B0604020202020204" pitchFamily="34" charset="0"/>
            </a:endParaRPr>
          </a:p>
        </p:txBody>
      </p:sp>
      <p:sp>
        <p:nvSpPr>
          <p:cNvPr id="9220" name="AutoShape 4">
            <a:extLst>
              <a:ext uri="{FF2B5EF4-FFF2-40B4-BE49-F238E27FC236}">
                <a16:creationId xmlns:a16="http://schemas.microsoft.com/office/drawing/2014/main" id="{F4F633BC-DFD1-4A05-906C-925DFD57FEF6}"/>
              </a:ext>
            </a:extLst>
          </p:cNvPr>
          <p:cNvSpPr>
            <a:spLocks noChangeArrowheads="1"/>
          </p:cNvSpPr>
          <p:nvPr/>
        </p:nvSpPr>
        <p:spPr bwMode="auto">
          <a:xfrm>
            <a:off x="3216276" y="1989138"/>
            <a:ext cx="1584325"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Quantity </a:t>
            </a:r>
          </a:p>
          <a:p>
            <a:pPr algn="ctr" eaLnBrk="1" hangingPunct="1">
              <a:spcBef>
                <a:spcPct val="0"/>
              </a:spcBef>
              <a:buClrTx/>
              <a:buSzTx/>
              <a:buFontTx/>
              <a:buNone/>
            </a:pPr>
            <a:r>
              <a:rPr lang="en-GB" altLang="en-US" sz="1800">
                <a:latin typeface="Arial" panose="020B0604020202020204" pitchFamily="34" charset="0"/>
              </a:rPr>
              <a:t>Surveyor</a:t>
            </a:r>
            <a:endParaRPr lang="en-US" altLang="en-US" sz="1800">
              <a:latin typeface="Arial" panose="020B0604020202020204" pitchFamily="34" charset="0"/>
            </a:endParaRPr>
          </a:p>
        </p:txBody>
      </p:sp>
      <p:sp>
        <p:nvSpPr>
          <p:cNvPr id="9221" name="AutoShape 5">
            <a:extLst>
              <a:ext uri="{FF2B5EF4-FFF2-40B4-BE49-F238E27FC236}">
                <a16:creationId xmlns:a16="http://schemas.microsoft.com/office/drawing/2014/main" id="{AD420C9C-2712-474E-968D-35BBE6066E72}"/>
              </a:ext>
            </a:extLst>
          </p:cNvPr>
          <p:cNvSpPr>
            <a:spLocks noChangeArrowheads="1"/>
          </p:cNvSpPr>
          <p:nvPr/>
        </p:nvSpPr>
        <p:spPr bwMode="auto">
          <a:xfrm>
            <a:off x="1703389" y="1989138"/>
            <a:ext cx="1296987"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Engineers</a:t>
            </a:r>
            <a:endParaRPr lang="en-US" altLang="en-US" sz="1800">
              <a:latin typeface="Arial" panose="020B0604020202020204" pitchFamily="34" charset="0"/>
            </a:endParaRPr>
          </a:p>
        </p:txBody>
      </p:sp>
      <p:sp>
        <p:nvSpPr>
          <p:cNvPr id="9222" name="Line 6">
            <a:extLst>
              <a:ext uri="{FF2B5EF4-FFF2-40B4-BE49-F238E27FC236}">
                <a16:creationId xmlns:a16="http://schemas.microsoft.com/office/drawing/2014/main" id="{82EEE7EB-5826-4D7C-9E64-7928BFC7314D}"/>
              </a:ext>
            </a:extLst>
          </p:cNvPr>
          <p:cNvSpPr>
            <a:spLocks noChangeShapeType="1"/>
          </p:cNvSpPr>
          <p:nvPr/>
        </p:nvSpPr>
        <p:spPr bwMode="auto">
          <a:xfrm>
            <a:off x="5880101" y="981076"/>
            <a:ext cx="1584325"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23" name="AutoShape 7">
            <a:extLst>
              <a:ext uri="{FF2B5EF4-FFF2-40B4-BE49-F238E27FC236}">
                <a16:creationId xmlns:a16="http://schemas.microsoft.com/office/drawing/2014/main" id="{35B5EF53-631B-4382-8691-D0DB3221CF86}"/>
              </a:ext>
            </a:extLst>
          </p:cNvPr>
          <p:cNvSpPr>
            <a:spLocks noChangeArrowheads="1"/>
          </p:cNvSpPr>
          <p:nvPr/>
        </p:nvSpPr>
        <p:spPr bwMode="auto">
          <a:xfrm>
            <a:off x="5591175" y="5300663"/>
            <a:ext cx="1512888"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400">
                <a:latin typeface="Arial" panose="020B0604020202020204" pitchFamily="34" charset="0"/>
              </a:rPr>
              <a:t>Works Contractor</a:t>
            </a:r>
            <a:endParaRPr lang="en-US" altLang="en-US" sz="1400">
              <a:latin typeface="Arial" panose="020B0604020202020204" pitchFamily="34" charset="0"/>
            </a:endParaRPr>
          </a:p>
        </p:txBody>
      </p:sp>
      <p:sp>
        <p:nvSpPr>
          <p:cNvPr id="9224" name="AutoShape 8">
            <a:extLst>
              <a:ext uri="{FF2B5EF4-FFF2-40B4-BE49-F238E27FC236}">
                <a16:creationId xmlns:a16="http://schemas.microsoft.com/office/drawing/2014/main" id="{708AFC3B-D6C5-4F47-8EFF-FFFC85FB12D5}"/>
              </a:ext>
            </a:extLst>
          </p:cNvPr>
          <p:cNvSpPr>
            <a:spLocks noChangeArrowheads="1"/>
          </p:cNvSpPr>
          <p:nvPr/>
        </p:nvSpPr>
        <p:spPr bwMode="auto">
          <a:xfrm>
            <a:off x="8472489" y="1989138"/>
            <a:ext cx="1728787" cy="576262"/>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Construction</a:t>
            </a:r>
          </a:p>
          <a:p>
            <a:pPr algn="ctr" eaLnBrk="1" hangingPunct="1">
              <a:spcBef>
                <a:spcPct val="0"/>
              </a:spcBef>
              <a:buClrTx/>
              <a:buSzTx/>
              <a:buFontTx/>
              <a:buNone/>
            </a:pPr>
            <a:r>
              <a:rPr lang="en-GB" altLang="en-US" sz="1800">
                <a:latin typeface="Arial" panose="020B0604020202020204" pitchFamily="34" charset="0"/>
              </a:rPr>
              <a:t>Manager</a:t>
            </a:r>
            <a:endParaRPr lang="en-US" altLang="en-US" sz="1800">
              <a:latin typeface="Arial" panose="020B0604020202020204" pitchFamily="34" charset="0"/>
            </a:endParaRPr>
          </a:p>
        </p:txBody>
      </p:sp>
      <p:sp>
        <p:nvSpPr>
          <p:cNvPr id="9225" name="AutoShape 9">
            <a:extLst>
              <a:ext uri="{FF2B5EF4-FFF2-40B4-BE49-F238E27FC236}">
                <a16:creationId xmlns:a16="http://schemas.microsoft.com/office/drawing/2014/main" id="{857A8404-CFE7-44D4-8898-D34FA538FD39}"/>
              </a:ext>
            </a:extLst>
          </p:cNvPr>
          <p:cNvSpPr>
            <a:spLocks noChangeArrowheads="1"/>
          </p:cNvSpPr>
          <p:nvPr/>
        </p:nvSpPr>
        <p:spPr bwMode="auto">
          <a:xfrm>
            <a:off x="7319964" y="5300663"/>
            <a:ext cx="1512887"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400">
                <a:latin typeface="Arial" panose="020B0604020202020204" pitchFamily="34" charset="0"/>
              </a:rPr>
              <a:t>Works Contractor</a:t>
            </a:r>
            <a:endParaRPr lang="en-US" altLang="en-US" sz="1400">
              <a:latin typeface="Arial" panose="020B0604020202020204" pitchFamily="34" charset="0"/>
            </a:endParaRPr>
          </a:p>
        </p:txBody>
      </p:sp>
      <p:sp>
        <p:nvSpPr>
          <p:cNvPr id="9226" name="AutoShape 10">
            <a:extLst>
              <a:ext uri="{FF2B5EF4-FFF2-40B4-BE49-F238E27FC236}">
                <a16:creationId xmlns:a16="http://schemas.microsoft.com/office/drawing/2014/main" id="{BBA992F7-81E9-4832-93FE-8861AA5D0C7D}"/>
              </a:ext>
            </a:extLst>
          </p:cNvPr>
          <p:cNvSpPr>
            <a:spLocks noChangeArrowheads="1"/>
          </p:cNvSpPr>
          <p:nvPr/>
        </p:nvSpPr>
        <p:spPr bwMode="auto">
          <a:xfrm>
            <a:off x="3863975" y="5300663"/>
            <a:ext cx="1512888"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400">
                <a:latin typeface="Arial" panose="020B0604020202020204" pitchFamily="34" charset="0"/>
              </a:rPr>
              <a:t>Works Contractor</a:t>
            </a:r>
            <a:endParaRPr lang="en-US" altLang="en-US" sz="1400">
              <a:latin typeface="Arial" panose="020B0604020202020204" pitchFamily="34" charset="0"/>
            </a:endParaRPr>
          </a:p>
        </p:txBody>
      </p:sp>
      <p:sp>
        <p:nvSpPr>
          <p:cNvPr id="9227" name="Line 11">
            <a:extLst>
              <a:ext uri="{FF2B5EF4-FFF2-40B4-BE49-F238E27FC236}">
                <a16:creationId xmlns:a16="http://schemas.microsoft.com/office/drawing/2014/main" id="{E544F061-7AF2-4531-98B4-5A9A4201CB81}"/>
              </a:ext>
            </a:extLst>
          </p:cNvPr>
          <p:cNvSpPr>
            <a:spLocks noChangeShapeType="1"/>
          </p:cNvSpPr>
          <p:nvPr/>
        </p:nvSpPr>
        <p:spPr bwMode="auto">
          <a:xfrm>
            <a:off x="5808663" y="1052513"/>
            <a:ext cx="2374900" cy="42481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28" name="Line 12">
            <a:extLst>
              <a:ext uri="{FF2B5EF4-FFF2-40B4-BE49-F238E27FC236}">
                <a16:creationId xmlns:a16="http://schemas.microsoft.com/office/drawing/2014/main" id="{53225C2F-2D4E-4F95-A63E-5E1A47E36AB4}"/>
              </a:ext>
            </a:extLst>
          </p:cNvPr>
          <p:cNvSpPr>
            <a:spLocks noChangeShapeType="1"/>
          </p:cNvSpPr>
          <p:nvPr/>
        </p:nvSpPr>
        <p:spPr bwMode="auto">
          <a:xfrm>
            <a:off x="5808664" y="1052513"/>
            <a:ext cx="503237" cy="42481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29" name="Line 13">
            <a:extLst>
              <a:ext uri="{FF2B5EF4-FFF2-40B4-BE49-F238E27FC236}">
                <a16:creationId xmlns:a16="http://schemas.microsoft.com/office/drawing/2014/main" id="{40CD821E-171A-4BBB-9EAE-C04C377EE642}"/>
              </a:ext>
            </a:extLst>
          </p:cNvPr>
          <p:cNvSpPr>
            <a:spLocks noChangeShapeType="1"/>
          </p:cNvSpPr>
          <p:nvPr/>
        </p:nvSpPr>
        <p:spPr bwMode="auto">
          <a:xfrm flipH="1">
            <a:off x="4511676" y="981075"/>
            <a:ext cx="1223963" cy="43195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30" name="Line 14">
            <a:extLst>
              <a:ext uri="{FF2B5EF4-FFF2-40B4-BE49-F238E27FC236}">
                <a16:creationId xmlns:a16="http://schemas.microsoft.com/office/drawing/2014/main" id="{E36F1A17-147E-42E9-B19E-C7686A76191A}"/>
              </a:ext>
            </a:extLst>
          </p:cNvPr>
          <p:cNvSpPr>
            <a:spLocks noChangeShapeType="1"/>
          </p:cNvSpPr>
          <p:nvPr/>
        </p:nvSpPr>
        <p:spPr bwMode="auto">
          <a:xfrm>
            <a:off x="5880100" y="981076"/>
            <a:ext cx="3240088"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31" name="Line 15">
            <a:extLst>
              <a:ext uri="{FF2B5EF4-FFF2-40B4-BE49-F238E27FC236}">
                <a16:creationId xmlns:a16="http://schemas.microsoft.com/office/drawing/2014/main" id="{50185DC6-ECD4-4F7B-8AA4-C005CB22CEE3}"/>
              </a:ext>
            </a:extLst>
          </p:cNvPr>
          <p:cNvSpPr>
            <a:spLocks noChangeShapeType="1"/>
          </p:cNvSpPr>
          <p:nvPr/>
        </p:nvSpPr>
        <p:spPr bwMode="auto">
          <a:xfrm flipH="1">
            <a:off x="4656138" y="981076"/>
            <a:ext cx="1223962"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32" name="Line 16">
            <a:extLst>
              <a:ext uri="{FF2B5EF4-FFF2-40B4-BE49-F238E27FC236}">
                <a16:creationId xmlns:a16="http://schemas.microsoft.com/office/drawing/2014/main" id="{7284724E-469F-4258-9035-8DBC04017A7C}"/>
              </a:ext>
            </a:extLst>
          </p:cNvPr>
          <p:cNvSpPr>
            <a:spLocks noChangeShapeType="1"/>
          </p:cNvSpPr>
          <p:nvPr/>
        </p:nvSpPr>
        <p:spPr bwMode="auto">
          <a:xfrm flipH="1">
            <a:off x="2855913" y="981076"/>
            <a:ext cx="2952750"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33" name="Rectangle 17">
            <a:extLst>
              <a:ext uri="{FF2B5EF4-FFF2-40B4-BE49-F238E27FC236}">
                <a16:creationId xmlns:a16="http://schemas.microsoft.com/office/drawing/2014/main" id="{04A4EE33-0A6A-40C1-8C34-5D3F0F3D592D}"/>
              </a:ext>
            </a:extLst>
          </p:cNvPr>
          <p:cNvSpPr>
            <a:spLocks noChangeArrowheads="1"/>
          </p:cNvSpPr>
          <p:nvPr/>
        </p:nvSpPr>
        <p:spPr bwMode="auto">
          <a:xfrm>
            <a:off x="2135188" y="476251"/>
            <a:ext cx="45720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1800">
                <a:latin typeface="Arial" panose="020B0604020202020204" pitchFamily="34" charset="0"/>
              </a:rPr>
              <a:t>Construction Management</a:t>
            </a:r>
            <a:endParaRPr lang="en-US" altLang="en-US" sz="1800">
              <a:latin typeface="Arial" panose="020B0604020202020204" pitchFamily="34" charset="0"/>
            </a:endParaRPr>
          </a:p>
        </p:txBody>
      </p:sp>
    </p:spTree>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AutoShape 2">
            <a:extLst>
              <a:ext uri="{FF2B5EF4-FFF2-40B4-BE49-F238E27FC236}">
                <a16:creationId xmlns:a16="http://schemas.microsoft.com/office/drawing/2014/main" id="{CED0C000-3509-4DB0-9D45-EF3CC459E900}"/>
              </a:ext>
            </a:extLst>
          </p:cNvPr>
          <p:cNvSpPr>
            <a:spLocks noChangeArrowheads="1"/>
          </p:cNvSpPr>
          <p:nvPr/>
        </p:nvSpPr>
        <p:spPr bwMode="auto">
          <a:xfrm>
            <a:off x="5375275" y="333375"/>
            <a:ext cx="914400"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Client</a:t>
            </a:r>
            <a:endParaRPr lang="en-US" altLang="en-US" sz="1800">
              <a:latin typeface="Arial" panose="020B0604020202020204" pitchFamily="34" charset="0"/>
            </a:endParaRPr>
          </a:p>
        </p:txBody>
      </p:sp>
      <p:sp>
        <p:nvSpPr>
          <p:cNvPr id="10243" name="AutoShape 3">
            <a:extLst>
              <a:ext uri="{FF2B5EF4-FFF2-40B4-BE49-F238E27FC236}">
                <a16:creationId xmlns:a16="http://schemas.microsoft.com/office/drawing/2014/main" id="{CBBF0231-6881-4EAC-BADB-2EFC7ED4F4A3}"/>
              </a:ext>
            </a:extLst>
          </p:cNvPr>
          <p:cNvSpPr>
            <a:spLocks noChangeArrowheads="1"/>
          </p:cNvSpPr>
          <p:nvPr/>
        </p:nvSpPr>
        <p:spPr bwMode="auto">
          <a:xfrm>
            <a:off x="7535864" y="3429001"/>
            <a:ext cx="1296987" cy="576263"/>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Architect</a:t>
            </a:r>
            <a:endParaRPr lang="en-US" altLang="en-US" sz="1800">
              <a:latin typeface="Arial" panose="020B0604020202020204" pitchFamily="34" charset="0"/>
            </a:endParaRPr>
          </a:p>
        </p:txBody>
      </p:sp>
      <p:sp>
        <p:nvSpPr>
          <p:cNvPr id="10244" name="AutoShape 4">
            <a:extLst>
              <a:ext uri="{FF2B5EF4-FFF2-40B4-BE49-F238E27FC236}">
                <a16:creationId xmlns:a16="http://schemas.microsoft.com/office/drawing/2014/main" id="{9C2B3448-2B8D-4CD4-B5D0-CFB280210A6D}"/>
              </a:ext>
            </a:extLst>
          </p:cNvPr>
          <p:cNvSpPr>
            <a:spLocks noChangeArrowheads="1"/>
          </p:cNvSpPr>
          <p:nvPr/>
        </p:nvSpPr>
        <p:spPr bwMode="auto">
          <a:xfrm>
            <a:off x="3143251" y="3573463"/>
            <a:ext cx="1584325"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Quantity </a:t>
            </a:r>
          </a:p>
          <a:p>
            <a:pPr algn="ctr" eaLnBrk="1" hangingPunct="1">
              <a:spcBef>
                <a:spcPct val="0"/>
              </a:spcBef>
              <a:buClrTx/>
              <a:buSzTx/>
              <a:buFontTx/>
              <a:buNone/>
            </a:pPr>
            <a:r>
              <a:rPr lang="en-GB" altLang="en-US" sz="1800">
                <a:latin typeface="Arial" panose="020B0604020202020204" pitchFamily="34" charset="0"/>
              </a:rPr>
              <a:t>Surveyor</a:t>
            </a:r>
            <a:endParaRPr lang="en-US" altLang="en-US" sz="1800">
              <a:latin typeface="Arial" panose="020B0604020202020204" pitchFamily="34" charset="0"/>
            </a:endParaRPr>
          </a:p>
        </p:txBody>
      </p:sp>
      <p:sp>
        <p:nvSpPr>
          <p:cNvPr id="10245" name="AutoShape 5">
            <a:extLst>
              <a:ext uri="{FF2B5EF4-FFF2-40B4-BE49-F238E27FC236}">
                <a16:creationId xmlns:a16="http://schemas.microsoft.com/office/drawing/2014/main" id="{DB53C037-CDEE-4426-9998-3B9DB3B09FFE}"/>
              </a:ext>
            </a:extLst>
          </p:cNvPr>
          <p:cNvSpPr>
            <a:spLocks noChangeArrowheads="1"/>
          </p:cNvSpPr>
          <p:nvPr/>
        </p:nvSpPr>
        <p:spPr bwMode="auto">
          <a:xfrm>
            <a:off x="1774825" y="3573463"/>
            <a:ext cx="1296988"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Engineers</a:t>
            </a:r>
            <a:endParaRPr lang="en-US" altLang="en-US" sz="1800">
              <a:latin typeface="Arial" panose="020B0604020202020204" pitchFamily="34" charset="0"/>
            </a:endParaRPr>
          </a:p>
        </p:txBody>
      </p:sp>
      <p:sp>
        <p:nvSpPr>
          <p:cNvPr id="10246" name="Line 6">
            <a:extLst>
              <a:ext uri="{FF2B5EF4-FFF2-40B4-BE49-F238E27FC236}">
                <a16:creationId xmlns:a16="http://schemas.microsoft.com/office/drawing/2014/main" id="{621D333D-FC7A-4DAF-B8DC-2E51F3390786}"/>
              </a:ext>
            </a:extLst>
          </p:cNvPr>
          <p:cNvSpPr>
            <a:spLocks noChangeShapeType="1"/>
          </p:cNvSpPr>
          <p:nvPr/>
        </p:nvSpPr>
        <p:spPr bwMode="auto">
          <a:xfrm>
            <a:off x="6383339" y="2492376"/>
            <a:ext cx="1584325"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47" name="AutoShape 7">
            <a:extLst>
              <a:ext uri="{FF2B5EF4-FFF2-40B4-BE49-F238E27FC236}">
                <a16:creationId xmlns:a16="http://schemas.microsoft.com/office/drawing/2014/main" id="{43623680-41FE-4CFE-B80A-B9A7FA9A0700}"/>
              </a:ext>
            </a:extLst>
          </p:cNvPr>
          <p:cNvSpPr>
            <a:spLocks noChangeArrowheads="1"/>
          </p:cNvSpPr>
          <p:nvPr/>
        </p:nvSpPr>
        <p:spPr bwMode="auto">
          <a:xfrm>
            <a:off x="5591175" y="5300663"/>
            <a:ext cx="1512888"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400">
                <a:latin typeface="Arial" panose="020B0604020202020204" pitchFamily="34" charset="0"/>
              </a:rPr>
              <a:t>Works Contractor</a:t>
            </a:r>
            <a:endParaRPr lang="en-US" altLang="en-US" sz="1400">
              <a:latin typeface="Arial" panose="020B0604020202020204" pitchFamily="34" charset="0"/>
            </a:endParaRPr>
          </a:p>
        </p:txBody>
      </p:sp>
      <p:sp>
        <p:nvSpPr>
          <p:cNvPr id="10248" name="AutoShape 8">
            <a:extLst>
              <a:ext uri="{FF2B5EF4-FFF2-40B4-BE49-F238E27FC236}">
                <a16:creationId xmlns:a16="http://schemas.microsoft.com/office/drawing/2014/main" id="{9B3E33F0-B293-455D-817B-111CAABA486F}"/>
              </a:ext>
            </a:extLst>
          </p:cNvPr>
          <p:cNvSpPr>
            <a:spLocks noChangeArrowheads="1"/>
          </p:cNvSpPr>
          <p:nvPr/>
        </p:nvSpPr>
        <p:spPr bwMode="auto">
          <a:xfrm>
            <a:off x="8904288" y="3429001"/>
            <a:ext cx="1619250" cy="576263"/>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Construction</a:t>
            </a:r>
          </a:p>
          <a:p>
            <a:pPr algn="ctr" eaLnBrk="1" hangingPunct="1">
              <a:spcBef>
                <a:spcPct val="0"/>
              </a:spcBef>
              <a:buClrTx/>
              <a:buSzTx/>
              <a:buFontTx/>
              <a:buNone/>
            </a:pPr>
            <a:r>
              <a:rPr lang="en-GB" altLang="en-US" sz="1800">
                <a:latin typeface="Arial" panose="020B0604020202020204" pitchFamily="34" charset="0"/>
              </a:rPr>
              <a:t>Manager</a:t>
            </a:r>
            <a:endParaRPr lang="en-US" altLang="en-US" sz="1800">
              <a:latin typeface="Arial" panose="020B0604020202020204" pitchFamily="34" charset="0"/>
            </a:endParaRPr>
          </a:p>
        </p:txBody>
      </p:sp>
      <p:sp>
        <p:nvSpPr>
          <p:cNvPr id="10249" name="AutoShape 9">
            <a:extLst>
              <a:ext uri="{FF2B5EF4-FFF2-40B4-BE49-F238E27FC236}">
                <a16:creationId xmlns:a16="http://schemas.microsoft.com/office/drawing/2014/main" id="{1F12B141-3DA4-45FE-869F-E8932A03121E}"/>
              </a:ext>
            </a:extLst>
          </p:cNvPr>
          <p:cNvSpPr>
            <a:spLocks noChangeArrowheads="1"/>
          </p:cNvSpPr>
          <p:nvPr/>
        </p:nvSpPr>
        <p:spPr bwMode="auto">
          <a:xfrm>
            <a:off x="7319964" y="5300663"/>
            <a:ext cx="1512887"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400">
                <a:latin typeface="Arial" panose="020B0604020202020204" pitchFamily="34" charset="0"/>
              </a:rPr>
              <a:t>Works Contractor</a:t>
            </a:r>
            <a:endParaRPr lang="en-US" altLang="en-US" sz="1400">
              <a:latin typeface="Arial" panose="020B0604020202020204" pitchFamily="34" charset="0"/>
            </a:endParaRPr>
          </a:p>
        </p:txBody>
      </p:sp>
      <p:sp>
        <p:nvSpPr>
          <p:cNvPr id="10250" name="AutoShape 10">
            <a:extLst>
              <a:ext uri="{FF2B5EF4-FFF2-40B4-BE49-F238E27FC236}">
                <a16:creationId xmlns:a16="http://schemas.microsoft.com/office/drawing/2014/main" id="{C6449AE2-450F-4808-84B8-22ECE6658106}"/>
              </a:ext>
            </a:extLst>
          </p:cNvPr>
          <p:cNvSpPr>
            <a:spLocks noChangeArrowheads="1"/>
          </p:cNvSpPr>
          <p:nvPr/>
        </p:nvSpPr>
        <p:spPr bwMode="auto">
          <a:xfrm>
            <a:off x="3863975" y="5300663"/>
            <a:ext cx="1512888"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400">
                <a:latin typeface="Arial" panose="020B0604020202020204" pitchFamily="34" charset="0"/>
              </a:rPr>
              <a:t>Works Contractor</a:t>
            </a:r>
            <a:endParaRPr lang="en-US" altLang="en-US" sz="1400">
              <a:latin typeface="Arial" panose="020B0604020202020204" pitchFamily="34" charset="0"/>
            </a:endParaRPr>
          </a:p>
        </p:txBody>
      </p:sp>
      <p:sp>
        <p:nvSpPr>
          <p:cNvPr id="10251" name="Line 11">
            <a:extLst>
              <a:ext uri="{FF2B5EF4-FFF2-40B4-BE49-F238E27FC236}">
                <a16:creationId xmlns:a16="http://schemas.microsoft.com/office/drawing/2014/main" id="{D0C3CC6D-9D5A-4B97-935E-B4AD85231F3A}"/>
              </a:ext>
            </a:extLst>
          </p:cNvPr>
          <p:cNvSpPr>
            <a:spLocks noChangeShapeType="1"/>
          </p:cNvSpPr>
          <p:nvPr/>
        </p:nvSpPr>
        <p:spPr bwMode="auto">
          <a:xfrm>
            <a:off x="6240463" y="2565401"/>
            <a:ext cx="1943100" cy="2735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52" name="Line 12">
            <a:extLst>
              <a:ext uri="{FF2B5EF4-FFF2-40B4-BE49-F238E27FC236}">
                <a16:creationId xmlns:a16="http://schemas.microsoft.com/office/drawing/2014/main" id="{ACBBE4B3-7BC3-4989-A00E-D01329D77DBC}"/>
              </a:ext>
            </a:extLst>
          </p:cNvPr>
          <p:cNvSpPr>
            <a:spLocks noChangeShapeType="1"/>
          </p:cNvSpPr>
          <p:nvPr/>
        </p:nvSpPr>
        <p:spPr bwMode="auto">
          <a:xfrm>
            <a:off x="5951538" y="2565401"/>
            <a:ext cx="360362" cy="2735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53" name="Line 13">
            <a:extLst>
              <a:ext uri="{FF2B5EF4-FFF2-40B4-BE49-F238E27FC236}">
                <a16:creationId xmlns:a16="http://schemas.microsoft.com/office/drawing/2014/main" id="{F8E0036E-E990-4664-B066-0A7C437E5963}"/>
              </a:ext>
            </a:extLst>
          </p:cNvPr>
          <p:cNvSpPr>
            <a:spLocks noChangeShapeType="1"/>
          </p:cNvSpPr>
          <p:nvPr/>
        </p:nvSpPr>
        <p:spPr bwMode="auto">
          <a:xfrm flipH="1">
            <a:off x="4511675" y="2565401"/>
            <a:ext cx="1079500" cy="2735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54" name="Line 14">
            <a:extLst>
              <a:ext uri="{FF2B5EF4-FFF2-40B4-BE49-F238E27FC236}">
                <a16:creationId xmlns:a16="http://schemas.microsoft.com/office/drawing/2014/main" id="{292E7B28-C4BC-47B8-A5DE-627E7A155199}"/>
              </a:ext>
            </a:extLst>
          </p:cNvPr>
          <p:cNvSpPr>
            <a:spLocks noChangeShapeType="1"/>
          </p:cNvSpPr>
          <p:nvPr/>
        </p:nvSpPr>
        <p:spPr bwMode="auto">
          <a:xfrm>
            <a:off x="6456364" y="2420938"/>
            <a:ext cx="3240087" cy="10080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55" name="Line 15">
            <a:extLst>
              <a:ext uri="{FF2B5EF4-FFF2-40B4-BE49-F238E27FC236}">
                <a16:creationId xmlns:a16="http://schemas.microsoft.com/office/drawing/2014/main" id="{0733C623-4760-4542-B1E1-082BB22B5A33}"/>
              </a:ext>
            </a:extLst>
          </p:cNvPr>
          <p:cNvSpPr>
            <a:spLocks noChangeShapeType="1"/>
          </p:cNvSpPr>
          <p:nvPr/>
        </p:nvSpPr>
        <p:spPr bwMode="auto">
          <a:xfrm flipH="1">
            <a:off x="4295776" y="2492376"/>
            <a:ext cx="1223963"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56" name="Line 16">
            <a:extLst>
              <a:ext uri="{FF2B5EF4-FFF2-40B4-BE49-F238E27FC236}">
                <a16:creationId xmlns:a16="http://schemas.microsoft.com/office/drawing/2014/main" id="{349F4B42-70CD-4712-B8D8-47A908A8370F}"/>
              </a:ext>
            </a:extLst>
          </p:cNvPr>
          <p:cNvSpPr>
            <a:spLocks noChangeShapeType="1"/>
          </p:cNvSpPr>
          <p:nvPr/>
        </p:nvSpPr>
        <p:spPr bwMode="auto">
          <a:xfrm flipH="1">
            <a:off x="2495550" y="2565401"/>
            <a:ext cx="2952750"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57" name="Rectangle 17">
            <a:extLst>
              <a:ext uri="{FF2B5EF4-FFF2-40B4-BE49-F238E27FC236}">
                <a16:creationId xmlns:a16="http://schemas.microsoft.com/office/drawing/2014/main" id="{F6B59FA9-4FAF-4FF5-B6AC-0A0A975BC284}"/>
              </a:ext>
            </a:extLst>
          </p:cNvPr>
          <p:cNvSpPr>
            <a:spLocks noChangeArrowheads="1"/>
          </p:cNvSpPr>
          <p:nvPr/>
        </p:nvSpPr>
        <p:spPr bwMode="auto">
          <a:xfrm>
            <a:off x="2135188" y="476250"/>
            <a:ext cx="45720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1800">
                <a:latin typeface="Arial" panose="020B0604020202020204" pitchFamily="34" charset="0"/>
              </a:rPr>
              <a:t>Construction Management</a:t>
            </a:r>
          </a:p>
          <a:p>
            <a:pPr eaLnBrk="1" hangingPunct="1">
              <a:spcBef>
                <a:spcPct val="0"/>
              </a:spcBef>
              <a:buClrTx/>
              <a:buSzTx/>
              <a:buFontTx/>
              <a:buNone/>
            </a:pPr>
            <a:r>
              <a:rPr lang="en-GB" altLang="en-US" sz="1800">
                <a:latin typeface="Arial" panose="020B0604020202020204" pitchFamily="34" charset="0"/>
              </a:rPr>
              <a:t>With Project Manager</a:t>
            </a:r>
            <a:endParaRPr lang="en-US" altLang="en-US" sz="1800">
              <a:latin typeface="Arial" panose="020B0604020202020204" pitchFamily="34" charset="0"/>
            </a:endParaRPr>
          </a:p>
        </p:txBody>
      </p:sp>
      <p:sp>
        <p:nvSpPr>
          <p:cNvPr id="10258" name="AutoShape 18">
            <a:extLst>
              <a:ext uri="{FF2B5EF4-FFF2-40B4-BE49-F238E27FC236}">
                <a16:creationId xmlns:a16="http://schemas.microsoft.com/office/drawing/2014/main" id="{0135D1E1-432A-4D5B-ADF0-2C8EFC85ACC2}"/>
              </a:ext>
            </a:extLst>
          </p:cNvPr>
          <p:cNvSpPr>
            <a:spLocks noChangeArrowheads="1"/>
          </p:cNvSpPr>
          <p:nvPr/>
        </p:nvSpPr>
        <p:spPr bwMode="auto">
          <a:xfrm>
            <a:off x="5375276" y="1773238"/>
            <a:ext cx="1058863" cy="754062"/>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Project</a:t>
            </a:r>
          </a:p>
          <a:p>
            <a:pPr algn="ctr" eaLnBrk="1" hangingPunct="1">
              <a:spcBef>
                <a:spcPct val="0"/>
              </a:spcBef>
              <a:buClrTx/>
              <a:buSzTx/>
              <a:buFontTx/>
              <a:buNone/>
            </a:pPr>
            <a:r>
              <a:rPr lang="en-GB" altLang="en-US" sz="1800">
                <a:latin typeface="Arial" panose="020B0604020202020204" pitchFamily="34" charset="0"/>
              </a:rPr>
              <a:t> Manager</a:t>
            </a:r>
            <a:endParaRPr lang="en-US" altLang="en-US" sz="1800">
              <a:latin typeface="Arial" panose="020B0604020202020204" pitchFamily="34" charset="0"/>
            </a:endParaRPr>
          </a:p>
        </p:txBody>
      </p:sp>
      <p:sp>
        <p:nvSpPr>
          <p:cNvPr id="10259" name="Line 19">
            <a:extLst>
              <a:ext uri="{FF2B5EF4-FFF2-40B4-BE49-F238E27FC236}">
                <a16:creationId xmlns:a16="http://schemas.microsoft.com/office/drawing/2014/main" id="{26A06232-FF5B-4B27-8FDF-84355624FE27}"/>
              </a:ext>
            </a:extLst>
          </p:cNvPr>
          <p:cNvSpPr>
            <a:spLocks noChangeShapeType="1"/>
          </p:cNvSpPr>
          <p:nvPr/>
        </p:nvSpPr>
        <p:spPr bwMode="auto">
          <a:xfrm>
            <a:off x="5880100" y="908050"/>
            <a:ext cx="0" cy="8651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AutoShape 2">
            <a:extLst>
              <a:ext uri="{FF2B5EF4-FFF2-40B4-BE49-F238E27FC236}">
                <a16:creationId xmlns:a16="http://schemas.microsoft.com/office/drawing/2014/main" id="{3D9588BD-E66F-4B3D-9000-E91032777DF9}"/>
              </a:ext>
            </a:extLst>
          </p:cNvPr>
          <p:cNvSpPr>
            <a:spLocks noChangeArrowheads="1"/>
          </p:cNvSpPr>
          <p:nvPr/>
        </p:nvSpPr>
        <p:spPr bwMode="auto">
          <a:xfrm>
            <a:off x="6959600" y="333375"/>
            <a:ext cx="914400"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Client</a:t>
            </a:r>
            <a:endParaRPr lang="en-US" altLang="en-US" sz="1800">
              <a:latin typeface="Arial" panose="020B0604020202020204" pitchFamily="34" charset="0"/>
            </a:endParaRPr>
          </a:p>
        </p:txBody>
      </p:sp>
      <p:sp>
        <p:nvSpPr>
          <p:cNvPr id="11267" name="AutoShape 3">
            <a:extLst>
              <a:ext uri="{FF2B5EF4-FFF2-40B4-BE49-F238E27FC236}">
                <a16:creationId xmlns:a16="http://schemas.microsoft.com/office/drawing/2014/main" id="{F7CCEF6A-74D2-44C8-A6C7-2F459157ABB2}"/>
              </a:ext>
            </a:extLst>
          </p:cNvPr>
          <p:cNvSpPr>
            <a:spLocks noChangeArrowheads="1"/>
          </p:cNvSpPr>
          <p:nvPr/>
        </p:nvSpPr>
        <p:spPr bwMode="auto">
          <a:xfrm>
            <a:off x="3287714" y="1844675"/>
            <a:ext cx="1584325"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Quantity </a:t>
            </a:r>
          </a:p>
          <a:p>
            <a:pPr algn="ctr" eaLnBrk="1" hangingPunct="1">
              <a:spcBef>
                <a:spcPct val="0"/>
              </a:spcBef>
              <a:buClrTx/>
              <a:buSzTx/>
              <a:buFontTx/>
              <a:buNone/>
            </a:pPr>
            <a:r>
              <a:rPr lang="en-GB" altLang="en-US" sz="1800">
                <a:latin typeface="Arial" panose="020B0604020202020204" pitchFamily="34" charset="0"/>
              </a:rPr>
              <a:t>Surveyor</a:t>
            </a:r>
            <a:endParaRPr lang="en-US" altLang="en-US" sz="1800">
              <a:latin typeface="Arial" panose="020B0604020202020204" pitchFamily="34" charset="0"/>
            </a:endParaRPr>
          </a:p>
        </p:txBody>
      </p:sp>
      <p:sp>
        <p:nvSpPr>
          <p:cNvPr id="11268" name="AutoShape 4">
            <a:extLst>
              <a:ext uri="{FF2B5EF4-FFF2-40B4-BE49-F238E27FC236}">
                <a16:creationId xmlns:a16="http://schemas.microsoft.com/office/drawing/2014/main" id="{9B463A06-D5BA-443E-BBAA-56A1E50E364D}"/>
              </a:ext>
            </a:extLst>
          </p:cNvPr>
          <p:cNvSpPr>
            <a:spLocks noChangeArrowheads="1"/>
          </p:cNvSpPr>
          <p:nvPr/>
        </p:nvSpPr>
        <p:spPr bwMode="auto">
          <a:xfrm>
            <a:off x="1703389" y="1844675"/>
            <a:ext cx="1296987"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Engineers</a:t>
            </a:r>
            <a:endParaRPr lang="en-US" altLang="en-US" sz="1800">
              <a:latin typeface="Arial" panose="020B0604020202020204" pitchFamily="34" charset="0"/>
            </a:endParaRPr>
          </a:p>
        </p:txBody>
      </p:sp>
      <p:sp>
        <p:nvSpPr>
          <p:cNvPr id="11269" name="AutoShape 5">
            <a:extLst>
              <a:ext uri="{FF2B5EF4-FFF2-40B4-BE49-F238E27FC236}">
                <a16:creationId xmlns:a16="http://schemas.microsoft.com/office/drawing/2014/main" id="{C0DFF68E-4A83-4C33-B40A-CBA0A269D00E}"/>
              </a:ext>
            </a:extLst>
          </p:cNvPr>
          <p:cNvSpPr>
            <a:spLocks noChangeArrowheads="1"/>
          </p:cNvSpPr>
          <p:nvPr/>
        </p:nvSpPr>
        <p:spPr bwMode="auto">
          <a:xfrm>
            <a:off x="7896225" y="5516563"/>
            <a:ext cx="1835150" cy="6477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Sub- Contractor</a:t>
            </a:r>
            <a:endParaRPr lang="en-US" altLang="en-US" sz="1800">
              <a:latin typeface="Arial" panose="020B0604020202020204" pitchFamily="34" charset="0"/>
            </a:endParaRPr>
          </a:p>
        </p:txBody>
      </p:sp>
      <p:sp>
        <p:nvSpPr>
          <p:cNvPr id="11270" name="AutoShape 6">
            <a:extLst>
              <a:ext uri="{FF2B5EF4-FFF2-40B4-BE49-F238E27FC236}">
                <a16:creationId xmlns:a16="http://schemas.microsoft.com/office/drawing/2014/main" id="{57DD86D0-33C4-4E1E-AD92-F43137CC675B}"/>
              </a:ext>
            </a:extLst>
          </p:cNvPr>
          <p:cNvSpPr>
            <a:spLocks noChangeArrowheads="1"/>
          </p:cNvSpPr>
          <p:nvPr/>
        </p:nvSpPr>
        <p:spPr bwMode="auto">
          <a:xfrm>
            <a:off x="7896226" y="2636838"/>
            <a:ext cx="1800225" cy="6477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Design &amp; Build</a:t>
            </a:r>
          </a:p>
          <a:p>
            <a:pPr algn="ctr" eaLnBrk="1" hangingPunct="1">
              <a:spcBef>
                <a:spcPct val="0"/>
              </a:spcBef>
              <a:buClrTx/>
              <a:buSzTx/>
              <a:buFontTx/>
              <a:buNone/>
            </a:pPr>
            <a:r>
              <a:rPr lang="en-GB" altLang="en-US" sz="1800">
                <a:latin typeface="Arial" panose="020B0604020202020204" pitchFamily="34" charset="0"/>
              </a:rPr>
              <a:t> Contractor</a:t>
            </a:r>
            <a:endParaRPr lang="en-US" altLang="en-US" sz="1800">
              <a:latin typeface="Arial" panose="020B0604020202020204" pitchFamily="34" charset="0"/>
            </a:endParaRPr>
          </a:p>
        </p:txBody>
      </p:sp>
      <p:sp>
        <p:nvSpPr>
          <p:cNvPr id="11271" name="AutoShape 7">
            <a:extLst>
              <a:ext uri="{FF2B5EF4-FFF2-40B4-BE49-F238E27FC236}">
                <a16:creationId xmlns:a16="http://schemas.microsoft.com/office/drawing/2014/main" id="{6F63FB1E-16A3-4A2D-9ECE-84DC71362AB9}"/>
              </a:ext>
            </a:extLst>
          </p:cNvPr>
          <p:cNvSpPr>
            <a:spLocks noChangeArrowheads="1"/>
          </p:cNvSpPr>
          <p:nvPr/>
        </p:nvSpPr>
        <p:spPr bwMode="auto">
          <a:xfrm>
            <a:off x="6024564" y="3860800"/>
            <a:ext cx="1800225"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Architects</a:t>
            </a:r>
            <a:endParaRPr lang="en-US" altLang="en-US" sz="1800">
              <a:latin typeface="Arial" panose="020B0604020202020204" pitchFamily="34" charset="0"/>
            </a:endParaRPr>
          </a:p>
        </p:txBody>
      </p:sp>
      <p:sp>
        <p:nvSpPr>
          <p:cNvPr id="11272" name="Line 8">
            <a:extLst>
              <a:ext uri="{FF2B5EF4-FFF2-40B4-BE49-F238E27FC236}">
                <a16:creationId xmlns:a16="http://schemas.microsoft.com/office/drawing/2014/main" id="{EA524E67-0D8D-4414-9742-572C10F63053}"/>
              </a:ext>
            </a:extLst>
          </p:cNvPr>
          <p:cNvSpPr>
            <a:spLocks noChangeShapeType="1"/>
          </p:cNvSpPr>
          <p:nvPr/>
        </p:nvSpPr>
        <p:spPr bwMode="auto">
          <a:xfrm flipH="1">
            <a:off x="6167438" y="908050"/>
            <a:ext cx="1009650" cy="8651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73" name="Line 9">
            <a:extLst>
              <a:ext uri="{FF2B5EF4-FFF2-40B4-BE49-F238E27FC236}">
                <a16:creationId xmlns:a16="http://schemas.microsoft.com/office/drawing/2014/main" id="{180466CC-C797-47A6-8D2F-AFE204C8D1BE}"/>
              </a:ext>
            </a:extLst>
          </p:cNvPr>
          <p:cNvSpPr>
            <a:spLocks noChangeShapeType="1"/>
          </p:cNvSpPr>
          <p:nvPr/>
        </p:nvSpPr>
        <p:spPr bwMode="auto">
          <a:xfrm flipH="1">
            <a:off x="4295775" y="908050"/>
            <a:ext cx="2808288" cy="8651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74" name="Rectangle 10">
            <a:extLst>
              <a:ext uri="{FF2B5EF4-FFF2-40B4-BE49-F238E27FC236}">
                <a16:creationId xmlns:a16="http://schemas.microsoft.com/office/drawing/2014/main" id="{330A0C2D-CAE6-4579-AB17-8187E3F48D5D}"/>
              </a:ext>
            </a:extLst>
          </p:cNvPr>
          <p:cNvSpPr>
            <a:spLocks noChangeArrowheads="1"/>
          </p:cNvSpPr>
          <p:nvPr/>
        </p:nvSpPr>
        <p:spPr bwMode="auto">
          <a:xfrm>
            <a:off x="2135188" y="476250"/>
            <a:ext cx="45720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1800">
                <a:latin typeface="Arial" panose="020B0604020202020204" pitchFamily="34" charset="0"/>
              </a:rPr>
              <a:t>Design &amp; Build</a:t>
            </a:r>
          </a:p>
          <a:p>
            <a:pPr eaLnBrk="1" hangingPunct="1">
              <a:spcBef>
                <a:spcPct val="0"/>
              </a:spcBef>
              <a:buClrTx/>
              <a:buSzTx/>
              <a:buFontTx/>
              <a:buNone/>
            </a:pPr>
            <a:r>
              <a:rPr lang="en-GB" altLang="en-US" sz="1800">
                <a:latin typeface="Arial" panose="020B0604020202020204" pitchFamily="34" charset="0"/>
              </a:rPr>
              <a:t> Arrangement</a:t>
            </a:r>
            <a:endParaRPr lang="en-US" altLang="en-US" sz="1800">
              <a:latin typeface="Arial" panose="020B0604020202020204" pitchFamily="34" charset="0"/>
            </a:endParaRPr>
          </a:p>
        </p:txBody>
      </p:sp>
      <p:sp>
        <p:nvSpPr>
          <p:cNvPr id="11275" name="AutoShape 11">
            <a:extLst>
              <a:ext uri="{FF2B5EF4-FFF2-40B4-BE49-F238E27FC236}">
                <a16:creationId xmlns:a16="http://schemas.microsoft.com/office/drawing/2014/main" id="{D5C2B9E9-A75B-4FBC-843C-5D9FE4757F24}"/>
              </a:ext>
            </a:extLst>
          </p:cNvPr>
          <p:cNvSpPr>
            <a:spLocks noChangeArrowheads="1"/>
          </p:cNvSpPr>
          <p:nvPr/>
        </p:nvSpPr>
        <p:spPr bwMode="auto">
          <a:xfrm>
            <a:off x="5375276" y="1773238"/>
            <a:ext cx="1058863" cy="754062"/>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Architect</a:t>
            </a:r>
            <a:endParaRPr lang="en-US" altLang="en-US" sz="1800">
              <a:latin typeface="Arial" panose="020B0604020202020204" pitchFamily="34" charset="0"/>
            </a:endParaRPr>
          </a:p>
        </p:txBody>
      </p:sp>
      <p:sp>
        <p:nvSpPr>
          <p:cNvPr id="11276" name="Line 13">
            <a:extLst>
              <a:ext uri="{FF2B5EF4-FFF2-40B4-BE49-F238E27FC236}">
                <a16:creationId xmlns:a16="http://schemas.microsoft.com/office/drawing/2014/main" id="{4565F186-5C2D-4DC6-B320-67302F820D77}"/>
              </a:ext>
            </a:extLst>
          </p:cNvPr>
          <p:cNvSpPr>
            <a:spLocks noChangeShapeType="1"/>
          </p:cNvSpPr>
          <p:nvPr/>
        </p:nvSpPr>
        <p:spPr bwMode="auto">
          <a:xfrm>
            <a:off x="7608889" y="908050"/>
            <a:ext cx="1366837" cy="17287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77" name="Line 14">
            <a:extLst>
              <a:ext uri="{FF2B5EF4-FFF2-40B4-BE49-F238E27FC236}">
                <a16:creationId xmlns:a16="http://schemas.microsoft.com/office/drawing/2014/main" id="{C81A2F8D-494A-4253-9FD6-3744EA438814}"/>
              </a:ext>
            </a:extLst>
          </p:cNvPr>
          <p:cNvSpPr>
            <a:spLocks noChangeShapeType="1"/>
          </p:cNvSpPr>
          <p:nvPr/>
        </p:nvSpPr>
        <p:spPr bwMode="auto">
          <a:xfrm flipH="1">
            <a:off x="5519739" y="3284538"/>
            <a:ext cx="2663825" cy="50641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78" name="Line 15">
            <a:extLst>
              <a:ext uri="{FF2B5EF4-FFF2-40B4-BE49-F238E27FC236}">
                <a16:creationId xmlns:a16="http://schemas.microsoft.com/office/drawing/2014/main" id="{E357F68C-FC3D-4EED-9C32-B466C8040A38}"/>
              </a:ext>
            </a:extLst>
          </p:cNvPr>
          <p:cNvSpPr>
            <a:spLocks noChangeShapeType="1"/>
          </p:cNvSpPr>
          <p:nvPr/>
        </p:nvSpPr>
        <p:spPr bwMode="auto">
          <a:xfrm flipH="1">
            <a:off x="7391400" y="3284538"/>
            <a:ext cx="100965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79" name="Line 16">
            <a:extLst>
              <a:ext uri="{FF2B5EF4-FFF2-40B4-BE49-F238E27FC236}">
                <a16:creationId xmlns:a16="http://schemas.microsoft.com/office/drawing/2014/main" id="{45FEF8B6-4AA6-46C5-A46D-3D8348430A9E}"/>
              </a:ext>
            </a:extLst>
          </p:cNvPr>
          <p:cNvSpPr>
            <a:spLocks noChangeShapeType="1"/>
          </p:cNvSpPr>
          <p:nvPr/>
        </p:nvSpPr>
        <p:spPr bwMode="auto">
          <a:xfrm flipH="1">
            <a:off x="2640013" y="908051"/>
            <a:ext cx="4392612" cy="9366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0" name="AutoShape 18">
            <a:extLst>
              <a:ext uri="{FF2B5EF4-FFF2-40B4-BE49-F238E27FC236}">
                <a16:creationId xmlns:a16="http://schemas.microsoft.com/office/drawing/2014/main" id="{83A17FCE-B6B7-4E35-B6FD-4158C530F42F}"/>
              </a:ext>
            </a:extLst>
          </p:cNvPr>
          <p:cNvSpPr>
            <a:spLocks noChangeArrowheads="1"/>
          </p:cNvSpPr>
          <p:nvPr/>
        </p:nvSpPr>
        <p:spPr bwMode="auto">
          <a:xfrm>
            <a:off x="3863976" y="3860800"/>
            <a:ext cx="1800225"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Engineers</a:t>
            </a:r>
            <a:endParaRPr lang="en-US" altLang="en-US" sz="1800">
              <a:latin typeface="Arial" panose="020B0604020202020204" pitchFamily="34" charset="0"/>
            </a:endParaRPr>
          </a:p>
        </p:txBody>
      </p:sp>
      <p:sp>
        <p:nvSpPr>
          <p:cNvPr id="11281" name="Rectangle 19">
            <a:extLst>
              <a:ext uri="{FF2B5EF4-FFF2-40B4-BE49-F238E27FC236}">
                <a16:creationId xmlns:a16="http://schemas.microsoft.com/office/drawing/2014/main" id="{D666CDF3-D8EC-42DF-9FB0-8FC572CC2953}"/>
              </a:ext>
            </a:extLst>
          </p:cNvPr>
          <p:cNvSpPr>
            <a:spLocks noChangeArrowheads="1"/>
          </p:cNvSpPr>
          <p:nvPr/>
        </p:nvSpPr>
        <p:spPr bwMode="auto">
          <a:xfrm>
            <a:off x="2063750" y="2997201"/>
            <a:ext cx="45720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1800">
                <a:latin typeface="Arial" panose="020B0604020202020204" pitchFamily="34" charset="0"/>
              </a:rPr>
              <a:t>In-house Consultants</a:t>
            </a:r>
            <a:endParaRPr lang="en-US" altLang="en-US" sz="1800">
              <a:latin typeface="Arial" panose="020B0604020202020204" pitchFamily="34" charset="0"/>
            </a:endParaRPr>
          </a:p>
        </p:txBody>
      </p:sp>
      <p:sp>
        <p:nvSpPr>
          <p:cNvPr id="11282" name="AutoShape 20">
            <a:extLst>
              <a:ext uri="{FF2B5EF4-FFF2-40B4-BE49-F238E27FC236}">
                <a16:creationId xmlns:a16="http://schemas.microsoft.com/office/drawing/2014/main" id="{604BED5B-AE6F-48E3-B4C8-2CD6E2EA9E44}"/>
              </a:ext>
            </a:extLst>
          </p:cNvPr>
          <p:cNvSpPr>
            <a:spLocks noChangeArrowheads="1"/>
          </p:cNvSpPr>
          <p:nvPr/>
        </p:nvSpPr>
        <p:spPr bwMode="auto">
          <a:xfrm>
            <a:off x="1919289" y="3860800"/>
            <a:ext cx="1800225"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Quantity </a:t>
            </a:r>
          </a:p>
          <a:p>
            <a:pPr algn="ctr" eaLnBrk="1" hangingPunct="1">
              <a:spcBef>
                <a:spcPct val="0"/>
              </a:spcBef>
              <a:buClrTx/>
              <a:buSzTx/>
              <a:buFontTx/>
              <a:buNone/>
            </a:pPr>
            <a:r>
              <a:rPr lang="en-GB" altLang="en-US" sz="1800">
                <a:latin typeface="Arial" panose="020B0604020202020204" pitchFamily="34" charset="0"/>
              </a:rPr>
              <a:t>Surveyor</a:t>
            </a:r>
            <a:endParaRPr lang="en-US" altLang="en-US" sz="1800">
              <a:latin typeface="Arial" panose="020B0604020202020204" pitchFamily="34" charset="0"/>
            </a:endParaRPr>
          </a:p>
        </p:txBody>
      </p:sp>
      <p:sp>
        <p:nvSpPr>
          <p:cNvPr id="11283" name="Line 22">
            <a:extLst>
              <a:ext uri="{FF2B5EF4-FFF2-40B4-BE49-F238E27FC236}">
                <a16:creationId xmlns:a16="http://schemas.microsoft.com/office/drawing/2014/main" id="{2BE76948-F638-4ECA-B8C4-064FF7782D52}"/>
              </a:ext>
            </a:extLst>
          </p:cNvPr>
          <p:cNvSpPr>
            <a:spLocks noChangeShapeType="1"/>
          </p:cNvSpPr>
          <p:nvPr/>
        </p:nvSpPr>
        <p:spPr bwMode="auto">
          <a:xfrm flipH="1">
            <a:off x="3359150" y="3284538"/>
            <a:ext cx="4681538"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284" name="Line 23">
            <a:extLst>
              <a:ext uri="{FF2B5EF4-FFF2-40B4-BE49-F238E27FC236}">
                <a16:creationId xmlns:a16="http://schemas.microsoft.com/office/drawing/2014/main" id="{178906D3-9D81-4AE3-A38B-69BF40874F59}"/>
              </a:ext>
            </a:extLst>
          </p:cNvPr>
          <p:cNvSpPr>
            <a:spLocks noChangeShapeType="1"/>
          </p:cNvSpPr>
          <p:nvPr/>
        </p:nvSpPr>
        <p:spPr bwMode="auto">
          <a:xfrm>
            <a:off x="8904288" y="3284539"/>
            <a:ext cx="0" cy="21605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AutoShape 2">
            <a:extLst>
              <a:ext uri="{FF2B5EF4-FFF2-40B4-BE49-F238E27FC236}">
                <a16:creationId xmlns:a16="http://schemas.microsoft.com/office/drawing/2014/main" id="{CEB3AD89-E7FE-41A6-A8FB-0231CBC70603}"/>
              </a:ext>
            </a:extLst>
          </p:cNvPr>
          <p:cNvSpPr>
            <a:spLocks noChangeArrowheads="1"/>
          </p:cNvSpPr>
          <p:nvPr/>
        </p:nvSpPr>
        <p:spPr bwMode="auto">
          <a:xfrm>
            <a:off x="6959600" y="333375"/>
            <a:ext cx="914400"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Client</a:t>
            </a:r>
            <a:endParaRPr lang="en-US" altLang="en-US" sz="1800">
              <a:latin typeface="Arial" panose="020B0604020202020204" pitchFamily="34" charset="0"/>
            </a:endParaRPr>
          </a:p>
        </p:txBody>
      </p:sp>
      <p:sp>
        <p:nvSpPr>
          <p:cNvPr id="12291" name="AutoShape 3">
            <a:extLst>
              <a:ext uri="{FF2B5EF4-FFF2-40B4-BE49-F238E27FC236}">
                <a16:creationId xmlns:a16="http://schemas.microsoft.com/office/drawing/2014/main" id="{390A1E40-EB07-4249-8DEB-1303CE816C69}"/>
              </a:ext>
            </a:extLst>
          </p:cNvPr>
          <p:cNvSpPr>
            <a:spLocks noChangeArrowheads="1"/>
          </p:cNvSpPr>
          <p:nvPr/>
        </p:nvSpPr>
        <p:spPr bwMode="auto">
          <a:xfrm>
            <a:off x="3287714" y="1844675"/>
            <a:ext cx="1584325"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Quantity </a:t>
            </a:r>
          </a:p>
          <a:p>
            <a:pPr algn="ctr" eaLnBrk="1" hangingPunct="1">
              <a:spcBef>
                <a:spcPct val="0"/>
              </a:spcBef>
              <a:buClrTx/>
              <a:buSzTx/>
              <a:buFontTx/>
              <a:buNone/>
            </a:pPr>
            <a:r>
              <a:rPr lang="en-GB" altLang="en-US" sz="1800">
                <a:latin typeface="Arial" panose="020B0604020202020204" pitchFamily="34" charset="0"/>
              </a:rPr>
              <a:t>Surveyor</a:t>
            </a:r>
            <a:endParaRPr lang="en-US" altLang="en-US" sz="1800">
              <a:latin typeface="Arial" panose="020B0604020202020204" pitchFamily="34" charset="0"/>
            </a:endParaRPr>
          </a:p>
        </p:txBody>
      </p:sp>
      <p:sp>
        <p:nvSpPr>
          <p:cNvPr id="12292" name="AutoShape 4">
            <a:extLst>
              <a:ext uri="{FF2B5EF4-FFF2-40B4-BE49-F238E27FC236}">
                <a16:creationId xmlns:a16="http://schemas.microsoft.com/office/drawing/2014/main" id="{12386B48-11A8-4E8E-B644-019CB1798FB4}"/>
              </a:ext>
            </a:extLst>
          </p:cNvPr>
          <p:cNvSpPr>
            <a:spLocks noChangeArrowheads="1"/>
          </p:cNvSpPr>
          <p:nvPr/>
        </p:nvSpPr>
        <p:spPr bwMode="auto">
          <a:xfrm>
            <a:off x="1703389" y="1844675"/>
            <a:ext cx="1296987"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Engineers</a:t>
            </a:r>
            <a:endParaRPr lang="en-US" altLang="en-US" sz="1800">
              <a:latin typeface="Arial" panose="020B0604020202020204" pitchFamily="34" charset="0"/>
            </a:endParaRPr>
          </a:p>
        </p:txBody>
      </p:sp>
      <p:sp>
        <p:nvSpPr>
          <p:cNvPr id="12293" name="AutoShape 5">
            <a:extLst>
              <a:ext uri="{FF2B5EF4-FFF2-40B4-BE49-F238E27FC236}">
                <a16:creationId xmlns:a16="http://schemas.microsoft.com/office/drawing/2014/main" id="{B24E2EF6-A676-44AA-AF6B-538BD3E8F46F}"/>
              </a:ext>
            </a:extLst>
          </p:cNvPr>
          <p:cNvSpPr>
            <a:spLocks noChangeArrowheads="1"/>
          </p:cNvSpPr>
          <p:nvPr/>
        </p:nvSpPr>
        <p:spPr bwMode="auto">
          <a:xfrm>
            <a:off x="7896225" y="5516563"/>
            <a:ext cx="1835150" cy="6477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Sub- Contractor</a:t>
            </a:r>
            <a:endParaRPr lang="en-US" altLang="en-US" sz="1800">
              <a:latin typeface="Arial" panose="020B0604020202020204" pitchFamily="34" charset="0"/>
            </a:endParaRPr>
          </a:p>
        </p:txBody>
      </p:sp>
      <p:sp>
        <p:nvSpPr>
          <p:cNvPr id="12294" name="AutoShape 6">
            <a:extLst>
              <a:ext uri="{FF2B5EF4-FFF2-40B4-BE49-F238E27FC236}">
                <a16:creationId xmlns:a16="http://schemas.microsoft.com/office/drawing/2014/main" id="{629BD95B-FFB8-4A71-A384-803129C60452}"/>
              </a:ext>
            </a:extLst>
          </p:cNvPr>
          <p:cNvSpPr>
            <a:spLocks noChangeArrowheads="1"/>
          </p:cNvSpPr>
          <p:nvPr/>
        </p:nvSpPr>
        <p:spPr bwMode="auto">
          <a:xfrm>
            <a:off x="7896226" y="2636838"/>
            <a:ext cx="1800225" cy="6477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Design &amp; Build</a:t>
            </a:r>
          </a:p>
          <a:p>
            <a:pPr algn="ctr" eaLnBrk="1" hangingPunct="1">
              <a:spcBef>
                <a:spcPct val="0"/>
              </a:spcBef>
              <a:buClrTx/>
              <a:buSzTx/>
              <a:buFontTx/>
              <a:buNone/>
            </a:pPr>
            <a:r>
              <a:rPr lang="en-GB" altLang="en-US" sz="1800">
                <a:latin typeface="Arial" panose="020B0604020202020204" pitchFamily="34" charset="0"/>
              </a:rPr>
              <a:t> Contractor</a:t>
            </a:r>
            <a:endParaRPr lang="en-US" altLang="en-US" sz="1800">
              <a:latin typeface="Arial" panose="020B0604020202020204" pitchFamily="34" charset="0"/>
            </a:endParaRPr>
          </a:p>
        </p:txBody>
      </p:sp>
      <p:sp>
        <p:nvSpPr>
          <p:cNvPr id="12295" name="AutoShape 7">
            <a:extLst>
              <a:ext uri="{FF2B5EF4-FFF2-40B4-BE49-F238E27FC236}">
                <a16:creationId xmlns:a16="http://schemas.microsoft.com/office/drawing/2014/main" id="{588115BE-8B98-45E0-8658-585AE25BBA29}"/>
              </a:ext>
            </a:extLst>
          </p:cNvPr>
          <p:cNvSpPr>
            <a:spLocks noChangeArrowheads="1"/>
          </p:cNvSpPr>
          <p:nvPr/>
        </p:nvSpPr>
        <p:spPr bwMode="auto">
          <a:xfrm>
            <a:off x="6024564" y="3860800"/>
            <a:ext cx="1800225"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Architect</a:t>
            </a:r>
            <a:endParaRPr lang="en-US" altLang="en-US" sz="1800">
              <a:latin typeface="Arial" panose="020B0604020202020204" pitchFamily="34" charset="0"/>
            </a:endParaRPr>
          </a:p>
        </p:txBody>
      </p:sp>
      <p:sp>
        <p:nvSpPr>
          <p:cNvPr id="12296" name="Line 8">
            <a:extLst>
              <a:ext uri="{FF2B5EF4-FFF2-40B4-BE49-F238E27FC236}">
                <a16:creationId xmlns:a16="http://schemas.microsoft.com/office/drawing/2014/main" id="{626C091D-C45A-4DC2-858E-DCC688C49C63}"/>
              </a:ext>
            </a:extLst>
          </p:cNvPr>
          <p:cNvSpPr>
            <a:spLocks noChangeShapeType="1"/>
          </p:cNvSpPr>
          <p:nvPr/>
        </p:nvSpPr>
        <p:spPr bwMode="auto">
          <a:xfrm flipH="1">
            <a:off x="6167438" y="908050"/>
            <a:ext cx="1009650" cy="8651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7" name="Line 9">
            <a:extLst>
              <a:ext uri="{FF2B5EF4-FFF2-40B4-BE49-F238E27FC236}">
                <a16:creationId xmlns:a16="http://schemas.microsoft.com/office/drawing/2014/main" id="{BB64DB0F-DEEA-417B-BE35-15EEC59564F6}"/>
              </a:ext>
            </a:extLst>
          </p:cNvPr>
          <p:cNvSpPr>
            <a:spLocks noChangeShapeType="1"/>
          </p:cNvSpPr>
          <p:nvPr/>
        </p:nvSpPr>
        <p:spPr bwMode="auto">
          <a:xfrm flipH="1">
            <a:off x="4295775" y="908050"/>
            <a:ext cx="2808288" cy="8651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8" name="Rectangle 10">
            <a:extLst>
              <a:ext uri="{FF2B5EF4-FFF2-40B4-BE49-F238E27FC236}">
                <a16:creationId xmlns:a16="http://schemas.microsoft.com/office/drawing/2014/main" id="{6225A7FD-8E51-43ED-98DF-6F0F0B60DFE4}"/>
              </a:ext>
            </a:extLst>
          </p:cNvPr>
          <p:cNvSpPr>
            <a:spLocks noChangeArrowheads="1"/>
          </p:cNvSpPr>
          <p:nvPr/>
        </p:nvSpPr>
        <p:spPr bwMode="auto">
          <a:xfrm>
            <a:off x="2135188" y="476250"/>
            <a:ext cx="45720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1800">
                <a:latin typeface="Arial" panose="020B0604020202020204" pitchFamily="34" charset="0"/>
              </a:rPr>
              <a:t>Design &amp; Build</a:t>
            </a:r>
          </a:p>
          <a:p>
            <a:pPr eaLnBrk="1" hangingPunct="1">
              <a:spcBef>
                <a:spcPct val="0"/>
              </a:spcBef>
              <a:buClrTx/>
              <a:buSzTx/>
              <a:buFontTx/>
              <a:buNone/>
            </a:pPr>
            <a:r>
              <a:rPr lang="en-GB" altLang="en-US" sz="1800">
                <a:latin typeface="Arial" panose="020B0604020202020204" pitchFamily="34" charset="0"/>
              </a:rPr>
              <a:t> Novated Design Team Arrangement</a:t>
            </a:r>
            <a:endParaRPr lang="en-US" altLang="en-US" sz="1800">
              <a:latin typeface="Arial" panose="020B0604020202020204" pitchFamily="34" charset="0"/>
            </a:endParaRPr>
          </a:p>
        </p:txBody>
      </p:sp>
      <p:sp>
        <p:nvSpPr>
          <p:cNvPr id="12299" name="AutoShape 11">
            <a:extLst>
              <a:ext uri="{FF2B5EF4-FFF2-40B4-BE49-F238E27FC236}">
                <a16:creationId xmlns:a16="http://schemas.microsoft.com/office/drawing/2014/main" id="{04F3A455-F8AD-43D0-A3D7-32252CDBC03C}"/>
              </a:ext>
            </a:extLst>
          </p:cNvPr>
          <p:cNvSpPr>
            <a:spLocks noChangeArrowheads="1"/>
          </p:cNvSpPr>
          <p:nvPr/>
        </p:nvSpPr>
        <p:spPr bwMode="auto">
          <a:xfrm>
            <a:off x="5375276" y="1773238"/>
            <a:ext cx="1058863" cy="754062"/>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Architect</a:t>
            </a:r>
            <a:endParaRPr lang="en-US" altLang="en-US" sz="1800">
              <a:latin typeface="Arial" panose="020B0604020202020204" pitchFamily="34" charset="0"/>
            </a:endParaRPr>
          </a:p>
        </p:txBody>
      </p:sp>
      <p:sp>
        <p:nvSpPr>
          <p:cNvPr id="12300" name="Line 12">
            <a:extLst>
              <a:ext uri="{FF2B5EF4-FFF2-40B4-BE49-F238E27FC236}">
                <a16:creationId xmlns:a16="http://schemas.microsoft.com/office/drawing/2014/main" id="{9385967A-863D-469A-A2A5-AA335DE83839}"/>
              </a:ext>
            </a:extLst>
          </p:cNvPr>
          <p:cNvSpPr>
            <a:spLocks noChangeShapeType="1"/>
          </p:cNvSpPr>
          <p:nvPr/>
        </p:nvSpPr>
        <p:spPr bwMode="auto">
          <a:xfrm>
            <a:off x="7608889" y="908050"/>
            <a:ext cx="1366837" cy="17287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1" name="Line 13">
            <a:extLst>
              <a:ext uri="{FF2B5EF4-FFF2-40B4-BE49-F238E27FC236}">
                <a16:creationId xmlns:a16="http://schemas.microsoft.com/office/drawing/2014/main" id="{8EB0EE05-06F3-4190-B1F9-27C2BC3F05BE}"/>
              </a:ext>
            </a:extLst>
          </p:cNvPr>
          <p:cNvSpPr>
            <a:spLocks noChangeShapeType="1"/>
          </p:cNvSpPr>
          <p:nvPr/>
        </p:nvSpPr>
        <p:spPr bwMode="auto">
          <a:xfrm flipH="1">
            <a:off x="5519739" y="3284538"/>
            <a:ext cx="2663825" cy="50641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2" name="Line 14">
            <a:extLst>
              <a:ext uri="{FF2B5EF4-FFF2-40B4-BE49-F238E27FC236}">
                <a16:creationId xmlns:a16="http://schemas.microsoft.com/office/drawing/2014/main" id="{314E5D89-A9EB-43C2-8D48-DEEEB2D69582}"/>
              </a:ext>
            </a:extLst>
          </p:cNvPr>
          <p:cNvSpPr>
            <a:spLocks noChangeShapeType="1"/>
          </p:cNvSpPr>
          <p:nvPr/>
        </p:nvSpPr>
        <p:spPr bwMode="auto">
          <a:xfrm flipH="1">
            <a:off x="7391400" y="3284538"/>
            <a:ext cx="100965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3" name="Line 15">
            <a:extLst>
              <a:ext uri="{FF2B5EF4-FFF2-40B4-BE49-F238E27FC236}">
                <a16:creationId xmlns:a16="http://schemas.microsoft.com/office/drawing/2014/main" id="{10D2B17F-706A-4B65-8D46-A72C759BA3EA}"/>
              </a:ext>
            </a:extLst>
          </p:cNvPr>
          <p:cNvSpPr>
            <a:spLocks noChangeShapeType="1"/>
          </p:cNvSpPr>
          <p:nvPr/>
        </p:nvSpPr>
        <p:spPr bwMode="auto">
          <a:xfrm flipH="1">
            <a:off x="2640013" y="908051"/>
            <a:ext cx="4392612" cy="9366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4" name="AutoShape 16">
            <a:extLst>
              <a:ext uri="{FF2B5EF4-FFF2-40B4-BE49-F238E27FC236}">
                <a16:creationId xmlns:a16="http://schemas.microsoft.com/office/drawing/2014/main" id="{DC5C553C-2A12-4951-9873-78C189C60399}"/>
              </a:ext>
            </a:extLst>
          </p:cNvPr>
          <p:cNvSpPr>
            <a:spLocks noChangeArrowheads="1"/>
          </p:cNvSpPr>
          <p:nvPr/>
        </p:nvSpPr>
        <p:spPr bwMode="auto">
          <a:xfrm>
            <a:off x="3792539" y="3860800"/>
            <a:ext cx="1800225"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1800">
                <a:latin typeface="Arial" panose="020B0604020202020204" pitchFamily="34" charset="0"/>
              </a:rPr>
              <a:t>Quantity </a:t>
            </a:r>
          </a:p>
          <a:p>
            <a:pPr algn="ctr" eaLnBrk="1" hangingPunct="1">
              <a:spcBef>
                <a:spcPct val="0"/>
              </a:spcBef>
              <a:buClrTx/>
              <a:buSzTx/>
              <a:buFontTx/>
              <a:buNone/>
            </a:pPr>
            <a:r>
              <a:rPr lang="en-GB" altLang="en-US" sz="1800">
                <a:latin typeface="Arial" panose="020B0604020202020204" pitchFamily="34" charset="0"/>
              </a:rPr>
              <a:t>Surveyor</a:t>
            </a:r>
            <a:endParaRPr lang="en-US" altLang="en-US" sz="1800">
              <a:latin typeface="Arial" panose="020B0604020202020204" pitchFamily="34" charset="0"/>
            </a:endParaRPr>
          </a:p>
        </p:txBody>
      </p:sp>
      <p:sp>
        <p:nvSpPr>
          <p:cNvPr id="12305" name="AutoShape 18">
            <a:extLst>
              <a:ext uri="{FF2B5EF4-FFF2-40B4-BE49-F238E27FC236}">
                <a16:creationId xmlns:a16="http://schemas.microsoft.com/office/drawing/2014/main" id="{88EF8064-670F-42EF-89AD-406449239D8B}"/>
              </a:ext>
            </a:extLst>
          </p:cNvPr>
          <p:cNvSpPr>
            <a:spLocks noChangeArrowheads="1"/>
          </p:cNvSpPr>
          <p:nvPr/>
        </p:nvSpPr>
        <p:spPr bwMode="auto">
          <a:xfrm>
            <a:off x="1919289" y="3860800"/>
            <a:ext cx="1800225" cy="609600"/>
          </a:xfrm>
          <a:prstGeom prst="flowChartProcess">
            <a:avLst/>
          </a:prstGeom>
          <a:solidFill>
            <a:schemeClr val="accent1"/>
          </a:solidFill>
          <a:ln w="9525">
            <a:solidFill>
              <a:schemeClr val="tx1"/>
            </a:solidFill>
            <a:miter lim="800000"/>
            <a:headEnd/>
            <a:tailEnd/>
          </a:ln>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endParaRPr lang="en-GB" altLang="en-US" sz="1800">
              <a:latin typeface="Arial" panose="020B0604020202020204" pitchFamily="34" charset="0"/>
            </a:endParaRPr>
          </a:p>
          <a:p>
            <a:pPr algn="ctr" eaLnBrk="1" hangingPunct="1">
              <a:spcBef>
                <a:spcPct val="0"/>
              </a:spcBef>
              <a:buClrTx/>
              <a:buSzTx/>
              <a:buFontTx/>
              <a:buNone/>
            </a:pPr>
            <a:r>
              <a:rPr lang="en-GB" altLang="en-US" sz="1800">
                <a:latin typeface="Arial" panose="020B0604020202020204" pitchFamily="34" charset="0"/>
              </a:rPr>
              <a:t>Engineers</a:t>
            </a:r>
            <a:endParaRPr lang="en-US" altLang="en-US" sz="1800">
              <a:latin typeface="Arial" panose="020B0604020202020204" pitchFamily="34" charset="0"/>
            </a:endParaRPr>
          </a:p>
          <a:p>
            <a:pPr algn="ctr" eaLnBrk="1" hangingPunct="1">
              <a:spcBef>
                <a:spcPct val="0"/>
              </a:spcBef>
              <a:buClrTx/>
              <a:buSzTx/>
              <a:buFontTx/>
              <a:buNone/>
            </a:pPr>
            <a:endParaRPr lang="en-US" altLang="en-US" sz="1800">
              <a:latin typeface="Arial" panose="020B0604020202020204" pitchFamily="34" charset="0"/>
            </a:endParaRPr>
          </a:p>
        </p:txBody>
      </p:sp>
      <p:sp>
        <p:nvSpPr>
          <p:cNvPr id="12306" name="Line 19">
            <a:extLst>
              <a:ext uri="{FF2B5EF4-FFF2-40B4-BE49-F238E27FC236}">
                <a16:creationId xmlns:a16="http://schemas.microsoft.com/office/drawing/2014/main" id="{5B0E26C9-D07B-4488-ADFE-710CA3E61723}"/>
              </a:ext>
            </a:extLst>
          </p:cNvPr>
          <p:cNvSpPr>
            <a:spLocks noChangeShapeType="1"/>
          </p:cNvSpPr>
          <p:nvPr/>
        </p:nvSpPr>
        <p:spPr bwMode="auto">
          <a:xfrm flipH="1">
            <a:off x="3359150" y="3284538"/>
            <a:ext cx="4681538"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7" name="Line 20">
            <a:extLst>
              <a:ext uri="{FF2B5EF4-FFF2-40B4-BE49-F238E27FC236}">
                <a16:creationId xmlns:a16="http://schemas.microsoft.com/office/drawing/2014/main" id="{116DB389-B45E-47F7-9189-EFA17E55D5CB}"/>
              </a:ext>
            </a:extLst>
          </p:cNvPr>
          <p:cNvSpPr>
            <a:spLocks noChangeShapeType="1"/>
          </p:cNvSpPr>
          <p:nvPr/>
        </p:nvSpPr>
        <p:spPr bwMode="auto">
          <a:xfrm>
            <a:off x="8904288" y="3284539"/>
            <a:ext cx="0" cy="21605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8" name="AutoShape 23">
            <a:extLst>
              <a:ext uri="{FF2B5EF4-FFF2-40B4-BE49-F238E27FC236}">
                <a16:creationId xmlns:a16="http://schemas.microsoft.com/office/drawing/2014/main" id="{1EC4F473-D5C5-48AF-84B3-5D1C806C8BA6}"/>
              </a:ext>
            </a:extLst>
          </p:cNvPr>
          <p:cNvSpPr>
            <a:spLocks noChangeArrowheads="1"/>
          </p:cNvSpPr>
          <p:nvPr/>
        </p:nvSpPr>
        <p:spPr bwMode="auto">
          <a:xfrm>
            <a:off x="4151314" y="2708276"/>
            <a:ext cx="865187" cy="936625"/>
          </a:xfrm>
          <a:prstGeom prst="downArrow">
            <a:avLst>
              <a:gd name="adj1" fmla="val 50000"/>
              <a:gd name="adj2" fmla="val 27064"/>
            </a:avLst>
          </a:prstGeom>
          <a:solidFill>
            <a:schemeClr val="accent1"/>
          </a:solidFill>
          <a:ln w="9525">
            <a:solidFill>
              <a:schemeClr val="tx1"/>
            </a:solidFill>
            <a:miter lim="800000"/>
            <a:headEnd/>
            <a:tailEnd/>
          </a:ln>
        </p:spPr>
        <p:txBody>
          <a:bodyPr vert="eaVert"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endParaRPr lang="en-GB" altLang="en-US" sz="1800"/>
          </a:p>
        </p:txBody>
      </p:sp>
    </p:spTree>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t>
            </a:r>
          </a:p>
        </p:txBody>
      </p:sp>
      <p:sp>
        <p:nvSpPr>
          <p:cNvPr id="3" name="Content Placeholder 2"/>
          <p:cNvSpPr>
            <a:spLocks noGrp="1"/>
          </p:cNvSpPr>
          <p:nvPr>
            <p:ph idx="1"/>
          </p:nvPr>
        </p:nvSpPr>
        <p:spPr/>
        <p:txBody>
          <a:bodyPr>
            <a:normAutofit/>
          </a:bodyPr>
          <a:lstStyle/>
          <a:p>
            <a:r>
              <a:rPr lang="en-GB" dirty="0"/>
              <a:t>In general terms, 'payment' is the transfer between parties of some form of value (such as funds, services, assets) in an agreed exchange. This can be for goods, services or to fulfil a legal obligation such as a debt. The most common form of payment involves money</a:t>
            </a:r>
          </a:p>
          <a:p>
            <a:r>
              <a:rPr lang="en-GB" dirty="0"/>
              <a:t>The payee (the party being paid) generally has the right to specify the method of payment they will accept from the payer (the party that is paying). The payee may decide that they will accept a part/discounted payment </a:t>
            </a:r>
          </a:p>
        </p:txBody>
      </p:sp>
    </p:spTree>
    <p:extLst>
      <p:ext uri="{BB962C8B-B14F-4D97-AF65-F5344CB8AC3E}">
        <p14:creationId xmlns:p14="http://schemas.microsoft.com/office/powerpoint/2010/main" val="223330357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Construction Act </a:t>
            </a:r>
          </a:p>
        </p:txBody>
      </p:sp>
      <p:sp>
        <p:nvSpPr>
          <p:cNvPr id="3" name="Content Placeholder 2"/>
          <p:cNvSpPr>
            <a:spLocks noGrp="1"/>
          </p:cNvSpPr>
          <p:nvPr>
            <p:ph idx="1"/>
          </p:nvPr>
        </p:nvSpPr>
        <p:spPr/>
        <p:txBody>
          <a:bodyPr>
            <a:normAutofit fontScale="85000" lnSpcReduction="20000"/>
          </a:bodyPr>
          <a:lstStyle/>
          <a:p>
            <a:r>
              <a:rPr lang="en-GB" dirty="0"/>
              <a:t>On 1 May 1998, Part II of the Housing Grants, Construction &amp; Regeneration Act 1996 came into force in England and Wales.</a:t>
            </a:r>
          </a:p>
          <a:p>
            <a:r>
              <a:rPr lang="en-GB" dirty="0"/>
              <a:t>On 1 October 2011, Part II of the Housing Grants, Construction and Regeneration Act 1996 was amended in England and Wales, by the Local Democracy, Economic Development &amp; Construction Act 2009 (Part 8). </a:t>
            </a:r>
          </a:p>
          <a:p>
            <a:r>
              <a:rPr lang="en-GB" dirty="0"/>
              <a:t>THE AMENDED ACT CAME INTO FORCE ON:</a:t>
            </a:r>
          </a:p>
          <a:p>
            <a:r>
              <a:rPr lang="en-GB" dirty="0"/>
              <a:t> 1 October 2011 in England and Wales 1 November 2011 in Scotland 14 November 2012 in Northern Ireland </a:t>
            </a:r>
          </a:p>
          <a:p>
            <a:r>
              <a:rPr lang="en-GB" dirty="0"/>
              <a:t>The Act provides a mandatory framework for the following two issues within all qualifying construction contracts – note: it does not apply to labour-only, supply-only or consumer contracts:</a:t>
            </a:r>
          </a:p>
          <a:p>
            <a:r>
              <a:rPr lang="en-GB" dirty="0"/>
              <a:t> 1. Payment; and, 2. Disputes - adjudication If the contract is non-compliant with the Act, the accompanying regulations then replace the non-compliant provisions.</a:t>
            </a:r>
          </a:p>
        </p:txBody>
      </p:sp>
    </p:spTree>
    <p:extLst>
      <p:ext uri="{BB962C8B-B14F-4D97-AF65-F5344CB8AC3E}">
        <p14:creationId xmlns:p14="http://schemas.microsoft.com/office/powerpoint/2010/main" val="401517700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Construction Act </a:t>
            </a:r>
          </a:p>
        </p:txBody>
      </p:sp>
      <p:sp>
        <p:nvSpPr>
          <p:cNvPr id="3" name="Content Placeholder 2"/>
          <p:cNvSpPr>
            <a:spLocks noGrp="1"/>
          </p:cNvSpPr>
          <p:nvPr>
            <p:ph idx="1"/>
          </p:nvPr>
        </p:nvSpPr>
        <p:spPr/>
        <p:txBody>
          <a:bodyPr>
            <a:normAutofit/>
          </a:bodyPr>
          <a:lstStyle/>
          <a:p>
            <a:r>
              <a:rPr lang="en-GB" dirty="0"/>
              <a:t>These provisions include:</a:t>
            </a:r>
          </a:p>
          <a:p>
            <a:endParaRPr lang="en-GB" dirty="0"/>
          </a:p>
          <a:p>
            <a:r>
              <a:rPr lang="en-GB" dirty="0"/>
              <a:t>The right to be paid in interim, periodic or stage payments.</a:t>
            </a:r>
          </a:p>
          <a:p>
            <a:r>
              <a:rPr lang="en-GB" dirty="0"/>
              <a:t>The right to suspend (or part suspend) performance for non-payment and to claim costs and expenses incurred and extension of time resulting from the suspension.</a:t>
            </a:r>
          </a:p>
          <a:p>
            <a:r>
              <a:rPr lang="en-GB" dirty="0"/>
              <a:t>Pay when certified clauses are not allowed, and the release of retention cannot be prevented by conditions within another contract.</a:t>
            </a:r>
          </a:p>
        </p:txBody>
      </p:sp>
    </p:spTree>
    <p:extLst>
      <p:ext uri="{BB962C8B-B14F-4D97-AF65-F5344CB8AC3E}">
        <p14:creationId xmlns:p14="http://schemas.microsoft.com/office/powerpoint/2010/main" val="375743475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Construction Act</a:t>
            </a:r>
          </a:p>
        </p:txBody>
      </p:sp>
      <p:sp>
        <p:nvSpPr>
          <p:cNvPr id="3" name="Content Placeholder 2"/>
          <p:cNvSpPr>
            <a:spLocks noGrp="1"/>
          </p:cNvSpPr>
          <p:nvPr>
            <p:ph idx="1"/>
          </p:nvPr>
        </p:nvSpPr>
        <p:spPr>
          <a:xfrm>
            <a:off x="1981200" y="1935480"/>
            <a:ext cx="8382000" cy="4770120"/>
          </a:xfrm>
        </p:spPr>
        <p:txBody>
          <a:bodyPr>
            <a:normAutofit fontScale="77500" lnSpcReduction="20000"/>
          </a:bodyPr>
          <a:lstStyle/>
          <a:p>
            <a:r>
              <a:rPr lang="en-GB" dirty="0"/>
              <a:t>In addition, there are specific provisions in relation to the procedures for making payments.</a:t>
            </a:r>
          </a:p>
          <a:p>
            <a:r>
              <a:rPr lang="en-GB" dirty="0"/>
              <a:t>The client must issue a payment notice within five days of the date for payment, even if no amount is due. Alternatively, if the contract allows, the contractor may make an application for payment, which is treated as if it is the payment notice.</a:t>
            </a:r>
          </a:p>
          <a:p>
            <a:r>
              <a:rPr lang="en-GB" dirty="0"/>
              <a:t>The client must issue a pay less notice if they intend to pay less than the amount set out in the payment notice, setting out the basis for its calculation.</a:t>
            </a:r>
          </a:p>
          <a:p>
            <a:r>
              <a:rPr lang="en-GB" dirty="0"/>
              <a:t>The notified sum is payable by the final date for payment.</a:t>
            </a:r>
          </a:p>
          <a:p>
            <a:r>
              <a:rPr lang="en-GB" dirty="0"/>
              <a:t>If the client (or specified person) fails to issue a payment notice, the contractor may issue a default payment notice. The final date for payment is extended by the period between when the client should have issued a payment notice and when the contractor issued the default payment notice. If the client does not issue a pay less notice, they must pay the amount in the default payment notice.</a:t>
            </a:r>
          </a:p>
        </p:txBody>
      </p:sp>
    </p:spTree>
    <p:extLst>
      <p:ext uri="{BB962C8B-B14F-4D97-AF65-F5344CB8AC3E}">
        <p14:creationId xmlns:p14="http://schemas.microsoft.com/office/powerpoint/2010/main" val="155076558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Payments in Construction</a:t>
            </a:r>
          </a:p>
        </p:txBody>
      </p:sp>
      <p:sp>
        <p:nvSpPr>
          <p:cNvPr id="3" name="Content Placeholder 2"/>
          <p:cNvSpPr>
            <a:spLocks noGrp="1"/>
          </p:cNvSpPr>
          <p:nvPr>
            <p:ph idx="1"/>
          </p:nvPr>
        </p:nvSpPr>
        <p:spPr/>
        <p:txBody>
          <a:bodyPr>
            <a:normAutofit lnSpcReduction="10000"/>
          </a:bodyPr>
          <a:lstStyle/>
          <a:p>
            <a:r>
              <a:rPr lang="en-GB" dirty="0"/>
              <a:t>In the construction industry, payment can be the source of a great deal of controversy. Not only are the sums involved very large, and the duration of projects very long, but the total amount payable tends to change over time. In addition, contractors, subcontractors and suppliers face considerable risk when pricing construction projects, and optimistic pricing or late payments can quickly cause cash flow problems.</a:t>
            </a:r>
          </a:p>
          <a:p>
            <a:endParaRPr lang="en-GB" dirty="0"/>
          </a:p>
          <a:p>
            <a:r>
              <a:rPr lang="en-GB" dirty="0"/>
              <a:t>As a result, payments are often be the source of disputes which can ultimately lead to a breakdown in relationships and even project or business failure.</a:t>
            </a:r>
          </a:p>
        </p:txBody>
      </p:sp>
    </p:spTree>
    <p:extLst>
      <p:ext uri="{BB962C8B-B14F-4D97-AF65-F5344CB8AC3E}">
        <p14:creationId xmlns:p14="http://schemas.microsoft.com/office/powerpoint/2010/main" val="368189776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Agreed cost</a:t>
            </a:r>
          </a:p>
        </p:txBody>
      </p:sp>
      <p:sp>
        <p:nvSpPr>
          <p:cNvPr id="3" name="Content Placeholder 2"/>
          <p:cNvSpPr>
            <a:spLocks noGrp="1"/>
          </p:cNvSpPr>
          <p:nvPr>
            <p:ph idx="1"/>
          </p:nvPr>
        </p:nvSpPr>
        <p:spPr/>
        <p:txBody>
          <a:bodyPr/>
          <a:lstStyle/>
          <a:p>
            <a:r>
              <a:rPr lang="en-GB" dirty="0"/>
              <a:t>The cost of the contract is agreed within the tender process</a:t>
            </a:r>
          </a:p>
          <a:p>
            <a:r>
              <a:rPr lang="en-GB" dirty="0"/>
              <a:t>Tender process includes going out to the construction market and getting the ‘best price’ for the job</a:t>
            </a:r>
          </a:p>
          <a:p>
            <a:r>
              <a:rPr lang="en-GB" dirty="0"/>
              <a:t>Once the cost is agreed this is often referred to as the ‘contract sum’. </a:t>
            </a:r>
          </a:p>
          <a:p>
            <a:r>
              <a:rPr lang="en-GB" dirty="0"/>
              <a:t>The contract sum is not usually a fixed price.</a:t>
            </a:r>
          </a:p>
        </p:txBody>
      </p:sp>
    </p:spTree>
    <p:extLst>
      <p:ext uri="{BB962C8B-B14F-4D97-AF65-F5344CB8AC3E}">
        <p14:creationId xmlns:p14="http://schemas.microsoft.com/office/powerpoint/2010/main" val="410883530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effects the ‘contract sum’</a:t>
            </a:r>
          </a:p>
        </p:txBody>
      </p:sp>
      <p:sp>
        <p:nvSpPr>
          <p:cNvPr id="3" name="Content Placeholder 2"/>
          <p:cNvSpPr>
            <a:spLocks noGrp="1"/>
          </p:cNvSpPr>
          <p:nvPr>
            <p:ph idx="1"/>
          </p:nvPr>
        </p:nvSpPr>
        <p:spPr/>
        <p:txBody>
          <a:bodyPr>
            <a:normAutofit fontScale="70000" lnSpcReduction="20000"/>
          </a:bodyPr>
          <a:lstStyle/>
          <a:p>
            <a:r>
              <a:rPr lang="en-GB" dirty="0"/>
              <a:t>Variations: Most contracts will contain provision for the architect or contract administrator to issue instructions to vary the design, quantities, quality, sequence or working conditions - NEC</a:t>
            </a:r>
          </a:p>
          <a:p>
            <a:r>
              <a:rPr lang="en-GB" dirty="0"/>
              <a:t>Relevant events: A relevant event may be caused by the client (for example failure to supply goods or instructions), or may be a neutral event (such as exceptionally adverse weather) and may result in a claim for loss and expense by the contractor - JCT</a:t>
            </a:r>
          </a:p>
          <a:p>
            <a:r>
              <a:rPr lang="en-GB" dirty="0"/>
              <a:t>Provisional sums: These are allowances for a specific element of the works that is not defined in enough detail for tenderers to price.</a:t>
            </a:r>
          </a:p>
          <a:p>
            <a:r>
              <a:rPr lang="en-GB" dirty="0"/>
              <a:t>Fluctuations: A mechanism for dealing with inflation on projects.</a:t>
            </a:r>
          </a:p>
          <a:p>
            <a:r>
              <a:rPr lang="en-GB" dirty="0"/>
              <a:t>Payments to nominated sub-contractors or nominated suppliers.</a:t>
            </a:r>
          </a:p>
          <a:p>
            <a:r>
              <a:rPr lang="en-GB" dirty="0"/>
              <a:t>Statutory fees.</a:t>
            </a:r>
          </a:p>
          <a:p>
            <a:r>
              <a:rPr lang="en-GB" dirty="0"/>
              <a:t>Payments relating to opening-up and testing the works.</a:t>
            </a:r>
          </a:p>
          <a:p>
            <a:r>
              <a:rPr lang="en-GB" dirty="0"/>
              <a:t>Depending on the nature of the contract therefore, prices may be referred to as; fixed, firm, guaranteed maximum price, target cost, lump sum, measurement, open book, and so on.</a:t>
            </a:r>
          </a:p>
        </p:txBody>
      </p:sp>
    </p:spTree>
    <p:extLst>
      <p:ext uri="{BB962C8B-B14F-4D97-AF65-F5344CB8AC3E}">
        <p14:creationId xmlns:p14="http://schemas.microsoft.com/office/powerpoint/2010/main" val="173869202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Payment Notice</a:t>
            </a:r>
          </a:p>
        </p:txBody>
      </p:sp>
      <p:sp>
        <p:nvSpPr>
          <p:cNvPr id="3" name="Content Placeholder 2"/>
          <p:cNvSpPr>
            <a:spLocks noGrp="1"/>
          </p:cNvSpPr>
          <p:nvPr>
            <p:ph idx="1"/>
          </p:nvPr>
        </p:nvSpPr>
        <p:spPr/>
        <p:txBody>
          <a:bodyPr/>
          <a:lstStyle/>
          <a:p>
            <a:r>
              <a:rPr lang="en-GB" dirty="0"/>
              <a:t>Your subcontractor has submitted an application for £17,242.00</a:t>
            </a:r>
          </a:p>
          <a:p>
            <a:r>
              <a:rPr lang="en-GB" dirty="0"/>
              <a:t>Their order value is only £11,000.00</a:t>
            </a:r>
          </a:p>
          <a:p>
            <a:r>
              <a:rPr lang="en-GB" dirty="0"/>
              <a:t>Of this application there at £7,000.00 worth of variations</a:t>
            </a:r>
          </a:p>
          <a:p>
            <a:r>
              <a:rPr lang="en-GB" dirty="0"/>
              <a:t>£10,242 are made up from prelims, contract works and materials on site</a:t>
            </a:r>
          </a:p>
          <a:p>
            <a:endParaRPr lang="en-GB" dirty="0"/>
          </a:p>
          <a:p>
            <a:endParaRPr lang="en-GB" dirty="0"/>
          </a:p>
        </p:txBody>
      </p:sp>
    </p:spTree>
    <p:extLst>
      <p:ext uri="{BB962C8B-B14F-4D97-AF65-F5344CB8AC3E}">
        <p14:creationId xmlns:p14="http://schemas.microsoft.com/office/powerpoint/2010/main" val="60592303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Assessing variations </a:t>
            </a:r>
          </a:p>
        </p:txBody>
      </p:sp>
      <p:sp>
        <p:nvSpPr>
          <p:cNvPr id="3" name="Content Placeholder 2"/>
          <p:cNvSpPr>
            <a:spLocks noGrp="1"/>
          </p:cNvSpPr>
          <p:nvPr>
            <p:ph idx="1"/>
          </p:nvPr>
        </p:nvSpPr>
        <p:spPr/>
        <p:txBody>
          <a:bodyPr/>
          <a:lstStyle/>
          <a:p>
            <a:pPr marL="0" indent="0">
              <a:buNone/>
            </a:pPr>
            <a:endParaRPr lang="en-GB" dirty="0"/>
          </a:p>
          <a:p>
            <a:r>
              <a:rPr lang="en-GB" dirty="0"/>
              <a:t>Alterations to the design.</a:t>
            </a:r>
          </a:p>
          <a:p>
            <a:r>
              <a:rPr lang="en-GB" dirty="0"/>
              <a:t>Alterations to quantities.</a:t>
            </a:r>
          </a:p>
          <a:p>
            <a:r>
              <a:rPr lang="en-GB" dirty="0"/>
              <a:t>Alterations to quality.</a:t>
            </a:r>
          </a:p>
          <a:p>
            <a:r>
              <a:rPr lang="en-GB" dirty="0"/>
              <a:t>Alterations to working conditions.</a:t>
            </a:r>
          </a:p>
          <a:p>
            <a:r>
              <a:rPr lang="en-GB" dirty="0"/>
              <a:t>Alterations to the sequence of work.</a:t>
            </a:r>
          </a:p>
        </p:txBody>
      </p:sp>
    </p:spTree>
    <p:extLst>
      <p:ext uri="{BB962C8B-B14F-4D97-AF65-F5344CB8AC3E}">
        <p14:creationId xmlns:p14="http://schemas.microsoft.com/office/powerpoint/2010/main" val="288891043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AC93E-E0EB-4E89-9967-94D7B3836941}"/>
              </a:ext>
            </a:extLst>
          </p:cNvPr>
          <p:cNvSpPr>
            <a:spLocks noGrp="1"/>
          </p:cNvSpPr>
          <p:nvPr>
            <p:ph type="title"/>
          </p:nvPr>
        </p:nvSpPr>
        <p:spPr/>
        <p:txBody>
          <a:bodyPr>
            <a:normAutofit/>
          </a:bodyPr>
          <a:lstStyle/>
          <a:p>
            <a:r>
              <a:rPr lang="en-GB" dirty="0"/>
              <a:t>Assessing the measured works </a:t>
            </a:r>
          </a:p>
        </p:txBody>
      </p:sp>
      <p:sp>
        <p:nvSpPr>
          <p:cNvPr id="3" name="Content Placeholder 2">
            <a:extLst>
              <a:ext uri="{FF2B5EF4-FFF2-40B4-BE49-F238E27FC236}">
                <a16:creationId xmlns:a16="http://schemas.microsoft.com/office/drawing/2014/main" id="{B129173D-30E1-4B27-9F43-F5C0C693E998}"/>
              </a:ext>
            </a:extLst>
          </p:cNvPr>
          <p:cNvSpPr>
            <a:spLocks noGrp="1"/>
          </p:cNvSpPr>
          <p:nvPr>
            <p:ph idx="1"/>
          </p:nvPr>
        </p:nvSpPr>
        <p:spPr/>
        <p:txBody>
          <a:bodyPr/>
          <a:lstStyle/>
          <a:p>
            <a:r>
              <a:rPr lang="en-GB" dirty="0"/>
              <a:t>When assessing the measured works the subcontractor will typically claim a percentage of the works that have they’ve completed. </a:t>
            </a:r>
          </a:p>
          <a:p>
            <a:r>
              <a:rPr lang="en-GB" dirty="0"/>
              <a:t>An element of the application will include the ‘preliminaries’ – These are usually the most difficult aspect to measure</a:t>
            </a:r>
          </a:p>
          <a:p>
            <a:r>
              <a:rPr lang="en-GB" dirty="0"/>
              <a:t>Prelims are made up of the subcontractors over heads &amp; profits</a:t>
            </a:r>
          </a:p>
          <a:p>
            <a:r>
              <a:rPr lang="en-GB" dirty="0"/>
              <a:t>Materials on site </a:t>
            </a:r>
          </a:p>
        </p:txBody>
      </p:sp>
    </p:spTree>
    <p:extLst>
      <p:ext uri="{BB962C8B-B14F-4D97-AF65-F5344CB8AC3E}">
        <p14:creationId xmlns:p14="http://schemas.microsoft.com/office/powerpoint/2010/main" val="42794496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67789-3889-495D-94EF-C052973147FA}"/>
              </a:ext>
            </a:extLst>
          </p:cNvPr>
          <p:cNvSpPr>
            <a:spLocks noGrp="1"/>
          </p:cNvSpPr>
          <p:nvPr>
            <p:ph type="title"/>
          </p:nvPr>
        </p:nvSpPr>
        <p:spPr/>
        <p:txBody>
          <a:bodyPr>
            <a:normAutofit/>
          </a:bodyPr>
          <a:lstStyle/>
          <a:p>
            <a:r>
              <a:rPr lang="en-GB" dirty="0"/>
              <a:t>Payments to nominated sub-contractors </a:t>
            </a:r>
          </a:p>
        </p:txBody>
      </p:sp>
      <p:sp>
        <p:nvSpPr>
          <p:cNvPr id="3" name="Content Placeholder 2">
            <a:extLst>
              <a:ext uri="{FF2B5EF4-FFF2-40B4-BE49-F238E27FC236}">
                <a16:creationId xmlns:a16="http://schemas.microsoft.com/office/drawing/2014/main" id="{98950237-9CB5-4DCC-9F96-AA2FF6845872}"/>
              </a:ext>
            </a:extLst>
          </p:cNvPr>
          <p:cNvSpPr>
            <a:spLocks noGrp="1"/>
          </p:cNvSpPr>
          <p:nvPr>
            <p:ph idx="1"/>
          </p:nvPr>
        </p:nvSpPr>
        <p:spPr/>
        <p:txBody>
          <a:bodyPr/>
          <a:lstStyle/>
          <a:p>
            <a:r>
              <a:rPr lang="en-GB" dirty="0"/>
              <a:t>A nominated subcontractor is when a Client requests the main contractor to employee the nominated subcontractor to carry out an element of the works under the main contract</a:t>
            </a:r>
          </a:p>
          <a:p>
            <a:r>
              <a:rPr lang="en-GB" dirty="0"/>
              <a:t>The main contractor is not liable for the performance of the nominated subcontractor. It is the Clients responsibility to have a guarantee / warranty</a:t>
            </a:r>
          </a:p>
          <a:p>
            <a:endParaRPr lang="en-GB" dirty="0"/>
          </a:p>
          <a:p>
            <a:endParaRPr lang="en-GB" dirty="0"/>
          </a:p>
        </p:txBody>
      </p:sp>
    </p:spTree>
    <p:extLst>
      <p:ext uri="{BB962C8B-B14F-4D97-AF65-F5344CB8AC3E}">
        <p14:creationId xmlns:p14="http://schemas.microsoft.com/office/powerpoint/2010/main" val="204744523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B027B-0188-4879-9AE3-06AFA1F5A45C}"/>
              </a:ext>
            </a:extLst>
          </p:cNvPr>
          <p:cNvSpPr>
            <a:spLocks noGrp="1"/>
          </p:cNvSpPr>
          <p:nvPr>
            <p:ph type="title"/>
          </p:nvPr>
        </p:nvSpPr>
        <p:spPr/>
        <p:txBody>
          <a:bodyPr>
            <a:normAutofit/>
          </a:bodyPr>
          <a:lstStyle/>
          <a:p>
            <a:r>
              <a:rPr lang="en-GB" dirty="0"/>
              <a:t>Flow Chart of Systems</a:t>
            </a:r>
          </a:p>
        </p:txBody>
      </p:sp>
      <p:pic>
        <p:nvPicPr>
          <p:cNvPr id="1026" name="Picture 2" descr="Image result for main contractor payment to client">
            <a:extLst>
              <a:ext uri="{FF2B5EF4-FFF2-40B4-BE49-F238E27FC236}">
                <a16:creationId xmlns:a16="http://schemas.microsoft.com/office/drawing/2014/main" id="{FF46ED50-4DBC-4E3C-98AE-8F3D463610F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191000" y="1981201"/>
            <a:ext cx="3645464" cy="4389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492063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968CD-EC2A-464C-AA45-1505A13CD561}"/>
              </a:ext>
            </a:extLst>
          </p:cNvPr>
          <p:cNvSpPr>
            <a:spLocks noGrp="1"/>
          </p:cNvSpPr>
          <p:nvPr>
            <p:ph type="title"/>
          </p:nvPr>
        </p:nvSpPr>
        <p:spPr/>
        <p:txBody>
          <a:bodyPr/>
          <a:lstStyle/>
          <a:p>
            <a:r>
              <a:rPr lang="en-GB" dirty="0"/>
              <a:t>Interim Valuations</a:t>
            </a:r>
          </a:p>
        </p:txBody>
      </p:sp>
      <p:sp>
        <p:nvSpPr>
          <p:cNvPr id="3" name="Content Placeholder 2">
            <a:extLst>
              <a:ext uri="{FF2B5EF4-FFF2-40B4-BE49-F238E27FC236}">
                <a16:creationId xmlns:a16="http://schemas.microsoft.com/office/drawing/2014/main" id="{EB45BA51-18E1-460E-B5A1-034DCF96AB24}"/>
              </a:ext>
            </a:extLst>
          </p:cNvPr>
          <p:cNvSpPr>
            <a:spLocks noGrp="1"/>
          </p:cNvSpPr>
          <p:nvPr>
            <p:ph idx="1"/>
          </p:nvPr>
        </p:nvSpPr>
        <p:spPr/>
        <p:txBody>
          <a:bodyPr>
            <a:normAutofit fontScale="92500" lnSpcReduction="20000"/>
          </a:bodyPr>
          <a:lstStyle/>
          <a:p>
            <a:r>
              <a:rPr lang="en-GB" dirty="0"/>
              <a:t>The main contractor prepares the interim valuation and submits to the Client</a:t>
            </a:r>
          </a:p>
          <a:p>
            <a:r>
              <a:rPr lang="en-GB" dirty="0"/>
              <a:t> It is checked and signed off by the client's contract administrator who often delegates the task to a cost consultant. This usually involves visiting the site and checking that the work has been carried out, either by measurement or by visual inspection.</a:t>
            </a:r>
          </a:p>
          <a:p>
            <a:pPr marL="0" indent="0">
              <a:buNone/>
            </a:pPr>
            <a:r>
              <a:rPr lang="en-GB" dirty="0"/>
              <a:t>Calculations can be based on:</a:t>
            </a:r>
          </a:p>
          <a:p>
            <a:r>
              <a:rPr lang="en-GB" dirty="0"/>
              <a:t>Activity schedules assessed in terms of percentage achieved or completion of the activity.</a:t>
            </a:r>
          </a:p>
          <a:p>
            <a:r>
              <a:rPr lang="en-GB" dirty="0"/>
              <a:t>Milestones reached on a pre-agreed programme.</a:t>
            </a:r>
          </a:p>
          <a:p>
            <a:r>
              <a:rPr lang="en-GB" dirty="0"/>
              <a:t>Measurement against a bill of quantities.</a:t>
            </a:r>
          </a:p>
          <a:p>
            <a:r>
              <a:rPr lang="en-GB" dirty="0"/>
              <a:t>Stage payments against calendar dates.</a:t>
            </a:r>
          </a:p>
        </p:txBody>
      </p:sp>
    </p:spTree>
    <p:extLst>
      <p:ext uri="{BB962C8B-B14F-4D97-AF65-F5344CB8AC3E}">
        <p14:creationId xmlns:p14="http://schemas.microsoft.com/office/powerpoint/2010/main" val="89286346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724E0B-0CCC-44E6-8D30-8493E7AA1782}"/>
              </a:ext>
            </a:extLst>
          </p:cNvPr>
          <p:cNvSpPr>
            <a:spLocks noGrp="1"/>
          </p:cNvSpPr>
          <p:nvPr>
            <p:ph idx="1"/>
          </p:nvPr>
        </p:nvSpPr>
        <p:spPr/>
        <p:txBody>
          <a:bodyPr>
            <a:normAutofit/>
          </a:bodyPr>
          <a:lstStyle/>
          <a:p>
            <a:r>
              <a:rPr lang="en-GB" dirty="0"/>
              <a:t>Works packages. That is, work executed by the contractor that is in full accordance with the contract.</a:t>
            </a:r>
          </a:p>
          <a:p>
            <a:r>
              <a:rPr lang="en-GB" dirty="0"/>
              <a:t>Preliminaries. That is, set up and dismantling costs (only incurred once) and running costs such as insurance and electrical consumption (that will occur regularly), as well as staff and management costs, overhead and profit (which can amount to 50% of the overall cost of preliminaries).</a:t>
            </a:r>
          </a:p>
          <a:p>
            <a:r>
              <a:rPr lang="en-GB" dirty="0"/>
              <a:t>Variations. These elements should only be paid after the work has been undertaken, based on the rules for valuing variations in the contract.</a:t>
            </a:r>
          </a:p>
        </p:txBody>
      </p:sp>
      <p:sp>
        <p:nvSpPr>
          <p:cNvPr id="4" name="Title 1">
            <a:extLst>
              <a:ext uri="{FF2B5EF4-FFF2-40B4-BE49-F238E27FC236}">
                <a16:creationId xmlns:a16="http://schemas.microsoft.com/office/drawing/2014/main" id="{98C5D912-FDFB-462B-B174-206A32B09E7F}"/>
              </a:ext>
            </a:extLst>
          </p:cNvPr>
          <p:cNvSpPr>
            <a:spLocks noGrp="1"/>
          </p:cNvSpPr>
          <p:nvPr>
            <p:ph type="title"/>
          </p:nvPr>
        </p:nvSpPr>
        <p:spPr>
          <a:xfrm>
            <a:off x="2016125" y="792163"/>
            <a:ext cx="8229600" cy="1143000"/>
          </a:xfrm>
        </p:spPr>
        <p:txBody>
          <a:bodyPr/>
          <a:lstStyle/>
          <a:p>
            <a:r>
              <a:rPr lang="en-GB" dirty="0"/>
              <a:t>Interim Valuations</a:t>
            </a:r>
          </a:p>
        </p:txBody>
      </p:sp>
    </p:spTree>
    <p:extLst>
      <p:ext uri="{BB962C8B-B14F-4D97-AF65-F5344CB8AC3E}">
        <p14:creationId xmlns:p14="http://schemas.microsoft.com/office/powerpoint/2010/main" val="366609523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E11659-E028-4299-9ECA-DFE8A985B8FC}"/>
              </a:ext>
            </a:extLst>
          </p:cNvPr>
          <p:cNvSpPr>
            <a:spLocks noGrp="1"/>
          </p:cNvSpPr>
          <p:nvPr>
            <p:ph idx="1"/>
          </p:nvPr>
        </p:nvSpPr>
        <p:spPr/>
        <p:txBody>
          <a:bodyPr>
            <a:normAutofit lnSpcReduction="10000"/>
          </a:bodyPr>
          <a:lstStyle/>
          <a:p>
            <a:r>
              <a:rPr lang="en-GB" dirty="0"/>
              <a:t>Extension of time (EOT) and / or loss and expense. Payment entitlement is only due upon delay that is solely caused by the client or items of risk that fall to the client Concurrent delay where the contractor has part liability may lead to an extension of time and relief of liquidated and ascertained damages but not entitle the contractor to additional payment.</a:t>
            </a:r>
          </a:p>
          <a:p>
            <a:r>
              <a:rPr lang="en-GB" dirty="0"/>
              <a:t>Special payments for off-site goods and materials. Such payments might apply on large items of manufacture prior to site installation but only when such payment has been pre-agreed. Such items might include transformers, chillers, lifts, prefabricated units or expensive cladding systems.</a:t>
            </a:r>
          </a:p>
        </p:txBody>
      </p:sp>
      <p:sp>
        <p:nvSpPr>
          <p:cNvPr id="4" name="Title 1">
            <a:extLst>
              <a:ext uri="{FF2B5EF4-FFF2-40B4-BE49-F238E27FC236}">
                <a16:creationId xmlns:a16="http://schemas.microsoft.com/office/drawing/2014/main" id="{01A566B6-6F84-4E71-AFB4-50F93BDF93A7}"/>
              </a:ext>
            </a:extLst>
          </p:cNvPr>
          <p:cNvSpPr>
            <a:spLocks noGrp="1"/>
          </p:cNvSpPr>
          <p:nvPr>
            <p:ph type="title"/>
          </p:nvPr>
        </p:nvSpPr>
        <p:spPr>
          <a:xfrm>
            <a:off x="1981200" y="704850"/>
            <a:ext cx="8229600" cy="1143000"/>
          </a:xfrm>
        </p:spPr>
        <p:txBody>
          <a:bodyPr/>
          <a:lstStyle/>
          <a:p>
            <a:r>
              <a:rPr lang="en-GB" dirty="0"/>
              <a:t>Interim Valuations</a:t>
            </a:r>
          </a:p>
        </p:txBody>
      </p:sp>
    </p:spTree>
    <p:extLst>
      <p:ext uri="{BB962C8B-B14F-4D97-AF65-F5344CB8AC3E}">
        <p14:creationId xmlns:p14="http://schemas.microsoft.com/office/powerpoint/2010/main" val="397890506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AEF151-488D-4B36-AE07-B0FFF5B0DDE6}"/>
              </a:ext>
            </a:extLst>
          </p:cNvPr>
          <p:cNvSpPr>
            <a:spLocks noGrp="1"/>
          </p:cNvSpPr>
          <p:nvPr>
            <p:ph idx="1"/>
          </p:nvPr>
        </p:nvSpPr>
        <p:spPr/>
        <p:txBody>
          <a:bodyPr>
            <a:normAutofit fontScale="92500" lnSpcReduction="20000"/>
          </a:bodyPr>
          <a:lstStyle/>
          <a:p>
            <a:r>
              <a:rPr lang="en-GB" dirty="0"/>
              <a:t>Provisional sums. These are the substitution of agreed costs for any items in the contract documents that were provisional and therefore subject to negotiation and resolution after further and better particulars were available upon which to fix a price</a:t>
            </a:r>
          </a:p>
          <a:p>
            <a:r>
              <a:rPr lang="en-GB" dirty="0"/>
              <a:t>As provisional sums are replaced by valuations of the work actually done as the project progresses, the contract sum may increase or decrease. In addition, depending on the degree to which the works that the provisional sum relates to can be defined at the tender stage, the actual works that are undertaken may affect the contractor’s programming, planning and pricing preliminaries:</a:t>
            </a:r>
          </a:p>
          <a:p>
            <a:r>
              <a:rPr lang="en-GB" dirty="0"/>
              <a:t>Defined provisional sums are those which have been described in sufficient detail that the contractor is expected to have made allowance for them in their programming, planning and pricing preliminaries.</a:t>
            </a:r>
          </a:p>
        </p:txBody>
      </p:sp>
      <p:sp>
        <p:nvSpPr>
          <p:cNvPr id="4" name="Title 1">
            <a:extLst>
              <a:ext uri="{FF2B5EF4-FFF2-40B4-BE49-F238E27FC236}">
                <a16:creationId xmlns:a16="http://schemas.microsoft.com/office/drawing/2014/main" id="{0C667EA0-C6C7-4AB8-8906-1189E56F95CF}"/>
              </a:ext>
            </a:extLst>
          </p:cNvPr>
          <p:cNvSpPr>
            <a:spLocks noGrp="1"/>
          </p:cNvSpPr>
          <p:nvPr>
            <p:ph type="title"/>
          </p:nvPr>
        </p:nvSpPr>
        <p:spPr>
          <a:xfrm>
            <a:off x="1981200" y="704850"/>
            <a:ext cx="8229600" cy="1143000"/>
          </a:xfrm>
        </p:spPr>
        <p:txBody>
          <a:bodyPr/>
          <a:lstStyle/>
          <a:p>
            <a:r>
              <a:rPr lang="en-GB" dirty="0"/>
              <a:t>Interim Valuations</a:t>
            </a:r>
          </a:p>
        </p:txBody>
      </p:sp>
    </p:spTree>
    <p:extLst>
      <p:ext uri="{BB962C8B-B14F-4D97-AF65-F5344CB8AC3E}">
        <p14:creationId xmlns:p14="http://schemas.microsoft.com/office/powerpoint/2010/main" val="341443408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E3D95E-7692-437C-945F-9517CC308CF4}"/>
              </a:ext>
            </a:extLst>
          </p:cNvPr>
          <p:cNvSpPr>
            <a:spLocks noGrp="1"/>
          </p:cNvSpPr>
          <p:nvPr>
            <p:ph idx="1"/>
          </p:nvPr>
        </p:nvSpPr>
        <p:spPr/>
        <p:txBody>
          <a:bodyPr>
            <a:normAutofit fontScale="70000" lnSpcReduction="20000"/>
          </a:bodyPr>
          <a:lstStyle/>
          <a:p>
            <a:r>
              <a:rPr lang="en-GB" dirty="0"/>
              <a:t>In the case of Midland Expressway Ltd v Carillion Construction Ltd &amp; Others, Court of Appeal Civil Division, 15 June 2006, Lord Justice May suggested that:</a:t>
            </a:r>
          </a:p>
          <a:p>
            <a:endParaRPr lang="en-GB" dirty="0"/>
          </a:p>
          <a:p>
            <a:r>
              <a:rPr lang="en-GB" dirty="0"/>
              <a:t>The term 'provisional sum' is generally well understood in the construction industry. It is used in pricing construction contracts to refer either to work which is truly provisional, in the sense that it may or may not be carried out at all, or to work whose content is undefined, so that the parties decide not to try to price it accurately when they enter into their contract.</a:t>
            </a:r>
          </a:p>
          <a:p>
            <a:endParaRPr lang="en-GB" dirty="0"/>
          </a:p>
          <a:p>
            <a:r>
              <a:rPr lang="en-GB" dirty="0"/>
              <a:t>A provisional sum is usually included as a round figure guess. It is included mathematically in the original contract price but the parties do not expect the initial round figure to be paid without adjustment. The contract usually provides expressly how it is to be dealt with. A common clause in substance provides for the provisional sum to be omitted and an appropriate valuation of the work actually carried out to be substituted for it. In this general sense, the term 'provisional sum' is close to a term of art but its precise meaning and effect depends on the terms of the individual contract.</a:t>
            </a:r>
          </a:p>
        </p:txBody>
      </p:sp>
      <p:sp>
        <p:nvSpPr>
          <p:cNvPr id="6" name="Title 1">
            <a:extLst>
              <a:ext uri="{FF2B5EF4-FFF2-40B4-BE49-F238E27FC236}">
                <a16:creationId xmlns:a16="http://schemas.microsoft.com/office/drawing/2014/main" id="{572C54DF-E9FD-4CA8-B73E-096430264FE0}"/>
              </a:ext>
            </a:extLst>
          </p:cNvPr>
          <p:cNvSpPr>
            <a:spLocks noGrp="1"/>
          </p:cNvSpPr>
          <p:nvPr>
            <p:ph type="title"/>
          </p:nvPr>
        </p:nvSpPr>
        <p:spPr>
          <a:xfrm>
            <a:off x="1981200" y="704850"/>
            <a:ext cx="8229600" cy="1143000"/>
          </a:xfrm>
        </p:spPr>
        <p:txBody>
          <a:bodyPr/>
          <a:lstStyle/>
          <a:p>
            <a:r>
              <a:rPr lang="en-GB" dirty="0"/>
              <a:t>Interim Valuations</a:t>
            </a:r>
          </a:p>
        </p:txBody>
      </p:sp>
    </p:spTree>
    <p:extLst>
      <p:ext uri="{BB962C8B-B14F-4D97-AF65-F5344CB8AC3E}">
        <p14:creationId xmlns:p14="http://schemas.microsoft.com/office/powerpoint/2010/main" val="238039460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6F871-FF22-4252-9723-2B00A10D6D34}"/>
              </a:ext>
            </a:extLst>
          </p:cNvPr>
          <p:cNvSpPr>
            <a:spLocks noGrp="1"/>
          </p:cNvSpPr>
          <p:nvPr>
            <p:ph type="title"/>
          </p:nvPr>
        </p:nvSpPr>
        <p:spPr/>
        <p:txBody>
          <a:bodyPr/>
          <a:lstStyle/>
          <a:p>
            <a:r>
              <a:rPr lang="en-GB" dirty="0"/>
              <a:t>Activity Schedule </a:t>
            </a:r>
          </a:p>
        </p:txBody>
      </p:sp>
      <p:sp>
        <p:nvSpPr>
          <p:cNvPr id="3" name="Content Placeholder 2">
            <a:extLst>
              <a:ext uri="{FF2B5EF4-FFF2-40B4-BE49-F238E27FC236}">
                <a16:creationId xmlns:a16="http://schemas.microsoft.com/office/drawing/2014/main" id="{0D56F33E-164A-4A58-AED4-D9C3BEA1C686}"/>
              </a:ext>
            </a:extLst>
          </p:cNvPr>
          <p:cNvSpPr>
            <a:spLocks noGrp="1"/>
          </p:cNvSpPr>
          <p:nvPr>
            <p:ph idx="1"/>
          </p:nvPr>
        </p:nvSpPr>
        <p:spPr/>
        <p:txBody>
          <a:bodyPr>
            <a:normAutofit/>
          </a:bodyPr>
          <a:lstStyle/>
          <a:p>
            <a:r>
              <a:rPr lang="en-GB" dirty="0"/>
              <a:t>The NEC3 ECC Guidance Notes offers some help by providing the following explanation for Main Option A:</a:t>
            </a:r>
          </a:p>
          <a:p>
            <a:pPr marL="0" indent="0">
              <a:buNone/>
            </a:pPr>
            <a:r>
              <a:rPr lang="en-GB" dirty="0"/>
              <a:t>An </a:t>
            </a:r>
            <a:r>
              <a:rPr lang="en-GB" i="1" dirty="0"/>
              <a:t>activity schedule</a:t>
            </a:r>
            <a:r>
              <a:rPr lang="en-GB" dirty="0"/>
              <a:t> is a list of activities prepared by the </a:t>
            </a:r>
            <a:r>
              <a:rPr lang="en-GB" i="1" dirty="0"/>
              <a:t>Contractor</a:t>
            </a:r>
            <a:r>
              <a:rPr lang="en-GB" dirty="0"/>
              <a:t> which he expects to carry out in Providing the Works. When it has been priced by the </a:t>
            </a:r>
            <a:r>
              <a:rPr lang="en-GB" i="1" dirty="0"/>
              <a:t>Contractor</a:t>
            </a:r>
            <a:r>
              <a:rPr lang="en-GB" dirty="0"/>
              <a:t>, the lump sum for each activity is the Price to be paid by the </a:t>
            </a:r>
            <a:r>
              <a:rPr lang="en-GB" i="1" dirty="0"/>
              <a:t>Employer</a:t>
            </a:r>
            <a:r>
              <a:rPr lang="en-GB" dirty="0"/>
              <a:t> for that activity. The total of the Prices is the </a:t>
            </a:r>
            <a:r>
              <a:rPr lang="en-GB" i="1" dirty="0"/>
              <a:t>Contractor</a:t>
            </a:r>
            <a:r>
              <a:rPr lang="en-GB" dirty="0"/>
              <a:t>’s price for providing the whole of the works, including for all matters which are at the </a:t>
            </a:r>
            <a:r>
              <a:rPr lang="en-GB" i="1" dirty="0"/>
              <a:t>Contractor</a:t>
            </a:r>
            <a:r>
              <a:rPr lang="en-GB" dirty="0"/>
              <a:t>’s risk.</a:t>
            </a:r>
          </a:p>
          <a:p>
            <a:endParaRPr lang="en-GB" dirty="0"/>
          </a:p>
        </p:txBody>
      </p:sp>
    </p:spTree>
    <p:extLst>
      <p:ext uri="{BB962C8B-B14F-4D97-AF65-F5344CB8AC3E}">
        <p14:creationId xmlns:p14="http://schemas.microsoft.com/office/powerpoint/2010/main" val="155214232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66887-F300-49EB-9472-025F9A3712DC}"/>
              </a:ext>
            </a:extLst>
          </p:cNvPr>
          <p:cNvSpPr>
            <a:spLocks noGrp="1"/>
          </p:cNvSpPr>
          <p:nvPr>
            <p:ph type="title"/>
          </p:nvPr>
        </p:nvSpPr>
        <p:spPr/>
        <p:txBody>
          <a:bodyPr>
            <a:normAutofit/>
          </a:bodyPr>
          <a:lstStyle/>
          <a:p>
            <a:r>
              <a:rPr lang="en-GB" dirty="0"/>
              <a:t>Activity Schedule</a:t>
            </a:r>
          </a:p>
        </p:txBody>
      </p:sp>
      <p:sp>
        <p:nvSpPr>
          <p:cNvPr id="3" name="Content Placeholder 2">
            <a:extLst>
              <a:ext uri="{FF2B5EF4-FFF2-40B4-BE49-F238E27FC236}">
                <a16:creationId xmlns:a16="http://schemas.microsoft.com/office/drawing/2014/main" id="{382EF611-60AF-468F-BA1C-453400314C0D}"/>
              </a:ext>
            </a:extLst>
          </p:cNvPr>
          <p:cNvSpPr>
            <a:spLocks noGrp="1"/>
          </p:cNvSpPr>
          <p:nvPr>
            <p:ph idx="1"/>
          </p:nvPr>
        </p:nvSpPr>
        <p:spPr/>
        <p:txBody>
          <a:bodyPr>
            <a:normAutofit fontScale="92500" lnSpcReduction="20000"/>
          </a:bodyPr>
          <a:lstStyle/>
          <a:p>
            <a:r>
              <a:rPr lang="en-GB" b="1" dirty="0"/>
              <a:t>Relationship to the Accepted Programme</a:t>
            </a:r>
          </a:p>
          <a:p>
            <a:r>
              <a:rPr lang="en-GB" dirty="0"/>
              <a:t>Clause 31.4 states:</a:t>
            </a:r>
          </a:p>
          <a:p>
            <a:r>
              <a:rPr lang="en-GB" dirty="0"/>
              <a:t>The Contractor provides information which shows how each activity on the Activity Schedule relates to the operations on each programme which he submits for acceptance.</a:t>
            </a:r>
          </a:p>
          <a:p>
            <a:r>
              <a:rPr lang="en-GB" dirty="0"/>
              <a:t>It is not necessary for the items in the programme to mimic exactly the items in the Activity Schedule; there may be more activities on the Activity Schedule than on the programme or vice versa.</a:t>
            </a:r>
          </a:p>
          <a:p>
            <a:r>
              <a:rPr lang="en-GB" dirty="0"/>
              <a:t>What is important (and by way of 31.4 is a contract obligation), in order to make assessment of compensation events and financial forecasting easier, is there should be correlation between the programme and the Activity Schedule and that this should be kept up to date.</a:t>
            </a:r>
          </a:p>
          <a:p>
            <a:endParaRPr lang="en-GB" dirty="0"/>
          </a:p>
        </p:txBody>
      </p:sp>
    </p:spTree>
    <p:extLst>
      <p:ext uri="{BB962C8B-B14F-4D97-AF65-F5344CB8AC3E}">
        <p14:creationId xmlns:p14="http://schemas.microsoft.com/office/powerpoint/2010/main" val="367578233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4D83D-30BE-4BDA-9B5A-B05EE219F1E7}"/>
              </a:ext>
            </a:extLst>
          </p:cNvPr>
          <p:cNvSpPr>
            <a:spLocks noGrp="1"/>
          </p:cNvSpPr>
          <p:nvPr>
            <p:ph type="title"/>
          </p:nvPr>
        </p:nvSpPr>
        <p:spPr/>
        <p:txBody>
          <a:bodyPr/>
          <a:lstStyle/>
          <a:p>
            <a:r>
              <a:rPr lang="en-GB" dirty="0"/>
              <a:t>Activity Schedule </a:t>
            </a:r>
          </a:p>
        </p:txBody>
      </p:sp>
      <p:sp>
        <p:nvSpPr>
          <p:cNvPr id="3" name="Content Placeholder 2">
            <a:extLst>
              <a:ext uri="{FF2B5EF4-FFF2-40B4-BE49-F238E27FC236}">
                <a16:creationId xmlns:a16="http://schemas.microsoft.com/office/drawing/2014/main" id="{928398DD-B94D-4E63-A351-2FC1A6374425}"/>
              </a:ext>
            </a:extLst>
          </p:cNvPr>
          <p:cNvSpPr>
            <a:spLocks noGrp="1"/>
          </p:cNvSpPr>
          <p:nvPr>
            <p:ph idx="1"/>
          </p:nvPr>
        </p:nvSpPr>
        <p:spPr/>
        <p:txBody>
          <a:bodyPr>
            <a:normAutofit fontScale="70000" lnSpcReduction="20000"/>
          </a:bodyPr>
          <a:lstStyle/>
          <a:p>
            <a:r>
              <a:rPr lang="en-GB" b="1" dirty="0"/>
              <a:t>Use under Option A</a:t>
            </a:r>
          </a:p>
          <a:p>
            <a:r>
              <a:rPr lang="en-GB" dirty="0"/>
              <a:t>The Activity Schedule is a much more important document under Option A than Option C as, under Option A, it directly effects the timing and amount of payment to the </a:t>
            </a:r>
            <a:r>
              <a:rPr lang="en-GB" i="1" dirty="0"/>
              <a:t>Contractor,</a:t>
            </a:r>
            <a:r>
              <a:rPr lang="en-GB" dirty="0"/>
              <a:t> having a significant effect on his cash flow.</a:t>
            </a:r>
          </a:p>
          <a:p>
            <a:r>
              <a:rPr lang="en-GB" dirty="0"/>
              <a:t>The sum due to the </a:t>
            </a:r>
            <a:r>
              <a:rPr lang="en-GB" i="1" dirty="0"/>
              <a:t>Contractor</a:t>
            </a:r>
            <a:r>
              <a:rPr lang="en-GB" dirty="0"/>
              <a:t> in each assessment period is the Price for Work Done to Date which under Option A is defined at 11.2 (27):</a:t>
            </a:r>
          </a:p>
          <a:p>
            <a:r>
              <a:rPr lang="en-GB" dirty="0"/>
              <a:t>The Price for Work Done to Date is the total of the Prices for</a:t>
            </a:r>
          </a:p>
          <a:p>
            <a:r>
              <a:rPr lang="en-GB" dirty="0"/>
              <a:t> each group of completed activities and</a:t>
            </a:r>
          </a:p>
          <a:p>
            <a:r>
              <a:rPr lang="en-GB" dirty="0"/>
              <a:t>each completed activity which is not in a group.</a:t>
            </a:r>
          </a:p>
          <a:p>
            <a:r>
              <a:rPr lang="en-GB" dirty="0"/>
              <a:t>A completed activity is one which is without Defects which would either delay or be covered by immediately following work.</a:t>
            </a:r>
          </a:p>
          <a:p>
            <a:r>
              <a:rPr lang="en-GB" dirty="0"/>
              <a:t>As can be seen, payment to the </a:t>
            </a:r>
            <a:r>
              <a:rPr lang="en-GB" i="1" dirty="0"/>
              <a:t>Contractor</a:t>
            </a:r>
            <a:r>
              <a:rPr lang="en-GB" dirty="0"/>
              <a:t> for work under an activity only becomes due when the whole of that activity is complete. There is no provision for part payment.</a:t>
            </a:r>
          </a:p>
          <a:p>
            <a:r>
              <a:rPr lang="en-GB" dirty="0"/>
              <a:t>Accordingly, the more activities included within the schedule, the better for the Contractor’s cash flow.</a:t>
            </a:r>
          </a:p>
        </p:txBody>
      </p:sp>
    </p:spTree>
    <p:extLst>
      <p:ext uri="{BB962C8B-B14F-4D97-AF65-F5344CB8AC3E}">
        <p14:creationId xmlns:p14="http://schemas.microsoft.com/office/powerpoint/2010/main" val="355716181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1062F-ADE0-4810-97CF-2FF841625A8D}"/>
              </a:ext>
            </a:extLst>
          </p:cNvPr>
          <p:cNvSpPr>
            <a:spLocks noGrp="1"/>
          </p:cNvSpPr>
          <p:nvPr>
            <p:ph type="title"/>
          </p:nvPr>
        </p:nvSpPr>
        <p:spPr/>
        <p:txBody>
          <a:bodyPr/>
          <a:lstStyle/>
          <a:p>
            <a:r>
              <a:rPr lang="en-GB" dirty="0"/>
              <a:t>What is a defect?</a:t>
            </a:r>
          </a:p>
        </p:txBody>
      </p:sp>
      <p:sp>
        <p:nvSpPr>
          <p:cNvPr id="3" name="Content Placeholder 2">
            <a:extLst>
              <a:ext uri="{FF2B5EF4-FFF2-40B4-BE49-F238E27FC236}">
                <a16:creationId xmlns:a16="http://schemas.microsoft.com/office/drawing/2014/main" id="{32021CDF-75A7-4640-99C7-8D95F3ED3AA3}"/>
              </a:ext>
            </a:extLst>
          </p:cNvPr>
          <p:cNvSpPr>
            <a:spLocks noGrp="1"/>
          </p:cNvSpPr>
          <p:nvPr>
            <p:ph idx="1"/>
          </p:nvPr>
        </p:nvSpPr>
        <p:spPr/>
        <p:txBody>
          <a:bodyPr/>
          <a:lstStyle/>
          <a:p>
            <a:r>
              <a:rPr lang="en-GB" dirty="0"/>
              <a:t>Defects can be 'patent' or 'latent’</a:t>
            </a:r>
          </a:p>
          <a:p>
            <a:r>
              <a:rPr lang="en-GB" dirty="0"/>
              <a:t>During the defects liability period, the client reports any defects that arise to the contract administrator who decides whether they are defects in the works (i.e. works that are not in accordance with the contract), or whether they are in fact maintenance issues. If the contract administrator considers that they are defects, then they may issue instructions to the contractor to make good the defects within a reasonable time</a:t>
            </a:r>
          </a:p>
        </p:txBody>
      </p:sp>
    </p:spTree>
    <p:extLst>
      <p:ext uri="{BB962C8B-B14F-4D97-AF65-F5344CB8AC3E}">
        <p14:creationId xmlns:p14="http://schemas.microsoft.com/office/powerpoint/2010/main" val="285574614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0ABA1-0B57-4125-AC31-BE9D2154478F}"/>
              </a:ext>
            </a:extLst>
          </p:cNvPr>
          <p:cNvSpPr>
            <a:spLocks noGrp="1"/>
          </p:cNvSpPr>
          <p:nvPr>
            <p:ph type="title"/>
          </p:nvPr>
        </p:nvSpPr>
        <p:spPr/>
        <p:txBody>
          <a:bodyPr/>
          <a:lstStyle/>
          <a:p>
            <a:r>
              <a:rPr lang="en-GB" dirty="0"/>
              <a:t>Patent Defect </a:t>
            </a:r>
          </a:p>
        </p:txBody>
      </p:sp>
      <p:sp>
        <p:nvSpPr>
          <p:cNvPr id="3" name="Content Placeholder 2">
            <a:extLst>
              <a:ext uri="{FF2B5EF4-FFF2-40B4-BE49-F238E27FC236}">
                <a16:creationId xmlns:a16="http://schemas.microsoft.com/office/drawing/2014/main" id="{5CD2C75A-0BCF-45F8-9705-BFEEE75005FC}"/>
              </a:ext>
            </a:extLst>
          </p:cNvPr>
          <p:cNvSpPr>
            <a:spLocks noGrp="1"/>
          </p:cNvSpPr>
          <p:nvPr>
            <p:ph idx="1"/>
          </p:nvPr>
        </p:nvSpPr>
        <p:spPr/>
        <p:txBody>
          <a:bodyPr>
            <a:normAutofit/>
          </a:bodyPr>
          <a:lstStyle/>
          <a:p>
            <a:r>
              <a:rPr lang="en-GB" dirty="0"/>
              <a:t>In any event, such defects should be rectified before a certificate of practical completion is issued. This can put the contract administrator in a difficult position, where both the contractor and the client are keen to issue the certificate (so that the building can be handed over) Issuing the certificate under these circumstances could render the contract administrator liable for problems that this causes, for example, in the calculation of liquidated damages.</a:t>
            </a:r>
          </a:p>
        </p:txBody>
      </p:sp>
    </p:spTree>
    <p:extLst>
      <p:ext uri="{BB962C8B-B14F-4D97-AF65-F5344CB8AC3E}">
        <p14:creationId xmlns:p14="http://schemas.microsoft.com/office/powerpoint/2010/main" val="199954775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7BEB7-E5C1-4365-A6A7-183E6B187DCE}"/>
              </a:ext>
            </a:extLst>
          </p:cNvPr>
          <p:cNvSpPr>
            <a:spLocks noGrp="1"/>
          </p:cNvSpPr>
          <p:nvPr>
            <p:ph type="title"/>
          </p:nvPr>
        </p:nvSpPr>
        <p:spPr/>
        <p:txBody>
          <a:bodyPr>
            <a:normAutofit/>
          </a:bodyPr>
          <a:lstStyle/>
          <a:p>
            <a:r>
              <a:rPr lang="en-GB" dirty="0"/>
              <a:t>Latent Defect 	</a:t>
            </a:r>
          </a:p>
        </p:txBody>
      </p:sp>
      <p:sp>
        <p:nvSpPr>
          <p:cNvPr id="3" name="Content Placeholder 2">
            <a:extLst>
              <a:ext uri="{FF2B5EF4-FFF2-40B4-BE49-F238E27FC236}">
                <a16:creationId xmlns:a16="http://schemas.microsoft.com/office/drawing/2014/main" id="{339C515D-6918-426B-BB72-8760C7213020}"/>
              </a:ext>
            </a:extLst>
          </p:cNvPr>
          <p:cNvSpPr>
            <a:spLocks noGrp="1"/>
          </p:cNvSpPr>
          <p:nvPr>
            <p:ph idx="1"/>
          </p:nvPr>
        </p:nvSpPr>
        <p:spPr/>
        <p:txBody>
          <a:bodyPr>
            <a:normAutofit/>
          </a:bodyPr>
          <a:lstStyle/>
          <a:p>
            <a:r>
              <a:rPr lang="en-GB" dirty="0"/>
              <a:t>Latent defects are less obvious to the eye</a:t>
            </a:r>
          </a:p>
          <a:p>
            <a:r>
              <a:rPr lang="en-GB" dirty="0"/>
              <a:t>Usually caused by failure in design, workmanship or materials</a:t>
            </a:r>
          </a:p>
          <a:p>
            <a:r>
              <a:rPr lang="en-GB" dirty="0"/>
              <a:t>For example; </a:t>
            </a:r>
          </a:p>
          <a:p>
            <a:r>
              <a:rPr lang="en-GB" dirty="0"/>
              <a:t>Defective basement tanking allowing water penetration.</a:t>
            </a:r>
          </a:p>
          <a:p>
            <a:r>
              <a:rPr lang="en-GB" dirty="0"/>
              <a:t>Inadequate wind-posts or wall ties causing movement damage to walls.</a:t>
            </a:r>
          </a:p>
          <a:p>
            <a:r>
              <a:rPr lang="en-GB" dirty="0"/>
              <a:t>Under-strength concrete or misplaced reinforcement allowing movement damage to the structure.</a:t>
            </a:r>
          </a:p>
          <a:p>
            <a:r>
              <a:rPr lang="en-GB" dirty="0"/>
              <a:t>Inadequate foundations causing subsidence of the building.</a:t>
            </a:r>
          </a:p>
        </p:txBody>
      </p:sp>
    </p:spTree>
    <p:extLst>
      <p:ext uri="{BB962C8B-B14F-4D97-AF65-F5344CB8AC3E}">
        <p14:creationId xmlns:p14="http://schemas.microsoft.com/office/powerpoint/2010/main" val="33798646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Making good of defects</a:t>
            </a:r>
          </a:p>
        </p:txBody>
      </p:sp>
      <p:sp>
        <p:nvSpPr>
          <p:cNvPr id="3" name="Content Placeholder 2"/>
          <p:cNvSpPr>
            <a:spLocks noGrp="1"/>
          </p:cNvSpPr>
          <p:nvPr>
            <p:ph idx="1"/>
          </p:nvPr>
        </p:nvSpPr>
        <p:spPr/>
        <p:txBody>
          <a:bodyPr/>
          <a:lstStyle/>
          <a:p>
            <a:r>
              <a:rPr lang="en-GB" dirty="0"/>
              <a:t>Once practical completion has been certified, the defects liability period begins (now called the 'rectification period' in Joint Contracts Tribunal (JCT) contracts). Typically, the defects liability period is six to twelve months</a:t>
            </a:r>
          </a:p>
          <a:p>
            <a:r>
              <a:rPr lang="en-GB" dirty="0"/>
              <a:t>The Client will usually have a representative who’ll control the defects – can also be known as ‘snags’</a:t>
            </a:r>
          </a:p>
          <a:p>
            <a:r>
              <a:rPr lang="en-GB" dirty="0"/>
              <a:t>It is the duty of the contractor to make good of the defects and not the client</a:t>
            </a:r>
          </a:p>
        </p:txBody>
      </p:sp>
    </p:spTree>
    <p:extLst>
      <p:ext uri="{BB962C8B-B14F-4D97-AF65-F5344CB8AC3E}">
        <p14:creationId xmlns:p14="http://schemas.microsoft.com/office/powerpoint/2010/main" val="354402790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Making good of defects</a:t>
            </a:r>
          </a:p>
        </p:txBody>
      </p:sp>
      <p:sp>
        <p:nvSpPr>
          <p:cNvPr id="3" name="Content Placeholder 2"/>
          <p:cNvSpPr>
            <a:spLocks noGrp="1"/>
          </p:cNvSpPr>
          <p:nvPr>
            <p:ph idx="1"/>
          </p:nvPr>
        </p:nvSpPr>
        <p:spPr/>
        <p:txBody>
          <a:bodyPr/>
          <a:lstStyle/>
          <a:p>
            <a:r>
              <a:rPr lang="en-GB" dirty="0"/>
              <a:t>If the contractor does not rectify the defects within the time scale (usually 12 months) then the contractor can usually be in breach of contract</a:t>
            </a:r>
          </a:p>
          <a:p>
            <a:r>
              <a:rPr lang="en-GB" dirty="0"/>
              <a:t>It is important to note that the defects liability period is not a chance to correct problems apparent at practical completion, it is a period during which the contractor may be recalled to rectify defects which appear. If there are defects apparent before practical completion, then these should be rectified before a certificate of practical completion is issued.</a:t>
            </a:r>
          </a:p>
        </p:txBody>
      </p:sp>
    </p:spTree>
    <p:extLst>
      <p:ext uri="{BB962C8B-B14F-4D97-AF65-F5344CB8AC3E}">
        <p14:creationId xmlns:p14="http://schemas.microsoft.com/office/powerpoint/2010/main" val="268637353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a:t>Making good of defects</a:t>
            </a:r>
            <a:endParaRPr lang="en-GB" dirty="0"/>
          </a:p>
        </p:txBody>
      </p:sp>
      <p:sp>
        <p:nvSpPr>
          <p:cNvPr id="3" name="Content Placeholder 2"/>
          <p:cNvSpPr>
            <a:spLocks noGrp="1"/>
          </p:cNvSpPr>
          <p:nvPr>
            <p:ph idx="1"/>
          </p:nvPr>
        </p:nvSpPr>
        <p:spPr/>
        <p:txBody>
          <a:bodyPr/>
          <a:lstStyle/>
          <a:p>
            <a:r>
              <a:rPr lang="en-GB"/>
              <a:t>Defects are works that have not been carried out in accordance with the contract. Defects which are discoverable before the end of the defects liability period are described as 'patent defects'. Defects which could not have been discovered during the defects liability period are known as 'latent defects' (for example, a problem with foundations which have been covered up and does not become apparent until several years later when settlement causes cracks to appear). </a:t>
            </a:r>
            <a:endParaRPr lang="en-GB" dirty="0"/>
          </a:p>
        </p:txBody>
      </p:sp>
    </p:spTree>
    <p:extLst>
      <p:ext uri="{BB962C8B-B14F-4D97-AF65-F5344CB8AC3E}">
        <p14:creationId xmlns:p14="http://schemas.microsoft.com/office/powerpoint/2010/main" val="57305338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5367B-506B-4E22-9D64-ADC424081F5F}"/>
              </a:ext>
            </a:extLst>
          </p:cNvPr>
          <p:cNvSpPr>
            <a:spLocks noGrp="1"/>
          </p:cNvSpPr>
          <p:nvPr>
            <p:ph type="title"/>
          </p:nvPr>
        </p:nvSpPr>
        <p:spPr/>
        <p:txBody>
          <a:bodyPr/>
          <a:lstStyle/>
          <a:p>
            <a:r>
              <a:rPr lang="en-GB" dirty="0"/>
              <a:t>Final Certificate </a:t>
            </a:r>
          </a:p>
        </p:txBody>
      </p:sp>
      <p:sp>
        <p:nvSpPr>
          <p:cNvPr id="3" name="Content Placeholder 2">
            <a:extLst>
              <a:ext uri="{FF2B5EF4-FFF2-40B4-BE49-F238E27FC236}">
                <a16:creationId xmlns:a16="http://schemas.microsoft.com/office/drawing/2014/main" id="{1C30E858-FF91-4B10-943F-FFAFEFE248E1}"/>
              </a:ext>
            </a:extLst>
          </p:cNvPr>
          <p:cNvSpPr>
            <a:spLocks noGrp="1"/>
          </p:cNvSpPr>
          <p:nvPr>
            <p:ph idx="1"/>
          </p:nvPr>
        </p:nvSpPr>
        <p:spPr/>
        <p:txBody>
          <a:bodyPr>
            <a:normAutofit/>
          </a:bodyPr>
          <a:lstStyle/>
          <a:p>
            <a:r>
              <a:rPr lang="en-GB" dirty="0"/>
              <a:t>The final certificate is certification by the contract administrator that a construction contract has been fully completed. It is issued at the end of the defects liability period and has the effect of releasing all remaining money due to the contractor, including any remaining retention.</a:t>
            </a:r>
          </a:p>
          <a:p>
            <a:r>
              <a:rPr lang="en-GB" dirty="0"/>
              <a:t>The value of the final certificate will be based on the final account agreed by the cost consultant and the contractor. This means that all patent defects must have been remedied, all adjustments to the contract sum must have been agreed and all claims settled.</a:t>
            </a:r>
          </a:p>
        </p:txBody>
      </p:sp>
    </p:spTree>
    <p:extLst>
      <p:ext uri="{BB962C8B-B14F-4D97-AF65-F5344CB8AC3E}">
        <p14:creationId xmlns:p14="http://schemas.microsoft.com/office/powerpoint/2010/main" val="57300818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54CF9-C228-4958-877D-AD7160A103BC}"/>
              </a:ext>
            </a:extLst>
          </p:cNvPr>
          <p:cNvSpPr>
            <a:spLocks noGrp="1"/>
          </p:cNvSpPr>
          <p:nvPr>
            <p:ph type="title"/>
          </p:nvPr>
        </p:nvSpPr>
        <p:spPr/>
        <p:txBody>
          <a:bodyPr>
            <a:normAutofit/>
          </a:bodyPr>
          <a:lstStyle/>
          <a:p>
            <a:r>
              <a:rPr lang="en-GB" dirty="0"/>
              <a:t>Practical Completion</a:t>
            </a:r>
          </a:p>
        </p:txBody>
      </p:sp>
      <p:sp>
        <p:nvSpPr>
          <p:cNvPr id="3" name="Content Placeholder 2">
            <a:extLst>
              <a:ext uri="{FF2B5EF4-FFF2-40B4-BE49-F238E27FC236}">
                <a16:creationId xmlns:a16="http://schemas.microsoft.com/office/drawing/2014/main" id="{5F7DED3B-5C38-4875-A3CE-8898BB7A9E3B}"/>
              </a:ext>
            </a:extLst>
          </p:cNvPr>
          <p:cNvSpPr>
            <a:spLocks noGrp="1"/>
          </p:cNvSpPr>
          <p:nvPr>
            <p:ph idx="1"/>
          </p:nvPr>
        </p:nvSpPr>
        <p:spPr/>
        <p:txBody>
          <a:bodyPr>
            <a:normAutofit/>
          </a:bodyPr>
          <a:lstStyle/>
          <a:p>
            <a:r>
              <a:rPr lang="en-GB" dirty="0"/>
              <a:t>Practical completion is not defined in the standard JCT suite of building contracts but the works are generally considered to be practically complete when there are no outstanding defects (except for minor items or snagging) and the building can be put to its intended use.</a:t>
            </a:r>
          </a:p>
        </p:txBody>
      </p:sp>
    </p:spTree>
    <p:extLst>
      <p:ext uri="{BB962C8B-B14F-4D97-AF65-F5344CB8AC3E}">
        <p14:creationId xmlns:p14="http://schemas.microsoft.com/office/powerpoint/2010/main" val="266864051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B17CE5-21EB-47CB-A6A0-D69F84908BFF}"/>
              </a:ext>
            </a:extLst>
          </p:cNvPr>
          <p:cNvSpPr>
            <a:spLocks noGrp="1"/>
          </p:cNvSpPr>
          <p:nvPr>
            <p:ph idx="1"/>
          </p:nvPr>
        </p:nvSpPr>
        <p:spPr/>
        <p:txBody>
          <a:bodyPr>
            <a:normAutofit/>
          </a:bodyPr>
          <a:lstStyle/>
          <a:p>
            <a:pPr marL="0" indent="0">
              <a:buNone/>
            </a:pPr>
            <a:r>
              <a:rPr lang="en-GB" dirty="0"/>
              <a:t>Both contractually and practically the date of practical completion is important as it typically means that:</a:t>
            </a:r>
          </a:p>
          <a:p>
            <a:r>
              <a:rPr lang="en-GB" dirty="0"/>
              <a:t>the contractor no longer has exclusive possession of the site;</a:t>
            </a:r>
          </a:p>
          <a:p>
            <a:r>
              <a:rPr lang="en-GB" dirty="0"/>
              <a:t>the contractor’s obligation to insure the works comes to an end;</a:t>
            </a:r>
          </a:p>
          <a:p>
            <a:r>
              <a:rPr lang="en-GB" dirty="0"/>
              <a:t>the contractor’s liability for liquidated damages for delay ends;</a:t>
            </a:r>
          </a:p>
          <a:p>
            <a:r>
              <a:rPr lang="en-GB" dirty="0"/>
              <a:t>time starts running in respect of the rectification period;</a:t>
            </a:r>
          </a:p>
          <a:p>
            <a:r>
              <a:rPr lang="en-GB" dirty="0"/>
              <a:t>the contractor becomes entitled to part (often half) of the retention.</a:t>
            </a:r>
          </a:p>
          <a:p>
            <a:endParaRPr lang="en-GB" dirty="0"/>
          </a:p>
        </p:txBody>
      </p:sp>
      <p:sp>
        <p:nvSpPr>
          <p:cNvPr id="4" name="Title 1">
            <a:extLst>
              <a:ext uri="{FF2B5EF4-FFF2-40B4-BE49-F238E27FC236}">
                <a16:creationId xmlns:a16="http://schemas.microsoft.com/office/drawing/2014/main" id="{A01D7E71-B7F3-468D-8F62-620A1CB539D4}"/>
              </a:ext>
            </a:extLst>
          </p:cNvPr>
          <p:cNvSpPr>
            <a:spLocks noGrp="1"/>
          </p:cNvSpPr>
          <p:nvPr>
            <p:ph type="title"/>
          </p:nvPr>
        </p:nvSpPr>
        <p:spPr>
          <a:xfrm>
            <a:off x="1981200" y="704850"/>
            <a:ext cx="8229600" cy="1143000"/>
          </a:xfrm>
        </p:spPr>
        <p:txBody>
          <a:bodyPr>
            <a:normAutofit/>
          </a:bodyPr>
          <a:lstStyle/>
          <a:p>
            <a:r>
              <a:rPr lang="en-GB" dirty="0"/>
              <a:t>Practical Completion</a:t>
            </a:r>
          </a:p>
        </p:txBody>
      </p:sp>
    </p:spTree>
    <p:extLst>
      <p:ext uri="{BB962C8B-B14F-4D97-AF65-F5344CB8AC3E}">
        <p14:creationId xmlns:p14="http://schemas.microsoft.com/office/powerpoint/2010/main" val="306141362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7064E-82FD-4106-B9D6-4F91A8BF8305}"/>
              </a:ext>
            </a:extLst>
          </p:cNvPr>
          <p:cNvSpPr>
            <a:spLocks noGrp="1"/>
          </p:cNvSpPr>
          <p:nvPr>
            <p:ph type="title"/>
          </p:nvPr>
        </p:nvSpPr>
        <p:spPr/>
        <p:txBody>
          <a:bodyPr/>
          <a:lstStyle/>
          <a:p>
            <a:r>
              <a:rPr lang="en-GB" dirty="0"/>
              <a:t>Practical Completion</a:t>
            </a:r>
          </a:p>
        </p:txBody>
      </p:sp>
      <p:sp>
        <p:nvSpPr>
          <p:cNvPr id="3" name="Content Placeholder 2">
            <a:extLst>
              <a:ext uri="{FF2B5EF4-FFF2-40B4-BE49-F238E27FC236}">
                <a16:creationId xmlns:a16="http://schemas.microsoft.com/office/drawing/2014/main" id="{625CDA9F-12C0-4F39-A075-C3A0A55A407A}"/>
              </a:ext>
            </a:extLst>
          </p:cNvPr>
          <p:cNvSpPr>
            <a:spLocks noGrp="1"/>
          </p:cNvSpPr>
          <p:nvPr>
            <p:ph idx="1"/>
          </p:nvPr>
        </p:nvSpPr>
        <p:spPr/>
        <p:txBody>
          <a:bodyPr/>
          <a:lstStyle/>
          <a:p>
            <a:pPr marL="0" indent="0">
              <a:buNone/>
            </a:pPr>
            <a:r>
              <a:rPr lang="en-GB" dirty="0"/>
              <a:t>Documentation that should be issued to the client on certification of practical completion might include:</a:t>
            </a:r>
          </a:p>
          <a:p>
            <a:r>
              <a:rPr lang="en-GB" dirty="0"/>
              <a:t>A draft building owner's manual.</a:t>
            </a:r>
          </a:p>
          <a:p>
            <a:r>
              <a:rPr lang="en-GB" dirty="0"/>
              <a:t>A building user's guide.</a:t>
            </a:r>
          </a:p>
          <a:p>
            <a:r>
              <a:rPr lang="en-GB" dirty="0"/>
              <a:t>The health and safety file.</a:t>
            </a:r>
          </a:p>
          <a:p>
            <a:r>
              <a:rPr lang="en-GB" dirty="0"/>
              <a:t>The building log book.</a:t>
            </a:r>
          </a:p>
          <a:p>
            <a:r>
              <a:rPr lang="en-GB" dirty="0"/>
              <a:t>A construction stage report.</a:t>
            </a:r>
          </a:p>
        </p:txBody>
      </p:sp>
    </p:spTree>
    <p:extLst>
      <p:ext uri="{BB962C8B-B14F-4D97-AF65-F5344CB8AC3E}">
        <p14:creationId xmlns:p14="http://schemas.microsoft.com/office/powerpoint/2010/main" val="383776581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an EWN? Early Warning Notice</a:t>
            </a:r>
          </a:p>
        </p:txBody>
      </p:sp>
      <p:sp>
        <p:nvSpPr>
          <p:cNvPr id="3" name="Content Placeholder 2"/>
          <p:cNvSpPr>
            <a:spLocks noGrp="1"/>
          </p:cNvSpPr>
          <p:nvPr>
            <p:ph idx="1"/>
          </p:nvPr>
        </p:nvSpPr>
        <p:spPr/>
        <p:txBody>
          <a:bodyPr/>
          <a:lstStyle/>
          <a:p>
            <a:r>
              <a:rPr lang="en-GB" dirty="0"/>
              <a:t>An EWN is a risk management tool which is used in the favour of both Client and Contractor when it comes to mitigating risk - wherever it comes from – as soon as it becomes apparent is far cheaper than trying to manage the risk and/or its consequences much later on.</a:t>
            </a:r>
          </a:p>
          <a:p>
            <a:endParaRPr lang="en-GB" dirty="0"/>
          </a:p>
        </p:txBody>
      </p:sp>
    </p:spTree>
    <p:extLst>
      <p:ext uri="{BB962C8B-B14F-4D97-AF65-F5344CB8AC3E}">
        <p14:creationId xmlns:p14="http://schemas.microsoft.com/office/powerpoint/2010/main" val="18315183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EWN</a:t>
            </a:r>
          </a:p>
        </p:txBody>
      </p:sp>
      <p:sp>
        <p:nvSpPr>
          <p:cNvPr id="3" name="Content Placeholder 2"/>
          <p:cNvSpPr>
            <a:spLocks noGrp="1"/>
          </p:cNvSpPr>
          <p:nvPr>
            <p:ph idx="1"/>
          </p:nvPr>
        </p:nvSpPr>
        <p:spPr/>
        <p:txBody>
          <a:bodyPr>
            <a:normAutofit/>
          </a:bodyPr>
          <a:lstStyle/>
          <a:p>
            <a:r>
              <a:rPr lang="en-GB" dirty="0"/>
              <a:t>Clause 16 of most NEC contracts makes clear the circumstances in which either party would be expected to issue an early warning notice. An early warning notice must be issued as soon as a party becomes aware of ‘any matter’ which could affect the total of the prices, could delay completion or a key date, or impair the performance of the works in use. </a:t>
            </a:r>
            <a:br>
              <a:rPr lang="en-GB" dirty="0"/>
            </a:br>
            <a:r>
              <a:rPr lang="en-GB" dirty="0"/>
              <a:t> </a:t>
            </a:r>
            <a:br>
              <a:rPr lang="en-GB" dirty="0"/>
            </a:br>
            <a:r>
              <a:rPr lang="en-GB" dirty="0"/>
              <a:t>Also, the contractor may give an early warning notice relating to any matter which could increase its total cost. Early warning matters should be entered on the risk register.</a:t>
            </a:r>
          </a:p>
        </p:txBody>
      </p:sp>
    </p:spTree>
    <p:extLst>
      <p:ext uri="{BB962C8B-B14F-4D97-AF65-F5344CB8AC3E}">
        <p14:creationId xmlns:p14="http://schemas.microsoft.com/office/powerpoint/2010/main" val="252964069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EWN</a:t>
            </a:r>
          </a:p>
        </p:txBody>
      </p:sp>
      <p:sp>
        <p:nvSpPr>
          <p:cNvPr id="3" name="Content Placeholder 2"/>
          <p:cNvSpPr>
            <a:spLocks noGrp="1"/>
          </p:cNvSpPr>
          <p:nvPr>
            <p:ph idx="1"/>
          </p:nvPr>
        </p:nvSpPr>
        <p:spPr/>
        <p:txBody>
          <a:bodyPr>
            <a:normAutofit/>
          </a:bodyPr>
          <a:lstStyle/>
          <a:p>
            <a:r>
              <a:rPr lang="en-GB" dirty="0"/>
              <a:t>This is a departure from the usual approach of the contractor serving formal notices. A contractor may receive compensation for addressing issues raised by way of the early warning system. On the other hand, if a contractor fails to give an early warning of an event which subsequently arises, and that he was aware of, then the contractor is assessed as if he had given an early warning. Therefore, if a timely early warning would have provided an opportunity to identify a more efficient manner of resolving the issues, then the contractor will only be paid for that economic method of dealing with the event. </a:t>
            </a:r>
          </a:p>
        </p:txBody>
      </p:sp>
    </p:spTree>
    <p:extLst>
      <p:ext uri="{BB962C8B-B14F-4D97-AF65-F5344CB8AC3E}">
        <p14:creationId xmlns:p14="http://schemas.microsoft.com/office/powerpoint/2010/main" val="145661581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Risk Register </a:t>
            </a:r>
          </a:p>
        </p:txBody>
      </p:sp>
      <p:sp>
        <p:nvSpPr>
          <p:cNvPr id="3" name="Content Placeholder 2"/>
          <p:cNvSpPr>
            <a:spLocks noGrp="1"/>
          </p:cNvSpPr>
          <p:nvPr>
            <p:ph idx="1"/>
          </p:nvPr>
        </p:nvSpPr>
        <p:spPr/>
        <p:txBody>
          <a:bodyPr>
            <a:normAutofit fontScale="92500" lnSpcReduction="10000"/>
          </a:bodyPr>
          <a:lstStyle/>
          <a:p>
            <a:r>
              <a:rPr lang="en-GB" dirty="0"/>
              <a:t> The Risk Register is defined at core clause 11.2(14) as “</a:t>
            </a:r>
            <a:r>
              <a:rPr lang="en-GB" i="1" dirty="0"/>
              <a:t>a register of the risks listed in the Contract Data and the risks which the Project Manager or the Contractor has notified as early warning matters</a:t>
            </a:r>
            <a:r>
              <a:rPr lang="en-GB" dirty="0"/>
              <a:t>”.  </a:t>
            </a:r>
          </a:p>
          <a:p>
            <a:r>
              <a:rPr lang="en-GB" dirty="0"/>
              <a:t>The NEC does set out a minimum content for the Risk Register which should show a description of the risk along with a description of the action(s) needed to avoid or reduce that risk </a:t>
            </a:r>
          </a:p>
          <a:p>
            <a:r>
              <a:rPr lang="en-GB" dirty="0"/>
              <a:t>The idea is for each party to list the risks that they see within the contract and which they wish to be managed in order to avoid or minimise those risks. Fortunately, those risks that were not or could not have been foreseen can be added to the register at a later date. It may seem obvious but the risks that should be listed in the register are those to do with price, time and quality</a:t>
            </a:r>
          </a:p>
        </p:txBody>
      </p:sp>
    </p:spTree>
    <p:extLst>
      <p:ext uri="{BB962C8B-B14F-4D97-AF65-F5344CB8AC3E}">
        <p14:creationId xmlns:p14="http://schemas.microsoft.com/office/powerpoint/2010/main" val="405681609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Compensation Event Clause</a:t>
            </a:r>
          </a:p>
        </p:txBody>
      </p:sp>
      <p:sp>
        <p:nvSpPr>
          <p:cNvPr id="3" name="Content Placeholder 2"/>
          <p:cNvSpPr>
            <a:spLocks noGrp="1"/>
          </p:cNvSpPr>
          <p:nvPr>
            <p:ph idx="1"/>
          </p:nvPr>
        </p:nvSpPr>
        <p:spPr/>
        <p:txBody>
          <a:bodyPr>
            <a:normAutofit fontScale="92500"/>
          </a:bodyPr>
          <a:lstStyle/>
          <a:p>
            <a:pPr marL="0" indent="0">
              <a:buNone/>
            </a:pPr>
            <a:r>
              <a:rPr lang="en-GB" dirty="0"/>
              <a:t>This section consists of six main clauses.</a:t>
            </a:r>
          </a:p>
          <a:p>
            <a:r>
              <a:rPr lang="en-GB" dirty="0"/>
              <a:t>Clause 60 defines compensation events. . Clause 61 deals with notification, by either the Project Manager or the</a:t>
            </a:r>
          </a:p>
          <a:p>
            <a:r>
              <a:rPr lang="en-GB" dirty="0"/>
              <a:t>Contractor, that a compensation event has occurred. . Clause 62 covers the submission of quotations for compensation events. . Clause 63 sets out the rules for assessing the effects of a compensation</a:t>
            </a:r>
          </a:p>
          <a:p>
            <a:r>
              <a:rPr lang="en-GB" dirty="0"/>
              <a:t>event (time and money). . Clause 64 covers assessments made by the Project Manager. . Clause 65 explains how any changed prices or dates are incorporated</a:t>
            </a:r>
          </a:p>
          <a:p>
            <a:r>
              <a:rPr lang="en-GB" dirty="0"/>
              <a:t>into the contract.</a:t>
            </a:r>
          </a:p>
          <a:p>
            <a:endParaRPr lang="en-GB" dirty="0"/>
          </a:p>
        </p:txBody>
      </p:sp>
    </p:spTree>
    <p:extLst>
      <p:ext uri="{BB962C8B-B14F-4D97-AF65-F5344CB8AC3E}">
        <p14:creationId xmlns:p14="http://schemas.microsoft.com/office/powerpoint/2010/main" val="319701927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47801" y="609601"/>
            <a:ext cx="8614395" cy="1530229"/>
          </a:xfrm>
          <a:prstGeom prst="rect">
            <a:avLst/>
          </a:prstGeom>
        </p:spPr>
      </p:pic>
      <p:sp>
        <p:nvSpPr>
          <p:cNvPr id="3" name="Content Placeholder 2"/>
          <p:cNvSpPr>
            <a:spLocks noGrp="1"/>
          </p:cNvSpPr>
          <p:nvPr>
            <p:ph idx="1"/>
          </p:nvPr>
        </p:nvSpPr>
        <p:spPr/>
        <p:txBody>
          <a:bodyPr>
            <a:normAutofit/>
          </a:bodyPr>
          <a:lstStyle/>
          <a:p>
            <a:r>
              <a:rPr lang="en-GB" dirty="0"/>
              <a:t>Compensation events are listed in the core clauses, the Options and the Contract Data. The main list is in the core Clause 60.1, which includes compensation events (1) to (19). Events applicable to main Options B and D are stated in Clauses 60.4, 60.5 and 60.6. Other compensation events are stated in secondary Option Clauses X2.1, X14.2, X15.2 and Y(UK)2.4. Option Z may be used by the Employer to insert additional compensation events. If he does so, the effect is to take the risk of costs and delay arising from the event from the Contractor. The event must be described precisely.</a:t>
            </a:r>
          </a:p>
        </p:txBody>
      </p:sp>
    </p:spTree>
    <p:extLst>
      <p:ext uri="{BB962C8B-B14F-4D97-AF65-F5344CB8AC3E}">
        <p14:creationId xmlns:p14="http://schemas.microsoft.com/office/powerpoint/2010/main" val="326822425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Compensation Event</a:t>
            </a:r>
          </a:p>
        </p:txBody>
      </p:sp>
      <p:sp>
        <p:nvSpPr>
          <p:cNvPr id="3" name="Content Placeholder 2"/>
          <p:cNvSpPr>
            <a:spLocks noGrp="1"/>
          </p:cNvSpPr>
          <p:nvPr>
            <p:ph idx="1"/>
          </p:nvPr>
        </p:nvSpPr>
        <p:spPr/>
        <p:txBody>
          <a:bodyPr/>
          <a:lstStyle/>
          <a:p>
            <a:r>
              <a:rPr lang="en-GB" dirty="0"/>
              <a:t>Compensation events are referred to in NEC3, and are similar to relevant events and relevant matters referred to in other forms of contract such as JCT contracts</a:t>
            </a:r>
          </a:p>
          <a:p>
            <a:r>
              <a:rPr lang="en-GB" dirty="0"/>
              <a:t>Very broadly, compensation events tend to be those events that impact on the completion date, but are not the contractor’s fault. This might include events that are caused by the client, or neutral events such as exceptionally adverse weather.</a:t>
            </a:r>
          </a:p>
        </p:txBody>
      </p:sp>
    </p:spTree>
    <p:extLst>
      <p:ext uri="{BB962C8B-B14F-4D97-AF65-F5344CB8AC3E}">
        <p14:creationId xmlns:p14="http://schemas.microsoft.com/office/powerpoint/2010/main" val="1455727765"/>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Compensation Event</a:t>
            </a:r>
          </a:p>
        </p:txBody>
      </p:sp>
      <p:sp>
        <p:nvSpPr>
          <p:cNvPr id="3" name="Content Placeholder 2"/>
          <p:cNvSpPr>
            <a:spLocks noGrp="1"/>
          </p:cNvSpPr>
          <p:nvPr>
            <p:ph idx="1"/>
          </p:nvPr>
        </p:nvSpPr>
        <p:spPr/>
        <p:txBody>
          <a:bodyPr/>
          <a:lstStyle/>
          <a:p>
            <a:r>
              <a:rPr lang="en-GB" dirty="0"/>
              <a:t>In simple terms the procedures of a CE are; </a:t>
            </a:r>
          </a:p>
          <a:p>
            <a:r>
              <a:rPr lang="en-GB" dirty="0"/>
              <a:t>Notification;</a:t>
            </a:r>
          </a:p>
          <a:p>
            <a:r>
              <a:rPr lang="en-GB" dirty="0"/>
              <a:t>Quotation;</a:t>
            </a:r>
          </a:p>
          <a:p>
            <a:r>
              <a:rPr lang="en-GB" dirty="0"/>
              <a:t>Assessment;</a:t>
            </a:r>
          </a:p>
          <a:p>
            <a:r>
              <a:rPr lang="en-GB" dirty="0"/>
              <a:t>Implementation.</a:t>
            </a:r>
          </a:p>
          <a:p>
            <a:endParaRPr lang="en-GB" dirty="0"/>
          </a:p>
        </p:txBody>
      </p:sp>
    </p:spTree>
    <p:extLst>
      <p:ext uri="{BB962C8B-B14F-4D97-AF65-F5344CB8AC3E}">
        <p14:creationId xmlns:p14="http://schemas.microsoft.com/office/powerpoint/2010/main" val="50374667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Flow Chart</a:t>
            </a:r>
          </a:p>
        </p:txBody>
      </p:sp>
      <p:pic>
        <p:nvPicPr>
          <p:cNvPr id="1026" name="Picture 2" descr="Image result for early warning to compensation even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95600" y="1905000"/>
            <a:ext cx="6838460" cy="5128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50260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a:t>
            </a:r>
          </a:p>
        </p:txBody>
      </p:sp>
      <p:sp>
        <p:nvSpPr>
          <p:cNvPr id="3" name="Content Placeholder 2"/>
          <p:cNvSpPr>
            <a:spLocks noGrp="1"/>
          </p:cNvSpPr>
          <p:nvPr>
            <p:ph idx="1"/>
          </p:nvPr>
        </p:nvSpPr>
        <p:spPr/>
        <p:txBody>
          <a:bodyPr/>
          <a:lstStyle/>
          <a:p>
            <a:r>
              <a:rPr lang="en-GB" dirty="0"/>
              <a:t>If an event occurs that the contractor considers to be a compensation event, they must notify the project manager within </a:t>
            </a:r>
            <a:r>
              <a:rPr lang="en-GB" b="1" dirty="0"/>
              <a:t>8 weeks </a:t>
            </a:r>
            <a:r>
              <a:rPr lang="en-GB" dirty="0"/>
              <a:t>of becoming aware of the event </a:t>
            </a:r>
          </a:p>
          <a:p>
            <a:r>
              <a:rPr lang="en-GB" dirty="0"/>
              <a:t>This is a condition precedent to making a claim, and compensation events cannot be considered if the 8 week deadline is missed. However the phrase ‘becoming aware of’ leaves some scope for dispute.</a:t>
            </a:r>
          </a:p>
        </p:txBody>
      </p:sp>
    </p:spTree>
    <p:extLst>
      <p:ext uri="{BB962C8B-B14F-4D97-AF65-F5344CB8AC3E}">
        <p14:creationId xmlns:p14="http://schemas.microsoft.com/office/powerpoint/2010/main" val="266295793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a:t>
            </a:r>
          </a:p>
        </p:txBody>
      </p:sp>
      <p:sp>
        <p:nvSpPr>
          <p:cNvPr id="3" name="Content Placeholder 2"/>
          <p:cNvSpPr>
            <a:spLocks noGrp="1"/>
          </p:cNvSpPr>
          <p:nvPr>
            <p:ph idx="1"/>
          </p:nvPr>
        </p:nvSpPr>
        <p:spPr/>
        <p:txBody>
          <a:bodyPr/>
          <a:lstStyle/>
          <a:p>
            <a:r>
              <a:rPr lang="en-GB" dirty="0"/>
              <a:t>The project manager then has </a:t>
            </a:r>
            <a:r>
              <a:rPr lang="en-GB" b="1" dirty="0"/>
              <a:t>1 week </a:t>
            </a:r>
            <a:r>
              <a:rPr lang="en-GB" dirty="0"/>
              <a:t>to agree whether they consider that it is a compensation event</a:t>
            </a:r>
          </a:p>
          <a:p>
            <a:r>
              <a:rPr lang="en-GB" dirty="0"/>
              <a:t> The contractor then has up to </a:t>
            </a:r>
            <a:r>
              <a:rPr lang="en-GB" b="1" dirty="0"/>
              <a:t>3 weeks </a:t>
            </a:r>
            <a:r>
              <a:rPr lang="en-GB" dirty="0"/>
              <a:t>to provide quotation</a:t>
            </a:r>
          </a:p>
          <a:p>
            <a:r>
              <a:rPr lang="en-GB" dirty="0"/>
              <a:t>The project manager a further </a:t>
            </a:r>
            <a:r>
              <a:rPr lang="en-GB" b="1" dirty="0"/>
              <a:t>2 weeks </a:t>
            </a:r>
            <a:r>
              <a:rPr lang="en-GB" dirty="0"/>
              <a:t>to respond</a:t>
            </a:r>
          </a:p>
          <a:p>
            <a:endParaRPr lang="en-GB" dirty="0"/>
          </a:p>
          <a:p>
            <a:r>
              <a:rPr lang="en-GB" dirty="0"/>
              <a:t>When agreement has been reached, any changes to the contract are implemented.</a:t>
            </a:r>
          </a:p>
        </p:txBody>
      </p:sp>
    </p:spTree>
    <p:extLst>
      <p:ext uri="{BB962C8B-B14F-4D97-AF65-F5344CB8AC3E}">
        <p14:creationId xmlns:p14="http://schemas.microsoft.com/office/powerpoint/2010/main" val="76519097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Notification/ Project Managers Instruction </a:t>
            </a:r>
          </a:p>
        </p:txBody>
      </p:sp>
      <p:sp>
        <p:nvSpPr>
          <p:cNvPr id="3" name="Content Placeholder 2"/>
          <p:cNvSpPr>
            <a:spLocks noGrp="1"/>
          </p:cNvSpPr>
          <p:nvPr>
            <p:ph idx="1"/>
          </p:nvPr>
        </p:nvSpPr>
        <p:spPr/>
        <p:txBody>
          <a:bodyPr>
            <a:normAutofit/>
          </a:bodyPr>
          <a:lstStyle/>
          <a:p>
            <a:r>
              <a:rPr lang="en-GB" dirty="0"/>
              <a:t>On receipt of a notification from the Contractor, the Project Manager responds with a ‘no’ if:</a:t>
            </a:r>
          </a:p>
          <a:p>
            <a:r>
              <a:rPr lang="en-GB" dirty="0"/>
              <a:t>The event is the Contractor’s fault;</a:t>
            </a:r>
          </a:p>
          <a:p>
            <a:r>
              <a:rPr lang="en-GB" dirty="0"/>
              <a:t>It has not occurred or is not going to occur;</a:t>
            </a:r>
          </a:p>
          <a:p>
            <a:r>
              <a:rPr lang="en-GB" dirty="0"/>
              <a:t>It has no effect on the Defined Cost and the Completion Date;</a:t>
            </a:r>
          </a:p>
          <a:p>
            <a:r>
              <a:rPr lang="en-GB" dirty="0"/>
              <a:t>It is not one of the listed events.</a:t>
            </a:r>
          </a:p>
          <a:p>
            <a:r>
              <a:rPr lang="en-GB" dirty="0"/>
              <a:t>In all other cases, the reply is ‘yes’ along with an instruction to the Contractor to provide a quotation</a:t>
            </a:r>
          </a:p>
          <a:p>
            <a:endParaRPr lang="en-GB" dirty="0"/>
          </a:p>
        </p:txBody>
      </p:sp>
    </p:spTree>
    <p:extLst>
      <p:ext uri="{BB962C8B-B14F-4D97-AF65-F5344CB8AC3E}">
        <p14:creationId xmlns:p14="http://schemas.microsoft.com/office/powerpoint/2010/main" val="3312578147"/>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Quotation </a:t>
            </a:r>
          </a:p>
        </p:txBody>
      </p:sp>
      <p:sp>
        <p:nvSpPr>
          <p:cNvPr id="3" name="Content Placeholder 2"/>
          <p:cNvSpPr>
            <a:spLocks noGrp="1"/>
          </p:cNvSpPr>
          <p:nvPr>
            <p:ph idx="1"/>
          </p:nvPr>
        </p:nvSpPr>
        <p:spPr/>
        <p:txBody>
          <a:bodyPr>
            <a:normAutofit fontScale="70000" lnSpcReduction="20000"/>
          </a:bodyPr>
          <a:lstStyle/>
          <a:p>
            <a:r>
              <a:rPr lang="en-GB" dirty="0"/>
              <a:t>Under NEC3, a quotation has a special meaning. It must deal with all the effects of a compensation event on both time and money.</a:t>
            </a:r>
          </a:p>
          <a:p>
            <a:r>
              <a:rPr lang="en-GB" dirty="0"/>
              <a:t>The quote must be assessed using the procedures in the contract and, when providing his quote to the Project Manager, the Contractor must include details of his assessment and, if the compensation event affects the Completion Date or the Key Dates, a revised programme for acceptance.</a:t>
            </a:r>
          </a:p>
          <a:p>
            <a:r>
              <a:rPr lang="en-GB" dirty="0"/>
              <a:t>On receipt of a quotation, the Project Manager must respond within 2 weeks (or an agreed and notified extended period). His reply must be one of the following four permitted responses:</a:t>
            </a:r>
          </a:p>
          <a:p>
            <a:r>
              <a:rPr lang="en-GB" dirty="0"/>
              <a:t>An acceptance of the quotation;</a:t>
            </a:r>
          </a:p>
          <a:p>
            <a:r>
              <a:rPr lang="en-GB" dirty="0"/>
              <a:t>A confirmation that a proposed compensation event will not be instructed;</a:t>
            </a:r>
          </a:p>
          <a:p>
            <a:r>
              <a:rPr lang="en-GB" dirty="0"/>
              <a:t>A notification that the quotation has not been prepared properly (with reasons) and an instruction to resubmit;</a:t>
            </a:r>
          </a:p>
          <a:p>
            <a:r>
              <a:rPr lang="en-GB" dirty="0"/>
              <a:t>Ditto, with a notification that the Project Manager will instead assess the compensation event.</a:t>
            </a:r>
          </a:p>
        </p:txBody>
      </p:sp>
    </p:spTree>
    <p:extLst>
      <p:ext uri="{BB962C8B-B14F-4D97-AF65-F5344CB8AC3E}">
        <p14:creationId xmlns:p14="http://schemas.microsoft.com/office/powerpoint/2010/main" val="289489897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a:t>
            </a:r>
          </a:p>
        </p:txBody>
      </p:sp>
      <p:sp>
        <p:nvSpPr>
          <p:cNvPr id="3" name="Content Placeholder 2"/>
          <p:cNvSpPr>
            <a:spLocks noGrp="1"/>
          </p:cNvSpPr>
          <p:nvPr>
            <p:ph idx="1"/>
          </p:nvPr>
        </p:nvSpPr>
        <p:spPr/>
        <p:txBody>
          <a:bodyPr>
            <a:normAutofit/>
          </a:bodyPr>
          <a:lstStyle/>
          <a:p>
            <a:r>
              <a:rPr lang="en-GB" dirty="0"/>
              <a:t>A compensation event is assessed as the effect of the event on:</a:t>
            </a:r>
          </a:p>
          <a:p>
            <a:endParaRPr lang="en-GB" dirty="0"/>
          </a:p>
          <a:p>
            <a:r>
              <a:rPr lang="en-GB" dirty="0"/>
              <a:t>The actual Defined Cost for work already done plus the </a:t>
            </a:r>
            <a:r>
              <a:rPr lang="en-GB" dirty="0" err="1"/>
              <a:t>Fee;and</a:t>
            </a:r>
            <a:endParaRPr lang="en-GB" dirty="0"/>
          </a:p>
          <a:p>
            <a:r>
              <a:rPr lang="en-GB" dirty="0"/>
              <a:t>The forecast Defined Cost for work not yet done plus the </a:t>
            </a:r>
            <a:r>
              <a:rPr lang="en-GB" dirty="0" err="1"/>
              <a:t>Fee;and</a:t>
            </a:r>
            <a:endParaRPr lang="en-GB" dirty="0"/>
          </a:p>
          <a:p>
            <a:r>
              <a:rPr lang="en-GB" dirty="0"/>
              <a:t>Planned Completion as shown on the latest accepted programme.</a:t>
            </a:r>
          </a:p>
          <a:p>
            <a:r>
              <a:rPr lang="en-GB" dirty="0"/>
              <a:t>The cut off point between work done and work not already done is the date of the instruction to provide the quotation.</a:t>
            </a:r>
          </a:p>
        </p:txBody>
      </p:sp>
    </p:spTree>
    <p:extLst>
      <p:ext uri="{BB962C8B-B14F-4D97-AF65-F5344CB8AC3E}">
        <p14:creationId xmlns:p14="http://schemas.microsoft.com/office/powerpoint/2010/main" val="386937275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How to cost a Compensation Event</a:t>
            </a:r>
          </a:p>
        </p:txBody>
      </p:sp>
      <p:sp>
        <p:nvSpPr>
          <p:cNvPr id="3" name="Content Placeholder 2"/>
          <p:cNvSpPr>
            <a:spLocks noGrp="1"/>
          </p:cNvSpPr>
          <p:nvPr>
            <p:ph idx="1"/>
          </p:nvPr>
        </p:nvSpPr>
        <p:spPr/>
        <p:txBody>
          <a:bodyPr>
            <a:normAutofit/>
          </a:bodyPr>
          <a:lstStyle/>
          <a:p>
            <a:r>
              <a:rPr lang="en-GB" dirty="0"/>
              <a:t>A compensation event is assessed as the effect of the event on:</a:t>
            </a:r>
          </a:p>
          <a:p>
            <a:endParaRPr lang="en-GB" dirty="0"/>
          </a:p>
          <a:p>
            <a:r>
              <a:rPr lang="en-GB" dirty="0"/>
              <a:t>The actual Defined Cost for work already done plus the Fee</a:t>
            </a:r>
          </a:p>
          <a:p>
            <a:r>
              <a:rPr lang="en-GB" dirty="0"/>
              <a:t>The forecast Defined Cost for work not yet done plus the Fee</a:t>
            </a:r>
          </a:p>
          <a:p>
            <a:r>
              <a:rPr lang="en-GB" dirty="0"/>
              <a:t>Planned Completion as shown on the latest accepted programme.</a:t>
            </a:r>
          </a:p>
          <a:p>
            <a:r>
              <a:rPr lang="en-GB" dirty="0"/>
              <a:t>The cut off point between work done and work not already done is the date of the instruction to provide the quotation.</a:t>
            </a:r>
          </a:p>
        </p:txBody>
      </p:sp>
    </p:spTree>
    <p:extLst>
      <p:ext uri="{BB962C8B-B14F-4D97-AF65-F5344CB8AC3E}">
        <p14:creationId xmlns:p14="http://schemas.microsoft.com/office/powerpoint/2010/main" val="233924122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it includes; </a:t>
            </a:r>
          </a:p>
        </p:txBody>
      </p:sp>
      <p:sp>
        <p:nvSpPr>
          <p:cNvPr id="3" name="Content Placeholder 2"/>
          <p:cNvSpPr>
            <a:spLocks noGrp="1"/>
          </p:cNvSpPr>
          <p:nvPr>
            <p:ph idx="1"/>
          </p:nvPr>
        </p:nvSpPr>
        <p:spPr/>
        <p:txBody>
          <a:bodyPr/>
          <a:lstStyle/>
          <a:p>
            <a:pPr marL="0" indent="0">
              <a:buNone/>
            </a:pPr>
            <a:r>
              <a:rPr lang="en-GB" dirty="0"/>
              <a:t>Each schedule is split into the following sections:</a:t>
            </a:r>
          </a:p>
          <a:p>
            <a:r>
              <a:rPr lang="en-GB" dirty="0"/>
              <a:t>People.</a:t>
            </a:r>
          </a:p>
          <a:p>
            <a:r>
              <a:rPr lang="en-GB" dirty="0"/>
              <a:t>Equipment.</a:t>
            </a:r>
          </a:p>
          <a:p>
            <a:r>
              <a:rPr lang="en-GB" dirty="0"/>
              <a:t>Plant and Materials.</a:t>
            </a:r>
          </a:p>
          <a:p>
            <a:r>
              <a:rPr lang="en-GB" dirty="0"/>
              <a:t>Charges.</a:t>
            </a:r>
          </a:p>
          <a:p>
            <a:r>
              <a:rPr lang="en-GB" dirty="0"/>
              <a:t>Manufacture and Fabrication.</a:t>
            </a:r>
          </a:p>
          <a:p>
            <a:r>
              <a:rPr lang="en-GB" dirty="0"/>
              <a:t>Design.</a:t>
            </a:r>
          </a:p>
          <a:p>
            <a:r>
              <a:rPr lang="en-GB" dirty="0"/>
              <a:t>Insurance.</a:t>
            </a:r>
          </a:p>
          <a:p>
            <a:endParaRPr lang="en-GB" dirty="0"/>
          </a:p>
        </p:txBody>
      </p:sp>
    </p:spTree>
    <p:extLst>
      <p:ext uri="{BB962C8B-B14F-4D97-AF65-F5344CB8AC3E}">
        <p14:creationId xmlns:p14="http://schemas.microsoft.com/office/powerpoint/2010/main" val="1576135219"/>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People</a:t>
            </a:r>
          </a:p>
        </p:txBody>
      </p:sp>
      <p:pic>
        <p:nvPicPr>
          <p:cNvPr id="4" name="Content Placeholder 3"/>
          <p:cNvPicPr>
            <a:picLocks noGrp="1" noChangeAspect="1"/>
          </p:cNvPicPr>
          <p:nvPr>
            <p:ph idx="1"/>
          </p:nvPr>
        </p:nvPicPr>
        <p:blipFill rotWithShape="1">
          <a:blip r:embed="rId2"/>
          <a:srcRect l="31446" t="20145" r="37306" b="26040"/>
          <a:stretch/>
        </p:blipFill>
        <p:spPr>
          <a:xfrm>
            <a:off x="3429001" y="1981201"/>
            <a:ext cx="4648201" cy="4502943"/>
          </a:xfrm>
          <a:prstGeom prst="rect">
            <a:avLst/>
          </a:prstGeom>
        </p:spPr>
      </p:pic>
    </p:spTree>
    <p:extLst>
      <p:ext uri="{BB962C8B-B14F-4D97-AF65-F5344CB8AC3E}">
        <p14:creationId xmlns:p14="http://schemas.microsoft.com/office/powerpoint/2010/main" val="154884405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Equipment </a:t>
            </a:r>
          </a:p>
        </p:txBody>
      </p:sp>
      <p:pic>
        <p:nvPicPr>
          <p:cNvPr id="4" name="Content Placeholder 3"/>
          <p:cNvPicPr>
            <a:picLocks noGrp="1" noChangeAspect="1"/>
          </p:cNvPicPr>
          <p:nvPr>
            <p:ph idx="1"/>
          </p:nvPr>
        </p:nvPicPr>
        <p:blipFill rotWithShape="1">
          <a:blip r:embed="rId2"/>
          <a:srcRect l="31446" t="27088" r="37306" b="31248"/>
          <a:stretch/>
        </p:blipFill>
        <p:spPr>
          <a:xfrm>
            <a:off x="3200400" y="2209800"/>
            <a:ext cx="5105400" cy="3829050"/>
          </a:xfrm>
          <a:prstGeom prst="rect">
            <a:avLst/>
          </a:prstGeom>
        </p:spPr>
      </p:pic>
    </p:spTree>
    <p:extLst>
      <p:ext uri="{BB962C8B-B14F-4D97-AF65-F5344CB8AC3E}">
        <p14:creationId xmlns:p14="http://schemas.microsoft.com/office/powerpoint/2010/main" val="4172828414"/>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rest </a:t>
            </a:r>
          </a:p>
        </p:txBody>
      </p:sp>
      <p:pic>
        <p:nvPicPr>
          <p:cNvPr id="4" name="Content Placeholder 3"/>
          <p:cNvPicPr>
            <a:picLocks noGrp="1" noChangeAspect="1"/>
          </p:cNvPicPr>
          <p:nvPr>
            <p:ph idx="1"/>
          </p:nvPr>
        </p:nvPicPr>
        <p:blipFill rotWithShape="1">
          <a:blip r:embed="rId2"/>
          <a:srcRect l="31447" t="30560" r="37306" b="20832"/>
          <a:stretch/>
        </p:blipFill>
        <p:spPr>
          <a:xfrm>
            <a:off x="3352800" y="1882258"/>
            <a:ext cx="5105400" cy="4467225"/>
          </a:xfrm>
          <a:prstGeom prst="rect">
            <a:avLst/>
          </a:prstGeom>
        </p:spPr>
      </p:pic>
    </p:spTree>
    <p:extLst>
      <p:ext uri="{BB962C8B-B14F-4D97-AF65-F5344CB8AC3E}">
        <p14:creationId xmlns:p14="http://schemas.microsoft.com/office/powerpoint/2010/main" val="92315822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Henry Boot Construction Ltd v Alstom Combined Cycles</a:t>
            </a:r>
          </a:p>
        </p:txBody>
      </p:sp>
      <p:sp>
        <p:nvSpPr>
          <p:cNvPr id="3" name="Content Placeholder 2"/>
          <p:cNvSpPr>
            <a:spLocks noGrp="1"/>
          </p:cNvSpPr>
          <p:nvPr>
            <p:ph idx="1"/>
          </p:nvPr>
        </p:nvSpPr>
        <p:spPr/>
        <p:txBody>
          <a:bodyPr>
            <a:normAutofit fontScale="92500"/>
          </a:bodyPr>
          <a:lstStyle/>
          <a:p>
            <a:r>
              <a:rPr lang="en-GB" dirty="0"/>
              <a:t>The case of ‘Henry Boot Construction Ltd. v Alstom Combined Cycles’ [1999] set a precedent that contractor’s rates do not become reasonable or unreasonable by the execution of variations.</a:t>
            </a:r>
          </a:p>
          <a:p>
            <a:endParaRPr lang="en-GB" dirty="0"/>
          </a:p>
          <a:p>
            <a:r>
              <a:rPr lang="en-GB" dirty="0"/>
              <a:t>The extent to which bill of quantities (</a:t>
            </a:r>
            <a:r>
              <a:rPr lang="en-GB" dirty="0" err="1"/>
              <a:t>BoQ</a:t>
            </a:r>
            <a:r>
              <a:rPr lang="en-GB" dirty="0"/>
              <a:t>) rates are applicable for valuing variations in the works, is a common cause of conflict on projects, particularly when there are substantial changes in quantities. This can be a particular issue if the rate in question is abnormally high or low due to the fact that an error has been incurred. Contractors argue that abnormally low rates compound losses, while clients point out that abnormally high rates exaggerate contractor profits.</a:t>
            </a:r>
          </a:p>
        </p:txBody>
      </p:sp>
    </p:spTree>
    <p:extLst>
      <p:ext uri="{BB962C8B-B14F-4D97-AF65-F5344CB8AC3E}">
        <p14:creationId xmlns:p14="http://schemas.microsoft.com/office/powerpoint/2010/main" val="15291240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TotalTime>
  <Words>7823</Words>
  <Application>Microsoft Office PowerPoint</Application>
  <PresentationFormat>Widescreen</PresentationFormat>
  <Paragraphs>568</Paragraphs>
  <Slides>110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110</vt:i4>
      </vt:variant>
    </vt:vector>
  </HeadingPairs>
  <TitlesOfParts>
    <vt:vector size="116" baseType="lpstr">
      <vt:lpstr>Arial</vt:lpstr>
      <vt:lpstr>Calibri</vt:lpstr>
      <vt:lpstr>Calibri Light</vt:lpstr>
      <vt:lpstr>Tahoma</vt:lpstr>
      <vt:lpstr>Times New Roman</vt:lpstr>
      <vt:lpstr>Office Theme</vt:lpstr>
      <vt:lpstr>Revision techniques</vt:lpstr>
      <vt:lpstr>Environment </vt:lpstr>
      <vt:lpstr>Time of day?</vt:lpstr>
      <vt:lpstr>Equipment</vt:lpstr>
      <vt:lpstr>Notes</vt:lpstr>
      <vt:lpstr>Approach</vt:lpstr>
      <vt:lpstr>The NEC Contract(The New Engineering Contract): Engineering and Construction Contract) </vt:lpstr>
      <vt:lpstr>PowerPoint Presentation</vt:lpstr>
      <vt:lpstr>JCT (The Joint Contracts Tribunal) </vt:lpstr>
      <vt:lpstr>Essentials of a Contract - Scope </vt:lpstr>
      <vt:lpstr>Essentials of a Contract - Scope </vt:lpstr>
      <vt:lpstr>Essentials of a Contract - Scope </vt:lpstr>
      <vt:lpstr>Lump Sum/Fixed Price Contracts </vt:lpstr>
      <vt:lpstr>Unit Price Contracts/ (BOQ) </vt:lpstr>
      <vt:lpstr>Time &amp; Material Contracts  </vt:lpstr>
      <vt:lpstr>Cost Plus Contracts </vt:lpstr>
      <vt:lpstr>Time in Construction</vt:lpstr>
      <vt:lpstr>What are the main features of the contracts? </vt:lpstr>
      <vt:lpstr>With whom, and for what purpose, are the contracts popular? </vt:lpstr>
      <vt:lpstr>Focussing on the strategy and procurement phase, what contractual issues of practical significance should industry professionals be aware of as between JCT11 and NEC3?</vt:lpstr>
      <vt:lpstr>Focussing on the strategy and procurement phase, what contractual issues of practical significance should industry professionals be aware of as between JCT11 and NEC3?</vt:lpstr>
      <vt:lpstr>Focussing on the strategy and procurement phase, what contractual issues of practical significance should industry professionals be aware of as between JCT11 and NEC3?</vt:lpstr>
      <vt:lpstr>Focussing on the strategy and procurement phase, what contractual issues of practical significance should industry professionals be aware of as between JCT11 and NEC3?</vt:lpstr>
      <vt:lpstr>Focussing on the strategy and procurement phase, what contractual issues of practical significance should industry professionals be aware of as between JCT11 and NEC3?</vt:lpstr>
      <vt:lpstr>What are the key aspects of JCT11 and NEC3 for contract managers during delivery phase?</vt:lpstr>
      <vt:lpstr>What are the key aspects of JCT11 and NEC3 for contract managers during delivery phase?</vt:lpstr>
      <vt:lpstr>What are the key aspects of JCT11 and NEC3 for contract managers during delivery phase?</vt:lpstr>
      <vt:lpstr>The Financial Effect of Procurement Process </vt:lpstr>
      <vt:lpstr>The Tender Process </vt:lpstr>
      <vt:lpstr>The Tender Process </vt:lpstr>
      <vt:lpstr>The Tender Process </vt:lpstr>
      <vt:lpstr>The Tender Process </vt:lpstr>
      <vt:lpstr>The Tender Process </vt:lpstr>
      <vt:lpstr>The basics of Procurement </vt:lpstr>
      <vt:lpstr>Traditional </vt:lpstr>
      <vt:lpstr>Good for: </vt:lpstr>
      <vt:lpstr>Not suited for: </vt:lpstr>
      <vt:lpstr>Contract must include; </vt:lpstr>
      <vt:lpstr>Design &amp; Build </vt:lpstr>
      <vt:lpstr>Good for; </vt:lpstr>
      <vt:lpstr>Not suited for;</vt:lpstr>
      <vt:lpstr>Contract must include; </vt:lpstr>
      <vt:lpstr>Management contracting</vt:lpstr>
      <vt:lpstr>Good for;</vt:lpstr>
      <vt:lpstr>Not suitable for; </vt:lpstr>
      <vt:lpstr>Contract must allow;</vt:lpstr>
      <vt:lpstr>Construction Management</vt:lpstr>
      <vt:lpstr>Good for;</vt:lpstr>
      <vt:lpstr>PPP/ PFI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Introduction </vt:lpstr>
      <vt:lpstr>Construction Act </vt:lpstr>
      <vt:lpstr>Construction Act </vt:lpstr>
      <vt:lpstr>Construction Act</vt:lpstr>
      <vt:lpstr>Payments in Construction</vt:lpstr>
      <vt:lpstr>Agreed cost</vt:lpstr>
      <vt:lpstr>What effects the ‘contract sum’</vt:lpstr>
      <vt:lpstr>Payment Notice</vt:lpstr>
      <vt:lpstr>Assessing variations </vt:lpstr>
      <vt:lpstr>Assessing the measured works </vt:lpstr>
      <vt:lpstr>Payments to nominated sub-contractors </vt:lpstr>
      <vt:lpstr>Flow Chart of Systems</vt:lpstr>
      <vt:lpstr>Interim Valuations</vt:lpstr>
      <vt:lpstr>Interim Valuations</vt:lpstr>
      <vt:lpstr>Interim Valuations</vt:lpstr>
      <vt:lpstr>Interim Valuations</vt:lpstr>
      <vt:lpstr>Interim Valuations</vt:lpstr>
      <vt:lpstr>Activity Schedule </vt:lpstr>
      <vt:lpstr>Activity Schedule</vt:lpstr>
      <vt:lpstr>Activity Schedule </vt:lpstr>
      <vt:lpstr>What is a defect?</vt:lpstr>
      <vt:lpstr>Patent Defect </vt:lpstr>
      <vt:lpstr>Latent Defect  </vt:lpstr>
      <vt:lpstr>Making good of defects</vt:lpstr>
      <vt:lpstr>Making good of defects</vt:lpstr>
      <vt:lpstr>Making good of defects</vt:lpstr>
      <vt:lpstr>Final Certificate </vt:lpstr>
      <vt:lpstr>Practical Completion</vt:lpstr>
      <vt:lpstr>Practical Completion</vt:lpstr>
      <vt:lpstr>Practical Completion</vt:lpstr>
      <vt:lpstr>What is an EWN? Early Warning Notice</vt:lpstr>
      <vt:lpstr>EWN</vt:lpstr>
      <vt:lpstr>EWN</vt:lpstr>
      <vt:lpstr>Risk Register </vt:lpstr>
      <vt:lpstr>Compensation Event Clause</vt:lpstr>
      <vt:lpstr>PowerPoint Presentation</vt:lpstr>
      <vt:lpstr>A Compensation Event</vt:lpstr>
      <vt:lpstr>Compensation Event</vt:lpstr>
      <vt:lpstr>Flow Chart</vt:lpstr>
      <vt:lpstr>Timeline</vt:lpstr>
      <vt:lpstr>Timeline</vt:lpstr>
      <vt:lpstr>Notification/ Project Managers Instruction </vt:lpstr>
      <vt:lpstr>Quotation </vt:lpstr>
      <vt:lpstr>Assessment </vt:lpstr>
      <vt:lpstr>How to cost a Compensation Event</vt:lpstr>
      <vt:lpstr>What it includes; </vt:lpstr>
      <vt:lpstr>People</vt:lpstr>
      <vt:lpstr>Equipment </vt:lpstr>
      <vt:lpstr>The rest </vt:lpstr>
      <vt:lpstr>Henry Boot Construction Ltd v Alstom Combined Cycles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Revision techniques</dc:title>
  <dc:creator>Lindsay Richards</dc:creator>
  <cp:lastModifiedBy>Morgan, Zoe</cp:lastModifiedBy>
  <cp:revision>5</cp:revision>
  <dcterms:created xsi:type="dcterms:W3CDTF">2017-04-06T07:33:15Z</dcterms:created>
  <dcterms:modified xsi:type="dcterms:W3CDTF">2019-03-06T20:24:17Z</dcterms:modified>
</cp:coreProperties>
</file>