
<file path=[Content_Types].xml><?xml version="1.0" encoding="utf-8"?>
<Types xmlns="http://schemas.openxmlformats.org/package/2006/content-types">
  <Default Extension="jpg" ContentType="image/jp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6" r:id="rId2"/>
  </p:sldMasterIdLst>
  <p:sldIdLst>
    <p:sldId id="256" r:id="rId3"/>
    <p:sldId id="259" r:id="rId4"/>
    <p:sldId id="297" r:id="rId5"/>
    <p:sldId id="298" r:id="rId6"/>
    <p:sldId id="299" r:id="rId7"/>
    <p:sldId id="300" r:id="rId8"/>
    <p:sldId id="301" r:id="rId9"/>
    <p:sldId id="302" r:id="rId10"/>
    <p:sldId id="303" r:id="rId11"/>
    <p:sldId id="304" r:id="rId12"/>
    <p:sldId id="305" r:id="rId13"/>
    <p:sldId id="306" r:id="rId14"/>
    <p:sldId id="307" r:id="rId15"/>
    <p:sldId id="308" r:id="rId16"/>
    <p:sldId id="309" r:id="rId17"/>
    <p:sldId id="310" r:id="rId18"/>
    <p:sldId id="311" r:id="rId19"/>
    <p:sldId id="312" r:id="rId20"/>
    <p:sldId id="269" r:id="rId21"/>
    <p:sldId id="270" r:id="rId22"/>
    <p:sldId id="313" r:id="rId23"/>
    <p:sldId id="278" r:id="rId24"/>
    <p:sldId id="279" r:id="rId25"/>
    <p:sldId id="280" r:id="rId26"/>
    <p:sldId id="281" r:id="rId27"/>
    <p:sldId id="283" r:id="rId28"/>
    <p:sldId id="285" r:id="rId29"/>
    <p:sldId id="288" r:id="rId30"/>
    <p:sldId id="291" r:id="rId31"/>
    <p:sldId id="292" r:id="rId32"/>
    <p:sldId id="293" r:id="rId33"/>
  </p:sldIdLst>
  <p:sldSz cx="9144000" cy="6858000" type="screen4x3"/>
  <p:notesSz cx="9144000" cy="6858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87B1EF-5656-05DF-7A00-8AEBB6BEAF25}" v="39" dt="2026-02-08T16:45:25.748"/>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37" autoAdjust="0"/>
    <p:restoredTop sz="94675"/>
  </p:normalViewPr>
  <p:slideViewPr>
    <p:cSldViewPr>
      <p:cViewPr varScale="1">
        <p:scale>
          <a:sx n="97" d="100"/>
          <a:sy n="97" d="100"/>
        </p:scale>
        <p:origin x="1056" y="114"/>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6/10/2026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000" b="1" i="0">
                <a:solidFill>
                  <a:srgbClr val="FF0000"/>
                </a:solidFill>
                <a:latin typeface="Segoe UI"/>
                <a:cs typeface="Segoe UI"/>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6/10/2026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000" b="1" i="0">
                <a:solidFill>
                  <a:srgbClr val="FF0000"/>
                </a:solidFill>
                <a:latin typeface="Segoe UI"/>
                <a:cs typeface="Segoe UI"/>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6/10/2026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000" b="1" i="0">
                <a:solidFill>
                  <a:srgbClr val="FF0000"/>
                </a:solidFill>
                <a:latin typeface="Segoe UI"/>
                <a:cs typeface="Segoe U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6/10/2026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6/10/2026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6/10/2026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8282426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000" b="1" i="0">
                <a:solidFill>
                  <a:schemeClr val="tx1"/>
                </a:solidFill>
                <a:latin typeface="Segoe UI"/>
                <a:cs typeface="Segoe UI"/>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6/10/2026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4547416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000" b="1" i="0">
                <a:solidFill>
                  <a:schemeClr val="tx1"/>
                </a:solidFill>
                <a:latin typeface="Segoe UI"/>
                <a:cs typeface="Segoe UI"/>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6/10/2026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1196695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000" b="1" i="0">
                <a:solidFill>
                  <a:schemeClr val="tx1"/>
                </a:solidFill>
                <a:latin typeface="Segoe UI"/>
                <a:cs typeface="Segoe U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6/10/2026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2921756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6/10/2026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30907179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2.jpg"/><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theme" Target="../theme/theme2.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7" cstate="print"/>
          <a:stretch>
            <a:fillRect/>
          </a:stretch>
        </p:blipFill>
        <p:spPr>
          <a:xfrm>
            <a:off x="0" y="0"/>
            <a:ext cx="9143999" cy="6857998"/>
          </a:xfrm>
          <a:prstGeom prst="rect">
            <a:avLst/>
          </a:prstGeom>
        </p:spPr>
      </p:pic>
      <p:sp>
        <p:nvSpPr>
          <p:cNvPr id="2" name="Holder 2"/>
          <p:cNvSpPr>
            <a:spLocks noGrp="1"/>
          </p:cNvSpPr>
          <p:nvPr>
            <p:ph type="title"/>
          </p:nvPr>
        </p:nvSpPr>
        <p:spPr>
          <a:xfrm>
            <a:off x="1056538" y="86944"/>
            <a:ext cx="7030923" cy="635000"/>
          </a:xfrm>
          <a:prstGeom prst="rect">
            <a:avLst/>
          </a:prstGeom>
        </p:spPr>
        <p:txBody>
          <a:bodyPr wrap="square" lIns="0" tIns="0" rIns="0" bIns="0">
            <a:spAutoFit/>
          </a:bodyPr>
          <a:lstStyle>
            <a:lvl1pPr>
              <a:defRPr sz="4000" b="1" i="0">
                <a:solidFill>
                  <a:srgbClr val="FF0000"/>
                </a:solidFill>
                <a:latin typeface="Segoe UI"/>
                <a:cs typeface="Segoe UI"/>
              </a:defRPr>
            </a:lvl1pPr>
          </a:lstStyle>
          <a:p>
            <a:endParaRPr/>
          </a:p>
        </p:txBody>
      </p:sp>
      <p:sp>
        <p:nvSpPr>
          <p:cNvPr id="3" name="Holder 3"/>
          <p:cNvSpPr>
            <a:spLocks noGrp="1"/>
          </p:cNvSpPr>
          <p:nvPr>
            <p:ph type="body" idx="1"/>
          </p:nvPr>
        </p:nvSpPr>
        <p:spPr>
          <a:xfrm>
            <a:off x="450850" y="1411350"/>
            <a:ext cx="8448040" cy="4099560"/>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6/10/2026</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7" cstate="print"/>
          <a:stretch>
            <a:fillRect/>
          </a:stretch>
        </p:blipFill>
        <p:spPr>
          <a:xfrm>
            <a:off x="0" y="0"/>
            <a:ext cx="9143999" cy="6857998"/>
          </a:xfrm>
          <a:prstGeom prst="rect">
            <a:avLst/>
          </a:prstGeom>
        </p:spPr>
      </p:pic>
      <p:sp>
        <p:nvSpPr>
          <p:cNvPr id="2" name="Holder 2"/>
          <p:cNvSpPr>
            <a:spLocks noGrp="1"/>
          </p:cNvSpPr>
          <p:nvPr>
            <p:ph type="title"/>
          </p:nvPr>
        </p:nvSpPr>
        <p:spPr>
          <a:xfrm>
            <a:off x="1112926" y="-6603"/>
            <a:ext cx="6916420" cy="1244600"/>
          </a:xfrm>
          <a:prstGeom prst="rect">
            <a:avLst/>
          </a:prstGeom>
        </p:spPr>
        <p:txBody>
          <a:bodyPr wrap="square" lIns="0" tIns="0" rIns="0" bIns="0">
            <a:spAutoFit/>
          </a:bodyPr>
          <a:lstStyle>
            <a:lvl1pPr>
              <a:defRPr sz="4000" b="1" i="0">
                <a:solidFill>
                  <a:schemeClr val="tx1"/>
                </a:solidFill>
                <a:latin typeface="Segoe UI"/>
                <a:cs typeface="Segoe UI"/>
              </a:defRPr>
            </a:lvl1pPr>
          </a:lstStyle>
          <a:p>
            <a:endParaRPr/>
          </a:p>
        </p:txBody>
      </p:sp>
      <p:sp>
        <p:nvSpPr>
          <p:cNvPr id="3" name="Holder 3"/>
          <p:cNvSpPr>
            <a:spLocks noGrp="1"/>
          </p:cNvSpPr>
          <p:nvPr>
            <p:ph type="body" idx="1"/>
          </p:nvPr>
        </p:nvSpPr>
        <p:spPr>
          <a:xfrm>
            <a:off x="437680" y="2918586"/>
            <a:ext cx="8241030" cy="2590800"/>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6/10/2026</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68066870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I4MWVEAww2g" TargetMode="Externa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hyperlink" Target="https://www.gov.uk/government/organisations/healthcare-uk" TargetMode="External"/><Relationship Id="rId2" Type="http://schemas.openxmlformats.org/officeDocument/2006/relationships/hyperlink" Target="https://www.highspeedtraining.co.uk/hub/empowerment-in-health-and-social-care/#%3A~%3Atext%3DThe%20main%20principles%20of%20empowerment%20within%20health%20and%2C4%20Social%20prescribing%20and%20community-based%20support.%20More%20items" TargetMode="External"/><Relationship Id="rId1" Type="http://schemas.openxmlformats.org/officeDocument/2006/relationships/slideLayout" Target="../slideLayouts/slideLayout2.xml"/><Relationship Id="rId4" Type="http://schemas.openxmlformats.org/officeDocument/2006/relationships/hyperlink" Target="https://www.bing.com/videos/search?q=recording%2Bin%2Bhealth%2Band%2Bsocial%2Bcare&amp;&amp;view=detail&amp;mid=56E0A079341214342DA056E0A079341214342DA0&amp;&amp;FORM=VRDGAR&amp;ru=%2Fvideos%2Fsearch%3Fq%3Drecording%2Bin%2Bhealth%2Band%2Bsocial%2Bcare%26qpvt%3Drecording%2Bin%2Bhealth%2Band%2Bsocial%2Bcare%26FORM%3DVDRE"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2"/>
            <a:ext cx="9143999" cy="6857998"/>
          </a:xfrm>
          <a:prstGeom prst="rect">
            <a:avLst/>
          </a:prstGeom>
        </p:spPr>
      </p:pic>
      <p:sp>
        <p:nvSpPr>
          <p:cNvPr id="3" name="object 3"/>
          <p:cNvSpPr txBox="1">
            <a:spLocks noGrp="1"/>
          </p:cNvSpPr>
          <p:nvPr>
            <p:ph type="title"/>
          </p:nvPr>
        </p:nvSpPr>
        <p:spPr>
          <a:xfrm>
            <a:off x="2359405" y="1524000"/>
            <a:ext cx="4424680" cy="1489710"/>
          </a:xfrm>
          <a:prstGeom prst="rect">
            <a:avLst/>
          </a:prstGeom>
        </p:spPr>
        <p:txBody>
          <a:bodyPr vert="horz" wrap="square" lIns="0" tIns="13335" rIns="0" bIns="0" rtlCol="0">
            <a:spAutoFit/>
          </a:bodyPr>
          <a:lstStyle/>
          <a:p>
            <a:pPr marL="413384" marR="405130" algn="ctr">
              <a:lnSpc>
                <a:spcPct val="100000"/>
              </a:lnSpc>
              <a:spcBef>
                <a:spcPts val="105"/>
              </a:spcBef>
            </a:pPr>
            <a:r>
              <a:rPr sz="3200" dirty="0">
                <a:solidFill>
                  <a:srgbClr val="FFFFFF"/>
                </a:solidFill>
              </a:rPr>
              <a:t>Module</a:t>
            </a:r>
            <a:r>
              <a:rPr sz="3200" spc="-15" dirty="0">
                <a:solidFill>
                  <a:srgbClr val="FFFFFF"/>
                </a:solidFill>
              </a:rPr>
              <a:t> </a:t>
            </a:r>
            <a:r>
              <a:rPr sz="3200" spc="-10" dirty="0">
                <a:solidFill>
                  <a:srgbClr val="FFFFFF"/>
                </a:solidFill>
                <a:latin typeface="Arial"/>
                <a:cs typeface="Arial"/>
              </a:rPr>
              <a:t>LCHS4003 </a:t>
            </a:r>
            <a:r>
              <a:rPr sz="3200" dirty="0">
                <a:solidFill>
                  <a:srgbClr val="FFFFFF"/>
                </a:solidFill>
                <a:latin typeface="Arial"/>
                <a:cs typeface="Arial"/>
              </a:rPr>
              <a:t>Introduction</a:t>
            </a:r>
            <a:r>
              <a:rPr sz="3200" spc="-85" dirty="0">
                <a:solidFill>
                  <a:srgbClr val="FFFFFF"/>
                </a:solidFill>
                <a:latin typeface="Arial"/>
                <a:cs typeface="Arial"/>
              </a:rPr>
              <a:t> </a:t>
            </a:r>
            <a:r>
              <a:rPr sz="3200" spc="-25" dirty="0">
                <a:solidFill>
                  <a:srgbClr val="FFFFFF"/>
                </a:solidFill>
                <a:latin typeface="Arial"/>
                <a:cs typeface="Arial"/>
              </a:rPr>
              <a:t>to</a:t>
            </a:r>
            <a:endParaRPr sz="3200" dirty="0">
              <a:latin typeface="Arial"/>
              <a:cs typeface="Arial"/>
            </a:endParaRPr>
          </a:p>
          <a:p>
            <a:pPr algn="ctr">
              <a:lnSpc>
                <a:spcPct val="100000"/>
              </a:lnSpc>
            </a:pPr>
            <a:r>
              <a:rPr sz="3200" dirty="0">
                <a:solidFill>
                  <a:srgbClr val="FFFFFF"/>
                </a:solidFill>
                <a:latin typeface="Arial"/>
                <a:cs typeface="Arial"/>
              </a:rPr>
              <a:t>Health</a:t>
            </a:r>
            <a:r>
              <a:rPr sz="3200" spc="-45" dirty="0">
                <a:solidFill>
                  <a:srgbClr val="FFFFFF"/>
                </a:solidFill>
                <a:latin typeface="Arial"/>
                <a:cs typeface="Arial"/>
              </a:rPr>
              <a:t> </a:t>
            </a:r>
            <a:r>
              <a:rPr sz="3200" dirty="0">
                <a:solidFill>
                  <a:srgbClr val="FFFFFF"/>
                </a:solidFill>
                <a:latin typeface="Arial"/>
                <a:cs typeface="Arial"/>
              </a:rPr>
              <a:t>and</a:t>
            </a:r>
            <a:r>
              <a:rPr sz="3200" spc="-40" dirty="0">
                <a:solidFill>
                  <a:srgbClr val="FFFFFF"/>
                </a:solidFill>
                <a:latin typeface="Arial"/>
                <a:cs typeface="Arial"/>
              </a:rPr>
              <a:t> </a:t>
            </a:r>
            <a:r>
              <a:rPr sz="3200" dirty="0">
                <a:solidFill>
                  <a:srgbClr val="FFFFFF"/>
                </a:solidFill>
                <a:latin typeface="Arial"/>
                <a:cs typeface="Arial"/>
              </a:rPr>
              <a:t>Social</a:t>
            </a:r>
            <a:r>
              <a:rPr sz="3200" spc="-20" dirty="0">
                <a:solidFill>
                  <a:srgbClr val="FFFFFF"/>
                </a:solidFill>
                <a:latin typeface="Arial"/>
                <a:cs typeface="Arial"/>
              </a:rPr>
              <a:t> Care</a:t>
            </a:r>
            <a:endParaRPr sz="3200" dirty="0">
              <a:latin typeface="Arial"/>
              <a:cs typeface="Arial"/>
            </a:endParaRPr>
          </a:p>
        </p:txBody>
      </p:sp>
      <p:sp>
        <p:nvSpPr>
          <p:cNvPr id="4" name="object 4"/>
          <p:cNvSpPr txBox="1"/>
          <p:nvPr/>
        </p:nvSpPr>
        <p:spPr>
          <a:xfrm>
            <a:off x="3743705" y="3336288"/>
            <a:ext cx="1656080" cy="574040"/>
          </a:xfrm>
          <a:prstGeom prst="rect">
            <a:avLst/>
          </a:prstGeom>
        </p:spPr>
        <p:txBody>
          <a:bodyPr vert="horz" wrap="square" lIns="0" tIns="12700" rIns="0" bIns="0" rtlCol="0">
            <a:spAutoFit/>
          </a:bodyPr>
          <a:lstStyle/>
          <a:p>
            <a:pPr marL="12700">
              <a:lnSpc>
                <a:spcPct val="100000"/>
              </a:lnSpc>
              <a:spcBef>
                <a:spcPts val="100"/>
              </a:spcBef>
            </a:pPr>
            <a:r>
              <a:rPr sz="3600" b="1" dirty="0">
                <a:solidFill>
                  <a:srgbClr val="FFFFCC"/>
                </a:solidFill>
                <a:latin typeface="Segoe UI"/>
                <a:cs typeface="Segoe UI"/>
              </a:rPr>
              <a:t>WEEK</a:t>
            </a:r>
            <a:r>
              <a:rPr sz="3600" b="1" spc="-15" dirty="0">
                <a:solidFill>
                  <a:srgbClr val="FFFFCC"/>
                </a:solidFill>
                <a:latin typeface="Segoe UI"/>
                <a:cs typeface="Segoe UI"/>
              </a:rPr>
              <a:t> </a:t>
            </a:r>
            <a:r>
              <a:rPr sz="3600" b="1" spc="-60" dirty="0">
                <a:solidFill>
                  <a:srgbClr val="FFFFCC"/>
                </a:solidFill>
                <a:latin typeface="Segoe UI"/>
                <a:cs typeface="Segoe UI"/>
              </a:rPr>
              <a:t>8</a:t>
            </a:r>
            <a:endParaRPr sz="3600" dirty="0">
              <a:latin typeface="Segoe UI"/>
              <a:cs typeface="Segoe U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718054" y="189687"/>
            <a:ext cx="3707129" cy="635000"/>
          </a:xfrm>
          <a:prstGeom prst="rect">
            <a:avLst/>
          </a:prstGeom>
        </p:spPr>
        <p:txBody>
          <a:bodyPr vert="horz" wrap="square" lIns="0" tIns="12065" rIns="0" bIns="0" rtlCol="0">
            <a:spAutoFit/>
          </a:bodyPr>
          <a:lstStyle/>
          <a:p>
            <a:pPr marL="12700">
              <a:lnSpc>
                <a:spcPct val="100000"/>
              </a:lnSpc>
              <a:spcBef>
                <a:spcPts val="95"/>
              </a:spcBef>
            </a:pPr>
            <a:r>
              <a:rPr spc="-65" dirty="0"/>
              <a:t>Today</a:t>
            </a:r>
            <a:r>
              <a:rPr spc="-125" dirty="0"/>
              <a:t> </a:t>
            </a:r>
            <a:r>
              <a:rPr dirty="0"/>
              <a:t>we</a:t>
            </a:r>
            <a:r>
              <a:rPr spc="-125" dirty="0"/>
              <a:t> </a:t>
            </a:r>
            <a:r>
              <a:rPr spc="-10" dirty="0"/>
              <a:t>will…</a:t>
            </a:r>
          </a:p>
        </p:txBody>
      </p:sp>
      <p:sp>
        <p:nvSpPr>
          <p:cNvPr id="3" name="object 3"/>
          <p:cNvSpPr txBox="1"/>
          <p:nvPr/>
        </p:nvSpPr>
        <p:spPr>
          <a:xfrm>
            <a:off x="232980" y="1219200"/>
            <a:ext cx="8677275" cy="4650632"/>
          </a:xfrm>
          <a:prstGeom prst="rect">
            <a:avLst/>
          </a:prstGeom>
        </p:spPr>
        <p:txBody>
          <a:bodyPr vert="horz" wrap="square" lIns="0" tIns="13335" rIns="0" bIns="0" rtlCol="0">
            <a:spAutoFit/>
          </a:bodyPr>
          <a:lstStyle/>
          <a:p>
            <a:pPr marL="355600" marR="5080" indent="-342900">
              <a:lnSpc>
                <a:spcPct val="100000"/>
              </a:lnSpc>
              <a:spcBef>
                <a:spcPts val="765"/>
              </a:spcBef>
              <a:tabLst>
                <a:tab pos="354965" algn="l"/>
              </a:tabLst>
            </a:pPr>
            <a:r>
              <a:rPr sz="3200" spc="-50" dirty="0">
                <a:latin typeface="Arial"/>
                <a:cs typeface="Arial"/>
              </a:rPr>
              <a:t>•</a:t>
            </a:r>
            <a:r>
              <a:rPr sz="3200" dirty="0">
                <a:latin typeface="Arial"/>
                <a:cs typeface="Arial"/>
              </a:rPr>
              <a:t>	</a:t>
            </a:r>
            <a:r>
              <a:rPr lang="en-GB" sz="3200" spc="-45" dirty="0">
                <a:latin typeface="Segoe UI"/>
                <a:cs typeface="Segoe UI"/>
              </a:rPr>
              <a:t>O</a:t>
            </a:r>
            <a:r>
              <a:rPr sz="3200" dirty="0" err="1">
                <a:latin typeface="Segoe UI"/>
                <a:cs typeface="Segoe UI"/>
              </a:rPr>
              <a:t>utline</a:t>
            </a:r>
            <a:r>
              <a:rPr sz="3200" spc="-20" dirty="0">
                <a:latin typeface="Segoe UI"/>
                <a:cs typeface="Segoe UI"/>
              </a:rPr>
              <a:t> </a:t>
            </a:r>
            <a:r>
              <a:rPr sz="3200" dirty="0">
                <a:latin typeface="Segoe UI"/>
                <a:cs typeface="Segoe UI"/>
              </a:rPr>
              <a:t>the</a:t>
            </a:r>
            <a:r>
              <a:rPr sz="3200" spc="-15" dirty="0">
                <a:latin typeface="Segoe UI"/>
                <a:cs typeface="Segoe UI"/>
              </a:rPr>
              <a:t> </a:t>
            </a:r>
            <a:r>
              <a:rPr sz="3200" dirty="0">
                <a:latin typeface="Segoe UI"/>
                <a:cs typeface="Segoe UI"/>
              </a:rPr>
              <a:t>Equality</a:t>
            </a:r>
            <a:r>
              <a:rPr sz="3200" spc="-35" dirty="0">
                <a:latin typeface="Segoe UI"/>
                <a:cs typeface="Segoe UI"/>
              </a:rPr>
              <a:t> </a:t>
            </a:r>
            <a:r>
              <a:rPr sz="3200" dirty="0">
                <a:latin typeface="Segoe UI"/>
                <a:cs typeface="Segoe UI"/>
              </a:rPr>
              <a:t>Act</a:t>
            </a:r>
            <a:r>
              <a:rPr sz="3200" spc="-20" dirty="0">
                <a:latin typeface="Segoe UI"/>
                <a:cs typeface="Segoe UI"/>
              </a:rPr>
              <a:t> </a:t>
            </a:r>
            <a:r>
              <a:rPr sz="3200" dirty="0">
                <a:latin typeface="Segoe UI"/>
                <a:cs typeface="Segoe UI"/>
              </a:rPr>
              <a:t>2010,</a:t>
            </a:r>
            <a:r>
              <a:rPr sz="3200" spc="-15" dirty="0">
                <a:latin typeface="Segoe UI"/>
                <a:cs typeface="Segoe UI"/>
              </a:rPr>
              <a:t> </a:t>
            </a:r>
            <a:r>
              <a:rPr sz="3200" spc="-10" dirty="0">
                <a:latin typeface="Segoe UI"/>
                <a:cs typeface="Segoe UI"/>
              </a:rPr>
              <a:t>promoting </a:t>
            </a:r>
            <a:r>
              <a:rPr sz="3200" dirty="0">
                <a:latin typeface="Segoe UI"/>
                <a:cs typeface="Segoe UI"/>
              </a:rPr>
              <a:t>equality,</a:t>
            </a:r>
            <a:r>
              <a:rPr sz="3200" spc="-60" dirty="0">
                <a:latin typeface="Segoe UI"/>
                <a:cs typeface="Segoe UI"/>
              </a:rPr>
              <a:t> </a:t>
            </a:r>
            <a:r>
              <a:rPr sz="3200" dirty="0">
                <a:latin typeface="Segoe UI"/>
                <a:cs typeface="Segoe UI"/>
              </a:rPr>
              <a:t>inclusion</a:t>
            </a:r>
            <a:r>
              <a:rPr sz="3200" spc="-25" dirty="0">
                <a:latin typeface="Segoe UI"/>
                <a:cs typeface="Segoe UI"/>
              </a:rPr>
              <a:t> </a:t>
            </a:r>
            <a:r>
              <a:rPr sz="3200" dirty="0">
                <a:latin typeface="Segoe UI"/>
                <a:cs typeface="Segoe UI"/>
              </a:rPr>
              <a:t>and</a:t>
            </a:r>
            <a:r>
              <a:rPr sz="3200" spc="-45" dirty="0">
                <a:latin typeface="Segoe UI"/>
                <a:cs typeface="Segoe UI"/>
              </a:rPr>
              <a:t> </a:t>
            </a:r>
            <a:r>
              <a:rPr sz="3200" dirty="0">
                <a:latin typeface="Segoe UI"/>
                <a:cs typeface="Segoe UI"/>
              </a:rPr>
              <a:t>diversity</a:t>
            </a:r>
            <a:r>
              <a:rPr sz="3200" spc="-35" dirty="0">
                <a:latin typeface="Segoe UI"/>
                <a:cs typeface="Segoe UI"/>
              </a:rPr>
              <a:t> </a:t>
            </a:r>
            <a:r>
              <a:rPr sz="3200" dirty="0">
                <a:latin typeface="Segoe UI"/>
                <a:cs typeface="Segoe UI"/>
              </a:rPr>
              <a:t>within</a:t>
            </a:r>
            <a:r>
              <a:rPr sz="3200" spc="-40" dirty="0">
                <a:latin typeface="Segoe UI"/>
                <a:cs typeface="Segoe UI"/>
              </a:rPr>
              <a:t> </a:t>
            </a:r>
            <a:r>
              <a:rPr sz="3200" dirty="0">
                <a:latin typeface="Segoe UI"/>
                <a:cs typeface="Segoe UI"/>
              </a:rPr>
              <a:t>the</a:t>
            </a:r>
            <a:r>
              <a:rPr sz="3200" spc="-30" dirty="0">
                <a:latin typeface="Segoe UI"/>
                <a:cs typeface="Segoe UI"/>
              </a:rPr>
              <a:t> </a:t>
            </a:r>
            <a:r>
              <a:rPr sz="3200" dirty="0">
                <a:latin typeface="Segoe UI"/>
                <a:cs typeface="Segoe UI"/>
              </a:rPr>
              <a:t>H</a:t>
            </a:r>
            <a:r>
              <a:rPr sz="3200" spc="-30" dirty="0">
                <a:latin typeface="Segoe UI"/>
                <a:cs typeface="Segoe UI"/>
              </a:rPr>
              <a:t> </a:t>
            </a:r>
            <a:r>
              <a:rPr sz="3200" spc="-50" dirty="0">
                <a:latin typeface="Segoe UI"/>
                <a:cs typeface="Segoe UI"/>
              </a:rPr>
              <a:t>&amp; </a:t>
            </a:r>
            <a:r>
              <a:rPr sz="3200" dirty="0">
                <a:latin typeface="Segoe UI"/>
                <a:cs typeface="Segoe UI"/>
              </a:rPr>
              <a:t>SC</a:t>
            </a:r>
            <a:r>
              <a:rPr sz="3200" spc="-30" dirty="0">
                <a:latin typeface="Segoe UI"/>
                <a:cs typeface="Segoe UI"/>
              </a:rPr>
              <a:t> </a:t>
            </a:r>
            <a:r>
              <a:rPr sz="3200" dirty="0">
                <a:latin typeface="Segoe UI"/>
                <a:cs typeface="Segoe UI"/>
              </a:rPr>
              <a:t>sector</a:t>
            </a:r>
            <a:r>
              <a:rPr sz="3200" spc="-10" dirty="0">
                <a:latin typeface="Segoe UI"/>
                <a:cs typeface="Segoe UI"/>
              </a:rPr>
              <a:t> </a:t>
            </a:r>
            <a:r>
              <a:rPr sz="3200" dirty="0">
                <a:latin typeface="Segoe UI"/>
                <a:cs typeface="Segoe UI"/>
              </a:rPr>
              <a:t>and</a:t>
            </a:r>
            <a:r>
              <a:rPr sz="3200" spc="-25" dirty="0">
                <a:latin typeface="Segoe UI"/>
                <a:cs typeface="Segoe UI"/>
              </a:rPr>
              <a:t> </a:t>
            </a:r>
            <a:r>
              <a:rPr sz="3200" dirty="0">
                <a:latin typeface="Segoe UI"/>
                <a:cs typeface="Segoe UI"/>
              </a:rPr>
              <a:t>consider</a:t>
            </a:r>
            <a:r>
              <a:rPr sz="3200" spc="-15" dirty="0">
                <a:latin typeface="Segoe UI"/>
                <a:cs typeface="Segoe UI"/>
              </a:rPr>
              <a:t> </a:t>
            </a:r>
            <a:r>
              <a:rPr sz="3200" dirty="0">
                <a:latin typeface="Segoe UI"/>
                <a:cs typeface="Segoe UI"/>
              </a:rPr>
              <a:t>ethics</a:t>
            </a:r>
            <a:r>
              <a:rPr sz="3200" spc="-10" dirty="0">
                <a:latin typeface="Segoe UI"/>
                <a:cs typeface="Segoe UI"/>
              </a:rPr>
              <a:t> </a:t>
            </a:r>
            <a:r>
              <a:rPr sz="3200" dirty="0">
                <a:latin typeface="Segoe UI"/>
                <a:cs typeface="Segoe UI"/>
              </a:rPr>
              <a:t>and</a:t>
            </a:r>
            <a:r>
              <a:rPr sz="3200" spc="-20" dirty="0">
                <a:latin typeface="Segoe UI"/>
                <a:cs typeface="Segoe UI"/>
              </a:rPr>
              <a:t> </a:t>
            </a:r>
            <a:r>
              <a:rPr sz="3200" spc="-10" dirty="0">
                <a:latin typeface="Segoe UI"/>
                <a:cs typeface="Segoe UI"/>
              </a:rPr>
              <a:t>values.</a:t>
            </a:r>
            <a:endParaRPr lang="en-GB" sz="3200" spc="-10" dirty="0">
              <a:latin typeface="Segoe UI"/>
              <a:cs typeface="Segoe UI"/>
            </a:endParaRPr>
          </a:p>
          <a:p>
            <a:pPr marL="355600" marR="5080" indent="-342900">
              <a:lnSpc>
                <a:spcPct val="100000"/>
              </a:lnSpc>
              <a:spcBef>
                <a:spcPts val="765"/>
              </a:spcBef>
              <a:tabLst>
                <a:tab pos="354965" algn="l"/>
              </a:tabLst>
            </a:pPr>
            <a:endParaRPr sz="3200" dirty="0">
              <a:latin typeface="Segoe UI"/>
              <a:cs typeface="Segoe UI"/>
            </a:endParaRPr>
          </a:p>
          <a:p>
            <a:pPr marL="355600" marR="120014" indent="-342900">
              <a:lnSpc>
                <a:spcPct val="100000"/>
              </a:lnSpc>
              <a:spcBef>
                <a:spcPts val="775"/>
              </a:spcBef>
              <a:tabLst>
                <a:tab pos="354965" algn="l"/>
              </a:tabLst>
            </a:pPr>
            <a:r>
              <a:rPr sz="3200" spc="-50" dirty="0">
                <a:latin typeface="Arial"/>
                <a:cs typeface="Arial"/>
              </a:rPr>
              <a:t>•</a:t>
            </a:r>
            <a:r>
              <a:rPr sz="3200" dirty="0">
                <a:latin typeface="Arial"/>
                <a:cs typeface="Arial"/>
              </a:rPr>
              <a:t>	</a:t>
            </a:r>
            <a:r>
              <a:rPr lang="en-GB" sz="3200" dirty="0">
                <a:latin typeface="Segoe UI"/>
                <a:cs typeface="Segoe UI"/>
              </a:rPr>
              <a:t>R</a:t>
            </a:r>
            <a:r>
              <a:rPr sz="3200" dirty="0">
                <a:latin typeface="Segoe UI"/>
                <a:cs typeface="Segoe UI"/>
              </a:rPr>
              <a:t>un</a:t>
            </a:r>
            <a:r>
              <a:rPr sz="3200" spc="-15" dirty="0">
                <a:latin typeface="Segoe UI"/>
                <a:cs typeface="Segoe UI"/>
              </a:rPr>
              <a:t> </a:t>
            </a:r>
            <a:r>
              <a:rPr sz="3200" dirty="0">
                <a:latin typeface="Segoe UI"/>
                <a:cs typeface="Segoe UI"/>
              </a:rPr>
              <a:t>an</a:t>
            </a:r>
            <a:r>
              <a:rPr sz="3200" spc="-35" dirty="0">
                <a:latin typeface="Segoe UI"/>
                <a:cs typeface="Segoe UI"/>
              </a:rPr>
              <a:t> </a:t>
            </a:r>
            <a:r>
              <a:rPr sz="3200" dirty="0">
                <a:latin typeface="Segoe UI"/>
                <a:cs typeface="Segoe UI"/>
              </a:rPr>
              <a:t>assignment</a:t>
            </a:r>
            <a:r>
              <a:rPr sz="3200" spc="-15" dirty="0">
                <a:latin typeface="Segoe UI"/>
                <a:cs typeface="Segoe UI"/>
              </a:rPr>
              <a:t> </a:t>
            </a:r>
            <a:r>
              <a:rPr sz="3200" dirty="0">
                <a:latin typeface="Segoe UI"/>
                <a:cs typeface="Segoe UI"/>
              </a:rPr>
              <a:t>workshop</a:t>
            </a:r>
            <a:r>
              <a:rPr sz="3200" spc="-40" dirty="0">
                <a:latin typeface="Segoe UI"/>
                <a:cs typeface="Segoe UI"/>
              </a:rPr>
              <a:t> </a:t>
            </a:r>
            <a:r>
              <a:rPr sz="3200" dirty="0">
                <a:latin typeface="Segoe UI"/>
                <a:cs typeface="Segoe UI"/>
              </a:rPr>
              <a:t>-</a:t>
            </a:r>
            <a:r>
              <a:rPr sz="3200" spc="-15" dirty="0">
                <a:latin typeface="Segoe UI"/>
                <a:cs typeface="Segoe UI"/>
              </a:rPr>
              <a:t> </a:t>
            </a:r>
            <a:r>
              <a:rPr sz="3200" dirty="0">
                <a:latin typeface="Segoe UI"/>
                <a:cs typeface="Segoe UI"/>
              </a:rPr>
              <a:t>outline</a:t>
            </a:r>
            <a:r>
              <a:rPr sz="3200" spc="-15" dirty="0">
                <a:latin typeface="Segoe UI"/>
                <a:cs typeface="Segoe UI"/>
              </a:rPr>
              <a:t> </a:t>
            </a:r>
            <a:r>
              <a:rPr sz="3200" spc="-25" dirty="0">
                <a:latin typeface="Segoe UI"/>
                <a:cs typeface="Segoe UI"/>
              </a:rPr>
              <a:t>the </a:t>
            </a:r>
            <a:r>
              <a:rPr lang="en-GB" sz="3200" spc="-25" dirty="0">
                <a:latin typeface="Segoe UI"/>
                <a:cs typeface="Segoe UI"/>
              </a:rPr>
              <a:t>second</a:t>
            </a:r>
            <a:r>
              <a:rPr sz="3200" spc="-35" dirty="0">
                <a:latin typeface="Segoe UI"/>
                <a:cs typeface="Segoe UI"/>
              </a:rPr>
              <a:t> </a:t>
            </a:r>
            <a:r>
              <a:rPr sz="3200" dirty="0">
                <a:latin typeface="Segoe UI"/>
                <a:cs typeface="Segoe UI"/>
              </a:rPr>
              <a:t>assignment</a:t>
            </a:r>
            <a:r>
              <a:rPr sz="3200" spc="-5" dirty="0">
                <a:latin typeface="Segoe UI"/>
                <a:cs typeface="Segoe UI"/>
              </a:rPr>
              <a:t> </a:t>
            </a:r>
            <a:r>
              <a:rPr sz="3200" dirty="0">
                <a:latin typeface="Segoe UI"/>
                <a:cs typeface="Segoe UI"/>
              </a:rPr>
              <a:t>brief</a:t>
            </a:r>
            <a:r>
              <a:rPr sz="3200" spc="-10" dirty="0">
                <a:latin typeface="Segoe UI"/>
                <a:cs typeface="Segoe UI"/>
              </a:rPr>
              <a:t> </a:t>
            </a:r>
            <a:r>
              <a:rPr sz="3200" dirty="0">
                <a:latin typeface="Segoe UI"/>
                <a:cs typeface="Segoe UI"/>
              </a:rPr>
              <a:t>relating</a:t>
            </a:r>
            <a:r>
              <a:rPr sz="3200" spc="-40" dirty="0">
                <a:latin typeface="Segoe UI"/>
                <a:cs typeface="Segoe UI"/>
              </a:rPr>
              <a:t> </a:t>
            </a:r>
            <a:r>
              <a:rPr sz="3200" dirty="0">
                <a:latin typeface="Segoe UI"/>
                <a:cs typeface="Segoe UI"/>
              </a:rPr>
              <a:t>to</a:t>
            </a:r>
            <a:r>
              <a:rPr sz="3200" spc="-5" dirty="0">
                <a:latin typeface="Segoe UI"/>
                <a:cs typeface="Segoe UI"/>
              </a:rPr>
              <a:t> </a:t>
            </a:r>
            <a:r>
              <a:rPr sz="3200" dirty="0">
                <a:latin typeface="Segoe UI"/>
                <a:cs typeface="Segoe UI"/>
              </a:rPr>
              <a:t>the</a:t>
            </a:r>
            <a:r>
              <a:rPr sz="3200" spc="-5" dirty="0">
                <a:latin typeface="Segoe UI"/>
                <a:cs typeface="Segoe UI"/>
              </a:rPr>
              <a:t> </a:t>
            </a:r>
            <a:r>
              <a:rPr lang="en-GB" sz="3200" spc="-10" dirty="0">
                <a:latin typeface="Segoe UI"/>
                <a:cs typeface="Segoe UI"/>
              </a:rPr>
              <a:t>report</a:t>
            </a:r>
            <a:r>
              <a:rPr sz="3200" spc="-10" dirty="0">
                <a:latin typeface="Segoe UI"/>
                <a:cs typeface="Segoe UI"/>
              </a:rPr>
              <a:t>, </a:t>
            </a:r>
            <a:r>
              <a:rPr sz="3200" dirty="0">
                <a:latin typeface="Segoe UI"/>
                <a:cs typeface="Segoe UI"/>
              </a:rPr>
              <a:t>look</a:t>
            </a:r>
            <a:r>
              <a:rPr sz="3200" spc="-40" dirty="0">
                <a:latin typeface="Segoe UI"/>
                <a:cs typeface="Segoe UI"/>
              </a:rPr>
              <a:t> </a:t>
            </a:r>
            <a:r>
              <a:rPr sz="3200" dirty="0">
                <a:latin typeface="Segoe UI"/>
                <a:cs typeface="Segoe UI"/>
              </a:rPr>
              <a:t>at</a:t>
            </a:r>
            <a:r>
              <a:rPr sz="3200" spc="-25" dirty="0">
                <a:latin typeface="Segoe UI"/>
                <a:cs typeface="Segoe UI"/>
              </a:rPr>
              <a:t> </a:t>
            </a:r>
            <a:r>
              <a:rPr sz="3200" dirty="0">
                <a:latin typeface="Segoe UI"/>
                <a:cs typeface="Segoe UI"/>
              </a:rPr>
              <a:t>some</a:t>
            </a:r>
            <a:r>
              <a:rPr sz="3200" spc="-25" dirty="0">
                <a:latin typeface="Segoe UI"/>
                <a:cs typeface="Segoe UI"/>
              </a:rPr>
              <a:t> </a:t>
            </a:r>
            <a:r>
              <a:rPr sz="3200" dirty="0">
                <a:latin typeface="Segoe UI"/>
                <a:cs typeface="Segoe UI"/>
              </a:rPr>
              <a:t>of</a:t>
            </a:r>
            <a:r>
              <a:rPr sz="3200" spc="-35" dirty="0">
                <a:latin typeface="Segoe UI"/>
                <a:cs typeface="Segoe UI"/>
              </a:rPr>
              <a:t> </a:t>
            </a:r>
            <a:r>
              <a:rPr sz="3200" dirty="0">
                <a:latin typeface="Segoe UI"/>
                <a:cs typeface="Segoe UI"/>
              </a:rPr>
              <a:t>the</a:t>
            </a:r>
            <a:r>
              <a:rPr sz="3200" spc="-15" dirty="0">
                <a:latin typeface="Segoe UI"/>
                <a:cs typeface="Segoe UI"/>
              </a:rPr>
              <a:t> </a:t>
            </a:r>
            <a:r>
              <a:rPr sz="3200" dirty="0">
                <a:latin typeface="Segoe UI"/>
                <a:cs typeface="Segoe UI"/>
              </a:rPr>
              <a:t>pitfalls,</a:t>
            </a:r>
            <a:r>
              <a:rPr sz="3200" spc="-35" dirty="0">
                <a:latin typeface="Segoe UI"/>
                <a:cs typeface="Segoe UI"/>
              </a:rPr>
              <a:t> </a:t>
            </a:r>
            <a:r>
              <a:rPr sz="3200" dirty="0">
                <a:latin typeface="Segoe UI"/>
                <a:cs typeface="Segoe UI"/>
              </a:rPr>
              <a:t>submission</a:t>
            </a:r>
            <a:r>
              <a:rPr sz="3200" spc="-20" dirty="0">
                <a:latin typeface="Segoe UI"/>
                <a:cs typeface="Segoe UI"/>
              </a:rPr>
              <a:t> </a:t>
            </a:r>
            <a:r>
              <a:rPr sz="3200" spc="-25" dirty="0">
                <a:latin typeface="Segoe UI"/>
                <a:cs typeface="Segoe UI"/>
              </a:rPr>
              <a:t>and </a:t>
            </a:r>
            <a:r>
              <a:rPr sz="3200" dirty="0">
                <a:latin typeface="Segoe UI"/>
                <a:cs typeface="Segoe UI"/>
              </a:rPr>
              <a:t>conduct</a:t>
            </a:r>
            <a:r>
              <a:rPr sz="3200" spc="-45" dirty="0">
                <a:latin typeface="Segoe UI"/>
                <a:cs typeface="Segoe UI"/>
              </a:rPr>
              <a:t> </a:t>
            </a:r>
            <a:r>
              <a:rPr sz="3200" dirty="0">
                <a:latin typeface="Segoe UI"/>
                <a:cs typeface="Segoe UI"/>
              </a:rPr>
              <a:t>and</a:t>
            </a:r>
            <a:r>
              <a:rPr sz="3200" spc="-30" dirty="0">
                <a:latin typeface="Segoe UI"/>
                <a:cs typeface="Segoe UI"/>
              </a:rPr>
              <a:t> </a:t>
            </a:r>
            <a:r>
              <a:rPr sz="3200" dirty="0">
                <a:latin typeface="Segoe UI"/>
                <a:cs typeface="Segoe UI"/>
              </a:rPr>
              <a:t>the</a:t>
            </a:r>
            <a:r>
              <a:rPr sz="3200" spc="-30" dirty="0">
                <a:latin typeface="Segoe UI"/>
                <a:cs typeface="Segoe UI"/>
              </a:rPr>
              <a:t> </a:t>
            </a:r>
            <a:r>
              <a:rPr sz="3200" dirty="0">
                <a:latin typeface="Segoe UI"/>
                <a:cs typeface="Segoe UI"/>
              </a:rPr>
              <a:t>referencing</a:t>
            </a:r>
            <a:r>
              <a:rPr sz="3200" spc="-65" dirty="0">
                <a:latin typeface="Segoe UI"/>
                <a:cs typeface="Segoe UI"/>
              </a:rPr>
              <a:t> </a:t>
            </a:r>
            <a:r>
              <a:rPr sz="3200" spc="-10" dirty="0">
                <a:latin typeface="Segoe UI"/>
                <a:cs typeface="Segoe UI"/>
              </a:rPr>
              <a:t>requirements.</a:t>
            </a:r>
            <a:endParaRPr sz="3200" dirty="0">
              <a:latin typeface="Segoe UI"/>
              <a:cs typeface="Segoe U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268477" y="109981"/>
            <a:ext cx="3453129" cy="5559425"/>
            <a:chOff x="268477" y="109981"/>
            <a:chExt cx="3453129" cy="5559425"/>
          </a:xfrm>
        </p:grpSpPr>
        <p:sp>
          <p:nvSpPr>
            <p:cNvPr id="3" name="object 3"/>
            <p:cNvSpPr/>
            <p:nvPr/>
          </p:nvSpPr>
          <p:spPr>
            <a:xfrm>
              <a:off x="281177" y="122681"/>
              <a:ext cx="3427729" cy="5534025"/>
            </a:xfrm>
            <a:custGeom>
              <a:avLst/>
              <a:gdLst/>
              <a:ahLst/>
              <a:cxnLst/>
              <a:rect l="l" t="t" r="r" b="b"/>
              <a:pathLst>
                <a:path w="3427729" h="5534025">
                  <a:moveTo>
                    <a:pt x="3427476" y="0"/>
                  </a:moveTo>
                  <a:lnTo>
                    <a:pt x="1713738" y="1713738"/>
                  </a:lnTo>
                  <a:lnTo>
                    <a:pt x="0" y="0"/>
                  </a:lnTo>
                  <a:lnTo>
                    <a:pt x="0" y="3819906"/>
                  </a:lnTo>
                  <a:lnTo>
                    <a:pt x="1713738" y="5533644"/>
                  </a:lnTo>
                  <a:lnTo>
                    <a:pt x="3427476" y="3819906"/>
                  </a:lnTo>
                  <a:lnTo>
                    <a:pt x="3427476" y="0"/>
                  </a:lnTo>
                  <a:close/>
                </a:path>
              </a:pathLst>
            </a:custGeom>
            <a:solidFill>
              <a:srgbClr val="00AFEF"/>
            </a:solidFill>
          </p:spPr>
          <p:txBody>
            <a:bodyPr wrap="square" lIns="0" tIns="0" rIns="0" bIns="0" rtlCol="0"/>
            <a:lstStyle/>
            <a:p>
              <a:endParaRPr/>
            </a:p>
          </p:txBody>
        </p:sp>
        <p:sp>
          <p:nvSpPr>
            <p:cNvPr id="4" name="object 4"/>
            <p:cNvSpPr/>
            <p:nvPr/>
          </p:nvSpPr>
          <p:spPr>
            <a:xfrm>
              <a:off x="281177" y="122681"/>
              <a:ext cx="3427729" cy="5534025"/>
            </a:xfrm>
            <a:custGeom>
              <a:avLst/>
              <a:gdLst/>
              <a:ahLst/>
              <a:cxnLst/>
              <a:rect l="l" t="t" r="r" b="b"/>
              <a:pathLst>
                <a:path w="3427729" h="5534025">
                  <a:moveTo>
                    <a:pt x="3427476" y="0"/>
                  </a:moveTo>
                  <a:lnTo>
                    <a:pt x="3427476" y="3819906"/>
                  </a:lnTo>
                  <a:lnTo>
                    <a:pt x="1713738" y="5533644"/>
                  </a:lnTo>
                  <a:lnTo>
                    <a:pt x="0" y="3819906"/>
                  </a:lnTo>
                  <a:lnTo>
                    <a:pt x="0" y="0"/>
                  </a:lnTo>
                  <a:lnTo>
                    <a:pt x="1713738" y="1713738"/>
                  </a:lnTo>
                  <a:lnTo>
                    <a:pt x="3427476" y="0"/>
                  </a:lnTo>
                  <a:close/>
                </a:path>
              </a:pathLst>
            </a:custGeom>
            <a:ln w="25400">
              <a:solidFill>
                <a:srgbClr val="00AFEF"/>
              </a:solidFill>
            </a:ln>
          </p:spPr>
          <p:txBody>
            <a:bodyPr wrap="square" lIns="0" tIns="0" rIns="0" bIns="0" rtlCol="0"/>
            <a:lstStyle/>
            <a:p>
              <a:endParaRPr/>
            </a:p>
          </p:txBody>
        </p:sp>
      </p:grpSp>
      <p:sp>
        <p:nvSpPr>
          <p:cNvPr id="5" name="object 5"/>
          <p:cNvSpPr txBox="1"/>
          <p:nvPr/>
        </p:nvSpPr>
        <p:spPr>
          <a:xfrm>
            <a:off x="423163" y="2031682"/>
            <a:ext cx="3138805" cy="1909445"/>
          </a:xfrm>
          <a:prstGeom prst="rect">
            <a:avLst/>
          </a:prstGeom>
        </p:spPr>
        <p:txBody>
          <a:bodyPr vert="horz" wrap="square" lIns="0" tIns="12065" rIns="0" bIns="0" rtlCol="0">
            <a:spAutoFit/>
          </a:bodyPr>
          <a:lstStyle/>
          <a:p>
            <a:pPr marL="12065" marR="5080" algn="ctr">
              <a:lnSpc>
                <a:spcPct val="138300"/>
              </a:lnSpc>
              <a:spcBef>
                <a:spcPts val="95"/>
              </a:spcBef>
            </a:pPr>
            <a:r>
              <a:rPr sz="2400" b="1" dirty="0">
                <a:solidFill>
                  <a:srgbClr val="FFFFFF"/>
                </a:solidFill>
                <a:latin typeface="Segoe UI"/>
                <a:cs typeface="Segoe UI"/>
              </a:rPr>
              <a:t>The</a:t>
            </a:r>
            <a:r>
              <a:rPr sz="2400" b="1" spc="-25" dirty="0">
                <a:solidFill>
                  <a:srgbClr val="FFFFFF"/>
                </a:solidFill>
                <a:latin typeface="Segoe UI"/>
                <a:cs typeface="Segoe UI"/>
              </a:rPr>
              <a:t> </a:t>
            </a:r>
            <a:r>
              <a:rPr sz="2400" b="1" dirty="0">
                <a:solidFill>
                  <a:srgbClr val="FFFFFF"/>
                </a:solidFill>
                <a:latin typeface="Segoe UI"/>
                <a:cs typeface="Segoe UI"/>
              </a:rPr>
              <a:t>Equality</a:t>
            </a:r>
            <a:r>
              <a:rPr sz="2400" b="1" spc="-25" dirty="0">
                <a:solidFill>
                  <a:srgbClr val="FFFFFF"/>
                </a:solidFill>
                <a:latin typeface="Segoe UI"/>
                <a:cs typeface="Segoe UI"/>
              </a:rPr>
              <a:t> </a:t>
            </a:r>
            <a:r>
              <a:rPr sz="2400" b="1" dirty="0">
                <a:solidFill>
                  <a:srgbClr val="FFFFFF"/>
                </a:solidFill>
                <a:latin typeface="Segoe UI"/>
                <a:cs typeface="Segoe UI"/>
              </a:rPr>
              <a:t>Act</a:t>
            </a:r>
            <a:r>
              <a:rPr sz="2400" b="1" spc="-20" dirty="0">
                <a:solidFill>
                  <a:srgbClr val="FFFFFF"/>
                </a:solidFill>
                <a:latin typeface="Segoe UI"/>
                <a:cs typeface="Segoe UI"/>
              </a:rPr>
              <a:t> 2010 </a:t>
            </a:r>
            <a:r>
              <a:rPr sz="2400" b="1" spc="-10" dirty="0">
                <a:solidFill>
                  <a:srgbClr val="FFFFFF"/>
                </a:solidFill>
                <a:latin typeface="Segoe UI"/>
                <a:cs typeface="Segoe UI"/>
              </a:rPr>
              <a:t>Equality,</a:t>
            </a:r>
            <a:r>
              <a:rPr sz="2400" b="1" spc="-90" dirty="0">
                <a:solidFill>
                  <a:srgbClr val="FFFFFF"/>
                </a:solidFill>
                <a:latin typeface="Segoe UI"/>
                <a:cs typeface="Segoe UI"/>
              </a:rPr>
              <a:t> </a:t>
            </a:r>
            <a:r>
              <a:rPr sz="2400" b="1" dirty="0">
                <a:solidFill>
                  <a:srgbClr val="FFFFFF"/>
                </a:solidFill>
                <a:latin typeface="Segoe UI"/>
                <a:cs typeface="Segoe UI"/>
              </a:rPr>
              <a:t>values</a:t>
            </a:r>
            <a:r>
              <a:rPr sz="2400" b="1" spc="-65" dirty="0">
                <a:solidFill>
                  <a:srgbClr val="FFFFFF"/>
                </a:solidFill>
                <a:latin typeface="Segoe UI"/>
                <a:cs typeface="Segoe UI"/>
              </a:rPr>
              <a:t> </a:t>
            </a:r>
            <a:r>
              <a:rPr sz="2400" b="1" spc="-25" dirty="0">
                <a:solidFill>
                  <a:srgbClr val="FFFFFF"/>
                </a:solidFill>
                <a:latin typeface="Segoe UI"/>
                <a:cs typeface="Segoe UI"/>
              </a:rPr>
              <a:t>and</a:t>
            </a:r>
            <a:endParaRPr sz="2400">
              <a:latin typeface="Segoe UI"/>
              <a:cs typeface="Segoe UI"/>
            </a:endParaRPr>
          </a:p>
          <a:p>
            <a:pPr marL="635" algn="ctr">
              <a:lnSpc>
                <a:spcPct val="100000"/>
              </a:lnSpc>
              <a:spcBef>
                <a:spcPts val="5"/>
              </a:spcBef>
            </a:pPr>
            <a:r>
              <a:rPr sz="2400" b="1" dirty="0">
                <a:solidFill>
                  <a:srgbClr val="FFFFFF"/>
                </a:solidFill>
                <a:latin typeface="Segoe UI"/>
                <a:cs typeface="Segoe UI"/>
              </a:rPr>
              <a:t>ethical</a:t>
            </a:r>
            <a:r>
              <a:rPr sz="2400" b="1" spc="-25" dirty="0">
                <a:solidFill>
                  <a:srgbClr val="FFFFFF"/>
                </a:solidFill>
                <a:latin typeface="Segoe UI"/>
                <a:cs typeface="Segoe UI"/>
              </a:rPr>
              <a:t> </a:t>
            </a:r>
            <a:r>
              <a:rPr sz="2400" b="1" dirty="0">
                <a:solidFill>
                  <a:srgbClr val="FFFFFF"/>
                </a:solidFill>
                <a:latin typeface="Segoe UI"/>
                <a:cs typeface="Segoe UI"/>
              </a:rPr>
              <a:t>practice</a:t>
            </a:r>
            <a:r>
              <a:rPr sz="2400" b="1" spc="-40" dirty="0">
                <a:solidFill>
                  <a:srgbClr val="FFFFFF"/>
                </a:solidFill>
                <a:latin typeface="Segoe UI"/>
                <a:cs typeface="Segoe UI"/>
              </a:rPr>
              <a:t> </a:t>
            </a:r>
            <a:r>
              <a:rPr sz="2400" b="1" spc="-25" dirty="0">
                <a:solidFill>
                  <a:srgbClr val="FFFFFF"/>
                </a:solidFill>
                <a:latin typeface="Segoe UI"/>
                <a:cs typeface="Segoe UI"/>
              </a:rPr>
              <a:t>in</a:t>
            </a:r>
            <a:endParaRPr sz="2400">
              <a:latin typeface="Segoe UI"/>
              <a:cs typeface="Segoe UI"/>
            </a:endParaRPr>
          </a:p>
          <a:p>
            <a:pPr marL="1905" algn="ctr">
              <a:lnSpc>
                <a:spcPct val="100000"/>
              </a:lnSpc>
              <a:spcBef>
                <a:spcPts val="1105"/>
              </a:spcBef>
            </a:pPr>
            <a:r>
              <a:rPr sz="2400" b="1" dirty="0">
                <a:solidFill>
                  <a:srgbClr val="FFFFFF"/>
                </a:solidFill>
                <a:latin typeface="Segoe UI"/>
                <a:cs typeface="Segoe UI"/>
              </a:rPr>
              <a:t>the</a:t>
            </a:r>
            <a:r>
              <a:rPr sz="2400" b="1" spc="-10" dirty="0">
                <a:solidFill>
                  <a:srgbClr val="FFFFFF"/>
                </a:solidFill>
                <a:latin typeface="Segoe UI"/>
                <a:cs typeface="Segoe UI"/>
              </a:rPr>
              <a:t> </a:t>
            </a:r>
            <a:r>
              <a:rPr sz="2400" b="1" dirty="0">
                <a:solidFill>
                  <a:srgbClr val="FFFFFF"/>
                </a:solidFill>
                <a:latin typeface="Segoe UI"/>
                <a:cs typeface="Segoe UI"/>
              </a:rPr>
              <a:t>H</a:t>
            </a:r>
            <a:r>
              <a:rPr sz="2400" b="1" spc="-10" dirty="0">
                <a:solidFill>
                  <a:srgbClr val="FFFFFF"/>
                </a:solidFill>
                <a:latin typeface="Segoe UI"/>
                <a:cs typeface="Segoe UI"/>
              </a:rPr>
              <a:t> </a:t>
            </a:r>
            <a:r>
              <a:rPr sz="2400" b="1" dirty="0">
                <a:solidFill>
                  <a:srgbClr val="FFFFFF"/>
                </a:solidFill>
                <a:latin typeface="Segoe UI"/>
                <a:cs typeface="Segoe UI"/>
              </a:rPr>
              <a:t>&amp; </a:t>
            </a:r>
            <a:r>
              <a:rPr sz="2400" b="1" spc="-25" dirty="0">
                <a:solidFill>
                  <a:srgbClr val="FFFFFF"/>
                </a:solidFill>
                <a:latin typeface="Segoe UI"/>
                <a:cs typeface="Segoe UI"/>
              </a:rPr>
              <a:t>SC</a:t>
            </a:r>
            <a:endParaRPr sz="2400">
              <a:latin typeface="Segoe UI"/>
              <a:cs typeface="Segoe UI"/>
            </a:endParaRPr>
          </a:p>
        </p:txBody>
      </p:sp>
      <p:grpSp>
        <p:nvGrpSpPr>
          <p:cNvPr id="6" name="object 6"/>
          <p:cNvGrpSpPr/>
          <p:nvPr/>
        </p:nvGrpSpPr>
        <p:grpSpPr>
          <a:xfrm>
            <a:off x="3682238" y="388874"/>
            <a:ext cx="5194935" cy="3581400"/>
            <a:chOff x="3682238" y="388874"/>
            <a:chExt cx="5194935" cy="3581400"/>
          </a:xfrm>
        </p:grpSpPr>
        <p:sp>
          <p:nvSpPr>
            <p:cNvPr id="7" name="object 7"/>
            <p:cNvSpPr/>
            <p:nvPr/>
          </p:nvSpPr>
          <p:spPr>
            <a:xfrm>
              <a:off x="3694938" y="401574"/>
              <a:ext cx="5169535" cy="3556000"/>
            </a:xfrm>
            <a:custGeom>
              <a:avLst/>
              <a:gdLst/>
              <a:ahLst/>
              <a:cxnLst/>
              <a:rect l="l" t="t" r="r" b="b"/>
              <a:pathLst>
                <a:path w="5169534" h="3556000">
                  <a:moveTo>
                    <a:pt x="4576826" y="0"/>
                  </a:moveTo>
                  <a:lnTo>
                    <a:pt x="0" y="0"/>
                  </a:lnTo>
                  <a:lnTo>
                    <a:pt x="0" y="3555492"/>
                  </a:lnTo>
                  <a:lnTo>
                    <a:pt x="4576826" y="3555492"/>
                  </a:lnTo>
                  <a:lnTo>
                    <a:pt x="4625427" y="3553527"/>
                  </a:lnTo>
                  <a:lnTo>
                    <a:pt x="4672947" y="3547736"/>
                  </a:lnTo>
                  <a:lnTo>
                    <a:pt x="4719231" y="3538270"/>
                  </a:lnTo>
                  <a:lnTo>
                    <a:pt x="4764129" y="3525282"/>
                  </a:lnTo>
                  <a:lnTo>
                    <a:pt x="4807487" y="3508924"/>
                  </a:lnTo>
                  <a:lnTo>
                    <a:pt x="4849153" y="3489350"/>
                  </a:lnTo>
                  <a:lnTo>
                    <a:pt x="4888975" y="3466710"/>
                  </a:lnTo>
                  <a:lnTo>
                    <a:pt x="4926799" y="3441159"/>
                  </a:lnTo>
                  <a:lnTo>
                    <a:pt x="4962474" y="3412848"/>
                  </a:lnTo>
                  <a:lnTo>
                    <a:pt x="4995846" y="3381930"/>
                  </a:lnTo>
                  <a:lnTo>
                    <a:pt x="5026764" y="3348558"/>
                  </a:lnTo>
                  <a:lnTo>
                    <a:pt x="5055075" y="3312883"/>
                  </a:lnTo>
                  <a:lnTo>
                    <a:pt x="5080626" y="3275059"/>
                  </a:lnTo>
                  <a:lnTo>
                    <a:pt x="5103266" y="3235237"/>
                  </a:lnTo>
                  <a:lnTo>
                    <a:pt x="5122840" y="3193571"/>
                  </a:lnTo>
                  <a:lnTo>
                    <a:pt x="5139198" y="3150213"/>
                  </a:lnTo>
                  <a:lnTo>
                    <a:pt x="5152186" y="3105315"/>
                  </a:lnTo>
                  <a:lnTo>
                    <a:pt x="5161652" y="3059031"/>
                  </a:lnTo>
                  <a:lnTo>
                    <a:pt x="5167443" y="3011511"/>
                  </a:lnTo>
                  <a:lnTo>
                    <a:pt x="5169408" y="2962910"/>
                  </a:lnTo>
                  <a:lnTo>
                    <a:pt x="5169408" y="592581"/>
                  </a:lnTo>
                  <a:lnTo>
                    <a:pt x="5167443" y="543980"/>
                  </a:lnTo>
                  <a:lnTo>
                    <a:pt x="5161652" y="496460"/>
                  </a:lnTo>
                  <a:lnTo>
                    <a:pt x="5152186" y="450176"/>
                  </a:lnTo>
                  <a:lnTo>
                    <a:pt x="5139198" y="405278"/>
                  </a:lnTo>
                  <a:lnTo>
                    <a:pt x="5122840" y="361920"/>
                  </a:lnTo>
                  <a:lnTo>
                    <a:pt x="5103266" y="320254"/>
                  </a:lnTo>
                  <a:lnTo>
                    <a:pt x="5080626" y="280432"/>
                  </a:lnTo>
                  <a:lnTo>
                    <a:pt x="5055075" y="242608"/>
                  </a:lnTo>
                  <a:lnTo>
                    <a:pt x="5026764" y="206933"/>
                  </a:lnTo>
                  <a:lnTo>
                    <a:pt x="4995846" y="173561"/>
                  </a:lnTo>
                  <a:lnTo>
                    <a:pt x="4962474" y="142643"/>
                  </a:lnTo>
                  <a:lnTo>
                    <a:pt x="4926799" y="114332"/>
                  </a:lnTo>
                  <a:lnTo>
                    <a:pt x="4888975" y="88781"/>
                  </a:lnTo>
                  <a:lnTo>
                    <a:pt x="4849153" y="66141"/>
                  </a:lnTo>
                  <a:lnTo>
                    <a:pt x="4807487" y="46567"/>
                  </a:lnTo>
                  <a:lnTo>
                    <a:pt x="4764129" y="30209"/>
                  </a:lnTo>
                  <a:lnTo>
                    <a:pt x="4719231" y="17221"/>
                  </a:lnTo>
                  <a:lnTo>
                    <a:pt x="4672947" y="7755"/>
                  </a:lnTo>
                  <a:lnTo>
                    <a:pt x="4625427" y="1964"/>
                  </a:lnTo>
                  <a:lnTo>
                    <a:pt x="4576826" y="0"/>
                  </a:lnTo>
                  <a:close/>
                </a:path>
              </a:pathLst>
            </a:custGeom>
            <a:solidFill>
              <a:srgbClr val="C8F0FF">
                <a:alpha val="90194"/>
              </a:srgbClr>
            </a:solidFill>
          </p:spPr>
          <p:txBody>
            <a:bodyPr wrap="square" lIns="0" tIns="0" rIns="0" bIns="0" rtlCol="0"/>
            <a:lstStyle/>
            <a:p>
              <a:endParaRPr/>
            </a:p>
          </p:txBody>
        </p:sp>
        <p:sp>
          <p:nvSpPr>
            <p:cNvPr id="8" name="object 8"/>
            <p:cNvSpPr/>
            <p:nvPr/>
          </p:nvSpPr>
          <p:spPr>
            <a:xfrm>
              <a:off x="3694938" y="401574"/>
              <a:ext cx="5169535" cy="3556000"/>
            </a:xfrm>
            <a:custGeom>
              <a:avLst/>
              <a:gdLst/>
              <a:ahLst/>
              <a:cxnLst/>
              <a:rect l="l" t="t" r="r" b="b"/>
              <a:pathLst>
                <a:path w="5169534" h="3556000">
                  <a:moveTo>
                    <a:pt x="5169408" y="592581"/>
                  </a:moveTo>
                  <a:lnTo>
                    <a:pt x="5169408" y="2962910"/>
                  </a:lnTo>
                  <a:lnTo>
                    <a:pt x="5167443" y="3011511"/>
                  </a:lnTo>
                  <a:lnTo>
                    <a:pt x="5161652" y="3059031"/>
                  </a:lnTo>
                  <a:lnTo>
                    <a:pt x="5152186" y="3105315"/>
                  </a:lnTo>
                  <a:lnTo>
                    <a:pt x="5139198" y="3150213"/>
                  </a:lnTo>
                  <a:lnTo>
                    <a:pt x="5122840" y="3193571"/>
                  </a:lnTo>
                  <a:lnTo>
                    <a:pt x="5103266" y="3235237"/>
                  </a:lnTo>
                  <a:lnTo>
                    <a:pt x="5080626" y="3275059"/>
                  </a:lnTo>
                  <a:lnTo>
                    <a:pt x="5055075" y="3312883"/>
                  </a:lnTo>
                  <a:lnTo>
                    <a:pt x="5026764" y="3348558"/>
                  </a:lnTo>
                  <a:lnTo>
                    <a:pt x="4995846" y="3381930"/>
                  </a:lnTo>
                  <a:lnTo>
                    <a:pt x="4962474" y="3412848"/>
                  </a:lnTo>
                  <a:lnTo>
                    <a:pt x="4926799" y="3441159"/>
                  </a:lnTo>
                  <a:lnTo>
                    <a:pt x="4888975" y="3466710"/>
                  </a:lnTo>
                  <a:lnTo>
                    <a:pt x="4849153" y="3489350"/>
                  </a:lnTo>
                  <a:lnTo>
                    <a:pt x="4807487" y="3508924"/>
                  </a:lnTo>
                  <a:lnTo>
                    <a:pt x="4764129" y="3525282"/>
                  </a:lnTo>
                  <a:lnTo>
                    <a:pt x="4719231" y="3538270"/>
                  </a:lnTo>
                  <a:lnTo>
                    <a:pt x="4672947" y="3547736"/>
                  </a:lnTo>
                  <a:lnTo>
                    <a:pt x="4625427" y="3553527"/>
                  </a:lnTo>
                  <a:lnTo>
                    <a:pt x="4576826" y="3555492"/>
                  </a:lnTo>
                  <a:lnTo>
                    <a:pt x="0" y="3555492"/>
                  </a:lnTo>
                  <a:lnTo>
                    <a:pt x="0" y="0"/>
                  </a:lnTo>
                  <a:lnTo>
                    <a:pt x="4576826" y="0"/>
                  </a:lnTo>
                  <a:lnTo>
                    <a:pt x="4625427" y="1964"/>
                  </a:lnTo>
                  <a:lnTo>
                    <a:pt x="4672947" y="7755"/>
                  </a:lnTo>
                  <a:lnTo>
                    <a:pt x="4719231" y="17221"/>
                  </a:lnTo>
                  <a:lnTo>
                    <a:pt x="4764129" y="30209"/>
                  </a:lnTo>
                  <a:lnTo>
                    <a:pt x="4807487" y="46567"/>
                  </a:lnTo>
                  <a:lnTo>
                    <a:pt x="4849153" y="66141"/>
                  </a:lnTo>
                  <a:lnTo>
                    <a:pt x="4888975" y="88781"/>
                  </a:lnTo>
                  <a:lnTo>
                    <a:pt x="4926799" y="114332"/>
                  </a:lnTo>
                  <a:lnTo>
                    <a:pt x="4962474" y="142643"/>
                  </a:lnTo>
                  <a:lnTo>
                    <a:pt x="4995846" y="173561"/>
                  </a:lnTo>
                  <a:lnTo>
                    <a:pt x="5026764" y="206933"/>
                  </a:lnTo>
                  <a:lnTo>
                    <a:pt x="5055075" y="242608"/>
                  </a:lnTo>
                  <a:lnTo>
                    <a:pt x="5080626" y="280432"/>
                  </a:lnTo>
                  <a:lnTo>
                    <a:pt x="5103266" y="320254"/>
                  </a:lnTo>
                  <a:lnTo>
                    <a:pt x="5122840" y="361920"/>
                  </a:lnTo>
                  <a:lnTo>
                    <a:pt x="5139198" y="405278"/>
                  </a:lnTo>
                  <a:lnTo>
                    <a:pt x="5152186" y="450176"/>
                  </a:lnTo>
                  <a:lnTo>
                    <a:pt x="5161652" y="496460"/>
                  </a:lnTo>
                  <a:lnTo>
                    <a:pt x="5167443" y="543980"/>
                  </a:lnTo>
                  <a:lnTo>
                    <a:pt x="5169408" y="592581"/>
                  </a:lnTo>
                  <a:close/>
                </a:path>
              </a:pathLst>
            </a:custGeom>
            <a:ln w="25400">
              <a:solidFill>
                <a:srgbClr val="00AFEF"/>
              </a:solidFill>
            </a:ln>
          </p:spPr>
          <p:txBody>
            <a:bodyPr wrap="square" lIns="0" tIns="0" rIns="0" bIns="0" rtlCol="0"/>
            <a:lstStyle/>
            <a:p>
              <a:endParaRPr/>
            </a:p>
          </p:txBody>
        </p:sp>
      </p:grpSp>
      <p:sp>
        <p:nvSpPr>
          <p:cNvPr id="9" name="object 9"/>
          <p:cNvSpPr txBox="1"/>
          <p:nvPr/>
        </p:nvSpPr>
        <p:spPr>
          <a:xfrm>
            <a:off x="3852164" y="1297381"/>
            <a:ext cx="4585335" cy="1669414"/>
          </a:xfrm>
          <a:prstGeom prst="rect">
            <a:avLst/>
          </a:prstGeom>
        </p:spPr>
        <p:txBody>
          <a:bodyPr vert="horz" wrap="square" lIns="0" tIns="74295" rIns="0" bIns="0" rtlCol="0">
            <a:spAutoFit/>
          </a:bodyPr>
          <a:lstStyle/>
          <a:p>
            <a:pPr marL="12700">
              <a:lnSpc>
                <a:spcPct val="100000"/>
              </a:lnSpc>
              <a:spcBef>
                <a:spcPts val="585"/>
              </a:spcBef>
            </a:pPr>
            <a:r>
              <a:rPr sz="2400" dirty="0">
                <a:latin typeface="Segoe UI"/>
                <a:cs typeface="Segoe UI"/>
              </a:rPr>
              <a:t>•</a:t>
            </a:r>
            <a:r>
              <a:rPr sz="2400" spc="145" dirty="0">
                <a:latin typeface="Segoe UI"/>
                <a:cs typeface="Segoe UI"/>
              </a:rPr>
              <a:t> </a:t>
            </a:r>
            <a:r>
              <a:rPr sz="2400" b="1" dirty="0">
                <a:latin typeface="Segoe UI"/>
                <a:cs typeface="Segoe UI"/>
              </a:rPr>
              <a:t>The</a:t>
            </a:r>
            <a:r>
              <a:rPr sz="2400" b="1" spc="-10" dirty="0">
                <a:latin typeface="Segoe UI"/>
                <a:cs typeface="Segoe UI"/>
              </a:rPr>
              <a:t> </a:t>
            </a:r>
            <a:r>
              <a:rPr sz="2400" b="1" dirty="0">
                <a:latin typeface="Segoe UI"/>
                <a:cs typeface="Segoe UI"/>
              </a:rPr>
              <a:t>Equality</a:t>
            </a:r>
            <a:r>
              <a:rPr sz="2400" b="1" spc="-25" dirty="0">
                <a:latin typeface="Segoe UI"/>
                <a:cs typeface="Segoe UI"/>
              </a:rPr>
              <a:t> </a:t>
            </a:r>
            <a:r>
              <a:rPr sz="2400" b="1" dirty="0">
                <a:latin typeface="Segoe UI"/>
                <a:cs typeface="Segoe UI"/>
              </a:rPr>
              <a:t>Act</a:t>
            </a:r>
            <a:r>
              <a:rPr sz="2400" b="1" spc="-10" dirty="0">
                <a:latin typeface="Segoe UI"/>
                <a:cs typeface="Segoe UI"/>
              </a:rPr>
              <a:t> </a:t>
            </a:r>
            <a:r>
              <a:rPr sz="2400" b="1" spc="-20" dirty="0">
                <a:latin typeface="Segoe UI"/>
                <a:cs typeface="Segoe UI"/>
              </a:rPr>
              <a:t>2010</a:t>
            </a:r>
            <a:endParaRPr sz="2400" dirty="0">
              <a:latin typeface="Segoe UI"/>
              <a:cs typeface="Segoe UI"/>
            </a:endParaRPr>
          </a:p>
          <a:p>
            <a:pPr marL="12700">
              <a:lnSpc>
                <a:spcPct val="100000"/>
              </a:lnSpc>
              <a:spcBef>
                <a:spcPts val="480"/>
              </a:spcBef>
            </a:pPr>
            <a:r>
              <a:rPr sz="2400" dirty="0">
                <a:latin typeface="Segoe UI"/>
                <a:cs typeface="Segoe UI"/>
              </a:rPr>
              <a:t>•</a:t>
            </a:r>
            <a:r>
              <a:rPr sz="2400" spc="150" dirty="0">
                <a:latin typeface="Segoe UI"/>
                <a:cs typeface="Segoe UI"/>
              </a:rPr>
              <a:t> </a:t>
            </a:r>
            <a:r>
              <a:rPr sz="2400" b="1" dirty="0">
                <a:latin typeface="Segoe UI"/>
                <a:cs typeface="Segoe UI"/>
              </a:rPr>
              <a:t>Ethical</a:t>
            </a:r>
            <a:r>
              <a:rPr sz="2400" b="1" spc="-15" dirty="0">
                <a:latin typeface="Segoe UI"/>
                <a:cs typeface="Segoe UI"/>
              </a:rPr>
              <a:t> </a:t>
            </a:r>
            <a:r>
              <a:rPr sz="2400" b="1" dirty="0">
                <a:latin typeface="Segoe UI"/>
                <a:cs typeface="Segoe UI"/>
              </a:rPr>
              <a:t>Practice</a:t>
            </a:r>
            <a:r>
              <a:rPr sz="2400" b="1" spc="-25" dirty="0">
                <a:latin typeface="Segoe UI"/>
                <a:cs typeface="Segoe UI"/>
              </a:rPr>
              <a:t> </a:t>
            </a:r>
            <a:r>
              <a:rPr sz="2400" b="1" spc="-10" dirty="0">
                <a:latin typeface="Segoe UI"/>
                <a:cs typeface="Segoe UI"/>
              </a:rPr>
              <a:t>Principles</a:t>
            </a:r>
            <a:endParaRPr sz="2400" dirty="0">
              <a:latin typeface="Segoe UI"/>
              <a:cs typeface="Segoe UI"/>
            </a:endParaRPr>
          </a:p>
          <a:p>
            <a:pPr marL="241300" marR="5080" indent="-228600">
              <a:lnSpc>
                <a:spcPts val="2870"/>
              </a:lnSpc>
              <a:spcBef>
                <a:spcPts val="570"/>
              </a:spcBef>
            </a:pPr>
            <a:r>
              <a:rPr sz="2400" dirty="0">
                <a:latin typeface="Segoe UI"/>
                <a:cs typeface="Segoe UI"/>
              </a:rPr>
              <a:t>•</a:t>
            </a:r>
            <a:r>
              <a:rPr sz="2400" spc="114" dirty="0">
                <a:latin typeface="Segoe UI"/>
                <a:cs typeface="Segoe UI"/>
              </a:rPr>
              <a:t> </a:t>
            </a:r>
            <a:r>
              <a:rPr sz="2400" b="1" dirty="0">
                <a:latin typeface="Segoe UI"/>
                <a:cs typeface="Segoe UI"/>
              </a:rPr>
              <a:t>Read</a:t>
            </a:r>
            <a:r>
              <a:rPr sz="2400" b="1" spc="-35" dirty="0">
                <a:latin typeface="Segoe UI"/>
                <a:cs typeface="Segoe UI"/>
              </a:rPr>
              <a:t> </a:t>
            </a:r>
            <a:r>
              <a:rPr sz="2400" b="1" dirty="0">
                <a:latin typeface="Segoe UI"/>
                <a:cs typeface="Segoe UI"/>
              </a:rPr>
              <a:t>contents</a:t>
            </a:r>
            <a:r>
              <a:rPr sz="2400" b="1" spc="-25" dirty="0">
                <a:latin typeface="Segoe UI"/>
                <a:cs typeface="Segoe UI"/>
              </a:rPr>
              <a:t> </a:t>
            </a:r>
            <a:r>
              <a:rPr sz="2400" b="1" dirty="0">
                <a:latin typeface="Segoe UI"/>
                <a:cs typeface="Segoe UI"/>
              </a:rPr>
              <a:t>of</a:t>
            </a:r>
            <a:r>
              <a:rPr sz="2400" b="1" spc="-35" dirty="0">
                <a:latin typeface="Segoe UI"/>
                <a:cs typeface="Segoe UI"/>
              </a:rPr>
              <a:t> </a:t>
            </a:r>
            <a:r>
              <a:rPr sz="2400" b="1" dirty="0">
                <a:latin typeface="Segoe UI"/>
                <a:cs typeface="Segoe UI"/>
              </a:rPr>
              <a:t>pages</a:t>
            </a:r>
            <a:r>
              <a:rPr sz="2400" b="1" spc="-30" dirty="0">
                <a:latin typeface="Segoe UI"/>
                <a:cs typeface="Segoe UI"/>
              </a:rPr>
              <a:t> </a:t>
            </a:r>
            <a:r>
              <a:rPr sz="2400" b="1" dirty="0">
                <a:latin typeface="Segoe UI"/>
                <a:cs typeface="Segoe UI"/>
              </a:rPr>
              <a:t>119</a:t>
            </a:r>
            <a:r>
              <a:rPr sz="2400" b="1" spc="-35" dirty="0">
                <a:latin typeface="Segoe UI"/>
                <a:cs typeface="Segoe UI"/>
              </a:rPr>
              <a:t> </a:t>
            </a:r>
            <a:r>
              <a:rPr sz="2400" b="1" spc="-25" dirty="0">
                <a:latin typeface="Segoe UI"/>
                <a:cs typeface="Segoe UI"/>
              </a:rPr>
              <a:t>to </a:t>
            </a:r>
            <a:r>
              <a:rPr sz="2400" b="1" dirty="0">
                <a:latin typeface="Segoe UI"/>
                <a:cs typeface="Segoe UI"/>
              </a:rPr>
              <a:t>136</a:t>
            </a:r>
            <a:r>
              <a:rPr sz="2400" b="1" spc="-10" dirty="0">
                <a:latin typeface="Segoe UI"/>
                <a:cs typeface="Segoe UI"/>
              </a:rPr>
              <a:t> </a:t>
            </a:r>
            <a:r>
              <a:rPr sz="2400" b="1" dirty="0">
                <a:latin typeface="Segoe UI"/>
                <a:cs typeface="Segoe UI"/>
              </a:rPr>
              <a:t>Glasby</a:t>
            </a:r>
            <a:r>
              <a:rPr sz="2400" b="1" spc="-5" dirty="0">
                <a:latin typeface="Segoe UI"/>
                <a:cs typeface="Segoe UI"/>
              </a:rPr>
              <a:t> </a:t>
            </a:r>
            <a:r>
              <a:rPr sz="2400" b="1" spc="-10" dirty="0">
                <a:latin typeface="Segoe UI"/>
                <a:cs typeface="Segoe UI"/>
              </a:rPr>
              <a:t>(2012)</a:t>
            </a:r>
            <a:endParaRPr sz="2400" dirty="0">
              <a:latin typeface="Segoe UI"/>
              <a:cs typeface="Segoe U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57200" y="228600"/>
            <a:ext cx="8001000" cy="635000"/>
          </a:xfrm>
          <a:prstGeom prst="rect">
            <a:avLst/>
          </a:prstGeom>
        </p:spPr>
        <p:txBody>
          <a:bodyPr vert="horz" wrap="square" lIns="0" tIns="12065" rIns="0" bIns="0" rtlCol="0">
            <a:spAutoFit/>
          </a:bodyPr>
          <a:lstStyle/>
          <a:p>
            <a:pPr marL="12700">
              <a:lnSpc>
                <a:spcPct val="100000"/>
              </a:lnSpc>
              <a:spcBef>
                <a:spcPts val="95"/>
              </a:spcBef>
            </a:pPr>
            <a:r>
              <a:rPr lang="en-GB" spc="-65" dirty="0"/>
              <a:t>			</a:t>
            </a:r>
            <a:r>
              <a:rPr lang="en-GB" spc="-65" dirty="0">
                <a:solidFill>
                  <a:schemeClr val="tx1"/>
                </a:solidFill>
              </a:rPr>
              <a:t>Discuss</a:t>
            </a:r>
            <a:r>
              <a:rPr lang="en-GB" spc="-65" dirty="0"/>
              <a:t> </a:t>
            </a:r>
            <a:endParaRPr spc="-10" dirty="0"/>
          </a:p>
        </p:txBody>
      </p:sp>
      <p:sp>
        <p:nvSpPr>
          <p:cNvPr id="3" name="object 3"/>
          <p:cNvSpPr txBox="1"/>
          <p:nvPr/>
        </p:nvSpPr>
        <p:spPr>
          <a:xfrm>
            <a:off x="119062" y="1371600"/>
            <a:ext cx="8677275" cy="7933582"/>
          </a:xfrm>
          <a:prstGeom prst="rect">
            <a:avLst/>
          </a:prstGeom>
        </p:spPr>
        <p:txBody>
          <a:bodyPr vert="horz" wrap="square" lIns="0" tIns="13335" rIns="0" bIns="0" rtlCol="0">
            <a:spAutoFit/>
          </a:bodyPr>
          <a:lstStyle/>
          <a:p>
            <a:pPr marL="355600" marR="5080" indent="-342900">
              <a:lnSpc>
                <a:spcPct val="100000"/>
              </a:lnSpc>
              <a:spcBef>
                <a:spcPts val="765"/>
              </a:spcBef>
              <a:tabLst>
                <a:tab pos="354965" algn="l"/>
              </a:tabLst>
            </a:pPr>
            <a:r>
              <a:rPr sz="3200" spc="-50" dirty="0">
                <a:latin typeface="Arial"/>
                <a:cs typeface="Arial"/>
              </a:rPr>
              <a:t>•</a:t>
            </a:r>
            <a:r>
              <a:rPr lang="en-GB" sz="3200" spc="-50" dirty="0">
                <a:latin typeface="Arial"/>
                <a:cs typeface="Arial"/>
              </a:rPr>
              <a:t> What do we mean with equality in Health and Social Care? </a:t>
            </a:r>
          </a:p>
          <a:p>
            <a:pPr marL="355600" marR="5080" indent="-342900">
              <a:lnSpc>
                <a:spcPct val="100000"/>
              </a:lnSpc>
              <a:spcBef>
                <a:spcPts val="765"/>
              </a:spcBef>
              <a:tabLst>
                <a:tab pos="354965" algn="l"/>
              </a:tabLst>
            </a:pPr>
            <a:endParaRPr lang="en-GB" sz="3200" spc="-50" dirty="0">
              <a:latin typeface="Arial"/>
              <a:cs typeface="Arial"/>
            </a:endParaRPr>
          </a:p>
          <a:p>
            <a:pPr marL="355600" marR="5080" indent="-342900">
              <a:lnSpc>
                <a:spcPct val="100000"/>
              </a:lnSpc>
              <a:spcBef>
                <a:spcPts val="765"/>
              </a:spcBef>
              <a:tabLst>
                <a:tab pos="354965" algn="l"/>
              </a:tabLst>
            </a:pPr>
            <a:endParaRPr lang="en-GB" sz="3200" spc="-50" dirty="0">
              <a:latin typeface="Arial"/>
              <a:cs typeface="Arial"/>
            </a:endParaRPr>
          </a:p>
          <a:p>
            <a:pPr marL="469900" marR="5080" indent="-457200">
              <a:lnSpc>
                <a:spcPct val="100000"/>
              </a:lnSpc>
              <a:spcBef>
                <a:spcPts val="765"/>
              </a:spcBef>
              <a:buFont typeface="Arial" panose="020B0604020202020204" pitchFamily="34" charset="0"/>
              <a:buChar char="•"/>
              <a:tabLst>
                <a:tab pos="354965" algn="l"/>
              </a:tabLst>
            </a:pPr>
            <a:r>
              <a:rPr lang="en-GB" sz="3200" spc="-50" dirty="0">
                <a:latin typeface="Arial"/>
                <a:cs typeface="Arial"/>
              </a:rPr>
              <a:t>What is discrimination? Can you think of any examples from the Health and Social Care sector?</a:t>
            </a:r>
          </a:p>
          <a:p>
            <a:pPr marL="355600" marR="5080" indent="-342900">
              <a:lnSpc>
                <a:spcPct val="100000"/>
              </a:lnSpc>
              <a:spcBef>
                <a:spcPts val="765"/>
              </a:spcBef>
              <a:tabLst>
                <a:tab pos="354965" algn="l"/>
              </a:tabLst>
            </a:pPr>
            <a:endParaRPr lang="en-GB" sz="3200" spc="-50" dirty="0">
              <a:latin typeface="Arial"/>
              <a:cs typeface="Arial"/>
            </a:endParaRPr>
          </a:p>
          <a:p>
            <a:pPr marL="355600" marR="5080" indent="-342900">
              <a:lnSpc>
                <a:spcPct val="100000"/>
              </a:lnSpc>
              <a:spcBef>
                <a:spcPts val="765"/>
              </a:spcBef>
              <a:tabLst>
                <a:tab pos="354965" algn="l"/>
              </a:tabLst>
            </a:pPr>
            <a:endParaRPr lang="en-GB" sz="3200" spc="-50" dirty="0">
              <a:latin typeface="Arial"/>
              <a:cs typeface="Arial"/>
            </a:endParaRPr>
          </a:p>
          <a:p>
            <a:pPr marL="469900" marR="5080" indent="-457200">
              <a:lnSpc>
                <a:spcPct val="100000"/>
              </a:lnSpc>
              <a:spcBef>
                <a:spcPts val="765"/>
              </a:spcBef>
              <a:buFont typeface="Arial" panose="020B0604020202020204" pitchFamily="34" charset="0"/>
              <a:buChar char="•"/>
              <a:tabLst>
                <a:tab pos="354965" algn="l"/>
              </a:tabLst>
            </a:pPr>
            <a:endParaRPr lang="en-GB" sz="3200" spc="-50" dirty="0">
              <a:latin typeface="Arial"/>
              <a:cs typeface="Arial"/>
            </a:endParaRPr>
          </a:p>
          <a:p>
            <a:pPr marL="355600" marR="5080" indent="-342900">
              <a:lnSpc>
                <a:spcPct val="100000"/>
              </a:lnSpc>
              <a:spcBef>
                <a:spcPts val="765"/>
              </a:spcBef>
              <a:tabLst>
                <a:tab pos="354965" algn="l"/>
              </a:tabLst>
            </a:pPr>
            <a:endParaRPr lang="en-GB" sz="3200" spc="-50" dirty="0">
              <a:latin typeface="Arial"/>
              <a:cs typeface="Arial"/>
            </a:endParaRPr>
          </a:p>
          <a:p>
            <a:pPr marL="355600" marR="5080" indent="-342900">
              <a:lnSpc>
                <a:spcPct val="100000"/>
              </a:lnSpc>
              <a:spcBef>
                <a:spcPts val="765"/>
              </a:spcBef>
              <a:tabLst>
                <a:tab pos="354965" algn="l"/>
              </a:tabLst>
            </a:pPr>
            <a:endParaRPr lang="en-GB" sz="3200" spc="-50" dirty="0">
              <a:latin typeface="Arial"/>
              <a:cs typeface="Arial"/>
            </a:endParaRPr>
          </a:p>
          <a:p>
            <a:pPr marL="355600" marR="5080" indent="-342900">
              <a:lnSpc>
                <a:spcPct val="100000"/>
              </a:lnSpc>
              <a:spcBef>
                <a:spcPts val="765"/>
              </a:spcBef>
              <a:tabLst>
                <a:tab pos="354965" algn="l"/>
              </a:tabLst>
            </a:pPr>
            <a:endParaRPr lang="en-GB" sz="3200" spc="-50" dirty="0">
              <a:latin typeface="Arial"/>
              <a:cs typeface="Arial"/>
            </a:endParaRPr>
          </a:p>
          <a:p>
            <a:pPr marL="355600" marR="5080" indent="-342900">
              <a:lnSpc>
                <a:spcPct val="100000"/>
              </a:lnSpc>
              <a:spcBef>
                <a:spcPts val="765"/>
              </a:spcBef>
              <a:tabLst>
                <a:tab pos="354965" algn="l"/>
              </a:tabLst>
            </a:pPr>
            <a:endParaRPr sz="3200" dirty="0">
              <a:latin typeface="Segoe UI"/>
              <a:cs typeface="Segoe UI"/>
            </a:endParaRPr>
          </a:p>
        </p:txBody>
      </p:sp>
    </p:spTree>
    <p:extLst>
      <p:ext uri="{BB962C8B-B14F-4D97-AF65-F5344CB8AC3E}">
        <p14:creationId xmlns:p14="http://schemas.microsoft.com/office/powerpoint/2010/main" val="258511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95612-1306-F209-6639-2FC02B271B3D}"/>
              </a:ext>
            </a:extLst>
          </p:cNvPr>
          <p:cNvSpPr>
            <a:spLocks noGrp="1"/>
          </p:cNvSpPr>
          <p:nvPr>
            <p:ph type="title"/>
          </p:nvPr>
        </p:nvSpPr>
        <p:spPr>
          <a:xfrm>
            <a:off x="838200" y="457200"/>
            <a:ext cx="7848599" cy="1231106"/>
          </a:xfrm>
        </p:spPr>
        <p:txBody>
          <a:bodyPr/>
          <a:lstStyle/>
          <a:p>
            <a:r>
              <a:rPr lang="en-GB" dirty="0">
                <a:solidFill>
                  <a:schemeClr val="tx1"/>
                </a:solidFill>
              </a:rPr>
              <a:t>Discrimination in Practice: </a:t>
            </a:r>
            <a:br>
              <a:rPr lang="en-GB" dirty="0">
                <a:solidFill>
                  <a:schemeClr val="tx1"/>
                </a:solidFill>
              </a:rPr>
            </a:br>
            <a:r>
              <a:rPr lang="en-GB" dirty="0">
                <a:solidFill>
                  <a:schemeClr val="tx1"/>
                </a:solidFill>
              </a:rPr>
              <a:t>		A case study </a:t>
            </a:r>
          </a:p>
        </p:txBody>
      </p:sp>
      <p:sp>
        <p:nvSpPr>
          <p:cNvPr id="3" name="Text Placeholder 2">
            <a:extLst>
              <a:ext uri="{FF2B5EF4-FFF2-40B4-BE49-F238E27FC236}">
                <a16:creationId xmlns:a16="http://schemas.microsoft.com/office/drawing/2014/main" id="{0AD03EED-E6EC-E290-E335-B50B201588A0}"/>
              </a:ext>
            </a:extLst>
          </p:cNvPr>
          <p:cNvSpPr>
            <a:spLocks noGrp="1"/>
          </p:cNvSpPr>
          <p:nvPr>
            <p:ph type="body" idx="1"/>
          </p:nvPr>
        </p:nvSpPr>
        <p:spPr>
          <a:xfrm>
            <a:off x="381000" y="1905000"/>
            <a:ext cx="8241030" cy="3508653"/>
          </a:xfrm>
        </p:spPr>
        <p:txBody>
          <a:bodyPr/>
          <a:lstStyle/>
          <a:p>
            <a:endParaRPr lang="en-GB" dirty="0"/>
          </a:p>
          <a:p>
            <a:endParaRPr lang="en-GB" dirty="0"/>
          </a:p>
          <a:p>
            <a:endParaRPr lang="en-GB" dirty="0"/>
          </a:p>
          <a:p>
            <a:endParaRPr lang="en-GB" sz="2800" dirty="0"/>
          </a:p>
          <a:p>
            <a:pPr marL="342900" indent="-342900">
              <a:buFont typeface="Arial" panose="020B0604020202020204" pitchFamily="34" charset="0"/>
              <a:buChar char="•"/>
            </a:pPr>
            <a:r>
              <a:rPr lang="en-GB" sz="2800" dirty="0">
                <a:latin typeface="Arial" panose="020B0604020202020204" pitchFamily="34" charset="0"/>
                <a:cs typeface="Arial" panose="020B0604020202020204" pitchFamily="34" charset="0"/>
              </a:rPr>
              <a:t>Read the first case study provided by your lecturer and discuss it in class. </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175953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065" rIns="0" bIns="0" rtlCol="0">
            <a:spAutoFit/>
          </a:bodyPr>
          <a:lstStyle/>
          <a:p>
            <a:pPr marL="1111250" marR="5080" indent="-268605">
              <a:lnSpc>
                <a:spcPct val="100000"/>
              </a:lnSpc>
              <a:spcBef>
                <a:spcPts val="95"/>
              </a:spcBef>
            </a:pPr>
            <a:r>
              <a:rPr dirty="0"/>
              <a:t>Equality</a:t>
            </a:r>
            <a:r>
              <a:rPr spc="-125" dirty="0"/>
              <a:t> </a:t>
            </a:r>
            <a:r>
              <a:rPr dirty="0"/>
              <a:t>and</a:t>
            </a:r>
            <a:r>
              <a:rPr spc="-130" dirty="0"/>
              <a:t> </a:t>
            </a:r>
            <a:r>
              <a:rPr spc="-10" dirty="0"/>
              <a:t>inclusion </a:t>
            </a:r>
            <a:r>
              <a:rPr dirty="0"/>
              <a:t>some</a:t>
            </a:r>
            <a:r>
              <a:rPr spc="-120" dirty="0"/>
              <a:t> </a:t>
            </a:r>
            <a:r>
              <a:rPr dirty="0"/>
              <a:t>key</a:t>
            </a:r>
            <a:r>
              <a:rPr spc="-110" dirty="0"/>
              <a:t> </a:t>
            </a:r>
            <a:r>
              <a:rPr spc="-10" dirty="0"/>
              <a:t>principles</a:t>
            </a:r>
          </a:p>
        </p:txBody>
      </p:sp>
      <p:sp>
        <p:nvSpPr>
          <p:cNvPr id="3" name="object 3"/>
          <p:cNvSpPr txBox="1"/>
          <p:nvPr/>
        </p:nvSpPr>
        <p:spPr>
          <a:xfrm>
            <a:off x="203923" y="1524000"/>
            <a:ext cx="8734425" cy="4256935"/>
          </a:xfrm>
          <a:prstGeom prst="rect">
            <a:avLst/>
          </a:prstGeom>
        </p:spPr>
        <p:txBody>
          <a:bodyPr vert="horz" wrap="square" lIns="0" tIns="88265" rIns="0" bIns="0" rtlCol="0">
            <a:spAutoFit/>
          </a:bodyPr>
          <a:lstStyle/>
          <a:p>
            <a:pPr marL="355600" marR="360045" lvl="0" indent="-342900" defTabSz="914400" eaLnBrk="1" fontAlgn="auto" latinLnBrk="0" hangingPunct="1">
              <a:lnSpc>
                <a:spcPct val="80000"/>
              </a:lnSpc>
              <a:spcBef>
                <a:spcPts val="695"/>
              </a:spcBef>
              <a:spcAft>
                <a:spcPts val="0"/>
              </a:spcAft>
              <a:buClrTx/>
              <a:buSzTx/>
              <a:buFontTx/>
              <a:buNone/>
              <a:tabLst>
                <a:tab pos="354965" algn="l"/>
              </a:tabLst>
              <a:defRPr/>
            </a:pPr>
            <a:r>
              <a:rPr kumimoji="0" sz="2500" b="0" i="0" u="none" strike="noStrike" kern="0" cap="none" spc="-50" normalizeH="0" baseline="0" noProof="0" dirty="0">
                <a:ln>
                  <a:noFill/>
                </a:ln>
                <a:solidFill>
                  <a:sysClr val="windowText" lastClr="000000"/>
                </a:solidFill>
                <a:effectLst/>
                <a:uLnTx/>
                <a:uFillTx/>
                <a:latin typeface="Arial"/>
                <a:cs typeface="Arial"/>
              </a:rPr>
              <a:t>•</a:t>
            </a:r>
            <a:r>
              <a:rPr kumimoji="0" sz="2500" b="0" i="0" u="none" strike="noStrike" kern="0" cap="none" spc="0" normalizeH="0" baseline="0" noProof="0" dirty="0">
                <a:ln>
                  <a:noFill/>
                </a:ln>
                <a:solidFill>
                  <a:sysClr val="windowText" lastClr="000000"/>
                </a:solidFill>
                <a:effectLst/>
                <a:uLnTx/>
                <a:uFillTx/>
                <a:latin typeface="Arial"/>
                <a:cs typeface="Arial"/>
              </a:rPr>
              <a:t>	</a:t>
            </a:r>
            <a:r>
              <a:rPr kumimoji="0" sz="2500" b="0" i="0" u="none" strike="noStrike" kern="0" cap="none" spc="0" normalizeH="0" baseline="0" noProof="0" dirty="0">
                <a:ln>
                  <a:noFill/>
                </a:ln>
                <a:solidFill>
                  <a:sysClr val="windowText" lastClr="000000"/>
                </a:solidFill>
                <a:effectLst/>
                <a:uLnTx/>
                <a:uFillTx/>
                <a:latin typeface="Segoe UI"/>
                <a:cs typeface="Segoe UI"/>
              </a:rPr>
              <a:t>Equality</a:t>
            </a:r>
            <a:r>
              <a:rPr kumimoji="0" sz="2500" b="0" i="0" u="none" strike="noStrike" kern="0" cap="none" spc="-55" normalizeH="0" baseline="0" noProof="0" dirty="0">
                <a:ln>
                  <a:noFill/>
                </a:ln>
                <a:solidFill>
                  <a:sysClr val="windowText" lastClr="000000"/>
                </a:solidFill>
                <a:effectLst/>
                <a:uLnTx/>
                <a:uFillTx/>
                <a:latin typeface="Segoe UI"/>
                <a:cs typeface="Segoe UI"/>
              </a:rPr>
              <a:t> </a:t>
            </a:r>
            <a:r>
              <a:rPr kumimoji="0" sz="2500" b="0" i="0" u="none" strike="noStrike" kern="0" cap="none" spc="0" normalizeH="0" baseline="0" noProof="0" dirty="0">
                <a:ln>
                  <a:noFill/>
                </a:ln>
                <a:solidFill>
                  <a:sysClr val="windowText" lastClr="000000"/>
                </a:solidFill>
                <a:effectLst/>
                <a:uLnTx/>
                <a:uFillTx/>
                <a:latin typeface="Segoe UI"/>
                <a:cs typeface="Segoe UI"/>
              </a:rPr>
              <a:t>is</a:t>
            </a:r>
            <a:r>
              <a:rPr kumimoji="0" sz="2500" b="0" i="0" u="none" strike="noStrike" kern="0" cap="none" spc="-75" normalizeH="0" baseline="0" noProof="0" dirty="0">
                <a:ln>
                  <a:noFill/>
                </a:ln>
                <a:solidFill>
                  <a:sysClr val="windowText" lastClr="000000"/>
                </a:solidFill>
                <a:effectLst/>
                <a:uLnTx/>
                <a:uFillTx/>
                <a:latin typeface="Segoe UI"/>
                <a:cs typeface="Segoe UI"/>
              </a:rPr>
              <a:t> </a:t>
            </a:r>
            <a:r>
              <a:rPr kumimoji="0" sz="2500" b="0" i="0" u="none" strike="noStrike" kern="0" cap="none" spc="0" normalizeH="0" baseline="0" noProof="0" dirty="0">
                <a:ln>
                  <a:noFill/>
                </a:ln>
                <a:solidFill>
                  <a:sysClr val="windowText" lastClr="000000"/>
                </a:solidFill>
                <a:effectLst/>
                <a:uLnTx/>
                <a:uFillTx/>
                <a:latin typeface="Segoe UI"/>
                <a:cs typeface="Segoe UI"/>
              </a:rPr>
              <a:t>focused</a:t>
            </a:r>
            <a:r>
              <a:rPr kumimoji="0" sz="2500" b="0" i="0" u="none" strike="noStrike" kern="0" cap="none" spc="-70" normalizeH="0" baseline="0" noProof="0" dirty="0">
                <a:ln>
                  <a:noFill/>
                </a:ln>
                <a:solidFill>
                  <a:sysClr val="windowText" lastClr="000000"/>
                </a:solidFill>
                <a:effectLst/>
                <a:uLnTx/>
                <a:uFillTx/>
                <a:latin typeface="Segoe UI"/>
                <a:cs typeface="Segoe UI"/>
              </a:rPr>
              <a:t> </a:t>
            </a:r>
            <a:r>
              <a:rPr kumimoji="0" sz="2500" b="0" i="0" u="none" strike="noStrike" kern="0" cap="none" spc="0" normalizeH="0" baseline="0" noProof="0" dirty="0">
                <a:ln>
                  <a:noFill/>
                </a:ln>
                <a:solidFill>
                  <a:sysClr val="windowText" lastClr="000000"/>
                </a:solidFill>
                <a:effectLst/>
                <a:uLnTx/>
                <a:uFillTx/>
                <a:latin typeface="Segoe UI"/>
                <a:cs typeface="Segoe UI"/>
              </a:rPr>
              <a:t>on</a:t>
            </a:r>
            <a:r>
              <a:rPr kumimoji="0" sz="2500" b="0" i="0" u="none" strike="noStrike" kern="0" cap="none" spc="-70" normalizeH="0" baseline="0" noProof="0" dirty="0">
                <a:ln>
                  <a:noFill/>
                </a:ln>
                <a:solidFill>
                  <a:sysClr val="windowText" lastClr="000000"/>
                </a:solidFill>
                <a:effectLst/>
                <a:uLnTx/>
                <a:uFillTx/>
                <a:latin typeface="Segoe UI"/>
                <a:cs typeface="Segoe UI"/>
              </a:rPr>
              <a:t> </a:t>
            </a:r>
            <a:r>
              <a:rPr kumimoji="0" lang="en-GB" sz="2500" b="0" i="0" u="none" strike="noStrike" kern="0" cap="none" spc="-70" normalizeH="0" baseline="0" noProof="0" dirty="0">
                <a:ln>
                  <a:noFill/>
                </a:ln>
                <a:solidFill>
                  <a:sysClr val="windowText" lastClr="000000"/>
                </a:solidFill>
                <a:effectLst/>
                <a:uLnTx/>
                <a:uFillTx/>
                <a:latin typeface="Segoe UI"/>
                <a:cs typeface="Segoe UI"/>
              </a:rPr>
              <a:t>"</a:t>
            </a:r>
            <a:r>
              <a:rPr kumimoji="0" sz="2500" b="0" i="0" u="none" strike="noStrike" kern="0" cap="none" spc="0" normalizeH="0" baseline="0" noProof="0" dirty="0">
                <a:ln>
                  <a:noFill/>
                </a:ln>
                <a:solidFill>
                  <a:sysClr val="windowText" lastClr="000000"/>
                </a:solidFill>
                <a:effectLst/>
                <a:uLnTx/>
                <a:uFillTx/>
                <a:latin typeface="Segoe UI"/>
                <a:cs typeface="Segoe UI"/>
              </a:rPr>
              <a:t>ensuring</a:t>
            </a:r>
            <a:r>
              <a:rPr kumimoji="0" sz="2500" b="0" i="0" u="none" strike="noStrike" kern="0" cap="none" spc="-70" normalizeH="0" baseline="0" noProof="0" dirty="0">
                <a:ln>
                  <a:noFill/>
                </a:ln>
                <a:solidFill>
                  <a:sysClr val="windowText" lastClr="000000"/>
                </a:solidFill>
                <a:effectLst/>
                <a:uLnTx/>
                <a:uFillTx/>
                <a:latin typeface="Segoe UI"/>
                <a:cs typeface="Segoe UI"/>
              </a:rPr>
              <a:t> </a:t>
            </a:r>
            <a:r>
              <a:rPr kumimoji="0" sz="2500" b="0" i="0" u="none" strike="noStrike" kern="0" cap="none" spc="0" normalizeH="0" baseline="0" noProof="0" dirty="0">
                <a:ln>
                  <a:noFill/>
                </a:ln>
                <a:solidFill>
                  <a:sysClr val="windowText" lastClr="000000"/>
                </a:solidFill>
                <a:effectLst/>
                <a:uLnTx/>
                <a:uFillTx/>
                <a:latin typeface="Segoe UI"/>
                <a:cs typeface="Segoe UI"/>
              </a:rPr>
              <a:t>that</a:t>
            </a:r>
            <a:r>
              <a:rPr kumimoji="0" sz="2500" b="0" i="0" u="none" strike="noStrike" kern="0" cap="none" spc="-70" normalizeH="0" baseline="0" noProof="0" dirty="0">
                <a:ln>
                  <a:noFill/>
                </a:ln>
                <a:solidFill>
                  <a:sysClr val="windowText" lastClr="000000"/>
                </a:solidFill>
                <a:effectLst/>
                <a:uLnTx/>
                <a:uFillTx/>
                <a:latin typeface="Segoe UI"/>
                <a:cs typeface="Segoe UI"/>
              </a:rPr>
              <a:t> </a:t>
            </a:r>
            <a:r>
              <a:rPr kumimoji="0" sz="2500" b="0" i="0" u="none" strike="noStrike" kern="0" cap="none" spc="0" normalizeH="0" baseline="0" noProof="0" dirty="0">
                <a:ln>
                  <a:noFill/>
                </a:ln>
                <a:solidFill>
                  <a:sysClr val="windowText" lastClr="000000"/>
                </a:solidFill>
                <a:effectLst/>
                <a:uLnTx/>
                <a:uFillTx/>
                <a:latin typeface="Segoe UI"/>
                <a:cs typeface="Segoe UI"/>
              </a:rPr>
              <a:t>individuals</a:t>
            </a:r>
            <a:r>
              <a:rPr kumimoji="0" sz="2500" b="0" i="0" u="none" strike="noStrike" kern="0" cap="none" spc="-50" normalizeH="0" baseline="0" noProof="0" dirty="0">
                <a:ln>
                  <a:noFill/>
                </a:ln>
                <a:solidFill>
                  <a:sysClr val="windowText" lastClr="000000"/>
                </a:solidFill>
                <a:effectLst/>
                <a:uLnTx/>
                <a:uFillTx/>
                <a:latin typeface="Segoe UI"/>
                <a:cs typeface="Segoe UI"/>
              </a:rPr>
              <a:t> </a:t>
            </a:r>
            <a:r>
              <a:rPr kumimoji="0" sz="2500" b="0" i="0" u="none" strike="noStrike" kern="0" cap="none" spc="0" normalizeH="0" baseline="0" noProof="0" dirty="0">
                <a:ln>
                  <a:noFill/>
                </a:ln>
                <a:solidFill>
                  <a:sysClr val="windowText" lastClr="000000"/>
                </a:solidFill>
                <a:effectLst/>
                <a:uLnTx/>
                <a:uFillTx/>
                <a:latin typeface="Segoe UI"/>
                <a:cs typeface="Segoe UI"/>
              </a:rPr>
              <a:t>or</a:t>
            </a:r>
            <a:r>
              <a:rPr kumimoji="0" sz="2500" b="0" i="0" u="none" strike="noStrike" kern="0" cap="none" spc="-70" normalizeH="0" baseline="0" noProof="0" dirty="0">
                <a:ln>
                  <a:noFill/>
                </a:ln>
                <a:solidFill>
                  <a:sysClr val="windowText" lastClr="000000"/>
                </a:solidFill>
                <a:effectLst/>
                <a:uLnTx/>
                <a:uFillTx/>
                <a:latin typeface="Segoe UI"/>
                <a:cs typeface="Segoe UI"/>
              </a:rPr>
              <a:t> </a:t>
            </a:r>
            <a:r>
              <a:rPr kumimoji="0" sz="2500" b="0" i="0" u="none" strike="noStrike" kern="0" cap="none" spc="-10" normalizeH="0" baseline="0" noProof="0" dirty="0">
                <a:ln>
                  <a:noFill/>
                </a:ln>
                <a:solidFill>
                  <a:sysClr val="windowText" lastClr="000000"/>
                </a:solidFill>
                <a:effectLst/>
                <a:uLnTx/>
                <a:uFillTx/>
                <a:latin typeface="Segoe UI"/>
                <a:cs typeface="Segoe UI"/>
              </a:rPr>
              <a:t>groups </a:t>
            </a:r>
            <a:r>
              <a:rPr kumimoji="0" sz="2500" b="0" i="0" u="none" strike="noStrike" kern="0" cap="none" spc="0" normalizeH="0" baseline="0" noProof="0" dirty="0">
                <a:ln>
                  <a:noFill/>
                </a:ln>
                <a:solidFill>
                  <a:sysClr val="windowText" lastClr="000000"/>
                </a:solidFill>
                <a:effectLst/>
                <a:uLnTx/>
                <a:uFillTx/>
                <a:latin typeface="Segoe UI"/>
                <a:cs typeface="Segoe UI"/>
              </a:rPr>
              <a:t>are</a:t>
            </a:r>
            <a:r>
              <a:rPr kumimoji="0" sz="2500" b="0" i="0" u="none" strike="noStrike" kern="0" cap="none" spc="-60" normalizeH="0" baseline="0" noProof="0" dirty="0">
                <a:ln>
                  <a:noFill/>
                </a:ln>
                <a:solidFill>
                  <a:sysClr val="windowText" lastClr="000000"/>
                </a:solidFill>
                <a:effectLst/>
                <a:uLnTx/>
                <a:uFillTx/>
                <a:latin typeface="Segoe UI"/>
                <a:cs typeface="Segoe UI"/>
              </a:rPr>
              <a:t> </a:t>
            </a:r>
            <a:r>
              <a:rPr kumimoji="0" sz="2500" b="0" i="0" u="none" strike="noStrike" kern="0" cap="none" spc="0" normalizeH="0" baseline="0" noProof="0" dirty="0">
                <a:ln>
                  <a:noFill/>
                </a:ln>
                <a:solidFill>
                  <a:sysClr val="windowText" lastClr="000000"/>
                </a:solidFill>
                <a:effectLst/>
                <a:uLnTx/>
                <a:uFillTx/>
                <a:latin typeface="Segoe UI"/>
                <a:cs typeface="Segoe UI"/>
              </a:rPr>
              <a:t>not</a:t>
            </a:r>
            <a:r>
              <a:rPr kumimoji="0" sz="2500" b="0" i="0" u="none" strike="noStrike" kern="0" cap="none" spc="-75" normalizeH="0" baseline="0" noProof="0" dirty="0">
                <a:ln>
                  <a:noFill/>
                </a:ln>
                <a:solidFill>
                  <a:sysClr val="windowText" lastClr="000000"/>
                </a:solidFill>
                <a:effectLst/>
                <a:uLnTx/>
                <a:uFillTx/>
                <a:latin typeface="Segoe UI"/>
                <a:cs typeface="Segoe UI"/>
              </a:rPr>
              <a:t> </a:t>
            </a:r>
            <a:r>
              <a:rPr kumimoji="0" sz="2500" b="0" i="0" u="none" strike="noStrike" kern="0" cap="none" spc="0" normalizeH="0" baseline="0" noProof="0" dirty="0">
                <a:ln>
                  <a:noFill/>
                </a:ln>
                <a:solidFill>
                  <a:sysClr val="windowText" lastClr="000000"/>
                </a:solidFill>
                <a:effectLst/>
                <a:uLnTx/>
                <a:uFillTx/>
                <a:latin typeface="Segoe UI"/>
                <a:cs typeface="Segoe UI"/>
              </a:rPr>
              <a:t>treated</a:t>
            </a:r>
            <a:r>
              <a:rPr kumimoji="0" sz="2500" b="0" i="0" u="none" strike="noStrike" kern="0" cap="none" spc="-30" normalizeH="0" baseline="0" noProof="0" dirty="0">
                <a:ln>
                  <a:noFill/>
                </a:ln>
                <a:solidFill>
                  <a:sysClr val="windowText" lastClr="000000"/>
                </a:solidFill>
                <a:effectLst/>
                <a:uLnTx/>
                <a:uFillTx/>
                <a:latin typeface="Segoe UI"/>
                <a:cs typeface="Segoe UI"/>
              </a:rPr>
              <a:t> </a:t>
            </a:r>
            <a:r>
              <a:rPr kumimoji="0" sz="2500" b="0" i="0" u="none" strike="noStrike" kern="0" cap="none" spc="0" normalizeH="0" baseline="0" noProof="0" dirty="0">
                <a:ln>
                  <a:noFill/>
                </a:ln>
                <a:solidFill>
                  <a:sysClr val="windowText" lastClr="000000"/>
                </a:solidFill>
                <a:effectLst/>
                <a:uLnTx/>
                <a:uFillTx/>
                <a:latin typeface="Segoe UI"/>
                <a:cs typeface="Segoe UI"/>
              </a:rPr>
              <a:t>differently</a:t>
            </a:r>
            <a:r>
              <a:rPr kumimoji="0" sz="2500" b="0" i="0" u="none" strike="noStrike" kern="0" cap="none" spc="-30" normalizeH="0" baseline="0" noProof="0" dirty="0">
                <a:ln>
                  <a:noFill/>
                </a:ln>
                <a:solidFill>
                  <a:sysClr val="windowText" lastClr="000000"/>
                </a:solidFill>
                <a:effectLst/>
                <a:uLnTx/>
                <a:uFillTx/>
                <a:latin typeface="Segoe UI"/>
                <a:cs typeface="Segoe UI"/>
              </a:rPr>
              <a:t> </a:t>
            </a:r>
            <a:r>
              <a:rPr kumimoji="0" sz="2500" b="0" i="0" u="none" strike="noStrike" kern="0" cap="none" spc="0" normalizeH="0" baseline="0" noProof="0" dirty="0">
                <a:ln>
                  <a:noFill/>
                </a:ln>
                <a:solidFill>
                  <a:sysClr val="windowText" lastClr="000000"/>
                </a:solidFill>
                <a:effectLst/>
                <a:uLnTx/>
                <a:uFillTx/>
                <a:latin typeface="Segoe UI"/>
                <a:cs typeface="Segoe UI"/>
              </a:rPr>
              <a:t>as</a:t>
            </a:r>
            <a:r>
              <a:rPr kumimoji="0" sz="2500" b="0" i="0" u="none" strike="noStrike" kern="0" cap="none" spc="-70" normalizeH="0" baseline="0" noProof="0" dirty="0">
                <a:ln>
                  <a:noFill/>
                </a:ln>
                <a:solidFill>
                  <a:sysClr val="windowText" lastClr="000000"/>
                </a:solidFill>
                <a:effectLst/>
                <a:uLnTx/>
                <a:uFillTx/>
                <a:latin typeface="Segoe UI"/>
                <a:cs typeface="Segoe UI"/>
              </a:rPr>
              <a:t> </a:t>
            </a:r>
            <a:r>
              <a:rPr kumimoji="0" sz="2500" b="0" i="0" u="none" strike="noStrike" kern="0" cap="none" spc="0" normalizeH="0" baseline="0" noProof="0" dirty="0">
                <a:ln>
                  <a:noFill/>
                </a:ln>
                <a:solidFill>
                  <a:sysClr val="windowText" lastClr="000000"/>
                </a:solidFill>
                <a:effectLst/>
                <a:uLnTx/>
                <a:uFillTx/>
                <a:latin typeface="Segoe UI"/>
                <a:cs typeface="Segoe UI"/>
              </a:rPr>
              <a:t>a</a:t>
            </a:r>
            <a:r>
              <a:rPr kumimoji="0" sz="2500" b="0" i="0" u="none" strike="noStrike" kern="0" cap="none" spc="-65" normalizeH="0" baseline="0" noProof="0" dirty="0">
                <a:ln>
                  <a:noFill/>
                </a:ln>
                <a:solidFill>
                  <a:sysClr val="windowText" lastClr="000000"/>
                </a:solidFill>
                <a:effectLst/>
                <a:uLnTx/>
                <a:uFillTx/>
                <a:latin typeface="Segoe UI"/>
                <a:cs typeface="Segoe UI"/>
              </a:rPr>
              <a:t> </a:t>
            </a:r>
            <a:r>
              <a:rPr kumimoji="0" sz="2500" b="0" i="0" u="none" strike="noStrike" kern="0" cap="none" spc="0" normalizeH="0" baseline="0" noProof="0" dirty="0">
                <a:ln>
                  <a:noFill/>
                </a:ln>
                <a:solidFill>
                  <a:sysClr val="windowText" lastClr="000000"/>
                </a:solidFill>
                <a:effectLst/>
                <a:uLnTx/>
                <a:uFillTx/>
                <a:latin typeface="Segoe UI"/>
                <a:cs typeface="Segoe UI"/>
              </a:rPr>
              <a:t>result</a:t>
            </a:r>
            <a:r>
              <a:rPr kumimoji="0" sz="2500" b="0" i="0" u="none" strike="noStrike" kern="0" cap="none" spc="-55" normalizeH="0" baseline="0" noProof="0" dirty="0">
                <a:ln>
                  <a:noFill/>
                </a:ln>
                <a:solidFill>
                  <a:sysClr val="windowText" lastClr="000000"/>
                </a:solidFill>
                <a:effectLst/>
                <a:uLnTx/>
                <a:uFillTx/>
                <a:latin typeface="Segoe UI"/>
                <a:cs typeface="Segoe UI"/>
              </a:rPr>
              <a:t> </a:t>
            </a:r>
            <a:r>
              <a:rPr kumimoji="0" sz="2500" b="0" i="0" u="none" strike="noStrike" kern="0" cap="none" spc="0" normalizeH="0" baseline="0" noProof="0" dirty="0">
                <a:ln>
                  <a:noFill/>
                </a:ln>
                <a:solidFill>
                  <a:sysClr val="windowText" lastClr="000000"/>
                </a:solidFill>
                <a:effectLst/>
                <a:uLnTx/>
                <a:uFillTx/>
                <a:latin typeface="Segoe UI"/>
                <a:cs typeface="Segoe UI"/>
              </a:rPr>
              <a:t>of</a:t>
            </a:r>
            <a:r>
              <a:rPr kumimoji="0" sz="2500" b="0" i="0" u="none" strike="noStrike" kern="0" cap="none" spc="-75" normalizeH="0" baseline="0" noProof="0" dirty="0">
                <a:ln>
                  <a:noFill/>
                </a:ln>
                <a:solidFill>
                  <a:sysClr val="windowText" lastClr="000000"/>
                </a:solidFill>
                <a:effectLst/>
                <a:uLnTx/>
                <a:uFillTx/>
                <a:latin typeface="Segoe UI"/>
                <a:cs typeface="Segoe UI"/>
              </a:rPr>
              <a:t> </a:t>
            </a:r>
            <a:r>
              <a:rPr kumimoji="0" sz="2500" b="0" i="0" u="none" strike="noStrike" kern="0" cap="none" spc="-10" normalizeH="0" baseline="0" noProof="0" dirty="0">
                <a:ln>
                  <a:noFill/>
                </a:ln>
                <a:solidFill>
                  <a:sysClr val="windowText" lastClr="000000"/>
                </a:solidFill>
                <a:effectLst/>
                <a:uLnTx/>
                <a:uFillTx/>
                <a:latin typeface="Segoe UI"/>
                <a:cs typeface="Segoe UI"/>
              </a:rPr>
              <a:t>specific </a:t>
            </a:r>
            <a:r>
              <a:rPr kumimoji="0" sz="2500" b="0" i="0" u="none" strike="noStrike" kern="0" cap="none" spc="0" normalizeH="0" baseline="0" noProof="0" dirty="0">
                <a:ln>
                  <a:noFill/>
                </a:ln>
                <a:solidFill>
                  <a:sysClr val="windowText" lastClr="000000"/>
                </a:solidFill>
                <a:effectLst/>
                <a:uLnTx/>
                <a:uFillTx/>
                <a:latin typeface="Segoe UI"/>
                <a:cs typeface="Segoe UI"/>
              </a:rPr>
              <a:t>characteristic</a:t>
            </a:r>
            <a:r>
              <a:rPr kumimoji="0" lang="en-GB" sz="2500" b="0" i="0" u="none" strike="noStrike" kern="0" cap="none" spc="0" normalizeH="0" baseline="0" noProof="0" dirty="0">
                <a:ln>
                  <a:noFill/>
                </a:ln>
                <a:solidFill>
                  <a:sysClr val="windowText" lastClr="000000"/>
                </a:solidFill>
                <a:effectLst/>
                <a:uLnTx/>
                <a:uFillTx/>
                <a:latin typeface="Segoe UI"/>
                <a:cs typeface="Segoe UI"/>
              </a:rPr>
              <a:t>"</a:t>
            </a:r>
            <a:r>
              <a:rPr kumimoji="0" sz="2500" b="0" i="0" u="none" strike="noStrike" kern="0" cap="none" spc="-35" normalizeH="0" baseline="0" noProof="0" dirty="0">
                <a:ln>
                  <a:noFill/>
                </a:ln>
                <a:solidFill>
                  <a:sysClr val="windowText" lastClr="000000"/>
                </a:solidFill>
                <a:effectLst/>
                <a:uLnTx/>
                <a:uFillTx/>
                <a:latin typeface="Segoe UI"/>
                <a:cs typeface="Segoe UI"/>
              </a:rPr>
              <a:t> </a:t>
            </a:r>
            <a:r>
              <a:rPr kumimoji="0" sz="2500" b="0" i="0" u="none" strike="noStrike" kern="0" cap="none" spc="0" normalizeH="0" baseline="0" noProof="0" dirty="0">
                <a:ln>
                  <a:noFill/>
                </a:ln>
                <a:solidFill>
                  <a:sysClr val="windowText" lastClr="000000"/>
                </a:solidFill>
                <a:effectLst/>
                <a:uLnTx/>
                <a:uFillTx/>
                <a:latin typeface="Segoe UI"/>
                <a:cs typeface="Segoe UI"/>
              </a:rPr>
              <a:t>(</a:t>
            </a:r>
            <a:r>
              <a:rPr kumimoji="0" sz="2500" b="0" i="0" u="none" strike="noStrike" kern="0" cap="none" spc="0" normalizeH="0" baseline="0" noProof="0" dirty="0">
                <a:ln>
                  <a:noFill/>
                </a:ln>
                <a:solidFill>
                  <a:sysClr val="windowText" lastClr="000000"/>
                </a:solidFill>
                <a:effectLst/>
                <a:uLnTx/>
                <a:uFillTx/>
                <a:latin typeface="Arial"/>
                <a:cs typeface="Arial"/>
              </a:rPr>
              <a:t>Edwards</a:t>
            </a:r>
            <a:r>
              <a:rPr kumimoji="0" sz="2500" b="0" i="0" u="none" strike="noStrike" kern="0" cap="none" spc="-85" normalizeH="0" baseline="0" noProof="0" dirty="0">
                <a:ln>
                  <a:noFill/>
                </a:ln>
                <a:solidFill>
                  <a:sysClr val="windowText" lastClr="000000"/>
                </a:solidFill>
                <a:effectLst/>
                <a:uLnTx/>
                <a:uFillTx/>
                <a:latin typeface="Arial"/>
                <a:cs typeface="Arial"/>
              </a:rPr>
              <a:t> </a:t>
            </a:r>
            <a:r>
              <a:rPr kumimoji="0" sz="2500" b="0" i="0" u="none" strike="noStrike" kern="0" cap="none" spc="0" normalizeH="0" baseline="0" noProof="0" dirty="0">
                <a:ln>
                  <a:noFill/>
                </a:ln>
                <a:solidFill>
                  <a:sysClr val="windowText" lastClr="000000"/>
                </a:solidFill>
                <a:effectLst/>
                <a:uLnTx/>
                <a:uFillTx/>
                <a:latin typeface="Arial"/>
                <a:cs typeface="Arial"/>
              </a:rPr>
              <a:t>&amp;</a:t>
            </a:r>
            <a:r>
              <a:rPr kumimoji="0" sz="2500" b="0" i="0" u="none" strike="noStrike" kern="0" cap="none" spc="-85" normalizeH="0" baseline="0" noProof="0" dirty="0">
                <a:ln>
                  <a:noFill/>
                </a:ln>
                <a:solidFill>
                  <a:sysClr val="windowText" lastClr="000000"/>
                </a:solidFill>
                <a:effectLst/>
                <a:uLnTx/>
                <a:uFillTx/>
                <a:latin typeface="Arial"/>
                <a:cs typeface="Arial"/>
              </a:rPr>
              <a:t> </a:t>
            </a:r>
            <a:r>
              <a:rPr kumimoji="0" sz="2500" b="0" i="0" u="none" strike="noStrike" kern="0" cap="none" spc="0" normalizeH="0" baseline="0" noProof="0" dirty="0">
                <a:ln>
                  <a:noFill/>
                </a:ln>
                <a:solidFill>
                  <a:sysClr val="windowText" lastClr="000000"/>
                </a:solidFill>
                <a:effectLst/>
                <a:uLnTx/>
                <a:uFillTx/>
                <a:latin typeface="Arial"/>
                <a:cs typeface="Arial"/>
              </a:rPr>
              <a:t>Best,</a:t>
            </a:r>
            <a:r>
              <a:rPr kumimoji="0" sz="2500" b="0" i="0" u="none" strike="noStrike" kern="0" cap="none" spc="-75" normalizeH="0" baseline="0" noProof="0" dirty="0">
                <a:ln>
                  <a:noFill/>
                </a:ln>
                <a:solidFill>
                  <a:sysClr val="windowText" lastClr="000000"/>
                </a:solidFill>
                <a:effectLst/>
                <a:uLnTx/>
                <a:uFillTx/>
                <a:latin typeface="Arial"/>
                <a:cs typeface="Arial"/>
              </a:rPr>
              <a:t> </a:t>
            </a:r>
            <a:r>
              <a:rPr kumimoji="0" sz="2500" b="0" i="0" u="none" strike="noStrike" kern="0" cap="none" spc="0" normalizeH="0" baseline="0" noProof="0" dirty="0">
                <a:ln>
                  <a:noFill/>
                </a:ln>
                <a:solidFill>
                  <a:sysClr val="windowText" lastClr="000000"/>
                </a:solidFill>
                <a:effectLst/>
                <a:uLnTx/>
                <a:uFillTx/>
                <a:latin typeface="Arial"/>
                <a:cs typeface="Arial"/>
              </a:rPr>
              <a:t>2020</a:t>
            </a:r>
            <a:r>
              <a:rPr kumimoji="0" sz="2500" b="0" i="0" u="none" strike="noStrike" kern="0" cap="none" spc="-85" normalizeH="0" baseline="0" noProof="0" dirty="0">
                <a:ln>
                  <a:noFill/>
                </a:ln>
                <a:solidFill>
                  <a:sysClr val="windowText" lastClr="000000"/>
                </a:solidFill>
                <a:effectLst/>
                <a:uLnTx/>
                <a:uFillTx/>
                <a:latin typeface="Arial"/>
                <a:cs typeface="Arial"/>
              </a:rPr>
              <a:t> </a:t>
            </a:r>
            <a:r>
              <a:rPr kumimoji="0" sz="2500" b="0" i="0" u="none" strike="noStrike" kern="0" cap="none" spc="-10" normalizeH="0" baseline="0" noProof="0" dirty="0">
                <a:ln>
                  <a:noFill/>
                </a:ln>
                <a:solidFill>
                  <a:sysClr val="windowText" lastClr="000000"/>
                </a:solidFill>
                <a:effectLst/>
                <a:uLnTx/>
                <a:uFillTx/>
                <a:latin typeface="Arial"/>
                <a:cs typeface="Arial"/>
              </a:rPr>
              <a:t>p.316).</a:t>
            </a:r>
            <a:endParaRPr kumimoji="0" lang="en-GB" sz="2500" b="0" i="0" u="none" strike="noStrike" kern="0" cap="none" spc="-10" normalizeH="0" baseline="0" noProof="0" dirty="0">
              <a:ln>
                <a:noFill/>
              </a:ln>
              <a:solidFill>
                <a:sysClr val="windowText" lastClr="000000"/>
              </a:solidFill>
              <a:effectLst/>
              <a:uLnTx/>
              <a:uFillTx/>
              <a:latin typeface="Arial"/>
              <a:cs typeface="Arial"/>
            </a:endParaRPr>
          </a:p>
          <a:p>
            <a:pPr marL="355600" marR="360045" lvl="0" indent="-342900" defTabSz="914400" eaLnBrk="1" fontAlgn="auto" latinLnBrk="0" hangingPunct="1">
              <a:lnSpc>
                <a:spcPct val="80000"/>
              </a:lnSpc>
              <a:spcBef>
                <a:spcPts val="695"/>
              </a:spcBef>
              <a:spcAft>
                <a:spcPts val="0"/>
              </a:spcAft>
              <a:buClrTx/>
              <a:buSzTx/>
              <a:buFontTx/>
              <a:buNone/>
              <a:tabLst>
                <a:tab pos="354965" algn="l"/>
              </a:tabLst>
              <a:defRPr/>
            </a:pPr>
            <a:endParaRPr kumimoji="0" sz="2500" b="0" i="0" u="none" strike="noStrike" kern="0" cap="none" spc="0" normalizeH="0" baseline="0" noProof="0" dirty="0">
              <a:ln>
                <a:noFill/>
              </a:ln>
              <a:solidFill>
                <a:sysClr val="windowText" lastClr="000000"/>
              </a:solidFill>
              <a:effectLst/>
              <a:uLnTx/>
              <a:uFillTx/>
              <a:latin typeface="Arial"/>
              <a:cs typeface="Arial"/>
            </a:endParaRPr>
          </a:p>
          <a:p>
            <a:pPr marL="355600" marR="448945" lvl="0" indent="-342900" defTabSz="914400" eaLnBrk="1" fontAlgn="auto" latinLnBrk="0" hangingPunct="1">
              <a:lnSpc>
                <a:spcPts val="2400"/>
              </a:lnSpc>
              <a:spcBef>
                <a:spcPts val="580"/>
              </a:spcBef>
              <a:spcAft>
                <a:spcPts val="0"/>
              </a:spcAft>
              <a:buClrTx/>
              <a:buSzTx/>
              <a:buFontTx/>
              <a:buNone/>
              <a:tabLst>
                <a:tab pos="354965" algn="l"/>
              </a:tabLst>
              <a:defRPr/>
            </a:pPr>
            <a:r>
              <a:rPr kumimoji="0" sz="2500" b="0" i="0" u="none" strike="noStrike" kern="0" cap="none" spc="-50" normalizeH="0" baseline="0" noProof="0" dirty="0">
                <a:ln>
                  <a:noFill/>
                </a:ln>
                <a:solidFill>
                  <a:sysClr val="windowText" lastClr="000000"/>
                </a:solidFill>
                <a:effectLst/>
                <a:uLnTx/>
                <a:uFillTx/>
                <a:latin typeface="Arial"/>
                <a:cs typeface="Arial"/>
              </a:rPr>
              <a:t>•</a:t>
            </a:r>
            <a:r>
              <a:rPr kumimoji="0" sz="2500" b="0" i="0" u="none" strike="noStrike" kern="0" cap="none" spc="0" normalizeH="0" baseline="0" noProof="0" dirty="0">
                <a:ln>
                  <a:noFill/>
                </a:ln>
                <a:solidFill>
                  <a:sysClr val="windowText" lastClr="000000"/>
                </a:solidFill>
                <a:effectLst/>
                <a:uLnTx/>
                <a:uFillTx/>
                <a:latin typeface="Arial"/>
                <a:cs typeface="Arial"/>
              </a:rPr>
              <a:t>	</a:t>
            </a:r>
            <a:r>
              <a:rPr kumimoji="0" sz="2500" b="0" i="0" u="none" strike="noStrike" kern="0" cap="none" spc="0" normalizeH="0" baseline="0" noProof="0" dirty="0">
                <a:ln>
                  <a:noFill/>
                </a:ln>
                <a:solidFill>
                  <a:sysClr val="windowText" lastClr="000000"/>
                </a:solidFill>
                <a:effectLst/>
                <a:uLnTx/>
                <a:uFillTx/>
                <a:latin typeface="Segoe UI"/>
                <a:cs typeface="Segoe UI"/>
              </a:rPr>
              <a:t>Challenging</a:t>
            </a:r>
            <a:r>
              <a:rPr kumimoji="0" sz="2500" b="0" i="0" u="none" strike="noStrike" kern="0" cap="none" spc="-60" normalizeH="0" baseline="0" noProof="0" dirty="0">
                <a:ln>
                  <a:noFill/>
                </a:ln>
                <a:solidFill>
                  <a:sysClr val="windowText" lastClr="000000"/>
                </a:solidFill>
                <a:effectLst/>
                <a:uLnTx/>
                <a:uFillTx/>
                <a:latin typeface="Segoe UI"/>
                <a:cs typeface="Segoe UI"/>
              </a:rPr>
              <a:t> </a:t>
            </a:r>
            <a:r>
              <a:rPr kumimoji="0" sz="2500" b="0" i="0" u="none" strike="noStrike" kern="0" cap="none" spc="-10" normalizeH="0" baseline="0" noProof="0" dirty="0">
                <a:ln>
                  <a:noFill/>
                </a:ln>
                <a:solidFill>
                  <a:sysClr val="windowText" lastClr="000000"/>
                </a:solidFill>
                <a:effectLst/>
                <a:uLnTx/>
                <a:uFillTx/>
                <a:latin typeface="Segoe UI"/>
                <a:cs typeface="Segoe UI"/>
              </a:rPr>
              <a:t>discrimination</a:t>
            </a:r>
            <a:r>
              <a:rPr kumimoji="0" sz="2500" b="0" i="0" u="none" strike="noStrike" kern="0" cap="none" spc="-40" normalizeH="0" baseline="0" noProof="0" dirty="0">
                <a:ln>
                  <a:noFill/>
                </a:ln>
                <a:solidFill>
                  <a:sysClr val="windowText" lastClr="000000"/>
                </a:solidFill>
                <a:effectLst/>
                <a:uLnTx/>
                <a:uFillTx/>
                <a:latin typeface="Segoe UI"/>
                <a:cs typeface="Segoe UI"/>
              </a:rPr>
              <a:t> </a:t>
            </a:r>
            <a:r>
              <a:rPr kumimoji="0" sz="2500" b="0" i="0" u="none" strike="noStrike" kern="0" cap="none" spc="0" normalizeH="0" baseline="0" noProof="0" dirty="0">
                <a:ln>
                  <a:noFill/>
                </a:ln>
                <a:solidFill>
                  <a:sysClr val="windowText" lastClr="000000"/>
                </a:solidFill>
                <a:effectLst/>
                <a:uLnTx/>
                <a:uFillTx/>
                <a:latin typeface="Segoe UI"/>
                <a:cs typeface="Segoe UI"/>
              </a:rPr>
              <a:t>is</a:t>
            </a:r>
            <a:r>
              <a:rPr kumimoji="0" sz="2500" b="0" i="0" u="none" strike="noStrike" kern="0" cap="none" spc="-70" normalizeH="0" baseline="0" noProof="0" dirty="0">
                <a:ln>
                  <a:noFill/>
                </a:ln>
                <a:solidFill>
                  <a:sysClr val="windowText" lastClr="000000"/>
                </a:solidFill>
                <a:effectLst/>
                <a:uLnTx/>
                <a:uFillTx/>
                <a:latin typeface="Segoe UI"/>
                <a:cs typeface="Segoe UI"/>
              </a:rPr>
              <a:t> </a:t>
            </a:r>
            <a:r>
              <a:rPr kumimoji="0" sz="2500" b="0" i="0" u="none" strike="noStrike" kern="0" cap="none" spc="0" normalizeH="0" baseline="0" noProof="0" dirty="0">
                <a:ln>
                  <a:noFill/>
                </a:ln>
                <a:solidFill>
                  <a:sysClr val="windowText" lastClr="000000"/>
                </a:solidFill>
                <a:effectLst/>
                <a:uLnTx/>
                <a:uFillTx/>
                <a:latin typeface="Segoe UI"/>
                <a:cs typeface="Segoe UI"/>
              </a:rPr>
              <a:t>a</a:t>
            </a:r>
            <a:r>
              <a:rPr kumimoji="0" sz="2500" b="0" i="0" u="none" strike="noStrike" kern="0" cap="none" spc="-70" normalizeH="0" baseline="0" noProof="0" dirty="0">
                <a:ln>
                  <a:noFill/>
                </a:ln>
                <a:solidFill>
                  <a:sysClr val="windowText" lastClr="000000"/>
                </a:solidFill>
                <a:effectLst/>
                <a:uLnTx/>
                <a:uFillTx/>
                <a:latin typeface="Segoe UI"/>
                <a:cs typeface="Segoe UI"/>
              </a:rPr>
              <a:t> </a:t>
            </a:r>
            <a:r>
              <a:rPr kumimoji="0" sz="2500" b="0" i="0" u="none" strike="noStrike" kern="0" cap="none" spc="0" normalizeH="0" baseline="0" noProof="0" dirty="0">
                <a:ln>
                  <a:noFill/>
                </a:ln>
                <a:solidFill>
                  <a:sysClr val="windowText" lastClr="000000"/>
                </a:solidFill>
                <a:effectLst/>
                <a:uLnTx/>
                <a:uFillTx/>
                <a:latin typeface="Segoe UI"/>
                <a:cs typeface="Segoe UI"/>
              </a:rPr>
              <a:t>key</a:t>
            </a:r>
            <a:r>
              <a:rPr kumimoji="0" sz="2500" b="0" i="0" u="none" strike="noStrike" kern="0" cap="none" spc="-60" normalizeH="0" baseline="0" noProof="0" dirty="0">
                <a:ln>
                  <a:noFill/>
                </a:ln>
                <a:solidFill>
                  <a:sysClr val="windowText" lastClr="000000"/>
                </a:solidFill>
                <a:effectLst/>
                <a:uLnTx/>
                <a:uFillTx/>
                <a:latin typeface="Segoe UI"/>
                <a:cs typeface="Segoe UI"/>
              </a:rPr>
              <a:t> </a:t>
            </a:r>
            <a:r>
              <a:rPr kumimoji="0" lang="en-GB" sz="2500" b="0" i="0" u="none" strike="noStrike" kern="0" cap="none" spc="-60" normalizeH="0" baseline="0" noProof="0" dirty="0">
                <a:ln>
                  <a:noFill/>
                </a:ln>
                <a:solidFill>
                  <a:sysClr val="windowText" lastClr="000000"/>
                </a:solidFill>
                <a:effectLst/>
                <a:uLnTx/>
                <a:uFillTx/>
                <a:latin typeface="Segoe UI"/>
                <a:cs typeface="Segoe UI"/>
              </a:rPr>
              <a:t>"</a:t>
            </a:r>
            <a:r>
              <a:rPr kumimoji="0" sz="2500" b="0" i="0" u="none" strike="noStrike" kern="0" cap="none" spc="0" normalizeH="0" baseline="0" noProof="0" dirty="0">
                <a:ln>
                  <a:noFill/>
                </a:ln>
                <a:solidFill>
                  <a:sysClr val="windowText" lastClr="000000"/>
                </a:solidFill>
                <a:effectLst/>
                <a:uLnTx/>
                <a:uFillTx/>
                <a:latin typeface="Segoe UI"/>
                <a:cs typeface="Segoe UI"/>
              </a:rPr>
              <a:t>element</a:t>
            </a:r>
            <a:r>
              <a:rPr kumimoji="0" sz="2500" b="0" i="0" u="none" strike="noStrike" kern="0" cap="none" spc="-45" normalizeH="0" baseline="0" noProof="0" dirty="0">
                <a:ln>
                  <a:noFill/>
                </a:ln>
                <a:solidFill>
                  <a:sysClr val="windowText" lastClr="000000"/>
                </a:solidFill>
                <a:effectLst/>
                <a:uLnTx/>
                <a:uFillTx/>
                <a:latin typeface="Segoe UI"/>
                <a:cs typeface="Segoe UI"/>
              </a:rPr>
              <a:t> </a:t>
            </a:r>
            <a:r>
              <a:rPr kumimoji="0" sz="2500" b="0" i="0" u="none" strike="noStrike" kern="0" cap="none" spc="0" normalizeH="0" baseline="0" noProof="0" dirty="0">
                <a:ln>
                  <a:noFill/>
                </a:ln>
                <a:solidFill>
                  <a:sysClr val="windowText" lastClr="000000"/>
                </a:solidFill>
                <a:effectLst/>
                <a:uLnTx/>
                <a:uFillTx/>
                <a:latin typeface="Segoe UI"/>
                <a:cs typeface="Segoe UI"/>
              </a:rPr>
              <a:t>of</a:t>
            </a:r>
            <a:r>
              <a:rPr kumimoji="0" sz="2500" b="0" i="0" u="none" strike="noStrike" kern="0" cap="none" spc="-65" normalizeH="0" baseline="0" noProof="0" dirty="0">
                <a:ln>
                  <a:noFill/>
                </a:ln>
                <a:solidFill>
                  <a:sysClr val="windowText" lastClr="000000"/>
                </a:solidFill>
                <a:effectLst/>
                <a:uLnTx/>
                <a:uFillTx/>
                <a:latin typeface="Segoe UI"/>
                <a:cs typeface="Segoe UI"/>
              </a:rPr>
              <a:t> </a:t>
            </a:r>
            <a:r>
              <a:rPr kumimoji="0" sz="2500" b="0" i="0" u="none" strike="noStrike" kern="0" cap="none" spc="0" normalizeH="0" baseline="0" noProof="0" dirty="0">
                <a:ln>
                  <a:noFill/>
                </a:ln>
                <a:solidFill>
                  <a:sysClr val="windowText" lastClr="000000"/>
                </a:solidFill>
                <a:effectLst/>
                <a:uLnTx/>
                <a:uFillTx/>
                <a:latin typeface="Segoe UI"/>
                <a:cs typeface="Segoe UI"/>
              </a:rPr>
              <a:t>the</a:t>
            </a:r>
            <a:r>
              <a:rPr kumimoji="0" sz="2500" b="0" i="0" u="none" strike="noStrike" kern="0" cap="none" spc="-50" normalizeH="0" baseline="0" noProof="0" dirty="0">
                <a:ln>
                  <a:noFill/>
                </a:ln>
                <a:solidFill>
                  <a:sysClr val="windowText" lastClr="000000"/>
                </a:solidFill>
                <a:effectLst/>
                <a:uLnTx/>
                <a:uFillTx/>
                <a:latin typeface="Segoe UI"/>
                <a:cs typeface="Segoe UI"/>
              </a:rPr>
              <a:t> </a:t>
            </a:r>
            <a:r>
              <a:rPr kumimoji="0" sz="2500" b="0" i="0" u="none" strike="noStrike" kern="0" cap="none" spc="-10" normalizeH="0" baseline="0" noProof="0" dirty="0">
                <a:ln>
                  <a:noFill/>
                </a:ln>
                <a:solidFill>
                  <a:sysClr val="windowText" lastClr="000000"/>
                </a:solidFill>
                <a:effectLst/>
                <a:uLnTx/>
                <a:uFillTx/>
                <a:latin typeface="Segoe UI"/>
                <a:cs typeface="Segoe UI"/>
              </a:rPr>
              <a:t>health </a:t>
            </a:r>
            <a:r>
              <a:rPr kumimoji="0" sz="2500" b="0" i="0" u="none" strike="noStrike" kern="0" cap="none" spc="0" normalizeH="0" baseline="0" noProof="0" dirty="0">
                <a:ln>
                  <a:noFill/>
                </a:ln>
                <a:solidFill>
                  <a:sysClr val="windowText" lastClr="000000"/>
                </a:solidFill>
                <a:effectLst/>
                <a:uLnTx/>
                <a:uFillTx/>
                <a:latin typeface="Segoe UI"/>
                <a:cs typeface="Segoe UI"/>
              </a:rPr>
              <a:t>and</a:t>
            </a:r>
            <a:r>
              <a:rPr kumimoji="0" sz="2500" b="0" i="0" u="none" strike="noStrike" kern="0" cap="none" spc="-100" normalizeH="0" baseline="0" noProof="0" dirty="0">
                <a:ln>
                  <a:noFill/>
                </a:ln>
                <a:solidFill>
                  <a:sysClr val="windowText" lastClr="000000"/>
                </a:solidFill>
                <a:effectLst/>
                <a:uLnTx/>
                <a:uFillTx/>
                <a:latin typeface="Segoe UI"/>
                <a:cs typeface="Segoe UI"/>
              </a:rPr>
              <a:t> </a:t>
            </a:r>
            <a:r>
              <a:rPr kumimoji="0" sz="2500" b="0" i="0" u="none" strike="noStrike" kern="0" cap="none" spc="0" normalizeH="0" baseline="0" noProof="0" dirty="0">
                <a:ln>
                  <a:noFill/>
                </a:ln>
                <a:solidFill>
                  <a:sysClr val="windowText" lastClr="000000"/>
                </a:solidFill>
                <a:effectLst/>
                <a:uLnTx/>
                <a:uFillTx/>
                <a:latin typeface="Segoe UI"/>
                <a:cs typeface="Segoe UI"/>
              </a:rPr>
              <a:t>social</a:t>
            </a:r>
            <a:r>
              <a:rPr kumimoji="0" sz="2500" b="0" i="0" u="none" strike="noStrike" kern="0" cap="none" spc="-100" normalizeH="0" baseline="0" noProof="0" dirty="0">
                <a:ln>
                  <a:noFill/>
                </a:ln>
                <a:solidFill>
                  <a:sysClr val="windowText" lastClr="000000"/>
                </a:solidFill>
                <a:effectLst/>
                <a:uLnTx/>
                <a:uFillTx/>
                <a:latin typeface="Segoe UI"/>
                <a:cs typeface="Segoe UI"/>
              </a:rPr>
              <a:t> </a:t>
            </a:r>
            <a:r>
              <a:rPr kumimoji="0" lang="en-GB" sz="2500" b="0" i="0" u="none" strike="noStrike" kern="0" cap="none" spc="-100" normalizeH="0" baseline="0" noProof="0" dirty="0">
                <a:ln>
                  <a:noFill/>
                </a:ln>
                <a:solidFill>
                  <a:sysClr val="windowText" lastClr="000000"/>
                </a:solidFill>
                <a:effectLst/>
                <a:uLnTx/>
                <a:uFillTx/>
                <a:latin typeface="Segoe UI"/>
                <a:cs typeface="Segoe UI"/>
              </a:rPr>
              <a:t>c</a:t>
            </a:r>
            <a:r>
              <a:rPr kumimoji="0" sz="2500" b="0" i="0" u="none" strike="noStrike" kern="0" cap="none" spc="0" normalizeH="0" baseline="0" noProof="0" dirty="0">
                <a:ln>
                  <a:noFill/>
                </a:ln>
                <a:solidFill>
                  <a:sysClr val="windowText" lastClr="000000"/>
                </a:solidFill>
                <a:effectLst/>
                <a:uLnTx/>
                <a:uFillTx/>
                <a:latin typeface="Segoe UI"/>
                <a:cs typeface="Segoe UI"/>
              </a:rPr>
              <a:t>are</a:t>
            </a:r>
            <a:r>
              <a:rPr kumimoji="0" sz="2500" b="0" i="0" u="none" strike="noStrike" kern="0" cap="none" spc="-85" normalizeH="0" baseline="0" noProof="0" dirty="0">
                <a:ln>
                  <a:noFill/>
                </a:ln>
                <a:solidFill>
                  <a:sysClr val="windowText" lastClr="000000"/>
                </a:solidFill>
                <a:effectLst/>
                <a:uLnTx/>
                <a:uFillTx/>
                <a:latin typeface="Segoe UI"/>
                <a:cs typeface="Segoe UI"/>
              </a:rPr>
              <a:t> </a:t>
            </a:r>
            <a:r>
              <a:rPr kumimoji="0" sz="2500" b="0" i="0" u="none" strike="noStrike" kern="0" cap="none" spc="0" normalizeH="0" baseline="0" noProof="0" dirty="0">
                <a:ln>
                  <a:noFill/>
                </a:ln>
                <a:solidFill>
                  <a:sysClr val="windowText" lastClr="000000"/>
                </a:solidFill>
                <a:effectLst/>
                <a:uLnTx/>
                <a:uFillTx/>
                <a:latin typeface="Segoe UI"/>
                <a:cs typeface="Segoe UI"/>
              </a:rPr>
              <a:t>profession</a:t>
            </a:r>
            <a:r>
              <a:rPr kumimoji="0" lang="en-GB" sz="2500" b="0" i="0" u="none" strike="noStrike" kern="0" cap="none" spc="0" normalizeH="0" baseline="0" noProof="0" dirty="0">
                <a:ln>
                  <a:noFill/>
                </a:ln>
                <a:solidFill>
                  <a:sysClr val="windowText" lastClr="000000"/>
                </a:solidFill>
                <a:effectLst/>
                <a:uLnTx/>
                <a:uFillTx/>
                <a:latin typeface="Segoe UI"/>
                <a:cs typeface="Segoe UI"/>
              </a:rPr>
              <a:t>"</a:t>
            </a:r>
            <a:r>
              <a:rPr kumimoji="0" sz="2500" b="0" i="0" u="none" strike="noStrike" kern="0" cap="none" spc="-65" normalizeH="0" baseline="0" noProof="0" dirty="0">
                <a:ln>
                  <a:noFill/>
                </a:ln>
                <a:solidFill>
                  <a:sysClr val="windowText" lastClr="000000"/>
                </a:solidFill>
                <a:effectLst/>
                <a:uLnTx/>
                <a:uFillTx/>
                <a:latin typeface="Segoe UI"/>
                <a:cs typeface="Segoe UI"/>
              </a:rPr>
              <a:t> </a:t>
            </a:r>
            <a:r>
              <a:rPr kumimoji="0" sz="2500" b="0" i="0" u="none" strike="noStrike" kern="0" cap="none" spc="-10" normalizeH="0" baseline="0" noProof="0" dirty="0">
                <a:ln>
                  <a:noFill/>
                </a:ln>
                <a:solidFill>
                  <a:sysClr val="windowText" lastClr="000000"/>
                </a:solidFill>
                <a:effectLst/>
                <a:uLnTx/>
                <a:uFillTx/>
                <a:latin typeface="Segoe UI"/>
                <a:cs typeface="Segoe UI"/>
              </a:rPr>
              <a:t>(Glasby,</a:t>
            </a:r>
            <a:r>
              <a:rPr kumimoji="0" sz="2500" b="0" i="0" u="none" strike="noStrike" kern="0" cap="none" spc="-100" normalizeH="0" baseline="0" noProof="0" dirty="0">
                <a:ln>
                  <a:noFill/>
                </a:ln>
                <a:solidFill>
                  <a:sysClr val="windowText" lastClr="000000"/>
                </a:solidFill>
                <a:effectLst/>
                <a:uLnTx/>
                <a:uFillTx/>
                <a:latin typeface="Segoe UI"/>
                <a:cs typeface="Segoe UI"/>
              </a:rPr>
              <a:t> </a:t>
            </a:r>
            <a:r>
              <a:rPr kumimoji="0" sz="2500" b="0" i="0" u="none" strike="noStrike" kern="0" cap="none" spc="0" normalizeH="0" baseline="0" noProof="0" dirty="0">
                <a:ln>
                  <a:noFill/>
                </a:ln>
                <a:solidFill>
                  <a:sysClr val="windowText" lastClr="000000"/>
                </a:solidFill>
                <a:effectLst/>
                <a:uLnTx/>
                <a:uFillTx/>
                <a:latin typeface="Segoe UI"/>
                <a:cs typeface="Segoe UI"/>
              </a:rPr>
              <a:t>2017,</a:t>
            </a:r>
            <a:r>
              <a:rPr kumimoji="0" sz="2500" b="0" i="0" u="none" strike="noStrike" kern="0" cap="none" spc="-90" normalizeH="0" baseline="0" noProof="0" dirty="0">
                <a:ln>
                  <a:noFill/>
                </a:ln>
                <a:solidFill>
                  <a:sysClr val="windowText" lastClr="000000"/>
                </a:solidFill>
                <a:effectLst/>
                <a:uLnTx/>
                <a:uFillTx/>
                <a:latin typeface="Segoe UI"/>
                <a:cs typeface="Segoe UI"/>
              </a:rPr>
              <a:t> </a:t>
            </a:r>
            <a:r>
              <a:rPr kumimoji="0" sz="2500" b="0" i="0" u="none" strike="noStrike" kern="0" cap="none" spc="-10" normalizeH="0" baseline="0" noProof="0" dirty="0">
                <a:ln>
                  <a:noFill/>
                </a:ln>
                <a:solidFill>
                  <a:sysClr val="windowText" lastClr="000000"/>
                </a:solidFill>
                <a:effectLst/>
                <a:uLnTx/>
                <a:uFillTx/>
                <a:latin typeface="Segoe UI"/>
                <a:cs typeface="Segoe UI"/>
              </a:rPr>
              <a:t>p.119).</a:t>
            </a:r>
            <a:endParaRPr kumimoji="0" lang="en-GB" sz="2500" b="0" i="0" u="none" strike="noStrike" kern="0" cap="none" spc="-10" normalizeH="0" baseline="0" noProof="0" dirty="0">
              <a:ln>
                <a:noFill/>
              </a:ln>
              <a:solidFill>
                <a:sysClr val="windowText" lastClr="000000"/>
              </a:solidFill>
              <a:effectLst/>
              <a:uLnTx/>
              <a:uFillTx/>
              <a:latin typeface="Segoe UI"/>
              <a:cs typeface="Segoe UI"/>
            </a:endParaRPr>
          </a:p>
          <a:p>
            <a:pPr marL="355600" marR="448945" lvl="0" indent="-342900" defTabSz="914400" eaLnBrk="1" fontAlgn="auto" latinLnBrk="0" hangingPunct="1">
              <a:lnSpc>
                <a:spcPts val="2400"/>
              </a:lnSpc>
              <a:spcBef>
                <a:spcPts val="580"/>
              </a:spcBef>
              <a:spcAft>
                <a:spcPts val="0"/>
              </a:spcAft>
              <a:buClrTx/>
              <a:buSzTx/>
              <a:buFontTx/>
              <a:buNone/>
              <a:tabLst>
                <a:tab pos="354965" algn="l"/>
              </a:tabLst>
              <a:defRPr/>
            </a:pPr>
            <a:endParaRPr kumimoji="0" lang="en-GB" sz="2500" b="0" i="0" u="none" strike="noStrike" kern="0" cap="none" spc="-10" normalizeH="0" baseline="0" noProof="0" dirty="0">
              <a:ln>
                <a:noFill/>
              </a:ln>
              <a:solidFill>
                <a:sysClr val="windowText" lastClr="000000"/>
              </a:solidFill>
              <a:effectLst/>
              <a:uLnTx/>
              <a:uFillTx/>
              <a:latin typeface="Segoe UI"/>
              <a:cs typeface="Segoe UI"/>
            </a:endParaRPr>
          </a:p>
          <a:p>
            <a:pPr marL="355600" marR="448945" lvl="0" indent="-342900" defTabSz="914400" eaLnBrk="1" fontAlgn="auto" latinLnBrk="0" hangingPunct="1">
              <a:lnSpc>
                <a:spcPts val="2400"/>
              </a:lnSpc>
              <a:spcBef>
                <a:spcPts val="580"/>
              </a:spcBef>
              <a:spcAft>
                <a:spcPts val="0"/>
              </a:spcAft>
              <a:buClrTx/>
              <a:buSzTx/>
              <a:buFontTx/>
              <a:buNone/>
              <a:tabLst>
                <a:tab pos="354965" algn="l"/>
              </a:tabLst>
              <a:defRPr/>
            </a:pPr>
            <a:endParaRPr kumimoji="0" sz="2500" b="0" i="0" u="none" strike="noStrike" kern="0" cap="none" spc="0" normalizeH="0" baseline="0" noProof="0" dirty="0">
              <a:ln>
                <a:noFill/>
              </a:ln>
              <a:solidFill>
                <a:sysClr val="windowText" lastClr="000000"/>
              </a:solidFill>
              <a:effectLst/>
              <a:uLnTx/>
              <a:uFillTx/>
              <a:latin typeface="Segoe UI"/>
              <a:cs typeface="Segoe UI"/>
            </a:endParaRPr>
          </a:p>
          <a:p>
            <a:pPr marL="355600" marR="5080" lvl="0" indent="-342900" defTabSz="914400" eaLnBrk="1" fontAlgn="auto" latinLnBrk="0" hangingPunct="1">
              <a:lnSpc>
                <a:spcPts val="2400"/>
              </a:lnSpc>
              <a:spcBef>
                <a:spcPts val="605"/>
              </a:spcBef>
              <a:spcAft>
                <a:spcPts val="0"/>
              </a:spcAft>
              <a:buClrTx/>
              <a:buSzTx/>
              <a:buFontTx/>
              <a:buNone/>
              <a:tabLst>
                <a:tab pos="354965" algn="l"/>
              </a:tabLst>
              <a:defRPr/>
            </a:pPr>
            <a:r>
              <a:rPr kumimoji="0" sz="2500" b="0" i="0" u="none" strike="noStrike" kern="0" cap="none" spc="-50" normalizeH="0" baseline="0" noProof="0" dirty="0">
                <a:ln>
                  <a:noFill/>
                </a:ln>
                <a:solidFill>
                  <a:sysClr val="windowText" lastClr="000000"/>
                </a:solidFill>
                <a:effectLst/>
                <a:uLnTx/>
                <a:uFillTx/>
                <a:latin typeface="Arial"/>
                <a:cs typeface="Arial"/>
              </a:rPr>
              <a:t>•</a:t>
            </a:r>
            <a:r>
              <a:rPr kumimoji="0" sz="2500" b="0" i="0" u="none" strike="noStrike" kern="0" cap="none" spc="0" normalizeH="0" baseline="0" noProof="0" dirty="0">
                <a:ln>
                  <a:noFill/>
                </a:ln>
                <a:solidFill>
                  <a:sysClr val="windowText" lastClr="000000"/>
                </a:solidFill>
                <a:effectLst/>
                <a:uLnTx/>
                <a:uFillTx/>
                <a:latin typeface="Arial"/>
                <a:cs typeface="Arial"/>
              </a:rPr>
              <a:t>	</a:t>
            </a:r>
            <a:r>
              <a:rPr kumimoji="0" sz="2500" b="0" i="0" u="none" strike="noStrike" kern="0" cap="none" spc="0" normalizeH="0" baseline="0" noProof="0" dirty="0">
                <a:ln>
                  <a:noFill/>
                </a:ln>
                <a:solidFill>
                  <a:sysClr val="windowText" lastClr="000000"/>
                </a:solidFill>
                <a:effectLst/>
                <a:uLnTx/>
                <a:uFillTx/>
                <a:latin typeface="Segoe UI"/>
                <a:cs typeface="Segoe UI"/>
              </a:rPr>
              <a:t>A</a:t>
            </a:r>
            <a:r>
              <a:rPr kumimoji="0" sz="2500" b="0" i="0" u="none" strike="noStrike" kern="0" cap="none" spc="-65" normalizeH="0" baseline="0" noProof="0" dirty="0">
                <a:ln>
                  <a:noFill/>
                </a:ln>
                <a:solidFill>
                  <a:sysClr val="windowText" lastClr="000000"/>
                </a:solidFill>
                <a:effectLst/>
                <a:uLnTx/>
                <a:uFillTx/>
                <a:latin typeface="Segoe UI"/>
                <a:cs typeface="Segoe UI"/>
              </a:rPr>
              <a:t> </a:t>
            </a:r>
            <a:r>
              <a:rPr kumimoji="0" sz="2500" b="0" i="0" u="none" strike="noStrike" kern="0" cap="none" spc="0" normalizeH="0" baseline="0" noProof="0" dirty="0">
                <a:ln>
                  <a:noFill/>
                </a:ln>
                <a:solidFill>
                  <a:sysClr val="windowText" lastClr="000000"/>
                </a:solidFill>
                <a:effectLst/>
                <a:uLnTx/>
                <a:uFillTx/>
                <a:latin typeface="Segoe UI"/>
                <a:cs typeface="Segoe UI"/>
              </a:rPr>
              <a:t>core</a:t>
            </a:r>
            <a:r>
              <a:rPr kumimoji="0" sz="2500" b="0" i="0" u="none" strike="noStrike" kern="0" cap="none" spc="-60" normalizeH="0" baseline="0" noProof="0" dirty="0">
                <a:ln>
                  <a:noFill/>
                </a:ln>
                <a:solidFill>
                  <a:sysClr val="windowText" lastClr="000000"/>
                </a:solidFill>
                <a:effectLst/>
                <a:uLnTx/>
                <a:uFillTx/>
                <a:latin typeface="Segoe UI"/>
                <a:cs typeface="Segoe UI"/>
              </a:rPr>
              <a:t> </a:t>
            </a:r>
            <a:r>
              <a:rPr kumimoji="0" sz="2500" b="0" i="0" u="none" strike="noStrike" kern="0" cap="none" spc="0" normalizeH="0" baseline="0" noProof="0" dirty="0">
                <a:ln>
                  <a:noFill/>
                </a:ln>
                <a:solidFill>
                  <a:sysClr val="windowText" lastClr="000000"/>
                </a:solidFill>
                <a:effectLst/>
                <a:uLnTx/>
                <a:uFillTx/>
                <a:latin typeface="Segoe UI"/>
                <a:cs typeface="Segoe UI"/>
              </a:rPr>
              <a:t>and</a:t>
            </a:r>
            <a:r>
              <a:rPr kumimoji="0" sz="2500" b="0" i="0" u="none" strike="noStrike" kern="0" cap="none" spc="-65" normalizeH="0" baseline="0" noProof="0" dirty="0">
                <a:ln>
                  <a:noFill/>
                </a:ln>
                <a:solidFill>
                  <a:sysClr val="windowText" lastClr="000000"/>
                </a:solidFill>
                <a:effectLst/>
                <a:uLnTx/>
                <a:uFillTx/>
                <a:latin typeface="Segoe UI"/>
                <a:cs typeface="Segoe UI"/>
              </a:rPr>
              <a:t> </a:t>
            </a:r>
            <a:r>
              <a:rPr kumimoji="0" sz="2500" b="0" i="0" u="none" strike="noStrike" kern="0" cap="none" spc="0" normalizeH="0" baseline="0" noProof="0" dirty="0" err="1">
                <a:ln>
                  <a:noFill/>
                </a:ln>
                <a:solidFill>
                  <a:sysClr val="windowText" lastClr="000000"/>
                </a:solidFill>
                <a:effectLst/>
                <a:uLnTx/>
                <a:uFillTx/>
                <a:latin typeface="Segoe UI"/>
                <a:cs typeface="Segoe UI"/>
              </a:rPr>
              <a:t>enduri</a:t>
            </a:r>
            <a:r>
              <a:rPr kumimoji="0" lang="en-GB" sz="2500" b="0" i="0" u="none" strike="noStrike" kern="0" cap="none" spc="0" normalizeH="0" baseline="0" noProof="0" dirty="0">
                <a:ln>
                  <a:noFill/>
                </a:ln>
                <a:solidFill>
                  <a:sysClr val="windowText" lastClr="000000"/>
                </a:solidFill>
                <a:effectLst/>
                <a:uLnTx/>
                <a:uFillTx/>
                <a:latin typeface="Segoe UI"/>
                <a:cs typeface="Segoe UI"/>
              </a:rPr>
              <a:t>ng</a:t>
            </a:r>
            <a:r>
              <a:rPr kumimoji="0" lang="en-GB" sz="2500" b="0" i="0" u="none" strike="noStrike" kern="0" cap="none" spc="-50" normalizeH="0" baseline="0" noProof="0" dirty="0">
                <a:ln>
                  <a:noFill/>
                </a:ln>
                <a:solidFill>
                  <a:sysClr val="windowText" lastClr="000000"/>
                </a:solidFill>
                <a:effectLst/>
                <a:uLnTx/>
                <a:uFillTx/>
                <a:latin typeface="Segoe UI"/>
                <a:cs typeface="Segoe UI"/>
              </a:rPr>
              <a:t> </a:t>
            </a:r>
            <a:r>
              <a:rPr kumimoji="0" lang="en-GB" sz="2500" b="0" i="0" u="none" strike="noStrike" kern="0" cap="none" spc="0" normalizeH="0" baseline="0" noProof="0" dirty="0">
                <a:ln>
                  <a:noFill/>
                </a:ln>
                <a:solidFill>
                  <a:sysClr val="windowText" lastClr="000000"/>
                </a:solidFill>
                <a:effectLst/>
                <a:uLnTx/>
                <a:uFillTx/>
                <a:latin typeface="Segoe UI"/>
                <a:cs typeface="Segoe UI"/>
              </a:rPr>
              <a:t>feature</a:t>
            </a:r>
            <a:r>
              <a:rPr kumimoji="0" lang="en-GB" sz="2500" b="0" i="0" u="none" strike="noStrike" kern="0" cap="none" spc="-25" normalizeH="0" baseline="0" noProof="0" dirty="0">
                <a:ln>
                  <a:noFill/>
                </a:ln>
                <a:solidFill>
                  <a:sysClr val="windowText" lastClr="000000"/>
                </a:solidFill>
                <a:effectLst/>
                <a:uLnTx/>
                <a:uFillTx/>
                <a:latin typeface="Segoe UI"/>
                <a:cs typeface="Segoe UI"/>
              </a:rPr>
              <a:t> </a:t>
            </a:r>
            <a:r>
              <a:rPr kumimoji="0" lang="en-GB" sz="2500" b="0" i="0" u="none" strike="noStrike" kern="0" cap="none" spc="0" normalizeH="0" baseline="0" noProof="0" dirty="0">
                <a:ln>
                  <a:noFill/>
                </a:ln>
                <a:solidFill>
                  <a:sysClr val="windowText" lastClr="000000"/>
                </a:solidFill>
                <a:effectLst/>
                <a:uLnTx/>
                <a:uFillTx/>
                <a:latin typeface="Segoe UI"/>
                <a:cs typeface="Segoe UI"/>
              </a:rPr>
              <a:t>of</a:t>
            </a:r>
            <a:r>
              <a:rPr kumimoji="0" lang="en-GB" sz="2500" b="0" i="0" u="none" strike="noStrike" kern="0" cap="none" spc="-65" normalizeH="0" baseline="0" noProof="0" dirty="0">
                <a:ln>
                  <a:noFill/>
                </a:ln>
                <a:solidFill>
                  <a:sysClr val="windowText" lastClr="000000"/>
                </a:solidFill>
                <a:effectLst/>
                <a:uLnTx/>
                <a:uFillTx/>
                <a:latin typeface="Segoe UI"/>
                <a:cs typeface="Segoe UI"/>
              </a:rPr>
              <a:t> </a:t>
            </a:r>
            <a:r>
              <a:rPr kumimoji="0" lang="en-GB" sz="2500" b="0" i="0" u="none" strike="noStrike" kern="0" cap="none" spc="0" normalizeH="0" baseline="0" noProof="0" dirty="0">
                <a:ln>
                  <a:noFill/>
                </a:ln>
                <a:solidFill>
                  <a:sysClr val="windowText" lastClr="000000"/>
                </a:solidFill>
                <a:effectLst/>
                <a:uLnTx/>
                <a:uFillTx/>
                <a:latin typeface="Segoe UI"/>
                <a:cs typeface="Segoe UI"/>
              </a:rPr>
              <a:t>the</a:t>
            </a:r>
            <a:r>
              <a:rPr kumimoji="0" lang="en-GB" sz="2500" b="0" i="0" u="none" strike="noStrike" kern="0" cap="none" spc="-60" normalizeH="0" baseline="0" noProof="0" dirty="0">
                <a:ln>
                  <a:noFill/>
                </a:ln>
                <a:solidFill>
                  <a:sysClr val="windowText" lastClr="000000"/>
                </a:solidFill>
                <a:effectLst/>
                <a:uLnTx/>
                <a:uFillTx/>
                <a:latin typeface="Segoe UI"/>
                <a:cs typeface="Segoe UI"/>
              </a:rPr>
              <a:t> </a:t>
            </a:r>
            <a:r>
              <a:rPr kumimoji="0" lang="en-GB" sz="2500" b="0" i="0" u="none" strike="noStrike" kern="0" cap="none" spc="0" normalizeH="0" baseline="0" noProof="0" dirty="0">
                <a:ln>
                  <a:noFill/>
                </a:ln>
                <a:solidFill>
                  <a:sysClr val="windowText" lastClr="000000"/>
                </a:solidFill>
                <a:effectLst/>
                <a:uLnTx/>
                <a:uFillTx/>
                <a:latin typeface="Segoe UI"/>
                <a:cs typeface="Segoe UI"/>
              </a:rPr>
              <a:t>UK</a:t>
            </a:r>
            <a:r>
              <a:rPr kumimoji="0" lang="en-GB" sz="2500" b="0" i="0" u="none" strike="noStrike" kern="0" cap="none" spc="-75" normalizeH="0" baseline="0" noProof="0" dirty="0">
                <a:ln>
                  <a:noFill/>
                </a:ln>
                <a:solidFill>
                  <a:sysClr val="windowText" lastClr="000000"/>
                </a:solidFill>
                <a:effectLst/>
                <a:uLnTx/>
                <a:uFillTx/>
                <a:latin typeface="Segoe UI"/>
                <a:cs typeface="Segoe UI"/>
              </a:rPr>
              <a:t> </a:t>
            </a:r>
            <a:r>
              <a:rPr kumimoji="0" lang="en-GB" sz="2500" b="0" i="0" u="none" strike="noStrike" kern="0" cap="none" spc="0" normalizeH="0" baseline="0" noProof="0" dirty="0">
                <a:ln>
                  <a:noFill/>
                </a:ln>
                <a:solidFill>
                  <a:sysClr val="windowText" lastClr="000000"/>
                </a:solidFill>
                <a:effectLst/>
                <a:uLnTx/>
                <a:uFillTx/>
                <a:latin typeface="Segoe UI"/>
                <a:cs typeface="Segoe UI"/>
              </a:rPr>
              <a:t>welfare</a:t>
            </a:r>
            <a:r>
              <a:rPr kumimoji="0" lang="en-GB" sz="2500" b="0" i="0" u="none" strike="noStrike" kern="0" cap="none" spc="-25" normalizeH="0" baseline="0" noProof="0" dirty="0">
                <a:ln>
                  <a:noFill/>
                </a:ln>
                <a:solidFill>
                  <a:sysClr val="windowText" lastClr="000000"/>
                </a:solidFill>
                <a:effectLst/>
                <a:uLnTx/>
                <a:uFillTx/>
                <a:latin typeface="Segoe UI"/>
                <a:cs typeface="Segoe UI"/>
              </a:rPr>
              <a:t> </a:t>
            </a:r>
            <a:r>
              <a:rPr kumimoji="0" lang="en-GB" sz="2500" b="0" i="0" u="none" strike="noStrike" kern="0" cap="none" spc="0" normalizeH="0" baseline="0" noProof="0" dirty="0">
                <a:ln>
                  <a:noFill/>
                </a:ln>
                <a:solidFill>
                  <a:sysClr val="windowText" lastClr="000000"/>
                </a:solidFill>
                <a:effectLst/>
                <a:uLnTx/>
                <a:uFillTx/>
                <a:latin typeface="Segoe UI"/>
                <a:cs typeface="Segoe UI"/>
              </a:rPr>
              <a:t>state</a:t>
            </a:r>
            <a:r>
              <a:rPr kumimoji="0" lang="en-GB" sz="2500" b="0" i="0" u="none" strike="noStrike" kern="0" cap="none" spc="-40" normalizeH="0" baseline="0" noProof="0" dirty="0">
                <a:ln>
                  <a:noFill/>
                </a:ln>
                <a:solidFill>
                  <a:sysClr val="windowText" lastClr="000000"/>
                </a:solidFill>
                <a:effectLst/>
                <a:uLnTx/>
                <a:uFillTx/>
                <a:latin typeface="Segoe UI"/>
                <a:cs typeface="Segoe UI"/>
              </a:rPr>
              <a:t> </a:t>
            </a:r>
            <a:r>
              <a:rPr kumimoji="0" lang="en-GB" sz="2500" b="0" i="0" u="none" strike="noStrike" kern="0" cap="none" spc="0" normalizeH="0" baseline="0" noProof="0" dirty="0">
                <a:ln>
                  <a:noFill/>
                </a:ln>
                <a:solidFill>
                  <a:sysClr val="windowText" lastClr="000000"/>
                </a:solidFill>
                <a:effectLst/>
                <a:uLnTx/>
                <a:uFillTx/>
                <a:latin typeface="Segoe UI"/>
                <a:cs typeface="Segoe UI"/>
              </a:rPr>
              <a:t>is</a:t>
            </a:r>
            <a:r>
              <a:rPr kumimoji="0" lang="en-GB" sz="2500" b="0" i="0" u="none" strike="noStrike" kern="0" cap="none" spc="-70" normalizeH="0" baseline="0" noProof="0" dirty="0">
                <a:ln>
                  <a:noFill/>
                </a:ln>
                <a:solidFill>
                  <a:sysClr val="windowText" lastClr="000000"/>
                </a:solidFill>
                <a:effectLst/>
                <a:uLnTx/>
                <a:uFillTx/>
                <a:latin typeface="Segoe UI"/>
                <a:cs typeface="Segoe UI"/>
              </a:rPr>
              <a:t> </a:t>
            </a:r>
            <a:r>
              <a:rPr kumimoji="0" lang="en-GB" sz="2500" b="0" i="0" u="none" strike="noStrike" kern="0" cap="none" spc="-25" normalizeH="0" baseline="0" noProof="0" dirty="0">
                <a:ln>
                  <a:noFill/>
                </a:ln>
                <a:solidFill>
                  <a:sysClr val="windowText" lastClr="000000"/>
                </a:solidFill>
                <a:effectLst/>
                <a:uLnTx/>
                <a:uFillTx/>
                <a:latin typeface="Segoe UI"/>
                <a:cs typeface="Segoe UI"/>
              </a:rPr>
              <a:t>its </a:t>
            </a:r>
            <a:r>
              <a:rPr kumimoji="0" lang="en-GB" sz="2500" b="0" i="0" u="none" strike="noStrike" kern="0" cap="none" spc="0" normalizeH="0" baseline="0" noProof="0" dirty="0">
                <a:ln>
                  <a:noFill/>
                </a:ln>
                <a:solidFill>
                  <a:sysClr val="windowText" lastClr="000000"/>
                </a:solidFill>
                <a:effectLst/>
                <a:uLnTx/>
                <a:uFillTx/>
                <a:latin typeface="Segoe UI"/>
                <a:cs typeface="Segoe UI"/>
              </a:rPr>
              <a:t>commitment</a:t>
            </a:r>
            <a:r>
              <a:rPr kumimoji="0" lang="en-GB" sz="2500" b="0" i="0" u="none" strike="noStrike" kern="0" cap="none" spc="-65" normalizeH="0" baseline="0" noProof="0" dirty="0">
                <a:ln>
                  <a:noFill/>
                </a:ln>
                <a:solidFill>
                  <a:sysClr val="windowText" lastClr="000000"/>
                </a:solidFill>
                <a:effectLst/>
                <a:uLnTx/>
                <a:uFillTx/>
                <a:latin typeface="Segoe UI"/>
                <a:cs typeface="Segoe UI"/>
              </a:rPr>
              <a:t> </a:t>
            </a:r>
            <a:r>
              <a:rPr kumimoji="0" lang="en-GB" sz="2500" b="0" i="0" u="none" strike="noStrike" kern="0" cap="none" spc="0" normalizeH="0" baseline="0" noProof="0" dirty="0">
                <a:ln>
                  <a:noFill/>
                </a:ln>
                <a:solidFill>
                  <a:sysClr val="windowText" lastClr="000000"/>
                </a:solidFill>
                <a:effectLst/>
                <a:uLnTx/>
                <a:uFillTx/>
                <a:latin typeface="Segoe UI"/>
                <a:cs typeface="Segoe UI"/>
              </a:rPr>
              <a:t>to</a:t>
            </a:r>
            <a:r>
              <a:rPr kumimoji="0" lang="en-GB" sz="2500" b="0" i="0" u="none" strike="noStrike" kern="0" cap="none" spc="-60" normalizeH="0" baseline="0" noProof="0" dirty="0">
                <a:ln>
                  <a:noFill/>
                </a:ln>
                <a:solidFill>
                  <a:sysClr val="windowText" lastClr="000000"/>
                </a:solidFill>
                <a:effectLst/>
                <a:uLnTx/>
                <a:uFillTx/>
                <a:latin typeface="Segoe UI"/>
                <a:cs typeface="Segoe UI"/>
              </a:rPr>
              <a:t> </a:t>
            </a:r>
            <a:r>
              <a:rPr kumimoji="0" lang="en-GB" sz="2500" b="0" i="0" u="none" strike="noStrike" kern="0" cap="none" spc="0" normalizeH="0" baseline="0" noProof="0" dirty="0">
                <a:ln>
                  <a:noFill/>
                </a:ln>
                <a:solidFill>
                  <a:sysClr val="windowText" lastClr="000000"/>
                </a:solidFill>
                <a:effectLst/>
                <a:uLnTx/>
                <a:uFillTx/>
                <a:latin typeface="Segoe UI"/>
                <a:cs typeface="Segoe UI"/>
              </a:rPr>
              <a:t>equality</a:t>
            </a:r>
            <a:r>
              <a:rPr kumimoji="0" lang="en-GB" sz="2500" b="0" i="0" u="none" strike="noStrike" kern="0" cap="none" spc="-55" normalizeH="0" baseline="0" noProof="0" dirty="0">
                <a:ln>
                  <a:noFill/>
                </a:ln>
                <a:solidFill>
                  <a:sysClr val="windowText" lastClr="000000"/>
                </a:solidFill>
                <a:effectLst/>
                <a:uLnTx/>
                <a:uFillTx/>
                <a:latin typeface="Segoe UI"/>
                <a:cs typeface="Segoe UI"/>
              </a:rPr>
              <a:t> </a:t>
            </a:r>
            <a:r>
              <a:rPr kumimoji="0" lang="en-GB" sz="2500" b="0" i="0" u="none" strike="noStrike" kern="0" cap="none" spc="0" normalizeH="0" baseline="0" noProof="0" dirty="0">
                <a:ln>
                  <a:noFill/>
                </a:ln>
                <a:solidFill>
                  <a:sysClr val="windowText" lastClr="000000"/>
                </a:solidFill>
                <a:effectLst/>
                <a:uLnTx/>
                <a:uFillTx/>
                <a:latin typeface="Segoe UI"/>
                <a:cs typeface="Segoe UI"/>
              </a:rPr>
              <a:t>and</a:t>
            </a:r>
            <a:r>
              <a:rPr kumimoji="0" lang="en-GB" sz="2500" b="0" i="0" u="none" strike="noStrike" kern="0" cap="none" spc="-75" normalizeH="0" baseline="0" noProof="0" dirty="0">
                <a:ln>
                  <a:noFill/>
                </a:ln>
                <a:solidFill>
                  <a:sysClr val="windowText" lastClr="000000"/>
                </a:solidFill>
                <a:effectLst/>
                <a:uLnTx/>
                <a:uFillTx/>
                <a:latin typeface="Segoe UI"/>
                <a:cs typeface="Segoe UI"/>
              </a:rPr>
              <a:t> </a:t>
            </a:r>
            <a:r>
              <a:rPr kumimoji="0" lang="en-GB" sz="2500" b="0" i="0" u="none" strike="noStrike" kern="0" cap="none" spc="0" normalizeH="0" baseline="0" noProof="0" dirty="0">
                <a:ln>
                  <a:noFill/>
                </a:ln>
                <a:solidFill>
                  <a:sysClr val="windowText" lastClr="000000"/>
                </a:solidFill>
                <a:effectLst/>
                <a:uLnTx/>
                <a:uFillTx/>
                <a:latin typeface="Segoe UI"/>
                <a:cs typeface="Segoe UI"/>
              </a:rPr>
              <a:t>to</a:t>
            </a:r>
            <a:r>
              <a:rPr kumimoji="0" lang="en-GB" sz="2500" b="0" i="0" u="none" strike="noStrike" kern="0" cap="none" spc="-55" normalizeH="0" baseline="0" noProof="0" dirty="0">
                <a:ln>
                  <a:noFill/>
                </a:ln>
                <a:solidFill>
                  <a:sysClr val="windowText" lastClr="000000"/>
                </a:solidFill>
                <a:effectLst/>
                <a:uLnTx/>
                <a:uFillTx/>
                <a:latin typeface="Segoe UI"/>
                <a:cs typeface="Segoe UI"/>
              </a:rPr>
              <a:t> </a:t>
            </a:r>
            <a:r>
              <a:rPr kumimoji="0" lang="en-GB" sz="2500" b="0" i="0" u="none" strike="noStrike" kern="0" cap="none" spc="0" normalizeH="0" baseline="0" noProof="0" dirty="0">
                <a:ln>
                  <a:noFill/>
                </a:ln>
                <a:solidFill>
                  <a:sysClr val="windowText" lastClr="000000"/>
                </a:solidFill>
                <a:effectLst/>
                <a:uLnTx/>
                <a:uFillTx/>
                <a:latin typeface="Segoe UI"/>
                <a:cs typeface="Segoe UI"/>
              </a:rPr>
              <a:t>treating</a:t>
            </a:r>
            <a:r>
              <a:rPr kumimoji="0" lang="en-GB" sz="2500" b="0" i="0" u="none" strike="noStrike" kern="0" cap="none" spc="-50" normalizeH="0" baseline="0" noProof="0" dirty="0">
                <a:ln>
                  <a:noFill/>
                </a:ln>
                <a:solidFill>
                  <a:sysClr val="windowText" lastClr="000000"/>
                </a:solidFill>
                <a:effectLst/>
                <a:uLnTx/>
                <a:uFillTx/>
                <a:latin typeface="Segoe UI"/>
                <a:cs typeface="Segoe UI"/>
              </a:rPr>
              <a:t> </a:t>
            </a:r>
            <a:r>
              <a:rPr kumimoji="0" lang="en-GB" sz="2500" b="0" i="0" u="none" strike="noStrike" kern="0" cap="none" spc="0" normalizeH="0" baseline="0" noProof="0" dirty="0">
                <a:ln>
                  <a:noFill/>
                </a:ln>
                <a:solidFill>
                  <a:sysClr val="windowText" lastClr="000000"/>
                </a:solidFill>
                <a:effectLst/>
                <a:uLnTx/>
                <a:uFillTx/>
                <a:latin typeface="Segoe UI"/>
                <a:cs typeface="Segoe UI"/>
              </a:rPr>
              <a:t>people</a:t>
            </a:r>
            <a:r>
              <a:rPr kumimoji="0" lang="en-GB" sz="2500" b="0" i="0" u="none" strike="noStrike" kern="0" cap="none" spc="-55" normalizeH="0" baseline="0" noProof="0" dirty="0">
                <a:ln>
                  <a:noFill/>
                </a:ln>
                <a:solidFill>
                  <a:sysClr val="windowText" lastClr="000000"/>
                </a:solidFill>
                <a:effectLst/>
                <a:uLnTx/>
                <a:uFillTx/>
                <a:latin typeface="Segoe UI"/>
                <a:cs typeface="Segoe UI"/>
              </a:rPr>
              <a:t> </a:t>
            </a:r>
            <a:r>
              <a:rPr kumimoji="0" lang="en-GB" sz="2500" b="0" i="0" u="none" strike="noStrike" kern="0" cap="none" spc="0" normalizeH="0" baseline="0" noProof="0" dirty="0">
                <a:ln>
                  <a:noFill/>
                </a:ln>
                <a:solidFill>
                  <a:sysClr val="windowText" lastClr="000000"/>
                </a:solidFill>
                <a:effectLst/>
                <a:uLnTx/>
                <a:uFillTx/>
                <a:latin typeface="Segoe UI"/>
                <a:cs typeface="Segoe UI"/>
              </a:rPr>
              <a:t>on</a:t>
            </a:r>
            <a:r>
              <a:rPr kumimoji="0" lang="en-GB" sz="2500" b="0" i="0" u="none" strike="noStrike" kern="0" cap="none" spc="-80" normalizeH="0" baseline="0" noProof="0" dirty="0">
                <a:ln>
                  <a:noFill/>
                </a:ln>
                <a:solidFill>
                  <a:sysClr val="windowText" lastClr="000000"/>
                </a:solidFill>
                <a:effectLst/>
                <a:uLnTx/>
                <a:uFillTx/>
                <a:latin typeface="Segoe UI"/>
                <a:cs typeface="Segoe UI"/>
              </a:rPr>
              <a:t> </a:t>
            </a:r>
            <a:r>
              <a:rPr kumimoji="0" lang="en-GB" sz="2500" b="0" i="0" u="none" strike="noStrike" kern="0" cap="none" spc="0" normalizeH="0" baseline="0" noProof="0" dirty="0">
                <a:ln>
                  <a:noFill/>
                </a:ln>
                <a:solidFill>
                  <a:sysClr val="windowText" lastClr="000000"/>
                </a:solidFill>
                <a:effectLst/>
                <a:uLnTx/>
                <a:uFillTx/>
                <a:latin typeface="Segoe UI"/>
                <a:cs typeface="Segoe UI"/>
              </a:rPr>
              <a:t>the</a:t>
            </a:r>
            <a:r>
              <a:rPr kumimoji="0" lang="en-GB" sz="2500" b="0" i="0" u="none" strike="noStrike" kern="0" cap="none" spc="-65" normalizeH="0" baseline="0" noProof="0" dirty="0">
                <a:ln>
                  <a:noFill/>
                </a:ln>
                <a:solidFill>
                  <a:sysClr val="windowText" lastClr="000000"/>
                </a:solidFill>
                <a:effectLst/>
                <a:uLnTx/>
                <a:uFillTx/>
                <a:latin typeface="Segoe UI"/>
                <a:cs typeface="Segoe UI"/>
              </a:rPr>
              <a:t> </a:t>
            </a:r>
            <a:r>
              <a:rPr kumimoji="0" lang="en-GB" sz="2500" b="0" i="0" u="none" strike="noStrike" kern="0" cap="none" spc="-10" normalizeH="0" baseline="0" noProof="0" dirty="0">
                <a:ln>
                  <a:noFill/>
                </a:ln>
                <a:solidFill>
                  <a:sysClr val="windowText" lastClr="000000"/>
                </a:solidFill>
                <a:effectLst/>
                <a:uLnTx/>
                <a:uFillTx/>
                <a:latin typeface="Segoe UI"/>
                <a:cs typeface="Segoe UI"/>
              </a:rPr>
              <a:t>basis </a:t>
            </a:r>
            <a:r>
              <a:rPr kumimoji="0" lang="en-GB" sz="2500" b="0" i="0" u="none" strike="noStrike" kern="0" cap="none" spc="0" normalizeH="0" baseline="0" noProof="0" dirty="0">
                <a:ln>
                  <a:noFill/>
                </a:ln>
                <a:solidFill>
                  <a:sysClr val="windowText" lastClr="000000"/>
                </a:solidFill>
                <a:effectLst/>
                <a:uLnTx/>
                <a:uFillTx/>
                <a:latin typeface="Segoe UI"/>
                <a:cs typeface="Segoe UI"/>
              </a:rPr>
              <a:t>of</a:t>
            </a:r>
            <a:r>
              <a:rPr kumimoji="0" lang="en-GB" sz="2500" b="0" i="0" u="none" strike="noStrike" kern="0" cap="none" spc="-70" normalizeH="0" baseline="0" noProof="0" dirty="0">
                <a:ln>
                  <a:noFill/>
                </a:ln>
                <a:solidFill>
                  <a:sysClr val="windowText" lastClr="000000"/>
                </a:solidFill>
                <a:effectLst/>
                <a:uLnTx/>
                <a:uFillTx/>
                <a:latin typeface="Segoe UI"/>
                <a:cs typeface="Segoe UI"/>
              </a:rPr>
              <a:t> </a:t>
            </a:r>
            <a:r>
              <a:rPr kumimoji="0" lang="en-GB" sz="2500" b="0" i="0" u="none" strike="noStrike" kern="0" cap="none" spc="0" normalizeH="0" baseline="0" noProof="0" dirty="0">
                <a:ln>
                  <a:noFill/>
                </a:ln>
                <a:solidFill>
                  <a:sysClr val="windowText" lastClr="000000"/>
                </a:solidFill>
                <a:effectLst/>
                <a:uLnTx/>
                <a:uFillTx/>
                <a:latin typeface="Segoe UI"/>
                <a:cs typeface="Segoe UI"/>
              </a:rPr>
              <a:t>need</a:t>
            </a:r>
            <a:r>
              <a:rPr kumimoji="0" lang="en-GB" sz="2500" b="0" i="0" u="none" strike="noStrike" kern="0" cap="none" spc="-70" normalizeH="0" baseline="0" noProof="0" dirty="0">
                <a:ln>
                  <a:noFill/>
                </a:ln>
                <a:solidFill>
                  <a:sysClr val="windowText" lastClr="000000"/>
                </a:solidFill>
                <a:effectLst/>
                <a:uLnTx/>
                <a:uFillTx/>
                <a:latin typeface="Segoe UI"/>
                <a:cs typeface="Segoe UI"/>
              </a:rPr>
              <a:t> </a:t>
            </a:r>
            <a:r>
              <a:rPr kumimoji="0" lang="en-GB" sz="2500" b="0" i="0" u="none" strike="noStrike" kern="0" cap="none" spc="0" normalizeH="0" baseline="0" noProof="0" dirty="0">
                <a:ln>
                  <a:noFill/>
                </a:ln>
                <a:solidFill>
                  <a:sysClr val="windowText" lastClr="000000"/>
                </a:solidFill>
                <a:effectLst/>
                <a:uLnTx/>
                <a:uFillTx/>
                <a:latin typeface="Segoe UI"/>
                <a:cs typeface="Segoe UI"/>
              </a:rPr>
              <a:t>rather</a:t>
            </a:r>
            <a:r>
              <a:rPr kumimoji="0" lang="en-GB" sz="2500" b="0" i="0" u="none" strike="noStrike" kern="0" cap="none" spc="-45" normalizeH="0" baseline="0" noProof="0" dirty="0">
                <a:ln>
                  <a:noFill/>
                </a:ln>
                <a:solidFill>
                  <a:sysClr val="windowText" lastClr="000000"/>
                </a:solidFill>
                <a:effectLst/>
                <a:uLnTx/>
                <a:uFillTx/>
                <a:latin typeface="Segoe UI"/>
                <a:cs typeface="Segoe UI"/>
              </a:rPr>
              <a:t> </a:t>
            </a:r>
            <a:r>
              <a:rPr kumimoji="0" lang="en-GB" sz="2500" b="0" i="0" u="none" strike="noStrike" kern="0" cap="none" spc="0" normalizeH="0" baseline="0" noProof="0" dirty="0">
                <a:ln>
                  <a:noFill/>
                </a:ln>
                <a:solidFill>
                  <a:sysClr val="windowText" lastClr="000000"/>
                </a:solidFill>
                <a:effectLst/>
                <a:uLnTx/>
                <a:uFillTx/>
                <a:latin typeface="Segoe UI"/>
                <a:cs typeface="Segoe UI"/>
              </a:rPr>
              <a:t>than</a:t>
            </a:r>
            <a:r>
              <a:rPr kumimoji="0" lang="en-GB" sz="2500" b="0" i="0" u="none" strike="noStrike" kern="0" cap="none" spc="-65" normalizeH="0" baseline="0" noProof="0" dirty="0">
                <a:ln>
                  <a:noFill/>
                </a:ln>
                <a:solidFill>
                  <a:sysClr val="windowText" lastClr="000000"/>
                </a:solidFill>
                <a:effectLst/>
                <a:uLnTx/>
                <a:uFillTx/>
                <a:latin typeface="Segoe UI"/>
                <a:cs typeface="Segoe UI"/>
              </a:rPr>
              <a:t> </a:t>
            </a:r>
            <a:r>
              <a:rPr kumimoji="0" lang="en-GB" sz="2500" b="0" i="0" u="none" strike="noStrike" kern="0" cap="none" spc="0" normalizeH="0" baseline="0" noProof="0" dirty="0">
                <a:ln>
                  <a:noFill/>
                </a:ln>
                <a:solidFill>
                  <a:sysClr val="windowText" lastClr="000000"/>
                </a:solidFill>
                <a:effectLst/>
                <a:uLnTx/>
                <a:uFillTx/>
                <a:latin typeface="Segoe UI"/>
                <a:cs typeface="Segoe UI"/>
              </a:rPr>
              <a:t>ability</a:t>
            </a:r>
            <a:r>
              <a:rPr kumimoji="0" lang="en-GB" sz="2500" b="0" i="0" u="none" strike="noStrike" kern="0" cap="none" spc="-55" normalizeH="0" baseline="0" noProof="0" dirty="0">
                <a:ln>
                  <a:noFill/>
                </a:ln>
                <a:solidFill>
                  <a:sysClr val="windowText" lastClr="000000"/>
                </a:solidFill>
                <a:effectLst/>
                <a:uLnTx/>
                <a:uFillTx/>
                <a:latin typeface="Segoe UI"/>
                <a:cs typeface="Segoe UI"/>
              </a:rPr>
              <a:t> </a:t>
            </a:r>
            <a:r>
              <a:rPr kumimoji="0" lang="en-GB" sz="2500" b="0" i="0" u="none" strike="noStrike" kern="0" cap="none" spc="0" normalizeH="0" baseline="0" noProof="0" dirty="0">
                <a:ln>
                  <a:noFill/>
                </a:ln>
                <a:solidFill>
                  <a:sysClr val="windowText" lastClr="000000"/>
                </a:solidFill>
                <a:effectLst/>
                <a:uLnTx/>
                <a:uFillTx/>
                <a:latin typeface="Segoe UI"/>
                <a:cs typeface="Segoe UI"/>
              </a:rPr>
              <a:t>to</a:t>
            </a:r>
            <a:r>
              <a:rPr kumimoji="0" lang="en-GB" sz="2500" b="0" i="0" u="none" strike="noStrike" kern="0" cap="none" spc="-60" normalizeH="0" baseline="0" noProof="0" dirty="0">
                <a:ln>
                  <a:noFill/>
                </a:ln>
                <a:solidFill>
                  <a:sysClr val="windowText" lastClr="000000"/>
                </a:solidFill>
                <a:effectLst/>
                <a:uLnTx/>
                <a:uFillTx/>
                <a:latin typeface="Segoe UI"/>
                <a:cs typeface="Segoe UI"/>
              </a:rPr>
              <a:t> </a:t>
            </a:r>
            <a:r>
              <a:rPr kumimoji="0" lang="en-GB" sz="2500" b="0" i="0" u="none" strike="noStrike" kern="0" cap="none" spc="0" normalizeH="0" baseline="0" noProof="0" dirty="0">
                <a:ln>
                  <a:noFill/>
                </a:ln>
                <a:solidFill>
                  <a:sysClr val="windowText" lastClr="000000"/>
                </a:solidFill>
                <a:effectLst/>
                <a:uLnTx/>
                <a:uFillTx/>
                <a:latin typeface="Segoe UI"/>
                <a:cs typeface="Segoe UI"/>
              </a:rPr>
              <a:t>pay</a:t>
            </a:r>
            <a:r>
              <a:rPr kumimoji="0" lang="en-GB" sz="2500" b="0" i="0" u="none" strike="noStrike" kern="0" cap="none" spc="-60" normalizeH="0" baseline="0" noProof="0" dirty="0">
                <a:ln>
                  <a:noFill/>
                </a:ln>
                <a:solidFill>
                  <a:sysClr val="windowText" lastClr="000000"/>
                </a:solidFill>
                <a:effectLst/>
                <a:uLnTx/>
                <a:uFillTx/>
                <a:latin typeface="Segoe UI"/>
                <a:cs typeface="Segoe UI"/>
              </a:rPr>
              <a:t> </a:t>
            </a:r>
            <a:r>
              <a:rPr kumimoji="0" lang="en-GB" sz="2500" b="0" i="0" u="none" strike="noStrike" kern="0" cap="none" spc="-10" normalizeH="0" baseline="0" noProof="0" dirty="0">
                <a:ln>
                  <a:noFill/>
                </a:ln>
                <a:solidFill>
                  <a:sysClr val="windowText" lastClr="000000"/>
                </a:solidFill>
                <a:effectLst/>
                <a:uLnTx/>
                <a:uFillTx/>
                <a:latin typeface="Segoe UI"/>
                <a:cs typeface="Segoe UI"/>
              </a:rPr>
              <a:t>(Glasby,</a:t>
            </a:r>
            <a:r>
              <a:rPr kumimoji="0" lang="en-GB" sz="2500" b="0" i="0" u="none" strike="noStrike" kern="0" cap="none" spc="-70" normalizeH="0" baseline="0" noProof="0" dirty="0">
                <a:ln>
                  <a:noFill/>
                </a:ln>
                <a:solidFill>
                  <a:sysClr val="windowText" lastClr="000000"/>
                </a:solidFill>
                <a:effectLst/>
                <a:uLnTx/>
                <a:uFillTx/>
                <a:latin typeface="Segoe UI"/>
                <a:cs typeface="Segoe UI"/>
              </a:rPr>
              <a:t> </a:t>
            </a:r>
            <a:r>
              <a:rPr kumimoji="0" lang="en-GB" sz="2500" b="0" i="0" u="none" strike="noStrike" kern="0" cap="none" spc="0" normalizeH="0" baseline="0" noProof="0" dirty="0">
                <a:ln>
                  <a:noFill/>
                </a:ln>
                <a:solidFill>
                  <a:sysClr val="windowText" lastClr="000000"/>
                </a:solidFill>
                <a:effectLst/>
                <a:uLnTx/>
                <a:uFillTx/>
                <a:latin typeface="Segoe UI"/>
                <a:cs typeface="Segoe UI"/>
              </a:rPr>
              <a:t>2017</a:t>
            </a:r>
            <a:r>
              <a:rPr kumimoji="0" lang="en-GB" sz="2500" b="0" i="0" u="none" strike="noStrike" kern="0" cap="none" spc="-10" normalizeH="0" baseline="0" noProof="0" dirty="0">
                <a:ln>
                  <a:noFill/>
                </a:ln>
                <a:solidFill>
                  <a:sysClr val="windowText" lastClr="000000"/>
                </a:solidFill>
                <a:effectLst/>
                <a:uLnTx/>
                <a:uFillTx/>
                <a:latin typeface="Segoe UI"/>
                <a:cs typeface="Segoe UI"/>
              </a:rPr>
              <a:t>).</a:t>
            </a:r>
            <a:endParaRPr kumimoji="0" lang="en-GB" sz="2500" b="0" i="0" u="none" strike="noStrike" kern="0" cap="none" spc="0" normalizeH="0" baseline="0" noProof="0" dirty="0">
              <a:ln>
                <a:noFill/>
              </a:ln>
              <a:solidFill>
                <a:sysClr val="windowText" lastClr="000000"/>
              </a:solidFill>
              <a:effectLst/>
              <a:uLnTx/>
              <a:uFillTx/>
              <a:latin typeface="Segoe UI"/>
              <a:cs typeface="Segoe UI"/>
            </a:endParaRPr>
          </a:p>
          <a:p>
            <a:pPr marL="355600" marR="474980" lvl="0" indent="-342900" defTabSz="914400" eaLnBrk="1" fontAlgn="auto" latinLnBrk="0" hangingPunct="1">
              <a:lnSpc>
                <a:spcPts val="2400"/>
              </a:lnSpc>
              <a:spcBef>
                <a:spcPts val="600"/>
              </a:spcBef>
              <a:spcAft>
                <a:spcPts val="0"/>
              </a:spcAft>
              <a:buClrTx/>
              <a:buSzTx/>
              <a:buFontTx/>
              <a:buNone/>
              <a:tabLst>
                <a:tab pos="354965" algn="l"/>
              </a:tabLst>
              <a:defRPr/>
            </a:pPr>
            <a:endParaRPr kumimoji="0" lang="en-GB" sz="2500" b="0" i="0" u="none" strike="noStrike" kern="0" cap="none" spc="0" normalizeH="0" baseline="0" noProof="0" dirty="0">
              <a:ln>
                <a:noFill/>
              </a:ln>
              <a:solidFill>
                <a:sysClr val="windowText" lastClr="000000"/>
              </a:solidFill>
              <a:effectLst/>
              <a:uLnTx/>
              <a:uFillTx/>
              <a:latin typeface="Arial"/>
              <a:cs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065" rIns="0" bIns="0" rtlCol="0">
            <a:spAutoFit/>
          </a:bodyPr>
          <a:lstStyle/>
          <a:p>
            <a:pPr marL="1111250" marR="5080" indent="-268605">
              <a:lnSpc>
                <a:spcPct val="100000"/>
              </a:lnSpc>
              <a:spcBef>
                <a:spcPts val="95"/>
              </a:spcBef>
            </a:pPr>
            <a:r>
              <a:rPr dirty="0"/>
              <a:t>Equality</a:t>
            </a:r>
            <a:r>
              <a:rPr spc="-125" dirty="0"/>
              <a:t> </a:t>
            </a:r>
            <a:r>
              <a:rPr dirty="0"/>
              <a:t>and</a:t>
            </a:r>
            <a:r>
              <a:rPr spc="-130" dirty="0"/>
              <a:t> </a:t>
            </a:r>
            <a:r>
              <a:rPr spc="-10" dirty="0"/>
              <a:t>inclusion </a:t>
            </a:r>
            <a:r>
              <a:rPr dirty="0"/>
              <a:t>some</a:t>
            </a:r>
            <a:r>
              <a:rPr spc="-120" dirty="0"/>
              <a:t> </a:t>
            </a:r>
            <a:r>
              <a:rPr dirty="0"/>
              <a:t>key</a:t>
            </a:r>
            <a:r>
              <a:rPr spc="-110" dirty="0"/>
              <a:t> </a:t>
            </a:r>
            <a:r>
              <a:rPr spc="-10" dirty="0"/>
              <a:t>principles</a:t>
            </a:r>
          </a:p>
        </p:txBody>
      </p:sp>
      <p:sp>
        <p:nvSpPr>
          <p:cNvPr id="3" name="object 3"/>
          <p:cNvSpPr txBox="1"/>
          <p:nvPr/>
        </p:nvSpPr>
        <p:spPr>
          <a:xfrm>
            <a:off x="76605" y="1672429"/>
            <a:ext cx="8989061" cy="3513141"/>
          </a:xfrm>
          <a:prstGeom prst="rect">
            <a:avLst/>
          </a:prstGeom>
        </p:spPr>
        <p:txBody>
          <a:bodyPr vert="horz" wrap="square" lIns="0" tIns="88265" rIns="0" bIns="0" rtlCol="0">
            <a:spAutoFit/>
          </a:bodyPr>
          <a:lstStyle/>
          <a:p>
            <a:pPr marL="355600" marR="360045" lvl="0" indent="-342900" defTabSz="914400" eaLnBrk="1" fontAlgn="auto" latinLnBrk="0" hangingPunct="1">
              <a:lnSpc>
                <a:spcPct val="80000"/>
              </a:lnSpc>
              <a:spcBef>
                <a:spcPts val="695"/>
              </a:spcBef>
              <a:spcAft>
                <a:spcPts val="0"/>
              </a:spcAft>
              <a:buClrTx/>
              <a:buSzTx/>
              <a:buFontTx/>
              <a:buNone/>
              <a:tabLst>
                <a:tab pos="354965" algn="l"/>
              </a:tabLst>
              <a:defRPr/>
            </a:pPr>
            <a:r>
              <a:rPr kumimoji="0" sz="2500" b="0" i="0" u="none" strike="noStrike" kern="0" cap="none" spc="-50" normalizeH="0" baseline="0" noProof="0" dirty="0">
                <a:ln>
                  <a:noFill/>
                </a:ln>
                <a:solidFill>
                  <a:sysClr val="windowText" lastClr="000000"/>
                </a:solidFill>
                <a:effectLst/>
                <a:uLnTx/>
                <a:uFillTx/>
                <a:latin typeface="Arial"/>
                <a:cs typeface="Arial"/>
              </a:rPr>
              <a:t>•</a:t>
            </a:r>
            <a:r>
              <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The</a:t>
            </a:r>
            <a:r>
              <a:rPr kumimoji="0" sz="2500" b="0" i="0" u="none" strike="noStrike" kern="0" cap="none" spc="-3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NHS</a:t>
            </a:r>
            <a:r>
              <a:rPr kumimoji="0" sz="2500" b="0" i="0" u="none" strike="noStrike" kern="0" cap="none" spc="-4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is</a:t>
            </a:r>
            <a:r>
              <a:rPr kumimoji="0" sz="2500" b="0" i="0" u="none" strike="noStrike" kern="0" cap="none" spc="-5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a</a:t>
            </a:r>
            <a:r>
              <a:rPr kumimoji="0" sz="2500" b="0" i="0" u="none" strike="noStrike" kern="0" cap="none" spc="-3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public</a:t>
            </a:r>
            <a:r>
              <a:rPr kumimoji="0" sz="2500" b="0" i="0" u="none" strike="noStrike" kern="0" cap="none" spc="-3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service</a:t>
            </a:r>
            <a:r>
              <a:rPr kumimoji="0" sz="2500" b="0" i="0" u="none" strike="noStrike" kern="0" cap="none" spc="-2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which</a:t>
            </a:r>
            <a:r>
              <a:rPr kumimoji="0" sz="2500" b="0" i="0" u="none" strike="noStrike" kern="0" cap="none" spc="-3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is</a:t>
            </a:r>
            <a:r>
              <a:rPr kumimoji="0" sz="2500" b="0" i="0" u="none" strike="noStrike" kern="0" cap="none" spc="-4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valued</a:t>
            </a:r>
            <a:r>
              <a:rPr kumimoji="0" sz="2500" b="0" i="0" u="none" strike="noStrike" kern="0" cap="none" spc="-2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by</a:t>
            </a:r>
            <a:r>
              <a:rPr kumimoji="0" sz="2500" b="0" i="0" u="none" strike="noStrike" kern="0" cap="none" spc="-4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the</a:t>
            </a:r>
            <a:r>
              <a:rPr kumimoji="0" sz="2500" b="0" i="0" u="none" strike="noStrike" kern="0" cap="none" spc="-3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sz="2500" b="0" i="0" u="none" strike="noStrike" kern="0" cap="none" spc="-1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British </a:t>
            </a:r>
            <a:r>
              <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people</a:t>
            </a:r>
            <a:r>
              <a:rPr kumimoji="0" sz="2500" b="0" i="0" u="none" strike="noStrike" kern="0" cap="none" spc="-8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sz="2500" b="0" i="0" u="none" strike="noStrike" kern="0" cap="none" spc="-1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(Glasby,</a:t>
            </a:r>
            <a:r>
              <a:rPr kumimoji="0" sz="2500" b="0" i="0" u="none" strike="noStrike" kern="0" cap="none" spc="-10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2017</a:t>
            </a:r>
            <a:r>
              <a:rPr kumimoji="0" sz="2500" b="0" i="0" u="none" strike="noStrike" kern="0" cap="none" spc="-1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a:t>
            </a:r>
            <a:endParaRPr kumimoji="0" lang="en-GB" sz="2500" b="0" i="0" u="none" strike="noStrike" kern="0" cap="none" spc="-1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endParaRPr>
          </a:p>
          <a:p>
            <a:pPr marL="355600" marR="360045" lvl="0" indent="-342900" defTabSz="914400" eaLnBrk="1" fontAlgn="auto" latinLnBrk="0" hangingPunct="1">
              <a:lnSpc>
                <a:spcPct val="80000"/>
              </a:lnSpc>
              <a:spcBef>
                <a:spcPts val="695"/>
              </a:spcBef>
              <a:spcAft>
                <a:spcPts val="0"/>
              </a:spcAft>
              <a:buClrTx/>
              <a:buSzTx/>
              <a:buFontTx/>
              <a:buNone/>
              <a:tabLst>
                <a:tab pos="354965" algn="l"/>
              </a:tabLst>
              <a:defRPr/>
            </a:pPr>
            <a:endParaRPr kumimoji="0" lang="en-GB"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endParaRPr>
          </a:p>
          <a:p>
            <a:pPr marL="355600" marR="360045" lvl="0" indent="-342900" defTabSz="914400" eaLnBrk="1" fontAlgn="auto" latinLnBrk="0" hangingPunct="1">
              <a:lnSpc>
                <a:spcPct val="80000"/>
              </a:lnSpc>
              <a:spcBef>
                <a:spcPts val="695"/>
              </a:spcBef>
              <a:spcAft>
                <a:spcPts val="0"/>
              </a:spcAft>
              <a:buClrTx/>
              <a:buSzTx/>
              <a:buFont typeface="Arial" panose="020B0604020202020204" pitchFamily="34" charset="0"/>
              <a:buChar char="•"/>
              <a:tabLst>
                <a:tab pos="354965" algn="l"/>
              </a:tabLst>
              <a:defRPr/>
            </a:pPr>
            <a:r>
              <a:rPr kumimoji="0" lang="en-GB"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The aim of the NHS is to treat everyone alike on the basis of need and not the ability to pay or on other social characteristics (Glasby, 2017</a:t>
            </a:r>
          </a:p>
          <a:p>
            <a:pPr marL="355600" marR="360045" lvl="0" indent="-342900" defTabSz="914400" eaLnBrk="1" fontAlgn="auto" latinLnBrk="0" hangingPunct="1">
              <a:lnSpc>
                <a:spcPct val="80000"/>
              </a:lnSpc>
              <a:spcBef>
                <a:spcPts val="695"/>
              </a:spcBef>
              <a:spcAft>
                <a:spcPts val="0"/>
              </a:spcAft>
              <a:buClrTx/>
              <a:buSzTx/>
              <a:buFontTx/>
              <a:buNone/>
              <a:tabLst>
                <a:tab pos="354965" algn="l"/>
              </a:tabLst>
              <a:defRPr/>
            </a:pPr>
            <a:endPar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endParaRPr>
          </a:p>
          <a:p>
            <a:pPr marL="355600" marR="303530" lvl="0" indent="-342900" algn="just" defTabSz="914400" eaLnBrk="1" fontAlgn="auto" latinLnBrk="0" hangingPunct="1">
              <a:lnSpc>
                <a:spcPct val="80000"/>
              </a:lnSpc>
              <a:spcBef>
                <a:spcPts val="620"/>
              </a:spcBef>
              <a:spcAft>
                <a:spcPts val="0"/>
              </a:spcAft>
              <a:buClrTx/>
              <a:buSzTx/>
              <a:buFontTx/>
              <a:buNone/>
              <a:tabLst/>
              <a:defRPr/>
            </a:pPr>
            <a:r>
              <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a:t>
            </a:r>
            <a:r>
              <a:rPr kumimoji="0" sz="2500" b="0" i="0" u="none" strike="noStrike" kern="0" cap="none" spc="13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There</a:t>
            </a:r>
            <a:r>
              <a:rPr kumimoji="0" sz="2500" b="0" i="0" u="none" strike="noStrike" kern="0" cap="none" spc="-4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is</a:t>
            </a:r>
            <a:r>
              <a:rPr kumimoji="0" sz="2500" b="0" i="0" u="none" strike="noStrike" kern="0" cap="none" spc="-6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a</a:t>
            </a:r>
            <a:r>
              <a:rPr kumimoji="0" sz="2500" b="0" i="0" u="none" strike="noStrike" kern="0" cap="none" spc="-4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much</a:t>
            </a:r>
            <a:r>
              <a:rPr kumimoji="0" sz="2500" b="0" i="0" u="none" strike="noStrike" kern="0" cap="none" spc="-7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greater</a:t>
            </a:r>
            <a:r>
              <a:rPr kumimoji="0" sz="2500" b="0" i="0" u="none" strike="noStrike" kern="0" cap="none" spc="-1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recognition</a:t>
            </a:r>
            <a:r>
              <a:rPr kumimoji="0" sz="2500" b="0" i="0" u="none" strike="noStrike" kern="0" cap="none" spc="-4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of</a:t>
            </a:r>
            <a:r>
              <a:rPr kumimoji="0" sz="2500" b="0" i="0" u="none" strike="noStrike" kern="0" cap="none" spc="-4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the</a:t>
            </a:r>
            <a:r>
              <a:rPr kumimoji="0" sz="2500" b="0" i="0" u="none" strike="noStrike" kern="0" cap="none" spc="-5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need</a:t>
            </a:r>
            <a:r>
              <a:rPr kumimoji="0" sz="2500" b="0" i="0" u="none" strike="noStrike" kern="0" cap="none" spc="-6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to</a:t>
            </a:r>
            <a:r>
              <a:rPr kumimoji="0" sz="2500" b="0" i="0" u="none" strike="noStrike" kern="0" cap="none" spc="-4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sz="2500" b="0" i="0" u="none" strike="noStrike" kern="0" cap="none" spc="-1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deliver </a:t>
            </a:r>
            <a:r>
              <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services</a:t>
            </a:r>
            <a:r>
              <a:rPr kumimoji="0" sz="2500" b="0" i="0" u="none" strike="noStrike" kern="0" cap="none" spc="-2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in</a:t>
            </a:r>
            <a:r>
              <a:rPr kumimoji="0" sz="2500" b="0" i="0" u="none" strike="noStrike" kern="0" cap="none" spc="-5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ways</a:t>
            </a:r>
            <a:r>
              <a:rPr kumimoji="0" sz="2500" b="0" i="0" u="none" strike="noStrike" kern="0" cap="none" spc="-3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that</a:t>
            </a:r>
            <a:r>
              <a:rPr kumimoji="0" sz="2500" b="0" i="0" u="none" strike="noStrike" kern="0" cap="none" spc="-4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avoids</a:t>
            </a:r>
            <a:r>
              <a:rPr kumimoji="0" sz="2500" b="0" i="0" u="none" strike="noStrike" kern="0" cap="none" spc="-4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harm</a:t>
            </a:r>
            <a:r>
              <a:rPr kumimoji="0" sz="2500" b="0" i="0" u="none" strike="noStrike" kern="0" cap="none" spc="-4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(Edwards</a:t>
            </a:r>
            <a:r>
              <a:rPr kumimoji="0" sz="2500" b="0" i="0" u="none" strike="noStrike" kern="0" cap="none" spc="-6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&amp;</a:t>
            </a:r>
            <a:r>
              <a:rPr kumimoji="0" sz="2500" b="0" i="0" u="none" strike="noStrike" kern="0" cap="none" spc="-5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Best,</a:t>
            </a:r>
            <a:r>
              <a:rPr kumimoji="0" sz="2500" b="0" i="0" u="none" strike="noStrike" kern="0" cap="none" spc="-5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sz="2500" b="0" i="0" u="none" strike="noStrike" kern="0" cap="none" spc="-2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2020 </a:t>
            </a:r>
            <a:r>
              <a:rPr kumimoji="0" sz="2500" b="0" i="0" u="none" strike="noStrike" kern="0" cap="none" spc="-1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p.315).</a:t>
            </a:r>
            <a:endParaRPr kumimoji="0" sz="25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915275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50D68-80A6-079C-C38D-F3960616114C}"/>
              </a:ext>
            </a:extLst>
          </p:cNvPr>
          <p:cNvSpPr>
            <a:spLocks noGrp="1"/>
          </p:cNvSpPr>
          <p:nvPr>
            <p:ph type="title"/>
          </p:nvPr>
        </p:nvSpPr>
        <p:spPr>
          <a:xfrm>
            <a:off x="1113790" y="381000"/>
            <a:ext cx="6916420" cy="615553"/>
          </a:xfrm>
        </p:spPr>
        <p:txBody>
          <a:bodyPr/>
          <a:lstStyle/>
          <a:p>
            <a:r>
              <a:rPr lang="en-GB" dirty="0"/>
              <a:t>	    Nevertheless….</a:t>
            </a:r>
          </a:p>
        </p:txBody>
      </p:sp>
      <p:sp>
        <p:nvSpPr>
          <p:cNvPr id="3" name="Text Placeholder 2">
            <a:extLst>
              <a:ext uri="{FF2B5EF4-FFF2-40B4-BE49-F238E27FC236}">
                <a16:creationId xmlns:a16="http://schemas.microsoft.com/office/drawing/2014/main" id="{108D8C53-8E21-311B-C87A-9D86E1590E9D}"/>
              </a:ext>
            </a:extLst>
          </p:cNvPr>
          <p:cNvSpPr>
            <a:spLocks noGrp="1"/>
          </p:cNvSpPr>
          <p:nvPr>
            <p:ph type="body" idx="1"/>
          </p:nvPr>
        </p:nvSpPr>
        <p:spPr>
          <a:xfrm>
            <a:off x="152400" y="1219200"/>
            <a:ext cx="8839200" cy="5170646"/>
          </a:xfrm>
        </p:spPr>
        <p:txBody>
          <a:bodyPr/>
          <a:lstStyle/>
          <a:p>
            <a:pPr marL="342900" indent="-342900">
              <a:buFont typeface="Arial" panose="020B0604020202020204" pitchFamily="34" charset="0"/>
              <a:buChar char="•"/>
            </a:pPr>
            <a:r>
              <a:rPr lang="en-GB" sz="2400" b="0" i="0" dirty="0">
                <a:effectLst/>
                <a:latin typeface="Arial" panose="020B0604020202020204" pitchFamily="34" charset="0"/>
              </a:rPr>
              <a:t>Considering issues of Equality, Diversity and Inclusion (EDI) is a critical part of the work councils and partners do.</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Evidence show that the experience of people with protected characteristics (e.g., disability, gender, religion etc) receiving support from the adult social care and public health system varies. </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Covid-19 pandemic </a:t>
            </a:r>
            <a:r>
              <a:rPr lang="en-GB" sz="2400" b="0" i="0" dirty="0">
                <a:effectLst/>
                <a:latin typeface="Arial" panose="020B0604020202020204" pitchFamily="34" charset="0"/>
              </a:rPr>
              <a:t>has disproportionally affected some communities, such as minority ethnic communities or people with learning disabilities (Local Government Association, 2023</a:t>
            </a:r>
            <a:r>
              <a:rPr lang="en-GB" sz="2400" b="0" i="0" dirty="0">
                <a:solidFill>
                  <a:srgbClr val="464B51"/>
                </a:solidFill>
                <a:effectLst/>
                <a:latin typeface="Arial" panose="020B0604020202020204" pitchFamily="34" charset="0"/>
              </a:rPr>
              <a:t>)</a:t>
            </a:r>
            <a:endParaRPr lang="en-GB" sz="2400" dirty="0">
              <a:solidFill>
                <a:srgbClr val="464B5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400" dirty="0">
              <a:solidFill>
                <a:srgbClr val="464B5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400" dirty="0">
              <a:solidFill>
                <a:srgbClr val="464B5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79918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838606" y="364616"/>
            <a:ext cx="7466330" cy="574040"/>
          </a:xfrm>
          <a:prstGeom prst="rect">
            <a:avLst/>
          </a:prstGeom>
        </p:spPr>
        <p:txBody>
          <a:bodyPr vert="horz" wrap="square" lIns="0" tIns="12700" rIns="0" bIns="0" rtlCol="0">
            <a:spAutoFit/>
          </a:bodyPr>
          <a:lstStyle/>
          <a:p>
            <a:pPr marL="12700">
              <a:lnSpc>
                <a:spcPct val="100000"/>
              </a:lnSpc>
              <a:spcBef>
                <a:spcPts val="100"/>
              </a:spcBef>
            </a:pPr>
            <a:r>
              <a:rPr sz="3600" dirty="0"/>
              <a:t>General</a:t>
            </a:r>
            <a:r>
              <a:rPr sz="3600" spc="-5" dirty="0"/>
              <a:t> </a:t>
            </a:r>
            <a:r>
              <a:rPr sz="3600" dirty="0"/>
              <a:t>Medical</a:t>
            </a:r>
            <a:r>
              <a:rPr sz="3600" spc="-30" dirty="0"/>
              <a:t> </a:t>
            </a:r>
            <a:r>
              <a:rPr sz="3600" dirty="0"/>
              <a:t>Council</a:t>
            </a:r>
            <a:r>
              <a:rPr sz="3600" spc="-30" dirty="0"/>
              <a:t> </a:t>
            </a:r>
            <a:r>
              <a:rPr sz="3600" spc="-10" dirty="0"/>
              <a:t>Stresses…</a:t>
            </a:r>
            <a:endParaRPr sz="3600"/>
          </a:p>
        </p:txBody>
      </p:sp>
      <p:sp>
        <p:nvSpPr>
          <p:cNvPr id="3" name="object 3"/>
          <p:cNvSpPr txBox="1"/>
          <p:nvPr/>
        </p:nvSpPr>
        <p:spPr>
          <a:xfrm>
            <a:off x="381000" y="2209800"/>
            <a:ext cx="8382000" cy="1859483"/>
          </a:xfrm>
          <a:prstGeom prst="rect">
            <a:avLst/>
          </a:prstGeom>
        </p:spPr>
        <p:txBody>
          <a:bodyPr vert="horz" wrap="square" lIns="0" tIns="12700" rIns="0" bIns="0" rtlCol="0">
            <a:spAutoFit/>
          </a:bodyPr>
          <a:lstStyle/>
          <a:p>
            <a:pPr marL="927100" marR="5080" lvl="0" indent="0" defTabSz="914400" eaLnBrk="1" fontAlgn="auto" latinLnBrk="0" hangingPunct="1">
              <a:lnSpc>
                <a:spcPct val="80000"/>
              </a:lnSpc>
              <a:spcBef>
                <a:spcPts val="745"/>
              </a:spcBef>
              <a:spcAft>
                <a:spcPts val="0"/>
              </a:spcAft>
              <a:buClrTx/>
              <a:buSzTx/>
              <a:buFontTx/>
              <a:buNone/>
              <a:tabLst/>
              <a:defRPr/>
            </a:pPr>
            <a:r>
              <a:rPr kumimoji="0" sz="3000" b="0" i="1" u="none" strike="noStrike" kern="0" cap="none" spc="-10" normalizeH="0" baseline="0" noProof="0" dirty="0">
                <a:ln>
                  <a:noFill/>
                </a:ln>
                <a:solidFill>
                  <a:sysClr val="windowText" lastClr="000000"/>
                </a:solidFill>
                <a:effectLst/>
                <a:uLnTx/>
                <a:uFillTx/>
                <a:latin typeface="Segoe UI"/>
                <a:cs typeface="Segoe UI"/>
              </a:rPr>
              <a:t>“You</a:t>
            </a:r>
            <a:r>
              <a:rPr kumimoji="0" sz="3000" b="0" i="1" u="none" strike="noStrike" kern="0" cap="none" spc="-80" normalizeH="0" baseline="0" noProof="0" dirty="0">
                <a:ln>
                  <a:noFill/>
                </a:ln>
                <a:solidFill>
                  <a:sysClr val="windowText" lastClr="000000"/>
                </a:solidFill>
                <a:effectLst/>
                <a:uLnTx/>
                <a:uFillTx/>
                <a:latin typeface="Segoe UI"/>
                <a:cs typeface="Segoe UI"/>
              </a:rPr>
              <a:t> </a:t>
            </a:r>
            <a:r>
              <a:rPr kumimoji="0" sz="3000" b="0" i="1" u="none" strike="noStrike" kern="0" cap="none" spc="0" normalizeH="0" baseline="0" noProof="0" dirty="0">
                <a:ln>
                  <a:noFill/>
                </a:ln>
                <a:solidFill>
                  <a:sysClr val="windowText" lastClr="000000"/>
                </a:solidFill>
                <a:effectLst/>
                <a:uLnTx/>
                <a:uFillTx/>
                <a:latin typeface="Segoe UI"/>
                <a:cs typeface="Segoe UI"/>
              </a:rPr>
              <a:t>must</a:t>
            </a:r>
            <a:r>
              <a:rPr kumimoji="0" sz="3000" b="0" i="1" u="none" strike="noStrike" kern="0" cap="none" spc="-55" normalizeH="0" baseline="0" noProof="0" dirty="0">
                <a:ln>
                  <a:noFill/>
                </a:ln>
                <a:solidFill>
                  <a:sysClr val="windowText" lastClr="000000"/>
                </a:solidFill>
                <a:effectLst/>
                <a:uLnTx/>
                <a:uFillTx/>
                <a:latin typeface="Segoe UI"/>
                <a:cs typeface="Segoe UI"/>
              </a:rPr>
              <a:t> </a:t>
            </a:r>
            <a:r>
              <a:rPr kumimoji="0" sz="3000" b="0" i="1" u="none" strike="noStrike" kern="0" cap="none" spc="0" normalizeH="0" baseline="0" noProof="0" dirty="0">
                <a:ln>
                  <a:noFill/>
                </a:ln>
                <a:solidFill>
                  <a:sysClr val="windowText" lastClr="000000"/>
                </a:solidFill>
                <a:effectLst/>
                <a:uLnTx/>
                <a:uFillTx/>
                <a:latin typeface="Segoe UI"/>
                <a:cs typeface="Segoe UI"/>
              </a:rPr>
              <a:t>not</a:t>
            </a:r>
            <a:r>
              <a:rPr kumimoji="0" sz="3000" b="0" i="1" u="none" strike="noStrike" kern="0" cap="none" spc="-60" normalizeH="0" baseline="0" noProof="0" dirty="0">
                <a:ln>
                  <a:noFill/>
                </a:ln>
                <a:solidFill>
                  <a:sysClr val="windowText" lastClr="000000"/>
                </a:solidFill>
                <a:effectLst/>
                <a:uLnTx/>
                <a:uFillTx/>
                <a:latin typeface="Segoe UI"/>
                <a:cs typeface="Segoe UI"/>
              </a:rPr>
              <a:t> </a:t>
            </a:r>
            <a:r>
              <a:rPr kumimoji="0" sz="3000" b="0" i="1" u="none" strike="noStrike" kern="0" cap="none" spc="0" normalizeH="0" baseline="0" noProof="0" dirty="0">
                <a:ln>
                  <a:noFill/>
                </a:ln>
                <a:solidFill>
                  <a:sysClr val="windowText" lastClr="000000"/>
                </a:solidFill>
                <a:effectLst/>
                <a:uLnTx/>
                <a:uFillTx/>
                <a:latin typeface="Segoe UI"/>
                <a:cs typeface="Segoe UI"/>
              </a:rPr>
              <a:t>unfairly</a:t>
            </a:r>
            <a:r>
              <a:rPr kumimoji="0" sz="3000" b="0" i="1" u="none" strike="noStrike" kern="0" cap="none" spc="-70" normalizeH="0" baseline="0" noProof="0" dirty="0">
                <a:ln>
                  <a:noFill/>
                </a:ln>
                <a:solidFill>
                  <a:sysClr val="windowText" lastClr="000000"/>
                </a:solidFill>
                <a:effectLst/>
                <a:uLnTx/>
                <a:uFillTx/>
                <a:latin typeface="Segoe UI"/>
                <a:cs typeface="Segoe UI"/>
              </a:rPr>
              <a:t> </a:t>
            </a:r>
            <a:r>
              <a:rPr kumimoji="0" sz="3000" b="0" i="1" u="none" strike="noStrike" kern="0" cap="none" spc="0" normalizeH="0" baseline="0" noProof="0" dirty="0">
                <a:ln>
                  <a:noFill/>
                </a:ln>
                <a:solidFill>
                  <a:sysClr val="windowText" lastClr="000000"/>
                </a:solidFill>
                <a:effectLst/>
                <a:uLnTx/>
                <a:uFillTx/>
                <a:latin typeface="Segoe UI"/>
                <a:cs typeface="Segoe UI"/>
              </a:rPr>
              <a:t>discriminate</a:t>
            </a:r>
            <a:r>
              <a:rPr kumimoji="0" sz="3000" b="0" i="1" u="none" strike="noStrike" kern="0" cap="none" spc="-45" normalizeH="0" baseline="0" noProof="0" dirty="0">
                <a:ln>
                  <a:noFill/>
                </a:ln>
                <a:solidFill>
                  <a:sysClr val="windowText" lastClr="000000"/>
                </a:solidFill>
                <a:effectLst/>
                <a:uLnTx/>
                <a:uFillTx/>
                <a:latin typeface="Segoe UI"/>
                <a:cs typeface="Segoe UI"/>
              </a:rPr>
              <a:t> </a:t>
            </a:r>
            <a:r>
              <a:rPr kumimoji="0" sz="3000" b="0" i="1" u="none" strike="noStrike" kern="0" cap="none" spc="-10" normalizeH="0" baseline="0" noProof="0" dirty="0">
                <a:ln>
                  <a:noFill/>
                </a:ln>
                <a:solidFill>
                  <a:sysClr val="windowText" lastClr="000000"/>
                </a:solidFill>
                <a:effectLst/>
                <a:uLnTx/>
                <a:uFillTx/>
                <a:latin typeface="Segoe UI"/>
                <a:cs typeface="Segoe UI"/>
              </a:rPr>
              <a:t>against </a:t>
            </a:r>
            <a:r>
              <a:rPr kumimoji="0" sz="3000" b="0" i="1" u="none" strike="noStrike" kern="0" cap="none" spc="0" normalizeH="0" baseline="0" noProof="0" dirty="0">
                <a:ln>
                  <a:noFill/>
                </a:ln>
                <a:solidFill>
                  <a:sysClr val="windowText" lastClr="000000"/>
                </a:solidFill>
                <a:effectLst/>
                <a:uLnTx/>
                <a:uFillTx/>
                <a:latin typeface="Segoe UI"/>
                <a:cs typeface="Segoe UI"/>
              </a:rPr>
              <a:t>patients</a:t>
            </a:r>
            <a:r>
              <a:rPr kumimoji="0" sz="3000" b="0" i="1" u="none" strike="noStrike" kern="0" cap="none" spc="-25" normalizeH="0" baseline="0" noProof="0" dirty="0">
                <a:ln>
                  <a:noFill/>
                </a:ln>
                <a:solidFill>
                  <a:sysClr val="windowText" lastClr="000000"/>
                </a:solidFill>
                <a:effectLst/>
                <a:uLnTx/>
                <a:uFillTx/>
                <a:latin typeface="Segoe UI"/>
                <a:cs typeface="Segoe UI"/>
              </a:rPr>
              <a:t> </a:t>
            </a:r>
            <a:r>
              <a:rPr kumimoji="0" sz="3000" b="0" i="1" u="none" strike="noStrike" kern="0" cap="none" spc="0" normalizeH="0" baseline="0" noProof="0" dirty="0">
                <a:ln>
                  <a:noFill/>
                </a:ln>
                <a:solidFill>
                  <a:sysClr val="windowText" lastClr="000000"/>
                </a:solidFill>
                <a:effectLst/>
                <a:uLnTx/>
                <a:uFillTx/>
                <a:latin typeface="Segoe UI"/>
                <a:cs typeface="Segoe UI"/>
              </a:rPr>
              <a:t>or</a:t>
            </a:r>
            <a:r>
              <a:rPr kumimoji="0" sz="3000" b="0" i="1" u="none" strike="noStrike" kern="0" cap="none" spc="-30" normalizeH="0" baseline="0" noProof="0" dirty="0">
                <a:ln>
                  <a:noFill/>
                </a:ln>
                <a:solidFill>
                  <a:sysClr val="windowText" lastClr="000000"/>
                </a:solidFill>
                <a:effectLst/>
                <a:uLnTx/>
                <a:uFillTx/>
                <a:latin typeface="Segoe UI"/>
                <a:cs typeface="Segoe UI"/>
              </a:rPr>
              <a:t> </a:t>
            </a:r>
            <a:r>
              <a:rPr kumimoji="0" sz="3000" b="0" i="1" u="none" strike="noStrike" kern="0" cap="none" spc="0" normalizeH="0" baseline="0" noProof="0" dirty="0">
                <a:ln>
                  <a:noFill/>
                </a:ln>
                <a:solidFill>
                  <a:sysClr val="windowText" lastClr="000000"/>
                </a:solidFill>
                <a:effectLst/>
                <a:uLnTx/>
                <a:uFillTx/>
                <a:latin typeface="Segoe UI"/>
                <a:cs typeface="Segoe UI"/>
              </a:rPr>
              <a:t>colleagues</a:t>
            </a:r>
            <a:r>
              <a:rPr kumimoji="0" sz="3000" b="0" i="1" u="none" strike="noStrike" kern="0" cap="none" spc="-25" normalizeH="0" baseline="0" noProof="0" dirty="0">
                <a:ln>
                  <a:noFill/>
                </a:ln>
                <a:solidFill>
                  <a:sysClr val="windowText" lastClr="000000"/>
                </a:solidFill>
                <a:effectLst/>
                <a:uLnTx/>
                <a:uFillTx/>
                <a:latin typeface="Segoe UI"/>
                <a:cs typeface="Segoe UI"/>
              </a:rPr>
              <a:t> </a:t>
            </a:r>
            <a:r>
              <a:rPr kumimoji="0" sz="3000" b="0" i="1" u="none" strike="noStrike" kern="0" cap="none" spc="0" normalizeH="0" baseline="0" noProof="0" dirty="0">
                <a:ln>
                  <a:noFill/>
                </a:ln>
                <a:solidFill>
                  <a:sysClr val="windowText" lastClr="000000"/>
                </a:solidFill>
                <a:effectLst/>
                <a:uLnTx/>
                <a:uFillTx/>
                <a:latin typeface="Segoe UI"/>
                <a:cs typeface="Segoe UI"/>
              </a:rPr>
              <a:t>by</a:t>
            </a:r>
            <a:r>
              <a:rPr kumimoji="0" sz="3000" b="0" i="1" u="none" strike="noStrike" kern="0" cap="none" spc="-25" normalizeH="0" baseline="0" noProof="0" dirty="0">
                <a:ln>
                  <a:noFill/>
                </a:ln>
                <a:solidFill>
                  <a:sysClr val="windowText" lastClr="000000"/>
                </a:solidFill>
                <a:effectLst/>
                <a:uLnTx/>
                <a:uFillTx/>
                <a:latin typeface="Segoe UI"/>
                <a:cs typeface="Segoe UI"/>
              </a:rPr>
              <a:t> </a:t>
            </a:r>
            <a:r>
              <a:rPr kumimoji="0" sz="3000" b="0" i="1" u="none" strike="noStrike" kern="0" cap="none" spc="0" normalizeH="0" baseline="0" noProof="0" dirty="0">
                <a:ln>
                  <a:noFill/>
                </a:ln>
                <a:solidFill>
                  <a:sysClr val="windowText" lastClr="000000"/>
                </a:solidFill>
                <a:effectLst/>
                <a:uLnTx/>
                <a:uFillTx/>
                <a:latin typeface="Segoe UI"/>
                <a:cs typeface="Segoe UI"/>
              </a:rPr>
              <a:t>allowing</a:t>
            </a:r>
            <a:r>
              <a:rPr kumimoji="0" sz="3000" b="0" i="1" u="none" strike="noStrike" kern="0" cap="none" spc="-50" normalizeH="0" baseline="0" noProof="0" dirty="0">
                <a:ln>
                  <a:noFill/>
                </a:ln>
                <a:solidFill>
                  <a:sysClr val="windowText" lastClr="000000"/>
                </a:solidFill>
                <a:effectLst/>
                <a:uLnTx/>
                <a:uFillTx/>
                <a:latin typeface="Segoe UI"/>
                <a:cs typeface="Segoe UI"/>
              </a:rPr>
              <a:t> </a:t>
            </a:r>
            <a:r>
              <a:rPr kumimoji="0" sz="3000" b="0" i="1" u="none" strike="noStrike" kern="0" cap="none" spc="-20" normalizeH="0" baseline="0" noProof="0" dirty="0">
                <a:ln>
                  <a:noFill/>
                </a:ln>
                <a:solidFill>
                  <a:sysClr val="windowText" lastClr="000000"/>
                </a:solidFill>
                <a:effectLst/>
                <a:uLnTx/>
                <a:uFillTx/>
                <a:latin typeface="Segoe UI"/>
                <a:cs typeface="Segoe UI"/>
              </a:rPr>
              <a:t>your </a:t>
            </a:r>
            <a:r>
              <a:rPr kumimoji="0" sz="3000" b="0" i="1" u="none" strike="noStrike" kern="0" cap="none" spc="0" normalizeH="0" baseline="0" noProof="0" dirty="0">
                <a:ln>
                  <a:noFill/>
                </a:ln>
                <a:solidFill>
                  <a:sysClr val="windowText" lastClr="000000"/>
                </a:solidFill>
                <a:effectLst/>
                <a:uLnTx/>
                <a:uFillTx/>
                <a:latin typeface="Segoe UI"/>
                <a:cs typeface="Segoe UI"/>
              </a:rPr>
              <a:t>personal</a:t>
            </a:r>
            <a:r>
              <a:rPr kumimoji="0" sz="3000" b="0" i="1" u="none" strike="noStrike" kern="0" cap="none" spc="-15" normalizeH="0" baseline="0" noProof="0" dirty="0">
                <a:ln>
                  <a:noFill/>
                </a:ln>
                <a:solidFill>
                  <a:sysClr val="windowText" lastClr="000000"/>
                </a:solidFill>
                <a:effectLst/>
                <a:uLnTx/>
                <a:uFillTx/>
                <a:latin typeface="Segoe UI"/>
                <a:cs typeface="Segoe UI"/>
              </a:rPr>
              <a:t> </a:t>
            </a:r>
            <a:r>
              <a:rPr kumimoji="0" sz="3000" b="0" i="1" u="none" strike="noStrike" kern="0" cap="none" spc="0" normalizeH="0" baseline="0" noProof="0" dirty="0">
                <a:ln>
                  <a:noFill/>
                </a:ln>
                <a:solidFill>
                  <a:sysClr val="windowText" lastClr="000000"/>
                </a:solidFill>
                <a:effectLst/>
                <a:uLnTx/>
                <a:uFillTx/>
                <a:latin typeface="Segoe UI"/>
                <a:cs typeface="Segoe UI"/>
              </a:rPr>
              <a:t>views to</a:t>
            </a:r>
            <a:r>
              <a:rPr kumimoji="0" sz="3000" b="0" i="1" u="none" strike="noStrike" kern="0" cap="none" spc="-5" normalizeH="0" baseline="0" noProof="0" dirty="0">
                <a:ln>
                  <a:noFill/>
                </a:ln>
                <a:solidFill>
                  <a:sysClr val="windowText" lastClr="000000"/>
                </a:solidFill>
                <a:effectLst/>
                <a:uLnTx/>
                <a:uFillTx/>
                <a:latin typeface="Segoe UI"/>
                <a:cs typeface="Segoe UI"/>
              </a:rPr>
              <a:t> </a:t>
            </a:r>
            <a:r>
              <a:rPr kumimoji="0" sz="3000" b="0" i="1" u="none" strike="noStrike" kern="0" cap="none" spc="0" normalizeH="0" baseline="0" noProof="0" dirty="0">
                <a:ln>
                  <a:noFill/>
                </a:ln>
                <a:solidFill>
                  <a:sysClr val="windowText" lastClr="000000"/>
                </a:solidFill>
                <a:effectLst/>
                <a:uLnTx/>
                <a:uFillTx/>
                <a:latin typeface="Segoe UI"/>
                <a:cs typeface="Segoe UI"/>
              </a:rPr>
              <a:t>affect</a:t>
            </a:r>
            <a:r>
              <a:rPr kumimoji="0" sz="3000" b="0" i="1" u="none" strike="noStrike" kern="0" cap="none" spc="10" normalizeH="0" baseline="0" noProof="0" dirty="0">
                <a:ln>
                  <a:noFill/>
                </a:ln>
                <a:solidFill>
                  <a:sysClr val="windowText" lastClr="000000"/>
                </a:solidFill>
                <a:effectLst/>
                <a:uLnTx/>
                <a:uFillTx/>
                <a:latin typeface="Segoe UI"/>
                <a:cs typeface="Segoe UI"/>
              </a:rPr>
              <a:t> </a:t>
            </a:r>
            <a:r>
              <a:rPr kumimoji="0" sz="3000" b="0" i="1" u="none" strike="noStrike" kern="0" cap="none" spc="0" normalizeH="0" baseline="0" noProof="0" dirty="0">
                <a:ln>
                  <a:noFill/>
                </a:ln>
                <a:solidFill>
                  <a:sysClr val="windowText" lastClr="000000"/>
                </a:solidFill>
                <a:effectLst/>
                <a:uLnTx/>
                <a:uFillTx/>
                <a:latin typeface="Segoe UI"/>
                <a:cs typeface="Segoe UI"/>
              </a:rPr>
              <a:t>your</a:t>
            </a:r>
            <a:r>
              <a:rPr kumimoji="0" sz="3000" b="0" i="1" u="none" strike="noStrike" kern="0" cap="none" spc="-10" normalizeH="0" baseline="0" noProof="0" dirty="0">
                <a:ln>
                  <a:noFill/>
                </a:ln>
                <a:solidFill>
                  <a:sysClr val="windowText" lastClr="000000"/>
                </a:solidFill>
                <a:effectLst/>
                <a:uLnTx/>
                <a:uFillTx/>
                <a:latin typeface="Segoe UI"/>
                <a:cs typeface="Segoe UI"/>
              </a:rPr>
              <a:t> professional </a:t>
            </a:r>
            <a:r>
              <a:rPr kumimoji="0" sz="3000" b="0" i="1" u="none" strike="noStrike" kern="0" cap="none" spc="0" normalizeH="0" baseline="0" noProof="0" dirty="0">
                <a:ln>
                  <a:noFill/>
                </a:ln>
                <a:solidFill>
                  <a:sysClr val="windowText" lastClr="000000"/>
                </a:solidFill>
                <a:effectLst/>
                <a:uLnTx/>
                <a:uFillTx/>
                <a:latin typeface="Segoe UI"/>
                <a:cs typeface="Segoe UI"/>
              </a:rPr>
              <a:t>relationship</a:t>
            </a:r>
            <a:r>
              <a:rPr kumimoji="0" sz="3000" b="0" i="1" u="none" strike="noStrike" kern="0" cap="none" spc="-30" normalizeH="0" baseline="0" noProof="0" dirty="0">
                <a:ln>
                  <a:noFill/>
                </a:ln>
                <a:solidFill>
                  <a:sysClr val="windowText" lastClr="000000"/>
                </a:solidFill>
                <a:effectLst/>
                <a:uLnTx/>
                <a:uFillTx/>
                <a:latin typeface="Segoe UI"/>
                <a:cs typeface="Segoe UI"/>
              </a:rPr>
              <a:t> </a:t>
            </a:r>
            <a:r>
              <a:rPr kumimoji="0" sz="3000" b="0" i="1" u="none" strike="noStrike" kern="0" cap="none" spc="0" normalizeH="0" baseline="0" noProof="0" dirty="0">
                <a:ln>
                  <a:noFill/>
                </a:ln>
                <a:solidFill>
                  <a:sysClr val="windowText" lastClr="000000"/>
                </a:solidFill>
                <a:effectLst/>
                <a:uLnTx/>
                <a:uFillTx/>
                <a:latin typeface="Segoe UI"/>
                <a:cs typeface="Segoe UI"/>
              </a:rPr>
              <a:t>or</a:t>
            </a:r>
            <a:r>
              <a:rPr kumimoji="0" sz="3000" b="0" i="1" u="none" strike="noStrike" kern="0" cap="none" spc="-30" normalizeH="0" baseline="0" noProof="0" dirty="0">
                <a:ln>
                  <a:noFill/>
                </a:ln>
                <a:solidFill>
                  <a:sysClr val="windowText" lastClr="000000"/>
                </a:solidFill>
                <a:effectLst/>
                <a:uLnTx/>
                <a:uFillTx/>
                <a:latin typeface="Segoe UI"/>
                <a:cs typeface="Segoe UI"/>
              </a:rPr>
              <a:t> </a:t>
            </a:r>
            <a:r>
              <a:rPr kumimoji="0" sz="3000" b="0" i="1" u="none" strike="noStrike" kern="0" cap="none" spc="0" normalizeH="0" baseline="0" noProof="0" dirty="0">
                <a:ln>
                  <a:noFill/>
                </a:ln>
                <a:solidFill>
                  <a:sysClr val="windowText" lastClr="000000"/>
                </a:solidFill>
                <a:effectLst/>
                <a:uLnTx/>
                <a:uFillTx/>
                <a:latin typeface="Segoe UI"/>
                <a:cs typeface="Segoe UI"/>
              </a:rPr>
              <a:t>the treatment</a:t>
            </a:r>
            <a:r>
              <a:rPr kumimoji="0" sz="3000" b="0" i="1" u="none" strike="noStrike" kern="0" cap="none" spc="-5" normalizeH="0" baseline="0" noProof="0" dirty="0">
                <a:ln>
                  <a:noFill/>
                </a:ln>
                <a:solidFill>
                  <a:sysClr val="windowText" lastClr="000000"/>
                </a:solidFill>
                <a:effectLst/>
                <a:uLnTx/>
                <a:uFillTx/>
                <a:latin typeface="Segoe UI"/>
                <a:cs typeface="Segoe UI"/>
              </a:rPr>
              <a:t> </a:t>
            </a:r>
            <a:r>
              <a:rPr kumimoji="0" sz="3000" b="0" i="1" u="none" strike="noStrike" kern="0" cap="none" spc="0" normalizeH="0" baseline="0" noProof="0" dirty="0">
                <a:ln>
                  <a:noFill/>
                </a:ln>
                <a:solidFill>
                  <a:sysClr val="windowText" lastClr="000000"/>
                </a:solidFill>
                <a:effectLst/>
                <a:uLnTx/>
                <a:uFillTx/>
                <a:latin typeface="Segoe UI"/>
                <a:cs typeface="Segoe UI"/>
              </a:rPr>
              <a:t>you</a:t>
            </a:r>
            <a:r>
              <a:rPr kumimoji="0" sz="3000" b="0" i="1" u="none" strike="noStrike" kern="0" cap="none" spc="-20" normalizeH="0" baseline="0" noProof="0" dirty="0">
                <a:ln>
                  <a:noFill/>
                </a:ln>
                <a:solidFill>
                  <a:sysClr val="windowText" lastClr="000000"/>
                </a:solidFill>
                <a:effectLst/>
                <a:uLnTx/>
                <a:uFillTx/>
                <a:latin typeface="Segoe UI"/>
                <a:cs typeface="Segoe UI"/>
              </a:rPr>
              <a:t> </a:t>
            </a:r>
            <a:r>
              <a:rPr kumimoji="0" sz="3000" b="0" i="1" u="none" strike="noStrike" kern="0" cap="none" spc="-10" normalizeH="0" baseline="0" noProof="0" dirty="0">
                <a:ln>
                  <a:noFill/>
                </a:ln>
                <a:solidFill>
                  <a:sysClr val="windowText" lastClr="000000"/>
                </a:solidFill>
                <a:effectLst/>
                <a:uLnTx/>
                <a:uFillTx/>
                <a:latin typeface="Segoe UI"/>
                <a:cs typeface="Segoe UI"/>
              </a:rPr>
              <a:t>provide </a:t>
            </a:r>
            <a:r>
              <a:rPr kumimoji="0" sz="3000" b="0" i="1" u="none" strike="noStrike" kern="0" cap="none" spc="0" normalizeH="0" baseline="0" noProof="0" dirty="0">
                <a:ln>
                  <a:noFill/>
                </a:ln>
                <a:solidFill>
                  <a:sysClr val="windowText" lastClr="000000"/>
                </a:solidFill>
                <a:effectLst/>
                <a:uLnTx/>
                <a:uFillTx/>
                <a:latin typeface="Segoe UI"/>
                <a:cs typeface="Segoe UI"/>
              </a:rPr>
              <a:t>or</a:t>
            </a:r>
            <a:r>
              <a:rPr kumimoji="0" sz="3000" b="0" i="1" u="none" strike="noStrike" kern="0" cap="none" spc="-60" normalizeH="0" baseline="0" noProof="0" dirty="0">
                <a:ln>
                  <a:noFill/>
                </a:ln>
                <a:solidFill>
                  <a:sysClr val="windowText" lastClr="000000"/>
                </a:solidFill>
                <a:effectLst/>
                <a:uLnTx/>
                <a:uFillTx/>
                <a:latin typeface="Segoe UI"/>
                <a:cs typeface="Segoe UI"/>
              </a:rPr>
              <a:t> </a:t>
            </a:r>
            <a:r>
              <a:rPr kumimoji="0" sz="3000" b="0" i="1" u="none" strike="noStrike" kern="0" cap="none" spc="0" normalizeH="0" baseline="0" noProof="0" dirty="0">
                <a:ln>
                  <a:noFill/>
                </a:ln>
                <a:solidFill>
                  <a:sysClr val="windowText" lastClr="000000"/>
                </a:solidFill>
                <a:effectLst/>
                <a:uLnTx/>
                <a:uFillTx/>
                <a:latin typeface="Segoe UI"/>
                <a:cs typeface="Segoe UI"/>
              </a:rPr>
              <a:t>arrange”</a:t>
            </a:r>
            <a:r>
              <a:rPr kumimoji="0" sz="3000" b="0" i="1" u="none" strike="noStrike" kern="0" cap="none" spc="-50" normalizeH="0" baseline="0" noProof="0" dirty="0">
                <a:ln>
                  <a:noFill/>
                </a:ln>
                <a:solidFill>
                  <a:sysClr val="windowText" lastClr="000000"/>
                </a:solidFill>
                <a:effectLst/>
                <a:uLnTx/>
                <a:uFillTx/>
                <a:latin typeface="Segoe UI"/>
                <a:cs typeface="Segoe UI"/>
              </a:rPr>
              <a:t> </a:t>
            </a:r>
            <a:r>
              <a:rPr kumimoji="0" sz="3000" b="0" i="1" u="none" strike="noStrike" kern="0" cap="none" spc="-10" normalizeH="0" baseline="0" noProof="0" dirty="0">
                <a:ln>
                  <a:noFill/>
                </a:ln>
                <a:solidFill>
                  <a:sysClr val="windowText" lastClr="000000"/>
                </a:solidFill>
                <a:effectLst/>
                <a:uLnTx/>
                <a:uFillTx/>
                <a:latin typeface="Segoe UI"/>
                <a:cs typeface="Segoe UI"/>
              </a:rPr>
              <a:t>(Glasby,</a:t>
            </a:r>
            <a:r>
              <a:rPr kumimoji="0" sz="3000" b="0" i="1" u="none" strike="noStrike" kern="0" cap="none" spc="-50" normalizeH="0" baseline="0" noProof="0" dirty="0">
                <a:ln>
                  <a:noFill/>
                </a:ln>
                <a:solidFill>
                  <a:sysClr val="windowText" lastClr="000000"/>
                </a:solidFill>
                <a:effectLst/>
                <a:uLnTx/>
                <a:uFillTx/>
                <a:latin typeface="Segoe UI"/>
                <a:cs typeface="Segoe UI"/>
              </a:rPr>
              <a:t> </a:t>
            </a:r>
            <a:r>
              <a:rPr kumimoji="0" sz="3000" b="0" i="1" u="none" strike="noStrike" kern="0" cap="none" spc="0" normalizeH="0" baseline="0" noProof="0" dirty="0">
                <a:ln>
                  <a:noFill/>
                </a:ln>
                <a:solidFill>
                  <a:sysClr val="windowText" lastClr="000000"/>
                </a:solidFill>
                <a:effectLst/>
                <a:uLnTx/>
                <a:uFillTx/>
                <a:latin typeface="Segoe UI"/>
                <a:cs typeface="Segoe UI"/>
              </a:rPr>
              <a:t>2017,</a:t>
            </a:r>
            <a:r>
              <a:rPr kumimoji="0" sz="3000" b="0" i="1" u="none" strike="noStrike" kern="0" cap="none" spc="-85" normalizeH="0" baseline="0" noProof="0" dirty="0">
                <a:ln>
                  <a:noFill/>
                </a:ln>
                <a:solidFill>
                  <a:sysClr val="windowText" lastClr="000000"/>
                </a:solidFill>
                <a:effectLst/>
                <a:uLnTx/>
                <a:uFillTx/>
                <a:latin typeface="Segoe UI"/>
                <a:cs typeface="Segoe UI"/>
              </a:rPr>
              <a:t> </a:t>
            </a:r>
            <a:r>
              <a:rPr kumimoji="0" sz="3000" b="0" i="1" u="none" strike="noStrike" kern="0" cap="none" spc="-10" normalizeH="0" baseline="0" noProof="0" dirty="0">
                <a:ln>
                  <a:noFill/>
                </a:ln>
                <a:solidFill>
                  <a:sysClr val="windowText" lastClr="000000"/>
                </a:solidFill>
                <a:effectLst/>
                <a:uLnTx/>
                <a:uFillTx/>
                <a:latin typeface="Segoe UI"/>
                <a:cs typeface="Segoe UI"/>
              </a:rPr>
              <a:t>p.121).</a:t>
            </a:r>
            <a:endParaRPr kumimoji="0" sz="3000" b="0" i="0" u="none" strike="noStrike" kern="0" cap="none" spc="0" normalizeH="0" baseline="0" noProof="0" dirty="0">
              <a:ln>
                <a:noFill/>
              </a:ln>
              <a:solidFill>
                <a:sysClr val="windowText" lastClr="000000"/>
              </a:solidFill>
              <a:effectLst/>
              <a:uLnTx/>
              <a:uFillTx/>
              <a:latin typeface="Segoe UI"/>
              <a:cs typeface="Segoe U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B040A-8C0F-EB9F-B4DD-13C05F864A6E}"/>
              </a:ext>
            </a:extLst>
          </p:cNvPr>
          <p:cNvSpPr>
            <a:spLocks noGrp="1"/>
          </p:cNvSpPr>
          <p:nvPr>
            <p:ph type="title"/>
          </p:nvPr>
        </p:nvSpPr>
        <p:spPr>
          <a:xfrm>
            <a:off x="533400" y="304800"/>
            <a:ext cx="8153400" cy="615553"/>
          </a:xfrm>
        </p:spPr>
        <p:txBody>
          <a:bodyPr/>
          <a:lstStyle/>
          <a:p>
            <a:r>
              <a:rPr lang="en-GB" dirty="0"/>
              <a:t>      Therefore it is important: </a:t>
            </a:r>
          </a:p>
        </p:txBody>
      </p:sp>
      <p:sp>
        <p:nvSpPr>
          <p:cNvPr id="3" name="Text Placeholder 2">
            <a:extLst>
              <a:ext uri="{FF2B5EF4-FFF2-40B4-BE49-F238E27FC236}">
                <a16:creationId xmlns:a16="http://schemas.microsoft.com/office/drawing/2014/main" id="{B00393A9-D102-36CE-0A13-180D4A565F62}"/>
              </a:ext>
            </a:extLst>
          </p:cNvPr>
          <p:cNvSpPr>
            <a:spLocks noGrp="1"/>
          </p:cNvSpPr>
          <p:nvPr>
            <p:ph type="body" idx="1"/>
          </p:nvPr>
        </p:nvSpPr>
        <p:spPr>
          <a:xfrm>
            <a:off x="190500" y="1212239"/>
            <a:ext cx="8763000" cy="4433521"/>
          </a:xfrm>
        </p:spPr>
        <p:txBody>
          <a:bodyPr/>
          <a:lstStyle/>
          <a:p>
            <a:pPr marL="12700" marR="0" lvl="0" indent="0" defTabSz="914400" eaLnBrk="1" fontAlgn="auto" latinLnBrk="0" hangingPunct="1">
              <a:lnSpc>
                <a:spcPct val="100000"/>
              </a:lnSpc>
              <a:spcBef>
                <a:spcPts val="100"/>
              </a:spcBef>
              <a:spcAft>
                <a:spcPts val="0"/>
              </a:spcAft>
              <a:buClrTx/>
              <a:buSzTx/>
              <a:buFontTx/>
              <a:buNone/>
              <a:tabLst>
                <a:tab pos="355600" algn="l"/>
              </a:tabLst>
              <a:defRPr/>
            </a:pPr>
            <a:r>
              <a:rPr kumimoji="0" lang="en-GB" sz="2800" b="0" i="0" u="none" strike="noStrike" kern="0" cap="none" spc="-5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a:t>
            </a:r>
            <a:r>
              <a:rPr kumimoji="0" lang="en-GB" sz="28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10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To</a:t>
            </a:r>
            <a:r>
              <a:rPr kumimoji="0" lang="en-GB" sz="2400" b="0" i="0" u="none" strike="noStrike" kern="0" cap="none" spc="-6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treat</a:t>
            </a:r>
            <a:r>
              <a:rPr kumimoji="0" lang="en-GB" sz="2400" b="0" i="0" u="none" strike="noStrike" kern="0" cap="none" spc="-6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patients</a:t>
            </a:r>
            <a:r>
              <a:rPr kumimoji="0" lang="en-GB" sz="2400" b="0" i="0" u="none" strike="noStrike" kern="0" cap="none" spc="-5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as</a:t>
            </a:r>
            <a:r>
              <a:rPr kumimoji="0" lang="en-GB" sz="2400" b="0" i="0" u="none" strike="noStrike" kern="0" cap="none" spc="-5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1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individual’s.</a:t>
            </a:r>
          </a:p>
          <a:p>
            <a:pPr marL="12700" marR="0" lvl="0" indent="0" defTabSz="914400" eaLnBrk="1" fontAlgn="auto" latinLnBrk="0" hangingPunct="1">
              <a:lnSpc>
                <a:spcPct val="100000"/>
              </a:lnSpc>
              <a:spcBef>
                <a:spcPts val="100"/>
              </a:spcBef>
              <a:spcAft>
                <a:spcPts val="0"/>
              </a:spcAft>
              <a:buClrTx/>
              <a:buSzTx/>
              <a:buFontTx/>
              <a:buNone/>
              <a:tabLst>
                <a:tab pos="355600" algn="l"/>
              </a:tabLst>
              <a:defRPr/>
            </a:pPr>
            <a:endPar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endParaRPr>
          </a:p>
          <a:p>
            <a:pPr marL="12700" marR="0" lvl="0" indent="0" defTabSz="914400" eaLnBrk="1" fontAlgn="auto" latinLnBrk="0" hangingPunct="1">
              <a:lnSpc>
                <a:spcPct val="100000"/>
              </a:lnSpc>
              <a:spcBef>
                <a:spcPts val="5"/>
              </a:spcBef>
              <a:spcAft>
                <a:spcPts val="0"/>
              </a:spcAft>
              <a:buClrTx/>
              <a:buSzTx/>
              <a:buFontTx/>
              <a:buNone/>
              <a:tabLst>
                <a:tab pos="355600" algn="l"/>
              </a:tabLst>
              <a:defRPr/>
            </a:pPr>
            <a:r>
              <a:rPr kumimoji="0" lang="en-GB" sz="2400" b="0" i="0" u="none" strike="noStrike" kern="0" cap="none" spc="-5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10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To</a:t>
            </a:r>
            <a:r>
              <a:rPr kumimoji="0" lang="en-GB" sz="2400" b="0" i="0" u="none" strike="noStrike" kern="0" cap="none" spc="-5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respect</a:t>
            </a:r>
            <a:r>
              <a:rPr kumimoji="0" lang="en-GB" sz="2400" b="0" i="0" u="none" strike="noStrike" kern="0" cap="none" spc="-4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their</a:t>
            </a:r>
            <a:r>
              <a:rPr kumimoji="0" lang="en-GB" sz="2400" b="0" i="0" u="none" strike="noStrike" kern="0" cap="none" spc="-4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1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dignity.</a:t>
            </a:r>
          </a:p>
          <a:p>
            <a:pPr marL="12700" marR="0" lvl="0" indent="0" defTabSz="914400" eaLnBrk="1" fontAlgn="auto" latinLnBrk="0" hangingPunct="1">
              <a:lnSpc>
                <a:spcPct val="100000"/>
              </a:lnSpc>
              <a:spcBef>
                <a:spcPts val="5"/>
              </a:spcBef>
              <a:spcAft>
                <a:spcPts val="0"/>
              </a:spcAft>
              <a:buClrTx/>
              <a:buSzTx/>
              <a:buFontTx/>
              <a:buNone/>
              <a:tabLst>
                <a:tab pos="355600" algn="l"/>
              </a:tabLst>
              <a:defRPr/>
            </a:pPr>
            <a:endPar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endParaRPr>
          </a:p>
          <a:p>
            <a:pPr marL="355600" marR="455930" lvl="0" indent="-343535" defTabSz="914400" eaLnBrk="1" fontAlgn="auto" latinLnBrk="0" hangingPunct="1">
              <a:lnSpc>
                <a:spcPts val="2880"/>
              </a:lnSpc>
              <a:spcBef>
                <a:spcPts val="695"/>
              </a:spcBef>
              <a:spcAft>
                <a:spcPts val="0"/>
              </a:spcAft>
              <a:buClrTx/>
              <a:buSzTx/>
              <a:buFontTx/>
              <a:buNone/>
              <a:tabLst>
                <a:tab pos="355600" algn="l"/>
              </a:tabLst>
              <a:defRPr/>
            </a:pPr>
            <a:r>
              <a:rPr kumimoji="0" lang="en-GB" sz="2400" b="0" i="0" u="none" strike="noStrike" kern="0" cap="none" spc="-5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10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To</a:t>
            </a:r>
            <a:r>
              <a:rPr kumimoji="0" lang="en-GB" sz="2400" b="0" i="0" u="none" strike="noStrike" kern="0" cap="none" spc="-2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never discriminate</a:t>
            </a:r>
            <a:r>
              <a:rPr kumimoji="0" lang="en-GB" sz="2400" b="0" i="0" u="none" strike="noStrike" kern="0" cap="none" spc="-2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against</a:t>
            </a:r>
            <a:r>
              <a:rPr kumimoji="0" lang="en-GB" sz="2400" b="0" i="0" u="none" strike="noStrike" kern="0" cap="none" spc="-3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a</a:t>
            </a:r>
            <a:r>
              <a:rPr kumimoji="0" lang="en-GB" sz="2400" b="0" i="0" u="none" strike="noStrike" kern="0" cap="none" spc="-2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patient</a:t>
            </a:r>
            <a:r>
              <a:rPr kumimoji="0" lang="en-GB" sz="2400" b="0" i="0" u="none" strike="noStrike" kern="0" cap="none" spc="-3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or</a:t>
            </a:r>
            <a:r>
              <a:rPr kumimoji="0" lang="en-GB" sz="2400" b="0" i="0" u="none" strike="noStrike" kern="0" cap="none" spc="-2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5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a </a:t>
            </a:r>
            <a:r>
              <a:rPr kumimoji="0" lang="en-GB" sz="2400" b="0" i="0" u="none" strike="noStrike" kern="0" cap="none" spc="-1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colleague</a:t>
            </a:r>
          </a:p>
          <a:p>
            <a:pPr marL="355600" marR="455930" lvl="0" indent="-343535" defTabSz="914400" eaLnBrk="1" fontAlgn="auto" latinLnBrk="0" hangingPunct="1">
              <a:lnSpc>
                <a:spcPts val="2880"/>
              </a:lnSpc>
              <a:spcBef>
                <a:spcPts val="695"/>
              </a:spcBef>
              <a:spcAft>
                <a:spcPts val="0"/>
              </a:spcAft>
              <a:buClrTx/>
              <a:buSzTx/>
              <a:buFontTx/>
              <a:buNone/>
              <a:tabLst>
                <a:tab pos="355600" algn="l"/>
              </a:tabLst>
              <a:defRPr/>
            </a:pPr>
            <a:endParaRPr kumimoji="0" lang="en-GB" sz="2400" b="0" i="0" u="none" strike="noStrike" kern="0" cap="none" spc="-1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endParaRPr>
          </a:p>
          <a:p>
            <a:pPr marL="355600" marR="1109345" lvl="0" indent="-343535" defTabSz="914400" eaLnBrk="1" fontAlgn="auto" latinLnBrk="0" hangingPunct="1">
              <a:lnSpc>
                <a:spcPct val="80000"/>
              </a:lnSpc>
              <a:spcBef>
                <a:spcPts val="720"/>
              </a:spcBef>
              <a:spcAft>
                <a:spcPts val="0"/>
              </a:spcAft>
              <a:buClrTx/>
              <a:buSzTx/>
              <a:buFontTx/>
              <a:buNone/>
              <a:tabLst>
                <a:tab pos="355600" algn="l"/>
              </a:tabLst>
              <a:defRPr/>
            </a:pPr>
            <a:r>
              <a:rPr kumimoji="0" lang="en-GB" sz="2400" b="0" i="0" u="none" strike="noStrike" kern="0" cap="none" spc="-5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lang="en-GB" sz="2400" spc="-25" dirty="0">
                <a:solidFill>
                  <a:sysClr val="windowText" lastClr="000000"/>
                </a:solidFill>
                <a:latin typeface="Arial" panose="020B0604020202020204" pitchFamily="34" charset="0"/>
                <a:cs typeface="Arial" panose="020B0604020202020204" pitchFamily="34" charset="0"/>
              </a:rPr>
              <a:t>To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be</a:t>
            </a:r>
            <a:r>
              <a:rPr kumimoji="0" lang="en-GB" sz="2400" b="0" i="0" u="none" strike="noStrike" kern="0" cap="none" spc="-6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prepared</a:t>
            </a:r>
            <a:r>
              <a:rPr kumimoji="0" lang="en-GB" sz="2400" b="0" i="0" u="none" strike="noStrike" kern="0" cap="none" spc="-8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to</a:t>
            </a:r>
            <a:r>
              <a:rPr kumimoji="0" lang="en-GB" sz="2400" b="0" i="0" u="none" strike="noStrike" kern="0" cap="none" spc="-6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challenge</a:t>
            </a:r>
            <a:r>
              <a:rPr kumimoji="0" lang="en-GB" sz="2400" b="0" i="0" u="none" strike="noStrike" kern="0" cap="none" spc="-5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colleague if</a:t>
            </a:r>
            <a:r>
              <a:rPr kumimoji="0" lang="en-GB" sz="2400" b="0" i="0" u="none" strike="noStrike" kern="0" cap="none" spc="-2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you</a:t>
            </a:r>
            <a:r>
              <a:rPr kumimoji="0" lang="en-GB" sz="2400" b="0" i="0" u="none" strike="noStrike" kern="0" cap="none" spc="-1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witness</a:t>
            </a:r>
            <a:r>
              <a:rPr kumimoji="0" lang="en-GB" sz="2400" b="0" i="0" u="none" strike="noStrike" kern="0" cap="none" spc="-1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discrimination.</a:t>
            </a:r>
          </a:p>
          <a:p>
            <a:pPr marL="355600" marR="1109345" lvl="0" indent="-343535" defTabSz="914400" eaLnBrk="1" fontAlgn="auto" latinLnBrk="0" hangingPunct="1">
              <a:lnSpc>
                <a:spcPct val="80000"/>
              </a:lnSpc>
              <a:spcBef>
                <a:spcPts val="720"/>
              </a:spcBef>
              <a:spcAft>
                <a:spcPts val="0"/>
              </a:spcAft>
              <a:buClrTx/>
              <a:buSzTx/>
              <a:buFontTx/>
              <a:buNone/>
              <a:tabLst>
                <a:tab pos="355600" algn="l"/>
              </a:tabLst>
              <a:defRPr/>
            </a:pPr>
            <a:endPar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endParaRPr>
          </a:p>
          <a:p>
            <a:pPr marL="469265" marR="455930" lvl="0" indent="-457200" defTabSz="914400" eaLnBrk="1" fontAlgn="auto" latinLnBrk="0" hangingPunct="1">
              <a:lnSpc>
                <a:spcPts val="2880"/>
              </a:lnSpc>
              <a:spcBef>
                <a:spcPts val="695"/>
              </a:spcBef>
              <a:spcAft>
                <a:spcPts val="0"/>
              </a:spcAft>
              <a:buClrTx/>
              <a:buSzTx/>
              <a:buFont typeface="Arial" panose="020B0604020202020204" pitchFamily="34" charset="0"/>
              <a:buChar char="•"/>
              <a:tabLst>
                <a:tab pos="355600" algn="l"/>
              </a:tabLst>
              <a:defRPr/>
            </a:pPr>
            <a:r>
              <a:rPr lang="en-GB" sz="2400" dirty="0">
                <a:solidFill>
                  <a:sysClr val="windowText" lastClr="000000"/>
                </a:solidFill>
                <a:latin typeface="Arial" panose="020B0604020202020204" pitchFamily="34" charset="0"/>
                <a:cs typeface="Arial" panose="020B0604020202020204" pitchFamily="34" charset="0"/>
              </a:rPr>
              <a:t>To respect diversity and different cultures and values</a:t>
            </a:r>
            <a:endPar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74216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B397E-B629-ED3D-2958-3008CA1EF295}"/>
              </a:ext>
            </a:extLst>
          </p:cNvPr>
          <p:cNvSpPr>
            <a:spLocks noGrp="1"/>
          </p:cNvSpPr>
          <p:nvPr>
            <p:ph type="title"/>
          </p:nvPr>
        </p:nvSpPr>
        <p:spPr>
          <a:xfrm>
            <a:off x="1113790" y="381000"/>
            <a:ext cx="6916420" cy="615553"/>
          </a:xfrm>
        </p:spPr>
        <p:txBody>
          <a:bodyPr/>
          <a:lstStyle/>
          <a:p>
            <a:r>
              <a:rPr lang="en-GB" dirty="0"/>
              <a:t>		Discussion </a:t>
            </a:r>
          </a:p>
        </p:txBody>
      </p:sp>
      <p:sp>
        <p:nvSpPr>
          <p:cNvPr id="3" name="Text Placeholder 2">
            <a:extLst>
              <a:ext uri="{FF2B5EF4-FFF2-40B4-BE49-F238E27FC236}">
                <a16:creationId xmlns:a16="http://schemas.microsoft.com/office/drawing/2014/main" id="{292AE0E7-6D48-9672-EEAC-7DA196B82FB0}"/>
              </a:ext>
            </a:extLst>
          </p:cNvPr>
          <p:cNvSpPr>
            <a:spLocks noGrp="1"/>
          </p:cNvSpPr>
          <p:nvPr>
            <p:ph type="body" idx="1"/>
          </p:nvPr>
        </p:nvSpPr>
        <p:spPr>
          <a:xfrm>
            <a:off x="342900" y="1066800"/>
            <a:ext cx="8458200" cy="4062651"/>
          </a:xfrm>
        </p:spPr>
        <p:txBody>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Have you ever experienced any discrimination in the sector? </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What would you do if a colleague discriminates against a service user? </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Do you think that the </a:t>
            </a:r>
            <a:r>
              <a:rPr lang="en-GB" sz="2400" b="1" dirty="0">
                <a:latin typeface="Arial" panose="020B0604020202020204" pitchFamily="34" charset="0"/>
                <a:cs typeface="Arial" panose="020B0604020202020204" pitchFamily="34" charset="0"/>
              </a:rPr>
              <a:t>universalism</a:t>
            </a:r>
            <a:r>
              <a:rPr lang="en-GB" sz="2400" dirty="0">
                <a:latin typeface="Arial" panose="020B0604020202020204" pitchFamily="34" charset="0"/>
                <a:cs typeface="Arial" panose="020B0604020202020204" pitchFamily="34" charset="0"/>
              </a:rPr>
              <a:t> on which the welfare system is founded could be problematic? How? Think of the first case study we discussed today.</a:t>
            </a:r>
          </a:p>
        </p:txBody>
      </p:sp>
    </p:spTree>
    <p:extLst>
      <p:ext uri="{BB962C8B-B14F-4D97-AF65-F5344CB8AC3E}">
        <p14:creationId xmlns:p14="http://schemas.microsoft.com/office/powerpoint/2010/main" val="11732194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02437" y="228600"/>
            <a:ext cx="8436763" cy="1120820"/>
          </a:xfrm>
          <a:prstGeom prst="rect">
            <a:avLst/>
          </a:prstGeom>
        </p:spPr>
        <p:txBody>
          <a:bodyPr vert="horz" wrap="square" lIns="0" tIns="12700" rIns="0" bIns="0" rtlCol="0">
            <a:spAutoFit/>
          </a:bodyPr>
          <a:lstStyle/>
          <a:p>
            <a:pPr marL="12700">
              <a:lnSpc>
                <a:spcPct val="100000"/>
              </a:lnSpc>
              <a:spcBef>
                <a:spcPts val="100"/>
              </a:spcBef>
            </a:pPr>
            <a:r>
              <a:rPr lang="en-GB" sz="3600" dirty="0"/>
              <a:t>Discrimination can take different forms </a:t>
            </a:r>
            <a:endParaRPr sz="3600" dirty="0"/>
          </a:p>
        </p:txBody>
      </p:sp>
      <p:sp>
        <p:nvSpPr>
          <p:cNvPr id="3" name="object 3"/>
          <p:cNvSpPr txBox="1"/>
          <p:nvPr/>
        </p:nvSpPr>
        <p:spPr>
          <a:xfrm>
            <a:off x="190500" y="1550986"/>
            <a:ext cx="8763000" cy="3423630"/>
          </a:xfrm>
          <a:prstGeom prst="rect">
            <a:avLst/>
          </a:prstGeom>
        </p:spPr>
        <p:txBody>
          <a:bodyPr vert="horz" wrap="square" lIns="0" tIns="94615" rIns="0" bIns="0" rtlCol="0">
            <a:spAutoFit/>
          </a:bodyPr>
          <a:lstStyle/>
          <a:p>
            <a:pPr marL="355600" marR="546100" lvl="0" indent="-342900" defTabSz="914400" eaLnBrk="1" fontAlgn="auto" latinLnBrk="0" hangingPunct="1">
              <a:lnSpc>
                <a:spcPct val="80000"/>
              </a:lnSpc>
              <a:spcBef>
                <a:spcPts val="650"/>
              </a:spcBef>
              <a:spcAft>
                <a:spcPts val="0"/>
              </a:spcAft>
              <a:buClrTx/>
              <a:buSzTx/>
              <a:buFontTx/>
              <a:buNone/>
              <a:tabLst>
                <a:tab pos="354965" algn="l"/>
              </a:tabLst>
              <a:defRPr/>
            </a:pPr>
            <a:r>
              <a:rPr kumimoji="0" sz="2700" b="0" i="0" u="none" strike="noStrike" kern="0" cap="none" spc="-50" normalizeH="0" baseline="0" noProof="0" dirty="0">
                <a:ln>
                  <a:noFill/>
                </a:ln>
                <a:solidFill>
                  <a:sysClr val="windowText" lastClr="000000"/>
                </a:solidFill>
                <a:effectLst/>
                <a:uLnTx/>
                <a:uFillTx/>
                <a:latin typeface="Arial"/>
                <a:cs typeface="Arial"/>
              </a:rPr>
              <a:t>•</a:t>
            </a:r>
            <a:r>
              <a:rPr kumimoji="0" sz="2700" b="0" i="0" u="none" strike="noStrike" kern="0" cap="none" spc="0" normalizeH="0" baseline="0" noProof="0" dirty="0">
                <a:ln>
                  <a:noFill/>
                </a:ln>
                <a:solidFill>
                  <a:sysClr val="windowText" lastClr="000000"/>
                </a:solidFill>
                <a:effectLst/>
                <a:uLnTx/>
                <a:uFillTx/>
                <a:latin typeface="Arial"/>
                <a:cs typeface="Arial"/>
              </a:rPr>
              <a:t>	</a:t>
            </a:r>
            <a:r>
              <a:rPr kumimoji="0" sz="2700" b="0" i="0" u="none" strike="noStrike" kern="0" cap="none" spc="0" normalizeH="0" baseline="0" noProof="0" dirty="0">
                <a:ln>
                  <a:noFill/>
                </a:ln>
                <a:solidFill>
                  <a:sysClr val="windowText" lastClr="000000"/>
                </a:solidFill>
                <a:effectLst/>
                <a:uLnTx/>
                <a:uFillTx/>
                <a:latin typeface="Segoe UI"/>
                <a:cs typeface="Segoe UI"/>
              </a:rPr>
              <a:t>In</a:t>
            </a:r>
            <a:r>
              <a:rPr kumimoji="0" sz="2700" b="0" i="0" u="none" strike="noStrike" kern="0" cap="none" spc="-45"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the</a:t>
            </a:r>
            <a:r>
              <a:rPr kumimoji="0" sz="2700" b="0" i="0" u="none" strike="noStrike" kern="0" cap="none" spc="-35"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use</a:t>
            </a:r>
            <a:r>
              <a:rPr kumimoji="0" sz="2700" b="0" i="0" u="none" strike="noStrike" kern="0" cap="none" spc="-20"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of</a:t>
            </a:r>
            <a:r>
              <a:rPr kumimoji="0" sz="2700" b="0" i="0" u="none" strike="noStrike" kern="0" cap="none" spc="-20"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language</a:t>
            </a:r>
            <a:r>
              <a:rPr kumimoji="0" sz="2700" b="0" i="0" u="none" strike="noStrike" kern="0" cap="none" spc="-10"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a:t>
            </a:r>
            <a:r>
              <a:rPr kumimoji="0" sz="2700" b="0" i="0" u="none" strike="noStrike" kern="0" cap="none" spc="-30"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words/phrases</a:t>
            </a:r>
            <a:r>
              <a:rPr kumimoji="0" sz="2700" b="0" i="0" u="none" strike="noStrike" kern="0" cap="none" spc="10"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used</a:t>
            </a:r>
            <a:r>
              <a:rPr kumimoji="0" sz="2700" b="0" i="0" u="none" strike="noStrike" kern="0" cap="none" spc="-25" normalizeH="0" baseline="0" noProof="0" dirty="0">
                <a:ln>
                  <a:noFill/>
                </a:ln>
                <a:solidFill>
                  <a:sysClr val="windowText" lastClr="000000"/>
                </a:solidFill>
                <a:effectLst/>
                <a:uLnTx/>
                <a:uFillTx/>
                <a:latin typeface="Segoe UI"/>
                <a:cs typeface="Segoe UI"/>
              </a:rPr>
              <a:t> to </a:t>
            </a:r>
            <a:r>
              <a:rPr kumimoji="0" sz="2700" b="0" i="0" u="none" strike="noStrike" kern="0" cap="none" spc="0" normalizeH="0" baseline="0" noProof="0" dirty="0">
                <a:ln>
                  <a:noFill/>
                </a:ln>
                <a:solidFill>
                  <a:sysClr val="windowText" lastClr="000000"/>
                </a:solidFill>
                <a:effectLst/>
                <a:uLnTx/>
                <a:uFillTx/>
                <a:latin typeface="Segoe UI"/>
                <a:cs typeface="Segoe UI"/>
              </a:rPr>
              <a:t>describe a</a:t>
            </a:r>
            <a:r>
              <a:rPr kumimoji="0" sz="2700" b="0" i="0" u="none" strike="noStrike" kern="0" cap="none" spc="-5"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service</a:t>
            </a:r>
            <a:r>
              <a:rPr kumimoji="0" sz="2700" b="0" i="0" u="none" strike="noStrike" kern="0" cap="none" spc="-20"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user</a:t>
            </a:r>
            <a:r>
              <a:rPr kumimoji="0" sz="2700" b="0" i="0" u="none" strike="noStrike" kern="0" cap="none" spc="-5"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group? What</a:t>
            </a:r>
            <a:r>
              <a:rPr kumimoji="0" sz="2700" b="0" i="0" u="none" strike="noStrike" kern="0" cap="none" spc="-5"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is</a:t>
            </a:r>
            <a:r>
              <a:rPr kumimoji="0" sz="2700" b="0" i="0" u="none" strike="noStrike" kern="0" cap="none" spc="-20" normalizeH="0" baseline="0" noProof="0" dirty="0">
                <a:ln>
                  <a:noFill/>
                </a:ln>
                <a:solidFill>
                  <a:sysClr val="windowText" lastClr="000000"/>
                </a:solidFill>
                <a:effectLst/>
                <a:uLnTx/>
                <a:uFillTx/>
                <a:latin typeface="Segoe UI"/>
                <a:cs typeface="Segoe UI"/>
              </a:rPr>
              <a:t> your </a:t>
            </a:r>
            <a:r>
              <a:rPr kumimoji="0" sz="2700" b="0" i="0" u="none" strike="noStrike" kern="0" cap="none" spc="0" normalizeH="0" baseline="0" noProof="0" dirty="0">
                <a:ln>
                  <a:noFill/>
                </a:ln>
                <a:solidFill>
                  <a:sysClr val="windowText" lastClr="000000"/>
                </a:solidFill>
                <a:effectLst/>
                <a:uLnTx/>
                <a:uFillTx/>
                <a:latin typeface="Segoe UI"/>
                <a:cs typeface="Segoe UI"/>
              </a:rPr>
              <a:t>responsibility</a:t>
            </a:r>
            <a:r>
              <a:rPr kumimoji="0" sz="2700" b="0" i="0" u="none" strike="noStrike" kern="0" cap="none" spc="-35"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in</a:t>
            </a:r>
            <a:r>
              <a:rPr kumimoji="0" sz="2700" b="0" i="0" u="none" strike="noStrike" kern="0" cap="none" spc="-65" normalizeH="0" baseline="0" noProof="0" dirty="0">
                <a:ln>
                  <a:noFill/>
                </a:ln>
                <a:solidFill>
                  <a:sysClr val="windowText" lastClr="000000"/>
                </a:solidFill>
                <a:effectLst/>
                <a:uLnTx/>
                <a:uFillTx/>
                <a:latin typeface="Segoe UI"/>
                <a:cs typeface="Segoe UI"/>
              </a:rPr>
              <a:t> </a:t>
            </a:r>
            <a:r>
              <a:rPr kumimoji="0" sz="2700" b="0" i="0" u="none" strike="noStrike" kern="0" cap="none" spc="-10" normalizeH="0" baseline="0" noProof="0" dirty="0">
                <a:ln>
                  <a:noFill/>
                </a:ln>
                <a:solidFill>
                  <a:sysClr val="windowText" lastClr="000000"/>
                </a:solidFill>
                <a:effectLst/>
                <a:uLnTx/>
                <a:uFillTx/>
                <a:latin typeface="Segoe UI"/>
                <a:cs typeface="Segoe UI"/>
              </a:rPr>
              <a:t>practice?</a:t>
            </a:r>
            <a:endParaRPr kumimoji="0" lang="en-GB" sz="2700" b="0" i="0" u="none" strike="noStrike" kern="0" cap="none" spc="-10" normalizeH="0" baseline="0" noProof="0" dirty="0">
              <a:ln>
                <a:noFill/>
              </a:ln>
              <a:solidFill>
                <a:sysClr val="windowText" lastClr="000000"/>
              </a:solidFill>
              <a:effectLst/>
              <a:uLnTx/>
              <a:uFillTx/>
              <a:latin typeface="Segoe UI"/>
              <a:cs typeface="Segoe UI"/>
            </a:endParaRPr>
          </a:p>
          <a:p>
            <a:pPr marL="355600" marR="546100" lvl="0" indent="-342900" defTabSz="914400" eaLnBrk="1" fontAlgn="auto" latinLnBrk="0" hangingPunct="1">
              <a:lnSpc>
                <a:spcPct val="80000"/>
              </a:lnSpc>
              <a:spcBef>
                <a:spcPts val="650"/>
              </a:spcBef>
              <a:spcAft>
                <a:spcPts val="0"/>
              </a:spcAft>
              <a:buClrTx/>
              <a:buSzTx/>
              <a:buFontTx/>
              <a:buNone/>
              <a:tabLst>
                <a:tab pos="354965" algn="l"/>
              </a:tabLst>
              <a:defRPr/>
            </a:pPr>
            <a:endParaRPr kumimoji="0" sz="2700" b="0" i="0" u="none" strike="noStrike" kern="0" cap="none" spc="0" normalizeH="0" baseline="0" noProof="0" dirty="0">
              <a:ln>
                <a:noFill/>
              </a:ln>
              <a:solidFill>
                <a:sysClr val="windowText" lastClr="000000"/>
              </a:solidFill>
              <a:effectLst/>
              <a:uLnTx/>
              <a:uFillTx/>
              <a:latin typeface="Segoe UI"/>
              <a:cs typeface="Segoe UI"/>
            </a:endParaRPr>
          </a:p>
          <a:p>
            <a:pPr marL="355600" marR="5080" lvl="0" indent="-342900" defTabSz="914400" eaLnBrk="1" fontAlgn="auto" latinLnBrk="0" hangingPunct="1">
              <a:lnSpc>
                <a:spcPts val="2590"/>
              </a:lnSpc>
              <a:spcBef>
                <a:spcPts val="630"/>
              </a:spcBef>
              <a:spcAft>
                <a:spcPts val="0"/>
              </a:spcAft>
              <a:buClrTx/>
              <a:buSzTx/>
              <a:buFontTx/>
              <a:buNone/>
              <a:tabLst>
                <a:tab pos="354965" algn="l"/>
              </a:tabLst>
              <a:defRPr/>
            </a:pPr>
            <a:r>
              <a:rPr kumimoji="0" sz="2700" b="0" i="0" u="none" strike="noStrike" kern="0" cap="none" spc="-50" normalizeH="0" baseline="0" noProof="0" dirty="0">
                <a:ln>
                  <a:noFill/>
                </a:ln>
                <a:solidFill>
                  <a:sysClr val="windowText" lastClr="000000"/>
                </a:solidFill>
                <a:effectLst/>
                <a:uLnTx/>
                <a:uFillTx/>
                <a:latin typeface="Arial"/>
                <a:cs typeface="Arial"/>
              </a:rPr>
              <a:t>•</a:t>
            </a:r>
            <a:r>
              <a:rPr kumimoji="0" sz="2700" b="0" i="0" u="none" strike="noStrike" kern="0" cap="none" spc="0" normalizeH="0" baseline="0" noProof="0" dirty="0">
                <a:ln>
                  <a:noFill/>
                </a:ln>
                <a:solidFill>
                  <a:sysClr val="windowText" lastClr="000000"/>
                </a:solidFill>
                <a:effectLst/>
                <a:uLnTx/>
                <a:uFillTx/>
                <a:latin typeface="Arial"/>
                <a:cs typeface="Arial"/>
              </a:rPr>
              <a:t>	</a:t>
            </a:r>
            <a:r>
              <a:rPr kumimoji="0" sz="2700" b="0" i="0" u="none" strike="noStrike" kern="0" cap="none" spc="0" normalizeH="0" baseline="0" noProof="0" dirty="0">
                <a:ln>
                  <a:noFill/>
                </a:ln>
                <a:solidFill>
                  <a:sysClr val="windowText" lastClr="000000"/>
                </a:solidFill>
                <a:effectLst/>
                <a:uLnTx/>
                <a:uFillTx/>
                <a:latin typeface="Segoe UI"/>
                <a:cs typeface="Segoe UI"/>
              </a:rPr>
              <a:t>Media</a:t>
            </a:r>
            <a:r>
              <a:rPr kumimoji="0" sz="2700" b="0" i="0" u="none" strike="noStrike" kern="0" cap="none" spc="-20"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a:t>
            </a:r>
            <a:r>
              <a:rPr kumimoji="0" sz="2700" b="0" i="0" u="none" strike="noStrike" kern="0" cap="none" spc="-20"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a</a:t>
            </a:r>
            <a:r>
              <a:rPr kumimoji="0" sz="2700" b="0" i="0" u="none" strike="noStrike" kern="0" cap="none" spc="-15"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very</a:t>
            </a:r>
            <a:r>
              <a:rPr kumimoji="0" sz="2700" b="0" i="0" u="none" strike="noStrike" kern="0" cap="none" spc="-20"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powerful</a:t>
            </a:r>
            <a:r>
              <a:rPr kumimoji="0" sz="2700" b="0" i="0" u="none" strike="noStrike" kern="0" cap="none" spc="-10"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in</a:t>
            </a:r>
            <a:r>
              <a:rPr kumimoji="0" sz="2700" b="0" i="0" u="none" strike="noStrike" kern="0" cap="none" spc="-30"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society.</a:t>
            </a:r>
            <a:r>
              <a:rPr kumimoji="0" sz="2700" b="0" i="0" u="none" strike="noStrike" kern="0" cap="none" spc="-5"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How</a:t>
            </a:r>
            <a:r>
              <a:rPr kumimoji="0" sz="2700" b="0" i="0" u="none" strike="noStrike" kern="0" cap="none" spc="-10"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are</a:t>
            </a:r>
            <a:r>
              <a:rPr kumimoji="0" sz="2700" b="0" i="0" u="none" strike="noStrike" kern="0" cap="none" spc="-10" normalizeH="0" baseline="0" noProof="0" dirty="0">
                <a:ln>
                  <a:noFill/>
                </a:ln>
                <a:solidFill>
                  <a:sysClr val="windowText" lastClr="000000"/>
                </a:solidFill>
                <a:effectLst/>
                <a:uLnTx/>
                <a:uFillTx/>
                <a:latin typeface="Segoe UI"/>
                <a:cs typeface="Segoe UI"/>
              </a:rPr>
              <a:t> people </a:t>
            </a:r>
            <a:r>
              <a:rPr kumimoji="0" sz="2700" b="0" i="0" u="none" strike="noStrike" kern="0" cap="none" spc="0" normalizeH="0" baseline="0" noProof="0" dirty="0">
                <a:ln>
                  <a:noFill/>
                </a:ln>
                <a:solidFill>
                  <a:sysClr val="windowText" lastClr="000000"/>
                </a:solidFill>
                <a:effectLst/>
                <a:uLnTx/>
                <a:uFillTx/>
                <a:latin typeface="Segoe UI"/>
                <a:cs typeface="Segoe UI"/>
              </a:rPr>
              <a:t>portrayed</a:t>
            </a:r>
            <a:r>
              <a:rPr kumimoji="0" sz="2700" b="0" i="0" u="none" strike="noStrike" kern="0" cap="none" spc="-5"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in</a:t>
            </a:r>
            <a:r>
              <a:rPr kumimoji="0" sz="2700" b="0" i="0" u="none" strike="noStrike" kern="0" cap="none" spc="-35"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news</a:t>
            </a:r>
            <a:r>
              <a:rPr kumimoji="0" sz="2700" b="0" i="0" u="none" strike="noStrike" kern="0" cap="none" spc="-20"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papers,</a:t>
            </a:r>
            <a:r>
              <a:rPr kumimoji="0" sz="2700" b="0" i="0" u="none" strike="noStrike" kern="0" cap="none" spc="-20" normalizeH="0" baseline="0" noProof="0" dirty="0">
                <a:ln>
                  <a:noFill/>
                </a:ln>
                <a:solidFill>
                  <a:sysClr val="windowText" lastClr="000000"/>
                </a:solidFill>
                <a:effectLst/>
                <a:uLnTx/>
                <a:uFillTx/>
                <a:latin typeface="Segoe UI"/>
                <a:cs typeface="Segoe UI"/>
              </a:rPr>
              <a:t> </a:t>
            </a:r>
            <a:r>
              <a:rPr kumimoji="0" sz="2700" b="0" i="0" u="none" strike="noStrike" kern="0" cap="none" spc="-45" normalizeH="0" baseline="0" noProof="0" dirty="0">
                <a:ln>
                  <a:noFill/>
                </a:ln>
                <a:solidFill>
                  <a:sysClr val="windowText" lastClr="000000"/>
                </a:solidFill>
                <a:effectLst/>
                <a:uLnTx/>
                <a:uFillTx/>
                <a:latin typeface="Segoe UI"/>
                <a:cs typeface="Segoe UI"/>
              </a:rPr>
              <a:t>YouTube,</a:t>
            </a:r>
            <a:r>
              <a:rPr kumimoji="0" sz="2700" b="0" i="0" u="none" strike="noStrike" kern="0" cap="none" spc="-20" normalizeH="0" baseline="0" noProof="0" dirty="0">
                <a:ln>
                  <a:noFill/>
                </a:ln>
                <a:solidFill>
                  <a:sysClr val="windowText" lastClr="000000"/>
                </a:solidFill>
                <a:effectLst/>
                <a:uLnTx/>
                <a:uFillTx/>
                <a:latin typeface="Segoe UI"/>
                <a:cs typeface="Segoe UI"/>
              </a:rPr>
              <a:t> </a:t>
            </a:r>
            <a:r>
              <a:rPr kumimoji="0" lang="en-GB" sz="2700" b="0" i="0" u="none" strike="noStrike" kern="0" cap="none" spc="-20" normalizeH="0" baseline="0" noProof="0" dirty="0">
                <a:ln>
                  <a:noFill/>
                </a:ln>
                <a:solidFill>
                  <a:sysClr val="windowText" lastClr="000000"/>
                </a:solidFill>
                <a:effectLst/>
                <a:uLnTx/>
                <a:uFillTx/>
                <a:latin typeface="Segoe UI"/>
                <a:cs typeface="Segoe UI"/>
              </a:rPr>
              <a:t>or </a:t>
            </a:r>
            <a:r>
              <a:rPr kumimoji="0" sz="2700" b="0" i="0" u="none" strike="noStrike" kern="0" cap="none" spc="0" normalizeH="0" baseline="0" noProof="0" dirty="0">
                <a:ln>
                  <a:noFill/>
                </a:ln>
                <a:solidFill>
                  <a:sysClr val="windowText" lastClr="000000"/>
                </a:solidFill>
                <a:effectLst/>
                <a:uLnTx/>
                <a:uFillTx/>
                <a:latin typeface="Segoe UI"/>
                <a:cs typeface="Segoe UI"/>
              </a:rPr>
              <a:t>on</a:t>
            </a:r>
            <a:r>
              <a:rPr kumimoji="0" sz="2700" b="0" i="0" u="none" strike="noStrike" kern="0" cap="none" spc="-20"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the</a:t>
            </a:r>
            <a:r>
              <a:rPr kumimoji="0" sz="2700" b="0" i="0" u="none" strike="noStrike" kern="0" cap="none" spc="-20" normalizeH="0" baseline="0" noProof="0" dirty="0">
                <a:ln>
                  <a:noFill/>
                </a:ln>
                <a:solidFill>
                  <a:sysClr val="windowText" lastClr="000000"/>
                </a:solidFill>
                <a:effectLst/>
                <a:uLnTx/>
                <a:uFillTx/>
                <a:latin typeface="Segoe UI"/>
                <a:cs typeface="Segoe UI"/>
              </a:rPr>
              <a:t> </a:t>
            </a:r>
            <a:r>
              <a:rPr kumimoji="0" sz="2700" b="0" i="0" u="none" strike="noStrike" kern="0" cap="none" spc="-10" normalizeH="0" baseline="0" noProof="0" dirty="0">
                <a:ln>
                  <a:noFill/>
                </a:ln>
                <a:solidFill>
                  <a:sysClr val="windowText" lastClr="000000"/>
                </a:solidFill>
                <a:effectLst/>
                <a:uLnTx/>
                <a:uFillTx/>
                <a:latin typeface="Segoe UI"/>
                <a:cs typeface="Segoe UI"/>
              </a:rPr>
              <a:t>news?</a:t>
            </a:r>
            <a:endParaRPr kumimoji="0" lang="en-GB" sz="2700" b="0" i="0" u="none" strike="noStrike" kern="0" cap="none" spc="-10" normalizeH="0" baseline="0" noProof="0" dirty="0">
              <a:ln>
                <a:noFill/>
              </a:ln>
              <a:solidFill>
                <a:sysClr val="windowText" lastClr="000000"/>
              </a:solidFill>
              <a:effectLst/>
              <a:uLnTx/>
              <a:uFillTx/>
              <a:latin typeface="Segoe UI"/>
              <a:cs typeface="Segoe UI"/>
            </a:endParaRPr>
          </a:p>
          <a:p>
            <a:pPr marL="355600" marR="5080" lvl="0" indent="-342900" defTabSz="914400" eaLnBrk="1" fontAlgn="auto" latinLnBrk="0" hangingPunct="1">
              <a:lnSpc>
                <a:spcPts val="2590"/>
              </a:lnSpc>
              <a:spcBef>
                <a:spcPts val="630"/>
              </a:spcBef>
              <a:spcAft>
                <a:spcPts val="0"/>
              </a:spcAft>
              <a:buClrTx/>
              <a:buSzTx/>
              <a:buFontTx/>
              <a:buNone/>
              <a:tabLst>
                <a:tab pos="354965" algn="l"/>
              </a:tabLst>
              <a:defRPr/>
            </a:pPr>
            <a:endParaRPr kumimoji="0" sz="2700" b="0" i="0" u="none" strike="noStrike" kern="0" cap="none" spc="0" normalizeH="0" baseline="0" noProof="0" dirty="0">
              <a:ln>
                <a:noFill/>
              </a:ln>
              <a:solidFill>
                <a:sysClr val="windowText" lastClr="000000"/>
              </a:solidFill>
              <a:effectLst/>
              <a:uLnTx/>
              <a:uFillTx/>
              <a:latin typeface="Segoe UI"/>
              <a:cs typeface="Segoe UI"/>
            </a:endParaRPr>
          </a:p>
          <a:p>
            <a:pPr marL="355600" marR="72390" lvl="0" indent="-342900" defTabSz="914400" eaLnBrk="1" fontAlgn="auto" latinLnBrk="0" hangingPunct="1">
              <a:lnSpc>
                <a:spcPct val="80000"/>
              </a:lnSpc>
              <a:spcBef>
                <a:spcPts val="670"/>
              </a:spcBef>
              <a:spcAft>
                <a:spcPts val="0"/>
              </a:spcAft>
              <a:buClrTx/>
              <a:buSzTx/>
              <a:buFontTx/>
              <a:buNone/>
              <a:tabLst>
                <a:tab pos="354965" algn="l"/>
                <a:tab pos="6325870" algn="l"/>
              </a:tabLst>
              <a:defRPr/>
            </a:pPr>
            <a:r>
              <a:rPr kumimoji="0" sz="2700" b="0" i="0" u="none" strike="noStrike" kern="0" cap="none" spc="-50" normalizeH="0" baseline="0" noProof="0" dirty="0">
                <a:ln>
                  <a:noFill/>
                </a:ln>
                <a:solidFill>
                  <a:sysClr val="windowText" lastClr="000000"/>
                </a:solidFill>
                <a:effectLst/>
                <a:uLnTx/>
                <a:uFillTx/>
                <a:latin typeface="Arial"/>
                <a:cs typeface="Arial"/>
              </a:rPr>
              <a:t>•</a:t>
            </a:r>
            <a:r>
              <a:rPr kumimoji="0" sz="2700" b="0" i="0" u="none" strike="noStrike" kern="0" cap="none" spc="0" normalizeH="0" baseline="0" noProof="0" dirty="0">
                <a:ln>
                  <a:noFill/>
                </a:ln>
                <a:solidFill>
                  <a:sysClr val="windowText" lastClr="000000"/>
                </a:solidFill>
                <a:effectLst/>
                <a:uLnTx/>
                <a:uFillTx/>
                <a:latin typeface="Arial"/>
                <a:cs typeface="Arial"/>
              </a:rPr>
              <a:t>	</a:t>
            </a:r>
            <a:r>
              <a:rPr kumimoji="0" sz="2700" b="0" i="0" u="none" strike="noStrike" kern="0" cap="none" spc="0" normalizeH="0" baseline="0" noProof="0" dirty="0">
                <a:ln>
                  <a:noFill/>
                </a:ln>
                <a:solidFill>
                  <a:sysClr val="windowText" lastClr="000000"/>
                </a:solidFill>
                <a:effectLst/>
                <a:uLnTx/>
                <a:uFillTx/>
                <a:latin typeface="Segoe UI"/>
                <a:cs typeface="Segoe UI"/>
              </a:rPr>
              <a:t>Posters,</a:t>
            </a:r>
            <a:r>
              <a:rPr kumimoji="0" sz="2700" b="0" i="0" u="none" strike="noStrike" kern="0" cap="none" spc="-30"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picture</a:t>
            </a:r>
            <a:r>
              <a:rPr kumimoji="0" sz="2700" b="0" i="0" u="none" strike="noStrike" kern="0" cap="none" spc="-30"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and</a:t>
            </a:r>
            <a:r>
              <a:rPr kumimoji="0" sz="2700" b="0" i="0" u="none" strike="noStrike" kern="0" cap="none" spc="-40"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in</a:t>
            </a:r>
            <a:r>
              <a:rPr kumimoji="0" sz="2700" b="0" i="0" u="none" strike="noStrike" kern="0" cap="none" spc="-35"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books</a:t>
            </a:r>
            <a:r>
              <a:rPr kumimoji="0" sz="2700" b="0" i="0" u="none" strike="noStrike" kern="0" cap="none" spc="-10"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a:t>
            </a:r>
            <a:r>
              <a:rPr kumimoji="0" sz="2700" b="0" i="0" u="none" strike="noStrike" kern="0" cap="none" spc="-35"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images</a:t>
            </a:r>
            <a:r>
              <a:rPr kumimoji="0" sz="2700" b="0" i="0" u="none" strike="noStrike" kern="0" cap="none" spc="-40"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whether</a:t>
            </a:r>
            <a:r>
              <a:rPr kumimoji="0" sz="2700" b="0" i="0" u="none" strike="noStrike" kern="0" cap="none" spc="-40" normalizeH="0" baseline="0" noProof="0" dirty="0">
                <a:ln>
                  <a:noFill/>
                </a:ln>
                <a:solidFill>
                  <a:sysClr val="windowText" lastClr="000000"/>
                </a:solidFill>
                <a:effectLst/>
                <a:uLnTx/>
                <a:uFillTx/>
                <a:latin typeface="Segoe UI"/>
                <a:cs typeface="Segoe UI"/>
              </a:rPr>
              <a:t> </a:t>
            </a:r>
            <a:r>
              <a:rPr kumimoji="0" sz="2700" b="0" i="0" u="none" strike="noStrike" kern="0" cap="none" spc="-25" normalizeH="0" baseline="0" noProof="0" dirty="0">
                <a:ln>
                  <a:noFill/>
                </a:ln>
                <a:solidFill>
                  <a:sysClr val="windowText" lastClr="000000"/>
                </a:solidFill>
                <a:effectLst/>
                <a:uLnTx/>
                <a:uFillTx/>
                <a:latin typeface="Segoe UI"/>
                <a:cs typeface="Segoe UI"/>
              </a:rPr>
              <a:t>in </a:t>
            </a:r>
            <a:r>
              <a:rPr kumimoji="0" sz="2700" b="0" i="0" u="none" strike="noStrike" kern="0" cap="none" spc="0" normalizeH="0" baseline="0" noProof="0" dirty="0">
                <a:ln>
                  <a:noFill/>
                </a:ln>
                <a:solidFill>
                  <a:sysClr val="windowText" lastClr="000000"/>
                </a:solidFill>
                <a:effectLst/>
                <a:uLnTx/>
                <a:uFillTx/>
                <a:latin typeface="Segoe UI"/>
                <a:cs typeface="Segoe UI"/>
              </a:rPr>
              <a:t>pictures</a:t>
            </a:r>
            <a:r>
              <a:rPr kumimoji="0" sz="2700" b="0" i="0" u="none" strike="noStrike" kern="0" cap="none" spc="-15"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or</a:t>
            </a:r>
            <a:r>
              <a:rPr kumimoji="0" sz="2700" b="0" i="0" u="none" strike="noStrike" kern="0" cap="none" spc="-10"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in</a:t>
            </a:r>
            <a:r>
              <a:rPr kumimoji="0" sz="2700" b="0" i="0" u="none" strike="noStrike" kern="0" cap="none" spc="-15"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words</a:t>
            </a:r>
            <a:r>
              <a:rPr kumimoji="0" sz="2700" b="0" i="0" u="none" strike="noStrike" kern="0" cap="none" spc="-20"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are</a:t>
            </a:r>
            <a:r>
              <a:rPr kumimoji="0" sz="2700" b="0" i="0" u="none" strike="noStrike" kern="0" cap="none" spc="-5" normalizeH="0" baseline="0" noProof="0" dirty="0">
                <a:ln>
                  <a:noFill/>
                </a:ln>
                <a:solidFill>
                  <a:sysClr val="windowText" lastClr="000000"/>
                </a:solidFill>
                <a:effectLst/>
                <a:uLnTx/>
                <a:uFillTx/>
                <a:latin typeface="Segoe UI"/>
                <a:cs typeface="Segoe UI"/>
              </a:rPr>
              <a:t> </a:t>
            </a:r>
            <a:r>
              <a:rPr kumimoji="0" sz="2700" b="0" i="0" u="none" strike="noStrike" kern="0" cap="none" spc="0" normalizeH="0" baseline="0" noProof="0" dirty="0">
                <a:ln>
                  <a:noFill/>
                </a:ln>
                <a:solidFill>
                  <a:sysClr val="windowText" lastClr="000000"/>
                </a:solidFill>
                <a:effectLst/>
                <a:uLnTx/>
                <a:uFillTx/>
                <a:latin typeface="Segoe UI"/>
                <a:cs typeface="Segoe UI"/>
              </a:rPr>
              <a:t>very</a:t>
            </a:r>
            <a:r>
              <a:rPr kumimoji="0" sz="2700" b="0" i="0" u="none" strike="noStrike" kern="0" cap="none" spc="-10" normalizeH="0" baseline="0" noProof="0" dirty="0">
                <a:ln>
                  <a:noFill/>
                </a:ln>
                <a:solidFill>
                  <a:sysClr val="windowText" lastClr="000000"/>
                </a:solidFill>
                <a:effectLst/>
                <a:uLnTx/>
                <a:uFillTx/>
                <a:latin typeface="Segoe UI"/>
                <a:cs typeface="Segoe UI"/>
              </a:rPr>
              <a:t> powerful.</a:t>
            </a:r>
            <a:r>
              <a:rPr kumimoji="0" sz="2700" b="0" i="0" u="none" strike="noStrike" kern="0" cap="none" spc="0" normalizeH="0" baseline="0" noProof="0" dirty="0">
                <a:ln>
                  <a:noFill/>
                </a:ln>
                <a:solidFill>
                  <a:sysClr val="windowText" lastClr="000000"/>
                </a:solidFill>
                <a:effectLst/>
                <a:uLnTx/>
                <a:uFillTx/>
                <a:latin typeface="Segoe UI"/>
                <a:cs typeface="Segoe UI"/>
              </a:rPr>
              <a:t>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405CC-0264-9A9A-8070-A0F730541A45}"/>
              </a:ext>
            </a:extLst>
          </p:cNvPr>
          <p:cNvSpPr>
            <a:spLocks noGrp="1"/>
          </p:cNvSpPr>
          <p:nvPr>
            <p:ph type="title"/>
          </p:nvPr>
        </p:nvSpPr>
        <p:spPr>
          <a:xfrm>
            <a:off x="252094" y="533400"/>
            <a:ext cx="8891906" cy="615553"/>
          </a:xfrm>
        </p:spPr>
        <p:txBody>
          <a:bodyPr/>
          <a:lstStyle/>
          <a:p>
            <a:r>
              <a:rPr lang="en-GB" dirty="0"/>
              <a:t>		Discrimination</a:t>
            </a:r>
          </a:p>
        </p:txBody>
      </p:sp>
      <p:sp>
        <p:nvSpPr>
          <p:cNvPr id="3" name="Text Placeholder 2">
            <a:extLst>
              <a:ext uri="{FF2B5EF4-FFF2-40B4-BE49-F238E27FC236}">
                <a16:creationId xmlns:a16="http://schemas.microsoft.com/office/drawing/2014/main" id="{553AD0CE-AE57-908F-C896-41D8D803101D}"/>
              </a:ext>
            </a:extLst>
          </p:cNvPr>
          <p:cNvSpPr>
            <a:spLocks noGrp="1"/>
          </p:cNvSpPr>
          <p:nvPr>
            <p:ph type="body" idx="1"/>
          </p:nvPr>
        </p:nvSpPr>
        <p:spPr>
          <a:xfrm>
            <a:off x="164147" y="1371600"/>
            <a:ext cx="8815705" cy="3877985"/>
          </a:xfrm>
        </p:spPr>
        <p:txBody>
          <a:bodyPr/>
          <a:lstStyle/>
          <a:p>
            <a:r>
              <a:rPr lang="en-GB" sz="2800" dirty="0">
                <a:latin typeface="Arial" panose="020B0604020202020204" pitchFamily="34" charset="0"/>
                <a:cs typeface="Arial" panose="020B0604020202020204" pitchFamily="34" charset="0"/>
              </a:rPr>
              <a:t>Discrimination can be categorized into: </a:t>
            </a:r>
          </a:p>
          <a:p>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Direct discrimination </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Indirect discrimination </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Can you think of any examples?</a:t>
            </a:r>
          </a:p>
        </p:txBody>
      </p:sp>
    </p:spTree>
    <p:extLst>
      <p:ext uri="{BB962C8B-B14F-4D97-AF65-F5344CB8AC3E}">
        <p14:creationId xmlns:p14="http://schemas.microsoft.com/office/powerpoint/2010/main" val="39817749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50D94-C441-C839-B78F-A06AA68864F9}"/>
              </a:ext>
            </a:extLst>
          </p:cNvPr>
          <p:cNvSpPr>
            <a:spLocks noGrp="1"/>
          </p:cNvSpPr>
          <p:nvPr>
            <p:ph type="title"/>
          </p:nvPr>
        </p:nvSpPr>
        <p:spPr>
          <a:xfrm>
            <a:off x="451485" y="304800"/>
            <a:ext cx="8241030" cy="615553"/>
          </a:xfrm>
        </p:spPr>
        <p:txBody>
          <a:bodyPr/>
          <a:lstStyle/>
          <a:p>
            <a:r>
              <a:rPr lang="en-GB" dirty="0"/>
              <a:t>	Direct Discrimination </a:t>
            </a:r>
          </a:p>
        </p:txBody>
      </p:sp>
      <p:sp>
        <p:nvSpPr>
          <p:cNvPr id="3" name="Text Placeholder 2">
            <a:extLst>
              <a:ext uri="{FF2B5EF4-FFF2-40B4-BE49-F238E27FC236}">
                <a16:creationId xmlns:a16="http://schemas.microsoft.com/office/drawing/2014/main" id="{68CE1B75-6ED1-F425-B280-57ECF91815D6}"/>
              </a:ext>
            </a:extLst>
          </p:cNvPr>
          <p:cNvSpPr>
            <a:spLocks noGrp="1"/>
          </p:cNvSpPr>
          <p:nvPr>
            <p:ph type="body" idx="1"/>
          </p:nvPr>
        </p:nvSpPr>
        <p:spPr>
          <a:xfrm>
            <a:off x="114300" y="990600"/>
            <a:ext cx="8915400" cy="7325082"/>
          </a:xfrm>
        </p:spPr>
        <p:txBody>
          <a:bodyPr/>
          <a:lstStyle/>
          <a:p>
            <a:pPr marL="457200" indent="-457200">
              <a:buFont typeface="Arial" panose="020B0604020202020204" pitchFamily="34" charset="0"/>
              <a:buChar char="•"/>
            </a:pPr>
            <a:r>
              <a:rPr lang="en-GB" sz="2800" b="1" dirty="0">
                <a:latin typeface="Arial" panose="020B0604020202020204" pitchFamily="34" charset="0"/>
                <a:cs typeface="Arial" panose="020B0604020202020204" pitchFamily="34" charset="0"/>
              </a:rPr>
              <a:t>Direct discrimination </a:t>
            </a:r>
            <a:r>
              <a:rPr lang="en-GB" sz="2800" dirty="0">
                <a:latin typeface="Arial" panose="020B0604020202020204" pitchFamily="34" charset="0"/>
                <a:cs typeface="Arial" panose="020B0604020202020204" pitchFamily="34" charset="0"/>
              </a:rPr>
              <a:t>is when someone is treated differently or worse than others because of one or more of the protected characteristics (e.g., </a:t>
            </a:r>
            <a:r>
              <a:rPr lang="en-GB" sz="2800" dirty="0" err="1">
                <a:latin typeface="Arial" panose="020B0604020202020204" pitchFamily="34" charset="0"/>
                <a:cs typeface="Arial" panose="020B0604020202020204" pitchFamily="34" charset="0"/>
              </a:rPr>
              <a:t>age,race</a:t>
            </a:r>
            <a:r>
              <a:rPr lang="en-GB" sz="2800" dirty="0">
                <a:latin typeface="Arial" panose="020B0604020202020204" pitchFamily="34" charset="0"/>
                <a:cs typeface="Arial" panose="020B0604020202020204" pitchFamily="34" charset="0"/>
              </a:rPr>
              <a:t> disability) (</a:t>
            </a:r>
            <a:r>
              <a:rPr lang="en-GB" sz="2800" dirty="0" err="1">
                <a:latin typeface="Arial" panose="020B0604020202020204" pitchFamily="34" charset="0"/>
                <a:cs typeface="Arial" panose="020B0604020202020204" pitchFamily="34" charset="0"/>
              </a:rPr>
              <a:t>Huziej</a:t>
            </a:r>
            <a:r>
              <a:rPr lang="en-GB" sz="2800" dirty="0">
                <a:latin typeface="Arial" panose="020B0604020202020204" pitchFamily="34" charset="0"/>
                <a:cs typeface="Arial" panose="020B0604020202020204" pitchFamily="34" charset="0"/>
              </a:rPr>
              <a:t>, 2023). </a:t>
            </a:r>
          </a:p>
          <a:p>
            <a:endParaRPr lang="en-GB" sz="2800"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Examples include</a:t>
            </a:r>
            <a:r>
              <a:rPr lang="en-GB" sz="2800" dirty="0">
                <a:latin typeface="Arial" panose="020B0604020202020204" pitchFamily="34" charset="0"/>
                <a:cs typeface="Arial" panose="020B0604020202020204" pitchFamily="34" charset="0"/>
              </a:rPr>
              <a:t>: </a:t>
            </a:r>
          </a:p>
          <a:p>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A residential home refusing to accept someone because of their sexual orientation. </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Not catering for particular religious dietary requirements. </a:t>
            </a:r>
          </a:p>
          <a:p>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89227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44385-EA99-D356-96BD-793AF2E5A357}"/>
              </a:ext>
            </a:extLst>
          </p:cNvPr>
          <p:cNvSpPr>
            <a:spLocks noGrp="1"/>
          </p:cNvSpPr>
          <p:nvPr>
            <p:ph type="title"/>
          </p:nvPr>
        </p:nvSpPr>
        <p:spPr>
          <a:xfrm>
            <a:off x="451378" y="228600"/>
            <a:ext cx="8387821" cy="615553"/>
          </a:xfrm>
        </p:spPr>
        <p:txBody>
          <a:bodyPr/>
          <a:lstStyle/>
          <a:p>
            <a:r>
              <a:rPr lang="en-GB" dirty="0"/>
              <a:t>Indirect discrimination</a:t>
            </a:r>
          </a:p>
        </p:txBody>
      </p:sp>
      <p:sp>
        <p:nvSpPr>
          <p:cNvPr id="3" name="Text Placeholder 2">
            <a:extLst>
              <a:ext uri="{FF2B5EF4-FFF2-40B4-BE49-F238E27FC236}">
                <a16:creationId xmlns:a16="http://schemas.microsoft.com/office/drawing/2014/main" id="{75E4EA30-1029-4A9B-1890-AB4E72BF102B}"/>
              </a:ext>
            </a:extLst>
          </p:cNvPr>
          <p:cNvSpPr>
            <a:spLocks noGrp="1"/>
          </p:cNvSpPr>
          <p:nvPr>
            <p:ph type="body" idx="1"/>
          </p:nvPr>
        </p:nvSpPr>
        <p:spPr>
          <a:xfrm>
            <a:off x="152400" y="1143000"/>
            <a:ext cx="8839200" cy="4431983"/>
          </a:xfrm>
        </p:spPr>
        <p:txBody>
          <a:bodyPr/>
          <a:lstStyle/>
          <a:p>
            <a:r>
              <a:rPr lang="en-GB" sz="2400" b="1" i="0" dirty="0">
                <a:solidFill>
                  <a:srgbClr val="3A3A3A"/>
                </a:solidFill>
                <a:effectLst/>
                <a:latin typeface="Arial" panose="020B0604020202020204" pitchFamily="34" charset="0"/>
                <a:cs typeface="Arial" panose="020B0604020202020204" pitchFamily="34" charset="0"/>
              </a:rPr>
              <a:t>Indirect Discrimination </a:t>
            </a:r>
            <a:r>
              <a:rPr lang="en-GB" sz="2400" b="0" i="0" dirty="0">
                <a:solidFill>
                  <a:srgbClr val="3A3A3A"/>
                </a:solidFill>
                <a:effectLst/>
                <a:latin typeface="Arial" panose="020B0604020202020204" pitchFamily="34" charset="0"/>
                <a:cs typeface="Arial" panose="020B0604020202020204" pitchFamily="34" charset="0"/>
              </a:rPr>
              <a:t>occurs when an organisation’s policies, procedures, ways of working or rules which apply to everyone have the effect that people with a certain protected characteristic are put at a disadvantage when compared with those who do not share that characteristic (</a:t>
            </a:r>
            <a:r>
              <a:rPr lang="en-GB" sz="2400" b="0" i="0" dirty="0" err="1">
                <a:solidFill>
                  <a:srgbClr val="3A3A3A"/>
                </a:solidFill>
                <a:effectLst/>
                <a:latin typeface="Arial" panose="020B0604020202020204" pitchFamily="34" charset="0"/>
                <a:cs typeface="Arial" panose="020B0604020202020204" pitchFamily="34" charset="0"/>
              </a:rPr>
              <a:t>Huziej</a:t>
            </a:r>
            <a:r>
              <a:rPr lang="en-GB" sz="2400" b="0" i="0" dirty="0">
                <a:solidFill>
                  <a:srgbClr val="3A3A3A"/>
                </a:solidFill>
                <a:effectLst/>
                <a:latin typeface="Arial" panose="020B0604020202020204" pitchFamily="34" charset="0"/>
                <a:cs typeface="Arial" panose="020B0604020202020204" pitchFamily="34" charset="0"/>
              </a:rPr>
              <a:t>, 2023).</a:t>
            </a:r>
          </a:p>
          <a:p>
            <a:endParaRPr lang="en-GB" sz="2400" dirty="0">
              <a:solidFill>
                <a:srgbClr val="3A3A3A"/>
              </a:solidFill>
              <a:latin typeface="Arial" panose="020B0604020202020204" pitchFamily="34" charset="0"/>
              <a:cs typeface="Arial" panose="020B0604020202020204" pitchFamily="34" charset="0"/>
            </a:endParaRPr>
          </a:p>
          <a:p>
            <a:r>
              <a:rPr lang="en-GB" sz="2400" b="1" dirty="0">
                <a:solidFill>
                  <a:srgbClr val="3A3A3A"/>
                </a:solidFill>
                <a:latin typeface="Arial" panose="020B0604020202020204" pitchFamily="34" charset="0"/>
                <a:cs typeface="Arial" panose="020B0604020202020204" pitchFamily="34" charset="0"/>
              </a:rPr>
              <a:t>Examples include:</a:t>
            </a:r>
          </a:p>
          <a:p>
            <a:endParaRPr lang="en-GB" sz="2400" dirty="0">
              <a:solidFill>
                <a:srgbClr val="3A3A3A"/>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2400" dirty="0">
                <a:solidFill>
                  <a:srgbClr val="3A3A3A"/>
                </a:solidFill>
                <a:latin typeface="Arial" panose="020B0604020202020204" pitchFamily="34" charset="0"/>
                <a:cs typeface="Arial" panose="020B0604020202020204" pitchFamily="34" charset="0"/>
              </a:rPr>
              <a:t> </a:t>
            </a:r>
            <a:r>
              <a:rPr lang="en-GB" sz="2400" b="0" i="0" dirty="0">
                <a:solidFill>
                  <a:srgbClr val="3A3A3A"/>
                </a:solidFill>
                <a:effectLst/>
                <a:latin typeface="Nunito" pitchFamily="2" charset="0"/>
              </a:rPr>
              <a:t>A care provider requires that all staff work on specific days of the week. This could indirectly discriminate against people of certain religions who cannot work on these specified days.</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389041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C5116-D9A3-A4F7-D8BA-8EF836ACF2E7}"/>
              </a:ext>
            </a:extLst>
          </p:cNvPr>
          <p:cNvSpPr>
            <a:spLocks noGrp="1"/>
          </p:cNvSpPr>
          <p:nvPr>
            <p:ph type="title"/>
          </p:nvPr>
        </p:nvSpPr>
        <p:spPr>
          <a:xfrm>
            <a:off x="381000" y="381000"/>
            <a:ext cx="8610600" cy="1231106"/>
          </a:xfrm>
        </p:spPr>
        <p:txBody>
          <a:bodyPr/>
          <a:lstStyle/>
          <a:p>
            <a:r>
              <a:rPr lang="en-GB" dirty="0"/>
              <a:t>Universalism and the Welfare system – A different view </a:t>
            </a:r>
          </a:p>
        </p:txBody>
      </p:sp>
      <p:sp>
        <p:nvSpPr>
          <p:cNvPr id="3" name="TextBox 2">
            <a:extLst>
              <a:ext uri="{FF2B5EF4-FFF2-40B4-BE49-F238E27FC236}">
                <a16:creationId xmlns:a16="http://schemas.microsoft.com/office/drawing/2014/main" id="{B01DE03D-0896-2BA6-25FF-AA720A9C7C6E}"/>
              </a:ext>
            </a:extLst>
          </p:cNvPr>
          <p:cNvSpPr txBox="1"/>
          <p:nvPr/>
        </p:nvSpPr>
        <p:spPr>
          <a:xfrm>
            <a:off x="228600" y="2057400"/>
            <a:ext cx="8610600" cy="3046988"/>
          </a:xfrm>
          <a:prstGeom prst="rect">
            <a:avLst/>
          </a:prstGeom>
          <a:noFill/>
        </p:spPr>
        <p:txBody>
          <a:bodyPr wrap="square" rtlCol="0">
            <a:spAutoFit/>
          </a:bodyPr>
          <a:lstStyle/>
          <a:p>
            <a:pPr marL="342900" marR="0" lvl="0" indent="-34290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According to Glasby (2012) treating people in the same manner may actually perpetuate existing inequalities as it does not recognize the fact that different groups start from unequal positions. </a:t>
            </a:r>
          </a:p>
          <a:p>
            <a:pPr marL="342900" marR="0" lvl="0" indent="-342900" defTabSz="91440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endParaRPr>
          </a:p>
          <a:p>
            <a:pPr marL="342900" marR="0" lvl="0" indent="-34290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Glasby (2012) claims that despite the commitment to treat people on the basis of need many services have been designed from the perspective of dominant groups. </a:t>
            </a:r>
          </a:p>
        </p:txBody>
      </p:sp>
    </p:spTree>
    <p:extLst>
      <p:ext uri="{BB962C8B-B14F-4D97-AF65-F5344CB8AC3E}">
        <p14:creationId xmlns:p14="http://schemas.microsoft.com/office/powerpoint/2010/main" val="24081827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17A8B-680D-3268-837C-8CD2AF800BAB}"/>
              </a:ext>
            </a:extLst>
          </p:cNvPr>
          <p:cNvSpPr>
            <a:spLocks noGrp="1"/>
          </p:cNvSpPr>
          <p:nvPr>
            <p:ph type="title"/>
          </p:nvPr>
        </p:nvSpPr>
        <p:spPr>
          <a:xfrm>
            <a:off x="1113790" y="533400"/>
            <a:ext cx="6916420" cy="615553"/>
          </a:xfrm>
        </p:spPr>
        <p:txBody>
          <a:bodyPr/>
          <a:lstStyle/>
          <a:p>
            <a:r>
              <a:rPr lang="en-GB" dirty="0"/>
              <a:t>		Activities </a:t>
            </a:r>
          </a:p>
        </p:txBody>
      </p:sp>
      <p:sp>
        <p:nvSpPr>
          <p:cNvPr id="4" name="TextBox 3">
            <a:extLst>
              <a:ext uri="{FF2B5EF4-FFF2-40B4-BE49-F238E27FC236}">
                <a16:creationId xmlns:a16="http://schemas.microsoft.com/office/drawing/2014/main" id="{FA98B149-0468-49ED-4AB1-399641861746}"/>
              </a:ext>
            </a:extLst>
          </p:cNvPr>
          <p:cNvSpPr txBox="1"/>
          <p:nvPr/>
        </p:nvSpPr>
        <p:spPr>
          <a:xfrm>
            <a:off x="685800" y="2051406"/>
            <a:ext cx="7924800" cy="954107"/>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8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In groups, discuss the case studies provided by your lecturer. </a:t>
            </a:r>
          </a:p>
        </p:txBody>
      </p:sp>
    </p:spTree>
    <p:extLst>
      <p:ext uri="{BB962C8B-B14F-4D97-AF65-F5344CB8AC3E}">
        <p14:creationId xmlns:p14="http://schemas.microsoft.com/office/powerpoint/2010/main" val="8707132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FC819-74F2-A629-B4DE-B2E62664631D}"/>
              </a:ext>
            </a:extLst>
          </p:cNvPr>
          <p:cNvSpPr>
            <a:spLocks noGrp="1"/>
          </p:cNvSpPr>
          <p:nvPr>
            <p:ph type="title"/>
          </p:nvPr>
        </p:nvSpPr>
        <p:spPr>
          <a:xfrm>
            <a:off x="990600" y="381000"/>
            <a:ext cx="6916420" cy="615553"/>
          </a:xfrm>
        </p:spPr>
        <p:txBody>
          <a:bodyPr/>
          <a:lstStyle/>
          <a:p>
            <a:r>
              <a:rPr lang="en-GB" dirty="0"/>
              <a:t>		  Discuss</a:t>
            </a:r>
          </a:p>
        </p:txBody>
      </p:sp>
      <p:sp>
        <p:nvSpPr>
          <p:cNvPr id="3" name="TextBox 2">
            <a:extLst>
              <a:ext uri="{FF2B5EF4-FFF2-40B4-BE49-F238E27FC236}">
                <a16:creationId xmlns:a16="http://schemas.microsoft.com/office/drawing/2014/main" id="{A210A146-F8D9-8FEC-E313-491195789165}"/>
              </a:ext>
            </a:extLst>
          </p:cNvPr>
          <p:cNvSpPr txBox="1"/>
          <p:nvPr/>
        </p:nvSpPr>
        <p:spPr>
          <a:xfrm>
            <a:off x="457200" y="1524000"/>
            <a:ext cx="7620000" cy="3539430"/>
          </a:xfrm>
          <a:prstGeom prst="rect">
            <a:avLst/>
          </a:prstGeom>
          <a:noFill/>
        </p:spPr>
        <p:txBody>
          <a:bodyPr wrap="square" rtlCol="0">
            <a:spAutoFit/>
          </a:bodyPr>
          <a:lstStyle/>
          <a:p>
            <a:pPr marL="457200" marR="0" lvl="0" indent="-45720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What is the Equality Act?</a:t>
            </a:r>
          </a:p>
          <a:p>
            <a:pPr marL="457200" marR="0" lvl="0" indent="-457200" defTabSz="91440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8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endParaRPr>
          </a:p>
          <a:p>
            <a:pPr marL="457200" marR="0" lvl="0" indent="-45720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Let’s watch the following video to learn more about this act and write down the protected characteristics mentioned: </a:t>
            </a:r>
          </a:p>
          <a:p>
            <a:pPr marL="457200" marR="0" lvl="0" indent="-457200" defTabSz="91440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8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GB" sz="2800" b="0" i="0" u="none" strike="noStrike" kern="0" cap="none" spc="0" normalizeH="0" baseline="0" noProof="0" dirty="0">
                <a:ln>
                  <a:noFill/>
                </a:ln>
                <a:solidFill>
                  <a:sysClr val="windowText" lastClr="000000"/>
                </a:solidFill>
                <a:effectLst/>
                <a:uLnTx/>
                <a:uFillTx/>
                <a:hlinkClick r:id="rId2"/>
              </a:rPr>
              <a:t>An introduction to the Equality Act 2010 - YouTube</a:t>
            </a:r>
            <a:endParaRPr kumimoji="0" lang="en-GB" sz="28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595249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896518" y="213740"/>
            <a:ext cx="7345680" cy="574040"/>
          </a:xfrm>
          <a:prstGeom prst="rect">
            <a:avLst/>
          </a:prstGeom>
        </p:spPr>
        <p:txBody>
          <a:bodyPr vert="horz" wrap="square" lIns="0" tIns="12700" rIns="0" bIns="0" rtlCol="0">
            <a:spAutoFit/>
          </a:bodyPr>
          <a:lstStyle/>
          <a:p>
            <a:pPr marL="12700">
              <a:lnSpc>
                <a:spcPct val="100000"/>
              </a:lnSpc>
              <a:spcBef>
                <a:spcPts val="100"/>
              </a:spcBef>
            </a:pPr>
            <a:r>
              <a:rPr sz="3600" dirty="0"/>
              <a:t>Purposes</a:t>
            </a:r>
            <a:r>
              <a:rPr sz="3600" spc="-10" dirty="0"/>
              <a:t> </a:t>
            </a:r>
            <a:r>
              <a:rPr sz="3600" dirty="0"/>
              <a:t>of</a:t>
            </a:r>
            <a:r>
              <a:rPr sz="3600" spc="-40" dirty="0"/>
              <a:t> </a:t>
            </a:r>
            <a:r>
              <a:rPr sz="3600" dirty="0"/>
              <a:t>The</a:t>
            </a:r>
            <a:r>
              <a:rPr sz="3600" spc="-45" dirty="0"/>
              <a:t> </a:t>
            </a:r>
            <a:r>
              <a:rPr sz="3600" dirty="0"/>
              <a:t>Equality</a:t>
            </a:r>
            <a:r>
              <a:rPr sz="3600" spc="-40" dirty="0"/>
              <a:t> </a:t>
            </a:r>
            <a:r>
              <a:rPr sz="3600" dirty="0"/>
              <a:t>Act</a:t>
            </a:r>
            <a:r>
              <a:rPr sz="3600" spc="-35" dirty="0"/>
              <a:t> </a:t>
            </a:r>
            <a:r>
              <a:rPr sz="3600" spc="-20" dirty="0"/>
              <a:t>2010</a:t>
            </a:r>
            <a:endParaRPr sz="3600"/>
          </a:p>
        </p:txBody>
      </p:sp>
      <p:sp>
        <p:nvSpPr>
          <p:cNvPr id="3" name="object 3"/>
          <p:cNvSpPr txBox="1"/>
          <p:nvPr/>
        </p:nvSpPr>
        <p:spPr>
          <a:xfrm>
            <a:off x="268239" y="1219200"/>
            <a:ext cx="8007350" cy="4068421"/>
          </a:xfrm>
          <a:prstGeom prst="rect">
            <a:avLst/>
          </a:prstGeom>
        </p:spPr>
        <p:txBody>
          <a:bodyPr vert="horz" wrap="square" lIns="0" tIns="13335" rIns="0" bIns="0" rtlCol="0">
            <a:spAutoFit/>
          </a:bodyPr>
          <a:lstStyle/>
          <a:p>
            <a:pPr marL="355600" marR="5080" lvl="0" indent="-343535" defTabSz="914400" eaLnBrk="1" fontAlgn="auto" latinLnBrk="0" hangingPunct="1">
              <a:lnSpc>
                <a:spcPct val="100000"/>
              </a:lnSpc>
              <a:spcBef>
                <a:spcPts val="105"/>
              </a:spcBef>
              <a:spcAft>
                <a:spcPts val="0"/>
              </a:spcAft>
              <a:buClrTx/>
              <a:buSzTx/>
              <a:buFontTx/>
              <a:buNone/>
              <a:tabLst>
                <a:tab pos="355600" algn="l"/>
              </a:tabLst>
              <a:defRPr/>
            </a:pPr>
            <a:r>
              <a:rPr kumimoji="0" sz="3200" b="0" i="0" u="none" strike="noStrike" kern="0" cap="none" spc="-50" normalizeH="0" baseline="0" noProof="0" dirty="0">
                <a:ln>
                  <a:noFill/>
                </a:ln>
                <a:solidFill>
                  <a:sysClr val="windowText" lastClr="000000"/>
                </a:solidFill>
                <a:effectLst/>
                <a:uLnTx/>
                <a:uFillTx/>
                <a:latin typeface="Arial"/>
                <a:cs typeface="Arial"/>
              </a:rPr>
              <a:t>•</a:t>
            </a:r>
            <a:r>
              <a:rPr kumimoji="0" sz="3200" b="0" i="0" u="none" strike="noStrike" kern="0" cap="none" spc="0" normalizeH="0" baseline="0" noProof="0" dirty="0">
                <a:ln>
                  <a:noFill/>
                </a:ln>
                <a:solidFill>
                  <a:sysClr val="windowText" lastClr="000000"/>
                </a:solidFill>
                <a:effectLst/>
                <a:uLnTx/>
                <a:uFillTx/>
                <a:latin typeface="Arial"/>
                <a:cs typeface="Arial"/>
              </a:rPr>
              <a:t>	</a:t>
            </a:r>
            <a:r>
              <a:rPr kumimoji="0" sz="2800" b="0" i="0" u="none" strike="noStrike" kern="0" cap="none" spc="0" normalizeH="0" baseline="0" noProof="0" dirty="0">
                <a:ln>
                  <a:noFill/>
                </a:ln>
                <a:solidFill>
                  <a:sysClr val="windowText" lastClr="000000"/>
                </a:solidFill>
                <a:effectLst/>
                <a:uLnTx/>
                <a:uFillTx/>
                <a:latin typeface="Arial"/>
                <a:cs typeface="Arial"/>
              </a:rPr>
              <a:t>An</a:t>
            </a:r>
            <a:r>
              <a:rPr kumimoji="0" sz="2800" b="0" i="0" u="none" strike="noStrike" kern="0" cap="none" spc="-30" normalizeH="0" baseline="0" noProof="0" dirty="0">
                <a:ln>
                  <a:noFill/>
                </a:ln>
                <a:solidFill>
                  <a:sysClr val="windowText" lastClr="000000"/>
                </a:solidFill>
                <a:effectLst/>
                <a:uLnTx/>
                <a:uFillTx/>
                <a:latin typeface="Arial"/>
                <a:cs typeface="Arial"/>
              </a:rPr>
              <a:t> </a:t>
            </a:r>
            <a:r>
              <a:rPr kumimoji="0" sz="2800" b="0" i="0" u="none" strike="noStrike" kern="0" cap="none" spc="0" normalizeH="0" baseline="0" noProof="0" dirty="0">
                <a:ln>
                  <a:noFill/>
                </a:ln>
                <a:solidFill>
                  <a:sysClr val="windowText" lastClr="000000"/>
                </a:solidFill>
                <a:effectLst/>
                <a:uLnTx/>
                <a:uFillTx/>
                <a:latin typeface="Arial"/>
                <a:cs typeface="Arial"/>
              </a:rPr>
              <a:t>important</a:t>
            </a:r>
            <a:r>
              <a:rPr kumimoji="0" sz="2800" b="0" i="0" u="none" strike="noStrike" kern="0" cap="none" spc="-40" normalizeH="0" baseline="0" noProof="0" dirty="0">
                <a:ln>
                  <a:noFill/>
                </a:ln>
                <a:solidFill>
                  <a:sysClr val="windowText" lastClr="000000"/>
                </a:solidFill>
                <a:effectLst/>
                <a:uLnTx/>
                <a:uFillTx/>
                <a:latin typeface="Arial"/>
                <a:cs typeface="Arial"/>
              </a:rPr>
              <a:t> </a:t>
            </a:r>
            <a:r>
              <a:rPr kumimoji="0" sz="2800" b="0" i="0" u="none" strike="noStrike" kern="0" cap="none" spc="0" normalizeH="0" baseline="0" noProof="0" dirty="0">
                <a:ln>
                  <a:noFill/>
                </a:ln>
                <a:solidFill>
                  <a:sysClr val="windowText" lastClr="000000"/>
                </a:solidFill>
                <a:effectLst/>
                <a:uLnTx/>
                <a:uFillTx/>
                <a:latin typeface="Arial"/>
                <a:cs typeface="Arial"/>
              </a:rPr>
              <a:t>purpose</a:t>
            </a:r>
            <a:r>
              <a:rPr kumimoji="0" sz="2800" b="0" i="0" u="none" strike="noStrike" kern="0" cap="none" spc="-30" normalizeH="0" baseline="0" noProof="0" dirty="0">
                <a:ln>
                  <a:noFill/>
                </a:ln>
                <a:solidFill>
                  <a:sysClr val="windowText" lastClr="000000"/>
                </a:solidFill>
                <a:effectLst/>
                <a:uLnTx/>
                <a:uFillTx/>
                <a:latin typeface="Arial"/>
                <a:cs typeface="Arial"/>
              </a:rPr>
              <a:t> </a:t>
            </a:r>
            <a:r>
              <a:rPr kumimoji="0" sz="2800" b="0" i="0" u="none" strike="noStrike" kern="0" cap="none" spc="0" normalizeH="0" baseline="0" noProof="0" dirty="0">
                <a:ln>
                  <a:noFill/>
                </a:ln>
                <a:solidFill>
                  <a:sysClr val="windowText" lastClr="000000"/>
                </a:solidFill>
                <a:effectLst/>
                <a:uLnTx/>
                <a:uFillTx/>
                <a:latin typeface="Arial"/>
                <a:cs typeface="Arial"/>
              </a:rPr>
              <a:t>of</a:t>
            </a:r>
            <a:r>
              <a:rPr kumimoji="0" sz="2800" b="0" i="0" u="none" strike="noStrike" kern="0" cap="none" spc="-25" normalizeH="0" baseline="0" noProof="0" dirty="0">
                <a:ln>
                  <a:noFill/>
                </a:ln>
                <a:solidFill>
                  <a:sysClr val="windowText" lastClr="000000"/>
                </a:solidFill>
                <a:effectLst/>
                <a:uLnTx/>
                <a:uFillTx/>
                <a:latin typeface="Arial"/>
                <a:cs typeface="Arial"/>
              </a:rPr>
              <a:t> </a:t>
            </a:r>
            <a:r>
              <a:rPr kumimoji="0" sz="2800" b="0" i="0" u="none" strike="noStrike" kern="0" cap="none" spc="0" normalizeH="0" baseline="0" noProof="0" dirty="0">
                <a:ln>
                  <a:noFill/>
                </a:ln>
                <a:solidFill>
                  <a:sysClr val="windowText" lastClr="000000"/>
                </a:solidFill>
                <a:effectLst/>
                <a:uLnTx/>
                <a:uFillTx/>
                <a:latin typeface="Arial"/>
                <a:cs typeface="Arial"/>
              </a:rPr>
              <a:t>the</a:t>
            </a:r>
            <a:r>
              <a:rPr kumimoji="0" sz="2800" b="0" i="0" u="none" strike="noStrike" kern="0" cap="none" spc="-35" normalizeH="0" baseline="0" noProof="0" dirty="0">
                <a:ln>
                  <a:noFill/>
                </a:ln>
                <a:solidFill>
                  <a:sysClr val="windowText" lastClr="000000"/>
                </a:solidFill>
                <a:effectLst/>
                <a:uLnTx/>
                <a:uFillTx/>
                <a:latin typeface="Arial"/>
                <a:cs typeface="Arial"/>
              </a:rPr>
              <a:t> </a:t>
            </a:r>
            <a:r>
              <a:rPr kumimoji="0" sz="2800" b="0" i="0" u="none" strike="noStrike" kern="0" cap="none" spc="-10" normalizeH="0" baseline="0" noProof="0" dirty="0">
                <a:ln>
                  <a:noFill/>
                </a:ln>
                <a:solidFill>
                  <a:sysClr val="windowText" lastClr="000000"/>
                </a:solidFill>
                <a:effectLst/>
                <a:uLnTx/>
                <a:uFillTx/>
                <a:latin typeface="Arial"/>
                <a:cs typeface="Arial"/>
              </a:rPr>
              <a:t>Equality</a:t>
            </a:r>
            <a:r>
              <a:rPr kumimoji="0" sz="2800" b="0" i="0" u="none" strike="noStrike" kern="0" cap="none" spc="-185" normalizeH="0" baseline="0" noProof="0" dirty="0">
                <a:ln>
                  <a:noFill/>
                </a:ln>
                <a:solidFill>
                  <a:sysClr val="windowText" lastClr="000000"/>
                </a:solidFill>
                <a:effectLst/>
                <a:uLnTx/>
                <a:uFillTx/>
                <a:latin typeface="Arial"/>
                <a:cs typeface="Arial"/>
              </a:rPr>
              <a:t> </a:t>
            </a:r>
            <a:r>
              <a:rPr kumimoji="0" sz="2800" b="0" i="0" u="none" strike="noStrike" kern="0" cap="none" spc="-25" normalizeH="0" baseline="0" noProof="0" dirty="0">
                <a:ln>
                  <a:noFill/>
                </a:ln>
                <a:solidFill>
                  <a:sysClr val="windowText" lastClr="000000"/>
                </a:solidFill>
                <a:effectLst/>
                <a:uLnTx/>
                <a:uFillTx/>
                <a:latin typeface="Arial"/>
                <a:cs typeface="Arial"/>
              </a:rPr>
              <a:t>Act </a:t>
            </a:r>
            <a:r>
              <a:rPr kumimoji="0" sz="2800" b="0" i="0" u="none" strike="noStrike" kern="0" cap="none" spc="0" normalizeH="0" baseline="0" noProof="0" dirty="0">
                <a:ln>
                  <a:noFill/>
                </a:ln>
                <a:solidFill>
                  <a:sysClr val="windowText" lastClr="000000"/>
                </a:solidFill>
                <a:effectLst/>
                <a:uLnTx/>
                <a:uFillTx/>
                <a:latin typeface="Arial"/>
                <a:cs typeface="Arial"/>
              </a:rPr>
              <a:t>2010</a:t>
            </a:r>
            <a:r>
              <a:rPr kumimoji="0" sz="2800" b="0" i="0" u="none" strike="noStrike" kern="0" cap="none" spc="-35" normalizeH="0" baseline="0" noProof="0" dirty="0">
                <a:ln>
                  <a:noFill/>
                </a:ln>
                <a:solidFill>
                  <a:sysClr val="windowText" lastClr="000000"/>
                </a:solidFill>
                <a:effectLst/>
                <a:uLnTx/>
                <a:uFillTx/>
                <a:latin typeface="Arial"/>
                <a:cs typeface="Arial"/>
              </a:rPr>
              <a:t> </a:t>
            </a:r>
            <a:r>
              <a:rPr kumimoji="0" sz="2800" b="0" i="0" u="none" strike="noStrike" kern="0" cap="none" spc="0" normalizeH="0" baseline="0" noProof="0" dirty="0">
                <a:ln>
                  <a:noFill/>
                </a:ln>
                <a:solidFill>
                  <a:sysClr val="windowText" lastClr="000000"/>
                </a:solidFill>
                <a:effectLst/>
                <a:uLnTx/>
                <a:uFillTx/>
                <a:latin typeface="Arial"/>
                <a:cs typeface="Arial"/>
              </a:rPr>
              <a:t>is</a:t>
            </a:r>
            <a:r>
              <a:rPr kumimoji="0" sz="2800" b="0" i="0" u="none" strike="noStrike" kern="0" cap="none" spc="-40" normalizeH="0" baseline="0" noProof="0" dirty="0">
                <a:ln>
                  <a:noFill/>
                </a:ln>
                <a:solidFill>
                  <a:sysClr val="windowText" lastClr="000000"/>
                </a:solidFill>
                <a:effectLst/>
                <a:uLnTx/>
                <a:uFillTx/>
                <a:latin typeface="Arial"/>
                <a:cs typeface="Arial"/>
              </a:rPr>
              <a:t> </a:t>
            </a:r>
            <a:r>
              <a:rPr kumimoji="0" sz="2800" b="0" i="0" u="none" strike="noStrike" kern="0" cap="none" spc="0" normalizeH="0" baseline="0" noProof="0" dirty="0">
                <a:ln>
                  <a:noFill/>
                </a:ln>
                <a:solidFill>
                  <a:sysClr val="windowText" lastClr="000000"/>
                </a:solidFill>
                <a:effectLst/>
                <a:uLnTx/>
                <a:uFillTx/>
                <a:latin typeface="Arial"/>
                <a:cs typeface="Arial"/>
              </a:rPr>
              <a:t>to</a:t>
            </a:r>
            <a:r>
              <a:rPr kumimoji="0" sz="2800" b="0" i="0" u="none" strike="noStrike" kern="0" cap="none" spc="-30" normalizeH="0" baseline="0" noProof="0" dirty="0">
                <a:ln>
                  <a:noFill/>
                </a:ln>
                <a:solidFill>
                  <a:sysClr val="windowText" lastClr="000000"/>
                </a:solidFill>
                <a:effectLst/>
                <a:uLnTx/>
                <a:uFillTx/>
                <a:latin typeface="Arial"/>
                <a:cs typeface="Arial"/>
              </a:rPr>
              <a:t> </a:t>
            </a:r>
            <a:r>
              <a:rPr kumimoji="0" sz="2800" b="0" i="0" u="none" strike="noStrike" kern="0" cap="none" spc="0" normalizeH="0" baseline="0" noProof="0" dirty="0">
                <a:ln>
                  <a:noFill/>
                </a:ln>
                <a:solidFill>
                  <a:sysClr val="windowText" lastClr="000000"/>
                </a:solidFill>
                <a:effectLst/>
                <a:uLnTx/>
                <a:uFillTx/>
                <a:latin typeface="Arial"/>
                <a:cs typeface="Arial"/>
              </a:rPr>
              <a:t>unify</a:t>
            </a:r>
            <a:r>
              <a:rPr kumimoji="0" sz="2800" b="0" i="0" u="none" strike="noStrike" kern="0" cap="none" spc="-20" normalizeH="0" baseline="0" noProof="0" dirty="0">
                <a:ln>
                  <a:noFill/>
                </a:ln>
                <a:solidFill>
                  <a:sysClr val="windowText" lastClr="000000"/>
                </a:solidFill>
                <a:effectLst/>
                <a:uLnTx/>
                <a:uFillTx/>
                <a:latin typeface="Arial"/>
                <a:cs typeface="Arial"/>
              </a:rPr>
              <a:t> </a:t>
            </a:r>
            <a:r>
              <a:rPr kumimoji="0" sz="2800" b="0" i="0" u="none" strike="noStrike" kern="0" cap="none" spc="0" normalizeH="0" baseline="0" noProof="0" dirty="0">
                <a:ln>
                  <a:noFill/>
                </a:ln>
                <a:solidFill>
                  <a:sysClr val="windowText" lastClr="000000"/>
                </a:solidFill>
                <a:effectLst/>
                <a:uLnTx/>
                <a:uFillTx/>
                <a:latin typeface="Arial"/>
                <a:cs typeface="Arial"/>
              </a:rPr>
              <a:t>the</a:t>
            </a:r>
            <a:r>
              <a:rPr kumimoji="0" sz="2800" b="0" i="0" u="none" strike="noStrike" kern="0" cap="none" spc="-40" normalizeH="0" baseline="0" noProof="0" dirty="0">
                <a:ln>
                  <a:noFill/>
                </a:ln>
                <a:solidFill>
                  <a:sysClr val="windowText" lastClr="000000"/>
                </a:solidFill>
                <a:effectLst/>
                <a:uLnTx/>
                <a:uFillTx/>
                <a:latin typeface="Arial"/>
                <a:cs typeface="Arial"/>
              </a:rPr>
              <a:t> </a:t>
            </a:r>
            <a:r>
              <a:rPr kumimoji="0" sz="2800" b="0" i="0" u="none" strike="noStrike" kern="0" cap="none" spc="0" normalizeH="0" baseline="0" noProof="0" dirty="0">
                <a:ln>
                  <a:noFill/>
                </a:ln>
                <a:solidFill>
                  <a:sysClr val="windowText" lastClr="000000"/>
                </a:solidFill>
                <a:effectLst/>
                <a:uLnTx/>
                <a:uFillTx/>
                <a:latin typeface="Arial"/>
                <a:cs typeface="Arial"/>
              </a:rPr>
              <a:t>legislation</a:t>
            </a:r>
            <a:r>
              <a:rPr kumimoji="0" sz="2800" b="0" i="0" u="none" strike="noStrike" kern="0" cap="none" spc="-30" normalizeH="0" baseline="0" noProof="0" dirty="0">
                <a:ln>
                  <a:noFill/>
                </a:ln>
                <a:solidFill>
                  <a:sysClr val="windowText" lastClr="000000"/>
                </a:solidFill>
                <a:effectLst/>
                <a:uLnTx/>
                <a:uFillTx/>
                <a:latin typeface="Arial"/>
                <a:cs typeface="Arial"/>
              </a:rPr>
              <a:t> </a:t>
            </a:r>
            <a:r>
              <a:rPr kumimoji="0" sz="2800" b="0" i="0" u="none" strike="noStrike" kern="0" cap="none" spc="-10" normalizeH="0" baseline="0" noProof="0" dirty="0">
                <a:ln>
                  <a:noFill/>
                </a:ln>
                <a:solidFill>
                  <a:sysClr val="windowText" lastClr="000000"/>
                </a:solidFill>
                <a:effectLst/>
                <a:uLnTx/>
                <a:uFillTx/>
                <a:latin typeface="Arial"/>
                <a:cs typeface="Arial"/>
              </a:rPr>
              <a:t>outlawing </a:t>
            </a:r>
            <a:r>
              <a:rPr kumimoji="0" sz="2800" b="0" i="0" u="none" strike="noStrike" kern="0" cap="none" spc="0" normalizeH="0" baseline="0" noProof="0" dirty="0">
                <a:ln>
                  <a:noFill/>
                </a:ln>
                <a:solidFill>
                  <a:sysClr val="windowText" lastClr="000000"/>
                </a:solidFill>
                <a:effectLst/>
                <a:uLnTx/>
                <a:uFillTx/>
                <a:latin typeface="Arial"/>
                <a:cs typeface="Arial"/>
              </a:rPr>
              <a:t>discrimination</a:t>
            </a:r>
            <a:r>
              <a:rPr kumimoji="0" sz="2800" b="0" i="0" u="none" strike="noStrike" kern="0" cap="none" spc="-75" normalizeH="0" baseline="0" noProof="0" dirty="0">
                <a:ln>
                  <a:noFill/>
                </a:ln>
                <a:solidFill>
                  <a:sysClr val="windowText" lastClr="000000"/>
                </a:solidFill>
                <a:effectLst/>
                <a:uLnTx/>
                <a:uFillTx/>
                <a:latin typeface="Arial"/>
                <a:cs typeface="Arial"/>
              </a:rPr>
              <a:t> </a:t>
            </a:r>
            <a:r>
              <a:rPr kumimoji="0" sz="2800" b="0" i="0" u="none" strike="noStrike" kern="0" cap="none" spc="0" normalizeH="0" baseline="0" noProof="0" dirty="0">
                <a:ln>
                  <a:noFill/>
                </a:ln>
                <a:solidFill>
                  <a:sysClr val="windowText" lastClr="000000"/>
                </a:solidFill>
                <a:effectLst/>
                <a:uLnTx/>
                <a:uFillTx/>
                <a:latin typeface="Arial"/>
                <a:cs typeface="Arial"/>
              </a:rPr>
              <a:t>against</a:t>
            </a:r>
            <a:r>
              <a:rPr kumimoji="0" sz="2800" b="0" i="0" u="none" strike="noStrike" kern="0" cap="none" spc="-60" normalizeH="0" baseline="0" noProof="0" dirty="0">
                <a:ln>
                  <a:noFill/>
                </a:ln>
                <a:solidFill>
                  <a:sysClr val="windowText" lastClr="000000"/>
                </a:solidFill>
                <a:effectLst/>
                <a:uLnTx/>
                <a:uFillTx/>
                <a:latin typeface="Arial"/>
                <a:cs typeface="Arial"/>
              </a:rPr>
              <a:t> </a:t>
            </a:r>
            <a:r>
              <a:rPr kumimoji="0" sz="2800" b="0" i="0" u="none" strike="noStrike" kern="0" cap="none" spc="0" normalizeH="0" baseline="0" noProof="0" dirty="0">
                <a:ln>
                  <a:noFill/>
                </a:ln>
                <a:solidFill>
                  <a:sysClr val="windowText" lastClr="000000"/>
                </a:solidFill>
                <a:effectLst/>
                <a:uLnTx/>
                <a:uFillTx/>
                <a:latin typeface="Arial"/>
                <a:cs typeface="Arial"/>
              </a:rPr>
              <a:t>people</a:t>
            </a:r>
            <a:r>
              <a:rPr kumimoji="0" sz="2800" b="0" i="0" u="none" strike="noStrike" kern="0" cap="none" spc="-65" normalizeH="0" baseline="0" noProof="0" dirty="0">
                <a:ln>
                  <a:noFill/>
                </a:ln>
                <a:solidFill>
                  <a:sysClr val="windowText" lastClr="000000"/>
                </a:solidFill>
                <a:effectLst/>
                <a:uLnTx/>
                <a:uFillTx/>
                <a:latin typeface="Arial"/>
                <a:cs typeface="Arial"/>
              </a:rPr>
              <a:t> </a:t>
            </a:r>
            <a:r>
              <a:rPr kumimoji="0" sz="2800" b="0" i="0" u="none" strike="noStrike" kern="0" cap="none" spc="0" normalizeH="0" baseline="0" noProof="0" dirty="0">
                <a:ln>
                  <a:noFill/>
                </a:ln>
                <a:solidFill>
                  <a:sysClr val="windowText" lastClr="000000"/>
                </a:solidFill>
                <a:effectLst/>
                <a:uLnTx/>
                <a:uFillTx/>
                <a:latin typeface="Arial"/>
                <a:cs typeface="Arial"/>
              </a:rPr>
              <a:t>with</a:t>
            </a:r>
            <a:r>
              <a:rPr kumimoji="0" sz="2800" b="0" i="0" u="none" strike="noStrike" kern="0" cap="none" spc="-60" normalizeH="0" baseline="0" noProof="0" dirty="0">
                <a:ln>
                  <a:noFill/>
                </a:ln>
                <a:solidFill>
                  <a:sysClr val="windowText" lastClr="000000"/>
                </a:solidFill>
                <a:effectLst/>
                <a:uLnTx/>
                <a:uFillTx/>
                <a:latin typeface="Arial"/>
                <a:cs typeface="Arial"/>
              </a:rPr>
              <a:t> </a:t>
            </a:r>
            <a:r>
              <a:rPr kumimoji="0" sz="2800" b="0" i="0" u="none" strike="noStrike" kern="0" cap="none" spc="-10" normalizeH="0" baseline="0" noProof="0" dirty="0">
                <a:ln>
                  <a:noFill/>
                </a:ln>
                <a:solidFill>
                  <a:sysClr val="windowText" lastClr="000000"/>
                </a:solidFill>
                <a:effectLst/>
                <a:uLnTx/>
                <a:uFillTx/>
                <a:latin typeface="Arial"/>
                <a:cs typeface="Arial"/>
              </a:rPr>
              <a:t>different </a:t>
            </a:r>
            <a:r>
              <a:rPr kumimoji="0" sz="2800" b="0" i="0" u="none" strike="noStrike" kern="0" cap="none" spc="0" normalizeH="0" baseline="0" noProof="0" dirty="0">
                <a:ln>
                  <a:noFill/>
                </a:ln>
                <a:solidFill>
                  <a:sysClr val="windowText" lastClr="000000"/>
                </a:solidFill>
                <a:effectLst/>
                <a:uLnTx/>
                <a:uFillTx/>
                <a:latin typeface="Arial"/>
                <a:cs typeface="Arial"/>
              </a:rPr>
              <a:t>protected</a:t>
            </a:r>
            <a:r>
              <a:rPr kumimoji="0" sz="2800" b="0" i="0" u="none" strike="noStrike" kern="0" cap="none" spc="-70" normalizeH="0" baseline="0" noProof="0" dirty="0">
                <a:ln>
                  <a:noFill/>
                </a:ln>
                <a:solidFill>
                  <a:sysClr val="windowText" lastClr="000000"/>
                </a:solidFill>
                <a:effectLst/>
                <a:uLnTx/>
                <a:uFillTx/>
                <a:latin typeface="Arial"/>
                <a:cs typeface="Arial"/>
              </a:rPr>
              <a:t> </a:t>
            </a:r>
            <a:r>
              <a:rPr kumimoji="0" sz="2800" b="0" i="0" u="none" strike="noStrike" kern="0" cap="none" spc="0" normalizeH="0" baseline="0" noProof="0" dirty="0">
                <a:ln>
                  <a:noFill/>
                </a:ln>
                <a:solidFill>
                  <a:sysClr val="windowText" lastClr="000000"/>
                </a:solidFill>
                <a:effectLst/>
                <a:uLnTx/>
                <a:uFillTx/>
                <a:latin typeface="Arial"/>
                <a:cs typeface="Arial"/>
              </a:rPr>
              <a:t>characteristics,</a:t>
            </a:r>
            <a:r>
              <a:rPr kumimoji="0" sz="2800" b="0" i="0" u="none" strike="noStrike" kern="0" cap="none" spc="-75" normalizeH="0" baseline="0" noProof="0" dirty="0">
                <a:ln>
                  <a:noFill/>
                </a:ln>
                <a:solidFill>
                  <a:sysClr val="windowText" lastClr="000000"/>
                </a:solidFill>
                <a:effectLst/>
                <a:uLnTx/>
                <a:uFillTx/>
                <a:latin typeface="Arial"/>
                <a:cs typeface="Arial"/>
              </a:rPr>
              <a:t> </a:t>
            </a:r>
            <a:r>
              <a:rPr kumimoji="0" sz="2800" b="0" i="0" u="none" strike="noStrike" kern="0" cap="none" spc="0" normalizeH="0" baseline="0" noProof="0" dirty="0">
                <a:ln>
                  <a:noFill/>
                </a:ln>
                <a:solidFill>
                  <a:sysClr val="windowText" lastClr="000000"/>
                </a:solidFill>
                <a:effectLst/>
                <a:uLnTx/>
                <a:uFillTx/>
                <a:latin typeface="Arial"/>
                <a:cs typeface="Arial"/>
              </a:rPr>
              <a:t>where</a:t>
            </a:r>
            <a:r>
              <a:rPr kumimoji="0" sz="2800" b="0" i="0" u="none" strike="noStrike" kern="0" cap="none" spc="-55" normalizeH="0" baseline="0" noProof="0" dirty="0">
                <a:ln>
                  <a:noFill/>
                </a:ln>
                <a:solidFill>
                  <a:sysClr val="windowText" lastClr="000000"/>
                </a:solidFill>
                <a:effectLst/>
                <a:uLnTx/>
                <a:uFillTx/>
                <a:latin typeface="Arial"/>
                <a:cs typeface="Arial"/>
              </a:rPr>
              <a:t> </a:t>
            </a:r>
            <a:r>
              <a:rPr kumimoji="0" sz="2800" b="0" i="0" u="none" strike="noStrike" kern="0" cap="none" spc="0" normalizeH="0" baseline="0" noProof="0" dirty="0">
                <a:ln>
                  <a:noFill/>
                </a:ln>
                <a:solidFill>
                  <a:sysClr val="windowText" lastClr="000000"/>
                </a:solidFill>
                <a:effectLst/>
                <a:uLnTx/>
                <a:uFillTx/>
                <a:latin typeface="Arial"/>
                <a:cs typeface="Arial"/>
              </a:rPr>
              <a:t>this</a:t>
            </a:r>
            <a:r>
              <a:rPr kumimoji="0" sz="2800" b="0" i="0" u="none" strike="noStrike" kern="0" cap="none" spc="-25" normalizeH="0" baseline="0" noProof="0" dirty="0">
                <a:ln>
                  <a:noFill/>
                </a:ln>
                <a:solidFill>
                  <a:sysClr val="windowText" lastClr="000000"/>
                </a:solidFill>
                <a:effectLst/>
                <a:uLnTx/>
                <a:uFillTx/>
                <a:latin typeface="Arial"/>
                <a:cs typeface="Arial"/>
              </a:rPr>
              <a:t> is </a:t>
            </a:r>
            <a:r>
              <a:rPr kumimoji="0" sz="2800" b="0" i="0" u="none" strike="noStrike" kern="0" cap="none" spc="0" normalizeH="0" baseline="0" noProof="0" dirty="0">
                <a:ln>
                  <a:noFill/>
                </a:ln>
                <a:solidFill>
                  <a:sysClr val="windowText" lastClr="000000"/>
                </a:solidFill>
                <a:effectLst/>
                <a:uLnTx/>
                <a:uFillTx/>
                <a:latin typeface="Arial"/>
                <a:cs typeface="Arial"/>
              </a:rPr>
              <a:t>appropriate</a:t>
            </a:r>
            <a:r>
              <a:rPr kumimoji="0" sz="2800" b="0" i="0" u="none" strike="noStrike" kern="0" cap="none" spc="-75" normalizeH="0" baseline="0" noProof="0" dirty="0">
                <a:ln>
                  <a:noFill/>
                </a:ln>
                <a:solidFill>
                  <a:sysClr val="windowText" lastClr="000000"/>
                </a:solidFill>
                <a:effectLst/>
                <a:uLnTx/>
                <a:uFillTx/>
                <a:latin typeface="Arial"/>
                <a:cs typeface="Arial"/>
              </a:rPr>
              <a:t> </a:t>
            </a:r>
            <a:r>
              <a:rPr kumimoji="0" sz="2800" b="0" i="0" u="none" strike="noStrike" kern="0" cap="none" spc="0" normalizeH="0" baseline="0" noProof="0" dirty="0">
                <a:ln>
                  <a:noFill/>
                </a:ln>
                <a:solidFill>
                  <a:sysClr val="windowText" lastClr="000000"/>
                </a:solidFill>
                <a:effectLst/>
                <a:uLnTx/>
                <a:uFillTx/>
                <a:latin typeface="Arial"/>
                <a:cs typeface="Arial"/>
              </a:rPr>
              <a:t>(Phillips,</a:t>
            </a:r>
            <a:r>
              <a:rPr kumimoji="0" sz="2800" b="0" i="0" u="none" strike="noStrike" kern="0" cap="none" spc="-35" normalizeH="0" baseline="0" noProof="0" dirty="0">
                <a:ln>
                  <a:noFill/>
                </a:ln>
                <a:solidFill>
                  <a:sysClr val="windowText" lastClr="000000"/>
                </a:solidFill>
                <a:effectLst/>
                <a:uLnTx/>
                <a:uFillTx/>
                <a:latin typeface="Arial"/>
                <a:cs typeface="Arial"/>
              </a:rPr>
              <a:t> </a:t>
            </a:r>
            <a:r>
              <a:rPr kumimoji="0" sz="2800" b="0" i="0" u="none" strike="noStrike" kern="0" cap="none" spc="0" normalizeH="0" baseline="0" noProof="0" dirty="0">
                <a:ln>
                  <a:noFill/>
                </a:ln>
                <a:solidFill>
                  <a:sysClr val="windowText" lastClr="000000"/>
                </a:solidFill>
                <a:effectLst/>
                <a:uLnTx/>
                <a:uFillTx/>
                <a:latin typeface="Arial"/>
                <a:cs typeface="Arial"/>
              </a:rPr>
              <a:t>2010,</a:t>
            </a:r>
            <a:r>
              <a:rPr kumimoji="0" sz="2800" b="0" i="0" u="none" strike="noStrike" kern="0" cap="none" spc="-45" normalizeH="0" baseline="0" noProof="0" dirty="0">
                <a:ln>
                  <a:noFill/>
                </a:ln>
                <a:solidFill>
                  <a:sysClr val="windowText" lastClr="000000"/>
                </a:solidFill>
                <a:effectLst/>
                <a:uLnTx/>
                <a:uFillTx/>
                <a:latin typeface="Arial"/>
                <a:cs typeface="Arial"/>
              </a:rPr>
              <a:t> </a:t>
            </a:r>
            <a:r>
              <a:rPr kumimoji="0" sz="2800" b="0" i="0" u="none" strike="noStrike" kern="0" cap="none" spc="0" normalizeH="0" baseline="0" noProof="0" dirty="0">
                <a:ln>
                  <a:noFill/>
                </a:ln>
                <a:solidFill>
                  <a:sysClr val="windowText" lastClr="000000"/>
                </a:solidFill>
                <a:effectLst/>
                <a:uLnTx/>
                <a:uFillTx/>
                <a:latin typeface="Arial"/>
                <a:cs typeface="Arial"/>
              </a:rPr>
              <a:t>p.</a:t>
            </a:r>
            <a:r>
              <a:rPr kumimoji="0" sz="2800" b="0" i="0" u="none" strike="noStrike" kern="0" cap="none" spc="-60" normalizeH="0" baseline="0" noProof="0" dirty="0">
                <a:ln>
                  <a:noFill/>
                </a:ln>
                <a:solidFill>
                  <a:sysClr val="windowText" lastClr="000000"/>
                </a:solidFill>
                <a:effectLst/>
                <a:uLnTx/>
                <a:uFillTx/>
                <a:latin typeface="Arial"/>
                <a:cs typeface="Arial"/>
              </a:rPr>
              <a:t> </a:t>
            </a:r>
            <a:r>
              <a:rPr kumimoji="0" sz="2800" b="0" i="0" u="none" strike="noStrike" kern="0" cap="none" spc="-20" normalizeH="0" baseline="0" noProof="0" dirty="0">
                <a:ln>
                  <a:noFill/>
                </a:ln>
                <a:solidFill>
                  <a:sysClr val="windowText" lastClr="000000"/>
                </a:solidFill>
                <a:effectLst/>
                <a:uLnTx/>
                <a:uFillTx/>
                <a:latin typeface="Arial"/>
                <a:cs typeface="Arial"/>
              </a:rPr>
              <a:t>17).</a:t>
            </a:r>
            <a:endParaRPr kumimoji="0" lang="en-GB" sz="2800" b="0" i="0" u="none" strike="noStrike" kern="0" cap="none" spc="-20" normalizeH="0" baseline="0" noProof="0" dirty="0">
              <a:ln>
                <a:noFill/>
              </a:ln>
              <a:solidFill>
                <a:sysClr val="windowText" lastClr="000000"/>
              </a:solidFill>
              <a:effectLst/>
              <a:uLnTx/>
              <a:uFillTx/>
              <a:latin typeface="Arial"/>
              <a:cs typeface="Arial"/>
            </a:endParaRPr>
          </a:p>
          <a:p>
            <a:pPr marL="355600" marR="5080" lvl="0" indent="-343535" defTabSz="914400" eaLnBrk="1" fontAlgn="auto" latinLnBrk="0" hangingPunct="1">
              <a:lnSpc>
                <a:spcPct val="100000"/>
              </a:lnSpc>
              <a:spcBef>
                <a:spcPts val="105"/>
              </a:spcBef>
              <a:spcAft>
                <a:spcPts val="0"/>
              </a:spcAft>
              <a:buClrTx/>
              <a:buSzTx/>
              <a:buFontTx/>
              <a:buNone/>
              <a:tabLst>
                <a:tab pos="355600" algn="l"/>
              </a:tabLst>
              <a:defRPr/>
            </a:pPr>
            <a:endParaRPr kumimoji="0" sz="2800" b="0" i="0" u="none" strike="noStrike" kern="0" cap="none" spc="0" normalizeH="0" baseline="0" noProof="0" dirty="0">
              <a:ln>
                <a:noFill/>
              </a:ln>
              <a:solidFill>
                <a:sysClr val="windowText" lastClr="000000"/>
              </a:solidFill>
              <a:effectLst/>
              <a:uLnTx/>
              <a:uFillTx/>
              <a:latin typeface="Arial"/>
              <a:cs typeface="Arial"/>
            </a:endParaRPr>
          </a:p>
          <a:p>
            <a:pPr marL="355600" marR="534670" lvl="0" indent="-343535" defTabSz="914400" eaLnBrk="1" fontAlgn="auto" latinLnBrk="0" hangingPunct="1">
              <a:lnSpc>
                <a:spcPct val="100000"/>
              </a:lnSpc>
              <a:spcBef>
                <a:spcPts val="775"/>
              </a:spcBef>
              <a:spcAft>
                <a:spcPts val="0"/>
              </a:spcAft>
              <a:buClrTx/>
              <a:buSzTx/>
              <a:buFontTx/>
              <a:buNone/>
              <a:tabLst>
                <a:tab pos="355600" algn="l"/>
              </a:tabLst>
              <a:defRPr/>
            </a:pPr>
            <a:r>
              <a:rPr kumimoji="0" sz="2800" b="0" i="0" u="none" strike="noStrike" kern="0" cap="none" spc="-50" normalizeH="0" baseline="0" noProof="0" dirty="0">
                <a:ln>
                  <a:noFill/>
                </a:ln>
                <a:solidFill>
                  <a:sysClr val="windowText" lastClr="000000"/>
                </a:solidFill>
                <a:effectLst/>
                <a:uLnTx/>
                <a:uFillTx/>
                <a:latin typeface="Arial"/>
                <a:cs typeface="Arial"/>
              </a:rPr>
              <a:t>•</a:t>
            </a:r>
            <a:r>
              <a:rPr kumimoji="0" sz="2800" b="0" i="0" u="none" strike="noStrike" kern="0" cap="none" spc="0" normalizeH="0" baseline="0" noProof="0" dirty="0">
                <a:ln>
                  <a:noFill/>
                </a:ln>
                <a:solidFill>
                  <a:sysClr val="windowText" lastClr="000000"/>
                </a:solidFill>
                <a:effectLst/>
                <a:uLnTx/>
                <a:uFillTx/>
                <a:latin typeface="Arial"/>
                <a:cs typeface="Arial"/>
              </a:rPr>
              <a:t>	The</a:t>
            </a:r>
            <a:r>
              <a:rPr kumimoji="0" sz="2800" b="0" i="0" u="none" strike="noStrike" kern="0" cap="none" spc="-50" normalizeH="0" baseline="0" noProof="0" dirty="0">
                <a:ln>
                  <a:noFill/>
                </a:ln>
                <a:solidFill>
                  <a:sysClr val="windowText" lastClr="000000"/>
                </a:solidFill>
                <a:effectLst/>
                <a:uLnTx/>
                <a:uFillTx/>
                <a:latin typeface="Arial"/>
                <a:cs typeface="Arial"/>
              </a:rPr>
              <a:t> </a:t>
            </a:r>
            <a:r>
              <a:rPr kumimoji="0" sz="2800" b="0" i="0" u="none" strike="noStrike" kern="0" cap="none" spc="0" normalizeH="0" baseline="0" noProof="0" dirty="0">
                <a:ln>
                  <a:noFill/>
                </a:ln>
                <a:solidFill>
                  <a:sysClr val="windowText" lastClr="000000"/>
                </a:solidFill>
                <a:effectLst/>
                <a:uLnTx/>
                <a:uFillTx/>
                <a:latin typeface="Arial"/>
                <a:cs typeface="Arial"/>
              </a:rPr>
              <a:t>Equality</a:t>
            </a:r>
            <a:r>
              <a:rPr kumimoji="0" sz="2800" b="0" i="0" u="none" strike="noStrike" kern="0" cap="none" spc="-195" normalizeH="0" baseline="0" noProof="0" dirty="0">
                <a:ln>
                  <a:noFill/>
                </a:ln>
                <a:solidFill>
                  <a:sysClr val="windowText" lastClr="000000"/>
                </a:solidFill>
                <a:effectLst/>
                <a:uLnTx/>
                <a:uFillTx/>
                <a:latin typeface="Arial"/>
                <a:cs typeface="Arial"/>
              </a:rPr>
              <a:t> </a:t>
            </a:r>
            <a:r>
              <a:rPr kumimoji="0" sz="2800" b="0" i="0" u="none" strike="noStrike" kern="0" cap="none" spc="0" normalizeH="0" baseline="0" noProof="0" dirty="0">
                <a:ln>
                  <a:noFill/>
                </a:ln>
                <a:solidFill>
                  <a:sysClr val="windowText" lastClr="000000"/>
                </a:solidFill>
                <a:effectLst/>
                <a:uLnTx/>
                <a:uFillTx/>
                <a:latin typeface="Arial"/>
                <a:cs typeface="Arial"/>
              </a:rPr>
              <a:t>Act</a:t>
            </a:r>
            <a:r>
              <a:rPr kumimoji="0" sz="2800" b="0" i="0" u="none" strike="noStrike" kern="0" cap="none" spc="-15" normalizeH="0" baseline="0" noProof="0" dirty="0">
                <a:ln>
                  <a:noFill/>
                </a:ln>
                <a:solidFill>
                  <a:sysClr val="windowText" lastClr="000000"/>
                </a:solidFill>
                <a:effectLst/>
                <a:uLnTx/>
                <a:uFillTx/>
                <a:latin typeface="Arial"/>
                <a:cs typeface="Arial"/>
              </a:rPr>
              <a:t> </a:t>
            </a:r>
            <a:r>
              <a:rPr kumimoji="0" sz="2800" b="0" i="0" u="none" strike="noStrike" kern="0" cap="none" spc="0" normalizeH="0" baseline="0" noProof="0" dirty="0">
                <a:ln>
                  <a:noFill/>
                </a:ln>
                <a:solidFill>
                  <a:sysClr val="windowText" lastClr="000000"/>
                </a:solidFill>
                <a:effectLst/>
                <a:uLnTx/>
                <a:uFillTx/>
                <a:latin typeface="Arial"/>
                <a:cs typeface="Arial"/>
              </a:rPr>
              <a:t>2010</a:t>
            </a:r>
            <a:r>
              <a:rPr kumimoji="0" sz="2800" b="0" i="0" u="none" strike="noStrike" kern="0" cap="none" spc="-45" normalizeH="0" baseline="0" noProof="0" dirty="0">
                <a:ln>
                  <a:noFill/>
                </a:ln>
                <a:solidFill>
                  <a:sysClr val="windowText" lastClr="000000"/>
                </a:solidFill>
                <a:effectLst/>
                <a:uLnTx/>
                <a:uFillTx/>
                <a:latin typeface="Arial"/>
                <a:cs typeface="Arial"/>
              </a:rPr>
              <a:t> </a:t>
            </a:r>
            <a:r>
              <a:rPr kumimoji="0" sz="2800" b="0" i="0" u="none" strike="noStrike" kern="0" cap="none" spc="0" normalizeH="0" baseline="0" noProof="0" dirty="0">
                <a:ln>
                  <a:noFill/>
                </a:ln>
                <a:solidFill>
                  <a:sysClr val="windowText" lastClr="000000"/>
                </a:solidFill>
                <a:effectLst/>
                <a:uLnTx/>
                <a:uFillTx/>
                <a:latin typeface="Arial"/>
                <a:cs typeface="Arial"/>
              </a:rPr>
              <a:t>consolidates</a:t>
            </a:r>
            <a:r>
              <a:rPr kumimoji="0" sz="2800" b="0" i="0" u="none" strike="noStrike" kern="0" cap="none" spc="-30" normalizeH="0" baseline="0" noProof="0" dirty="0">
                <a:ln>
                  <a:noFill/>
                </a:ln>
                <a:solidFill>
                  <a:sysClr val="windowText" lastClr="000000"/>
                </a:solidFill>
                <a:effectLst/>
                <a:uLnTx/>
                <a:uFillTx/>
                <a:latin typeface="Arial"/>
                <a:cs typeface="Arial"/>
              </a:rPr>
              <a:t> </a:t>
            </a:r>
            <a:r>
              <a:rPr kumimoji="0" sz="2800" b="0" i="0" u="none" strike="noStrike" kern="0" cap="none" spc="-25" normalizeH="0" baseline="0" noProof="0" dirty="0">
                <a:ln>
                  <a:noFill/>
                </a:ln>
                <a:solidFill>
                  <a:sysClr val="windowText" lastClr="000000"/>
                </a:solidFill>
                <a:effectLst/>
                <a:uLnTx/>
                <a:uFillTx/>
                <a:latin typeface="Arial"/>
                <a:cs typeface="Arial"/>
              </a:rPr>
              <a:t>and </a:t>
            </a:r>
            <a:r>
              <a:rPr kumimoji="0" sz="2800" b="0" i="0" u="none" strike="noStrike" kern="0" cap="none" spc="0" normalizeH="0" baseline="0" noProof="0" dirty="0">
                <a:ln>
                  <a:noFill/>
                </a:ln>
                <a:solidFill>
                  <a:sysClr val="windowText" lastClr="000000"/>
                </a:solidFill>
                <a:effectLst/>
                <a:uLnTx/>
                <a:uFillTx/>
                <a:latin typeface="Arial"/>
                <a:cs typeface="Arial"/>
              </a:rPr>
              <a:t>replaces</a:t>
            </a:r>
            <a:r>
              <a:rPr kumimoji="0" sz="2800" b="0" i="0" u="none" strike="noStrike" kern="0" cap="none" spc="-55" normalizeH="0" baseline="0" noProof="0" dirty="0">
                <a:ln>
                  <a:noFill/>
                </a:ln>
                <a:solidFill>
                  <a:sysClr val="windowText" lastClr="000000"/>
                </a:solidFill>
                <a:effectLst/>
                <a:uLnTx/>
                <a:uFillTx/>
                <a:latin typeface="Arial"/>
                <a:cs typeface="Arial"/>
              </a:rPr>
              <a:t> </a:t>
            </a:r>
            <a:r>
              <a:rPr kumimoji="0" sz="2800" b="0" i="0" u="none" strike="noStrike" kern="0" cap="none" spc="0" normalizeH="0" baseline="0" noProof="0" dirty="0">
                <a:ln>
                  <a:noFill/>
                </a:ln>
                <a:solidFill>
                  <a:sysClr val="windowText" lastClr="000000"/>
                </a:solidFill>
                <a:effectLst/>
                <a:uLnTx/>
                <a:uFillTx/>
                <a:latin typeface="Arial"/>
                <a:cs typeface="Arial"/>
              </a:rPr>
              <a:t>most</a:t>
            </a:r>
            <a:r>
              <a:rPr kumimoji="0" sz="2800" b="0" i="0" u="none" strike="noStrike" kern="0" cap="none" spc="-30" normalizeH="0" baseline="0" noProof="0" dirty="0">
                <a:ln>
                  <a:noFill/>
                </a:ln>
                <a:solidFill>
                  <a:sysClr val="windowText" lastClr="000000"/>
                </a:solidFill>
                <a:effectLst/>
                <a:uLnTx/>
                <a:uFillTx/>
                <a:latin typeface="Arial"/>
                <a:cs typeface="Arial"/>
              </a:rPr>
              <a:t> </a:t>
            </a:r>
            <a:r>
              <a:rPr kumimoji="0" sz="2800" b="0" i="0" u="none" strike="noStrike" kern="0" cap="none" spc="0" normalizeH="0" baseline="0" noProof="0" dirty="0">
                <a:ln>
                  <a:noFill/>
                </a:ln>
                <a:solidFill>
                  <a:sysClr val="windowText" lastClr="000000"/>
                </a:solidFill>
                <a:effectLst/>
                <a:uLnTx/>
                <a:uFillTx/>
                <a:latin typeface="Arial"/>
                <a:cs typeface="Arial"/>
              </a:rPr>
              <a:t>of</a:t>
            </a:r>
            <a:r>
              <a:rPr kumimoji="0" sz="2800" b="0" i="0" u="none" strike="noStrike" kern="0" cap="none" spc="-30" normalizeH="0" baseline="0" noProof="0" dirty="0">
                <a:ln>
                  <a:noFill/>
                </a:ln>
                <a:solidFill>
                  <a:sysClr val="windowText" lastClr="000000"/>
                </a:solidFill>
                <a:effectLst/>
                <a:uLnTx/>
                <a:uFillTx/>
                <a:latin typeface="Arial"/>
                <a:cs typeface="Arial"/>
              </a:rPr>
              <a:t> </a:t>
            </a:r>
            <a:r>
              <a:rPr kumimoji="0" sz="2800" b="0" i="0" u="none" strike="noStrike" kern="0" cap="none" spc="0" normalizeH="0" baseline="0" noProof="0" dirty="0">
                <a:ln>
                  <a:noFill/>
                </a:ln>
                <a:solidFill>
                  <a:sysClr val="windowText" lastClr="000000"/>
                </a:solidFill>
                <a:effectLst/>
                <a:uLnTx/>
                <a:uFillTx/>
                <a:latin typeface="Arial"/>
                <a:cs typeface="Arial"/>
              </a:rPr>
              <a:t>the</a:t>
            </a:r>
            <a:r>
              <a:rPr kumimoji="0" sz="2800" b="0" i="0" u="none" strike="noStrike" kern="0" cap="none" spc="-25" normalizeH="0" baseline="0" noProof="0" dirty="0">
                <a:ln>
                  <a:noFill/>
                </a:ln>
                <a:solidFill>
                  <a:sysClr val="windowText" lastClr="000000"/>
                </a:solidFill>
                <a:effectLst/>
                <a:uLnTx/>
                <a:uFillTx/>
                <a:latin typeface="Arial"/>
                <a:cs typeface="Arial"/>
              </a:rPr>
              <a:t> </a:t>
            </a:r>
            <a:r>
              <a:rPr kumimoji="0" sz="2800" b="0" i="0" u="none" strike="noStrike" kern="0" cap="none" spc="-10" normalizeH="0" baseline="0" noProof="0" dirty="0">
                <a:ln>
                  <a:noFill/>
                </a:ln>
                <a:solidFill>
                  <a:sysClr val="windowText" lastClr="000000"/>
                </a:solidFill>
                <a:effectLst/>
                <a:uLnTx/>
                <a:uFillTx/>
                <a:latin typeface="Arial"/>
                <a:cs typeface="Arial"/>
              </a:rPr>
              <a:t>previous </a:t>
            </a:r>
            <a:r>
              <a:rPr kumimoji="0" sz="2800" b="0" i="0" u="none" strike="noStrike" kern="0" cap="none" spc="0" normalizeH="0" baseline="0" noProof="0" dirty="0">
                <a:ln>
                  <a:noFill/>
                </a:ln>
                <a:solidFill>
                  <a:sysClr val="windowText" lastClr="000000"/>
                </a:solidFill>
                <a:effectLst/>
                <a:uLnTx/>
                <a:uFillTx/>
                <a:latin typeface="Arial"/>
                <a:cs typeface="Arial"/>
              </a:rPr>
              <a:t>discrimination</a:t>
            </a:r>
            <a:r>
              <a:rPr kumimoji="0" sz="2800" b="0" i="0" u="none" strike="noStrike" kern="0" cap="none" spc="-90" normalizeH="0" baseline="0" noProof="0" dirty="0">
                <a:ln>
                  <a:noFill/>
                </a:ln>
                <a:solidFill>
                  <a:sysClr val="windowText" lastClr="000000"/>
                </a:solidFill>
                <a:effectLst/>
                <a:uLnTx/>
                <a:uFillTx/>
                <a:latin typeface="Arial"/>
                <a:cs typeface="Arial"/>
              </a:rPr>
              <a:t> </a:t>
            </a:r>
            <a:r>
              <a:rPr kumimoji="0" sz="2800" b="0" i="0" u="none" strike="noStrike" kern="0" cap="none" spc="0" normalizeH="0" baseline="0" noProof="0" dirty="0">
                <a:ln>
                  <a:noFill/>
                </a:ln>
                <a:solidFill>
                  <a:sysClr val="windowText" lastClr="000000"/>
                </a:solidFill>
                <a:effectLst/>
                <a:uLnTx/>
                <a:uFillTx/>
                <a:latin typeface="Arial"/>
                <a:cs typeface="Arial"/>
              </a:rPr>
              <a:t>legislation</a:t>
            </a:r>
            <a:r>
              <a:rPr kumimoji="0" sz="2800" b="0" i="0" u="none" strike="noStrike" kern="0" cap="none" spc="-65" normalizeH="0" baseline="0" noProof="0" dirty="0">
                <a:ln>
                  <a:noFill/>
                </a:ln>
                <a:solidFill>
                  <a:sysClr val="windowText" lastClr="000000"/>
                </a:solidFill>
                <a:effectLst/>
                <a:uLnTx/>
                <a:uFillTx/>
                <a:latin typeface="Arial"/>
                <a:cs typeface="Arial"/>
              </a:rPr>
              <a:t> </a:t>
            </a:r>
            <a:r>
              <a:rPr kumimoji="0" sz="2800" b="0" i="0" u="none" strike="noStrike" kern="0" cap="none" spc="0" normalizeH="0" baseline="0" noProof="0" dirty="0">
                <a:ln>
                  <a:noFill/>
                </a:ln>
                <a:solidFill>
                  <a:sysClr val="windowText" lastClr="000000"/>
                </a:solidFill>
                <a:effectLst/>
                <a:uLnTx/>
                <a:uFillTx/>
                <a:latin typeface="Arial"/>
                <a:cs typeface="Arial"/>
              </a:rPr>
              <a:t>for</a:t>
            </a:r>
            <a:r>
              <a:rPr kumimoji="0" sz="2800" b="0" i="0" u="none" strike="noStrike" kern="0" cap="none" spc="-55" normalizeH="0" baseline="0" noProof="0" dirty="0">
                <a:ln>
                  <a:noFill/>
                </a:ln>
                <a:solidFill>
                  <a:sysClr val="windowText" lastClr="000000"/>
                </a:solidFill>
                <a:effectLst/>
                <a:uLnTx/>
                <a:uFillTx/>
                <a:latin typeface="Arial"/>
                <a:cs typeface="Arial"/>
              </a:rPr>
              <a:t> </a:t>
            </a:r>
            <a:r>
              <a:rPr kumimoji="0" sz="2800" b="0" i="0" u="none" strike="noStrike" kern="0" cap="none" spc="-10" normalizeH="0" baseline="0" noProof="0" dirty="0">
                <a:ln>
                  <a:noFill/>
                </a:ln>
                <a:solidFill>
                  <a:sysClr val="windowText" lastClr="000000"/>
                </a:solidFill>
                <a:effectLst/>
                <a:uLnTx/>
                <a:uFillTx/>
                <a:latin typeface="Arial"/>
                <a:cs typeface="Arial"/>
              </a:rPr>
              <a:t>England, </a:t>
            </a:r>
            <a:r>
              <a:rPr kumimoji="0" sz="2800" b="0" i="0" u="none" strike="noStrike" kern="0" cap="none" spc="0" normalizeH="0" baseline="0" noProof="0" dirty="0">
                <a:ln>
                  <a:noFill/>
                </a:ln>
                <a:solidFill>
                  <a:sysClr val="windowText" lastClr="000000"/>
                </a:solidFill>
                <a:effectLst/>
                <a:uLnTx/>
                <a:uFillTx/>
                <a:latin typeface="Arial"/>
                <a:cs typeface="Arial"/>
              </a:rPr>
              <a:t>Scotland</a:t>
            </a:r>
            <a:r>
              <a:rPr kumimoji="0" sz="2800" b="0" i="0" u="none" strike="noStrike" kern="0" cap="none" spc="-65" normalizeH="0" baseline="0" noProof="0" dirty="0">
                <a:ln>
                  <a:noFill/>
                </a:ln>
                <a:solidFill>
                  <a:sysClr val="windowText" lastClr="000000"/>
                </a:solidFill>
                <a:effectLst/>
                <a:uLnTx/>
                <a:uFillTx/>
                <a:latin typeface="Arial"/>
                <a:cs typeface="Arial"/>
              </a:rPr>
              <a:t> </a:t>
            </a:r>
            <a:r>
              <a:rPr kumimoji="0" sz="2800" b="0" i="0" u="none" strike="noStrike" kern="0" cap="none" spc="0" normalizeH="0" baseline="0" noProof="0" dirty="0">
                <a:ln>
                  <a:noFill/>
                </a:ln>
                <a:solidFill>
                  <a:sysClr val="windowText" lastClr="000000"/>
                </a:solidFill>
                <a:effectLst/>
                <a:uLnTx/>
                <a:uFillTx/>
                <a:latin typeface="Arial"/>
                <a:cs typeface="Arial"/>
              </a:rPr>
              <a:t>and</a:t>
            </a:r>
            <a:r>
              <a:rPr kumimoji="0" sz="2800" b="0" i="0" u="none" strike="noStrike" kern="0" cap="none" spc="-35" normalizeH="0" baseline="0" noProof="0" dirty="0">
                <a:ln>
                  <a:noFill/>
                </a:ln>
                <a:solidFill>
                  <a:sysClr val="windowText" lastClr="000000"/>
                </a:solidFill>
                <a:effectLst/>
                <a:uLnTx/>
                <a:uFillTx/>
                <a:latin typeface="Arial"/>
                <a:cs typeface="Arial"/>
              </a:rPr>
              <a:t> </a:t>
            </a:r>
            <a:r>
              <a:rPr kumimoji="0" sz="2800" b="0" i="0" u="none" strike="noStrike" kern="0" cap="none" spc="-10" normalizeH="0" baseline="0" noProof="0" dirty="0">
                <a:ln>
                  <a:noFill/>
                </a:ln>
                <a:solidFill>
                  <a:sysClr val="windowText" lastClr="000000"/>
                </a:solidFill>
                <a:effectLst/>
                <a:uLnTx/>
                <a:uFillTx/>
                <a:latin typeface="Arial"/>
                <a:cs typeface="Arial"/>
              </a:rPr>
              <a:t>Wales.</a:t>
            </a:r>
            <a:endParaRPr kumimoji="0" sz="2800" b="0" i="0" u="none" strike="noStrike" kern="0" cap="none" spc="0" normalizeH="0" baseline="0" noProof="0" dirty="0">
              <a:ln>
                <a:noFill/>
              </a:ln>
              <a:solidFill>
                <a:sysClr val="windowText" lastClr="000000"/>
              </a:solidFill>
              <a:effectLst/>
              <a:uLnTx/>
              <a:uFillTx/>
              <a:latin typeface="Arial"/>
              <a:cs typeface="Aria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14554" rIns="0" bIns="0" rtlCol="0">
            <a:spAutoFit/>
          </a:bodyPr>
          <a:lstStyle/>
          <a:p>
            <a:pPr marL="4445" algn="ctr">
              <a:lnSpc>
                <a:spcPct val="100000"/>
              </a:lnSpc>
              <a:spcBef>
                <a:spcPts val="100"/>
              </a:spcBef>
            </a:pPr>
            <a:r>
              <a:rPr sz="3200" dirty="0"/>
              <a:t>The</a:t>
            </a:r>
            <a:r>
              <a:rPr sz="3200" spc="-20" dirty="0"/>
              <a:t> </a:t>
            </a:r>
            <a:r>
              <a:rPr sz="3200" dirty="0"/>
              <a:t>Legal</a:t>
            </a:r>
            <a:r>
              <a:rPr sz="3200" spc="10" dirty="0"/>
              <a:t> </a:t>
            </a:r>
            <a:r>
              <a:rPr sz="3200" spc="-10" dirty="0"/>
              <a:t>Framework</a:t>
            </a:r>
            <a:endParaRPr sz="3200"/>
          </a:p>
          <a:p>
            <a:pPr marL="4445" algn="ctr">
              <a:lnSpc>
                <a:spcPct val="100000"/>
              </a:lnSpc>
            </a:pPr>
            <a:r>
              <a:rPr sz="3200" dirty="0"/>
              <a:t>9</a:t>
            </a:r>
            <a:r>
              <a:rPr sz="3200" spc="-45" dirty="0"/>
              <a:t> </a:t>
            </a:r>
            <a:r>
              <a:rPr sz="3200" dirty="0"/>
              <a:t>Protected</a:t>
            </a:r>
            <a:r>
              <a:rPr sz="3200" spc="-10" dirty="0"/>
              <a:t> Characteristics</a:t>
            </a:r>
            <a:endParaRPr sz="3200"/>
          </a:p>
        </p:txBody>
      </p:sp>
      <p:sp>
        <p:nvSpPr>
          <p:cNvPr id="3" name="object 3"/>
          <p:cNvSpPr txBox="1"/>
          <p:nvPr/>
        </p:nvSpPr>
        <p:spPr>
          <a:xfrm>
            <a:off x="238454" y="1371600"/>
            <a:ext cx="8665363" cy="5011628"/>
          </a:xfrm>
          <a:prstGeom prst="rect">
            <a:avLst/>
          </a:prstGeom>
        </p:spPr>
        <p:txBody>
          <a:bodyPr vert="horz" wrap="square" lIns="0" tIns="43180" rIns="0" bIns="0" rtlCol="0">
            <a:spAutoFit/>
          </a:bodyPr>
          <a:lstStyle/>
          <a:p>
            <a:pPr marL="12700" marR="0" lvl="0" indent="0" defTabSz="914400" eaLnBrk="1" fontAlgn="auto" latinLnBrk="0" hangingPunct="1">
              <a:lnSpc>
                <a:spcPct val="100000"/>
              </a:lnSpc>
              <a:spcBef>
                <a:spcPts val="340"/>
              </a:spcBef>
              <a:spcAft>
                <a:spcPts val="0"/>
              </a:spcAft>
              <a:buClrTx/>
              <a:buSzTx/>
              <a:buFontTx/>
              <a:buNone/>
              <a:tabLst>
                <a:tab pos="354965" algn="l"/>
              </a:tabLst>
              <a:defRPr/>
            </a:pPr>
            <a:r>
              <a:rPr kumimoji="0" sz="2000" b="0" i="0" u="none" strike="noStrike" kern="0" cap="none" spc="-50" normalizeH="0" baseline="0" noProof="0" dirty="0">
                <a:ln>
                  <a:noFill/>
                </a:ln>
                <a:solidFill>
                  <a:sysClr val="windowText" lastClr="000000"/>
                </a:solidFill>
                <a:effectLst/>
                <a:uLnTx/>
                <a:uFillTx/>
                <a:latin typeface="Arial"/>
                <a:cs typeface="Arial"/>
              </a:rPr>
              <a:t>•</a:t>
            </a:r>
            <a:r>
              <a:rPr kumimoji="0" sz="2000" b="0" i="0" u="none" strike="noStrike" kern="0" cap="none" spc="0" normalizeH="0" baseline="0" noProof="0" dirty="0">
                <a:ln>
                  <a:noFill/>
                </a:ln>
                <a:solidFill>
                  <a:sysClr val="windowText" lastClr="000000"/>
                </a:solidFill>
                <a:effectLst/>
                <a:uLnTx/>
                <a:uFillTx/>
                <a:latin typeface="Arial"/>
                <a:cs typeface="Arial"/>
              </a:rPr>
              <a:t>	</a:t>
            </a:r>
            <a:r>
              <a:rPr kumimoji="0" sz="2000" b="1" i="0" u="none" strike="noStrike" kern="0" cap="none" spc="0" normalizeH="0" baseline="0" noProof="0" dirty="0">
                <a:ln>
                  <a:noFill/>
                </a:ln>
                <a:solidFill>
                  <a:sysClr val="windowText" lastClr="000000"/>
                </a:solidFill>
                <a:effectLst/>
                <a:uLnTx/>
                <a:uFillTx/>
                <a:latin typeface="Arial"/>
                <a:cs typeface="Arial"/>
              </a:rPr>
              <a:t>The</a:t>
            </a:r>
            <a:r>
              <a:rPr kumimoji="0" sz="2000" b="1" i="0" u="none" strike="noStrike" kern="0" cap="none" spc="-45" normalizeH="0" baseline="0" noProof="0" dirty="0">
                <a:ln>
                  <a:noFill/>
                </a:ln>
                <a:solidFill>
                  <a:sysClr val="windowText" lastClr="000000"/>
                </a:solidFill>
                <a:effectLst/>
                <a:uLnTx/>
                <a:uFillTx/>
                <a:latin typeface="Arial"/>
                <a:cs typeface="Arial"/>
              </a:rPr>
              <a:t> </a:t>
            </a:r>
            <a:r>
              <a:rPr kumimoji="0" sz="2000" b="1" i="0" u="none" strike="noStrike" kern="0" cap="none" spc="0" normalizeH="0" baseline="0" noProof="0" dirty="0">
                <a:ln>
                  <a:noFill/>
                </a:ln>
                <a:solidFill>
                  <a:sysClr val="windowText" lastClr="000000"/>
                </a:solidFill>
                <a:effectLst/>
                <a:uLnTx/>
                <a:uFillTx/>
                <a:latin typeface="Arial"/>
                <a:cs typeface="Arial"/>
              </a:rPr>
              <a:t>Equality</a:t>
            </a:r>
            <a:r>
              <a:rPr kumimoji="0" sz="2000" b="1" i="0" u="none" strike="noStrike" kern="0" cap="none" spc="-120" normalizeH="0" baseline="0" noProof="0" dirty="0">
                <a:ln>
                  <a:noFill/>
                </a:ln>
                <a:solidFill>
                  <a:sysClr val="windowText" lastClr="000000"/>
                </a:solidFill>
                <a:effectLst/>
                <a:uLnTx/>
                <a:uFillTx/>
                <a:latin typeface="Arial"/>
                <a:cs typeface="Arial"/>
              </a:rPr>
              <a:t> </a:t>
            </a:r>
            <a:r>
              <a:rPr kumimoji="0" sz="2000" b="1" i="0" u="none" strike="noStrike" kern="0" cap="none" spc="0" normalizeH="0" baseline="0" noProof="0" dirty="0">
                <a:ln>
                  <a:noFill/>
                </a:ln>
                <a:solidFill>
                  <a:sysClr val="windowText" lastClr="000000"/>
                </a:solidFill>
                <a:effectLst/>
                <a:uLnTx/>
                <a:uFillTx/>
                <a:latin typeface="Arial"/>
                <a:cs typeface="Arial"/>
              </a:rPr>
              <a:t>Act</a:t>
            </a:r>
            <a:r>
              <a:rPr kumimoji="0" sz="2000" b="1" i="0" u="none" strike="noStrike" kern="0" cap="none" spc="-30" normalizeH="0" baseline="0" noProof="0" dirty="0">
                <a:ln>
                  <a:noFill/>
                </a:ln>
                <a:solidFill>
                  <a:sysClr val="windowText" lastClr="000000"/>
                </a:solidFill>
                <a:effectLst/>
                <a:uLnTx/>
                <a:uFillTx/>
                <a:latin typeface="Arial"/>
                <a:cs typeface="Arial"/>
              </a:rPr>
              <a:t> </a:t>
            </a:r>
            <a:r>
              <a:rPr kumimoji="0" sz="2000" b="1" i="0" u="none" strike="noStrike" kern="0" cap="none" spc="0" normalizeH="0" baseline="0" noProof="0" dirty="0">
                <a:ln>
                  <a:noFill/>
                </a:ln>
                <a:solidFill>
                  <a:sysClr val="windowText" lastClr="000000"/>
                </a:solidFill>
                <a:effectLst/>
                <a:uLnTx/>
                <a:uFillTx/>
                <a:latin typeface="Arial"/>
                <a:cs typeface="Arial"/>
              </a:rPr>
              <a:t>2010</a:t>
            </a:r>
            <a:r>
              <a:rPr kumimoji="0" sz="2000" b="1" i="0" u="none" strike="noStrike" kern="0" cap="none" spc="-35" normalizeH="0" baseline="0" noProof="0" dirty="0">
                <a:ln>
                  <a:noFill/>
                </a:ln>
                <a:solidFill>
                  <a:sysClr val="windowText" lastClr="000000"/>
                </a:solidFill>
                <a:effectLst/>
                <a:uLnTx/>
                <a:uFillTx/>
                <a:latin typeface="Arial"/>
                <a:cs typeface="Arial"/>
              </a:rPr>
              <a:t> </a:t>
            </a:r>
            <a:r>
              <a:rPr kumimoji="0" sz="2000" b="1" i="0" u="none" strike="noStrike" kern="0" cap="none" spc="0" normalizeH="0" baseline="0" noProof="0" dirty="0">
                <a:ln>
                  <a:noFill/>
                </a:ln>
                <a:solidFill>
                  <a:sysClr val="windowText" lastClr="000000"/>
                </a:solidFill>
                <a:effectLst/>
                <a:uLnTx/>
                <a:uFillTx/>
                <a:latin typeface="Arial"/>
                <a:cs typeface="Arial"/>
              </a:rPr>
              <a:t>covers</a:t>
            </a:r>
            <a:r>
              <a:rPr kumimoji="0" sz="2000" b="1" i="0" u="none" strike="noStrike" kern="0" cap="none" spc="-20" normalizeH="0" baseline="0" noProof="0" dirty="0">
                <a:ln>
                  <a:noFill/>
                </a:ln>
                <a:solidFill>
                  <a:sysClr val="windowText" lastClr="000000"/>
                </a:solidFill>
                <a:effectLst/>
                <a:uLnTx/>
                <a:uFillTx/>
                <a:latin typeface="Arial"/>
                <a:cs typeface="Arial"/>
              </a:rPr>
              <a:t> </a:t>
            </a:r>
            <a:r>
              <a:rPr kumimoji="0" sz="2000" b="1" i="0" u="none" strike="noStrike" kern="0" cap="none" spc="0" normalizeH="0" baseline="0" noProof="0" dirty="0">
                <a:ln>
                  <a:noFill/>
                </a:ln>
                <a:solidFill>
                  <a:sysClr val="windowText" lastClr="000000"/>
                </a:solidFill>
                <a:effectLst/>
                <a:uLnTx/>
                <a:uFillTx/>
                <a:latin typeface="Arial"/>
                <a:cs typeface="Arial"/>
              </a:rPr>
              <a:t>discrimination</a:t>
            </a:r>
            <a:r>
              <a:rPr kumimoji="0" sz="2000" b="1" i="0" u="none" strike="noStrike" kern="0" cap="none" spc="-65" normalizeH="0" baseline="0" noProof="0" dirty="0">
                <a:ln>
                  <a:noFill/>
                </a:ln>
                <a:solidFill>
                  <a:sysClr val="windowText" lastClr="000000"/>
                </a:solidFill>
                <a:effectLst/>
                <a:uLnTx/>
                <a:uFillTx/>
                <a:latin typeface="Arial"/>
                <a:cs typeface="Arial"/>
              </a:rPr>
              <a:t> </a:t>
            </a:r>
            <a:r>
              <a:rPr kumimoji="0" sz="2000" b="1" i="0" u="none" strike="noStrike" kern="0" cap="none" spc="0" normalizeH="0" baseline="0" noProof="0" dirty="0">
                <a:ln>
                  <a:noFill/>
                </a:ln>
                <a:solidFill>
                  <a:sysClr val="windowText" lastClr="000000"/>
                </a:solidFill>
                <a:effectLst/>
                <a:uLnTx/>
                <a:uFillTx/>
                <a:latin typeface="Arial"/>
                <a:cs typeface="Arial"/>
              </a:rPr>
              <a:t>and</a:t>
            </a:r>
            <a:r>
              <a:rPr kumimoji="0" sz="2000" b="1" i="0" u="none" strike="noStrike" kern="0" cap="none" spc="-30" normalizeH="0" baseline="0" noProof="0" dirty="0">
                <a:ln>
                  <a:noFill/>
                </a:ln>
                <a:solidFill>
                  <a:sysClr val="windowText" lastClr="000000"/>
                </a:solidFill>
                <a:effectLst/>
                <a:uLnTx/>
                <a:uFillTx/>
                <a:latin typeface="Arial"/>
                <a:cs typeface="Arial"/>
              </a:rPr>
              <a:t> </a:t>
            </a:r>
            <a:r>
              <a:rPr kumimoji="0" sz="2000" b="1" i="0" u="none" strike="noStrike" kern="0" cap="none" spc="-10" normalizeH="0" baseline="0" noProof="0" dirty="0">
                <a:ln>
                  <a:noFill/>
                </a:ln>
                <a:solidFill>
                  <a:sysClr val="windowText" lastClr="000000"/>
                </a:solidFill>
                <a:effectLst/>
                <a:uLnTx/>
                <a:uFillTx/>
                <a:latin typeface="Arial"/>
                <a:cs typeface="Arial"/>
              </a:rPr>
              <a:t>rights.</a:t>
            </a:r>
            <a:endParaRPr kumimoji="0" lang="en-GB" sz="2000" b="1" i="0" u="none" strike="noStrike" kern="0" cap="none" spc="-10" normalizeH="0" baseline="0" noProof="0" dirty="0">
              <a:ln>
                <a:noFill/>
              </a:ln>
              <a:solidFill>
                <a:sysClr val="windowText" lastClr="000000"/>
              </a:solidFill>
              <a:effectLst/>
              <a:uLnTx/>
              <a:uFillTx/>
              <a:latin typeface="Arial"/>
              <a:cs typeface="Arial"/>
            </a:endParaRPr>
          </a:p>
          <a:p>
            <a:pPr marL="12700" marR="0" lvl="0" indent="0" defTabSz="914400" eaLnBrk="1" fontAlgn="auto" latinLnBrk="0" hangingPunct="1">
              <a:lnSpc>
                <a:spcPct val="100000"/>
              </a:lnSpc>
              <a:spcBef>
                <a:spcPts val="340"/>
              </a:spcBef>
              <a:spcAft>
                <a:spcPts val="0"/>
              </a:spcAft>
              <a:buClrTx/>
              <a:buSzTx/>
              <a:buFontTx/>
              <a:buNone/>
              <a:tabLst>
                <a:tab pos="354965" algn="l"/>
              </a:tabLst>
              <a:defRPr/>
            </a:pPr>
            <a:endParaRPr kumimoji="0" sz="2400" b="0" i="0" u="none" strike="noStrike" kern="0" cap="none" spc="0" normalizeH="0" baseline="0" noProof="0" dirty="0">
              <a:ln>
                <a:noFill/>
              </a:ln>
              <a:solidFill>
                <a:sysClr val="windowText" lastClr="000000"/>
              </a:solidFill>
              <a:effectLst/>
              <a:uLnTx/>
              <a:uFillTx/>
              <a:latin typeface="Arial"/>
              <a:cs typeface="Arial"/>
            </a:endParaRPr>
          </a:p>
          <a:p>
            <a:pPr marL="469900" marR="0" lvl="0" indent="0" defTabSz="914400" eaLnBrk="1" fontAlgn="auto" latinLnBrk="0" hangingPunct="1">
              <a:lnSpc>
                <a:spcPct val="100000"/>
              </a:lnSpc>
              <a:spcBef>
                <a:spcPts val="245"/>
              </a:spcBef>
              <a:spcAft>
                <a:spcPts val="0"/>
              </a:spcAft>
              <a:buClrTx/>
              <a:buSzTx/>
              <a:buFontTx/>
              <a:buNone/>
              <a:tabLst/>
              <a:defRPr/>
            </a:pPr>
            <a:r>
              <a:rPr kumimoji="0" sz="2400" b="0" i="0" u="none" strike="noStrike" kern="0" cap="none" spc="0" normalizeH="0" baseline="0" noProof="0" dirty="0">
                <a:ln>
                  <a:noFill/>
                </a:ln>
                <a:solidFill>
                  <a:sysClr val="windowText" lastClr="000000"/>
                </a:solidFill>
                <a:effectLst/>
                <a:uLnTx/>
                <a:uFillTx/>
                <a:latin typeface="Arial"/>
                <a:cs typeface="Arial"/>
              </a:rPr>
              <a:t>1.</a:t>
            </a:r>
            <a:r>
              <a:rPr kumimoji="0" sz="2400" b="0" i="0" u="none" strike="noStrike" kern="0" cap="none" spc="25" normalizeH="0" baseline="0" noProof="0" dirty="0">
                <a:ln>
                  <a:noFill/>
                </a:ln>
                <a:solidFill>
                  <a:sysClr val="windowText" lastClr="000000"/>
                </a:solidFill>
                <a:effectLst/>
                <a:uLnTx/>
                <a:uFillTx/>
                <a:latin typeface="Arial"/>
                <a:cs typeface="Arial"/>
              </a:rPr>
              <a:t> </a:t>
            </a:r>
            <a:r>
              <a:rPr kumimoji="0" sz="2400" b="0" i="0" u="none" strike="noStrike" kern="0" cap="none" spc="-20" normalizeH="0" baseline="0" noProof="0" dirty="0">
                <a:ln>
                  <a:noFill/>
                </a:ln>
                <a:solidFill>
                  <a:sysClr val="windowText" lastClr="000000"/>
                </a:solidFill>
                <a:effectLst/>
                <a:uLnTx/>
                <a:uFillTx/>
                <a:latin typeface="Arial"/>
                <a:cs typeface="Arial"/>
              </a:rPr>
              <a:t>age,</a:t>
            </a:r>
            <a:endParaRPr kumimoji="0" sz="2400" b="0" i="0" u="none" strike="noStrike" kern="0" cap="none" spc="0" normalizeH="0" baseline="0" noProof="0" dirty="0">
              <a:ln>
                <a:noFill/>
              </a:ln>
              <a:solidFill>
                <a:sysClr val="windowText" lastClr="000000"/>
              </a:solidFill>
              <a:effectLst/>
              <a:uLnTx/>
              <a:uFillTx/>
              <a:latin typeface="Arial"/>
              <a:cs typeface="Arial"/>
            </a:endParaRPr>
          </a:p>
          <a:p>
            <a:pPr marL="469900" marR="0" lvl="0" indent="0" defTabSz="914400" eaLnBrk="1" fontAlgn="auto" latinLnBrk="0" hangingPunct="1">
              <a:lnSpc>
                <a:spcPct val="100000"/>
              </a:lnSpc>
              <a:spcBef>
                <a:spcPts val="240"/>
              </a:spcBef>
              <a:spcAft>
                <a:spcPts val="0"/>
              </a:spcAft>
              <a:buClrTx/>
              <a:buSzTx/>
              <a:buFontTx/>
              <a:buNone/>
              <a:tabLst/>
              <a:defRPr/>
            </a:pPr>
            <a:r>
              <a:rPr kumimoji="0" sz="2400" b="0" i="0" u="none" strike="noStrike" kern="0" cap="none" spc="0" normalizeH="0" baseline="0" noProof="0" dirty="0">
                <a:ln>
                  <a:noFill/>
                </a:ln>
                <a:solidFill>
                  <a:sysClr val="windowText" lastClr="000000"/>
                </a:solidFill>
                <a:effectLst/>
                <a:uLnTx/>
                <a:uFillTx/>
                <a:latin typeface="Arial"/>
                <a:cs typeface="Arial"/>
              </a:rPr>
              <a:t>2.</a:t>
            </a:r>
            <a:r>
              <a:rPr kumimoji="0" sz="2400" b="0" i="0" u="none" strike="noStrike" kern="0" cap="none" spc="25" normalizeH="0" baseline="0" noProof="0" dirty="0">
                <a:ln>
                  <a:noFill/>
                </a:ln>
                <a:solidFill>
                  <a:sysClr val="windowText" lastClr="000000"/>
                </a:solidFill>
                <a:effectLst/>
                <a:uLnTx/>
                <a:uFillTx/>
                <a:latin typeface="Arial"/>
                <a:cs typeface="Arial"/>
              </a:rPr>
              <a:t> </a:t>
            </a:r>
            <a:r>
              <a:rPr kumimoji="0" sz="2400" b="0" i="0" u="none" strike="noStrike" kern="0" cap="none" spc="-10" normalizeH="0" baseline="0" noProof="0" dirty="0">
                <a:ln>
                  <a:noFill/>
                </a:ln>
                <a:solidFill>
                  <a:sysClr val="windowText" lastClr="000000"/>
                </a:solidFill>
                <a:effectLst/>
                <a:uLnTx/>
                <a:uFillTx/>
                <a:latin typeface="Arial"/>
                <a:cs typeface="Arial"/>
              </a:rPr>
              <a:t>disability,</a:t>
            </a:r>
            <a:endParaRPr kumimoji="0" sz="2400" b="0" i="0" u="none" strike="noStrike" kern="0" cap="none" spc="0" normalizeH="0" baseline="0" noProof="0" dirty="0">
              <a:ln>
                <a:noFill/>
              </a:ln>
              <a:solidFill>
                <a:sysClr val="windowText" lastClr="000000"/>
              </a:solidFill>
              <a:effectLst/>
              <a:uLnTx/>
              <a:uFillTx/>
              <a:latin typeface="Arial"/>
              <a:cs typeface="Arial"/>
            </a:endParaRPr>
          </a:p>
          <a:p>
            <a:pPr marL="469900" marR="0" lvl="0" indent="0" defTabSz="914400" eaLnBrk="1" fontAlgn="auto" latinLnBrk="0" hangingPunct="1">
              <a:lnSpc>
                <a:spcPct val="100000"/>
              </a:lnSpc>
              <a:spcBef>
                <a:spcPts val="240"/>
              </a:spcBef>
              <a:spcAft>
                <a:spcPts val="0"/>
              </a:spcAft>
              <a:buClrTx/>
              <a:buSzTx/>
              <a:buFontTx/>
              <a:buNone/>
              <a:tabLst/>
              <a:defRPr/>
            </a:pPr>
            <a:r>
              <a:rPr kumimoji="0" sz="2400" b="0" i="0" u="none" strike="noStrike" kern="0" cap="none" spc="0" normalizeH="0" baseline="0" noProof="0" dirty="0">
                <a:ln>
                  <a:noFill/>
                </a:ln>
                <a:solidFill>
                  <a:sysClr val="windowText" lastClr="000000"/>
                </a:solidFill>
                <a:effectLst/>
                <a:uLnTx/>
                <a:uFillTx/>
                <a:latin typeface="Arial"/>
                <a:cs typeface="Arial"/>
              </a:rPr>
              <a:t>3.</a:t>
            </a:r>
            <a:r>
              <a:rPr kumimoji="0" sz="2400" b="0" i="0" u="none" strike="noStrike" kern="0" cap="none" spc="25" normalizeH="0" baseline="0" noProof="0" dirty="0">
                <a:ln>
                  <a:noFill/>
                </a:ln>
                <a:solidFill>
                  <a:sysClr val="windowText" lastClr="000000"/>
                </a:solidFill>
                <a:effectLst/>
                <a:uLnTx/>
                <a:uFillTx/>
                <a:latin typeface="Arial"/>
                <a:cs typeface="Arial"/>
              </a:rPr>
              <a:t> </a:t>
            </a:r>
            <a:r>
              <a:rPr kumimoji="0" sz="2400" b="0" i="0" u="none" strike="noStrike" kern="0" cap="none" spc="0" normalizeH="0" baseline="0" noProof="0" dirty="0">
                <a:ln>
                  <a:noFill/>
                </a:ln>
                <a:solidFill>
                  <a:sysClr val="windowText" lastClr="000000"/>
                </a:solidFill>
                <a:effectLst/>
                <a:uLnTx/>
                <a:uFillTx/>
                <a:latin typeface="Arial"/>
                <a:cs typeface="Arial"/>
              </a:rPr>
              <a:t>gender</a:t>
            </a:r>
            <a:r>
              <a:rPr kumimoji="0" sz="2400" b="0" i="0" u="none" strike="noStrike" kern="0" cap="none" spc="-15" normalizeH="0" baseline="0" noProof="0" dirty="0">
                <a:ln>
                  <a:noFill/>
                </a:ln>
                <a:solidFill>
                  <a:sysClr val="windowText" lastClr="000000"/>
                </a:solidFill>
                <a:effectLst/>
                <a:uLnTx/>
                <a:uFillTx/>
                <a:latin typeface="Arial"/>
                <a:cs typeface="Arial"/>
              </a:rPr>
              <a:t> </a:t>
            </a:r>
            <a:r>
              <a:rPr kumimoji="0" sz="2400" b="0" i="0" u="none" strike="noStrike" kern="0" cap="none" spc="-10" normalizeH="0" baseline="0" noProof="0" dirty="0">
                <a:ln>
                  <a:noFill/>
                </a:ln>
                <a:solidFill>
                  <a:sysClr val="windowText" lastClr="000000"/>
                </a:solidFill>
                <a:effectLst/>
                <a:uLnTx/>
                <a:uFillTx/>
                <a:latin typeface="Arial"/>
                <a:cs typeface="Arial"/>
              </a:rPr>
              <a:t>reassignment,</a:t>
            </a:r>
            <a:endParaRPr kumimoji="0" sz="2400" b="0" i="0" u="none" strike="noStrike" kern="0" cap="none" spc="0" normalizeH="0" baseline="0" noProof="0" dirty="0">
              <a:ln>
                <a:noFill/>
              </a:ln>
              <a:solidFill>
                <a:sysClr val="windowText" lastClr="000000"/>
              </a:solidFill>
              <a:effectLst/>
              <a:uLnTx/>
              <a:uFillTx/>
              <a:latin typeface="Arial"/>
              <a:cs typeface="Arial"/>
            </a:endParaRPr>
          </a:p>
          <a:p>
            <a:pPr marL="469900" marR="0" lvl="0" indent="0" defTabSz="914400" eaLnBrk="1" fontAlgn="auto" latinLnBrk="0" hangingPunct="1">
              <a:lnSpc>
                <a:spcPct val="100000"/>
              </a:lnSpc>
              <a:spcBef>
                <a:spcPts val="240"/>
              </a:spcBef>
              <a:spcAft>
                <a:spcPts val="0"/>
              </a:spcAft>
              <a:buClrTx/>
              <a:buSzTx/>
              <a:buFontTx/>
              <a:buNone/>
              <a:tabLst/>
              <a:defRPr/>
            </a:pPr>
            <a:r>
              <a:rPr kumimoji="0" sz="2400" b="0" i="0" u="none" strike="noStrike" kern="0" cap="none" spc="0" normalizeH="0" baseline="0" noProof="0" dirty="0">
                <a:ln>
                  <a:noFill/>
                </a:ln>
                <a:solidFill>
                  <a:sysClr val="windowText" lastClr="000000"/>
                </a:solidFill>
                <a:effectLst/>
                <a:uLnTx/>
                <a:uFillTx/>
                <a:latin typeface="Arial"/>
                <a:cs typeface="Arial"/>
              </a:rPr>
              <a:t>4.</a:t>
            </a:r>
            <a:r>
              <a:rPr kumimoji="0" sz="2400" b="0" i="0" u="none" strike="noStrike" kern="0" cap="none" spc="-15" normalizeH="0" baseline="0" noProof="0" dirty="0">
                <a:ln>
                  <a:noFill/>
                </a:ln>
                <a:solidFill>
                  <a:sysClr val="windowText" lastClr="000000"/>
                </a:solidFill>
                <a:effectLst/>
                <a:uLnTx/>
                <a:uFillTx/>
                <a:latin typeface="Arial"/>
                <a:cs typeface="Arial"/>
              </a:rPr>
              <a:t> </a:t>
            </a:r>
            <a:r>
              <a:rPr kumimoji="0" sz="2400" b="0" i="0" u="none" strike="noStrike" kern="0" cap="none" spc="0" normalizeH="0" baseline="0" noProof="0" dirty="0">
                <a:ln>
                  <a:noFill/>
                </a:ln>
                <a:solidFill>
                  <a:sysClr val="windowText" lastClr="000000"/>
                </a:solidFill>
                <a:effectLst/>
                <a:uLnTx/>
                <a:uFillTx/>
                <a:latin typeface="Arial"/>
                <a:cs typeface="Arial"/>
              </a:rPr>
              <a:t>marriage</a:t>
            </a:r>
            <a:r>
              <a:rPr kumimoji="0" sz="2400" b="0" i="0" u="none" strike="noStrike" kern="0" cap="none" spc="-50" normalizeH="0" baseline="0" noProof="0" dirty="0">
                <a:ln>
                  <a:noFill/>
                </a:ln>
                <a:solidFill>
                  <a:sysClr val="windowText" lastClr="000000"/>
                </a:solidFill>
                <a:effectLst/>
                <a:uLnTx/>
                <a:uFillTx/>
                <a:latin typeface="Arial"/>
                <a:cs typeface="Arial"/>
              </a:rPr>
              <a:t> </a:t>
            </a:r>
            <a:r>
              <a:rPr kumimoji="0" sz="2400" b="0" i="0" u="none" strike="noStrike" kern="0" cap="none" spc="0" normalizeH="0" baseline="0" noProof="0" dirty="0">
                <a:ln>
                  <a:noFill/>
                </a:ln>
                <a:solidFill>
                  <a:sysClr val="windowText" lastClr="000000"/>
                </a:solidFill>
                <a:effectLst/>
                <a:uLnTx/>
                <a:uFillTx/>
                <a:latin typeface="Arial"/>
                <a:cs typeface="Arial"/>
              </a:rPr>
              <a:t>and</a:t>
            </a:r>
            <a:r>
              <a:rPr kumimoji="0" sz="2400" b="0" i="0" u="none" strike="noStrike" kern="0" cap="none" spc="-35" normalizeH="0" baseline="0" noProof="0" dirty="0">
                <a:ln>
                  <a:noFill/>
                </a:ln>
                <a:solidFill>
                  <a:sysClr val="windowText" lastClr="000000"/>
                </a:solidFill>
                <a:effectLst/>
                <a:uLnTx/>
                <a:uFillTx/>
                <a:latin typeface="Arial"/>
                <a:cs typeface="Arial"/>
              </a:rPr>
              <a:t> </a:t>
            </a:r>
            <a:r>
              <a:rPr kumimoji="0" sz="2400" b="0" i="0" u="none" strike="noStrike" kern="0" cap="none" spc="0" normalizeH="0" baseline="0" noProof="0" dirty="0">
                <a:ln>
                  <a:noFill/>
                </a:ln>
                <a:solidFill>
                  <a:sysClr val="windowText" lastClr="000000"/>
                </a:solidFill>
                <a:effectLst/>
                <a:uLnTx/>
                <a:uFillTx/>
                <a:latin typeface="Arial"/>
                <a:cs typeface="Arial"/>
              </a:rPr>
              <a:t>civil</a:t>
            </a:r>
            <a:r>
              <a:rPr kumimoji="0" sz="2400" b="0" i="0" u="none" strike="noStrike" kern="0" cap="none" spc="-30" normalizeH="0" baseline="0" noProof="0" dirty="0">
                <a:ln>
                  <a:noFill/>
                </a:ln>
                <a:solidFill>
                  <a:sysClr val="windowText" lastClr="000000"/>
                </a:solidFill>
                <a:effectLst/>
                <a:uLnTx/>
                <a:uFillTx/>
                <a:latin typeface="Arial"/>
                <a:cs typeface="Arial"/>
              </a:rPr>
              <a:t> </a:t>
            </a:r>
            <a:r>
              <a:rPr kumimoji="0" sz="2400" b="0" i="0" u="none" strike="noStrike" kern="0" cap="none" spc="-10" normalizeH="0" baseline="0" noProof="0" dirty="0">
                <a:ln>
                  <a:noFill/>
                </a:ln>
                <a:solidFill>
                  <a:sysClr val="windowText" lastClr="000000"/>
                </a:solidFill>
                <a:effectLst/>
                <a:uLnTx/>
                <a:uFillTx/>
                <a:latin typeface="Arial"/>
                <a:cs typeface="Arial"/>
              </a:rPr>
              <a:t>partnership,</a:t>
            </a:r>
            <a:endParaRPr kumimoji="0" sz="2400" b="0" i="0" u="none" strike="noStrike" kern="0" cap="none" spc="0" normalizeH="0" baseline="0" noProof="0" dirty="0">
              <a:ln>
                <a:noFill/>
              </a:ln>
              <a:solidFill>
                <a:sysClr val="windowText" lastClr="000000"/>
              </a:solidFill>
              <a:effectLst/>
              <a:uLnTx/>
              <a:uFillTx/>
              <a:latin typeface="Arial"/>
              <a:cs typeface="Arial"/>
            </a:endParaRPr>
          </a:p>
          <a:p>
            <a:pPr marL="469900" marR="0" lvl="0" indent="0" defTabSz="914400" eaLnBrk="1" fontAlgn="auto" latinLnBrk="0" hangingPunct="1">
              <a:lnSpc>
                <a:spcPct val="100000"/>
              </a:lnSpc>
              <a:spcBef>
                <a:spcPts val="240"/>
              </a:spcBef>
              <a:spcAft>
                <a:spcPts val="0"/>
              </a:spcAft>
              <a:buClrTx/>
              <a:buSzTx/>
              <a:buFontTx/>
              <a:buNone/>
              <a:tabLst/>
              <a:defRPr/>
            </a:pPr>
            <a:r>
              <a:rPr kumimoji="0" sz="2400" b="0" i="0" u="none" strike="noStrike" kern="0" cap="none" spc="0" normalizeH="0" baseline="0" noProof="0" dirty="0">
                <a:ln>
                  <a:noFill/>
                </a:ln>
                <a:solidFill>
                  <a:sysClr val="windowText" lastClr="000000"/>
                </a:solidFill>
                <a:effectLst/>
                <a:uLnTx/>
                <a:uFillTx/>
                <a:latin typeface="Arial"/>
                <a:cs typeface="Arial"/>
              </a:rPr>
              <a:t>5.</a:t>
            </a:r>
            <a:r>
              <a:rPr kumimoji="0" sz="2400" b="0" i="0" u="none" strike="noStrike" kern="0" cap="none" spc="10" normalizeH="0" baseline="0" noProof="0" dirty="0">
                <a:ln>
                  <a:noFill/>
                </a:ln>
                <a:solidFill>
                  <a:sysClr val="windowText" lastClr="000000"/>
                </a:solidFill>
                <a:effectLst/>
                <a:uLnTx/>
                <a:uFillTx/>
                <a:latin typeface="Arial"/>
                <a:cs typeface="Arial"/>
              </a:rPr>
              <a:t> </a:t>
            </a:r>
            <a:r>
              <a:rPr kumimoji="0" sz="2400" b="0" i="0" u="none" strike="noStrike" kern="0" cap="none" spc="0" normalizeH="0" baseline="0" noProof="0" dirty="0">
                <a:ln>
                  <a:noFill/>
                </a:ln>
                <a:solidFill>
                  <a:sysClr val="windowText" lastClr="000000"/>
                </a:solidFill>
                <a:effectLst/>
                <a:uLnTx/>
                <a:uFillTx/>
                <a:latin typeface="Arial"/>
                <a:cs typeface="Arial"/>
              </a:rPr>
              <a:t>pregnancy</a:t>
            </a:r>
            <a:r>
              <a:rPr kumimoji="0" sz="2400" b="0" i="0" u="none" strike="noStrike" kern="0" cap="none" spc="-20" normalizeH="0" baseline="0" noProof="0" dirty="0">
                <a:ln>
                  <a:noFill/>
                </a:ln>
                <a:solidFill>
                  <a:sysClr val="windowText" lastClr="000000"/>
                </a:solidFill>
                <a:effectLst/>
                <a:uLnTx/>
                <a:uFillTx/>
                <a:latin typeface="Arial"/>
                <a:cs typeface="Arial"/>
              </a:rPr>
              <a:t> </a:t>
            </a:r>
            <a:r>
              <a:rPr kumimoji="0" sz="2400" b="0" i="0" u="none" strike="noStrike" kern="0" cap="none" spc="0" normalizeH="0" baseline="0" noProof="0" dirty="0">
                <a:ln>
                  <a:noFill/>
                </a:ln>
                <a:solidFill>
                  <a:sysClr val="windowText" lastClr="000000"/>
                </a:solidFill>
                <a:effectLst/>
                <a:uLnTx/>
                <a:uFillTx/>
                <a:latin typeface="Arial"/>
                <a:cs typeface="Arial"/>
              </a:rPr>
              <a:t>and</a:t>
            </a:r>
            <a:r>
              <a:rPr kumimoji="0" sz="2400" b="0" i="0" u="none" strike="noStrike" kern="0" cap="none" spc="-20" normalizeH="0" baseline="0" noProof="0" dirty="0">
                <a:ln>
                  <a:noFill/>
                </a:ln>
                <a:solidFill>
                  <a:sysClr val="windowText" lastClr="000000"/>
                </a:solidFill>
                <a:effectLst/>
                <a:uLnTx/>
                <a:uFillTx/>
                <a:latin typeface="Arial"/>
                <a:cs typeface="Arial"/>
              </a:rPr>
              <a:t> </a:t>
            </a:r>
            <a:r>
              <a:rPr kumimoji="0" sz="2400" b="0" i="0" u="none" strike="noStrike" kern="0" cap="none" spc="-10" normalizeH="0" baseline="0" noProof="0" dirty="0">
                <a:ln>
                  <a:noFill/>
                </a:ln>
                <a:solidFill>
                  <a:sysClr val="windowText" lastClr="000000"/>
                </a:solidFill>
                <a:effectLst/>
                <a:uLnTx/>
                <a:uFillTx/>
                <a:latin typeface="Arial"/>
                <a:cs typeface="Arial"/>
              </a:rPr>
              <a:t>maternity,</a:t>
            </a:r>
            <a:endParaRPr kumimoji="0" sz="2400" b="0" i="0" u="none" strike="noStrike" kern="0" cap="none" spc="0" normalizeH="0" baseline="0" noProof="0" dirty="0">
              <a:ln>
                <a:noFill/>
              </a:ln>
              <a:solidFill>
                <a:sysClr val="windowText" lastClr="000000"/>
              </a:solidFill>
              <a:effectLst/>
              <a:uLnTx/>
              <a:uFillTx/>
              <a:latin typeface="Arial"/>
              <a:cs typeface="Arial"/>
            </a:endParaRPr>
          </a:p>
          <a:p>
            <a:pPr marL="469900" marR="0" lvl="0" indent="0" defTabSz="914400" eaLnBrk="1" fontAlgn="auto" latinLnBrk="0" hangingPunct="1">
              <a:lnSpc>
                <a:spcPct val="100000"/>
              </a:lnSpc>
              <a:spcBef>
                <a:spcPts val="240"/>
              </a:spcBef>
              <a:spcAft>
                <a:spcPts val="0"/>
              </a:spcAft>
              <a:buClrTx/>
              <a:buSzTx/>
              <a:buFontTx/>
              <a:buNone/>
              <a:tabLst/>
              <a:defRPr/>
            </a:pPr>
            <a:r>
              <a:rPr kumimoji="0" sz="2400" b="0" i="0" u="none" strike="noStrike" kern="0" cap="none" spc="0" normalizeH="0" baseline="0" noProof="0" dirty="0">
                <a:ln>
                  <a:noFill/>
                </a:ln>
                <a:solidFill>
                  <a:sysClr val="windowText" lastClr="000000"/>
                </a:solidFill>
                <a:effectLst/>
                <a:uLnTx/>
                <a:uFillTx/>
                <a:latin typeface="Arial"/>
                <a:cs typeface="Arial"/>
              </a:rPr>
              <a:t>6.</a:t>
            </a:r>
            <a:r>
              <a:rPr kumimoji="0" sz="2400" b="0" i="0" u="none" strike="noStrike" kern="0" cap="none" spc="25" normalizeH="0" baseline="0" noProof="0" dirty="0">
                <a:ln>
                  <a:noFill/>
                </a:ln>
                <a:solidFill>
                  <a:sysClr val="windowText" lastClr="000000"/>
                </a:solidFill>
                <a:effectLst/>
                <a:uLnTx/>
                <a:uFillTx/>
                <a:latin typeface="Arial"/>
                <a:cs typeface="Arial"/>
              </a:rPr>
              <a:t> </a:t>
            </a:r>
            <a:r>
              <a:rPr kumimoji="0" sz="2400" b="0" i="0" u="none" strike="noStrike" kern="0" cap="none" spc="-10" normalizeH="0" baseline="0" noProof="0" dirty="0">
                <a:ln>
                  <a:noFill/>
                </a:ln>
                <a:solidFill>
                  <a:sysClr val="windowText" lastClr="000000"/>
                </a:solidFill>
                <a:effectLst/>
                <a:uLnTx/>
                <a:uFillTx/>
                <a:latin typeface="Arial"/>
                <a:cs typeface="Arial"/>
              </a:rPr>
              <a:t>race,</a:t>
            </a:r>
            <a:endParaRPr kumimoji="0" sz="2400" b="0" i="0" u="none" strike="noStrike" kern="0" cap="none" spc="0" normalizeH="0" baseline="0" noProof="0" dirty="0">
              <a:ln>
                <a:noFill/>
              </a:ln>
              <a:solidFill>
                <a:sysClr val="windowText" lastClr="000000"/>
              </a:solidFill>
              <a:effectLst/>
              <a:uLnTx/>
              <a:uFillTx/>
              <a:latin typeface="Arial"/>
              <a:cs typeface="Arial"/>
            </a:endParaRPr>
          </a:p>
          <a:p>
            <a:pPr marL="469900" marR="0" lvl="0" indent="0" defTabSz="914400" eaLnBrk="1" fontAlgn="auto" latinLnBrk="0" hangingPunct="1">
              <a:lnSpc>
                <a:spcPct val="100000"/>
              </a:lnSpc>
              <a:spcBef>
                <a:spcPts val="240"/>
              </a:spcBef>
              <a:spcAft>
                <a:spcPts val="0"/>
              </a:spcAft>
              <a:buClrTx/>
              <a:buSzTx/>
              <a:buFontTx/>
              <a:buNone/>
              <a:tabLst/>
              <a:defRPr/>
            </a:pPr>
            <a:r>
              <a:rPr kumimoji="0" sz="2400" b="0" i="0" u="none" strike="noStrike" kern="0" cap="none" spc="0" normalizeH="0" baseline="0" noProof="0" dirty="0">
                <a:ln>
                  <a:noFill/>
                </a:ln>
                <a:solidFill>
                  <a:sysClr val="windowText" lastClr="000000"/>
                </a:solidFill>
                <a:effectLst/>
                <a:uLnTx/>
                <a:uFillTx/>
                <a:latin typeface="Arial"/>
                <a:cs typeface="Arial"/>
              </a:rPr>
              <a:t>7.</a:t>
            </a:r>
            <a:r>
              <a:rPr kumimoji="0" sz="2400" b="0" i="0" u="none" strike="noStrike" kern="0" cap="none" spc="15" normalizeH="0" baseline="0" noProof="0" dirty="0">
                <a:ln>
                  <a:noFill/>
                </a:ln>
                <a:solidFill>
                  <a:sysClr val="windowText" lastClr="000000"/>
                </a:solidFill>
                <a:effectLst/>
                <a:uLnTx/>
                <a:uFillTx/>
                <a:latin typeface="Arial"/>
                <a:cs typeface="Arial"/>
              </a:rPr>
              <a:t> </a:t>
            </a:r>
            <a:r>
              <a:rPr kumimoji="0" sz="2400" b="0" i="0" u="none" strike="noStrike" kern="0" cap="none" spc="0" normalizeH="0" baseline="0" noProof="0" dirty="0">
                <a:ln>
                  <a:noFill/>
                </a:ln>
                <a:solidFill>
                  <a:sysClr val="windowText" lastClr="000000"/>
                </a:solidFill>
                <a:effectLst/>
                <a:uLnTx/>
                <a:uFillTx/>
                <a:latin typeface="Arial"/>
                <a:cs typeface="Arial"/>
              </a:rPr>
              <a:t>religion</a:t>
            </a:r>
            <a:r>
              <a:rPr kumimoji="0" sz="2400" b="0" i="0" u="none" strike="noStrike" kern="0" cap="none" spc="-35" normalizeH="0" baseline="0" noProof="0" dirty="0">
                <a:ln>
                  <a:noFill/>
                </a:ln>
                <a:solidFill>
                  <a:sysClr val="windowText" lastClr="000000"/>
                </a:solidFill>
                <a:effectLst/>
                <a:uLnTx/>
                <a:uFillTx/>
                <a:latin typeface="Arial"/>
                <a:cs typeface="Arial"/>
              </a:rPr>
              <a:t> </a:t>
            </a:r>
            <a:r>
              <a:rPr kumimoji="0" sz="2400" b="0" i="0" u="none" strike="noStrike" kern="0" cap="none" spc="0" normalizeH="0" baseline="0" noProof="0" dirty="0">
                <a:ln>
                  <a:noFill/>
                </a:ln>
                <a:solidFill>
                  <a:sysClr val="windowText" lastClr="000000"/>
                </a:solidFill>
                <a:effectLst/>
                <a:uLnTx/>
                <a:uFillTx/>
                <a:latin typeface="Arial"/>
                <a:cs typeface="Arial"/>
              </a:rPr>
              <a:t>or</a:t>
            </a:r>
            <a:r>
              <a:rPr kumimoji="0" sz="2400" b="0" i="0" u="none" strike="noStrike" kern="0" cap="none" spc="-25" normalizeH="0" baseline="0" noProof="0" dirty="0">
                <a:ln>
                  <a:noFill/>
                </a:ln>
                <a:solidFill>
                  <a:sysClr val="windowText" lastClr="000000"/>
                </a:solidFill>
                <a:effectLst/>
                <a:uLnTx/>
                <a:uFillTx/>
                <a:latin typeface="Arial"/>
                <a:cs typeface="Arial"/>
              </a:rPr>
              <a:t> </a:t>
            </a:r>
            <a:r>
              <a:rPr kumimoji="0" sz="2400" b="0" i="0" u="none" strike="noStrike" kern="0" cap="none" spc="-10" normalizeH="0" baseline="0" noProof="0" dirty="0">
                <a:ln>
                  <a:noFill/>
                </a:ln>
                <a:solidFill>
                  <a:sysClr val="windowText" lastClr="000000"/>
                </a:solidFill>
                <a:effectLst/>
                <a:uLnTx/>
                <a:uFillTx/>
                <a:latin typeface="Arial"/>
                <a:cs typeface="Arial"/>
              </a:rPr>
              <a:t>belief,</a:t>
            </a:r>
            <a:endParaRPr kumimoji="0" sz="2400" b="0" i="0" u="none" strike="noStrike" kern="0" cap="none" spc="0" normalizeH="0" baseline="0" noProof="0" dirty="0">
              <a:ln>
                <a:noFill/>
              </a:ln>
              <a:solidFill>
                <a:sysClr val="windowText" lastClr="000000"/>
              </a:solidFill>
              <a:effectLst/>
              <a:uLnTx/>
              <a:uFillTx/>
              <a:latin typeface="Arial"/>
              <a:cs typeface="Arial"/>
            </a:endParaRPr>
          </a:p>
          <a:p>
            <a:pPr marL="469900" marR="0" lvl="0" indent="0" defTabSz="914400" eaLnBrk="1" fontAlgn="auto" latinLnBrk="0" hangingPunct="1">
              <a:lnSpc>
                <a:spcPct val="100000"/>
              </a:lnSpc>
              <a:spcBef>
                <a:spcPts val="240"/>
              </a:spcBef>
              <a:spcAft>
                <a:spcPts val="0"/>
              </a:spcAft>
              <a:buClrTx/>
              <a:buSzTx/>
              <a:buFontTx/>
              <a:buNone/>
              <a:tabLst/>
              <a:defRPr/>
            </a:pPr>
            <a:r>
              <a:rPr kumimoji="0" sz="2400" b="0" i="0" u="none" strike="noStrike" kern="0" cap="none" spc="0" normalizeH="0" baseline="0" noProof="0" dirty="0">
                <a:ln>
                  <a:noFill/>
                </a:ln>
                <a:solidFill>
                  <a:sysClr val="windowText" lastClr="000000"/>
                </a:solidFill>
                <a:effectLst/>
                <a:uLnTx/>
                <a:uFillTx/>
                <a:latin typeface="Arial"/>
                <a:cs typeface="Arial"/>
              </a:rPr>
              <a:t>8.</a:t>
            </a:r>
            <a:r>
              <a:rPr kumimoji="0" sz="2400" b="0" i="0" u="none" strike="noStrike" kern="0" cap="none" spc="15" normalizeH="0" baseline="0" noProof="0" dirty="0">
                <a:ln>
                  <a:noFill/>
                </a:ln>
                <a:solidFill>
                  <a:sysClr val="windowText" lastClr="000000"/>
                </a:solidFill>
                <a:effectLst/>
                <a:uLnTx/>
                <a:uFillTx/>
                <a:latin typeface="Arial"/>
                <a:cs typeface="Arial"/>
              </a:rPr>
              <a:t> </a:t>
            </a:r>
            <a:r>
              <a:rPr kumimoji="0" sz="2400" b="0" i="0" u="none" strike="noStrike" kern="0" cap="none" spc="0" normalizeH="0" baseline="0" noProof="0" dirty="0">
                <a:ln>
                  <a:noFill/>
                </a:ln>
                <a:solidFill>
                  <a:sysClr val="windowText" lastClr="000000"/>
                </a:solidFill>
                <a:effectLst/>
                <a:uLnTx/>
                <a:uFillTx/>
                <a:latin typeface="Arial"/>
                <a:cs typeface="Arial"/>
              </a:rPr>
              <a:t>sex</a:t>
            </a:r>
            <a:r>
              <a:rPr kumimoji="0" sz="2400" b="0" i="0" u="none" strike="noStrike" kern="0" cap="none" spc="-15" normalizeH="0" baseline="0" noProof="0" dirty="0">
                <a:ln>
                  <a:noFill/>
                </a:ln>
                <a:solidFill>
                  <a:sysClr val="windowText" lastClr="000000"/>
                </a:solidFill>
                <a:effectLst/>
                <a:uLnTx/>
                <a:uFillTx/>
                <a:latin typeface="Arial"/>
                <a:cs typeface="Arial"/>
              </a:rPr>
              <a:t> </a:t>
            </a:r>
            <a:r>
              <a:rPr kumimoji="0" sz="2400" b="0" i="0" u="none" strike="noStrike" kern="0" cap="none" spc="-25" normalizeH="0" baseline="0" noProof="0" dirty="0">
                <a:ln>
                  <a:noFill/>
                </a:ln>
                <a:solidFill>
                  <a:sysClr val="windowText" lastClr="000000"/>
                </a:solidFill>
                <a:effectLst/>
                <a:uLnTx/>
                <a:uFillTx/>
                <a:latin typeface="Arial"/>
                <a:cs typeface="Arial"/>
              </a:rPr>
              <a:t>and</a:t>
            </a:r>
            <a:endParaRPr kumimoji="0" sz="2400" b="0" i="0" u="none" strike="noStrike" kern="0" cap="none" spc="0" normalizeH="0" baseline="0" noProof="0" dirty="0">
              <a:ln>
                <a:noFill/>
              </a:ln>
              <a:solidFill>
                <a:sysClr val="windowText" lastClr="000000"/>
              </a:solidFill>
              <a:effectLst/>
              <a:uLnTx/>
              <a:uFillTx/>
              <a:latin typeface="Arial"/>
              <a:cs typeface="Arial"/>
            </a:endParaRPr>
          </a:p>
          <a:p>
            <a:pPr marL="469900" marR="0" lvl="0" indent="0" defTabSz="914400" eaLnBrk="1" fontAlgn="auto" latinLnBrk="0" hangingPunct="1">
              <a:lnSpc>
                <a:spcPct val="100000"/>
              </a:lnSpc>
              <a:spcBef>
                <a:spcPts val="245"/>
              </a:spcBef>
              <a:spcAft>
                <a:spcPts val="0"/>
              </a:spcAft>
              <a:buClrTx/>
              <a:buSzTx/>
              <a:buFontTx/>
              <a:buNone/>
              <a:tabLst/>
              <a:defRPr/>
            </a:pPr>
            <a:r>
              <a:rPr kumimoji="0" sz="2400" b="0" i="0" u="none" strike="noStrike" kern="0" cap="none" spc="0" normalizeH="0" baseline="0" noProof="0" dirty="0">
                <a:ln>
                  <a:noFill/>
                </a:ln>
                <a:solidFill>
                  <a:sysClr val="windowText" lastClr="000000"/>
                </a:solidFill>
                <a:effectLst/>
                <a:uLnTx/>
                <a:uFillTx/>
                <a:latin typeface="Arial"/>
                <a:cs typeface="Arial"/>
              </a:rPr>
              <a:t>9.</a:t>
            </a:r>
            <a:r>
              <a:rPr kumimoji="0" sz="2400" b="0" i="0" u="none" strike="noStrike" kern="0" cap="none" spc="10" normalizeH="0" baseline="0" noProof="0" dirty="0">
                <a:ln>
                  <a:noFill/>
                </a:ln>
                <a:solidFill>
                  <a:sysClr val="windowText" lastClr="000000"/>
                </a:solidFill>
                <a:effectLst/>
                <a:uLnTx/>
                <a:uFillTx/>
                <a:latin typeface="Arial"/>
                <a:cs typeface="Arial"/>
              </a:rPr>
              <a:t> </a:t>
            </a:r>
            <a:r>
              <a:rPr kumimoji="0" sz="2400" b="0" i="0" u="none" strike="noStrike" kern="0" cap="none" spc="0" normalizeH="0" baseline="0" noProof="0" dirty="0">
                <a:ln>
                  <a:noFill/>
                </a:ln>
                <a:solidFill>
                  <a:sysClr val="windowText" lastClr="000000"/>
                </a:solidFill>
                <a:effectLst/>
                <a:uLnTx/>
                <a:uFillTx/>
                <a:latin typeface="Arial"/>
                <a:cs typeface="Arial"/>
              </a:rPr>
              <a:t>sexual</a:t>
            </a:r>
            <a:r>
              <a:rPr kumimoji="0" sz="2400" b="0" i="0" u="none" strike="noStrike" kern="0" cap="none" spc="-30" normalizeH="0" baseline="0" noProof="0" dirty="0">
                <a:ln>
                  <a:noFill/>
                </a:ln>
                <a:solidFill>
                  <a:sysClr val="windowText" lastClr="000000"/>
                </a:solidFill>
                <a:effectLst/>
                <a:uLnTx/>
                <a:uFillTx/>
                <a:latin typeface="Arial"/>
                <a:cs typeface="Arial"/>
              </a:rPr>
              <a:t> </a:t>
            </a:r>
            <a:r>
              <a:rPr kumimoji="0" sz="2400" b="0" i="0" u="none" strike="noStrike" kern="0" cap="none" spc="0" normalizeH="0" baseline="0" noProof="0" dirty="0">
                <a:ln>
                  <a:noFill/>
                </a:ln>
                <a:solidFill>
                  <a:sysClr val="windowText" lastClr="000000"/>
                </a:solidFill>
                <a:effectLst/>
                <a:uLnTx/>
                <a:uFillTx/>
                <a:latin typeface="Arial"/>
                <a:cs typeface="Arial"/>
              </a:rPr>
              <a:t>orientation.</a:t>
            </a:r>
            <a:r>
              <a:rPr kumimoji="0" sz="2400" b="0" i="0" u="none" strike="noStrike" kern="0" cap="none" spc="-70" normalizeH="0" baseline="0" noProof="0" dirty="0">
                <a:ln>
                  <a:noFill/>
                </a:ln>
                <a:solidFill>
                  <a:sysClr val="windowText" lastClr="000000"/>
                </a:solidFill>
                <a:effectLst/>
                <a:uLnTx/>
                <a:uFillTx/>
                <a:latin typeface="Arial"/>
                <a:cs typeface="Arial"/>
              </a:rPr>
              <a:t> </a:t>
            </a:r>
            <a:r>
              <a:rPr kumimoji="0" sz="2400" b="0" i="0" u="none" strike="noStrike" kern="0" cap="none" spc="0" normalizeH="0" baseline="0" noProof="0" dirty="0">
                <a:ln>
                  <a:noFill/>
                </a:ln>
                <a:solidFill>
                  <a:sysClr val="windowText" lastClr="000000"/>
                </a:solidFill>
                <a:effectLst/>
                <a:uLnTx/>
                <a:uFillTx/>
                <a:latin typeface="Arial"/>
                <a:cs typeface="Arial"/>
              </a:rPr>
              <a:t>(Government</a:t>
            </a:r>
            <a:r>
              <a:rPr kumimoji="0" sz="2400" b="0" i="0" u="none" strike="noStrike" kern="0" cap="none" spc="-40" normalizeH="0" baseline="0" noProof="0" dirty="0">
                <a:ln>
                  <a:noFill/>
                </a:ln>
                <a:solidFill>
                  <a:sysClr val="windowText" lastClr="000000"/>
                </a:solidFill>
                <a:effectLst/>
                <a:uLnTx/>
                <a:uFillTx/>
                <a:latin typeface="Arial"/>
                <a:cs typeface="Arial"/>
              </a:rPr>
              <a:t> </a:t>
            </a:r>
            <a:r>
              <a:rPr kumimoji="0" sz="2400" b="0" i="0" u="none" strike="noStrike" kern="0" cap="none" spc="0" normalizeH="0" baseline="0" noProof="0" dirty="0">
                <a:ln>
                  <a:noFill/>
                </a:ln>
                <a:solidFill>
                  <a:sysClr val="windowText" lastClr="000000"/>
                </a:solidFill>
                <a:effectLst/>
                <a:uLnTx/>
                <a:uFillTx/>
                <a:latin typeface="Arial"/>
                <a:cs typeface="Arial"/>
              </a:rPr>
              <a:t>Equalities</a:t>
            </a:r>
            <a:r>
              <a:rPr kumimoji="0" sz="2400" b="0" i="0" u="none" strike="noStrike" kern="0" cap="none" spc="-40" normalizeH="0" baseline="0" noProof="0" dirty="0">
                <a:ln>
                  <a:noFill/>
                </a:ln>
                <a:solidFill>
                  <a:sysClr val="windowText" lastClr="000000"/>
                </a:solidFill>
                <a:effectLst/>
                <a:uLnTx/>
                <a:uFillTx/>
                <a:latin typeface="Arial"/>
                <a:cs typeface="Arial"/>
              </a:rPr>
              <a:t> </a:t>
            </a:r>
            <a:r>
              <a:rPr kumimoji="0" sz="2400" b="0" i="0" u="none" strike="noStrike" kern="0" cap="none" spc="0" normalizeH="0" baseline="0" noProof="0" dirty="0">
                <a:ln>
                  <a:noFill/>
                </a:ln>
                <a:solidFill>
                  <a:sysClr val="windowText" lastClr="000000"/>
                </a:solidFill>
                <a:effectLst/>
                <a:uLnTx/>
                <a:uFillTx/>
                <a:latin typeface="Arial"/>
                <a:cs typeface="Arial"/>
              </a:rPr>
              <a:t>Office,</a:t>
            </a:r>
            <a:r>
              <a:rPr kumimoji="0" sz="2400" b="0" i="0" u="none" strike="noStrike" kern="0" cap="none" spc="-60" normalizeH="0" baseline="0" noProof="0" dirty="0">
                <a:ln>
                  <a:noFill/>
                </a:ln>
                <a:solidFill>
                  <a:sysClr val="windowText" lastClr="000000"/>
                </a:solidFill>
                <a:effectLst/>
                <a:uLnTx/>
                <a:uFillTx/>
                <a:latin typeface="Arial"/>
                <a:cs typeface="Arial"/>
              </a:rPr>
              <a:t> </a:t>
            </a:r>
            <a:r>
              <a:rPr kumimoji="0" sz="2400" b="0" i="0" u="none" strike="noStrike" kern="0" cap="none" spc="-10" normalizeH="0" baseline="0" noProof="0" dirty="0">
                <a:ln>
                  <a:noFill/>
                </a:ln>
                <a:solidFill>
                  <a:sysClr val="windowText" lastClr="000000"/>
                </a:solidFill>
                <a:effectLst/>
                <a:uLnTx/>
                <a:uFillTx/>
                <a:latin typeface="Arial"/>
                <a:cs typeface="Arial"/>
              </a:rPr>
              <a:t>2010</a:t>
            </a:r>
            <a:r>
              <a:rPr kumimoji="0" sz="2000" b="1" i="0" u="none" strike="noStrike" kern="0" cap="none" spc="-10" normalizeH="0" baseline="0" noProof="0" dirty="0">
                <a:ln>
                  <a:noFill/>
                </a:ln>
                <a:solidFill>
                  <a:sysClr val="windowText" lastClr="000000"/>
                </a:solidFill>
                <a:effectLst/>
                <a:uLnTx/>
                <a:uFillTx/>
                <a:latin typeface="Arial"/>
                <a:cs typeface="Arial"/>
              </a:rPr>
              <a:t>)</a:t>
            </a:r>
            <a:endParaRPr kumimoji="0" sz="2000" b="0" i="0" u="none" strike="noStrike" kern="0" cap="none" spc="0" normalizeH="0" baseline="0" noProof="0" dirty="0">
              <a:ln>
                <a:noFill/>
              </a:ln>
              <a:solidFill>
                <a:sysClr val="windowText" lastClr="000000"/>
              </a:solidFill>
              <a:effectLst/>
              <a:uLnTx/>
              <a:uFillTx/>
              <a:latin typeface="Arial"/>
              <a:cs typeface="Arial"/>
            </a:endParaRPr>
          </a:p>
          <a:p>
            <a:pPr marL="0" marR="0" lvl="0" indent="0" defTabSz="914400" eaLnBrk="1" fontAlgn="auto" latinLnBrk="0" hangingPunct="1">
              <a:lnSpc>
                <a:spcPct val="100000"/>
              </a:lnSpc>
              <a:spcBef>
                <a:spcPts val="45"/>
              </a:spcBef>
              <a:spcAft>
                <a:spcPts val="0"/>
              </a:spcAft>
              <a:buClrTx/>
              <a:buSzTx/>
              <a:buFontTx/>
              <a:buNone/>
              <a:tabLst/>
              <a:defRPr/>
            </a:pPr>
            <a:endParaRPr kumimoji="0" sz="2700" b="0" i="0" u="none" strike="noStrike" kern="0" cap="none" spc="0" normalizeH="0" baseline="0" noProof="0" dirty="0">
              <a:ln>
                <a:noFill/>
              </a:ln>
              <a:solidFill>
                <a:sysClr val="windowText" lastClr="000000"/>
              </a:solidFill>
              <a:effectLst/>
              <a:uLnTx/>
              <a:uFillTx/>
              <a:latin typeface="Arial"/>
              <a:cs typeface="Arial"/>
            </a:endParaRPr>
          </a:p>
          <a:p>
            <a:pPr marL="355600" marR="875030" lvl="0" indent="-342900" defTabSz="914400" eaLnBrk="1" fontAlgn="auto" latinLnBrk="0" hangingPunct="1">
              <a:lnSpc>
                <a:spcPts val="2160"/>
              </a:lnSpc>
              <a:spcBef>
                <a:spcPts val="0"/>
              </a:spcBef>
              <a:spcAft>
                <a:spcPts val="0"/>
              </a:spcAft>
              <a:buClrTx/>
              <a:buSzTx/>
              <a:buFontTx/>
              <a:buNone/>
              <a:tabLst>
                <a:tab pos="354965" algn="l"/>
              </a:tabLst>
              <a:defRPr/>
            </a:pPr>
            <a:r>
              <a:rPr kumimoji="0" sz="2000" b="0" i="0" u="none" strike="noStrike" kern="0" cap="none" spc="-50" normalizeH="0" baseline="0" noProof="0" dirty="0">
                <a:ln>
                  <a:noFill/>
                </a:ln>
                <a:solidFill>
                  <a:sysClr val="windowText" lastClr="000000"/>
                </a:solidFill>
                <a:effectLst/>
                <a:uLnTx/>
                <a:uFillTx/>
                <a:latin typeface="Arial"/>
                <a:cs typeface="Arial"/>
              </a:rPr>
              <a:t>•</a:t>
            </a:r>
            <a:endParaRPr kumimoji="0" sz="2000" b="0" i="0" u="none" strike="noStrike" kern="0" cap="none" spc="0" normalizeH="0" baseline="0" noProof="0" dirty="0">
              <a:ln>
                <a:noFill/>
              </a:ln>
              <a:solidFill>
                <a:sysClr val="windowText" lastClr="000000"/>
              </a:solidFill>
              <a:effectLst/>
              <a:uLnTx/>
              <a:uFillTx/>
              <a:latin typeface="Arial"/>
              <a:cs typeface="Aria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6F210-8B5E-5D22-CD7A-4E27E67F430D}"/>
              </a:ext>
            </a:extLst>
          </p:cNvPr>
          <p:cNvSpPr>
            <a:spLocks noGrp="1"/>
          </p:cNvSpPr>
          <p:nvPr>
            <p:ph type="title"/>
          </p:nvPr>
        </p:nvSpPr>
        <p:spPr>
          <a:xfrm>
            <a:off x="228600" y="304800"/>
            <a:ext cx="8839200" cy="1231106"/>
          </a:xfrm>
        </p:spPr>
        <p:txBody>
          <a:bodyPr/>
          <a:lstStyle/>
          <a:p>
            <a:r>
              <a:rPr lang="en-GB" dirty="0"/>
              <a:t>What to do if you witness or experience discrimination </a:t>
            </a:r>
          </a:p>
        </p:txBody>
      </p:sp>
      <p:sp>
        <p:nvSpPr>
          <p:cNvPr id="3" name="Text Placeholder 2">
            <a:extLst>
              <a:ext uri="{FF2B5EF4-FFF2-40B4-BE49-F238E27FC236}">
                <a16:creationId xmlns:a16="http://schemas.microsoft.com/office/drawing/2014/main" id="{5D252288-D391-A497-C6F4-AB3ECEA9165E}"/>
              </a:ext>
            </a:extLst>
          </p:cNvPr>
          <p:cNvSpPr>
            <a:spLocks noGrp="1"/>
          </p:cNvSpPr>
          <p:nvPr>
            <p:ph type="body" idx="1"/>
          </p:nvPr>
        </p:nvSpPr>
        <p:spPr>
          <a:xfrm>
            <a:off x="76200" y="1676400"/>
            <a:ext cx="8241030" cy="4062651"/>
          </a:xfrm>
        </p:spPr>
        <p:txBody>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You can make an informal complaint to the health care provider. </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If the issue is not resolved you can make a formal complaint. </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You can also take your complaint to other independent organisation such as the Care Quality Commission. </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Remember to make your complaint within six months or less from the time the discrimination took place. </a:t>
            </a:r>
          </a:p>
        </p:txBody>
      </p:sp>
    </p:spTree>
    <p:extLst>
      <p:ext uri="{BB962C8B-B14F-4D97-AF65-F5344CB8AC3E}">
        <p14:creationId xmlns:p14="http://schemas.microsoft.com/office/powerpoint/2010/main" val="23957464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12013" rIns="0" bIns="0" rtlCol="0">
            <a:spAutoFit/>
          </a:bodyPr>
          <a:lstStyle/>
          <a:p>
            <a:pPr marL="586740">
              <a:lnSpc>
                <a:spcPct val="100000"/>
              </a:lnSpc>
              <a:spcBef>
                <a:spcPts val="100"/>
              </a:spcBef>
            </a:pPr>
            <a:r>
              <a:rPr sz="2900" dirty="0">
                <a:solidFill>
                  <a:srgbClr val="006FC0"/>
                </a:solidFill>
                <a:latin typeface="Arial"/>
                <a:cs typeface="Arial"/>
              </a:rPr>
              <a:t>MODULE</a:t>
            </a:r>
            <a:r>
              <a:rPr sz="2900" spc="-20" dirty="0">
                <a:solidFill>
                  <a:srgbClr val="006FC0"/>
                </a:solidFill>
                <a:latin typeface="Arial"/>
                <a:cs typeface="Arial"/>
              </a:rPr>
              <a:t> </a:t>
            </a:r>
            <a:r>
              <a:rPr sz="2900" dirty="0">
                <a:solidFill>
                  <a:srgbClr val="006FC0"/>
                </a:solidFill>
                <a:latin typeface="Arial"/>
                <a:cs typeface="Arial"/>
              </a:rPr>
              <a:t>LEARNING</a:t>
            </a:r>
            <a:r>
              <a:rPr sz="2900" spc="-5" dirty="0">
                <a:solidFill>
                  <a:srgbClr val="006FC0"/>
                </a:solidFill>
                <a:latin typeface="Arial"/>
                <a:cs typeface="Arial"/>
              </a:rPr>
              <a:t> </a:t>
            </a:r>
            <a:r>
              <a:rPr sz="2900" spc="-10" dirty="0">
                <a:solidFill>
                  <a:srgbClr val="006FC0"/>
                </a:solidFill>
                <a:latin typeface="Arial"/>
                <a:cs typeface="Arial"/>
              </a:rPr>
              <a:t>OUTCOMES</a:t>
            </a:r>
            <a:endParaRPr sz="2900">
              <a:latin typeface="Arial"/>
              <a:cs typeface="Arial"/>
            </a:endParaRPr>
          </a:p>
        </p:txBody>
      </p:sp>
      <p:grpSp>
        <p:nvGrpSpPr>
          <p:cNvPr id="3" name="object 3"/>
          <p:cNvGrpSpPr/>
          <p:nvPr/>
        </p:nvGrpSpPr>
        <p:grpSpPr>
          <a:xfrm>
            <a:off x="2935477" y="1243838"/>
            <a:ext cx="5900420" cy="4012565"/>
            <a:chOff x="2935477" y="1243838"/>
            <a:chExt cx="5900420" cy="4012565"/>
          </a:xfrm>
        </p:grpSpPr>
        <p:sp>
          <p:nvSpPr>
            <p:cNvPr id="4" name="object 4"/>
            <p:cNvSpPr/>
            <p:nvPr/>
          </p:nvSpPr>
          <p:spPr>
            <a:xfrm>
              <a:off x="2948177" y="1256538"/>
              <a:ext cx="5875020" cy="3987165"/>
            </a:xfrm>
            <a:custGeom>
              <a:avLst/>
              <a:gdLst/>
              <a:ahLst/>
              <a:cxnLst/>
              <a:rect l="l" t="t" r="r" b="b"/>
              <a:pathLst>
                <a:path w="5875020" h="3987165">
                  <a:moveTo>
                    <a:pt x="5210556" y="0"/>
                  </a:moveTo>
                  <a:lnTo>
                    <a:pt x="0" y="0"/>
                  </a:lnTo>
                  <a:lnTo>
                    <a:pt x="0" y="3986784"/>
                  </a:lnTo>
                  <a:lnTo>
                    <a:pt x="5210556" y="3986784"/>
                  </a:lnTo>
                  <a:lnTo>
                    <a:pt x="5258000" y="3985115"/>
                  </a:lnTo>
                  <a:lnTo>
                    <a:pt x="5304546" y="3980184"/>
                  </a:lnTo>
                  <a:lnTo>
                    <a:pt x="5350081" y="3972103"/>
                  </a:lnTo>
                  <a:lnTo>
                    <a:pt x="5394491" y="3960984"/>
                  </a:lnTo>
                  <a:lnTo>
                    <a:pt x="5437664" y="3946941"/>
                  </a:lnTo>
                  <a:lnTo>
                    <a:pt x="5479489" y="3930085"/>
                  </a:lnTo>
                  <a:lnTo>
                    <a:pt x="5519851" y="3910530"/>
                  </a:lnTo>
                  <a:lnTo>
                    <a:pt x="5558640" y="3888388"/>
                  </a:lnTo>
                  <a:lnTo>
                    <a:pt x="5595741" y="3863771"/>
                  </a:lnTo>
                  <a:lnTo>
                    <a:pt x="5631043" y="3836792"/>
                  </a:lnTo>
                  <a:lnTo>
                    <a:pt x="5664433" y="3807563"/>
                  </a:lnTo>
                  <a:lnTo>
                    <a:pt x="5695799" y="3776197"/>
                  </a:lnTo>
                  <a:lnTo>
                    <a:pt x="5725028" y="3742807"/>
                  </a:lnTo>
                  <a:lnTo>
                    <a:pt x="5752007" y="3707505"/>
                  </a:lnTo>
                  <a:lnTo>
                    <a:pt x="5776624" y="3670404"/>
                  </a:lnTo>
                  <a:lnTo>
                    <a:pt x="5798766" y="3631615"/>
                  </a:lnTo>
                  <a:lnTo>
                    <a:pt x="5818321" y="3591253"/>
                  </a:lnTo>
                  <a:lnTo>
                    <a:pt x="5835177" y="3549428"/>
                  </a:lnTo>
                  <a:lnTo>
                    <a:pt x="5849220" y="3506255"/>
                  </a:lnTo>
                  <a:lnTo>
                    <a:pt x="5860339" y="3461845"/>
                  </a:lnTo>
                  <a:lnTo>
                    <a:pt x="5868420" y="3416310"/>
                  </a:lnTo>
                  <a:lnTo>
                    <a:pt x="5873351" y="3369764"/>
                  </a:lnTo>
                  <a:lnTo>
                    <a:pt x="5875020" y="3322320"/>
                  </a:lnTo>
                  <a:lnTo>
                    <a:pt x="5875020" y="664463"/>
                  </a:lnTo>
                  <a:lnTo>
                    <a:pt x="5873351" y="617019"/>
                  </a:lnTo>
                  <a:lnTo>
                    <a:pt x="5868420" y="570473"/>
                  </a:lnTo>
                  <a:lnTo>
                    <a:pt x="5860339" y="524938"/>
                  </a:lnTo>
                  <a:lnTo>
                    <a:pt x="5849220" y="480528"/>
                  </a:lnTo>
                  <a:lnTo>
                    <a:pt x="5835177" y="437355"/>
                  </a:lnTo>
                  <a:lnTo>
                    <a:pt x="5818321" y="395530"/>
                  </a:lnTo>
                  <a:lnTo>
                    <a:pt x="5798766" y="355168"/>
                  </a:lnTo>
                  <a:lnTo>
                    <a:pt x="5776624" y="316379"/>
                  </a:lnTo>
                  <a:lnTo>
                    <a:pt x="5752007" y="279278"/>
                  </a:lnTo>
                  <a:lnTo>
                    <a:pt x="5725028" y="243976"/>
                  </a:lnTo>
                  <a:lnTo>
                    <a:pt x="5695799" y="210586"/>
                  </a:lnTo>
                  <a:lnTo>
                    <a:pt x="5664433" y="179220"/>
                  </a:lnTo>
                  <a:lnTo>
                    <a:pt x="5631043" y="149991"/>
                  </a:lnTo>
                  <a:lnTo>
                    <a:pt x="5595741" y="123012"/>
                  </a:lnTo>
                  <a:lnTo>
                    <a:pt x="5558640" y="98395"/>
                  </a:lnTo>
                  <a:lnTo>
                    <a:pt x="5519851" y="76253"/>
                  </a:lnTo>
                  <a:lnTo>
                    <a:pt x="5479489" y="56698"/>
                  </a:lnTo>
                  <a:lnTo>
                    <a:pt x="5437664" y="39842"/>
                  </a:lnTo>
                  <a:lnTo>
                    <a:pt x="5394491" y="25799"/>
                  </a:lnTo>
                  <a:lnTo>
                    <a:pt x="5350081" y="14680"/>
                  </a:lnTo>
                  <a:lnTo>
                    <a:pt x="5304546" y="6599"/>
                  </a:lnTo>
                  <a:lnTo>
                    <a:pt x="5258000" y="1668"/>
                  </a:lnTo>
                  <a:lnTo>
                    <a:pt x="5210556" y="0"/>
                  </a:lnTo>
                  <a:close/>
                </a:path>
              </a:pathLst>
            </a:custGeom>
            <a:solidFill>
              <a:srgbClr val="CAE3F8">
                <a:alpha val="90194"/>
              </a:srgbClr>
            </a:solidFill>
          </p:spPr>
          <p:txBody>
            <a:bodyPr wrap="square" lIns="0" tIns="0" rIns="0" bIns="0" rtlCol="0"/>
            <a:lstStyle/>
            <a:p>
              <a:endParaRPr/>
            </a:p>
          </p:txBody>
        </p:sp>
        <p:sp>
          <p:nvSpPr>
            <p:cNvPr id="5" name="object 5"/>
            <p:cNvSpPr/>
            <p:nvPr/>
          </p:nvSpPr>
          <p:spPr>
            <a:xfrm>
              <a:off x="2948177" y="1256538"/>
              <a:ext cx="5875020" cy="3987165"/>
            </a:xfrm>
            <a:custGeom>
              <a:avLst/>
              <a:gdLst/>
              <a:ahLst/>
              <a:cxnLst/>
              <a:rect l="l" t="t" r="r" b="b"/>
              <a:pathLst>
                <a:path w="5875020" h="3987165">
                  <a:moveTo>
                    <a:pt x="5875020" y="664463"/>
                  </a:moveTo>
                  <a:lnTo>
                    <a:pt x="5875020" y="3322320"/>
                  </a:lnTo>
                  <a:lnTo>
                    <a:pt x="5873351" y="3369764"/>
                  </a:lnTo>
                  <a:lnTo>
                    <a:pt x="5868420" y="3416310"/>
                  </a:lnTo>
                  <a:lnTo>
                    <a:pt x="5860339" y="3461845"/>
                  </a:lnTo>
                  <a:lnTo>
                    <a:pt x="5849220" y="3506255"/>
                  </a:lnTo>
                  <a:lnTo>
                    <a:pt x="5835177" y="3549428"/>
                  </a:lnTo>
                  <a:lnTo>
                    <a:pt x="5818321" y="3591253"/>
                  </a:lnTo>
                  <a:lnTo>
                    <a:pt x="5798766" y="3631615"/>
                  </a:lnTo>
                  <a:lnTo>
                    <a:pt x="5776624" y="3670404"/>
                  </a:lnTo>
                  <a:lnTo>
                    <a:pt x="5752007" y="3707505"/>
                  </a:lnTo>
                  <a:lnTo>
                    <a:pt x="5725028" y="3742807"/>
                  </a:lnTo>
                  <a:lnTo>
                    <a:pt x="5695799" y="3776197"/>
                  </a:lnTo>
                  <a:lnTo>
                    <a:pt x="5664433" y="3807563"/>
                  </a:lnTo>
                  <a:lnTo>
                    <a:pt x="5631043" y="3836792"/>
                  </a:lnTo>
                  <a:lnTo>
                    <a:pt x="5595741" y="3863771"/>
                  </a:lnTo>
                  <a:lnTo>
                    <a:pt x="5558640" y="3888388"/>
                  </a:lnTo>
                  <a:lnTo>
                    <a:pt x="5519851" y="3910530"/>
                  </a:lnTo>
                  <a:lnTo>
                    <a:pt x="5479489" y="3930085"/>
                  </a:lnTo>
                  <a:lnTo>
                    <a:pt x="5437664" y="3946941"/>
                  </a:lnTo>
                  <a:lnTo>
                    <a:pt x="5394491" y="3960984"/>
                  </a:lnTo>
                  <a:lnTo>
                    <a:pt x="5350081" y="3972103"/>
                  </a:lnTo>
                  <a:lnTo>
                    <a:pt x="5304546" y="3980184"/>
                  </a:lnTo>
                  <a:lnTo>
                    <a:pt x="5258000" y="3985115"/>
                  </a:lnTo>
                  <a:lnTo>
                    <a:pt x="5210556" y="3986784"/>
                  </a:lnTo>
                  <a:lnTo>
                    <a:pt x="0" y="3986784"/>
                  </a:lnTo>
                  <a:lnTo>
                    <a:pt x="0" y="0"/>
                  </a:lnTo>
                  <a:lnTo>
                    <a:pt x="5210556" y="0"/>
                  </a:lnTo>
                  <a:lnTo>
                    <a:pt x="5258000" y="1668"/>
                  </a:lnTo>
                  <a:lnTo>
                    <a:pt x="5304546" y="6599"/>
                  </a:lnTo>
                  <a:lnTo>
                    <a:pt x="5350081" y="14680"/>
                  </a:lnTo>
                  <a:lnTo>
                    <a:pt x="5394491" y="25799"/>
                  </a:lnTo>
                  <a:lnTo>
                    <a:pt x="5437664" y="39842"/>
                  </a:lnTo>
                  <a:lnTo>
                    <a:pt x="5479489" y="56698"/>
                  </a:lnTo>
                  <a:lnTo>
                    <a:pt x="5519851" y="76253"/>
                  </a:lnTo>
                  <a:lnTo>
                    <a:pt x="5558640" y="98395"/>
                  </a:lnTo>
                  <a:lnTo>
                    <a:pt x="5595741" y="123012"/>
                  </a:lnTo>
                  <a:lnTo>
                    <a:pt x="5631043" y="149991"/>
                  </a:lnTo>
                  <a:lnTo>
                    <a:pt x="5664433" y="179220"/>
                  </a:lnTo>
                  <a:lnTo>
                    <a:pt x="5695799" y="210586"/>
                  </a:lnTo>
                  <a:lnTo>
                    <a:pt x="5725028" y="243976"/>
                  </a:lnTo>
                  <a:lnTo>
                    <a:pt x="5752007" y="279278"/>
                  </a:lnTo>
                  <a:lnTo>
                    <a:pt x="5776624" y="316379"/>
                  </a:lnTo>
                  <a:lnTo>
                    <a:pt x="5798766" y="355168"/>
                  </a:lnTo>
                  <a:lnTo>
                    <a:pt x="5818321" y="395530"/>
                  </a:lnTo>
                  <a:lnTo>
                    <a:pt x="5835177" y="437355"/>
                  </a:lnTo>
                  <a:lnTo>
                    <a:pt x="5849220" y="480528"/>
                  </a:lnTo>
                  <a:lnTo>
                    <a:pt x="5860339" y="524938"/>
                  </a:lnTo>
                  <a:lnTo>
                    <a:pt x="5868420" y="570473"/>
                  </a:lnTo>
                  <a:lnTo>
                    <a:pt x="5873351" y="617019"/>
                  </a:lnTo>
                  <a:lnTo>
                    <a:pt x="5875020" y="664463"/>
                  </a:lnTo>
                  <a:close/>
                </a:path>
              </a:pathLst>
            </a:custGeom>
            <a:ln w="25400">
              <a:solidFill>
                <a:srgbClr val="CAE3F8"/>
              </a:solidFill>
            </a:ln>
          </p:spPr>
          <p:txBody>
            <a:bodyPr wrap="square" lIns="0" tIns="0" rIns="0" bIns="0" rtlCol="0"/>
            <a:lstStyle/>
            <a:p>
              <a:endParaRPr/>
            </a:p>
          </p:txBody>
        </p:sp>
      </p:grpSp>
      <p:sp>
        <p:nvSpPr>
          <p:cNvPr id="6" name="object 6"/>
          <p:cNvSpPr txBox="1"/>
          <p:nvPr/>
        </p:nvSpPr>
        <p:spPr>
          <a:xfrm>
            <a:off x="3022219" y="1763013"/>
            <a:ext cx="5493385" cy="2942590"/>
          </a:xfrm>
          <a:prstGeom prst="rect">
            <a:avLst/>
          </a:prstGeom>
        </p:spPr>
        <p:txBody>
          <a:bodyPr vert="horz" wrap="square" lIns="0" tIns="13970" rIns="0" bIns="0" rtlCol="0">
            <a:spAutoFit/>
          </a:bodyPr>
          <a:lstStyle/>
          <a:p>
            <a:pPr marL="241300" marR="5080" indent="-228600">
              <a:lnSpc>
                <a:spcPct val="99800"/>
              </a:lnSpc>
              <a:spcBef>
                <a:spcPts val="110"/>
              </a:spcBef>
              <a:buChar char="•"/>
              <a:tabLst>
                <a:tab pos="241300" algn="l"/>
              </a:tabLst>
            </a:pPr>
            <a:r>
              <a:rPr sz="2300" dirty="0">
                <a:latin typeface="Segoe UI"/>
                <a:cs typeface="Segoe UI"/>
              </a:rPr>
              <a:t>Explain</a:t>
            </a:r>
            <a:r>
              <a:rPr sz="2300" spc="-35" dirty="0">
                <a:latin typeface="Segoe UI"/>
                <a:cs typeface="Segoe UI"/>
              </a:rPr>
              <a:t> </a:t>
            </a:r>
            <a:r>
              <a:rPr sz="2300" dirty="0">
                <a:latin typeface="Segoe UI"/>
                <a:cs typeface="Segoe UI"/>
              </a:rPr>
              <a:t>the</a:t>
            </a:r>
            <a:r>
              <a:rPr sz="2300" spc="-15" dirty="0">
                <a:latin typeface="Segoe UI"/>
                <a:cs typeface="Segoe UI"/>
              </a:rPr>
              <a:t> </a:t>
            </a:r>
            <a:r>
              <a:rPr sz="2300" dirty="0">
                <a:latin typeface="Segoe UI"/>
                <a:cs typeface="Segoe UI"/>
              </a:rPr>
              <a:t>health</a:t>
            </a:r>
            <a:r>
              <a:rPr sz="2300" spc="-20" dirty="0">
                <a:latin typeface="Segoe UI"/>
                <a:cs typeface="Segoe UI"/>
              </a:rPr>
              <a:t> </a:t>
            </a:r>
            <a:r>
              <a:rPr sz="2300" dirty="0">
                <a:latin typeface="Segoe UI"/>
                <a:cs typeface="Segoe UI"/>
              </a:rPr>
              <a:t>and</a:t>
            </a:r>
            <a:r>
              <a:rPr sz="2300" spc="-20" dirty="0">
                <a:latin typeface="Segoe UI"/>
                <a:cs typeface="Segoe UI"/>
              </a:rPr>
              <a:t> </a:t>
            </a:r>
            <a:r>
              <a:rPr sz="2300" dirty="0">
                <a:latin typeface="Segoe UI"/>
                <a:cs typeface="Segoe UI"/>
              </a:rPr>
              <a:t>social</a:t>
            </a:r>
            <a:r>
              <a:rPr sz="2300" spc="-30" dirty="0">
                <a:latin typeface="Segoe UI"/>
                <a:cs typeface="Segoe UI"/>
              </a:rPr>
              <a:t> </a:t>
            </a:r>
            <a:r>
              <a:rPr sz="2300" dirty="0">
                <a:latin typeface="Segoe UI"/>
                <a:cs typeface="Segoe UI"/>
              </a:rPr>
              <a:t>care</a:t>
            </a:r>
            <a:r>
              <a:rPr sz="2300" spc="-15" dirty="0">
                <a:latin typeface="Segoe UI"/>
                <a:cs typeface="Segoe UI"/>
              </a:rPr>
              <a:t> </a:t>
            </a:r>
            <a:r>
              <a:rPr sz="2300" spc="-10" dirty="0">
                <a:latin typeface="Segoe UI"/>
                <a:cs typeface="Segoe UI"/>
              </a:rPr>
              <a:t>system </a:t>
            </a:r>
            <a:r>
              <a:rPr sz="2300" dirty="0">
                <a:latin typeface="Segoe UI"/>
                <a:cs typeface="Segoe UI"/>
              </a:rPr>
              <a:t>in</a:t>
            </a:r>
            <a:r>
              <a:rPr sz="2300" spc="-5" dirty="0">
                <a:latin typeface="Segoe UI"/>
                <a:cs typeface="Segoe UI"/>
              </a:rPr>
              <a:t> </a:t>
            </a:r>
            <a:r>
              <a:rPr sz="2300" dirty="0">
                <a:latin typeface="Segoe UI"/>
                <a:cs typeface="Segoe UI"/>
              </a:rPr>
              <a:t>the</a:t>
            </a:r>
            <a:r>
              <a:rPr sz="2300" spc="5" dirty="0">
                <a:latin typeface="Segoe UI"/>
                <a:cs typeface="Segoe UI"/>
              </a:rPr>
              <a:t> </a:t>
            </a:r>
            <a:r>
              <a:rPr sz="2300" dirty="0">
                <a:latin typeface="Segoe UI"/>
                <a:cs typeface="Segoe UI"/>
              </a:rPr>
              <a:t>UK,</a:t>
            </a:r>
            <a:r>
              <a:rPr sz="2300" spc="-5" dirty="0">
                <a:latin typeface="Segoe UI"/>
                <a:cs typeface="Segoe UI"/>
              </a:rPr>
              <a:t> </a:t>
            </a:r>
            <a:r>
              <a:rPr sz="2300" dirty="0">
                <a:latin typeface="Segoe UI"/>
                <a:cs typeface="Segoe UI"/>
              </a:rPr>
              <a:t>its</a:t>
            </a:r>
            <a:r>
              <a:rPr sz="2300" spc="5" dirty="0">
                <a:latin typeface="Segoe UI"/>
                <a:cs typeface="Segoe UI"/>
              </a:rPr>
              <a:t> </a:t>
            </a:r>
            <a:r>
              <a:rPr sz="2300" dirty="0">
                <a:latin typeface="Segoe UI"/>
                <a:cs typeface="Segoe UI"/>
              </a:rPr>
              <a:t>origin,</a:t>
            </a:r>
            <a:r>
              <a:rPr sz="2300" spc="-30" dirty="0">
                <a:latin typeface="Segoe UI"/>
                <a:cs typeface="Segoe UI"/>
              </a:rPr>
              <a:t> </a:t>
            </a:r>
            <a:r>
              <a:rPr sz="2300" dirty="0">
                <a:latin typeface="Segoe UI"/>
                <a:cs typeface="Segoe UI"/>
              </a:rPr>
              <a:t>and</a:t>
            </a:r>
            <a:r>
              <a:rPr sz="2300" spc="10" dirty="0">
                <a:latin typeface="Segoe UI"/>
                <a:cs typeface="Segoe UI"/>
              </a:rPr>
              <a:t> </a:t>
            </a:r>
            <a:r>
              <a:rPr sz="2300" spc="-10" dirty="0">
                <a:latin typeface="Segoe UI"/>
                <a:cs typeface="Segoe UI"/>
              </a:rPr>
              <a:t>different </a:t>
            </a:r>
            <a:r>
              <a:rPr sz="2300" dirty="0">
                <a:latin typeface="Segoe UI"/>
                <a:cs typeface="Segoe UI"/>
              </a:rPr>
              <a:t>challenges</a:t>
            </a:r>
            <a:r>
              <a:rPr sz="2300" spc="-40" dirty="0">
                <a:latin typeface="Segoe UI"/>
                <a:cs typeface="Segoe UI"/>
              </a:rPr>
              <a:t> </a:t>
            </a:r>
            <a:r>
              <a:rPr sz="2300" dirty="0">
                <a:latin typeface="Segoe UI"/>
                <a:cs typeface="Segoe UI"/>
              </a:rPr>
              <a:t>facing</a:t>
            </a:r>
            <a:r>
              <a:rPr sz="2300" spc="-30" dirty="0">
                <a:latin typeface="Segoe UI"/>
                <a:cs typeface="Segoe UI"/>
              </a:rPr>
              <a:t> </a:t>
            </a:r>
            <a:r>
              <a:rPr sz="2300" dirty="0">
                <a:latin typeface="Segoe UI"/>
                <a:cs typeface="Segoe UI"/>
              </a:rPr>
              <a:t>by the</a:t>
            </a:r>
            <a:r>
              <a:rPr sz="2300" spc="-5" dirty="0">
                <a:latin typeface="Segoe UI"/>
                <a:cs typeface="Segoe UI"/>
              </a:rPr>
              <a:t> </a:t>
            </a:r>
            <a:r>
              <a:rPr sz="2300" spc="-10" dirty="0">
                <a:latin typeface="Segoe UI"/>
                <a:cs typeface="Segoe UI"/>
              </a:rPr>
              <a:t>system.</a:t>
            </a:r>
            <a:endParaRPr sz="2300">
              <a:latin typeface="Segoe UI"/>
              <a:cs typeface="Segoe UI"/>
            </a:endParaRPr>
          </a:p>
          <a:p>
            <a:pPr marL="241300" marR="34925" indent="-228600">
              <a:lnSpc>
                <a:spcPct val="99800"/>
              </a:lnSpc>
              <a:spcBef>
                <a:spcPts val="459"/>
              </a:spcBef>
              <a:buChar char="•"/>
              <a:tabLst>
                <a:tab pos="241300" algn="l"/>
              </a:tabLst>
            </a:pPr>
            <a:r>
              <a:rPr sz="2300" dirty="0">
                <a:latin typeface="Segoe UI"/>
                <a:cs typeface="Segoe UI"/>
              </a:rPr>
              <a:t>Explain</a:t>
            </a:r>
            <a:r>
              <a:rPr sz="2300" spc="-15" dirty="0">
                <a:latin typeface="Segoe UI"/>
                <a:cs typeface="Segoe UI"/>
              </a:rPr>
              <a:t> </a:t>
            </a:r>
            <a:r>
              <a:rPr sz="2300" dirty="0">
                <a:latin typeface="Segoe UI"/>
                <a:cs typeface="Segoe UI"/>
              </a:rPr>
              <a:t>the</a:t>
            </a:r>
            <a:r>
              <a:rPr sz="2300" spc="5" dirty="0">
                <a:latin typeface="Segoe UI"/>
                <a:cs typeface="Segoe UI"/>
              </a:rPr>
              <a:t> </a:t>
            </a:r>
            <a:r>
              <a:rPr sz="2300" dirty="0">
                <a:latin typeface="Segoe UI"/>
                <a:cs typeface="Segoe UI"/>
              </a:rPr>
              <a:t>importance</a:t>
            </a:r>
            <a:r>
              <a:rPr sz="2300" spc="-30" dirty="0">
                <a:latin typeface="Segoe UI"/>
                <a:cs typeface="Segoe UI"/>
              </a:rPr>
              <a:t> </a:t>
            </a:r>
            <a:r>
              <a:rPr sz="2300" dirty="0">
                <a:latin typeface="Segoe UI"/>
                <a:cs typeface="Segoe UI"/>
              </a:rPr>
              <a:t>of</a:t>
            </a:r>
            <a:r>
              <a:rPr sz="2300" spc="-10" dirty="0">
                <a:latin typeface="Segoe UI"/>
                <a:cs typeface="Segoe UI"/>
              </a:rPr>
              <a:t> partnership </a:t>
            </a:r>
            <a:r>
              <a:rPr sz="2300" dirty="0">
                <a:latin typeface="Segoe UI"/>
                <a:cs typeface="Segoe UI"/>
              </a:rPr>
              <a:t>working,</a:t>
            </a:r>
            <a:r>
              <a:rPr sz="2300" spc="-55" dirty="0">
                <a:latin typeface="Segoe UI"/>
                <a:cs typeface="Segoe UI"/>
              </a:rPr>
              <a:t> </a:t>
            </a:r>
            <a:r>
              <a:rPr sz="2300" dirty="0">
                <a:latin typeface="Segoe UI"/>
                <a:cs typeface="Segoe UI"/>
              </a:rPr>
              <a:t>effective</a:t>
            </a:r>
            <a:r>
              <a:rPr sz="2300" spc="-50" dirty="0">
                <a:latin typeface="Segoe UI"/>
                <a:cs typeface="Segoe UI"/>
              </a:rPr>
              <a:t> </a:t>
            </a:r>
            <a:r>
              <a:rPr sz="2300" dirty="0">
                <a:latin typeface="Segoe UI"/>
                <a:cs typeface="Segoe UI"/>
              </a:rPr>
              <a:t>communication,</a:t>
            </a:r>
            <a:r>
              <a:rPr sz="2300" spc="-60" dirty="0">
                <a:latin typeface="Segoe UI"/>
                <a:cs typeface="Segoe UI"/>
              </a:rPr>
              <a:t> </a:t>
            </a:r>
            <a:r>
              <a:rPr sz="2300" spc="-25" dirty="0">
                <a:latin typeface="Segoe UI"/>
                <a:cs typeface="Segoe UI"/>
              </a:rPr>
              <a:t>and </a:t>
            </a:r>
            <a:r>
              <a:rPr sz="2300" spc="-10" dirty="0">
                <a:latin typeface="Segoe UI"/>
                <a:cs typeface="Segoe UI"/>
              </a:rPr>
              <a:t>record-</a:t>
            </a:r>
            <a:r>
              <a:rPr sz="2300" dirty="0">
                <a:latin typeface="Segoe UI"/>
                <a:cs typeface="Segoe UI"/>
              </a:rPr>
              <a:t>keeping</a:t>
            </a:r>
            <a:r>
              <a:rPr sz="2300" spc="-30" dirty="0">
                <a:latin typeface="Segoe UI"/>
                <a:cs typeface="Segoe UI"/>
              </a:rPr>
              <a:t> </a:t>
            </a:r>
            <a:r>
              <a:rPr sz="2300" dirty="0">
                <a:latin typeface="Segoe UI"/>
                <a:cs typeface="Segoe UI"/>
              </a:rPr>
              <a:t>in</a:t>
            </a:r>
            <a:r>
              <a:rPr sz="2300" spc="-25" dirty="0">
                <a:latin typeface="Segoe UI"/>
                <a:cs typeface="Segoe UI"/>
              </a:rPr>
              <a:t> </a:t>
            </a:r>
            <a:r>
              <a:rPr sz="2300" dirty="0">
                <a:latin typeface="Segoe UI"/>
                <a:cs typeface="Segoe UI"/>
              </a:rPr>
              <a:t>health</a:t>
            </a:r>
            <a:r>
              <a:rPr sz="2300" spc="-25" dirty="0">
                <a:latin typeface="Segoe UI"/>
                <a:cs typeface="Segoe UI"/>
              </a:rPr>
              <a:t> </a:t>
            </a:r>
            <a:r>
              <a:rPr sz="2300" dirty="0">
                <a:latin typeface="Segoe UI"/>
                <a:cs typeface="Segoe UI"/>
              </a:rPr>
              <a:t>and</a:t>
            </a:r>
            <a:r>
              <a:rPr sz="2300" spc="-35" dirty="0">
                <a:latin typeface="Segoe UI"/>
                <a:cs typeface="Segoe UI"/>
              </a:rPr>
              <a:t> </a:t>
            </a:r>
            <a:r>
              <a:rPr sz="2300" dirty="0">
                <a:latin typeface="Segoe UI"/>
                <a:cs typeface="Segoe UI"/>
              </a:rPr>
              <a:t>social</a:t>
            </a:r>
            <a:r>
              <a:rPr sz="2300" spc="-35" dirty="0">
                <a:latin typeface="Segoe UI"/>
                <a:cs typeface="Segoe UI"/>
              </a:rPr>
              <a:t> </a:t>
            </a:r>
            <a:r>
              <a:rPr sz="2300" spc="-10" dirty="0">
                <a:latin typeface="Segoe UI"/>
                <a:cs typeface="Segoe UI"/>
              </a:rPr>
              <a:t>care.</a:t>
            </a:r>
            <a:endParaRPr sz="2300">
              <a:latin typeface="Segoe UI"/>
              <a:cs typeface="Segoe UI"/>
            </a:endParaRPr>
          </a:p>
          <a:p>
            <a:pPr marL="241300" marR="302895" indent="-228600">
              <a:lnSpc>
                <a:spcPct val="100000"/>
              </a:lnSpc>
              <a:spcBef>
                <a:spcPts val="445"/>
              </a:spcBef>
              <a:buChar char="•"/>
              <a:tabLst>
                <a:tab pos="241300" algn="l"/>
              </a:tabLst>
            </a:pPr>
            <a:r>
              <a:rPr sz="2300" dirty="0">
                <a:latin typeface="Segoe UI"/>
                <a:cs typeface="Segoe UI"/>
              </a:rPr>
              <a:t>Describe</a:t>
            </a:r>
            <a:r>
              <a:rPr sz="2300" spc="-10" dirty="0">
                <a:latin typeface="Segoe UI"/>
                <a:cs typeface="Segoe UI"/>
              </a:rPr>
              <a:t> </a:t>
            </a:r>
            <a:r>
              <a:rPr sz="2300" dirty="0">
                <a:latin typeface="Segoe UI"/>
                <a:cs typeface="Segoe UI"/>
              </a:rPr>
              <a:t>the</a:t>
            </a:r>
            <a:r>
              <a:rPr sz="2300" spc="10" dirty="0">
                <a:latin typeface="Segoe UI"/>
                <a:cs typeface="Segoe UI"/>
              </a:rPr>
              <a:t> </a:t>
            </a:r>
            <a:r>
              <a:rPr sz="2300" dirty="0">
                <a:latin typeface="Segoe UI"/>
                <a:cs typeface="Segoe UI"/>
              </a:rPr>
              <a:t>important</a:t>
            </a:r>
            <a:r>
              <a:rPr sz="2300" spc="-35" dirty="0">
                <a:latin typeface="Segoe UI"/>
                <a:cs typeface="Segoe UI"/>
              </a:rPr>
              <a:t> </a:t>
            </a:r>
            <a:r>
              <a:rPr sz="2300" dirty="0">
                <a:latin typeface="Segoe UI"/>
                <a:cs typeface="Segoe UI"/>
              </a:rPr>
              <a:t>legislation</a:t>
            </a:r>
            <a:r>
              <a:rPr sz="2300" spc="-25" dirty="0">
                <a:latin typeface="Segoe UI"/>
                <a:cs typeface="Segoe UI"/>
              </a:rPr>
              <a:t> and </a:t>
            </a:r>
            <a:r>
              <a:rPr sz="2300" dirty="0">
                <a:latin typeface="Segoe UI"/>
                <a:cs typeface="Segoe UI"/>
              </a:rPr>
              <a:t>policies</a:t>
            </a:r>
            <a:r>
              <a:rPr sz="2300" spc="-50" dirty="0">
                <a:latin typeface="Segoe UI"/>
                <a:cs typeface="Segoe UI"/>
              </a:rPr>
              <a:t> </a:t>
            </a:r>
            <a:r>
              <a:rPr sz="2300" dirty="0">
                <a:latin typeface="Segoe UI"/>
                <a:cs typeface="Segoe UI"/>
              </a:rPr>
              <a:t>of</a:t>
            </a:r>
            <a:r>
              <a:rPr sz="2300" spc="-25" dirty="0">
                <a:latin typeface="Segoe UI"/>
                <a:cs typeface="Segoe UI"/>
              </a:rPr>
              <a:t> </a:t>
            </a:r>
            <a:r>
              <a:rPr sz="2300" dirty="0">
                <a:latin typeface="Segoe UI"/>
                <a:cs typeface="Segoe UI"/>
              </a:rPr>
              <a:t>health</a:t>
            </a:r>
            <a:r>
              <a:rPr sz="2300" spc="-15" dirty="0">
                <a:latin typeface="Segoe UI"/>
                <a:cs typeface="Segoe UI"/>
              </a:rPr>
              <a:t> </a:t>
            </a:r>
            <a:r>
              <a:rPr sz="2300" dirty="0">
                <a:latin typeface="Segoe UI"/>
                <a:cs typeface="Segoe UI"/>
              </a:rPr>
              <a:t>and</a:t>
            </a:r>
            <a:r>
              <a:rPr sz="2300" spc="-25" dirty="0">
                <a:latin typeface="Segoe UI"/>
                <a:cs typeface="Segoe UI"/>
              </a:rPr>
              <a:t> </a:t>
            </a:r>
            <a:r>
              <a:rPr sz="2300" dirty="0">
                <a:latin typeface="Segoe UI"/>
                <a:cs typeface="Segoe UI"/>
              </a:rPr>
              <a:t>social</a:t>
            </a:r>
            <a:r>
              <a:rPr sz="2300" spc="-25" dirty="0">
                <a:latin typeface="Segoe UI"/>
                <a:cs typeface="Segoe UI"/>
              </a:rPr>
              <a:t> </a:t>
            </a:r>
            <a:r>
              <a:rPr sz="2300" spc="-10" dirty="0">
                <a:latin typeface="Segoe UI"/>
                <a:cs typeface="Segoe UI"/>
              </a:rPr>
              <a:t>care.</a:t>
            </a:r>
            <a:endParaRPr sz="2300">
              <a:latin typeface="Segoe UI"/>
              <a:cs typeface="Segoe UI"/>
            </a:endParaRPr>
          </a:p>
        </p:txBody>
      </p:sp>
      <p:grpSp>
        <p:nvGrpSpPr>
          <p:cNvPr id="7" name="object 7"/>
          <p:cNvGrpSpPr/>
          <p:nvPr/>
        </p:nvGrpSpPr>
        <p:grpSpPr>
          <a:xfrm>
            <a:off x="309625" y="969517"/>
            <a:ext cx="2651760" cy="4561205"/>
            <a:chOff x="309625" y="969517"/>
            <a:chExt cx="2651760" cy="4561205"/>
          </a:xfrm>
        </p:grpSpPr>
        <p:sp>
          <p:nvSpPr>
            <p:cNvPr id="8" name="object 8"/>
            <p:cNvSpPr/>
            <p:nvPr/>
          </p:nvSpPr>
          <p:spPr>
            <a:xfrm>
              <a:off x="322325" y="982217"/>
              <a:ext cx="2626360" cy="4535805"/>
            </a:xfrm>
            <a:custGeom>
              <a:avLst/>
              <a:gdLst/>
              <a:ahLst/>
              <a:cxnLst/>
              <a:rect l="l" t="t" r="r" b="b"/>
              <a:pathLst>
                <a:path w="2626360" h="4535805">
                  <a:moveTo>
                    <a:pt x="2188210" y="0"/>
                  </a:moveTo>
                  <a:lnTo>
                    <a:pt x="437654" y="0"/>
                  </a:lnTo>
                  <a:lnTo>
                    <a:pt x="389968" y="2568"/>
                  </a:lnTo>
                  <a:lnTo>
                    <a:pt x="343768" y="10095"/>
                  </a:lnTo>
                  <a:lnTo>
                    <a:pt x="299323" y="22313"/>
                  </a:lnTo>
                  <a:lnTo>
                    <a:pt x="256899" y="38955"/>
                  </a:lnTo>
                  <a:lnTo>
                    <a:pt x="216763" y="59755"/>
                  </a:lnTo>
                  <a:lnTo>
                    <a:pt x="179183" y="84445"/>
                  </a:lnTo>
                  <a:lnTo>
                    <a:pt x="144424" y="112758"/>
                  </a:lnTo>
                  <a:lnTo>
                    <a:pt x="112755" y="144427"/>
                  </a:lnTo>
                  <a:lnTo>
                    <a:pt x="84443" y="179185"/>
                  </a:lnTo>
                  <a:lnTo>
                    <a:pt x="59753" y="216765"/>
                  </a:lnTo>
                  <a:lnTo>
                    <a:pt x="38954" y="256899"/>
                  </a:lnTo>
                  <a:lnTo>
                    <a:pt x="22312" y="299321"/>
                  </a:lnTo>
                  <a:lnTo>
                    <a:pt x="10094" y="343764"/>
                  </a:lnTo>
                  <a:lnTo>
                    <a:pt x="2568" y="389959"/>
                  </a:lnTo>
                  <a:lnTo>
                    <a:pt x="0" y="437642"/>
                  </a:lnTo>
                  <a:lnTo>
                    <a:pt x="0" y="4097782"/>
                  </a:lnTo>
                  <a:lnTo>
                    <a:pt x="2568" y="4145464"/>
                  </a:lnTo>
                  <a:lnTo>
                    <a:pt x="10094" y="4191659"/>
                  </a:lnTo>
                  <a:lnTo>
                    <a:pt x="22312" y="4236102"/>
                  </a:lnTo>
                  <a:lnTo>
                    <a:pt x="38954" y="4278524"/>
                  </a:lnTo>
                  <a:lnTo>
                    <a:pt x="59753" y="4318658"/>
                  </a:lnTo>
                  <a:lnTo>
                    <a:pt x="84443" y="4356238"/>
                  </a:lnTo>
                  <a:lnTo>
                    <a:pt x="112755" y="4390996"/>
                  </a:lnTo>
                  <a:lnTo>
                    <a:pt x="144424" y="4422665"/>
                  </a:lnTo>
                  <a:lnTo>
                    <a:pt x="179183" y="4450978"/>
                  </a:lnTo>
                  <a:lnTo>
                    <a:pt x="216763" y="4475668"/>
                  </a:lnTo>
                  <a:lnTo>
                    <a:pt x="256899" y="4496468"/>
                  </a:lnTo>
                  <a:lnTo>
                    <a:pt x="299323" y="4513110"/>
                  </a:lnTo>
                  <a:lnTo>
                    <a:pt x="343768" y="4525328"/>
                  </a:lnTo>
                  <a:lnTo>
                    <a:pt x="389968" y="4532855"/>
                  </a:lnTo>
                  <a:lnTo>
                    <a:pt x="437654" y="4535424"/>
                  </a:lnTo>
                  <a:lnTo>
                    <a:pt x="2188210" y="4535424"/>
                  </a:lnTo>
                  <a:lnTo>
                    <a:pt x="2235892" y="4532855"/>
                  </a:lnTo>
                  <a:lnTo>
                    <a:pt x="2282087" y="4525328"/>
                  </a:lnTo>
                  <a:lnTo>
                    <a:pt x="2326530" y="4513110"/>
                  </a:lnTo>
                  <a:lnTo>
                    <a:pt x="2368952" y="4496468"/>
                  </a:lnTo>
                  <a:lnTo>
                    <a:pt x="2409086" y="4475668"/>
                  </a:lnTo>
                  <a:lnTo>
                    <a:pt x="2446666" y="4450978"/>
                  </a:lnTo>
                  <a:lnTo>
                    <a:pt x="2481424" y="4422665"/>
                  </a:lnTo>
                  <a:lnTo>
                    <a:pt x="2513093" y="4390996"/>
                  </a:lnTo>
                  <a:lnTo>
                    <a:pt x="2541406" y="4356238"/>
                  </a:lnTo>
                  <a:lnTo>
                    <a:pt x="2566096" y="4318658"/>
                  </a:lnTo>
                  <a:lnTo>
                    <a:pt x="2586896" y="4278524"/>
                  </a:lnTo>
                  <a:lnTo>
                    <a:pt x="2603538" y="4236102"/>
                  </a:lnTo>
                  <a:lnTo>
                    <a:pt x="2615756" y="4191659"/>
                  </a:lnTo>
                  <a:lnTo>
                    <a:pt x="2623283" y="4145464"/>
                  </a:lnTo>
                  <a:lnTo>
                    <a:pt x="2625852" y="4097782"/>
                  </a:lnTo>
                  <a:lnTo>
                    <a:pt x="2625852" y="437642"/>
                  </a:lnTo>
                  <a:lnTo>
                    <a:pt x="2623283" y="389959"/>
                  </a:lnTo>
                  <a:lnTo>
                    <a:pt x="2615756" y="343764"/>
                  </a:lnTo>
                  <a:lnTo>
                    <a:pt x="2603538" y="299321"/>
                  </a:lnTo>
                  <a:lnTo>
                    <a:pt x="2586896" y="256899"/>
                  </a:lnTo>
                  <a:lnTo>
                    <a:pt x="2566096" y="216765"/>
                  </a:lnTo>
                  <a:lnTo>
                    <a:pt x="2541406" y="179185"/>
                  </a:lnTo>
                  <a:lnTo>
                    <a:pt x="2513093" y="144427"/>
                  </a:lnTo>
                  <a:lnTo>
                    <a:pt x="2481424" y="112758"/>
                  </a:lnTo>
                  <a:lnTo>
                    <a:pt x="2446666" y="84445"/>
                  </a:lnTo>
                  <a:lnTo>
                    <a:pt x="2409086" y="59755"/>
                  </a:lnTo>
                  <a:lnTo>
                    <a:pt x="2368952" y="38955"/>
                  </a:lnTo>
                  <a:lnTo>
                    <a:pt x="2326530" y="22313"/>
                  </a:lnTo>
                  <a:lnTo>
                    <a:pt x="2282087" y="10095"/>
                  </a:lnTo>
                  <a:lnTo>
                    <a:pt x="2235892" y="2568"/>
                  </a:lnTo>
                  <a:lnTo>
                    <a:pt x="2188210" y="0"/>
                  </a:lnTo>
                  <a:close/>
                </a:path>
              </a:pathLst>
            </a:custGeom>
            <a:solidFill>
              <a:srgbClr val="00AFEF"/>
            </a:solidFill>
          </p:spPr>
          <p:txBody>
            <a:bodyPr wrap="square" lIns="0" tIns="0" rIns="0" bIns="0" rtlCol="0"/>
            <a:lstStyle/>
            <a:p>
              <a:endParaRPr/>
            </a:p>
          </p:txBody>
        </p:sp>
        <p:sp>
          <p:nvSpPr>
            <p:cNvPr id="9" name="object 9"/>
            <p:cNvSpPr/>
            <p:nvPr/>
          </p:nvSpPr>
          <p:spPr>
            <a:xfrm>
              <a:off x="322325" y="982217"/>
              <a:ext cx="2626360" cy="4535805"/>
            </a:xfrm>
            <a:custGeom>
              <a:avLst/>
              <a:gdLst/>
              <a:ahLst/>
              <a:cxnLst/>
              <a:rect l="l" t="t" r="r" b="b"/>
              <a:pathLst>
                <a:path w="2626360" h="4535805">
                  <a:moveTo>
                    <a:pt x="0" y="437642"/>
                  </a:moveTo>
                  <a:lnTo>
                    <a:pt x="2568" y="389959"/>
                  </a:lnTo>
                  <a:lnTo>
                    <a:pt x="10094" y="343764"/>
                  </a:lnTo>
                  <a:lnTo>
                    <a:pt x="22312" y="299321"/>
                  </a:lnTo>
                  <a:lnTo>
                    <a:pt x="38954" y="256899"/>
                  </a:lnTo>
                  <a:lnTo>
                    <a:pt x="59753" y="216765"/>
                  </a:lnTo>
                  <a:lnTo>
                    <a:pt x="84443" y="179185"/>
                  </a:lnTo>
                  <a:lnTo>
                    <a:pt x="112755" y="144427"/>
                  </a:lnTo>
                  <a:lnTo>
                    <a:pt x="144424" y="112758"/>
                  </a:lnTo>
                  <a:lnTo>
                    <a:pt x="179183" y="84445"/>
                  </a:lnTo>
                  <a:lnTo>
                    <a:pt x="216763" y="59755"/>
                  </a:lnTo>
                  <a:lnTo>
                    <a:pt x="256899" y="38955"/>
                  </a:lnTo>
                  <a:lnTo>
                    <a:pt x="299323" y="22313"/>
                  </a:lnTo>
                  <a:lnTo>
                    <a:pt x="343768" y="10095"/>
                  </a:lnTo>
                  <a:lnTo>
                    <a:pt x="389968" y="2568"/>
                  </a:lnTo>
                  <a:lnTo>
                    <a:pt x="437654" y="0"/>
                  </a:lnTo>
                  <a:lnTo>
                    <a:pt x="2188210" y="0"/>
                  </a:lnTo>
                  <a:lnTo>
                    <a:pt x="2235892" y="2568"/>
                  </a:lnTo>
                  <a:lnTo>
                    <a:pt x="2282087" y="10095"/>
                  </a:lnTo>
                  <a:lnTo>
                    <a:pt x="2326530" y="22313"/>
                  </a:lnTo>
                  <a:lnTo>
                    <a:pt x="2368952" y="38955"/>
                  </a:lnTo>
                  <a:lnTo>
                    <a:pt x="2409086" y="59755"/>
                  </a:lnTo>
                  <a:lnTo>
                    <a:pt x="2446666" y="84445"/>
                  </a:lnTo>
                  <a:lnTo>
                    <a:pt x="2481424" y="112758"/>
                  </a:lnTo>
                  <a:lnTo>
                    <a:pt x="2513093" y="144427"/>
                  </a:lnTo>
                  <a:lnTo>
                    <a:pt x="2541406" y="179185"/>
                  </a:lnTo>
                  <a:lnTo>
                    <a:pt x="2566096" y="216765"/>
                  </a:lnTo>
                  <a:lnTo>
                    <a:pt x="2586896" y="256899"/>
                  </a:lnTo>
                  <a:lnTo>
                    <a:pt x="2603538" y="299321"/>
                  </a:lnTo>
                  <a:lnTo>
                    <a:pt x="2615756" y="343764"/>
                  </a:lnTo>
                  <a:lnTo>
                    <a:pt x="2623283" y="389959"/>
                  </a:lnTo>
                  <a:lnTo>
                    <a:pt x="2625852" y="437642"/>
                  </a:lnTo>
                  <a:lnTo>
                    <a:pt x="2625852" y="4097782"/>
                  </a:lnTo>
                  <a:lnTo>
                    <a:pt x="2623283" y="4145464"/>
                  </a:lnTo>
                  <a:lnTo>
                    <a:pt x="2615756" y="4191659"/>
                  </a:lnTo>
                  <a:lnTo>
                    <a:pt x="2603538" y="4236102"/>
                  </a:lnTo>
                  <a:lnTo>
                    <a:pt x="2586896" y="4278524"/>
                  </a:lnTo>
                  <a:lnTo>
                    <a:pt x="2566096" y="4318658"/>
                  </a:lnTo>
                  <a:lnTo>
                    <a:pt x="2541406" y="4356238"/>
                  </a:lnTo>
                  <a:lnTo>
                    <a:pt x="2513093" y="4390996"/>
                  </a:lnTo>
                  <a:lnTo>
                    <a:pt x="2481424" y="4422665"/>
                  </a:lnTo>
                  <a:lnTo>
                    <a:pt x="2446666" y="4450978"/>
                  </a:lnTo>
                  <a:lnTo>
                    <a:pt x="2409086" y="4475668"/>
                  </a:lnTo>
                  <a:lnTo>
                    <a:pt x="2368952" y="4496468"/>
                  </a:lnTo>
                  <a:lnTo>
                    <a:pt x="2326530" y="4513110"/>
                  </a:lnTo>
                  <a:lnTo>
                    <a:pt x="2282087" y="4525328"/>
                  </a:lnTo>
                  <a:lnTo>
                    <a:pt x="2235892" y="4532855"/>
                  </a:lnTo>
                  <a:lnTo>
                    <a:pt x="2188210" y="4535424"/>
                  </a:lnTo>
                  <a:lnTo>
                    <a:pt x="437654" y="4535424"/>
                  </a:lnTo>
                  <a:lnTo>
                    <a:pt x="389968" y="4532855"/>
                  </a:lnTo>
                  <a:lnTo>
                    <a:pt x="343768" y="4525328"/>
                  </a:lnTo>
                  <a:lnTo>
                    <a:pt x="299323" y="4513110"/>
                  </a:lnTo>
                  <a:lnTo>
                    <a:pt x="256899" y="4496468"/>
                  </a:lnTo>
                  <a:lnTo>
                    <a:pt x="216763" y="4475668"/>
                  </a:lnTo>
                  <a:lnTo>
                    <a:pt x="179183" y="4450978"/>
                  </a:lnTo>
                  <a:lnTo>
                    <a:pt x="144424" y="4422665"/>
                  </a:lnTo>
                  <a:lnTo>
                    <a:pt x="112755" y="4390996"/>
                  </a:lnTo>
                  <a:lnTo>
                    <a:pt x="84443" y="4356238"/>
                  </a:lnTo>
                  <a:lnTo>
                    <a:pt x="59753" y="4318658"/>
                  </a:lnTo>
                  <a:lnTo>
                    <a:pt x="38954" y="4278524"/>
                  </a:lnTo>
                  <a:lnTo>
                    <a:pt x="22312" y="4236102"/>
                  </a:lnTo>
                  <a:lnTo>
                    <a:pt x="10094" y="4191659"/>
                  </a:lnTo>
                  <a:lnTo>
                    <a:pt x="2568" y="4145464"/>
                  </a:lnTo>
                  <a:lnTo>
                    <a:pt x="0" y="4097782"/>
                  </a:lnTo>
                  <a:lnTo>
                    <a:pt x="0" y="437642"/>
                  </a:lnTo>
                  <a:close/>
                </a:path>
              </a:pathLst>
            </a:custGeom>
            <a:ln w="25400">
              <a:solidFill>
                <a:srgbClr val="FFFFFF"/>
              </a:solidFill>
            </a:ln>
          </p:spPr>
          <p:txBody>
            <a:bodyPr wrap="square" lIns="0" tIns="0" rIns="0" bIns="0" rtlCol="0"/>
            <a:lstStyle/>
            <a:p>
              <a:endParaRPr/>
            </a:p>
          </p:txBody>
        </p:sp>
      </p:grpSp>
      <p:sp>
        <p:nvSpPr>
          <p:cNvPr id="10" name="object 10"/>
          <p:cNvSpPr txBox="1"/>
          <p:nvPr/>
        </p:nvSpPr>
        <p:spPr>
          <a:xfrm>
            <a:off x="572820" y="1206830"/>
            <a:ext cx="2120265" cy="4041140"/>
          </a:xfrm>
          <a:prstGeom prst="rect">
            <a:avLst/>
          </a:prstGeom>
        </p:spPr>
        <p:txBody>
          <a:bodyPr vert="horz" wrap="square" lIns="0" tIns="13970" rIns="0" bIns="0" rtlCol="0">
            <a:spAutoFit/>
          </a:bodyPr>
          <a:lstStyle/>
          <a:p>
            <a:pPr marL="12065" marR="5080" indent="3175" algn="ctr">
              <a:lnSpc>
                <a:spcPct val="99800"/>
              </a:lnSpc>
              <a:spcBef>
                <a:spcPts val="110"/>
              </a:spcBef>
            </a:pPr>
            <a:r>
              <a:rPr sz="3300" dirty="0">
                <a:solidFill>
                  <a:srgbClr val="FFFFFF"/>
                </a:solidFill>
                <a:latin typeface="Segoe UI"/>
                <a:cs typeface="Segoe UI"/>
              </a:rPr>
              <a:t>Upon</a:t>
            </a:r>
            <a:r>
              <a:rPr sz="3300" spc="5" dirty="0">
                <a:solidFill>
                  <a:srgbClr val="FFFFFF"/>
                </a:solidFill>
                <a:latin typeface="Segoe UI"/>
                <a:cs typeface="Segoe UI"/>
              </a:rPr>
              <a:t> </a:t>
            </a:r>
            <a:r>
              <a:rPr sz="3300" spc="-25" dirty="0">
                <a:solidFill>
                  <a:srgbClr val="FFFFFF"/>
                </a:solidFill>
                <a:latin typeface="Segoe UI"/>
                <a:cs typeface="Segoe UI"/>
              </a:rPr>
              <a:t>the </a:t>
            </a:r>
            <a:r>
              <a:rPr sz="3300" spc="-10" dirty="0">
                <a:solidFill>
                  <a:srgbClr val="FFFFFF"/>
                </a:solidFill>
                <a:latin typeface="Segoe UI"/>
                <a:cs typeface="Segoe UI"/>
              </a:rPr>
              <a:t>successful completion </a:t>
            </a:r>
            <a:r>
              <a:rPr sz="3300" dirty="0">
                <a:solidFill>
                  <a:srgbClr val="FFFFFF"/>
                </a:solidFill>
                <a:latin typeface="Segoe UI"/>
                <a:cs typeface="Segoe UI"/>
              </a:rPr>
              <a:t>of</a:t>
            </a:r>
            <a:r>
              <a:rPr sz="3300" spc="-65" dirty="0">
                <a:solidFill>
                  <a:srgbClr val="FFFFFF"/>
                </a:solidFill>
                <a:latin typeface="Segoe UI"/>
                <a:cs typeface="Segoe UI"/>
              </a:rPr>
              <a:t> </a:t>
            </a:r>
            <a:r>
              <a:rPr sz="3300" spc="-20" dirty="0">
                <a:solidFill>
                  <a:srgbClr val="FFFFFF"/>
                </a:solidFill>
                <a:latin typeface="Segoe UI"/>
                <a:cs typeface="Segoe UI"/>
              </a:rPr>
              <a:t>this </a:t>
            </a:r>
            <a:r>
              <a:rPr sz="3300" spc="-10" dirty="0">
                <a:solidFill>
                  <a:srgbClr val="FFFFFF"/>
                </a:solidFill>
                <a:latin typeface="Segoe UI"/>
                <a:cs typeface="Segoe UI"/>
              </a:rPr>
              <a:t>module, student </a:t>
            </a:r>
            <a:r>
              <a:rPr sz="3300" dirty="0">
                <a:solidFill>
                  <a:srgbClr val="FFFFFF"/>
                </a:solidFill>
                <a:latin typeface="Segoe UI"/>
                <a:cs typeface="Segoe UI"/>
              </a:rPr>
              <a:t>should</a:t>
            </a:r>
            <a:r>
              <a:rPr sz="3300" spc="-10" dirty="0">
                <a:solidFill>
                  <a:srgbClr val="FFFFFF"/>
                </a:solidFill>
                <a:latin typeface="Segoe UI"/>
                <a:cs typeface="Segoe UI"/>
              </a:rPr>
              <a:t> </a:t>
            </a:r>
            <a:r>
              <a:rPr sz="3300" spc="-25" dirty="0">
                <a:solidFill>
                  <a:srgbClr val="FFFFFF"/>
                </a:solidFill>
                <a:latin typeface="Segoe UI"/>
                <a:cs typeface="Segoe UI"/>
              </a:rPr>
              <a:t>be </a:t>
            </a:r>
            <a:r>
              <a:rPr sz="3300" dirty="0">
                <a:solidFill>
                  <a:srgbClr val="FFFFFF"/>
                </a:solidFill>
                <a:latin typeface="Segoe UI"/>
                <a:cs typeface="Segoe UI"/>
              </a:rPr>
              <a:t>able</a:t>
            </a:r>
            <a:r>
              <a:rPr sz="3300" spc="-10" dirty="0">
                <a:solidFill>
                  <a:srgbClr val="FFFFFF"/>
                </a:solidFill>
                <a:latin typeface="Segoe UI"/>
                <a:cs typeface="Segoe UI"/>
              </a:rPr>
              <a:t> </a:t>
            </a:r>
            <a:r>
              <a:rPr sz="3300" spc="-25" dirty="0">
                <a:solidFill>
                  <a:srgbClr val="FFFFFF"/>
                </a:solidFill>
                <a:latin typeface="Segoe UI"/>
                <a:cs typeface="Segoe UI"/>
              </a:rPr>
              <a:t>to:</a:t>
            </a:r>
            <a:endParaRPr sz="3300">
              <a:latin typeface="Segoe UI"/>
              <a:cs typeface="Segoe UI"/>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377619" y="-105828"/>
            <a:ext cx="6221730" cy="635000"/>
          </a:xfrm>
          <a:prstGeom prst="rect">
            <a:avLst/>
          </a:prstGeom>
        </p:spPr>
        <p:txBody>
          <a:bodyPr vert="horz" wrap="square" lIns="0" tIns="12065" rIns="0" bIns="0" rtlCol="0">
            <a:spAutoFit/>
          </a:bodyPr>
          <a:lstStyle/>
          <a:p>
            <a:pPr marL="12700">
              <a:lnSpc>
                <a:spcPct val="100000"/>
              </a:lnSpc>
              <a:spcBef>
                <a:spcPts val="95"/>
              </a:spcBef>
            </a:pPr>
            <a:r>
              <a:rPr dirty="0">
                <a:solidFill>
                  <a:srgbClr val="000000"/>
                </a:solidFill>
              </a:rPr>
              <a:t>Assignment</a:t>
            </a:r>
            <a:r>
              <a:rPr spc="-225" dirty="0">
                <a:solidFill>
                  <a:srgbClr val="000000"/>
                </a:solidFill>
              </a:rPr>
              <a:t> </a:t>
            </a:r>
            <a:r>
              <a:rPr dirty="0">
                <a:solidFill>
                  <a:srgbClr val="000000"/>
                </a:solidFill>
              </a:rPr>
              <a:t>Component</a:t>
            </a:r>
            <a:r>
              <a:rPr spc="-220" dirty="0">
                <a:solidFill>
                  <a:srgbClr val="000000"/>
                </a:solidFill>
              </a:rPr>
              <a:t> </a:t>
            </a:r>
            <a:r>
              <a:rPr spc="-50" dirty="0">
                <a:solidFill>
                  <a:srgbClr val="000000"/>
                </a:solidFill>
              </a:rPr>
              <a:t>2</a:t>
            </a:r>
          </a:p>
        </p:txBody>
      </p:sp>
      <p:sp>
        <p:nvSpPr>
          <p:cNvPr id="3" name="object 3"/>
          <p:cNvSpPr txBox="1"/>
          <p:nvPr/>
        </p:nvSpPr>
        <p:spPr>
          <a:xfrm>
            <a:off x="454330" y="601578"/>
            <a:ext cx="8233811" cy="7507183"/>
          </a:xfrm>
          <a:prstGeom prst="rect">
            <a:avLst/>
          </a:prstGeom>
        </p:spPr>
        <p:txBody>
          <a:bodyPr vert="horz" wrap="square" lIns="0" tIns="12700" rIns="0" bIns="0" rtlCol="0" anchor="t">
            <a:spAutoFit/>
          </a:bodyPr>
          <a:lstStyle/>
          <a:p>
            <a:pPr marL="12700">
              <a:lnSpc>
                <a:spcPct val="100000"/>
              </a:lnSpc>
              <a:spcBef>
                <a:spcPts val="100"/>
              </a:spcBef>
            </a:pPr>
            <a:r>
              <a:rPr sz="1600" b="1" dirty="0">
                <a:latin typeface="Arial"/>
                <a:cs typeface="Arial"/>
              </a:rPr>
              <a:t>Component</a:t>
            </a:r>
            <a:r>
              <a:rPr sz="1600" b="1" spc="-45" dirty="0">
                <a:latin typeface="Arial"/>
                <a:cs typeface="Arial"/>
              </a:rPr>
              <a:t> </a:t>
            </a:r>
            <a:r>
              <a:rPr sz="1600" b="1" dirty="0">
                <a:latin typeface="Arial"/>
                <a:cs typeface="Arial"/>
              </a:rPr>
              <a:t>2:</a:t>
            </a:r>
            <a:r>
              <a:rPr sz="1600" b="1" spc="-30" dirty="0">
                <a:latin typeface="Arial"/>
                <a:cs typeface="Arial"/>
              </a:rPr>
              <a:t> </a:t>
            </a:r>
            <a:r>
              <a:rPr sz="1600" b="1" dirty="0">
                <a:latin typeface="Arial"/>
                <a:cs typeface="Arial"/>
              </a:rPr>
              <a:t>50%</a:t>
            </a:r>
            <a:r>
              <a:rPr sz="1600" b="1" spc="440" dirty="0">
                <a:latin typeface="Arial"/>
                <a:cs typeface="Arial"/>
              </a:rPr>
              <a:t> </a:t>
            </a:r>
            <a:r>
              <a:rPr sz="1600" b="1" dirty="0">
                <a:latin typeface="Arial"/>
                <a:cs typeface="Arial"/>
              </a:rPr>
              <a:t>Coursework:</a:t>
            </a:r>
            <a:r>
              <a:rPr sz="1600" b="1" spc="-45" dirty="0">
                <a:latin typeface="Arial"/>
                <a:cs typeface="Arial"/>
              </a:rPr>
              <a:t> </a:t>
            </a:r>
            <a:r>
              <a:rPr sz="1600" b="1" dirty="0">
                <a:latin typeface="Arial"/>
                <a:cs typeface="Arial"/>
              </a:rPr>
              <a:t>Written</a:t>
            </a:r>
            <a:r>
              <a:rPr sz="1600" b="1" spc="-40" dirty="0">
                <a:latin typeface="Arial"/>
                <a:cs typeface="Arial"/>
              </a:rPr>
              <a:t> </a:t>
            </a:r>
            <a:r>
              <a:rPr sz="1600" b="1" dirty="0">
                <a:latin typeface="Arial"/>
                <a:cs typeface="Arial"/>
              </a:rPr>
              <a:t>assignment</a:t>
            </a:r>
            <a:r>
              <a:rPr sz="1600" b="1" spc="-25" dirty="0">
                <a:latin typeface="Arial"/>
                <a:cs typeface="Arial"/>
              </a:rPr>
              <a:t> </a:t>
            </a:r>
            <a:r>
              <a:rPr sz="1600" b="1" dirty="0">
                <a:latin typeface="Arial"/>
                <a:cs typeface="Arial"/>
              </a:rPr>
              <a:t>(</a:t>
            </a:r>
            <a:r>
              <a:rPr lang="en-GB" sz="1600" b="1" dirty="0">
                <a:latin typeface="Arial"/>
                <a:cs typeface="Arial"/>
              </a:rPr>
              <a:t>1500 </a:t>
            </a:r>
            <a:r>
              <a:rPr sz="1600" b="1" dirty="0">
                <a:latin typeface="Arial"/>
                <a:cs typeface="Arial"/>
              </a:rPr>
              <a:t>words</a:t>
            </a:r>
            <a:r>
              <a:rPr sz="1600" b="1" spc="-60" dirty="0">
                <a:latin typeface="Arial"/>
                <a:cs typeface="Arial"/>
              </a:rPr>
              <a:t> </a:t>
            </a:r>
            <a:r>
              <a:rPr sz="1600" b="1" dirty="0">
                <a:latin typeface="Arial"/>
                <a:cs typeface="Arial"/>
              </a:rPr>
              <a:t>+/-</a:t>
            </a:r>
            <a:r>
              <a:rPr sz="1600" b="1" spc="-55" dirty="0">
                <a:latin typeface="Arial"/>
                <a:cs typeface="Arial"/>
              </a:rPr>
              <a:t> </a:t>
            </a:r>
            <a:r>
              <a:rPr sz="1600" b="1" dirty="0">
                <a:latin typeface="Arial"/>
                <a:cs typeface="Arial"/>
              </a:rPr>
              <a:t>10%)</a:t>
            </a:r>
            <a:endParaRPr lang="en-GB" sz="1600" b="1" dirty="0">
              <a:latin typeface="Arial"/>
              <a:cs typeface="Arial"/>
            </a:endParaRPr>
          </a:p>
          <a:p>
            <a:pPr marL="12700">
              <a:lnSpc>
                <a:spcPct val="100000"/>
              </a:lnSpc>
              <a:spcBef>
                <a:spcPts val="100"/>
              </a:spcBef>
            </a:pPr>
            <a:r>
              <a:rPr sz="1800" b="1" spc="-10" dirty="0">
                <a:latin typeface="Arial"/>
                <a:cs typeface="Arial"/>
              </a:rPr>
              <a:t> </a:t>
            </a:r>
            <a:endParaRPr lang="en-GB" b="1" spc="-10" dirty="0">
              <a:latin typeface="Arial"/>
              <a:cs typeface="Arial"/>
            </a:endParaRPr>
          </a:p>
          <a:p>
            <a:pPr marL="12700">
              <a:lnSpc>
                <a:spcPct val="150000"/>
              </a:lnSpc>
              <a:spcBef>
                <a:spcPts val="100"/>
              </a:spcBef>
            </a:pPr>
            <a:r>
              <a:rPr lang="en-GB" sz="1600" b="1" spc="-10" dirty="0">
                <a:latin typeface="Arial"/>
                <a:cs typeface="Arial"/>
              </a:rPr>
              <a:t>Deadline  </a:t>
            </a:r>
            <a:r>
              <a:rPr sz="1600" b="1" spc="-50" dirty="0">
                <a:latin typeface="Arial"/>
                <a:cs typeface="Arial"/>
              </a:rPr>
              <a:t>–</a:t>
            </a:r>
            <a:r>
              <a:rPr lang="en-GB" sz="1600" b="1" spc="-50" dirty="0">
                <a:latin typeface="Arial"/>
                <a:cs typeface="Arial"/>
              </a:rPr>
              <a:t> See Assessment Brief </a:t>
            </a:r>
            <a:endParaRPr lang="en-GB" sz="1800" b="1" spc="-50" dirty="0">
              <a:latin typeface="Arial"/>
              <a:cs typeface="Arial"/>
            </a:endParaRPr>
          </a:p>
          <a:p>
            <a:pPr marL="12700" algn="just">
              <a:spcBef>
                <a:spcPts val="100"/>
              </a:spcBef>
            </a:pPr>
            <a:r>
              <a:rPr lang="en-GB" sz="1400" dirty="0"/>
              <a:t>Prepare a report that focuses on the case study (see assessment brief), addressing the following key aspects: </a:t>
            </a:r>
          </a:p>
          <a:p>
            <a:pPr marL="355600" indent="-342900" algn="just">
              <a:lnSpc>
                <a:spcPct val="100000"/>
              </a:lnSpc>
              <a:spcBef>
                <a:spcPts val="100"/>
              </a:spcBef>
              <a:buAutoNum type="arabicPeriod"/>
            </a:pPr>
            <a:r>
              <a:rPr lang="en-GB" sz="1400" dirty="0"/>
              <a:t>Discuss the importance of effective communication within the context of Mrs Thompson’s care. Explain how to communicate with service user and their family members, making reference to the core principles of the Equality Act 2010 and incorporating one communication model explored during the teaching session (450 words).</a:t>
            </a:r>
          </a:p>
          <a:p>
            <a:pPr marL="355600" indent="-342900" algn="just">
              <a:lnSpc>
                <a:spcPct val="100000"/>
              </a:lnSpc>
              <a:spcBef>
                <a:spcPts val="100"/>
              </a:spcBef>
              <a:buAutoNum type="arabicPeriod"/>
            </a:pPr>
            <a:endParaRPr lang="en-GB" sz="1400" dirty="0"/>
          </a:p>
          <a:p>
            <a:pPr marL="355600" indent="-342900" algn="just">
              <a:spcBef>
                <a:spcPts val="100"/>
              </a:spcBef>
              <a:buAutoNum type="arabicPeriod"/>
            </a:pPr>
            <a:r>
              <a:rPr lang="en-GB" sz="1400" dirty="0"/>
              <a:t>Discuss the importance of good administrative skills within professional practice within the context of Mrs Thompson’s care. Explain record keeping and applying the principles of the Data Protection Act 2018. This section should draw upon relevant legislation and any policy frameworks which apply in the health and social care sector (450 words). </a:t>
            </a:r>
          </a:p>
          <a:p>
            <a:pPr marL="355600" indent="-342900" algn="just">
              <a:lnSpc>
                <a:spcPct val="100000"/>
              </a:lnSpc>
              <a:spcBef>
                <a:spcPts val="100"/>
              </a:spcBef>
              <a:buAutoNum type="arabicPeriod"/>
            </a:pPr>
            <a:endParaRPr lang="en-GB" sz="1400" dirty="0"/>
          </a:p>
          <a:p>
            <a:pPr marL="355600" indent="-342900" algn="just">
              <a:spcBef>
                <a:spcPts val="100"/>
              </a:spcBef>
              <a:buAutoNum type="arabicPeriod"/>
            </a:pPr>
            <a:r>
              <a:rPr lang="en-GB" sz="1400" dirty="0"/>
              <a:t>Discuss the importance of working collaboratively with other professionals involved in Mrs Thompson’s care, GP, district nurse, domiciliary care workers and the speech and language therapist. Describe the approaches used to foster effective collaboration and examine strategies for addressing and overcoming common challenges encountered in multi-agency working (300 words). </a:t>
            </a:r>
          </a:p>
          <a:p>
            <a:pPr marL="12700" algn="just">
              <a:spcBef>
                <a:spcPts val="100"/>
              </a:spcBef>
            </a:pPr>
            <a:endParaRPr lang="en-GB" b="1" spc="-50" dirty="0">
              <a:latin typeface="Arial"/>
              <a:cs typeface="Arial"/>
            </a:endParaRPr>
          </a:p>
          <a:p>
            <a:pPr marL="12700">
              <a:lnSpc>
                <a:spcPct val="100000"/>
              </a:lnSpc>
              <a:spcBef>
                <a:spcPts val="100"/>
              </a:spcBef>
            </a:pPr>
            <a:r>
              <a:rPr lang="en-GB" sz="1400" dirty="0"/>
              <a:t>The assignment should provide a brief introduction of 150 words and a short conclusion section of 150 words.</a:t>
            </a:r>
            <a:endParaRPr lang="en-GB" sz="1400" b="1" spc="-50" dirty="0">
              <a:latin typeface="Arial"/>
              <a:cs typeface="Arial"/>
            </a:endParaRPr>
          </a:p>
          <a:p>
            <a:pPr marL="12700">
              <a:lnSpc>
                <a:spcPct val="100000"/>
              </a:lnSpc>
              <a:spcBef>
                <a:spcPts val="100"/>
              </a:spcBef>
            </a:pPr>
            <a:endParaRPr lang="en-GB" b="1" spc="-50" dirty="0">
              <a:latin typeface="Arial"/>
              <a:cs typeface="Arial"/>
            </a:endParaRPr>
          </a:p>
          <a:p>
            <a:pPr marL="12700">
              <a:lnSpc>
                <a:spcPct val="100000"/>
              </a:lnSpc>
              <a:spcBef>
                <a:spcPts val="100"/>
              </a:spcBef>
            </a:pPr>
            <a:endParaRPr lang="en-GB" sz="1800" b="1" spc="-50" dirty="0">
              <a:latin typeface="Arial"/>
              <a:cs typeface="Arial"/>
            </a:endParaRPr>
          </a:p>
          <a:p>
            <a:pPr marL="12700">
              <a:lnSpc>
                <a:spcPct val="100000"/>
              </a:lnSpc>
              <a:spcBef>
                <a:spcPts val="100"/>
              </a:spcBef>
            </a:pPr>
            <a:endParaRPr lang="en-GB" b="1" spc="-50" dirty="0">
              <a:latin typeface="Arial"/>
              <a:cs typeface="Arial"/>
            </a:endParaRPr>
          </a:p>
          <a:p>
            <a:pPr marL="12700">
              <a:lnSpc>
                <a:spcPct val="100000"/>
              </a:lnSpc>
              <a:spcBef>
                <a:spcPts val="100"/>
              </a:spcBef>
            </a:pPr>
            <a:endParaRPr lang="en-GB" sz="1800" b="1" spc="-50" dirty="0">
              <a:latin typeface="Arial"/>
              <a:cs typeface="Arial"/>
            </a:endParaRPr>
          </a:p>
          <a:p>
            <a:pPr marL="12700">
              <a:lnSpc>
                <a:spcPct val="100000"/>
              </a:lnSpc>
              <a:spcBef>
                <a:spcPts val="100"/>
              </a:spcBef>
            </a:pPr>
            <a:endParaRPr lang="en-GB" b="1" spc="-50" dirty="0">
              <a:latin typeface="Arial"/>
              <a:cs typeface="Arial"/>
            </a:endParaRPr>
          </a:p>
          <a:p>
            <a:pPr marL="12700">
              <a:lnSpc>
                <a:spcPct val="100000"/>
              </a:lnSpc>
              <a:spcBef>
                <a:spcPts val="100"/>
              </a:spcBef>
            </a:pPr>
            <a:endParaRPr lang="en-GB" sz="1800" b="1" spc="-50" dirty="0">
              <a:latin typeface="Arial"/>
              <a:cs typeface="Arial"/>
            </a:endParaRPr>
          </a:p>
          <a:p>
            <a:pPr marL="12700">
              <a:lnSpc>
                <a:spcPct val="100000"/>
              </a:lnSpc>
              <a:spcBef>
                <a:spcPts val="100"/>
              </a:spcBef>
            </a:pPr>
            <a:endParaRPr lang="en-GB" b="1" spc="-50" dirty="0">
              <a:latin typeface="Arial"/>
              <a:cs typeface="Arial"/>
            </a:endParaRPr>
          </a:p>
          <a:p>
            <a:pPr marL="12700">
              <a:lnSpc>
                <a:spcPct val="100000"/>
              </a:lnSpc>
              <a:spcBef>
                <a:spcPts val="100"/>
              </a:spcBef>
            </a:pPr>
            <a:endParaRPr lang="en-GB" sz="1800" b="1" spc="-50" dirty="0">
              <a:latin typeface="Arial"/>
              <a:cs typeface="Aria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02311" rIns="0" bIns="0" rtlCol="0">
            <a:spAutoFit/>
          </a:bodyPr>
          <a:lstStyle/>
          <a:p>
            <a:pPr marL="324485">
              <a:lnSpc>
                <a:spcPct val="100000"/>
              </a:lnSpc>
              <a:spcBef>
                <a:spcPts val="95"/>
              </a:spcBef>
            </a:pPr>
            <a:r>
              <a:rPr sz="2800" spc="-10" dirty="0">
                <a:solidFill>
                  <a:srgbClr val="000000"/>
                </a:solidFill>
                <a:latin typeface="Arial"/>
                <a:cs typeface="Arial"/>
              </a:rPr>
              <a:t>ASSESSMENT</a:t>
            </a:r>
            <a:r>
              <a:rPr sz="2800" spc="-90" dirty="0">
                <a:solidFill>
                  <a:srgbClr val="000000"/>
                </a:solidFill>
                <a:latin typeface="Arial"/>
                <a:cs typeface="Arial"/>
              </a:rPr>
              <a:t> </a:t>
            </a:r>
            <a:r>
              <a:rPr sz="2800" spc="-10" dirty="0">
                <a:solidFill>
                  <a:srgbClr val="000000"/>
                </a:solidFill>
                <a:latin typeface="Arial"/>
                <a:cs typeface="Arial"/>
              </a:rPr>
              <a:t>CRITERIA</a:t>
            </a:r>
            <a:r>
              <a:rPr sz="2800" spc="-185" dirty="0">
                <a:solidFill>
                  <a:srgbClr val="000000"/>
                </a:solidFill>
                <a:latin typeface="Arial"/>
                <a:cs typeface="Arial"/>
              </a:rPr>
              <a:t> </a:t>
            </a:r>
            <a:r>
              <a:rPr sz="2800" spc="-10" dirty="0">
                <a:solidFill>
                  <a:srgbClr val="000000"/>
                </a:solidFill>
                <a:latin typeface="Arial"/>
                <a:cs typeface="Arial"/>
              </a:rPr>
              <a:t>PORTFOLIO</a:t>
            </a:r>
            <a:endParaRPr sz="2800" dirty="0">
              <a:latin typeface="Arial"/>
              <a:cs typeface="Arial"/>
            </a:endParaRPr>
          </a:p>
        </p:txBody>
      </p:sp>
      <p:graphicFrame>
        <p:nvGraphicFramePr>
          <p:cNvPr id="3" name="object 3"/>
          <p:cNvGraphicFramePr>
            <a:graphicFrameLocks noGrp="1"/>
          </p:cNvGraphicFramePr>
          <p:nvPr>
            <p:extLst>
              <p:ext uri="{D42A27DB-BD31-4B8C-83A1-F6EECF244321}">
                <p14:modId xmlns:p14="http://schemas.microsoft.com/office/powerpoint/2010/main" val="138973617"/>
              </p:ext>
            </p:extLst>
          </p:nvPr>
        </p:nvGraphicFramePr>
        <p:xfrm>
          <a:off x="317182" y="1004442"/>
          <a:ext cx="8569325" cy="4598670"/>
        </p:xfrm>
        <a:graphic>
          <a:graphicData uri="http://schemas.openxmlformats.org/drawingml/2006/table">
            <a:tbl>
              <a:tblPr firstRow="1" bandRow="1">
                <a:tableStyleId>{2D5ABB26-0587-4C30-8999-92F81FD0307C}</a:tableStyleId>
              </a:tblPr>
              <a:tblGrid>
                <a:gridCol w="8569325">
                  <a:extLst>
                    <a:ext uri="{9D8B030D-6E8A-4147-A177-3AD203B41FA5}">
                      <a16:colId xmlns:a16="http://schemas.microsoft.com/office/drawing/2014/main" val="20000"/>
                    </a:ext>
                  </a:extLst>
                </a:gridCol>
              </a:tblGrid>
              <a:tr h="720090">
                <a:tc>
                  <a:txBody>
                    <a:bodyPr/>
                    <a:lstStyle/>
                    <a:p>
                      <a:pPr algn="ctr">
                        <a:lnSpc>
                          <a:spcPts val="3329"/>
                        </a:lnSpc>
                        <a:spcBef>
                          <a:spcPts val="2240"/>
                        </a:spcBef>
                      </a:pPr>
                      <a:r>
                        <a:rPr sz="2800" b="1" dirty="0">
                          <a:solidFill>
                            <a:srgbClr val="FFFFFF"/>
                          </a:solidFill>
                          <a:latin typeface="Segoe UI"/>
                          <a:cs typeface="Segoe UI"/>
                        </a:rPr>
                        <a:t>Generic</a:t>
                      </a:r>
                      <a:r>
                        <a:rPr sz="2800" b="1" spc="-135" dirty="0">
                          <a:solidFill>
                            <a:srgbClr val="FFFFFF"/>
                          </a:solidFill>
                          <a:latin typeface="Segoe UI"/>
                          <a:cs typeface="Segoe UI"/>
                        </a:rPr>
                        <a:t> </a:t>
                      </a:r>
                      <a:r>
                        <a:rPr sz="2800" b="1" dirty="0">
                          <a:solidFill>
                            <a:srgbClr val="FFFFFF"/>
                          </a:solidFill>
                          <a:latin typeface="Segoe UI"/>
                          <a:cs typeface="Segoe UI"/>
                        </a:rPr>
                        <a:t>Assessment</a:t>
                      </a:r>
                      <a:r>
                        <a:rPr sz="2800" b="1" spc="-130" dirty="0">
                          <a:solidFill>
                            <a:srgbClr val="FFFFFF"/>
                          </a:solidFill>
                          <a:latin typeface="Segoe UI"/>
                          <a:cs typeface="Segoe UI"/>
                        </a:rPr>
                        <a:t> </a:t>
                      </a:r>
                      <a:r>
                        <a:rPr sz="2800" b="1" spc="-10" dirty="0">
                          <a:solidFill>
                            <a:srgbClr val="FFFFFF"/>
                          </a:solidFill>
                          <a:latin typeface="Segoe UI"/>
                          <a:cs typeface="Segoe UI"/>
                        </a:rPr>
                        <a:t>Criteria</a:t>
                      </a:r>
                      <a:endParaRPr sz="2800">
                        <a:latin typeface="Segoe UI"/>
                        <a:cs typeface="Segoe UI"/>
                      </a:endParaRPr>
                    </a:p>
                  </a:txBody>
                  <a:tcPr marL="0" marR="0" marT="28448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00AFEF"/>
                    </a:solidFill>
                  </a:tcPr>
                </a:tc>
                <a:extLst>
                  <a:ext uri="{0D108BD9-81ED-4DB2-BD59-A6C34878D82A}">
                    <a16:rowId xmlns:a16="http://schemas.microsoft.com/office/drawing/2014/main" val="10000"/>
                  </a:ext>
                </a:extLst>
              </a:tr>
              <a:tr h="617855">
                <a:tc>
                  <a:txBody>
                    <a:bodyPr/>
                    <a:lstStyle/>
                    <a:p>
                      <a:pPr marL="33020">
                        <a:lnSpc>
                          <a:spcPts val="2840"/>
                        </a:lnSpc>
                        <a:spcBef>
                          <a:spcPts val="1925"/>
                        </a:spcBef>
                      </a:pPr>
                      <a:r>
                        <a:rPr sz="2400" b="1" dirty="0">
                          <a:solidFill>
                            <a:srgbClr val="FFFFFF"/>
                          </a:solidFill>
                          <a:latin typeface="Segoe UI"/>
                          <a:cs typeface="Segoe UI"/>
                        </a:rPr>
                        <a:t>1.</a:t>
                      </a:r>
                      <a:r>
                        <a:rPr sz="2400" b="1" spc="-35" dirty="0">
                          <a:solidFill>
                            <a:srgbClr val="FFFFFF"/>
                          </a:solidFill>
                          <a:latin typeface="Segoe UI"/>
                          <a:cs typeface="Segoe UI"/>
                        </a:rPr>
                        <a:t> </a:t>
                      </a:r>
                      <a:r>
                        <a:rPr sz="2400" b="1" dirty="0">
                          <a:solidFill>
                            <a:srgbClr val="FFFFFF"/>
                          </a:solidFill>
                          <a:latin typeface="Segoe UI"/>
                          <a:cs typeface="Segoe UI"/>
                        </a:rPr>
                        <a:t>Engagement</a:t>
                      </a:r>
                      <a:r>
                        <a:rPr sz="2400" b="1" spc="-30" dirty="0">
                          <a:solidFill>
                            <a:srgbClr val="FFFFFF"/>
                          </a:solidFill>
                          <a:latin typeface="Segoe UI"/>
                          <a:cs typeface="Segoe UI"/>
                        </a:rPr>
                        <a:t> </a:t>
                      </a:r>
                      <a:r>
                        <a:rPr sz="2400" b="1" dirty="0">
                          <a:solidFill>
                            <a:srgbClr val="FFFFFF"/>
                          </a:solidFill>
                          <a:latin typeface="Segoe UI"/>
                          <a:cs typeface="Segoe UI"/>
                        </a:rPr>
                        <a:t>with</a:t>
                      </a:r>
                      <a:r>
                        <a:rPr sz="2400" b="1" spc="-10" dirty="0">
                          <a:solidFill>
                            <a:srgbClr val="FFFFFF"/>
                          </a:solidFill>
                          <a:latin typeface="Segoe UI"/>
                          <a:cs typeface="Segoe UI"/>
                        </a:rPr>
                        <a:t> </a:t>
                      </a:r>
                      <a:r>
                        <a:rPr sz="2400" b="1" dirty="0">
                          <a:solidFill>
                            <a:srgbClr val="FFFFFF"/>
                          </a:solidFill>
                          <a:latin typeface="Segoe UI"/>
                          <a:cs typeface="Segoe UI"/>
                        </a:rPr>
                        <a:t>Literature</a:t>
                      </a:r>
                      <a:r>
                        <a:rPr sz="2400" b="1" spc="-40" dirty="0">
                          <a:solidFill>
                            <a:srgbClr val="FFFFFF"/>
                          </a:solidFill>
                          <a:latin typeface="Segoe UI"/>
                          <a:cs typeface="Segoe UI"/>
                        </a:rPr>
                        <a:t> </a:t>
                      </a:r>
                      <a:r>
                        <a:rPr sz="2400" b="1" dirty="0">
                          <a:solidFill>
                            <a:srgbClr val="FFFFFF"/>
                          </a:solidFill>
                          <a:latin typeface="Segoe UI"/>
                          <a:cs typeface="Segoe UI"/>
                        </a:rPr>
                        <a:t>Skills</a:t>
                      </a:r>
                      <a:r>
                        <a:rPr sz="2400" b="1" spc="-30" dirty="0">
                          <a:solidFill>
                            <a:srgbClr val="FFFFFF"/>
                          </a:solidFill>
                          <a:latin typeface="Segoe UI"/>
                          <a:cs typeface="Segoe UI"/>
                        </a:rPr>
                        <a:t> </a:t>
                      </a:r>
                      <a:r>
                        <a:rPr lang="en-GB" sz="2400" b="1" spc="-25" dirty="0">
                          <a:solidFill>
                            <a:srgbClr val="FFFFFF"/>
                          </a:solidFill>
                          <a:latin typeface="Segoe UI"/>
                          <a:cs typeface="Segoe UI"/>
                        </a:rPr>
                        <a:t>1</a:t>
                      </a:r>
                      <a:r>
                        <a:rPr sz="2400" b="1" spc="-25" dirty="0">
                          <a:solidFill>
                            <a:srgbClr val="FFFFFF"/>
                          </a:solidFill>
                          <a:latin typeface="Segoe UI"/>
                          <a:cs typeface="Segoe UI"/>
                        </a:rPr>
                        <a:t>0%</a:t>
                      </a:r>
                      <a:endParaRPr sz="2400" dirty="0">
                        <a:latin typeface="Segoe UI"/>
                        <a:cs typeface="Segoe UI"/>
                      </a:endParaRPr>
                    </a:p>
                  </a:txBody>
                  <a:tcPr marL="0" marR="0" marT="24447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00AFEF"/>
                    </a:solidFill>
                  </a:tcPr>
                </a:tc>
                <a:extLst>
                  <a:ext uri="{0D108BD9-81ED-4DB2-BD59-A6C34878D82A}">
                    <a16:rowId xmlns:a16="http://schemas.microsoft.com/office/drawing/2014/main" val="10001"/>
                  </a:ext>
                </a:extLst>
              </a:tr>
              <a:tr h="617855">
                <a:tc>
                  <a:txBody>
                    <a:bodyPr/>
                    <a:lstStyle/>
                    <a:p>
                      <a:pPr marL="33020">
                        <a:lnSpc>
                          <a:spcPts val="2840"/>
                        </a:lnSpc>
                        <a:spcBef>
                          <a:spcPts val="1925"/>
                        </a:spcBef>
                        <a:tabLst>
                          <a:tab pos="5803900" algn="l"/>
                        </a:tabLst>
                      </a:pPr>
                      <a:r>
                        <a:rPr sz="2400" b="1" dirty="0">
                          <a:solidFill>
                            <a:srgbClr val="FFFFFF"/>
                          </a:solidFill>
                          <a:latin typeface="Segoe UI"/>
                          <a:cs typeface="Segoe UI"/>
                        </a:rPr>
                        <a:t>2.</a:t>
                      </a:r>
                      <a:r>
                        <a:rPr sz="2400" b="1" spc="-15" dirty="0">
                          <a:solidFill>
                            <a:srgbClr val="FFFFFF"/>
                          </a:solidFill>
                          <a:latin typeface="Segoe UI"/>
                          <a:cs typeface="Segoe UI"/>
                        </a:rPr>
                        <a:t> </a:t>
                      </a:r>
                      <a:r>
                        <a:rPr sz="2400" b="1" dirty="0">
                          <a:solidFill>
                            <a:srgbClr val="FFFFFF"/>
                          </a:solidFill>
                          <a:latin typeface="Segoe UI"/>
                          <a:cs typeface="Segoe UI"/>
                        </a:rPr>
                        <a:t>Knowledge</a:t>
                      </a:r>
                      <a:r>
                        <a:rPr sz="2400" b="1" spc="-5" dirty="0">
                          <a:solidFill>
                            <a:srgbClr val="FFFFFF"/>
                          </a:solidFill>
                          <a:latin typeface="Segoe UI"/>
                          <a:cs typeface="Segoe UI"/>
                        </a:rPr>
                        <a:t> </a:t>
                      </a:r>
                      <a:r>
                        <a:rPr sz="2400" b="1" dirty="0">
                          <a:solidFill>
                            <a:srgbClr val="FFFFFF"/>
                          </a:solidFill>
                          <a:latin typeface="Segoe UI"/>
                          <a:cs typeface="Segoe UI"/>
                        </a:rPr>
                        <a:t>and</a:t>
                      </a:r>
                      <a:r>
                        <a:rPr sz="2400" b="1" spc="-15" dirty="0">
                          <a:solidFill>
                            <a:srgbClr val="FFFFFF"/>
                          </a:solidFill>
                          <a:latin typeface="Segoe UI"/>
                          <a:cs typeface="Segoe UI"/>
                        </a:rPr>
                        <a:t> </a:t>
                      </a:r>
                      <a:r>
                        <a:rPr sz="2400" b="1" dirty="0">
                          <a:solidFill>
                            <a:srgbClr val="FFFFFF"/>
                          </a:solidFill>
                          <a:latin typeface="Segoe UI"/>
                          <a:cs typeface="Segoe UI"/>
                        </a:rPr>
                        <a:t>Understanding</a:t>
                      </a:r>
                      <a:r>
                        <a:rPr sz="2400" b="1" spc="-30" dirty="0">
                          <a:solidFill>
                            <a:srgbClr val="FFFFFF"/>
                          </a:solidFill>
                          <a:latin typeface="Segoe UI"/>
                          <a:cs typeface="Segoe UI"/>
                        </a:rPr>
                        <a:t> </a:t>
                      </a:r>
                      <a:r>
                        <a:rPr sz="2400" b="1" spc="-10" dirty="0">
                          <a:solidFill>
                            <a:srgbClr val="FFFFFF"/>
                          </a:solidFill>
                          <a:latin typeface="Segoe UI"/>
                          <a:cs typeface="Segoe UI"/>
                        </a:rPr>
                        <a:t>Skills</a:t>
                      </a:r>
                      <a:r>
                        <a:rPr sz="2400" b="1" dirty="0">
                          <a:solidFill>
                            <a:srgbClr val="FFFFFF"/>
                          </a:solidFill>
                          <a:latin typeface="Segoe UI"/>
                          <a:cs typeface="Segoe UI"/>
                        </a:rPr>
                        <a:t>	</a:t>
                      </a:r>
                      <a:r>
                        <a:rPr lang="en-GB" sz="2400" b="1" spc="-25" dirty="0">
                          <a:solidFill>
                            <a:srgbClr val="FFFFFF"/>
                          </a:solidFill>
                          <a:latin typeface="Segoe UI"/>
                          <a:cs typeface="Segoe UI"/>
                        </a:rPr>
                        <a:t>3</a:t>
                      </a:r>
                      <a:r>
                        <a:rPr sz="2400" b="1" spc="-25" dirty="0">
                          <a:solidFill>
                            <a:srgbClr val="FFFFFF"/>
                          </a:solidFill>
                          <a:latin typeface="Segoe UI"/>
                          <a:cs typeface="Segoe UI"/>
                        </a:rPr>
                        <a:t>0%</a:t>
                      </a:r>
                      <a:endParaRPr sz="2400" dirty="0">
                        <a:latin typeface="Segoe UI"/>
                        <a:cs typeface="Segoe UI"/>
                      </a:endParaRPr>
                    </a:p>
                  </a:txBody>
                  <a:tcPr marL="0" marR="0" marT="2444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00AFEF"/>
                    </a:solidFill>
                  </a:tcPr>
                </a:tc>
                <a:extLst>
                  <a:ext uri="{0D108BD9-81ED-4DB2-BD59-A6C34878D82A}">
                    <a16:rowId xmlns:a16="http://schemas.microsoft.com/office/drawing/2014/main" val="10002"/>
                  </a:ext>
                </a:extLst>
              </a:tr>
              <a:tr h="617855">
                <a:tc>
                  <a:txBody>
                    <a:bodyPr/>
                    <a:lstStyle/>
                    <a:p>
                      <a:pPr marL="33020">
                        <a:lnSpc>
                          <a:spcPts val="2840"/>
                        </a:lnSpc>
                        <a:spcBef>
                          <a:spcPts val="1925"/>
                        </a:spcBef>
                      </a:pPr>
                      <a:r>
                        <a:rPr sz="2400" b="1" dirty="0">
                          <a:solidFill>
                            <a:srgbClr val="FFFFFF"/>
                          </a:solidFill>
                          <a:latin typeface="Segoe UI"/>
                          <a:cs typeface="Segoe UI"/>
                        </a:rPr>
                        <a:t>3.</a:t>
                      </a:r>
                      <a:r>
                        <a:rPr sz="2400" b="1" spc="-40" dirty="0">
                          <a:solidFill>
                            <a:srgbClr val="FFFFFF"/>
                          </a:solidFill>
                          <a:latin typeface="Segoe UI"/>
                          <a:cs typeface="Segoe UI"/>
                        </a:rPr>
                        <a:t> </a:t>
                      </a:r>
                      <a:r>
                        <a:rPr sz="2400" b="1" dirty="0">
                          <a:solidFill>
                            <a:srgbClr val="FFFFFF"/>
                          </a:solidFill>
                          <a:latin typeface="Segoe UI"/>
                          <a:cs typeface="Segoe UI"/>
                        </a:rPr>
                        <a:t>Cognitive</a:t>
                      </a:r>
                      <a:r>
                        <a:rPr sz="2400" b="1" spc="-30" dirty="0">
                          <a:solidFill>
                            <a:srgbClr val="FFFFFF"/>
                          </a:solidFill>
                          <a:latin typeface="Segoe UI"/>
                          <a:cs typeface="Segoe UI"/>
                        </a:rPr>
                        <a:t> </a:t>
                      </a:r>
                      <a:r>
                        <a:rPr sz="2400" b="1" dirty="0">
                          <a:solidFill>
                            <a:srgbClr val="FFFFFF"/>
                          </a:solidFill>
                          <a:latin typeface="Segoe UI"/>
                          <a:cs typeface="Segoe UI"/>
                        </a:rPr>
                        <a:t>and</a:t>
                      </a:r>
                      <a:r>
                        <a:rPr sz="2400" b="1" spc="-30" dirty="0">
                          <a:solidFill>
                            <a:srgbClr val="FFFFFF"/>
                          </a:solidFill>
                          <a:latin typeface="Segoe UI"/>
                          <a:cs typeface="Segoe UI"/>
                        </a:rPr>
                        <a:t> </a:t>
                      </a:r>
                      <a:r>
                        <a:rPr sz="2400" b="1" dirty="0">
                          <a:solidFill>
                            <a:srgbClr val="FFFFFF"/>
                          </a:solidFill>
                          <a:latin typeface="Segoe UI"/>
                          <a:cs typeface="Segoe UI"/>
                        </a:rPr>
                        <a:t>Intellectual</a:t>
                      </a:r>
                      <a:r>
                        <a:rPr sz="2400" b="1" spc="-25" dirty="0">
                          <a:solidFill>
                            <a:srgbClr val="FFFFFF"/>
                          </a:solidFill>
                          <a:latin typeface="Segoe UI"/>
                          <a:cs typeface="Segoe UI"/>
                        </a:rPr>
                        <a:t> </a:t>
                      </a:r>
                      <a:r>
                        <a:rPr sz="2400" b="1" dirty="0">
                          <a:solidFill>
                            <a:srgbClr val="FFFFFF"/>
                          </a:solidFill>
                          <a:latin typeface="Segoe UI"/>
                          <a:cs typeface="Segoe UI"/>
                        </a:rPr>
                        <a:t>Skills</a:t>
                      </a:r>
                      <a:r>
                        <a:rPr sz="2400" b="1" spc="-25" dirty="0">
                          <a:solidFill>
                            <a:srgbClr val="FFFFFF"/>
                          </a:solidFill>
                          <a:latin typeface="Segoe UI"/>
                          <a:cs typeface="Segoe UI"/>
                        </a:rPr>
                        <a:t> 20%</a:t>
                      </a:r>
                      <a:endParaRPr sz="2400">
                        <a:latin typeface="Segoe UI"/>
                        <a:cs typeface="Segoe UI"/>
                      </a:endParaRPr>
                    </a:p>
                  </a:txBody>
                  <a:tcPr marL="0" marR="0" marT="2444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00AFEF"/>
                    </a:solidFill>
                  </a:tcPr>
                </a:tc>
                <a:extLst>
                  <a:ext uri="{0D108BD9-81ED-4DB2-BD59-A6C34878D82A}">
                    <a16:rowId xmlns:a16="http://schemas.microsoft.com/office/drawing/2014/main" val="10003"/>
                  </a:ext>
                </a:extLst>
              </a:tr>
              <a:tr h="617855">
                <a:tc>
                  <a:txBody>
                    <a:bodyPr/>
                    <a:lstStyle/>
                    <a:p>
                      <a:pPr marL="33020">
                        <a:lnSpc>
                          <a:spcPts val="2840"/>
                        </a:lnSpc>
                        <a:spcBef>
                          <a:spcPts val="1925"/>
                        </a:spcBef>
                      </a:pPr>
                      <a:r>
                        <a:rPr sz="2400" b="1" dirty="0">
                          <a:solidFill>
                            <a:srgbClr val="FFFFFF"/>
                          </a:solidFill>
                          <a:latin typeface="Segoe UI"/>
                          <a:cs typeface="Segoe UI"/>
                        </a:rPr>
                        <a:t>4.</a:t>
                      </a:r>
                      <a:r>
                        <a:rPr sz="2400" b="1" spc="-35" dirty="0">
                          <a:solidFill>
                            <a:srgbClr val="FFFFFF"/>
                          </a:solidFill>
                          <a:latin typeface="Segoe UI"/>
                          <a:cs typeface="Segoe UI"/>
                        </a:rPr>
                        <a:t> </a:t>
                      </a:r>
                      <a:r>
                        <a:rPr sz="2400" b="1" dirty="0">
                          <a:solidFill>
                            <a:srgbClr val="FFFFFF"/>
                          </a:solidFill>
                          <a:latin typeface="Segoe UI"/>
                          <a:cs typeface="Segoe UI"/>
                        </a:rPr>
                        <a:t>Practical</a:t>
                      </a:r>
                      <a:r>
                        <a:rPr sz="2400" b="1" spc="-40" dirty="0">
                          <a:solidFill>
                            <a:srgbClr val="FFFFFF"/>
                          </a:solidFill>
                          <a:latin typeface="Segoe UI"/>
                          <a:cs typeface="Segoe UI"/>
                        </a:rPr>
                        <a:t> </a:t>
                      </a:r>
                      <a:r>
                        <a:rPr sz="2400" b="1" dirty="0">
                          <a:solidFill>
                            <a:srgbClr val="FFFFFF"/>
                          </a:solidFill>
                          <a:latin typeface="Segoe UI"/>
                          <a:cs typeface="Segoe UI"/>
                        </a:rPr>
                        <a:t>Application</a:t>
                      </a:r>
                      <a:r>
                        <a:rPr sz="2400" b="1" spc="-20" dirty="0">
                          <a:solidFill>
                            <a:srgbClr val="FFFFFF"/>
                          </a:solidFill>
                          <a:latin typeface="Segoe UI"/>
                          <a:cs typeface="Segoe UI"/>
                        </a:rPr>
                        <a:t> </a:t>
                      </a:r>
                      <a:r>
                        <a:rPr sz="2400" b="1" dirty="0">
                          <a:solidFill>
                            <a:srgbClr val="FFFFFF"/>
                          </a:solidFill>
                          <a:latin typeface="Segoe UI"/>
                          <a:cs typeface="Segoe UI"/>
                        </a:rPr>
                        <a:t>Skills</a:t>
                      </a:r>
                      <a:r>
                        <a:rPr sz="2400" b="1" spc="-15" dirty="0">
                          <a:solidFill>
                            <a:srgbClr val="FFFFFF"/>
                          </a:solidFill>
                          <a:latin typeface="Segoe UI"/>
                          <a:cs typeface="Segoe UI"/>
                        </a:rPr>
                        <a:t> </a:t>
                      </a:r>
                      <a:r>
                        <a:rPr sz="2400" b="1" spc="-25" dirty="0">
                          <a:solidFill>
                            <a:srgbClr val="FFFFFF"/>
                          </a:solidFill>
                          <a:latin typeface="Segoe UI"/>
                          <a:cs typeface="Segoe UI"/>
                        </a:rPr>
                        <a:t>20%</a:t>
                      </a:r>
                      <a:endParaRPr sz="2400">
                        <a:latin typeface="Segoe UI"/>
                        <a:cs typeface="Segoe UI"/>
                      </a:endParaRPr>
                    </a:p>
                  </a:txBody>
                  <a:tcPr marL="0" marR="0" marT="2444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00AFEF"/>
                    </a:solidFill>
                  </a:tcPr>
                </a:tc>
                <a:extLst>
                  <a:ext uri="{0D108BD9-81ED-4DB2-BD59-A6C34878D82A}">
                    <a16:rowId xmlns:a16="http://schemas.microsoft.com/office/drawing/2014/main" val="10004"/>
                  </a:ext>
                </a:extLst>
              </a:tr>
              <a:tr h="1407160">
                <a:tc>
                  <a:txBody>
                    <a:bodyPr/>
                    <a:lstStyle/>
                    <a:p>
                      <a:pPr marL="33020">
                        <a:lnSpc>
                          <a:spcPct val="100000"/>
                        </a:lnSpc>
                        <a:spcBef>
                          <a:spcPts val="1925"/>
                        </a:spcBef>
                      </a:pPr>
                      <a:r>
                        <a:rPr sz="2400" b="1" dirty="0">
                          <a:solidFill>
                            <a:srgbClr val="FFFFFF"/>
                          </a:solidFill>
                          <a:latin typeface="Segoe UI"/>
                          <a:cs typeface="Segoe UI"/>
                        </a:rPr>
                        <a:t>5.</a:t>
                      </a:r>
                      <a:r>
                        <a:rPr sz="2400" b="1" spc="-45" dirty="0">
                          <a:solidFill>
                            <a:srgbClr val="FFFFFF"/>
                          </a:solidFill>
                          <a:latin typeface="Segoe UI"/>
                          <a:cs typeface="Segoe UI"/>
                        </a:rPr>
                        <a:t> </a:t>
                      </a:r>
                      <a:r>
                        <a:rPr sz="2400" b="1" spc="-10" dirty="0">
                          <a:solidFill>
                            <a:srgbClr val="FFFFFF"/>
                          </a:solidFill>
                          <a:latin typeface="Segoe UI"/>
                          <a:cs typeface="Segoe UI"/>
                        </a:rPr>
                        <a:t>Transferable</a:t>
                      </a:r>
                      <a:r>
                        <a:rPr sz="2400" b="1" spc="-60" dirty="0">
                          <a:solidFill>
                            <a:srgbClr val="FFFFFF"/>
                          </a:solidFill>
                          <a:latin typeface="Segoe UI"/>
                          <a:cs typeface="Segoe UI"/>
                        </a:rPr>
                        <a:t> </a:t>
                      </a:r>
                      <a:r>
                        <a:rPr sz="2400" b="1" dirty="0">
                          <a:solidFill>
                            <a:srgbClr val="FFFFFF"/>
                          </a:solidFill>
                          <a:latin typeface="Segoe UI"/>
                          <a:cs typeface="Segoe UI"/>
                        </a:rPr>
                        <a:t>Skills</a:t>
                      </a:r>
                      <a:r>
                        <a:rPr sz="2400" b="1" spc="-20" dirty="0">
                          <a:solidFill>
                            <a:srgbClr val="FFFFFF"/>
                          </a:solidFill>
                          <a:latin typeface="Segoe UI"/>
                          <a:cs typeface="Segoe UI"/>
                        </a:rPr>
                        <a:t> </a:t>
                      </a:r>
                      <a:r>
                        <a:rPr sz="2400" b="1" dirty="0">
                          <a:solidFill>
                            <a:srgbClr val="FFFFFF"/>
                          </a:solidFill>
                          <a:latin typeface="Segoe UI"/>
                          <a:cs typeface="Segoe UI"/>
                        </a:rPr>
                        <a:t>for</a:t>
                      </a:r>
                      <a:r>
                        <a:rPr sz="2400" b="1" spc="-40" dirty="0">
                          <a:solidFill>
                            <a:srgbClr val="FFFFFF"/>
                          </a:solidFill>
                          <a:latin typeface="Segoe UI"/>
                          <a:cs typeface="Segoe UI"/>
                        </a:rPr>
                        <a:t> </a:t>
                      </a:r>
                      <a:r>
                        <a:rPr sz="2400" b="1" dirty="0">
                          <a:solidFill>
                            <a:srgbClr val="FFFFFF"/>
                          </a:solidFill>
                          <a:latin typeface="Segoe UI"/>
                          <a:cs typeface="Segoe UI"/>
                        </a:rPr>
                        <a:t>Life</a:t>
                      </a:r>
                      <a:r>
                        <a:rPr sz="2400" b="1" spc="-25" dirty="0">
                          <a:solidFill>
                            <a:srgbClr val="FFFFFF"/>
                          </a:solidFill>
                          <a:latin typeface="Segoe UI"/>
                          <a:cs typeface="Segoe UI"/>
                        </a:rPr>
                        <a:t> </a:t>
                      </a:r>
                      <a:r>
                        <a:rPr sz="2400" b="1" dirty="0">
                          <a:solidFill>
                            <a:srgbClr val="FFFFFF"/>
                          </a:solidFill>
                          <a:latin typeface="Segoe UI"/>
                          <a:cs typeface="Segoe UI"/>
                        </a:rPr>
                        <a:t>and</a:t>
                      </a:r>
                      <a:r>
                        <a:rPr sz="2400" b="1" spc="-40" dirty="0">
                          <a:solidFill>
                            <a:srgbClr val="FFFFFF"/>
                          </a:solidFill>
                          <a:latin typeface="Segoe UI"/>
                          <a:cs typeface="Segoe UI"/>
                        </a:rPr>
                        <a:t> </a:t>
                      </a:r>
                      <a:r>
                        <a:rPr sz="2400" b="1" dirty="0">
                          <a:solidFill>
                            <a:srgbClr val="FFFFFF"/>
                          </a:solidFill>
                          <a:latin typeface="Segoe UI"/>
                          <a:cs typeface="Segoe UI"/>
                        </a:rPr>
                        <a:t>Professional</a:t>
                      </a:r>
                      <a:r>
                        <a:rPr sz="2400" b="1" spc="-40" dirty="0">
                          <a:solidFill>
                            <a:srgbClr val="FFFFFF"/>
                          </a:solidFill>
                          <a:latin typeface="Segoe UI"/>
                          <a:cs typeface="Segoe UI"/>
                        </a:rPr>
                        <a:t> </a:t>
                      </a:r>
                      <a:r>
                        <a:rPr sz="2400" b="1" dirty="0">
                          <a:solidFill>
                            <a:srgbClr val="FFFFFF"/>
                          </a:solidFill>
                          <a:latin typeface="Segoe UI"/>
                          <a:cs typeface="Segoe UI"/>
                        </a:rPr>
                        <a:t>Practice</a:t>
                      </a:r>
                      <a:r>
                        <a:rPr sz="2400" b="1" spc="-40" dirty="0">
                          <a:solidFill>
                            <a:srgbClr val="FFFFFF"/>
                          </a:solidFill>
                          <a:latin typeface="Segoe UI"/>
                          <a:cs typeface="Segoe UI"/>
                        </a:rPr>
                        <a:t> </a:t>
                      </a:r>
                      <a:r>
                        <a:rPr sz="2400" b="1" spc="-25" dirty="0">
                          <a:solidFill>
                            <a:srgbClr val="FFFFFF"/>
                          </a:solidFill>
                          <a:latin typeface="Segoe UI"/>
                          <a:cs typeface="Segoe UI"/>
                        </a:rPr>
                        <a:t>20%</a:t>
                      </a:r>
                      <a:endParaRPr sz="2400" dirty="0">
                        <a:latin typeface="Segoe UI"/>
                        <a:cs typeface="Segoe UI"/>
                      </a:endParaRPr>
                    </a:p>
                  </a:txBody>
                  <a:tcPr marL="0" marR="0" marT="2444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00AFEF"/>
                    </a:solid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495550" y="-95046"/>
            <a:ext cx="4154804" cy="1242060"/>
          </a:xfrm>
          <a:prstGeom prst="rect">
            <a:avLst/>
          </a:prstGeom>
        </p:spPr>
        <p:txBody>
          <a:bodyPr vert="horz" wrap="square" lIns="0" tIns="27305" rIns="0" bIns="0" rtlCol="0">
            <a:spAutoFit/>
          </a:bodyPr>
          <a:lstStyle/>
          <a:p>
            <a:pPr marL="12700" marR="5080" indent="398780">
              <a:lnSpc>
                <a:spcPts val="4780"/>
              </a:lnSpc>
              <a:spcBef>
                <a:spcPts val="215"/>
              </a:spcBef>
            </a:pPr>
            <a:r>
              <a:rPr dirty="0">
                <a:solidFill>
                  <a:srgbClr val="000000"/>
                </a:solidFill>
                <a:latin typeface="Arial"/>
                <a:cs typeface="Arial"/>
              </a:rPr>
              <a:t>Assignment</a:t>
            </a:r>
            <a:r>
              <a:rPr spc="-245" dirty="0">
                <a:solidFill>
                  <a:srgbClr val="000000"/>
                </a:solidFill>
                <a:latin typeface="Arial"/>
                <a:cs typeface="Arial"/>
              </a:rPr>
              <a:t> </a:t>
            </a:r>
            <a:r>
              <a:rPr spc="-50" dirty="0">
                <a:solidFill>
                  <a:srgbClr val="000000"/>
                </a:solidFill>
                <a:latin typeface="Arial"/>
                <a:cs typeface="Arial"/>
              </a:rPr>
              <a:t>2 </a:t>
            </a:r>
            <a:r>
              <a:rPr spc="-10" dirty="0">
                <a:solidFill>
                  <a:srgbClr val="000000"/>
                </a:solidFill>
                <a:latin typeface="Arial"/>
                <a:cs typeface="Arial"/>
              </a:rPr>
              <a:t>Important</a:t>
            </a:r>
            <a:r>
              <a:rPr spc="-220" dirty="0">
                <a:solidFill>
                  <a:srgbClr val="000000"/>
                </a:solidFill>
                <a:latin typeface="Arial"/>
                <a:cs typeface="Arial"/>
              </a:rPr>
              <a:t> </a:t>
            </a:r>
            <a:r>
              <a:rPr spc="-10" dirty="0">
                <a:solidFill>
                  <a:srgbClr val="000000"/>
                </a:solidFill>
                <a:latin typeface="Arial"/>
                <a:cs typeface="Arial"/>
              </a:rPr>
              <a:t>Advice</a:t>
            </a:r>
          </a:p>
        </p:txBody>
      </p:sp>
      <p:sp>
        <p:nvSpPr>
          <p:cNvPr id="3" name="object 3"/>
          <p:cNvSpPr txBox="1"/>
          <p:nvPr/>
        </p:nvSpPr>
        <p:spPr>
          <a:xfrm>
            <a:off x="330200" y="1483232"/>
            <a:ext cx="8199120" cy="3626485"/>
          </a:xfrm>
          <a:prstGeom prst="rect">
            <a:avLst/>
          </a:prstGeom>
        </p:spPr>
        <p:txBody>
          <a:bodyPr vert="horz" wrap="square" lIns="0" tIns="40005" rIns="0" bIns="0" rtlCol="0">
            <a:spAutoFit/>
          </a:bodyPr>
          <a:lstStyle/>
          <a:p>
            <a:pPr marL="355600" marR="266065" indent="-343535">
              <a:lnSpc>
                <a:spcPct val="89700"/>
              </a:lnSpc>
              <a:spcBef>
                <a:spcPts val="315"/>
              </a:spcBef>
              <a:buFont typeface="Symbol"/>
              <a:buChar char=""/>
              <a:tabLst>
                <a:tab pos="355600" algn="l"/>
                <a:tab pos="356235" algn="l"/>
              </a:tabLst>
            </a:pPr>
            <a:r>
              <a:rPr sz="1700" dirty="0">
                <a:latin typeface="Arial"/>
                <a:cs typeface="Arial"/>
              </a:rPr>
              <a:t>It</a:t>
            </a:r>
            <a:r>
              <a:rPr sz="1700" spc="-20" dirty="0">
                <a:latin typeface="Arial"/>
                <a:cs typeface="Arial"/>
              </a:rPr>
              <a:t> </a:t>
            </a:r>
            <a:r>
              <a:rPr sz="1700" dirty="0">
                <a:latin typeface="Arial"/>
                <a:cs typeface="Arial"/>
              </a:rPr>
              <a:t>is</a:t>
            </a:r>
            <a:r>
              <a:rPr sz="1700" spc="-45" dirty="0">
                <a:latin typeface="Arial"/>
                <a:cs typeface="Arial"/>
              </a:rPr>
              <a:t> </a:t>
            </a:r>
            <a:r>
              <a:rPr sz="1700" dirty="0">
                <a:latin typeface="Arial"/>
                <a:cs typeface="Arial"/>
              </a:rPr>
              <a:t>essential</a:t>
            </a:r>
            <a:r>
              <a:rPr sz="1700" spc="-25" dirty="0">
                <a:latin typeface="Arial"/>
                <a:cs typeface="Arial"/>
              </a:rPr>
              <a:t> </a:t>
            </a:r>
            <a:r>
              <a:rPr sz="1700" dirty="0">
                <a:latin typeface="Arial"/>
                <a:cs typeface="Arial"/>
              </a:rPr>
              <a:t>that</a:t>
            </a:r>
            <a:r>
              <a:rPr sz="1700" spc="-5" dirty="0">
                <a:latin typeface="Arial"/>
                <a:cs typeface="Arial"/>
              </a:rPr>
              <a:t> </a:t>
            </a:r>
            <a:r>
              <a:rPr sz="1700" dirty="0">
                <a:latin typeface="Arial"/>
                <a:cs typeface="Arial"/>
              </a:rPr>
              <a:t>you</a:t>
            </a:r>
            <a:r>
              <a:rPr sz="1700" spc="-15" dirty="0">
                <a:latin typeface="Arial"/>
                <a:cs typeface="Arial"/>
              </a:rPr>
              <a:t> </a:t>
            </a:r>
            <a:r>
              <a:rPr sz="1700" dirty="0">
                <a:latin typeface="Arial"/>
                <a:cs typeface="Arial"/>
              </a:rPr>
              <a:t>follow</a:t>
            </a:r>
            <a:r>
              <a:rPr sz="1700" spc="-40" dirty="0">
                <a:latin typeface="Arial"/>
                <a:cs typeface="Arial"/>
              </a:rPr>
              <a:t> </a:t>
            </a:r>
            <a:r>
              <a:rPr sz="1700" dirty="0">
                <a:latin typeface="Arial"/>
                <a:cs typeface="Arial"/>
              </a:rPr>
              <a:t>the</a:t>
            </a:r>
            <a:r>
              <a:rPr sz="1700" spc="-10" dirty="0">
                <a:latin typeface="Arial"/>
                <a:cs typeface="Arial"/>
              </a:rPr>
              <a:t> </a:t>
            </a:r>
            <a:r>
              <a:rPr sz="1700" dirty="0">
                <a:latin typeface="Arial"/>
                <a:cs typeface="Arial"/>
              </a:rPr>
              <a:t>University’s</a:t>
            </a:r>
            <a:r>
              <a:rPr sz="1700" spc="-30" dirty="0">
                <a:latin typeface="Arial"/>
                <a:cs typeface="Arial"/>
              </a:rPr>
              <a:t> </a:t>
            </a:r>
            <a:r>
              <a:rPr sz="1700" dirty="0">
                <a:latin typeface="Arial"/>
                <a:cs typeface="Arial"/>
              </a:rPr>
              <a:t>Harvard</a:t>
            </a:r>
            <a:r>
              <a:rPr sz="1700" spc="-30" dirty="0">
                <a:latin typeface="Arial"/>
                <a:cs typeface="Arial"/>
              </a:rPr>
              <a:t> </a:t>
            </a:r>
            <a:r>
              <a:rPr sz="1700" dirty="0">
                <a:latin typeface="Arial"/>
                <a:cs typeface="Arial"/>
              </a:rPr>
              <a:t>referencing</a:t>
            </a:r>
            <a:r>
              <a:rPr sz="1700" spc="-20" dirty="0">
                <a:latin typeface="Arial"/>
                <a:cs typeface="Arial"/>
              </a:rPr>
              <a:t> </a:t>
            </a:r>
            <a:r>
              <a:rPr sz="1700" spc="-10" dirty="0">
                <a:latin typeface="Arial"/>
                <a:cs typeface="Arial"/>
              </a:rPr>
              <a:t>requirements. </a:t>
            </a:r>
            <a:r>
              <a:rPr sz="1700" dirty="0">
                <a:latin typeface="Arial"/>
                <a:cs typeface="Arial"/>
              </a:rPr>
              <a:t>That</a:t>
            </a:r>
            <a:r>
              <a:rPr sz="1700" spc="-35" dirty="0">
                <a:latin typeface="Arial"/>
                <a:cs typeface="Arial"/>
              </a:rPr>
              <a:t> </a:t>
            </a:r>
            <a:r>
              <a:rPr sz="1700" dirty="0">
                <a:latin typeface="Arial"/>
                <a:cs typeface="Arial"/>
              </a:rPr>
              <a:t>you</a:t>
            </a:r>
            <a:r>
              <a:rPr sz="1700" spc="-5" dirty="0">
                <a:latin typeface="Arial"/>
                <a:cs typeface="Arial"/>
              </a:rPr>
              <a:t> </a:t>
            </a:r>
            <a:r>
              <a:rPr sz="1700" dirty="0">
                <a:latin typeface="Arial"/>
                <a:cs typeface="Arial"/>
              </a:rPr>
              <a:t>provide</a:t>
            </a:r>
            <a:r>
              <a:rPr sz="1700" spc="-25" dirty="0">
                <a:latin typeface="Arial"/>
                <a:cs typeface="Arial"/>
              </a:rPr>
              <a:t> </a:t>
            </a:r>
            <a:r>
              <a:rPr sz="1700" dirty="0">
                <a:latin typeface="Arial"/>
                <a:cs typeface="Arial"/>
              </a:rPr>
              <a:t>a</a:t>
            </a:r>
            <a:r>
              <a:rPr sz="1700" spc="-25" dirty="0">
                <a:latin typeface="Arial"/>
                <a:cs typeface="Arial"/>
              </a:rPr>
              <a:t> </a:t>
            </a:r>
            <a:r>
              <a:rPr sz="1700" dirty="0">
                <a:latin typeface="Arial"/>
                <a:cs typeface="Arial"/>
              </a:rPr>
              <a:t>reference</a:t>
            </a:r>
            <a:r>
              <a:rPr sz="1700" spc="-25" dirty="0">
                <a:latin typeface="Arial"/>
                <a:cs typeface="Arial"/>
              </a:rPr>
              <a:t> </a:t>
            </a:r>
            <a:r>
              <a:rPr sz="1700" dirty="0">
                <a:latin typeface="Arial"/>
                <a:cs typeface="Arial"/>
              </a:rPr>
              <a:t>list</a:t>
            </a:r>
            <a:r>
              <a:rPr sz="1700" spc="-35" dirty="0">
                <a:latin typeface="Arial"/>
                <a:cs typeface="Arial"/>
              </a:rPr>
              <a:t> </a:t>
            </a:r>
            <a:r>
              <a:rPr sz="1700" dirty="0">
                <a:latin typeface="Arial"/>
                <a:cs typeface="Arial"/>
              </a:rPr>
              <a:t>which</a:t>
            </a:r>
            <a:r>
              <a:rPr sz="1700" spc="-20" dirty="0">
                <a:latin typeface="Arial"/>
                <a:cs typeface="Arial"/>
              </a:rPr>
              <a:t> </a:t>
            </a:r>
            <a:r>
              <a:rPr sz="1700" dirty="0">
                <a:latin typeface="Arial"/>
                <a:cs typeface="Arial"/>
              </a:rPr>
              <a:t>is</a:t>
            </a:r>
            <a:r>
              <a:rPr sz="1700" spc="-30" dirty="0">
                <a:latin typeface="Arial"/>
                <a:cs typeface="Arial"/>
              </a:rPr>
              <a:t> </a:t>
            </a:r>
            <a:r>
              <a:rPr sz="1700" dirty="0">
                <a:latin typeface="Arial"/>
                <a:cs typeface="Arial"/>
              </a:rPr>
              <a:t>in</a:t>
            </a:r>
            <a:r>
              <a:rPr sz="1700" spc="-30" dirty="0">
                <a:latin typeface="Arial"/>
                <a:cs typeface="Arial"/>
              </a:rPr>
              <a:t> </a:t>
            </a:r>
            <a:r>
              <a:rPr sz="1700" dirty="0">
                <a:latin typeface="Arial"/>
                <a:cs typeface="Arial"/>
              </a:rPr>
              <a:t>alphabetical</a:t>
            </a:r>
            <a:r>
              <a:rPr sz="1700" spc="-35" dirty="0">
                <a:latin typeface="Arial"/>
                <a:cs typeface="Arial"/>
              </a:rPr>
              <a:t> </a:t>
            </a:r>
            <a:r>
              <a:rPr sz="1700" dirty="0">
                <a:latin typeface="Arial"/>
                <a:cs typeface="Arial"/>
              </a:rPr>
              <a:t>order,</a:t>
            </a:r>
            <a:r>
              <a:rPr sz="1700" spc="-15" dirty="0">
                <a:latin typeface="Arial"/>
                <a:cs typeface="Arial"/>
              </a:rPr>
              <a:t> </a:t>
            </a:r>
            <a:r>
              <a:rPr sz="1700" dirty="0">
                <a:latin typeface="Arial"/>
                <a:cs typeface="Arial"/>
              </a:rPr>
              <a:t>includes</a:t>
            </a:r>
            <a:r>
              <a:rPr sz="1700" spc="-40" dirty="0">
                <a:latin typeface="Arial"/>
                <a:cs typeface="Arial"/>
              </a:rPr>
              <a:t> </a:t>
            </a:r>
            <a:r>
              <a:rPr sz="1700" dirty="0">
                <a:latin typeface="Arial"/>
                <a:cs typeface="Arial"/>
              </a:rPr>
              <a:t>all</a:t>
            </a:r>
            <a:r>
              <a:rPr sz="1700" spc="-25" dirty="0">
                <a:latin typeface="Arial"/>
                <a:cs typeface="Arial"/>
              </a:rPr>
              <a:t> the </a:t>
            </a:r>
            <a:r>
              <a:rPr sz="1700" dirty="0">
                <a:latin typeface="Arial"/>
                <a:cs typeface="Arial"/>
              </a:rPr>
              <a:t>author</a:t>
            </a:r>
            <a:r>
              <a:rPr sz="1700" spc="-15" dirty="0">
                <a:latin typeface="Arial"/>
                <a:cs typeface="Arial"/>
              </a:rPr>
              <a:t> </a:t>
            </a:r>
            <a:r>
              <a:rPr sz="1700" dirty="0">
                <a:latin typeface="Arial"/>
                <a:cs typeface="Arial"/>
              </a:rPr>
              <a:t>details</a:t>
            </a:r>
            <a:r>
              <a:rPr sz="1700" spc="-20" dirty="0">
                <a:latin typeface="Arial"/>
                <a:cs typeface="Arial"/>
              </a:rPr>
              <a:t> </a:t>
            </a:r>
            <a:r>
              <a:rPr sz="1700" dirty="0">
                <a:latin typeface="Arial"/>
                <a:cs typeface="Arial"/>
              </a:rPr>
              <a:t>and</a:t>
            </a:r>
            <a:r>
              <a:rPr sz="1700" spc="-10" dirty="0">
                <a:latin typeface="Arial"/>
                <a:cs typeface="Arial"/>
              </a:rPr>
              <a:t> </a:t>
            </a:r>
            <a:r>
              <a:rPr sz="1700" dirty="0">
                <a:latin typeface="Arial"/>
                <a:cs typeface="Arial"/>
              </a:rPr>
              <a:t>has</a:t>
            </a:r>
            <a:r>
              <a:rPr sz="1700" spc="-10" dirty="0">
                <a:latin typeface="Arial"/>
                <a:cs typeface="Arial"/>
              </a:rPr>
              <a:t> </a:t>
            </a:r>
            <a:r>
              <a:rPr sz="1700" dirty="0">
                <a:latin typeface="Arial"/>
                <a:cs typeface="Arial"/>
              </a:rPr>
              <a:t>the</a:t>
            </a:r>
            <a:r>
              <a:rPr sz="1700" spc="-10" dirty="0">
                <a:latin typeface="Arial"/>
                <a:cs typeface="Arial"/>
              </a:rPr>
              <a:t> </a:t>
            </a:r>
            <a:r>
              <a:rPr sz="1700" dirty="0">
                <a:latin typeface="Arial"/>
                <a:cs typeface="Arial"/>
              </a:rPr>
              <a:t>date</a:t>
            </a:r>
            <a:r>
              <a:rPr sz="1700" spc="-5" dirty="0">
                <a:latin typeface="Arial"/>
                <a:cs typeface="Arial"/>
              </a:rPr>
              <a:t> </a:t>
            </a:r>
            <a:r>
              <a:rPr sz="1700" dirty="0">
                <a:latin typeface="Arial"/>
                <a:cs typeface="Arial"/>
              </a:rPr>
              <a:t>of</a:t>
            </a:r>
            <a:r>
              <a:rPr sz="1700" spc="-10" dirty="0">
                <a:latin typeface="Arial"/>
                <a:cs typeface="Arial"/>
              </a:rPr>
              <a:t> publication.</a:t>
            </a:r>
            <a:endParaRPr sz="1700">
              <a:latin typeface="Arial"/>
              <a:cs typeface="Arial"/>
            </a:endParaRPr>
          </a:p>
          <a:p>
            <a:pPr>
              <a:lnSpc>
                <a:spcPct val="100000"/>
              </a:lnSpc>
              <a:spcBef>
                <a:spcPts val="20"/>
              </a:spcBef>
              <a:buFont typeface="Symbol"/>
              <a:buChar char=""/>
            </a:pPr>
            <a:endParaRPr sz="2300">
              <a:latin typeface="Arial"/>
              <a:cs typeface="Arial"/>
            </a:endParaRPr>
          </a:p>
          <a:p>
            <a:pPr marL="355600" marR="15875" indent="-343535">
              <a:lnSpc>
                <a:spcPct val="89800"/>
              </a:lnSpc>
              <a:buFont typeface="Symbol"/>
              <a:buChar char=""/>
              <a:tabLst>
                <a:tab pos="355600" algn="l"/>
                <a:tab pos="356235" algn="l"/>
              </a:tabLst>
            </a:pPr>
            <a:r>
              <a:rPr sz="1700" dirty="0">
                <a:latin typeface="Arial"/>
                <a:cs typeface="Arial"/>
              </a:rPr>
              <a:t>It</a:t>
            </a:r>
            <a:r>
              <a:rPr sz="1700" spc="-15" dirty="0">
                <a:latin typeface="Arial"/>
                <a:cs typeface="Arial"/>
              </a:rPr>
              <a:t> </a:t>
            </a:r>
            <a:r>
              <a:rPr sz="1700" dirty="0">
                <a:latin typeface="Arial"/>
                <a:cs typeface="Arial"/>
              </a:rPr>
              <a:t>is</a:t>
            </a:r>
            <a:r>
              <a:rPr sz="1700" spc="-35" dirty="0">
                <a:latin typeface="Arial"/>
                <a:cs typeface="Arial"/>
              </a:rPr>
              <a:t> </a:t>
            </a:r>
            <a:r>
              <a:rPr sz="1700" dirty="0">
                <a:latin typeface="Arial"/>
                <a:cs typeface="Arial"/>
              </a:rPr>
              <a:t>important</a:t>
            </a:r>
            <a:r>
              <a:rPr sz="1700" spc="-5" dirty="0">
                <a:latin typeface="Arial"/>
                <a:cs typeface="Arial"/>
              </a:rPr>
              <a:t> </a:t>
            </a:r>
            <a:r>
              <a:rPr sz="1700" dirty="0">
                <a:latin typeface="Arial"/>
                <a:cs typeface="Arial"/>
              </a:rPr>
              <a:t>that</a:t>
            </a:r>
            <a:r>
              <a:rPr sz="1700" spc="-5" dirty="0">
                <a:latin typeface="Arial"/>
                <a:cs typeface="Arial"/>
              </a:rPr>
              <a:t> </a:t>
            </a:r>
            <a:r>
              <a:rPr sz="1700" dirty="0">
                <a:latin typeface="Arial"/>
                <a:cs typeface="Arial"/>
              </a:rPr>
              <a:t>you</a:t>
            </a:r>
            <a:r>
              <a:rPr sz="1700" spc="10" dirty="0">
                <a:latin typeface="Arial"/>
                <a:cs typeface="Arial"/>
              </a:rPr>
              <a:t> </a:t>
            </a:r>
            <a:r>
              <a:rPr sz="1700" dirty="0">
                <a:latin typeface="Arial"/>
                <a:cs typeface="Arial"/>
              </a:rPr>
              <a:t>check</a:t>
            </a:r>
            <a:r>
              <a:rPr sz="1700" spc="-15" dirty="0">
                <a:latin typeface="Arial"/>
                <a:cs typeface="Arial"/>
              </a:rPr>
              <a:t> </a:t>
            </a:r>
            <a:r>
              <a:rPr sz="1700" dirty="0">
                <a:latin typeface="Arial"/>
                <a:cs typeface="Arial"/>
              </a:rPr>
              <a:t>your</a:t>
            </a:r>
            <a:r>
              <a:rPr sz="1700" spc="10" dirty="0">
                <a:latin typeface="Arial"/>
                <a:cs typeface="Arial"/>
              </a:rPr>
              <a:t> </a:t>
            </a:r>
            <a:r>
              <a:rPr sz="1700" dirty="0">
                <a:latin typeface="Arial"/>
                <a:cs typeface="Arial"/>
              </a:rPr>
              <a:t>work,</a:t>
            </a:r>
            <a:r>
              <a:rPr sz="1700" spc="-10" dirty="0">
                <a:latin typeface="Arial"/>
                <a:cs typeface="Arial"/>
              </a:rPr>
              <a:t> </a:t>
            </a:r>
            <a:r>
              <a:rPr sz="1700" dirty="0">
                <a:latin typeface="Arial"/>
                <a:cs typeface="Arial"/>
              </a:rPr>
              <a:t>proofread the</a:t>
            </a:r>
            <a:r>
              <a:rPr sz="1700" spc="-10" dirty="0">
                <a:latin typeface="Arial"/>
                <a:cs typeface="Arial"/>
              </a:rPr>
              <a:t> </a:t>
            </a:r>
            <a:r>
              <a:rPr sz="1700" dirty="0">
                <a:latin typeface="Arial"/>
                <a:cs typeface="Arial"/>
              </a:rPr>
              <a:t>contents,</a:t>
            </a:r>
            <a:r>
              <a:rPr sz="1700" spc="10" dirty="0">
                <a:latin typeface="Arial"/>
                <a:cs typeface="Arial"/>
              </a:rPr>
              <a:t> </a:t>
            </a:r>
            <a:r>
              <a:rPr sz="1700" dirty="0">
                <a:latin typeface="Arial"/>
                <a:cs typeface="Arial"/>
              </a:rPr>
              <a:t>spell</a:t>
            </a:r>
            <a:r>
              <a:rPr sz="1700" spc="-30" dirty="0">
                <a:latin typeface="Arial"/>
                <a:cs typeface="Arial"/>
              </a:rPr>
              <a:t> </a:t>
            </a:r>
            <a:r>
              <a:rPr sz="1700" dirty="0">
                <a:latin typeface="Arial"/>
                <a:cs typeface="Arial"/>
              </a:rPr>
              <a:t>check</a:t>
            </a:r>
            <a:r>
              <a:rPr sz="1700" spc="-15" dirty="0">
                <a:latin typeface="Arial"/>
                <a:cs typeface="Arial"/>
              </a:rPr>
              <a:t> </a:t>
            </a:r>
            <a:r>
              <a:rPr sz="1700" dirty="0">
                <a:latin typeface="Arial"/>
                <a:cs typeface="Arial"/>
              </a:rPr>
              <a:t>it</a:t>
            </a:r>
            <a:r>
              <a:rPr sz="1700" spc="-10" dirty="0">
                <a:latin typeface="Arial"/>
                <a:cs typeface="Arial"/>
              </a:rPr>
              <a:t> </a:t>
            </a:r>
            <a:r>
              <a:rPr sz="1700" spc="-25" dirty="0">
                <a:latin typeface="Arial"/>
                <a:cs typeface="Arial"/>
              </a:rPr>
              <a:t>and </a:t>
            </a:r>
            <a:r>
              <a:rPr sz="1700" dirty="0">
                <a:latin typeface="Arial"/>
                <a:cs typeface="Arial"/>
              </a:rPr>
              <a:t>look</a:t>
            </a:r>
            <a:r>
              <a:rPr sz="1700" spc="-45" dirty="0">
                <a:latin typeface="Arial"/>
                <a:cs typeface="Arial"/>
              </a:rPr>
              <a:t> </a:t>
            </a:r>
            <a:r>
              <a:rPr sz="1700" dirty="0">
                <a:latin typeface="Arial"/>
                <a:cs typeface="Arial"/>
              </a:rPr>
              <a:t>at</a:t>
            </a:r>
            <a:r>
              <a:rPr sz="1700" spc="-25" dirty="0">
                <a:latin typeface="Arial"/>
                <a:cs typeface="Arial"/>
              </a:rPr>
              <a:t> </a:t>
            </a:r>
            <a:r>
              <a:rPr sz="1700" dirty="0">
                <a:latin typeface="Arial"/>
                <a:cs typeface="Arial"/>
              </a:rPr>
              <a:t>punctuation</a:t>
            </a:r>
            <a:r>
              <a:rPr sz="1700" spc="-10" dirty="0">
                <a:latin typeface="Arial"/>
                <a:cs typeface="Arial"/>
              </a:rPr>
              <a:t> </a:t>
            </a:r>
            <a:r>
              <a:rPr sz="1700" dirty="0">
                <a:latin typeface="Arial"/>
                <a:cs typeface="Arial"/>
              </a:rPr>
              <a:t>and</a:t>
            </a:r>
            <a:r>
              <a:rPr sz="1700" spc="-20" dirty="0">
                <a:latin typeface="Arial"/>
                <a:cs typeface="Arial"/>
              </a:rPr>
              <a:t> </a:t>
            </a:r>
            <a:r>
              <a:rPr sz="1700" dirty="0">
                <a:latin typeface="Arial"/>
                <a:cs typeface="Arial"/>
              </a:rPr>
              <a:t>grammar</a:t>
            </a:r>
            <a:r>
              <a:rPr sz="1700" spc="-20" dirty="0">
                <a:latin typeface="Arial"/>
                <a:cs typeface="Arial"/>
              </a:rPr>
              <a:t> </a:t>
            </a:r>
            <a:r>
              <a:rPr sz="1700" dirty="0">
                <a:latin typeface="Arial"/>
                <a:cs typeface="Arial"/>
              </a:rPr>
              <a:t>so</a:t>
            </a:r>
            <a:r>
              <a:rPr sz="1700" spc="-30" dirty="0">
                <a:latin typeface="Arial"/>
                <a:cs typeface="Arial"/>
              </a:rPr>
              <a:t> </a:t>
            </a:r>
            <a:r>
              <a:rPr sz="1700" dirty="0">
                <a:latin typeface="Arial"/>
                <a:cs typeface="Arial"/>
              </a:rPr>
              <a:t>that</a:t>
            </a:r>
            <a:r>
              <a:rPr sz="1700" spc="-20" dirty="0">
                <a:latin typeface="Arial"/>
                <a:cs typeface="Arial"/>
              </a:rPr>
              <a:t> </a:t>
            </a:r>
            <a:r>
              <a:rPr sz="1700" dirty="0">
                <a:latin typeface="Arial"/>
                <a:cs typeface="Arial"/>
              </a:rPr>
              <a:t>your assignment</a:t>
            </a:r>
            <a:r>
              <a:rPr sz="1700" spc="-30" dirty="0">
                <a:latin typeface="Arial"/>
                <a:cs typeface="Arial"/>
              </a:rPr>
              <a:t> </a:t>
            </a:r>
            <a:r>
              <a:rPr sz="1700" dirty="0">
                <a:latin typeface="Arial"/>
                <a:cs typeface="Arial"/>
              </a:rPr>
              <a:t>reads</a:t>
            </a:r>
            <a:r>
              <a:rPr sz="1700" spc="-30" dirty="0">
                <a:latin typeface="Arial"/>
                <a:cs typeface="Arial"/>
              </a:rPr>
              <a:t> </a:t>
            </a:r>
            <a:r>
              <a:rPr sz="1700" dirty="0">
                <a:latin typeface="Arial"/>
                <a:cs typeface="Arial"/>
              </a:rPr>
              <a:t>clearly</a:t>
            </a:r>
            <a:r>
              <a:rPr sz="1700" spc="-40" dirty="0">
                <a:latin typeface="Arial"/>
                <a:cs typeface="Arial"/>
              </a:rPr>
              <a:t> </a:t>
            </a:r>
            <a:r>
              <a:rPr sz="1700" dirty="0">
                <a:latin typeface="Arial"/>
                <a:cs typeface="Arial"/>
              </a:rPr>
              <a:t>and</a:t>
            </a:r>
            <a:r>
              <a:rPr sz="1700" spc="-20" dirty="0">
                <a:latin typeface="Arial"/>
                <a:cs typeface="Arial"/>
              </a:rPr>
              <a:t> </a:t>
            </a:r>
            <a:r>
              <a:rPr sz="1700" spc="-25" dirty="0">
                <a:latin typeface="Arial"/>
                <a:cs typeface="Arial"/>
              </a:rPr>
              <a:t>has </a:t>
            </a:r>
            <a:r>
              <a:rPr sz="1700" spc="-10" dirty="0">
                <a:latin typeface="Arial"/>
                <a:cs typeface="Arial"/>
              </a:rPr>
              <a:t>flow.</a:t>
            </a:r>
            <a:endParaRPr sz="1700">
              <a:latin typeface="Arial"/>
              <a:cs typeface="Arial"/>
            </a:endParaRPr>
          </a:p>
          <a:p>
            <a:pPr>
              <a:lnSpc>
                <a:spcPct val="100000"/>
              </a:lnSpc>
              <a:spcBef>
                <a:spcPts val="25"/>
              </a:spcBef>
              <a:buFont typeface="Symbol"/>
              <a:buChar char=""/>
            </a:pPr>
            <a:endParaRPr sz="2300">
              <a:latin typeface="Arial"/>
              <a:cs typeface="Arial"/>
            </a:endParaRPr>
          </a:p>
          <a:p>
            <a:pPr marL="355600" marR="5080" indent="-343535">
              <a:lnSpc>
                <a:spcPct val="89700"/>
              </a:lnSpc>
              <a:buFont typeface="Symbol"/>
              <a:buChar char=""/>
              <a:tabLst>
                <a:tab pos="355600" algn="l"/>
                <a:tab pos="356235" algn="l"/>
              </a:tabLst>
            </a:pPr>
            <a:r>
              <a:rPr sz="1700" spc="-30" dirty="0">
                <a:latin typeface="Arial"/>
                <a:cs typeface="Arial"/>
              </a:rPr>
              <a:t>You</a:t>
            </a:r>
            <a:r>
              <a:rPr sz="1700" spc="-20" dirty="0">
                <a:latin typeface="Arial"/>
                <a:cs typeface="Arial"/>
              </a:rPr>
              <a:t> </a:t>
            </a:r>
            <a:r>
              <a:rPr sz="1700" dirty="0">
                <a:latin typeface="Arial"/>
                <a:cs typeface="Arial"/>
              </a:rPr>
              <a:t>must</a:t>
            </a:r>
            <a:r>
              <a:rPr sz="1700" spc="-30" dirty="0">
                <a:latin typeface="Arial"/>
                <a:cs typeface="Arial"/>
              </a:rPr>
              <a:t> </a:t>
            </a:r>
            <a:r>
              <a:rPr sz="1700" dirty="0">
                <a:latin typeface="Arial"/>
                <a:cs typeface="Arial"/>
              </a:rPr>
              <a:t>provide</a:t>
            </a:r>
            <a:r>
              <a:rPr sz="1700" spc="-30" dirty="0">
                <a:latin typeface="Arial"/>
                <a:cs typeface="Arial"/>
              </a:rPr>
              <a:t> </a:t>
            </a:r>
            <a:r>
              <a:rPr sz="1700" dirty="0">
                <a:latin typeface="Arial"/>
                <a:cs typeface="Arial"/>
              </a:rPr>
              <a:t>a</a:t>
            </a:r>
            <a:r>
              <a:rPr sz="1700" spc="-30" dirty="0">
                <a:latin typeface="Arial"/>
                <a:cs typeface="Arial"/>
              </a:rPr>
              <a:t> </a:t>
            </a:r>
            <a:r>
              <a:rPr sz="1700" dirty="0">
                <a:latin typeface="Arial"/>
                <a:cs typeface="Arial"/>
              </a:rPr>
              <a:t>title</a:t>
            </a:r>
            <a:r>
              <a:rPr sz="1700" spc="-35" dirty="0">
                <a:latin typeface="Arial"/>
                <a:cs typeface="Arial"/>
              </a:rPr>
              <a:t> </a:t>
            </a:r>
            <a:r>
              <a:rPr sz="1700" dirty="0">
                <a:latin typeface="Arial"/>
                <a:cs typeface="Arial"/>
              </a:rPr>
              <a:t>page</a:t>
            </a:r>
            <a:r>
              <a:rPr sz="1700" spc="-25" dirty="0">
                <a:latin typeface="Arial"/>
                <a:cs typeface="Arial"/>
              </a:rPr>
              <a:t> </a:t>
            </a:r>
            <a:r>
              <a:rPr sz="1700" dirty="0">
                <a:latin typeface="Arial"/>
                <a:cs typeface="Arial"/>
              </a:rPr>
              <a:t>which</a:t>
            </a:r>
            <a:r>
              <a:rPr sz="1700" spc="-25" dirty="0">
                <a:latin typeface="Arial"/>
                <a:cs typeface="Arial"/>
              </a:rPr>
              <a:t> </a:t>
            </a:r>
            <a:r>
              <a:rPr sz="1700" dirty="0">
                <a:latin typeface="Arial"/>
                <a:cs typeface="Arial"/>
              </a:rPr>
              <a:t>outlines</a:t>
            </a:r>
            <a:r>
              <a:rPr sz="1700" spc="-30" dirty="0">
                <a:latin typeface="Arial"/>
                <a:cs typeface="Arial"/>
              </a:rPr>
              <a:t> </a:t>
            </a:r>
            <a:r>
              <a:rPr sz="1700" dirty="0">
                <a:latin typeface="Arial"/>
                <a:cs typeface="Arial"/>
              </a:rPr>
              <a:t>your</a:t>
            </a:r>
            <a:r>
              <a:rPr sz="1700" spc="-5" dirty="0">
                <a:latin typeface="Arial"/>
                <a:cs typeface="Arial"/>
              </a:rPr>
              <a:t> </a:t>
            </a:r>
            <a:r>
              <a:rPr sz="1700" dirty="0">
                <a:latin typeface="Arial"/>
                <a:cs typeface="Arial"/>
              </a:rPr>
              <a:t>student’s</a:t>
            </a:r>
            <a:r>
              <a:rPr sz="1700" spc="-15" dirty="0">
                <a:latin typeface="Arial"/>
                <a:cs typeface="Arial"/>
              </a:rPr>
              <a:t> </a:t>
            </a:r>
            <a:r>
              <a:rPr sz="1700" dirty="0">
                <a:latin typeface="Arial"/>
                <a:cs typeface="Arial"/>
              </a:rPr>
              <a:t>name</a:t>
            </a:r>
            <a:r>
              <a:rPr sz="1700" spc="-30" dirty="0">
                <a:latin typeface="Arial"/>
                <a:cs typeface="Arial"/>
              </a:rPr>
              <a:t> </a:t>
            </a:r>
            <a:r>
              <a:rPr sz="1700" dirty="0">
                <a:latin typeface="Arial"/>
                <a:cs typeface="Arial"/>
              </a:rPr>
              <a:t>and</a:t>
            </a:r>
            <a:r>
              <a:rPr sz="1700" spc="-25" dirty="0">
                <a:latin typeface="Arial"/>
                <a:cs typeface="Arial"/>
              </a:rPr>
              <a:t> </a:t>
            </a:r>
            <a:r>
              <a:rPr sz="1700" spc="-10" dirty="0">
                <a:latin typeface="Arial"/>
                <a:cs typeface="Arial"/>
              </a:rPr>
              <a:t>number,</a:t>
            </a:r>
            <a:r>
              <a:rPr sz="1700" spc="-25" dirty="0">
                <a:latin typeface="Arial"/>
                <a:cs typeface="Arial"/>
              </a:rPr>
              <a:t> the </a:t>
            </a:r>
            <a:r>
              <a:rPr sz="1700" dirty="0">
                <a:latin typeface="Arial"/>
                <a:cs typeface="Arial"/>
              </a:rPr>
              <a:t>tutors</a:t>
            </a:r>
            <a:r>
              <a:rPr sz="1700" spc="-5" dirty="0">
                <a:latin typeface="Arial"/>
                <a:cs typeface="Arial"/>
              </a:rPr>
              <a:t> </a:t>
            </a:r>
            <a:r>
              <a:rPr sz="1700" dirty="0">
                <a:latin typeface="Arial"/>
                <a:cs typeface="Arial"/>
              </a:rPr>
              <a:t>name</a:t>
            </a:r>
            <a:r>
              <a:rPr sz="1700" spc="-15" dirty="0">
                <a:latin typeface="Arial"/>
                <a:cs typeface="Arial"/>
              </a:rPr>
              <a:t> </a:t>
            </a:r>
            <a:r>
              <a:rPr sz="1700" dirty="0">
                <a:latin typeface="Arial"/>
                <a:cs typeface="Arial"/>
              </a:rPr>
              <a:t>and</a:t>
            </a:r>
            <a:r>
              <a:rPr sz="1700" spc="-5" dirty="0">
                <a:latin typeface="Arial"/>
                <a:cs typeface="Arial"/>
              </a:rPr>
              <a:t> </a:t>
            </a:r>
            <a:r>
              <a:rPr sz="1700" dirty="0">
                <a:latin typeface="Arial"/>
                <a:cs typeface="Arial"/>
              </a:rPr>
              <a:t>the</a:t>
            </a:r>
            <a:r>
              <a:rPr sz="1700" spc="-10" dirty="0">
                <a:latin typeface="Arial"/>
                <a:cs typeface="Arial"/>
              </a:rPr>
              <a:t> </a:t>
            </a:r>
            <a:r>
              <a:rPr sz="1700" dirty="0">
                <a:latin typeface="Arial"/>
                <a:cs typeface="Arial"/>
              </a:rPr>
              <a:t>module</a:t>
            </a:r>
            <a:r>
              <a:rPr sz="1700" spc="-10" dirty="0">
                <a:latin typeface="Arial"/>
                <a:cs typeface="Arial"/>
              </a:rPr>
              <a:t> </a:t>
            </a:r>
            <a:r>
              <a:rPr sz="1700" dirty="0">
                <a:latin typeface="Arial"/>
                <a:cs typeface="Arial"/>
              </a:rPr>
              <a:t>title</a:t>
            </a:r>
            <a:r>
              <a:rPr sz="1700" spc="-10" dirty="0">
                <a:latin typeface="Arial"/>
                <a:cs typeface="Arial"/>
              </a:rPr>
              <a:t> </a:t>
            </a:r>
            <a:r>
              <a:rPr sz="1700" dirty="0">
                <a:latin typeface="Arial"/>
                <a:cs typeface="Arial"/>
              </a:rPr>
              <a:t>and</a:t>
            </a:r>
            <a:r>
              <a:rPr sz="1700" spc="-5" dirty="0">
                <a:latin typeface="Arial"/>
                <a:cs typeface="Arial"/>
              </a:rPr>
              <a:t> </a:t>
            </a:r>
            <a:r>
              <a:rPr sz="1700" dirty="0">
                <a:latin typeface="Arial"/>
                <a:cs typeface="Arial"/>
              </a:rPr>
              <a:t>reference</a:t>
            </a:r>
            <a:r>
              <a:rPr sz="1700" spc="-15" dirty="0">
                <a:latin typeface="Arial"/>
                <a:cs typeface="Arial"/>
              </a:rPr>
              <a:t> </a:t>
            </a:r>
            <a:r>
              <a:rPr sz="1700" dirty="0">
                <a:latin typeface="Arial"/>
                <a:cs typeface="Arial"/>
              </a:rPr>
              <a:t>details.</a:t>
            </a:r>
            <a:r>
              <a:rPr sz="1700" spc="450" dirty="0">
                <a:latin typeface="Arial"/>
                <a:cs typeface="Arial"/>
              </a:rPr>
              <a:t> </a:t>
            </a:r>
            <a:r>
              <a:rPr sz="1700" dirty="0">
                <a:latin typeface="Arial"/>
                <a:cs typeface="Arial"/>
              </a:rPr>
              <a:t>It</a:t>
            </a:r>
            <a:r>
              <a:rPr sz="1700" spc="-10" dirty="0">
                <a:latin typeface="Arial"/>
                <a:cs typeface="Arial"/>
              </a:rPr>
              <a:t> </a:t>
            </a:r>
            <a:r>
              <a:rPr sz="1700" dirty="0">
                <a:latin typeface="Arial"/>
                <a:cs typeface="Arial"/>
              </a:rPr>
              <a:t>should</a:t>
            </a:r>
            <a:r>
              <a:rPr sz="1700" spc="-10" dirty="0">
                <a:latin typeface="Arial"/>
                <a:cs typeface="Arial"/>
              </a:rPr>
              <a:t> </a:t>
            </a:r>
            <a:r>
              <a:rPr sz="1700" dirty="0">
                <a:latin typeface="Arial"/>
                <a:cs typeface="Arial"/>
              </a:rPr>
              <a:t>also</a:t>
            </a:r>
            <a:r>
              <a:rPr sz="1700" spc="-15" dirty="0">
                <a:latin typeface="Arial"/>
                <a:cs typeface="Arial"/>
              </a:rPr>
              <a:t> </a:t>
            </a:r>
            <a:r>
              <a:rPr sz="1700" dirty="0">
                <a:latin typeface="Arial"/>
                <a:cs typeface="Arial"/>
              </a:rPr>
              <a:t>include</a:t>
            </a:r>
            <a:r>
              <a:rPr sz="1700" spc="-25" dirty="0">
                <a:latin typeface="Arial"/>
                <a:cs typeface="Arial"/>
              </a:rPr>
              <a:t> the </a:t>
            </a:r>
            <a:r>
              <a:rPr sz="1700" dirty="0">
                <a:latin typeface="Arial"/>
                <a:cs typeface="Arial"/>
              </a:rPr>
              <a:t>assignment</a:t>
            </a:r>
            <a:r>
              <a:rPr sz="1700" spc="-40" dirty="0">
                <a:latin typeface="Arial"/>
                <a:cs typeface="Arial"/>
              </a:rPr>
              <a:t> </a:t>
            </a:r>
            <a:r>
              <a:rPr sz="1700" dirty="0">
                <a:latin typeface="Arial"/>
                <a:cs typeface="Arial"/>
              </a:rPr>
              <a:t>title.</a:t>
            </a:r>
            <a:r>
              <a:rPr sz="1700" spc="-30" dirty="0">
                <a:latin typeface="Arial"/>
                <a:cs typeface="Arial"/>
              </a:rPr>
              <a:t> </a:t>
            </a:r>
            <a:r>
              <a:rPr sz="1700" dirty="0">
                <a:latin typeface="Arial"/>
                <a:cs typeface="Arial"/>
              </a:rPr>
              <a:t>Include</a:t>
            </a:r>
            <a:r>
              <a:rPr sz="1700" spc="-20" dirty="0">
                <a:latin typeface="Arial"/>
                <a:cs typeface="Arial"/>
              </a:rPr>
              <a:t> </a:t>
            </a:r>
            <a:r>
              <a:rPr sz="1700" dirty="0">
                <a:latin typeface="Arial"/>
                <a:cs typeface="Arial"/>
              </a:rPr>
              <a:t>a</a:t>
            </a:r>
            <a:r>
              <a:rPr sz="1700" spc="-35" dirty="0">
                <a:latin typeface="Arial"/>
                <a:cs typeface="Arial"/>
              </a:rPr>
              <a:t> </a:t>
            </a:r>
            <a:r>
              <a:rPr sz="1700" dirty="0">
                <a:latin typeface="Arial"/>
                <a:cs typeface="Arial"/>
              </a:rPr>
              <a:t>contents</a:t>
            </a:r>
            <a:r>
              <a:rPr sz="1700" spc="-10" dirty="0">
                <a:latin typeface="Arial"/>
                <a:cs typeface="Arial"/>
              </a:rPr>
              <a:t> </a:t>
            </a:r>
            <a:r>
              <a:rPr sz="1700" dirty="0">
                <a:latin typeface="Arial"/>
                <a:cs typeface="Arial"/>
              </a:rPr>
              <a:t>page</a:t>
            </a:r>
            <a:r>
              <a:rPr sz="1700" spc="-10" dirty="0">
                <a:latin typeface="Arial"/>
                <a:cs typeface="Arial"/>
              </a:rPr>
              <a:t> </a:t>
            </a:r>
            <a:r>
              <a:rPr sz="1700" dirty="0">
                <a:latin typeface="Arial"/>
                <a:cs typeface="Arial"/>
              </a:rPr>
              <a:t>after</a:t>
            </a:r>
            <a:r>
              <a:rPr sz="1700" spc="-20" dirty="0">
                <a:latin typeface="Arial"/>
                <a:cs typeface="Arial"/>
              </a:rPr>
              <a:t> </a:t>
            </a:r>
            <a:r>
              <a:rPr sz="1700" dirty="0">
                <a:latin typeface="Arial"/>
                <a:cs typeface="Arial"/>
              </a:rPr>
              <a:t>the</a:t>
            </a:r>
            <a:r>
              <a:rPr sz="1700" spc="-20" dirty="0">
                <a:latin typeface="Arial"/>
                <a:cs typeface="Arial"/>
              </a:rPr>
              <a:t> </a:t>
            </a:r>
            <a:r>
              <a:rPr sz="1700" spc="-10" dirty="0">
                <a:latin typeface="Arial"/>
                <a:cs typeface="Arial"/>
              </a:rPr>
              <a:t>coversheet.</a:t>
            </a:r>
            <a:endParaRPr sz="1700">
              <a:latin typeface="Arial"/>
              <a:cs typeface="Arial"/>
            </a:endParaRPr>
          </a:p>
          <a:p>
            <a:pPr>
              <a:lnSpc>
                <a:spcPct val="100000"/>
              </a:lnSpc>
              <a:spcBef>
                <a:spcPts val="5"/>
              </a:spcBef>
              <a:buFont typeface="Symbol"/>
              <a:buChar char=""/>
            </a:pPr>
            <a:endParaRPr sz="2350">
              <a:latin typeface="Arial"/>
              <a:cs typeface="Arial"/>
            </a:endParaRPr>
          </a:p>
          <a:p>
            <a:pPr marL="355600" marR="20955" indent="-343535">
              <a:lnSpc>
                <a:spcPts val="1820"/>
              </a:lnSpc>
              <a:buFont typeface="Symbol"/>
              <a:buChar char=""/>
              <a:tabLst>
                <a:tab pos="355600" algn="l"/>
                <a:tab pos="356235" algn="l"/>
              </a:tabLst>
            </a:pPr>
            <a:r>
              <a:rPr sz="1700" dirty="0">
                <a:latin typeface="Arial"/>
                <a:cs typeface="Arial"/>
              </a:rPr>
              <a:t>All</a:t>
            </a:r>
            <a:r>
              <a:rPr sz="1700" spc="-35" dirty="0">
                <a:latin typeface="Arial"/>
                <a:cs typeface="Arial"/>
              </a:rPr>
              <a:t> </a:t>
            </a:r>
            <a:r>
              <a:rPr sz="1700" dirty="0">
                <a:latin typeface="Arial"/>
                <a:cs typeface="Arial"/>
              </a:rPr>
              <a:t>of</a:t>
            </a:r>
            <a:r>
              <a:rPr sz="1700" spc="-15" dirty="0">
                <a:latin typeface="Arial"/>
                <a:cs typeface="Arial"/>
              </a:rPr>
              <a:t> </a:t>
            </a:r>
            <a:r>
              <a:rPr sz="1700" dirty="0">
                <a:latin typeface="Arial"/>
                <a:cs typeface="Arial"/>
              </a:rPr>
              <a:t>your</a:t>
            </a:r>
            <a:r>
              <a:rPr sz="1700" spc="5" dirty="0">
                <a:latin typeface="Arial"/>
                <a:cs typeface="Arial"/>
              </a:rPr>
              <a:t> </a:t>
            </a:r>
            <a:r>
              <a:rPr sz="1700" dirty="0">
                <a:latin typeface="Arial"/>
                <a:cs typeface="Arial"/>
              </a:rPr>
              <a:t>work</a:t>
            </a:r>
            <a:r>
              <a:rPr sz="1700" spc="-15" dirty="0">
                <a:latin typeface="Arial"/>
                <a:cs typeface="Arial"/>
              </a:rPr>
              <a:t> </a:t>
            </a:r>
            <a:r>
              <a:rPr sz="1700" dirty="0">
                <a:latin typeface="Arial"/>
                <a:cs typeface="Arial"/>
              </a:rPr>
              <a:t>should</a:t>
            </a:r>
            <a:r>
              <a:rPr sz="1700" spc="-10" dirty="0">
                <a:latin typeface="Arial"/>
                <a:cs typeface="Arial"/>
              </a:rPr>
              <a:t> </a:t>
            </a:r>
            <a:r>
              <a:rPr sz="1700" dirty="0">
                <a:latin typeface="Arial"/>
                <a:cs typeface="Arial"/>
              </a:rPr>
              <a:t>be</a:t>
            </a:r>
            <a:r>
              <a:rPr sz="1700" spc="-15" dirty="0">
                <a:latin typeface="Arial"/>
                <a:cs typeface="Arial"/>
              </a:rPr>
              <a:t> </a:t>
            </a:r>
            <a:r>
              <a:rPr sz="1700" dirty="0">
                <a:latin typeface="Arial"/>
                <a:cs typeface="Arial"/>
              </a:rPr>
              <a:t>in</a:t>
            </a:r>
            <a:r>
              <a:rPr sz="1700" spc="-110" dirty="0">
                <a:latin typeface="Arial"/>
                <a:cs typeface="Arial"/>
              </a:rPr>
              <a:t> </a:t>
            </a:r>
            <a:r>
              <a:rPr sz="1700" dirty="0">
                <a:latin typeface="Arial"/>
                <a:cs typeface="Arial"/>
              </a:rPr>
              <a:t>Arial</a:t>
            </a:r>
            <a:r>
              <a:rPr sz="1700" spc="-35" dirty="0">
                <a:latin typeface="Arial"/>
                <a:cs typeface="Arial"/>
              </a:rPr>
              <a:t> </a:t>
            </a:r>
            <a:r>
              <a:rPr sz="1700" dirty="0">
                <a:latin typeface="Arial"/>
                <a:cs typeface="Arial"/>
              </a:rPr>
              <a:t>font</a:t>
            </a:r>
            <a:r>
              <a:rPr sz="1700" spc="-5" dirty="0">
                <a:latin typeface="Arial"/>
                <a:cs typeface="Arial"/>
              </a:rPr>
              <a:t> </a:t>
            </a:r>
            <a:r>
              <a:rPr sz="1700" dirty="0">
                <a:latin typeface="Arial"/>
                <a:cs typeface="Arial"/>
              </a:rPr>
              <a:t>size</a:t>
            </a:r>
            <a:r>
              <a:rPr sz="1700" spc="-35" dirty="0">
                <a:latin typeface="Arial"/>
                <a:cs typeface="Arial"/>
              </a:rPr>
              <a:t> </a:t>
            </a:r>
            <a:r>
              <a:rPr sz="1700" dirty="0">
                <a:latin typeface="Arial"/>
                <a:cs typeface="Arial"/>
              </a:rPr>
              <a:t>11</a:t>
            </a:r>
            <a:r>
              <a:rPr sz="1700" spc="-15" dirty="0">
                <a:latin typeface="Arial"/>
                <a:cs typeface="Arial"/>
              </a:rPr>
              <a:t> </a:t>
            </a:r>
            <a:r>
              <a:rPr sz="1700" dirty="0">
                <a:latin typeface="Arial"/>
                <a:cs typeface="Arial"/>
              </a:rPr>
              <a:t>and</a:t>
            </a:r>
            <a:r>
              <a:rPr sz="1700" spc="-10" dirty="0">
                <a:latin typeface="Arial"/>
                <a:cs typeface="Arial"/>
              </a:rPr>
              <a:t> </a:t>
            </a:r>
            <a:r>
              <a:rPr sz="1700" dirty="0">
                <a:latin typeface="Arial"/>
                <a:cs typeface="Arial"/>
              </a:rPr>
              <a:t>the</a:t>
            </a:r>
            <a:r>
              <a:rPr sz="1700" spc="-10" dirty="0">
                <a:latin typeface="Arial"/>
                <a:cs typeface="Arial"/>
              </a:rPr>
              <a:t> </a:t>
            </a:r>
            <a:r>
              <a:rPr sz="1700" dirty="0">
                <a:latin typeface="Arial"/>
                <a:cs typeface="Arial"/>
              </a:rPr>
              <a:t>typed</a:t>
            </a:r>
            <a:r>
              <a:rPr sz="1700" spc="20" dirty="0">
                <a:latin typeface="Arial"/>
                <a:cs typeface="Arial"/>
              </a:rPr>
              <a:t> </a:t>
            </a:r>
            <a:r>
              <a:rPr sz="1700" dirty="0">
                <a:latin typeface="Arial"/>
                <a:cs typeface="Arial"/>
              </a:rPr>
              <a:t>work</a:t>
            </a:r>
            <a:r>
              <a:rPr sz="1700" spc="-5" dirty="0">
                <a:latin typeface="Arial"/>
                <a:cs typeface="Arial"/>
              </a:rPr>
              <a:t> </a:t>
            </a:r>
            <a:r>
              <a:rPr sz="1700" dirty="0">
                <a:latin typeface="Arial"/>
                <a:cs typeface="Arial"/>
              </a:rPr>
              <a:t>should</a:t>
            </a:r>
            <a:r>
              <a:rPr sz="1700" spc="-25" dirty="0">
                <a:latin typeface="Arial"/>
                <a:cs typeface="Arial"/>
              </a:rPr>
              <a:t> </a:t>
            </a:r>
            <a:r>
              <a:rPr sz="1700" dirty="0">
                <a:latin typeface="Arial"/>
                <a:cs typeface="Arial"/>
              </a:rPr>
              <a:t>be</a:t>
            </a:r>
            <a:r>
              <a:rPr sz="1700" spc="-10" dirty="0">
                <a:latin typeface="Arial"/>
                <a:cs typeface="Arial"/>
              </a:rPr>
              <a:t> </a:t>
            </a:r>
            <a:r>
              <a:rPr sz="1700" dirty="0">
                <a:latin typeface="Arial"/>
                <a:cs typeface="Arial"/>
              </a:rPr>
              <a:t>in</a:t>
            </a:r>
            <a:r>
              <a:rPr sz="1700" spc="-20" dirty="0">
                <a:latin typeface="Arial"/>
                <a:cs typeface="Arial"/>
              </a:rPr>
              <a:t> </a:t>
            </a:r>
            <a:r>
              <a:rPr sz="1700" spc="-25" dirty="0">
                <a:latin typeface="Arial"/>
                <a:cs typeface="Arial"/>
              </a:rPr>
              <a:t>1.5 </a:t>
            </a:r>
            <a:r>
              <a:rPr sz="1700" dirty="0">
                <a:latin typeface="Arial"/>
                <a:cs typeface="Arial"/>
              </a:rPr>
              <a:t>line</a:t>
            </a:r>
            <a:r>
              <a:rPr sz="1700" spc="-25" dirty="0">
                <a:latin typeface="Arial"/>
                <a:cs typeface="Arial"/>
              </a:rPr>
              <a:t> </a:t>
            </a:r>
            <a:r>
              <a:rPr sz="1700" spc="-10" dirty="0">
                <a:latin typeface="Arial"/>
                <a:cs typeface="Arial"/>
              </a:rPr>
              <a:t>spacing.</a:t>
            </a:r>
            <a:endParaRPr sz="1700">
              <a:latin typeface="Arial"/>
              <a:cs typeface="Aria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065" rIns="0" bIns="0" rtlCol="0">
            <a:spAutoFit/>
          </a:bodyPr>
          <a:lstStyle/>
          <a:p>
            <a:pPr marL="12700">
              <a:lnSpc>
                <a:spcPct val="100000"/>
              </a:lnSpc>
              <a:spcBef>
                <a:spcPts val="95"/>
              </a:spcBef>
            </a:pPr>
            <a:r>
              <a:rPr spc="-10" dirty="0"/>
              <a:t>SUBMISSION</a:t>
            </a:r>
            <a:r>
              <a:rPr spc="-175" dirty="0"/>
              <a:t> </a:t>
            </a:r>
            <a:r>
              <a:rPr dirty="0"/>
              <a:t>AND</a:t>
            </a:r>
            <a:r>
              <a:rPr spc="-140" dirty="0"/>
              <a:t> </a:t>
            </a:r>
            <a:r>
              <a:rPr spc="-10" dirty="0"/>
              <a:t>CONDUCT</a:t>
            </a:r>
          </a:p>
        </p:txBody>
      </p:sp>
      <p:sp>
        <p:nvSpPr>
          <p:cNvPr id="3" name="object 3"/>
          <p:cNvSpPr txBox="1"/>
          <p:nvPr/>
        </p:nvSpPr>
        <p:spPr>
          <a:xfrm>
            <a:off x="535940" y="898016"/>
            <a:ext cx="7984490" cy="4415790"/>
          </a:xfrm>
          <a:prstGeom prst="rect">
            <a:avLst/>
          </a:prstGeom>
        </p:spPr>
        <p:txBody>
          <a:bodyPr vert="horz" wrap="square" lIns="0" tIns="12700" rIns="0" bIns="0" rtlCol="0">
            <a:spAutoFit/>
          </a:bodyPr>
          <a:lstStyle/>
          <a:p>
            <a:pPr marL="355600" indent="-343535">
              <a:lnSpc>
                <a:spcPct val="100000"/>
              </a:lnSpc>
              <a:spcBef>
                <a:spcPts val="100"/>
              </a:spcBef>
              <a:buFont typeface="Arial"/>
              <a:buChar char="•"/>
              <a:tabLst>
                <a:tab pos="355600" algn="l"/>
                <a:tab pos="356235" algn="l"/>
              </a:tabLst>
            </a:pPr>
            <a:r>
              <a:rPr sz="3000" spc="-25" dirty="0">
                <a:latin typeface="Segoe UI"/>
                <a:cs typeface="Segoe UI"/>
              </a:rPr>
              <a:t>Your</a:t>
            </a:r>
            <a:r>
              <a:rPr sz="3000" spc="-45" dirty="0">
                <a:latin typeface="Segoe UI"/>
                <a:cs typeface="Segoe UI"/>
              </a:rPr>
              <a:t> </a:t>
            </a:r>
            <a:r>
              <a:rPr sz="3000" dirty="0">
                <a:latin typeface="Segoe UI"/>
                <a:cs typeface="Segoe UI"/>
              </a:rPr>
              <a:t>submission</a:t>
            </a:r>
            <a:r>
              <a:rPr sz="3000" spc="-30" dirty="0">
                <a:latin typeface="Segoe UI"/>
                <a:cs typeface="Segoe UI"/>
              </a:rPr>
              <a:t> </a:t>
            </a:r>
            <a:r>
              <a:rPr sz="3000" dirty="0">
                <a:latin typeface="Segoe UI"/>
                <a:cs typeface="Segoe UI"/>
              </a:rPr>
              <a:t>should</a:t>
            </a:r>
            <a:r>
              <a:rPr sz="3000" spc="-25" dirty="0">
                <a:latin typeface="Segoe UI"/>
                <a:cs typeface="Segoe UI"/>
              </a:rPr>
              <a:t> </a:t>
            </a:r>
            <a:r>
              <a:rPr sz="3000" dirty="0">
                <a:latin typeface="Segoe UI"/>
                <a:cs typeface="Segoe UI"/>
              </a:rPr>
              <a:t>be</a:t>
            </a:r>
            <a:r>
              <a:rPr sz="3000" spc="-40" dirty="0">
                <a:latin typeface="Segoe UI"/>
                <a:cs typeface="Segoe UI"/>
              </a:rPr>
              <a:t> </a:t>
            </a:r>
            <a:r>
              <a:rPr sz="3000" dirty="0">
                <a:latin typeface="Segoe UI"/>
                <a:cs typeface="Segoe UI"/>
              </a:rPr>
              <a:t>your</a:t>
            </a:r>
            <a:r>
              <a:rPr sz="3000" spc="-45" dirty="0">
                <a:latin typeface="Segoe UI"/>
                <a:cs typeface="Segoe UI"/>
              </a:rPr>
              <a:t> </a:t>
            </a:r>
            <a:r>
              <a:rPr sz="3000" dirty="0">
                <a:latin typeface="Segoe UI"/>
                <a:cs typeface="Segoe UI"/>
              </a:rPr>
              <a:t>own</a:t>
            </a:r>
            <a:r>
              <a:rPr sz="3000" spc="-35" dirty="0">
                <a:latin typeface="Segoe UI"/>
                <a:cs typeface="Segoe UI"/>
              </a:rPr>
              <a:t> </a:t>
            </a:r>
            <a:r>
              <a:rPr sz="3000" spc="-10" dirty="0">
                <a:latin typeface="Segoe UI"/>
                <a:cs typeface="Segoe UI"/>
              </a:rPr>
              <a:t>work.</a:t>
            </a:r>
            <a:endParaRPr sz="3000">
              <a:latin typeface="Segoe UI"/>
              <a:cs typeface="Segoe UI"/>
            </a:endParaRPr>
          </a:p>
          <a:p>
            <a:pPr marL="355600" marR="5080" indent="-343535">
              <a:lnSpc>
                <a:spcPct val="80000"/>
              </a:lnSpc>
              <a:spcBef>
                <a:spcPts val="720"/>
              </a:spcBef>
              <a:buFont typeface="Arial"/>
              <a:buChar char="•"/>
              <a:tabLst>
                <a:tab pos="355600" algn="l"/>
                <a:tab pos="356235" algn="l"/>
              </a:tabLst>
            </a:pPr>
            <a:r>
              <a:rPr sz="3000" spc="-25" dirty="0">
                <a:latin typeface="Segoe UI"/>
                <a:cs typeface="Segoe UI"/>
              </a:rPr>
              <a:t>You</a:t>
            </a:r>
            <a:r>
              <a:rPr sz="3000" spc="-50" dirty="0">
                <a:latin typeface="Segoe UI"/>
                <a:cs typeface="Segoe UI"/>
              </a:rPr>
              <a:t> </a:t>
            </a:r>
            <a:r>
              <a:rPr sz="3000" dirty="0">
                <a:latin typeface="Segoe UI"/>
                <a:cs typeface="Segoe UI"/>
              </a:rPr>
              <a:t>should</a:t>
            </a:r>
            <a:r>
              <a:rPr sz="3000" spc="-50" dirty="0">
                <a:latin typeface="Segoe UI"/>
                <a:cs typeface="Segoe UI"/>
              </a:rPr>
              <a:t> </a:t>
            </a:r>
            <a:r>
              <a:rPr sz="3000" dirty="0">
                <a:latin typeface="Segoe UI"/>
                <a:cs typeface="Segoe UI"/>
              </a:rPr>
              <a:t>not</a:t>
            </a:r>
            <a:r>
              <a:rPr sz="3000" spc="-50" dirty="0">
                <a:latin typeface="Segoe UI"/>
                <a:cs typeface="Segoe UI"/>
              </a:rPr>
              <a:t> </a:t>
            </a:r>
            <a:r>
              <a:rPr sz="3000" dirty="0">
                <a:latin typeface="Segoe UI"/>
                <a:cs typeface="Segoe UI"/>
              </a:rPr>
              <a:t>share</a:t>
            </a:r>
            <a:r>
              <a:rPr sz="3000" spc="-60" dirty="0">
                <a:latin typeface="Segoe UI"/>
                <a:cs typeface="Segoe UI"/>
              </a:rPr>
              <a:t> </a:t>
            </a:r>
            <a:r>
              <a:rPr sz="3000" dirty="0">
                <a:latin typeface="Segoe UI"/>
                <a:cs typeface="Segoe UI"/>
              </a:rPr>
              <a:t>or</a:t>
            </a:r>
            <a:r>
              <a:rPr sz="3000" spc="-55" dirty="0">
                <a:latin typeface="Segoe UI"/>
                <a:cs typeface="Segoe UI"/>
              </a:rPr>
              <a:t> </a:t>
            </a:r>
            <a:r>
              <a:rPr sz="3000" dirty="0">
                <a:latin typeface="Segoe UI"/>
                <a:cs typeface="Segoe UI"/>
              </a:rPr>
              <a:t>circulate</a:t>
            </a:r>
            <a:r>
              <a:rPr sz="3000" spc="-60" dirty="0">
                <a:latin typeface="Segoe UI"/>
                <a:cs typeface="Segoe UI"/>
              </a:rPr>
              <a:t> </a:t>
            </a:r>
            <a:r>
              <a:rPr sz="3000" spc="-20" dirty="0">
                <a:latin typeface="Segoe UI"/>
                <a:cs typeface="Segoe UI"/>
              </a:rPr>
              <a:t>your </a:t>
            </a:r>
            <a:r>
              <a:rPr sz="3000" dirty="0">
                <a:latin typeface="Segoe UI"/>
                <a:cs typeface="Segoe UI"/>
              </a:rPr>
              <a:t>assignment</a:t>
            </a:r>
            <a:r>
              <a:rPr sz="3000" spc="-5" dirty="0">
                <a:latin typeface="Segoe UI"/>
                <a:cs typeface="Segoe UI"/>
              </a:rPr>
              <a:t> </a:t>
            </a:r>
            <a:r>
              <a:rPr sz="3000" dirty="0">
                <a:latin typeface="Segoe UI"/>
                <a:cs typeface="Segoe UI"/>
              </a:rPr>
              <a:t>with</a:t>
            </a:r>
            <a:r>
              <a:rPr sz="3000" spc="-5" dirty="0">
                <a:latin typeface="Segoe UI"/>
                <a:cs typeface="Segoe UI"/>
              </a:rPr>
              <a:t> </a:t>
            </a:r>
            <a:r>
              <a:rPr sz="3000" dirty="0">
                <a:latin typeface="Segoe UI"/>
                <a:cs typeface="Segoe UI"/>
              </a:rPr>
              <a:t>others,</a:t>
            </a:r>
            <a:r>
              <a:rPr sz="3000" spc="-10" dirty="0">
                <a:latin typeface="Segoe UI"/>
                <a:cs typeface="Segoe UI"/>
              </a:rPr>
              <a:t> </a:t>
            </a:r>
            <a:r>
              <a:rPr sz="3000" dirty="0">
                <a:latin typeface="Segoe UI"/>
                <a:cs typeface="Segoe UI"/>
              </a:rPr>
              <a:t>who</a:t>
            </a:r>
            <a:r>
              <a:rPr sz="3000" spc="5" dirty="0">
                <a:latin typeface="Segoe UI"/>
                <a:cs typeface="Segoe UI"/>
              </a:rPr>
              <a:t> </a:t>
            </a:r>
            <a:r>
              <a:rPr sz="3000" dirty="0">
                <a:latin typeface="Segoe UI"/>
                <a:cs typeface="Segoe UI"/>
              </a:rPr>
              <a:t>could</a:t>
            </a:r>
            <a:r>
              <a:rPr sz="3000" spc="5" dirty="0">
                <a:latin typeface="Segoe UI"/>
                <a:cs typeface="Segoe UI"/>
              </a:rPr>
              <a:t> </a:t>
            </a:r>
            <a:r>
              <a:rPr sz="3000" dirty="0">
                <a:latin typeface="Segoe UI"/>
                <a:cs typeface="Segoe UI"/>
              </a:rPr>
              <a:t>copy</a:t>
            </a:r>
            <a:r>
              <a:rPr sz="3000" spc="10" dirty="0">
                <a:latin typeface="Segoe UI"/>
                <a:cs typeface="Segoe UI"/>
              </a:rPr>
              <a:t> </a:t>
            </a:r>
            <a:r>
              <a:rPr sz="3000" spc="-20" dirty="0">
                <a:latin typeface="Segoe UI"/>
                <a:cs typeface="Segoe UI"/>
              </a:rPr>
              <a:t>your </a:t>
            </a:r>
            <a:r>
              <a:rPr sz="3000" dirty="0">
                <a:latin typeface="Segoe UI"/>
                <a:cs typeface="Segoe UI"/>
              </a:rPr>
              <a:t>work</a:t>
            </a:r>
            <a:r>
              <a:rPr sz="3000" spc="-40" dirty="0">
                <a:latin typeface="Segoe UI"/>
                <a:cs typeface="Segoe UI"/>
              </a:rPr>
              <a:t> </a:t>
            </a:r>
            <a:r>
              <a:rPr sz="3000" dirty="0">
                <a:latin typeface="Segoe UI"/>
                <a:cs typeface="Segoe UI"/>
              </a:rPr>
              <a:t>into</a:t>
            </a:r>
            <a:r>
              <a:rPr sz="3000" spc="-10" dirty="0">
                <a:latin typeface="Segoe UI"/>
                <a:cs typeface="Segoe UI"/>
              </a:rPr>
              <a:t> </a:t>
            </a:r>
            <a:r>
              <a:rPr sz="3000" dirty="0">
                <a:latin typeface="Segoe UI"/>
                <a:cs typeface="Segoe UI"/>
              </a:rPr>
              <a:t>their</a:t>
            </a:r>
            <a:r>
              <a:rPr sz="3000" spc="-15" dirty="0">
                <a:latin typeface="Segoe UI"/>
                <a:cs typeface="Segoe UI"/>
              </a:rPr>
              <a:t> </a:t>
            </a:r>
            <a:r>
              <a:rPr sz="3000" dirty="0">
                <a:latin typeface="Segoe UI"/>
                <a:cs typeface="Segoe UI"/>
              </a:rPr>
              <a:t>assignment </a:t>
            </a:r>
            <a:r>
              <a:rPr sz="3000" spc="-10" dirty="0">
                <a:latin typeface="Segoe UI"/>
                <a:cs typeface="Segoe UI"/>
              </a:rPr>
              <a:t>submission.</a:t>
            </a:r>
            <a:endParaRPr sz="3000">
              <a:latin typeface="Segoe UI"/>
              <a:cs typeface="Segoe UI"/>
            </a:endParaRPr>
          </a:p>
          <a:p>
            <a:pPr marL="355600" marR="6985" indent="-343535">
              <a:lnSpc>
                <a:spcPts val="2880"/>
              </a:lnSpc>
              <a:spcBef>
                <a:spcPts val="695"/>
              </a:spcBef>
              <a:buFont typeface="Arial"/>
              <a:buChar char="•"/>
              <a:tabLst>
                <a:tab pos="355600" algn="l"/>
                <a:tab pos="356235" algn="l"/>
              </a:tabLst>
            </a:pPr>
            <a:r>
              <a:rPr sz="3000" spc="-25" dirty="0">
                <a:latin typeface="Segoe UI"/>
                <a:cs typeface="Segoe UI"/>
              </a:rPr>
              <a:t>You</a:t>
            </a:r>
            <a:r>
              <a:rPr sz="3000" spc="-60" dirty="0">
                <a:latin typeface="Segoe UI"/>
                <a:cs typeface="Segoe UI"/>
              </a:rPr>
              <a:t> </a:t>
            </a:r>
            <a:r>
              <a:rPr sz="3000" dirty="0">
                <a:latin typeface="Segoe UI"/>
                <a:cs typeface="Segoe UI"/>
              </a:rPr>
              <a:t>should</a:t>
            </a:r>
            <a:r>
              <a:rPr sz="3000" spc="-50" dirty="0">
                <a:latin typeface="Segoe UI"/>
                <a:cs typeface="Segoe UI"/>
              </a:rPr>
              <a:t> </a:t>
            </a:r>
            <a:r>
              <a:rPr sz="3000" dirty="0">
                <a:latin typeface="Segoe UI"/>
                <a:cs typeface="Segoe UI"/>
              </a:rPr>
              <a:t>not</a:t>
            </a:r>
            <a:r>
              <a:rPr sz="3000" spc="-45" dirty="0">
                <a:latin typeface="Segoe UI"/>
                <a:cs typeface="Segoe UI"/>
              </a:rPr>
              <a:t> </a:t>
            </a:r>
            <a:r>
              <a:rPr sz="3000" dirty="0">
                <a:latin typeface="Segoe UI"/>
                <a:cs typeface="Segoe UI"/>
              </a:rPr>
              <a:t>purchase</a:t>
            </a:r>
            <a:r>
              <a:rPr sz="3000" spc="-45" dirty="0">
                <a:latin typeface="Segoe UI"/>
                <a:cs typeface="Segoe UI"/>
              </a:rPr>
              <a:t> </a:t>
            </a:r>
            <a:r>
              <a:rPr sz="3000" dirty="0">
                <a:latin typeface="Segoe UI"/>
                <a:cs typeface="Segoe UI"/>
              </a:rPr>
              <a:t>assignments</a:t>
            </a:r>
            <a:r>
              <a:rPr sz="3000" spc="-35" dirty="0">
                <a:latin typeface="Segoe UI"/>
                <a:cs typeface="Segoe UI"/>
              </a:rPr>
              <a:t> </a:t>
            </a:r>
            <a:r>
              <a:rPr sz="3000" spc="-10" dirty="0">
                <a:latin typeface="Segoe UI"/>
                <a:cs typeface="Segoe UI"/>
              </a:rPr>
              <a:t>written </a:t>
            </a:r>
            <a:r>
              <a:rPr sz="3000" dirty="0">
                <a:latin typeface="Segoe UI"/>
                <a:cs typeface="Segoe UI"/>
              </a:rPr>
              <a:t>by</a:t>
            </a:r>
            <a:r>
              <a:rPr sz="3000" spc="-20" dirty="0">
                <a:latin typeface="Segoe UI"/>
                <a:cs typeface="Segoe UI"/>
              </a:rPr>
              <a:t> </a:t>
            </a:r>
            <a:r>
              <a:rPr sz="3000" dirty="0">
                <a:latin typeface="Segoe UI"/>
                <a:cs typeface="Segoe UI"/>
              </a:rPr>
              <a:t>others</a:t>
            </a:r>
            <a:r>
              <a:rPr sz="3000" spc="5" dirty="0">
                <a:latin typeface="Segoe UI"/>
                <a:cs typeface="Segoe UI"/>
              </a:rPr>
              <a:t> </a:t>
            </a:r>
            <a:r>
              <a:rPr sz="3000" dirty="0">
                <a:latin typeface="Segoe UI"/>
                <a:cs typeface="Segoe UI"/>
              </a:rPr>
              <a:t>on</a:t>
            </a:r>
            <a:r>
              <a:rPr sz="3000" spc="-5" dirty="0">
                <a:latin typeface="Segoe UI"/>
                <a:cs typeface="Segoe UI"/>
              </a:rPr>
              <a:t> </a:t>
            </a:r>
            <a:r>
              <a:rPr sz="3000" dirty="0">
                <a:latin typeface="Segoe UI"/>
                <a:cs typeface="Segoe UI"/>
              </a:rPr>
              <a:t>your</a:t>
            </a:r>
            <a:r>
              <a:rPr sz="3000" spc="-5" dirty="0">
                <a:latin typeface="Segoe UI"/>
                <a:cs typeface="Segoe UI"/>
              </a:rPr>
              <a:t> </a:t>
            </a:r>
            <a:r>
              <a:rPr sz="3000" spc="-10" dirty="0">
                <a:latin typeface="Segoe UI"/>
                <a:cs typeface="Segoe UI"/>
              </a:rPr>
              <a:t>behalf.</a:t>
            </a:r>
            <a:endParaRPr sz="3000">
              <a:latin typeface="Segoe UI"/>
              <a:cs typeface="Segoe UI"/>
            </a:endParaRPr>
          </a:p>
          <a:p>
            <a:pPr marL="355600" marR="86995" indent="-343535">
              <a:lnSpc>
                <a:spcPct val="80000"/>
              </a:lnSpc>
              <a:spcBef>
                <a:spcPts val="745"/>
              </a:spcBef>
              <a:buFont typeface="Arial"/>
              <a:buChar char="•"/>
              <a:tabLst>
                <a:tab pos="355600" algn="l"/>
                <a:tab pos="356235" algn="l"/>
              </a:tabLst>
            </a:pPr>
            <a:r>
              <a:rPr sz="3000" spc="-35" dirty="0">
                <a:latin typeface="Segoe UI"/>
                <a:cs typeface="Segoe UI"/>
              </a:rPr>
              <a:t>You</a:t>
            </a:r>
            <a:r>
              <a:rPr sz="3000" spc="-45" dirty="0">
                <a:latin typeface="Segoe UI"/>
                <a:cs typeface="Segoe UI"/>
              </a:rPr>
              <a:t> </a:t>
            </a:r>
            <a:r>
              <a:rPr sz="3000" dirty="0">
                <a:latin typeface="Segoe UI"/>
                <a:cs typeface="Segoe UI"/>
              </a:rPr>
              <a:t>should</a:t>
            </a:r>
            <a:r>
              <a:rPr sz="3000" spc="-35" dirty="0">
                <a:latin typeface="Segoe UI"/>
                <a:cs typeface="Segoe UI"/>
              </a:rPr>
              <a:t> </a:t>
            </a:r>
            <a:r>
              <a:rPr sz="3000" dirty="0">
                <a:latin typeface="Segoe UI"/>
                <a:cs typeface="Segoe UI"/>
              </a:rPr>
              <a:t>note</a:t>
            </a:r>
            <a:r>
              <a:rPr sz="3000" spc="-30" dirty="0">
                <a:latin typeface="Segoe UI"/>
                <a:cs typeface="Segoe UI"/>
              </a:rPr>
              <a:t> </a:t>
            </a:r>
            <a:r>
              <a:rPr sz="3000" dirty="0">
                <a:latin typeface="Segoe UI"/>
                <a:cs typeface="Segoe UI"/>
              </a:rPr>
              <a:t>that</a:t>
            </a:r>
            <a:r>
              <a:rPr sz="3000" spc="-45" dirty="0">
                <a:latin typeface="Segoe UI"/>
                <a:cs typeface="Segoe UI"/>
              </a:rPr>
              <a:t> </a:t>
            </a:r>
            <a:r>
              <a:rPr sz="3000" dirty="0">
                <a:latin typeface="Segoe UI"/>
                <a:cs typeface="Segoe UI"/>
              </a:rPr>
              <a:t>there</a:t>
            </a:r>
            <a:r>
              <a:rPr sz="3000" spc="-40" dirty="0">
                <a:latin typeface="Segoe UI"/>
                <a:cs typeface="Segoe UI"/>
              </a:rPr>
              <a:t> </a:t>
            </a:r>
            <a:r>
              <a:rPr sz="3000" dirty="0">
                <a:latin typeface="Segoe UI"/>
                <a:cs typeface="Segoe UI"/>
              </a:rPr>
              <a:t>is</a:t>
            </a:r>
            <a:r>
              <a:rPr sz="3000" spc="-50" dirty="0">
                <a:latin typeface="Segoe UI"/>
                <a:cs typeface="Segoe UI"/>
              </a:rPr>
              <a:t> </a:t>
            </a:r>
            <a:r>
              <a:rPr sz="3000" dirty="0">
                <a:latin typeface="Segoe UI"/>
                <a:cs typeface="Segoe UI"/>
              </a:rPr>
              <a:t>an</a:t>
            </a:r>
            <a:r>
              <a:rPr sz="3000" spc="-35" dirty="0">
                <a:latin typeface="Segoe UI"/>
                <a:cs typeface="Segoe UI"/>
              </a:rPr>
              <a:t> </a:t>
            </a:r>
            <a:r>
              <a:rPr sz="3000" spc="-10" dirty="0">
                <a:latin typeface="Segoe UI"/>
                <a:cs typeface="Segoe UI"/>
              </a:rPr>
              <a:t>academic </a:t>
            </a:r>
            <a:r>
              <a:rPr sz="3000" dirty="0">
                <a:latin typeface="Segoe UI"/>
                <a:cs typeface="Segoe UI"/>
              </a:rPr>
              <a:t>policy</a:t>
            </a:r>
            <a:r>
              <a:rPr sz="3000" spc="-25" dirty="0">
                <a:latin typeface="Segoe UI"/>
                <a:cs typeface="Segoe UI"/>
              </a:rPr>
              <a:t> </a:t>
            </a:r>
            <a:r>
              <a:rPr sz="3000" dirty="0">
                <a:latin typeface="Segoe UI"/>
                <a:cs typeface="Segoe UI"/>
              </a:rPr>
              <a:t>and</a:t>
            </a:r>
            <a:r>
              <a:rPr sz="3000" spc="-25" dirty="0">
                <a:latin typeface="Segoe UI"/>
                <a:cs typeface="Segoe UI"/>
              </a:rPr>
              <a:t> </a:t>
            </a:r>
            <a:r>
              <a:rPr sz="3000" dirty="0">
                <a:latin typeface="Segoe UI"/>
                <a:cs typeface="Segoe UI"/>
              </a:rPr>
              <a:t>process</a:t>
            </a:r>
            <a:r>
              <a:rPr sz="3000" spc="-5" dirty="0">
                <a:latin typeface="Segoe UI"/>
                <a:cs typeface="Segoe UI"/>
              </a:rPr>
              <a:t> </a:t>
            </a:r>
            <a:r>
              <a:rPr sz="3000" dirty="0">
                <a:latin typeface="Segoe UI"/>
                <a:cs typeface="Segoe UI"/>
              </a:rPr>
              <a:t>around</a:t>
            </a:r>
            <a:r>
              <a:rPr sz="3000" spc="-20" dirty="0">
                <a:latin typeface="Segoe UI"/>
                <a:cs typeface="Segoe UI"/>
              </a:rPr>
              <a:t> </a:t>
            </a:r>
            <a:r>
              <a:rPr sz="3000" dirty="0">
                <a:latin typeface="Segoe UI"/>
                <a:cs typeface="Segoe UI"/>
              </a:rPr>
              <a:t>academic </a:t>
            </a:r>
            <a:r>
              <a:rPr sz="3000" spc="-10" dirty="0">
                <a:latin typeface="Segoe UI"/>
                <a:cs typeface="Segoe UI"/>
              </a:rPr>
              <a:t>practice </a:t>
            </a:r>
            <a:r>
              <a:rPr sz="3000" dirty="0">
                <a:latin typeface="Segoe UI"/>
                <a:cs typeface="Segoe UI"/>
              </a:rPr>
              <a:t>and</a:t>
            </a:r>
            <a:r>
              <a:rPr sz="3000" spc="-15" dirty="0">
                <a:latin typeface="Segoe UI"/>
                <a:cs typeface="Segoe UI"/>
              </a:rPr>
              <a:t> </a:t>
            </a:r>
            <a:r>
              <a:rPr sz="3000" dirty="0">
                <a:latin typeface="Segoe UI"/>
                <a:cs typeface="Segoe UI"/>
              </a:rPr>
              <a:t>unfair</a:t>
            </a:r>
            <a:r>
              <a:rPr sz="3000" spc="5" dirty="0">
                <a:latin typeface="Segoe UI"/>
                <a:cs typeface="Segoe UI"/>
              </a:rPr>
              <a:t> </a:t>
            </a:r>
            <a:r>
              <a:rPr sz="3000" dirty="0">
                <a:latin typeface="Segoe UI"/>
                <a:cs typeface="Segoe UI"/>
              </a:rPr>
              <a:t>practice</a:t>
            </a:r>
            <a:r>
              <a:rPr sz="3000" spc="-15" dirty="0">
                <a:latin typeface="Segoe UI"/>
                <a:cs typeface="Segoe UI"/>
              </a:rPr>
              <a:t> </a:t>
            </a:r>
            <a:r>
              <a:rPr sz="3000" dirty="0">
                <a:latin typeface="Segoe UI"/>
                <a:cs typeface="Segoe UI"/>
              </a:rPr>
              <a:t>within</a:t>
            </a:r>
            <a:r>
              <a:rPr sz="3000" spc="-15" dirty="0">
                <a:latin typeface="Segoe UI"/>
                <a:cs typeface="Segoe UI"/>
              </a:rPr>
              <a:t> </a:t>
            </a:r>
            <a:r>
              <a:rPr sz="3000" dirty="0">
                <a:latin typeface="Segoe UI"/>
                <a:cs typeface="Segoe UI"/>
              </a:rPr>
              <a:t>the</a:t>
            </a:r>
            <a:r>
              <a:rPr sz="3000" spc="-10" dirty="0">
                <a:latin typeface="Segoe UI"/>
                <a:cs typeface="Segoe UI"/>
              </a:rPr>
              <a:t> university, </a:t>
            </a:r>
            <a:r>
              <a:rPr sz="3000" dirty="0">
                <a:latin typeface="Segoe UI"/>
                <a:cs typeface="Segoe UI"/>
              </a:rPr>
              <a:t>which</a:t>
            </a:r>
            <a:r>
              <a:rPr sz="3000" spc="-20" dirty="0">
                <a:latin typeface="Segoe UI"/>
                <a:cs typeface="Segoe UI"/>
              </a:rPr>
              <a:t> </a:t>
            </a:r>
            <a:r>
              <a:rPr sz="3000" dirty="0">
                <a:latin typeface="Segoe UI"/>
                <a:cs typeface="Segoe UI"/>
              </a:rPr>
              <a:t>will</a:t>
            </a:r>
            <a:r>
              <a:rPr sz="3000" spc="-30" dirty="0">
                <a:latin typeface="Segoe UI"/>
                <a:cs typeface="Segoe UI"/>
              </a:rPr>
              <a:t> </a:t>
            </a:r>
            <a:r>
              <a:rPr sz="3000" dirty="0">
                <a:latin typeface="Segoe UI"/>
                <a:cs typeface="Segoe UI"/>
              </a:rPr>
              <a:t>be</a:t>
            </a:r>
            <a:r>
              <a:rPr sz="3000" spc="-15" dirty="0">
                <a:latin typeface="Segoe UI"/>
                <a:cs typeface="Segoe UI"/>
              </a:rPr>
              <a:t> </a:t>
            </a:r>
            <a:r>
              <a:rPr sz="3000" dirty="0">
                <a:latin typeface="Segoe UI"/>
                <a:cs typeface="Segoe UI"/>
              </a:rPr>
              <a:t>followed</a:t>
            </a:r>
            <a:r>
              <a:rPr sz="3000" spc="-10" dirty="0">
                <a:latin typeface="Segoe UI"/>
                <a:cs typeface="Segoe UI"/>
              </a:rPr>
              <a:t> </a:t>
            </a:r>
            <a:r>
              <a:rPr sz="3000" dirty="0">
                <a:latin typeface="Segoe UI"/>
                <a:cs typeface="Segoe UI"/>
              </a:rPr>
              <a:t>if</a:t>
            </a:r>
            <a:r>
              <a:rPr sz="3000" spc="-25" dirty="0">
                <a:latin typeface="Segoe UI"/>
                <a:cs typeface="Segoe UI"/>
              </a:rPr>
              <a:t> </a:t>
            </a:r>
            <a:r>
              <a:rPr sz="3000" dirty="0">
                <a:latin typeface="Segoe UI"/>
                <a:cs typeface="Segoe UI"/>
              </a:rPr>
              <a:t>it</a:t>
            </a:r>
            <a:r>
              <a:rPr sz="3000" spc="-10" dirty="0">
                <a:latin typeface="Segoe UI"/>
                <a:cs typeface="Segoe UI"/>
              </a:rPr>
              <a:t> </a:t>
            </a:r>
            <a:r>
              <a:rPr sz="3000" dirty="0">
                <a:latin typeface="Segoe UI"/>
                <a:cs typeface="Segoe UI"/>
              </a:rPr>
              <a:t>is</a:t>
            </a:r>
            <a:r>
              <a:rPr sz="3000" spc="-20" dirty="0">
                <a:latin typeface="Segoe UI"/>
                <a:cs typeface="Segoe UI"/>
              </a:rPr>
              <a:t> </a:t>
            </a:r>
            <a:r>
              <a:rPr sz="3000" dirty="0">
                <a:latin typeface="Segoe UI"/>
                <a:cs typeface="Segoe UI"/>
              </a:rPr>
              <a:t>suspected</a:t>
            </a:r>
            <a:r>
              <a:rPr sz="3000" spc="5" dirty="0">
                <a:latin typeface="Segoe UI"/>
                <a:cs typeface="Segoe UI"/>
              </a:rPr>
              <a:t> </a:t>
            </a:r>
            <a:r>
              <a:rPr sz="3000" spc="-20" dirty="0">
                <a:latin typeface="Segoe UI"/>
                <a:cs typeface="Segoe UI"/>
              </a:rPr>
              <a:t>that </a:t>
            </a:r>
            <a:r>
              <a:rPr sz="3000" dirty="0">
                <a:latin typeface="Segoe UI"/>
                <a:cs typeface="Segoe UI"/>
              </a:rPr>
              <a:t>you</a:t>
            </a:r>
            <a:r>
              <a:rPr sz="3000" spc="-35" dirty="0">
                <a:latin typeface="Segoe UI"/>
                <a:cs typeface="Segoe UI"/>
              </a:rPr>
              <a:t> </a:t>
            </a:r>
            <a:r>
              <a:rPr sz="3000" dirty="0">
                <a:latin typeface="Segoe UI"/>
                <a:cs typeface="Segoe UI"/>
              </a:rPr>
              <a:t>have</a:t>
            </a:r>
            <a:r>
              <a:rPr sz="3000" spc="-20" dirty="0">
                <a:latin typeface="Segoe UI"/>
                <a:cs typeface="Segoe UI"/>
              </a:rPr>
              <a:t> </a:t>
            </a:r>
            <a:r>
              <a:rPr sz="3000" dirty="0">
                <a:latin typeface="Segoe UI"/>
                <a:cs typeface="Segoe UI"/>
              </a:rPr>
              <a:t>breeched</a:t>
            </a:r>
            <a:r>
              <a:rPr sz="3000" spc="-10" dirty="0">
                <a:latin typeface="Segoe UI"/>
                <a:cs typeface="Segoe UI"/>
              </a:rPr>
              <a:t> </a:t>
            </a:r>
            <a:r>
              <a:rPr sz="3000" dirty="0">
                <a:latin typeface="Segoe UI"/>
                <a:cs typeface="Segoe UI"/>
              </a:rPr>
              <a:t>the</a:t>
            </a:r>
            <a:r>
              <a:rPr sz="3000" spc="-20" dirty="0">
                <a:latin typeface="Segoe UI"/>
                <a:cs typeface="Segoe UI"/>
              </a:rPr>
              <a:t> </a:t>
            </a:r>
            <a:r>
              <a:rPr sz="3000" spc="-10" dirty="0">
                <a:latin typeface="Segoe UI"/>
                <a:cs typeface="Segoe UI"/>
              </a:rPr>
              <a:t>policy.</a:t>
            </a:r>
            <a:endParaRPr sz="3000">
              <a:latin typeface="Segoe UI"/>
              <a:cs typeface="Segoe UI"/>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146454" y="257683"/>
            <a:ext cx="6853555" cy="589280"/>
          </a:xfrm>
          <a:prstGeom prst="rect">
            <a:avLst/>
          </a:prstGeom>
        </p:spPr>
        <p:txBody>
          <a:bodyPr vert="horz" wrap="square" lIns="0" tIns="12065" rIns="0" bIns="0" rtlCol="0">
            <a:spAutoFit/>
          </a:bodyPr>
          <a:lstStyle/>
          <a:p>
            <a:pPr marL="12700">
              <a:lnSpc>
                <a:spcPct val="100000"/>
              </a:lnSpc>
              <a:spcBef>
                <a:spcPts val="95"/>
              </a:spcBef>
            </a:pPr>
            <a:r>
              <a:rPr sz="3700" dirty="0"/>
              <a:t>REFERENCING</a:t>
            </a:r>
            <a:r>
              <a:rPr sz="3700" spc="-200" dirty="0"/>
              <a:t> </a:t>
            </a:r>
            <a:r>
              <a:rPr sz="3700" spc="-10" dirty="0"/>
              <a:t>REQUIREMENTS</a:t>
            </a:r>
            <a:endParaRPr sz="3700"/>
          </a:p>
        </p:txBody>
      </p:sp>
      <p:sp>
        <p:nvSpPr>
          <p:cNvPr id="3" name="object 3"/>
          <p:cNvSpPr txBox="1"/>
          <p:nvPr/>
        </p:nvSpPr>
        <p:spPr>
          <a:xfrm>
            <a:off x="330200" y="1624024"/>
            <a:ext cx="3110230" cy="3459280"/>
          </a:xfrm>
          <a:prstGeom prst="rect">
            <a:avLst/>
          </a:prstGeom>
        </p:spPr>
        <p:txBody>
          <a:bodyPr vert="horz" wrap="square" lIns="0" tIns="12065" rIns="0" bIns="0" rtlCol="0">
            <a:spAutoFit/>
          </a:bodyPr>
          <a:lstStyle/>
          <a:p>
            <a:pPr marL="355600" marR="5080" indent="-343535">
              <a:lnSpc>
                <a:spcPct val="100000"/>
              </a:lnSpc>
              <a:spcBef>
                <a:spcPts val="95"/>
              </a:spcBef>
              <a:buFont typeface="Arial"/>
              <a:buChar char="•"/>
              <a:tabLst>
                <a:tab pos="355600" algn="l"/>
                <a:tab pos="356235" algn="l"/>
              </a:tabLst>
            </a:pPr>
            <a:r>
              <a:rPr sz="2800" b="1" dirty="0">
                <a:latin typeface="Segoe UI"/>
                <a:cs typeface="Segoe UI"/>
              </a:rPr>
              <a:t>Ensure</a:t>
            </a:r>
            <a:r>
              <a:rPr sz="2800" b="1" spc="-95" dirty="0">
                <a:latin typeface="Segoe UI"/>
                <a:cs typeface="Segoe UI"/>
              </a:rPr>
              <a:t> </a:t>
            </a:r>
            <a:r>
              <a:rPr sz="2800" b="1" dirty="0">
                <a:latin typeface="Segoe UI"/>
                <a:cs typeface="Segoe UI"/>
              </a:rPr>
              <a:t>that</a:t>
            </a:r>
            <a:r>
              <a:rPr sz="2800" b="1" spc="-95" dirty="0">
                <a:latin typeface="Segoe UI"/>
                <a:cs typeface="Segoe UI"/>
              </a:rPr>
              <a:t> </a:t>
            </a:r>
            <a:r>
              <a:rPr sz="2800" b="1" spc="-25" dirty="0">
                <a:latin typeface="Segoe UI"/>
                <a:cs typeface="Segoe UI"/>
              </a:rPr>
              <a:t>you </a:t>
            </a:r>
            <a:r>
              <a:rPr sz="2800" b="1" dirty="0">
                <a:latin typeface="Segoe UI"/>
                <a:cs typeface="Segoe UI"/>
              </a:rPr>
              <a:t>follow</a:t>
            </a:r>
            <a:r>
              <a:rPr sz="2800" b="1" spc="-80" dirty="0">
                <a:latin typeface="Segoe UI"/>
                <a:cs typeface="Segoe UI"/>
              </a:rPr>
              <a:t> </a:t>
            </a:r>
            <a:r>
              <a:rPr sz="2800" b="1" spc="-25" dirty="0">
                <a:latin typeface="Segoe UI"/>
                <a:cs typeface="Segoe UI"/>
              </a:rPr>
              <a:t>the </a:t>
            </a:r>
            <a:r>
              <a:rPr sz="2800" b="1" dirty="0">
                <a:latin typeface="Segoe UI"/>
                <a:cs typeface="Segoe UI"/>
              </a:rPr>
              <a:t>UWTSD</a:t>
            </a:r>
            <a:r>
              <a:rPr sz="2800" b="1" spc="-70" dirty="0">
                <a:latin typeface="Segoe UI"/>
                <a:cs typeface="Segoe UI"/>
              </a:rPr>
              <a:t> </a:t>
            </a:r>
            <a:r>
              <a:rPr sz="2800" b="1" spc="-10" dirty="0">
                <a:latin typeface="Segoe UI"/>
                <a:cs typeface="Segoe UI"/>
              </a:rPr>
              <a:t>Harvard referencing requirement</a:t>
            </a:r>
            <a:r>
              <a:rPr lang="en-GB" sz="2800" b="1" spc="-10" dirty="0">
                <a:latin typeface="Segoe UI"/>
                <a:cs typeface="Segoe UI"/>
              </a:rPr>
              <a:t>. </a:t>
            </a:r>
            <a:r>
              <a:rPr lang="en-GB" sz="2800" b="1" i="1" spc="-10" dirty="0">
                <a:latin typeface="Segoe UI"/>
                <a:cs typeface="Segoe UI"/>
              </a:rPr>
              <a:t>Please follow the link to </a:t>
            </a:r>
            <a:r>
              <a:rPr lang="en-GB" sz="2800" b="1" i="1" spc="-10" dirty="0">
                <a:solidFill>
                  <a:srgbClr val="FF0000"/>
                </a:solidFill>
                <a:latin typeface="Segoe UI"/>
                <a:cs typeface="Segoe UI"/>
              </a:rPr>
              <a:t>Cite them Right</a:t>
            </a:r>
            <a:r>
              <a:rPr sz="2800" b="1" i="1" spc="-10" dirty="0">
                <a:latin typeface="Segoe UI"/>
                <a:cs typeface="Segoe UI"/>
              </a:rPr>
              <a:t>.</a:t>
            </a:r>
            <a:endParaRPr sz="2800" i="1" dirty="0">
              <a:latin typeface="Segoe UI"/>
              <a:cs typeface="Segoe UI"/>
            </a:endParaRPr>
          </a:p>
        </p:txBody>
      </p:sp>
      <p:pic>
        <p:nvPicPr>
          <p:cNvPr id="4" name="object 4"/>
          <p:cNvPicPr/>
          <p:nvPr/>
        </p:nvPicPr>
        <p:blipFill>
          <a:blip r:embed="rId2" cstate="print"/>
          <a:stretch>
            <a:fillRect/>
          </a:stretch>
        </p:blipFill>
        <p:spPr>
          <a:xfrm>
            <a:off x="3845052" y="908304"/>
            <a:ext cx="5119115" cy="4680203"/>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015390" y="142747"/>
            <a:ext cx="7112634" cy="696595"/>
          </a:xfrm>
          <a:prstGeom prst="rect">
            <a:avLst/>
          </a:prstGeom>
        </p:spPr>
        <p:txBody>
          <a:bodyPr vert="horz" wrap="square" lIns="0" tIns="12700" rIns="0" bIns="0" rtlCol="0">
            <a:spAutoFit/>
          </a:bodyPr>
          <a:lstStyle/>
          <a:p>
            <a:pPr marL="12700">
              <a:lnSpc>
                <a:spcPct val="100000"/>
              </a:lnSpc>
              <a:spcBef>
                <a:spcPts val="100"/>
              </a:spcBef>
            </a:pPr>
            <a:r>
              <a:rPr sz="4400" dirty="0">
                <a:solidFill>
                  <a:srgbClr val="000000"/>
                </a:solidFill>
              </a:rPr>
              <a:t>Assignment</a:t>
            </a:r>
            <a:r>
              <a:rPr sz="4400" spc="-35" dirty="0">
                <a:solidFill>
                  <a:srgbClr val="000000"/>
                </a:solidFill>
              </a:rPr>
              <a:t> </a:t>
            </a:r>
            <a:r>
              <a:rPr sz="4400" dirty="0">
                <a:solidFill>
                  <a:srgbClr val="000000"/>
                </a:solidFill>
              </a:rPr>
              <a:t>Brief</a:t>
            </a:r>
            <a:r>
              <a:rPr sz="4400" spc="-30" dirty="0">
                <a:solidFill>
                  <a:srgbClr val="000000"/>
                </a:solidFill>
              </a:rPr>
              <a:t> </a:t>
            </a:r>
            <a:r>
              <a:rPr sz="4400" spc="-10" dirty="0">
                <a:solidFill>
                  <a:srgbClr val="000000"/>
                </a:solidFill>
              </a:rPr>
              <a:t>Activities</a:t>
            </a:r>
            <a:endParaRPr sz="4400"/>
          </a:p>
        </p:txBody>
      </p:sp>
      <p:sp>
        <p:nvSpPr>
          <p:cNvPr id="3" name="object 3"/>
          <p:cNvSpPr txBox="1"/>
          <p:nvPr/>
        </p:nvSpPr>
        <p:spPr>
          <a:xfrm>
            <a:off x="258267" y="872997"/>
            <a:ext cx="8630285" cy="4137029"/>
          </a:xfrm>
          <a:prstGeom prst="rect">
            <a:avLst/>
          </a:prstGeom>
        </p:spPr>
        <p:txBody>
          <a:bodyPr vert="horz" wrap="square" lIns="0" tIns="58419" rIns="0" bIns="0" rtlCol="0">
            <a:spAutoFit/>
          </a:bodyPr>
          <a:lstStyle/>
          <a:p>
            <a:pPr marL="12065" marR="685165">
              <a:lnSpc>
                <a:spcPts val="3240"/>
              </a:lnSpc>
              <a:spcBef>
                <a:spcPts val="765"/>
              </a:spcBef>
              <a:tabLst>
                <a:tab pos="527685" algn="l"/>
                <a:tab pos="528320" algn="l"/>
              </a:tabLst>
            </a:pPr>
            <a:r>
              <a:rPr lang="en-GB" sz="3000" dirty="0">
                <a:latin typeface="Segoe UI"/>
                <a:cs typeface="Segoe UI"/>
              </a:rPr>
              <a:t>In groups consider the following: </a:t>
            </a:r>
          </a:p>
          <a:p>
            <a:pPr marL="12065" marR="685165">
              <a:lnSpc>
                <a:spcPts val="3240"/>
              </a:lnSpc>
              <a:spcBef>
                <a:spcPts val="765"/>
              </a:spcBef>
              <a:tabLst>
                <a:tab pos="527685" algn="l"/>
                <a:tab pos="528320" algn="l"/>
              </a:tabLst>
            </a:pPr>
            <a:endParaRPr lang="en-GB" sz="3000" dirty="0">
              <a:latin typeface="Segoe UI"/>
              <a:cs typeface="Segoe UI"/>
            </a:endParaRPr>
          </a:p>
          <a:p>
            <a:pPr marL="526415" marR="685165" indent="-514350">
              <a:lnSpc>
                <a:spcPts val="3240"/>
              </a:lnSpc>
              <a:spcBef>
                <a:spcPts val="765"/>
              </a:spcBef>
              <a:buFont typeface="+mj-lt"/>
              <a:buAutoNum type="arabicPeriod"/>
              <a:tabLst>
                <a:tab pos="527685" algn="l"/>
                <a:tab pos="528320" algn="l"/>
              </a:tabLst>
            </a:pPr>
            <a:r>
              <a:rPr sz="3000" dirty="0">
                <a:latin typeface="Segoe UI"/>
                <a:cs typeface="Segoe UI"/>
              </a:rPr>
              <a:t>What</a:t>
            </a:r>
            <a:r>
              <a:rPr sz="3000" spc="-40" dirty="0">
                <a:latin typeface="Segoe UI"/>
                <a:cs typeface="Segoe UI"/>
              </a:rPr>
              <a:t> </a:t>
            </a:r>
            <a:r>
              <a:rPr sz="3000" dirty="0">
                <a:latin typeface="Segoe UI"/>
                <a:cs typeface="Segoe UI"/>
              </a:rPr>
              <a:t>type</a:t>
            </a:r>
            <a:r>
              <a:rPr sz="3000" spc="-15" dirty="0">
                <a:latin typeface="Segoe UI"/>
                <a:cs typeface="Segoe UI"/>
              </a:rPr>
              <a:t> </a:t>
            </a:r>
            <a:r>
              <a:rPr sz="3000" dirty="0">
                <a:latin typeface="Segoe UI"/>
                <a:cs typeface="Segoe UI"/>
              </a:rPr>
              <a:t>of</a:t>
            </a:r>
            <a:r>
              <a:rPr sz="3000" spc="-20" dirty="0">
                <a:latin typeface="Segoe UI"/>
                <a:cs typeface="Segoe UI"/>
              </a:rPr>
              <a:t> </a:t>
            </a:r>
            <a:r>
              <a:rPr sz="3000" dirty="0">
                <a:latin typeface="Segoe UI"/>
                <a:cs typeface="Segoe UI"/>
              </a:rPr>
              <a:t>things</a:t>
            </a:r>
            <a:r>
              <a:rPr sz="3000" spc="-20" dirty="0">
                <a:latin typeface="Segoe UI"/>
                <a:cs typeface="Segoe UI"/>
              </a:rPr>
              <a:t> </a:t>
            </a:r>
            <a:r>
              <a:rPr sz="3000" dirty="0">
                <a:latin typeface="Segoe UI"/>
                <a:cs typeface="Segoe UI"/>
              </a:rPr>
              <a:t>would</a:t>
            </a:r>
            <a:r>
              <a:rPr sz="3000" spc="-20" dirty="0">
                <a:latin typeface="Segoe UI"/>
                <a:cs typeface="Segoe UI"/>
              </a:rPr>
              <a:t> </a:t>
            </a:r>
            <a:r>
              <a:rPr sz="3000" dirty="0">
                <a:latin typeface="Segoe UI"/>
                <a:cs typeface="Segoe UI"/>
              </a:rPr>
              <a:t>you</a:t>
            </a:r>
            <a:r>
              <a:rPr sz="3000" spc="-20" dirty="0">
                <a:latin typeface="Segoe UI"/>
                <a:cs typeface="Segoe UI"/>
              </a:rPr>
              <a:t> </a:t>
            </a:r>
            <a:r>
              <a:rPr sz="3000" dirty="0">
                <a:latin typeface="Segoe UI"/>
                <a:cs typeface="Segoe UI"/>
              </a:rPr>
              <a:t>put</a:t>
            </a:r>
            <a:r>
              <a:rPr sz="3000" spc="-20" dirty="0">
                <a:latin typeface="Segoe UI"/>
                <a:cs typeface="Segoe UI"/>
              </a:rPr>
              <a:t> </a:t>
            </a:r>
            <a:r>
              <a:rPr sz="3000" dirty="0">
                <a:latin typeface="Segoe UI"/>
                <a:cs typeface="Segoe UI"/>
              </a:rPr>
              <a:t>in</a:t>
            </a:r>
            <a:r>
              <a:rPr sz="3000" spc="-20" dirty="0">
                <a:latin typeface="Segoe UI"/>
                <a:cs typeface="Segoe UI"/>
              </a:rPr>
              <a:t> </a:t>
            </a:r>
            <a:r>
              <a:rPr sz="3000" spc="-25" dirty="0">
                <a:latin typeface="Segoe UI"/>
                <a:cs typeface="Segoe UI"/>
              </a:rPr>
              <a:t>the </a:t>
            </a:r>
            <a:r>
              <a:rPr sz="3000" dirty="0">
                <a:latin typeface="Segoe UI"/>
                <a:cs typeface="Segoe UI"/>
              </a:rPr>
              <a:t>brief</a:t>
            </a:r>
            <a:r>
              <a:rPr sz="3000" spc="-35" dirty="0">
                <a:latin typeface="Segoe UI"/>
                <a:cs typeface="Segoe UI"/>
              </a:rPr>
              <a:t> </a:t>
            </a:r>
            <a:r>
              <a:rPr sz="3000" dirty="0">
                <a:latin typeface="Segoe UI"/>
                <a:cs typeface="Segoe UI"/>
              </a:rPr>
              <a:t>introduction</a:t>
            </a:r>
            <a:r>
              <a:rPr sz="3000" spc="-20" dirty="0">
                <a:latin typeface="Segoe UI"/>
                <a:cs typeface="Segoe UI"/>
              </a:rPr>
              <a:t> </a:t>
            </a:r>
            <a:r>
              <a:rPr sz="3000" dirty="0">
                <a:latin typeface="Segoe UI"/>
                <a:cs typeface="Segoe UI"/>
              </a:rPr>
              <a:t>of</a:t>
            </a:r>
            <a:r>
              <a:rPr sz="3000" spc="-35" dirty="0">
                <a:latin typeface="Segoe UI"/>
                <a:cs typeface="Segoe UI"/>
              </a:rPr>
              <a:t> </a:t>
            </a:r>
            <a:r>
              <a:rPr sz="3000" dirty="0">
                <a:latin typeface="Segoe UI"/>
                <a:cs typeface="Segoe UI"/>
              </a:rPr>
              <a:t>the</a:t>
            </a:r>
            <a:r>
              <a:rPr sz="3000" spc="-40" dirty="0">
                <a:latin typeface="Segoe UI"/>
                <a:cs typeface="Segoe UI"/>
              </a:rPr>
              <a:t> </a:t>
            </a:r>
            <a:r>
              <a:rPr sz="3000" spc="-10" dirty="0">
                <a:latin typeface="Segoe UI"/>
                <a:cs typeface="Segoe UI"/>
              </a:rPr>
              <a:t>assignment?</a:t>
            </a:r>
            <a:endParaRPr sz="3000" dirty="0">
              <a:latin typeface="Segoe UI"/>
              <a:cs typeface="Segoe UI"/>
            </a:endParaRPr>
          </a:p>
          <a:p>
            <a:pPr marL="527685" marR="5080" indent="-515620">
              <a:lnSpc>
                <a:spcPts val="3240"/>
              </a:lnSpc>
              <a:spcBef>
                <a:spcPts val="725"/>
              </a:spcBef>
              <a:buAutoNum type="arabicPeriod"/>
              <a:tabLst>
                <a:tab pos="527685" algn="l"/>
                <a:tab pos="528320" algn="l"/>
              </a:tabLst>
            </a:pPr>
            <a:r>
              <a:rPr sz="3000" dirty="0">
                <a:latin typeface="Segoe UI"/>
                <a:cs typeface="Segoe UI"/>
              </a:rPr>
              <a:t>What</a:t>
            </a:r>
            <a:r>
              <a:rPr sz="3000" spc="-45" dirty="0">
                <a:latin typeface="Segoe UI"/>
                <a:cs typeface="Segoe UI"/>
              </a:rPr>
              <a:t> </a:t>
            </a:r>
            <a:r>
              <a:rPr sz="3000" dirty="0">
                <a:latin typeface="Segoe UI"/>
                <a:cs typeface="Segoe UI"/>
              </a:rPr>
              <a:t>kind</a:t>
            </a:r>
            <a:r>
              <a:rPr sz="3000" spc="-15" dirty="0">
                <a:latin typeface="Segoe UI"/>
                <a:cs typeface="Segoe UI"/>
              </a:rPr>
              <a:t> </a:t>
            </a:r>
            <a:r>
              <a:rPr sz="3000" dirty="0">
                <a:latin typeface="Segoe UI"/>
                <a:cs typeface="Segoe UI"/>
              </a:rPr>
              <a:t>of</a:t>
            </a:r>
            <a:r>
              <a:rPr sz="3000" spc="-25" dirty="0">
                <a:latin typeface="Segoe UI"/>
                <a:cs typeface="Segoe UI"/>
              </a:rPr>
              <a:t> </a:t>
            </a:r>
            <a:r>
              <a:rPr sz="3000" dirty="0">
                <a:latin typeface="Segoe UI"/>
                <a:cs typeface="Segoe UI"/>
              </a:rPr>
              <a:t>things</a:t>
            </a:r>
            <a:r>
              <a:rPr sz="3000" spc="-10" dirty="0">
                <a:latin typeface="Segoe UI"/>
                <a:cs typeface="Segoe UI"/>
              </a:rPr>
              <a:t> </a:t>
            </a:r>
            <a:r>
              <a:rPr sz="3000" dirty="0">
                <a:latin typeface="Segoe UI"/>
                <a:cs typeface="Segoe UI"/>
              </a:rPr>
              <a:t>would</a:t>
            </a:r>
            <a:r>
              <a:rPr sz="3000" spc="-25" dirty="0">
                <a:latin typeface="Segoe UI"/>
                <a:cs typeface="Segoe UI"/>
              </a:rPr>
              <a:t> </a:t>
            </a:r>
            <a:r>
              <a:rPr sz="3000" dirty="0">
                <a:latin typeface="Segoe UI"/>
                <a:cs typeface="Segoe UI"/>
              </a:rPr>
              <a:t>you</a:t>
            </a:r>
            <a:r>
              <a:rPr sz="3000" spc="-20" dirty="0">
                <a:latin typeface="Segoe UI"/>
                <a:cs typeface="Segoe UI"/>
              </a:rPr>
              <a:t> </a:t>
            </a:r>
            <a:r>
              <a:rPr sz="3000" dirty="0">
                <a:latin typeface="Segoe UI"/>
                <a:cs typeface="Segoe UI"/>
              </a:rPr>
              <a:t>include</a:t>
            </a:r>
            <a:r>
              <a:rPr sz="3000" spc="-25" dirty="0">
                <a:latin typeface="Segoe UI"/>
                <a:cs typeface="Segoe UI"/>
              </a:rPr>
              <a:t> </a:t>
            </a:r>
            <a:r>
              <a:rPr sz="3000" dirty="0">
                <a:latin typeface="Segoe UI"/>
                <a:cs typeface="Segoe UI"/>
              </a:rPr>
              <a:t>in</a:t>
            </a:r>
            <a:r>
              <a:rPr sz="3000" spc="-15" dirty="0">
                <a:latin typeface="Segoe UI"/>
                <a:cs typeface="Segoe UI"/>
              </a:rPr>
              <a:t> </a:t>
            </a:r>
            <a:r>
              <a:rPr sz="3000" spc="-25" dirty="0">
                <a:latin typeface="Segoe UI"/>
                <a:cs typeface="Segoe UI"/>
              </a:rPr>
              <a:t>the </a:t>
            </a:r>
            <a:r>
              <a:rPr sz="3000" dirty="0">
                <a:latin typeface="Segoe UI"/>
                <a:cs typeface="Segoe UI"/>
              </a:rPr>
              <a:t>importance of</a:t>
            </a:r>
            <a:r>
              <a:rPr sz="3000" spc="-5" dirty="0">
                <a:latin typeface="Segoe UI"/>
                <a:cs typeface="Segoe UI"/>
              </a:rPr>
              <a:t> </a:t>
            </a:r>
            <a:r>
              <a:rPr sz="3000" dirty="0">
                <a:latin typeface="Segoe UI"/>
                <a:cs typeface="Segoe UI"/>
              </a:rPr>
              <a:t>good</a:t>
            </a:r>
            <a:r>
              <a:rPr sz="3000" spc="-5" dirty="0">
                <a:latin typeface="Segoe UI"/>
                <a:cs typeface="Segoe UI"/>
              </a:rPr>
              <a:t> </a:t>
            </a:r>
            <a:r>
              <a:rPr sz="3000" dirty="0">
                <a:latin typeface="Segoe UI"/>
                <a:cs typeface="Segoe UI"/>
              </a:rPr>
              <a:t>communication </a:t>
            </a:r>
            <a:r>
              <a:rPr sz="3000" spc="-10" dirty="0">
                <a:latin typeface="Segoe UI"/>
                <a:cs typeface="Segoe UI"/>
              </a:rPr>
              <a:t>section?</a:t>
            </a:r>
            <a:endParaRPr lang="en-GB" sz="3000" spc="-10" dirty="0">
              <a:latin typeface="Segoe UI"/>
              <a:cs typeface="Segoe UI"/>
            </a:endParaRPr>
          </a:p>
          <a:p>
            <a:pPr marL="527685" marR="5080" indent="-515620">
              <a:lnSpc>
                <a:spcPts val="3240"/>
              </a:lnSpc>
              <a:spcBef>
                <a:spcPts val="725"/>
              </a:spcBef>
              <a:buAutoNum type="arabicPeriod"/>
              <a:tabLst>
                <a:tab pos="527685" algn="l"/>
                <a:tab pos="528320" algn="l"/>
              </a:tabLst>
            </a:pPr>
            <a:r>
              <a:rPr lang="en-GB" sz="3000" spc="-10" dirty="0">
                <a:latin typeface="Segoe UI"/>
                <a:cs typeface="Segoe UI"/>
              </a:rPr>
              <a:t>What will you mention in the sections discussing the importance of record-keeping and working in collaborative practice. </a:t>
            </a:r>
            <a:endParaRPr sz="3000" dirty="0">
              <a:latin typeface="Segoe UI"/>
              <a:cs typeface="Segoe UI"/>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260597" y="262254"/>
            <a:ext cx="2621280" cy="635000"/>
          </a:xfrm>
          <a:prstGeom prst="rect">
            <a:avLst/>
          </a:prstGeom>
        </p:spPr>
        <p:txBody>
          <a:bodyPr vert="horz" wrap="square" lIns="0" tIns="12065" rIns="0" bIns="0" rtlCol="0">
            <a:spAutoFit/>
          </a:bodyPr>
          <a:lstStyle/>
          <a:p>
            <a:pPr marL="12700">
              <a:lnSpc>
                <a:spcPct val="100000"/>
              </a:lnSpc>
              <a:spcBef>
                <a:spcPts val="95"/>
              </a:spcBef>
            </a:pPr>
            <a:r>
              <a:rPr spc="-10" dirty="0">
                <a:solidFill>
                  <a:srgbClr val="000000"/>
                </a:solidFill>
              </a:rPr>
              <a:t>Questions?</a:t>
            </a:r>
          </a:p>
        </p:txBody>
      </p:sp>
      <p:pic>
        <p:nvPicPr>
          <p:cNvPr id="3" name="object 3"/>
          <p:cNvPicPr/>
          <p:nvPr/>
        </p:nvPicPr>
        <p:blipFill>
          <a:blip r:embed="rId2" cstate="print"/>
          <a:stretch>
            <a:fillRect/>
          </a:stretch>
        </p:blipFill>
        <p:spPr>
          <a:xfrm>
            <a:off x="457200" y="1124711"/>
            <a:ext cx="8229600" cy="4392167"/>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4788408" y="908303"/>
            <a:ext cx="3959351" cy="3816096"/>
          </a:xfrm>
          <a:prstGeom prst="rect">
            <a:avLst/>
          </a:prstGeom>
        </p:spPr>
      </p:pic>
      <p:pic>
        <p:nvPicPr>
          <p:cNvPr id="3" name="object 3"/>
          <p:cNvPicPr/>
          <p:nvPr/>
        </p:nvPicPr>
        <p:blipFill>
          <a:blip r:embed="rId3" cstate="print"/>
          <a:stretch>
            <a:fillRect/>
          </a:stretch>
        </p:blipFill>
        <p:spPr>
          <a:xfrm>
            <a:off x="396240" y="908303"/>
            <a:ext cx="4175759" cy="4032504"/>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266694" y="36067"/>
            <a:ext cx="2613025" cy="635000"/>
          </a:xfrm>
          <a:prstGeom prst="rect">
            <a:avLst/>
          </a:prstGeom>
        </p:spPr>
        <p:txBody>
          <a:bodyPr vert="horz" wrap="square" lIns="0" tIns="12065" rIns="0" bIns="0" rtlCol="0">
            <a:spAutoFit/>
          </a:bodyPr>
          <a:lstStyle/>
          <a:p>
            <a:pPr marL="12700">
              <a:lnSpc>
                <a:spcPct val="100000"/>
              </a:lnSpc>
              <a:spcBef>
                <a:spcPts val="95"/>
              </a:spcBef>
            </a:pPr>
            <a:r>
              <a:rPr spc="-10" dirty="0">
                <a:solidFill>
                  <a:srgbClr val="000000"/>
                </a:solidFill>
              </a:rPr>
              <a:t>References</a:t>
            </a:r>
          </a:p>
        </p:txBody>
      </p:sp>
      <p:sp>
        <p:nvSpPr>
          <p:cNvPr id="3" name="object 3"/>
          <p:cNvSpPr txBox="1"/>
          <p:nvPr/>
        </p:nvSpPr>
        <p:spPr>
          <a:xfrm>
            <a:off x="245567" y="873378"/>
            <a:ext cx="8649970" cy="4355465"/>
          </a:xfrm>
          <a:prstGeom prst="rect">
            <a:avLst/>
          </a:prstGeom>
        </p:spPr>
        <p:txBody>
          <a:bodyPr vert="horz" wrap="square" lIns="0" tIns="71755" rIns="0" bIns="0" rtlCol="0">
            <a:spAutoFit/>
          </a:bodyPr>
          <a:lstStyle/>
          <a:p>
            <a:pPr marL="368300" marR="93980" indent="-342900" algn="just">
              <a:lnSpc>
                <a:spcPts val="1920"/>
              </a:lnSpc>
              <a:spcBef>
                <a:spcPts val="565"/>
              </a:spcBef>
              <a:buChar char="•"/>
              <a:tabLst>
                <a:tab pos="368300" algn="l"/>
              </a:tabLst>
            </a:pPr>
            <a:r>
              <a:rPr sz="2000" dirty="0">
                <a:latin typeface="Arial"/>
                <a:cs typeface="Arial"/>
              </a:rPr>
              <a:t>Chambers,</a:t>
            </a:r>
            <a:r>
              <a:rPr sz="2000" spc="-65" dirty="0">
                <a:latin typeface="Arial"/>
                <a:cs typeface="Arial"/>
              </a:rPr>
              <a:t> </a:t>
            </a:r>
            <a:r>
              <a:rPr sz="2000" dirty="0">
                <a:latin typeface="Arial"/>
                <a:cs typeface="Arial"/>
              </a:rPr>
              <a:t>D.</a:t>
            </a:r>
            <a:r>
              <a:rPr sz="2000" spc="5" dirty="0">
                <a:latin typeface="Arial"/>
                <a:cs typeface="Arial"/>
              </a:rPr>
              <a:t> </a:t>
            </a:r>
            <a:r>
              <a:rPr sz="2000" dirty="0">
                <a:latin typeface="Arial"/>
                <a:cs typeface="Arial"/>
              </a:rPr>
              <a:t>,</a:t>
            </a:r>
            <a:r>
              <a:rPr sz="2000" spc="-5" dirty="0">
                <a:latin typeface="Arial"/>
                <a:cs typeface="Arial"/>
              </a:rPr>
              <a:t> </a:t>
            </a:r>
            <a:r>
              <a:rPr sz="2000" spc="-10" dirty="0">
                <a:latin typeface="Arial"/>
                <a:cs typeface="Arial"/>
              </a:rPr>
              <a:t>Cantrell,</a:t>
            </a:r>
            <a:r>
              <a:rPr sz="2000" spc="-125" dirty="0">
                <a:latin typeface="Arial"/>
                <a:cs typeface="Arial"/>
              </a:rPr>
              <a:t> </a:t>
            </a:r>
            <a:r>
              <a:rPr sz="2000" dirty="0">
                <a:latin typeface="Arial"/>
                <a:cs typeface="Arial"/>
              </a:rPr>
              <a:t>A.</a:t>
            </a:r>
            <a:r>
              <a:rPr sz="2000" spc="-5" dirty="0">
                <a:latin typeface="Arial"/>
                <a:cs typeface="Arial"/>
              </a:rPr>
              <a:t> </a:t>
            </a:r>
            <a:r>
              <a:rPr sz="2000" dirty="0">
                <a:latin typeface="Arial"/>
                <a:cs typeface="Arial"/>
              </a:rPr>
              <a:t>and</a:t>
            </a:r>
            <a:r>
              <a:rPr sz="2000" spc="-15" dirty="0">
                <a:latin typeface="Arial"/>
                <a:cs typeface="Arial"/>
              </a:rPr>
              <a:t> </a:t>
            </a:r>
            <a:r>
              <a:rPr sz="2000" spc="-10" dirty="0">
                <a:latin typeface="Arial"/>
                <a:cs typeface="Arial"/>
              </a:rPr>
              <a:t>Booth,</a:t>
            </a:r>
            <a:r>
              <a:rPr sz="2000" spc="-120" dirty="0">
                <a:latin typeface="Arial"/>
                <a:cs typeface="Arial"/>
              </a:rPr>
              <a:t> </a:t>
            </a:r>
            <a:r>
              <a:rPr sz="2000" dirty="0">
                <a:latin typeface="Arial"/>
                <a:cs typeface="Arial"/>
              </a:rPr>
              <a:t>A.</a:t>
            </a:r>
            <a:r>
              <a:rPr sz="2000" spc="-5" dirty="0">
                <a:latin typeface="Arial"/>
                <a:cs typeface="Arial"/>
              </a:rPr>
              <a:t> </a:t>
            </a:r>
            <a:r>
              <a:rPr sz="2000" dirty="0">
                <a:latin typeface="Arial"/>
                <a:cs typeface="Arial"/>
              </a:rPr>
              <a:t>(2021)</a:t>
            </a:r>
            <a:r>
              <a:rPr sz="2000" spc="-15" dirty="0">
                <a:latin typeface="Arial"/>
                <a:cs typeface="Arial"/>
              </a:rPr>
              <a:t> </a:t>
            </a:r>
            <a:r>
              <a:rPr sz="2000" i="1" dirty="0">
                <a:latin typeface="Arial"/>
                <a:cs typeface="Arial"/>
              </a:rPr>
              <a:t>Rapid</a:t>
            </a:r>
            <a:r>
              <a:rPr sz="2000" i="1" spc="10" dirty="0">
                <a:latin typeface="Arial"/>
                <a:cs typeface="Arial"/>
              </a:rPr>
              <a:t> </a:t>
            </a:r>
            <a:r>
              <a:rPr sz="2000" i="1" dirty="0">
                <a:latin typeface="Arial"/>
                <a:cs typeface="Arial"/>
              </a:rPr>
              <a:t>evidence</a:t>
            </a:r>
            <a:r>
              <a:rPr sz="2000" i="1" spc="-35" dirty="0">
                <a:latin typeface="Arial"/>
                <a:cs typeface="Arial"/>
              </a:rPr>
              <a:t> </a:t>
            </a:r>
            <a:r>
              <a:rPr sz="2000" i="1" dirty="0">
                <a:latin typeface="Arial"/>
                <a:cs typeface="Arial"/>
              </a:rPr>
              <a:t>review</a:t>
            </a:r>
            <a:r>
              <a:rPr sz="2000" i="1" spc="-15" dirty="0">
                <a:latin typeface="Arial"/>
                <a:cs typeface="Arial"/>
              </a:rPr>
              <a:t> </a:t>
            </a:r>
            <a:r>
              <a:rPr sz="2000" i="1" spc="-50" dirty="0">
                <a:latin typeface="Arial"/>
                <a:cs typeface="Arial"/>
              </a:rPr>
              <a:t>: </a:t>
            </a:r>
            <a:r>
              <a:rPr sz="2000" i="1" dirty="0">
                <a:latin typeface="Arial"/>
                <a:cs typeface="Arial"/>
              </a:rPr>
              <a:t>challenges</a:t>
            </a:r>
            <a:r>
              <a:rPr sz="2000" i="1" spc="-35" dirty="0">
                <a:latin typeface="Arial"/>
                <a:cs typeface="Arial"/>
              </a:rPr>
              <a:t> </a:t>
            </a:r>
            <a:r>
              <a:rPr sz="2000" i="1" dirty="0">
                <a:latin typeface="Arial"/>
                <a:cs typeface="Arial"/>
              </a:rPr>
              <a:t>to</a:t>
            </a:r>
            <a:r>
              <a:rPr sz="2000" i="1" spc="-40" dirty="0">
                <a:latin typeface="Arial"/>
                <a:cs typeface="Arial"/>
              </a:rPr>
              <a:t> </a:t>
            </a:r>
            <a:r>
              <a:rPr sz="2000" i="1" dirty="0">
                <a:latin typeface="Arial"/>
                <a:cs typeface="Arial"/>
              </a:rPr>
              <a:t>implementing</a:t>
            </a:r>
            <a:r>
              <a:rPr sz="2000" i="1" spc="-10" dirty="0">
                <a:latin typeface="Arial"/>
                <a:cs typeface="Arial"/>
              </a:rPr>
              <a:t> </a:t>
            </a:r>
            <a:r>
              <a:rPr sz="2000" i="1" dirty="0">
                <a:latin typeface="Arial"/>
                <a:cs typeface="Arial"/>
              </a:rPr>
              <a:t>digital</a:t>
            </a:r>
            <a:r>
              <a:rPr sz="2000" i="1" spc="-20" dirty="0">
                <a:latin typeface="Arial"/>
                <a:cs typeface="Arial"/>
              </a:rPr>
              <a:t> </a:t>
            </a:r>
            <a:r>
              <a:rPr sz="2000" i="1" dirty="0">
                <a:latin typeface="Arial"/>
                <a:cs typeface="Arial"/>
              </a:rPr>
              <a:t>and</a:t>
            </a:r>
            <a:r>
              <a:rPr sz="2000" i="1" spc="-30" dirty="0">
                <a:latin typeface="Arial"/>
                <a:cs typeface="Arial"/>
              </a:rPr>
              <a:t> </a:t>
            </a:r>
            <a:r>
              <a:rPr sz="2000" i="1" spc="-10" dirty="0">
                <a:latin typeface="Arial"/>
                <a:cs typeface="Arial"/>
              </a:rPr>
              <a:t>data-</a:t>
            </a:r>
            <a:r>
              <a:rPr sz="2000" i="1" dirty="0">
                <a:latin typeface="Arial"/>
                <a:cs typeface="Arial"/>
              </a:rPr>
              <a:t>driven</a:t>
            </a:r>
            <a:r>
              <a:rPr sz="2000" i="1" spc="-70" dirty="0">
                <a:latin typeface="Arial"/>
                <a:cs typeface="Arial"/>
              </a:rPr>
              <a:t> </a:t>
            </a:r>
            <a:r>
              <a:rPr sz="2000" i="1" dirty="0">
                <a:latin typeface="Arial"/>
                <a:cs typeface="Arial"/>
              </a:rPr>
              <a:t>technologies</a:t>
            </a:r>
            <a:r>
              <a:rPr sz="2000" i="1" spc="-55" dirty="0">
                <a:latin typeface="Arial"/>
                <a:cs typeface="Arial"/>
              </a:rPr>
              <a:t> </a:t>
            </a:r>
            <a:r>
              <a:rPr sz="2000" i="1" dirty="0">
                <a:latin typeface="Arial"/>
                <a:cs typeface="Arial"/>
              </a:rPr>
              <a:t>in</a:t>
            </a:r>
            <a:r>
              <a:rPr sz="2000" i="1" spc="-15" dirty="0">
                <a:latin typeface="Arial"/>
                <a:cs typeface="Arial"/>
              </a:rPr>
              <a:t> </a:t>
            </a:r>
            <a:r>
              <a:rPr sz="2000" i="1" spc="-10" dirty="0">
                <a:latin typeface="Arial"/>
                <a:cs typeface="Arial"/>
              </a:rPr>
              <a:t>health </a:t>
            </a:r>
            <a:r>
              <a:rPr sz="2000" i="1" dirty="0">
                <a:latin typeface="Arial"/>
                <a:cs typeface="Arial"/>
              </a:rPr>
              <a:t>and</a:t>
            </a:r>
            <a:r>
              <a:rPr sz="2000" i="1" spc="-25" dirty="0">
                <a:latin typeface="Arial"/>
                <a:cs typeface="Arial"/>
              </a:rPr>
              <a:t> </a:t>
            </a:r>
            <a:r>
              <a:rPr sz="2000" i="1" dirty="0">
                <a:latin typeface="Arial"/>
                <a:cs typeface="Arial"/>
              </a:rPr>
              <a:t>social</a:t>
            </a:r>
            <a:r>
              <a:rPr sz="2000" i="1" spc="-25" dirty="0">
                <a:latin typeface="Arial"/>
                <a:cs typeface="Arial"/>
              </a:rPr>
              <a:t> </a:t>
            </a:r>
            <a:r>
              <a:rPr sz="2000" i="1" dirty="0">
                <a:latin typeface="Arial"/>
                <a:cs typeface="Arial"/>
              </a:rPr>
              <a:t>care.</a:t>
            </a:r>
            <a:r>
              <a:rPr sz="2000" i="1" spc="-40" dirty="0">
                <a:latin typeface="Arial"/>
                <a:cs typeface="Arial"/>
              </a:rPr>
              <a:t> </a:t>
            </a:r>
            <a:r>
              <a:rPr sz="2000" i="1" dirty="0">
                <a:latin typeface="Arial"/>
                <a:cs typeface="Arial"/>
              </a:rPr>
              <a:t>Report</a:t>
            </a:r>
            <a:r>
              <a:rPr sz="2000" dirty="0">
                <a:latin typeface="Arial"/>
                <a:cs typeface="Arial"/>
              </a:rPr>
              <a:t>.</a:t>
            </a:r>
            <a:r>
              <a:rPr sz="2000" spc="-90" dirty="0">
                <a:latin typeface="Arial"/>
                <a:cs typeface="Arial"/>
              </a:rPr>
              <a:t> </a:t>
            </a:r>
            <a:r>
              <a:rPr sz="2000" dirty="0">
                <a:latin typeface="Arial"/>
                <a:cs typeface="Arial"/>
              </a:rPr>
              <a:t>The</a:t>
            </a:r>
            <a:r>
              <a:rPr sz="2000" spc="-5" dirty="0">
                <a:latin typeface="Arial"/>
                <a:cs typeface="Arial"/>
              </a:rPr>
              <a:t> </a:t>
            </a:r>
            <a:r>
              <a:rPr sz="2000" dirty="0">
                <a:latin typeface="Arial"/>
                <a:cs typeface="Arial"/>
              </a:rPr>
              <a:t>University</a:t>
            </a:r>
            <a:r>
              <a:rPr sz="2000" spc="-35" dirty="0">
                <a:latin typeface="Arial"/>
                <a:cs typeface="Arial"/>
              </a:rPr>
              <a:t> </a:t>
            </a:r>
            <a:r>
              <a:rPr sz="2000" dirty="0">
                <a:latin typeface="Arial"/>
                <a:cs typeface="Arial"/>
              </a:rPr>
              <a:t>of</a:t>
            </a:r>
            <a:r>
              <a:rPr sz="2000" spc="-25" dirty="0">
                <a:latin typeface="Arial"/>
                <a:cs typeface="Arial"/>
              </a:rPr>
              <a:t> </a:t>
            </a:r>
            <a:r>
              <a:rPr sz="2000" dirty="0">
                <a:latin typeface="Arial"/>
                <a:cs typeface="Arial"/>
              </a:rPr>
              <a:t>Sheffield</a:t>
            </a:r>
            <a:r>
              <a:rPr sz="2000" spc="-15" dirty="0">
                <a:latin typeface="Arial"/>
                <a:cs typeface="Arial"/>
              </a:rPr>
              <a:t> </a:t>
            </a:r>
            <a:r>
              <a:rPr sz="2000" dirty="0">
                <a:latin typeface="Arial"/>
                <a:cs typeface="Arial"/>
              </a:rPr>
              <a:t>,</a:t>
            </a:r>
            <a:r>
              <a:rPr sz="2000" spc="-30" dirty="0">
                <a:latin typeface="Arial"/>
                <a:cs typeface="Arial"/>
              </a:rPr>
              <a:t> </a:t>
            </a:r>
            <a:r>
              <a:rPr sz="2000" spc="-10" dirty="0">
                <a:latin typeface="Arial"/>
                <a:cs typeface="Arial"/>
              </a:rPr>
              <a:t>Sheffield.</a:t>
            </a:r>
            <a:endParaRPr sz="2000">
              <a:latin typeface="Arial"/>
              <a:cs typeface="Arial"/>
            </a:endParaRPr>
          </a:p>
          <a:p>
            <a:pPr marL="368300" marR="685800" indent="-342900">
              <a:lnSpc>
                <a:spcPct val="80000"/>
              </a:lnSpc>
              <a:spcBef>
                <a:spcPts val="500"/>
              </a:spcBef>
              <a:buClr>
                <a:srgbClr val="000000"/>
              </a:buClr>
              <a:buChar char="•"/>
              <a:tabLst>
                <a:tab pos="367665" algn="l"/>
                <a:tab pos="368300" algn="l"/>
                <a:tab pos="3359785" algn="l"/>
              </a:tabLst>
            </a:pPr>
            <a:r>
              <a:rPr sz="2000" u="sng" dirty="0">
                <a:solidFill>
                  <a:srgbClr val="0000FF"/>
                </a:solidFill>
                <a:uFill>
                  <a:solidFill>
                    <a:srgbClr val="0000FF"/>
                  </a:solidFill>
                </a:uFill>
                <a:latin typeface="Arial"/>
                <a:cs typeface="Arial"/>
                <a:hlinkClick r:id="rId2"/>
              </a:rPr>
              <a:t>Empowerment</a:t>
            </a:r>
            <a:r>
              <a:rPr sz="2000" u="sng" spc="-45" dirty="0">
                <a:solidFill>
                  <a:srgbClr val="0000FF"/>
                </a:solidFill>
                <a:uFill>
                  <a:solidFill>
                    <a:srgbClr val="0000FF"/>
                  </a:solidFill>
                </a:uFill>
                <a:latin typeface="Arial"/>
                <a:cs typeface="Arial"/>
                <a:hlinkClick r:id="rId2"/>
              </a:rPr>
              <a:t> </a:t>
            </a:r>
            <a:r>
              <a:rPr sz="2000" u="sng" dirty="0">
                <a:solidFill>
                  <a:srgbClr val="0000FF"/>
                </a:solidFill>
                <a:uFill>
                  <a:solidFill>
                    <a:srgbClr val="0000FF"/>
                  </a:solidFill>
                </a:uFill>
                <a:latin typeface="Arial"/>
                <a:cs typeface="Arial"/>
                <a:hlinkClick r:id="rId2"/>
              </a:rPr>
              <a:t>in Health</a:t>
            </a:r>
            <a:r>
              <a:rPr sz="2000" u="sng" spc="-15" dirty="0">
                <a:solidFill>
                  <a:srgbClr val="0000FF"/>
                </a:solidFill>
                <a:uFill>
                  <a:solidFill>
                    <a:srgbClr val="0000FF"/>
                  </a:solidFill>
                </a:uFill>
                <a:latin typeface="Arial"/>
                <a:cs typeface="Arial"/>
                <a:hlinkClick r:id="rId2"/>
              </a:rPr>
              <a:t> </a:t>
            </a:r>
            <a:r>
              <a:rPr sz="2000" u="sng" dirty="0">
                <a:solidFill>
                  <a:srgbClr val="0000FF"/>
                </a:solidFill>
                <a:uFill>
                  <a:solidFill>
                    <a:srgbClr val="0000FF"/>
                  </a:solidFill>
                </a:uFill>
                <a:latin typeface="Arial"/>
                <a:cs typeface="Arial"/>
                <a:hlinkClick r:id="rId2"/>
              </a:rPr>
              <a:t>and</a:t>
            </a:r>
            <a:r>
              <a:rPr sz="2000" u="sng" spc="-15" dirty="0">
                <a:solidFill>
                  <a:srgbClr val="0000FF"/>
                </a:solidFill>
                <a:uFill>
                  <a:solidFill>
                    <a:srgbClr val="0000FF"/>
                  </a:solidFill>
                </a:uFill>
                <a:latin typeface="Arial"/>
                <a:cs typeface="Arial"/>
                <a:hlinkClick r:id="rId2"/>
              </a:rPr>
              <a:t> </a:t>
            </a:r>
            <a:r>
              <a:rPr sz="2000" u="sng" dirty="0">
                <a:solidFill>
                  <a:srgbClr val="0000FF"/>
                </a:solidFill>
                <a:uFill>
                  <a:solidFill>
                    <a:srgbClr val="0000FF"/>
                  </a:solidFill>
                </a:uFill>
                <a:latin typeface="Arial"/>
                <a:cs typeface="Arial"/>
                <a:hlinkClick r:id="rId2"/>
              </a:rPr>
              <a:t>Social Care</a:t>
            </a:r>
            <a:r>
              <a:rPr sz="2000" u="sng" spc="-30" dirty="0">
                <a:solidFill>
                  <a:srgbClr val="0000FF"/>
                </a:solidFill>
                <a:uFill>
                  <a:solidFill>
                    <a:srgbClr val="0000FF"/>
                  </a:solidFill>
                </a:uFill>
                <a:latin typeface="Arial"/>
                <a:cs typeface="Arial"/>
                <a:hlinkClick r:id="rId2"/>
              </a:rPr>
              <a:t> </a:t>
            </a:r>
            <a:r>
              <a:rPr sz="2000" u="sng" dirty="0">
                <a:solidFill>
                  <a:srgbClr val="0000FF"/>
                </a:solidFill>
                <a:uFill>
                  <a:solidFill>
                    <a:srgbClr val="0000FF"/>
                  </a:solidFill>
                </a:uFill>
                <a:latin typeface="Arial"/>
                <a:cs typeface="Arial"/>
                <a:hlinkClick r:id="rId2"/>
              </a:rPr>
              <a:t>| Guidance</a:t>
            </a:r>
            <a:r>
              <a:rPr sz="2000" u="sng" spc="-40" dirty="0">
                <a:solidFill>
                  <a:srgbClr val="0000FF"/>
                </a:solidFill>
                <a:uFill>
                  <a:solidFill>
                    <a:srgbClr val="0000FF"/>
                  </a:solidFill>
                </a:uFill>
                <a:latin typeface="Arial"/>
                <a:cs typeface="Arial"/>
                <a:hlinkClick r:id="rId2"/>
              </a:rPr>
              <a:t> </a:t>
            </a:r>
            <a:r>
              <a:rPr sz="2000" u="sng" dirty="0">
                <a:solidFill>
                  <a:srgbClr val="0000FF"/>
                </a:solidFill>
                <a:uFill>
                  <a:solidFill>
                    <a:srgbClr val="0000FF"/>
                  </a:solidFill>
                </a:uFill>
                <a:latin typeface="Arial"/>
                <a:cs typeface="Arial"/>
                <a:hlinkClick r:id="rId2"/>
              </a:rPr>
              <a:t>&amp; </a:t>
            </a:r>
            <a:r>
              <a:rPr sz="2000" u="sng" spc="-10" dirty="0">
                <a:solidFill>
                  <a:srgbClr val="0000FF"/>
                </a:solidFill>
                <a:uFill>
                  <a:solidFill>
                    <a:srgbClr val="0000FF"/>
                  </a:solidFill>
                </a:uFill>
                <a:latin typeface="Arial"/>
                <a:cs typeface="Arial"/>
                <a:hlinkClick r:id="rId2"/>
              </a:rPr>
              <a:t>Examples</a:t>
            </a:r>
            <a:r>
              <a:rPr sz="2000" spc="-10" dirty="0">
                <a:solidFill>
                  <a:srgbClr val="0000FF"/>
                </a:solidFill>
                <a:latin typeface="Arial"/>
                <a:cs typeface="Arial"/>
                <a:hlinkClick r:id="rId2"/>
              </a:rPr>
              <a:t> </a:t>
            </a:r>
            <a:r>
              <a:rPr sz="2000" u="sng" spc="-10" dirty="0">
                <a:solidFill>
                  <a:srgbClr val="0000FF"/>
                </a:solidFill>
                <a:uFill>
                  <a:solidFill>
                    <a:srgbClr val="0000FF"/>
                  </a:solidFill>
                </a:uFill>
                <a:latin typeface="Arial"/>
                <a:cs typeface="Arial"/>
                <a:hlinkClick r:id="rId2"/>
              </a:rPr>
              <a:t>(highspeedtraining.co.uk)</a:t>
            </a:r>
            <a:r>
              <a:rPr sz="2000" dirty="0">
                <a:solidFill>
                  <a:srgbClr val="0000FF"/>
                </a:solidFill>
                <a:latin typeface="Arial"/>
                <a:cs typeface="Arial"/>
                <a:hlinkClick r:id="rId2"/>
              </a:rPr>
              <a:t>	</a:t>
            </a:r>
            <a:r>
              <a:rPr sz="2000" spc="-20" dirty="0">
                <a:latin typeface="Arial"/>
                <a:cs typeface="Arial"/>
                <a:hlinkClick r:id="rId2"/>
              </a:rPr>
              <a:t>(Hendy,</a:t>
            </a:r>
            <a:r>
              <a:rPr sz="2000" spc="-40" dirty="0">
                <a:latin typeface="Arial"/>
                <a:cs typeface="Arial"/>
                <a:hlinkClick r:id="rId2"/>
              </a:rPr>
              <a:t> </a:t>
            </a:r>
            <a:r>
              <a:rPr sz="2000" dirty="0">
                <a:latin typeface="Arial"/>
                <a:cs typeface="Arial"/>
                <a:hlinkClick r:id="rId2"/>
              </a:rPr>
              <a:t>N.</a:t>
            </a:r>
            <a:r>
              <a:rPr sz="2000" spc="5" dirty="0">
                <a:latin typeface="Arial"/>
                <a:cs typeface="Arial"/>
                <a:hlinkClick r:id="rId2"/>
              </a:rPr>
              <a:t> </a:t>
            </a:r>
            <a:r>
              <a:rPr sz="2000" dirty="0">
                <a:latin typeface="Arial"/>
                <a:cs typeface="Arial"/>
                <a:hlinkClick r:id="rId2"/>
              </a:rPr>
              <a:t>2022)</a:t>
            </a:r>
            <a:r>
              <a:rPr sz="2000" spc="-20" dirty="0">
                <a:latin typeface="Arial"/>
                <a:cs typeface="Arial"/>
                <a:hlinkClick r:id="rId2"/>
              </a:rPr>
              <a:t> </a:t>
            </a:r>
            <a:r>
              <a:rPr sz="2000" dirty="0">
                <a:latin typeface="Arial"/>
                <a:cs typeface="Arial"/>
                <a:hlinkClick r:id="rId2"/>
              </a:rPr>
              <a:t>[accessed</a:t>
            </a:r>
            <a:r>
              <a:rPr sz="2000" spc="-40" dirty="0">
                <a:latin typeface="Arial"/>
                <a:cs typeface="Arial"/>
                <a:hlinkClick r:id="rId2"/>
              </a:rPr>
              <a:t> </a:t>
            </a:r>
            <a:r>
              <a:rPr sz="2000" dirty="0">
                <a:latin typeface="Arial"/>
                <a:cs typeface="Arial"/>
                <a:hlinkClick r:id="rId2"/>
              </a:rPr>
              <a:t>25</a:t>
            </a:r>
            <a:r>
              <a:rPr sz="1950" baseline="25641" dirty="0">
                <a:latin typeface="Arial"/>
                <a:cs typeface="Arial"/>
                <a:hlinkClick r:id="rId2"/>
              </a:rPr>
              <a:t>th</a:t>
            </a:r>
            <a:r>
              <a:rPr sz="1950" spc="262" baseline="25641" dirty="0">
                <a:latin typeface="Arial"/>
                <a:cs typeface="Arial"/>
                <a:hlinkClick r:id="rId2"/>
              </a:rPr>
              <a:t> </a:t>
            </a:r>
            <a:r>
              <a:rPr sz="2000" spc="-10" dirty="0">
                <a:latin typeface="Arial"/>
                <a:cs typeface="Arial"/>
                <a:hlinkClick r:id="rId2"/>
              </a:rPr>
              <a:t>Oc</a:t>
            </a:r>
            <a:r>
              <a:rPr sz="2000" spc="-10" dirty="0">
                <a:latin typeface="Arial"/>
                <a:cs typeface="Arial"/>
              </a:rPr>
              <a:t>tober 2022]</a:t>
            </a:r>
            <a:endParaRPr sz="2000">
              <a:latin typeface="Arial"/>
              <a:cs typeface="Arial"/>
            </a:endParaRPr>
          </a:p>
          <a:p>
            <a:pPr marL="368300" indent="-342900">
              <a:lnSpc>
                <a:spcPts val="2160"/>
              </a:lnSpc>
              <a:buChar char="•"/>
              <a:tabLst>
                <a:tab pos="367665" algn="l"/>
                <a:tab pos="368300" algn="l"/>
              </a:tabLst>
            </a:pPr>
            <a:r>
              <a:rPr sz="2000" spc="-10" dirty="0">
                <a:latin typeface="Arial"/>
                <a:cs typeface="Arial"/>
              </a:rPr>
              <a:t>Glasby,</a:t>
            </a:r>
            <a:r>
              <a:rPr sz="2000" spc="-45" dirty="0">
                <a:latin typeface="Arial"/>
                <a:cs typeface="Arial"/>
              </a:rPr>
              <a:t> </a:t>
            </a:r>
            <a:r>
              <a:rPr sz="2000" dirty="0">
                <a:latin typeface="Arial"/>
                <a:cs typeface="Arial"/>
              </a:rPr>
              <a:t>J.</a:t>
            </a:r>
            <a:r>
              <a:rPr sz="2000" spc="-30" dirty="0">
                <a:latin typeface="Arial"/>
                <a:cs typeface="Arial"/>
              </a:rPr>
              <a:t> </a:t>
            </a:r>
            <a:r>
              <a:rPr sz="2000" dirty="0">
                <a:latin typeface="Arial"/>
                <a:cs typeface="Arial"/>
              </a:rPr>
              <a:t>(2017)</a:t>
            </a:r>
            <a:r>
              <a:rPr sz="2000" spc="-40" dirty="0">
                <a:latin typeface="Arial"/>
                <a:cs typeface="Arial"/>
              </a:rPr>
              <a:t> </a:t>
            </a:r>
            <a:r>
              <a:rPr sz="2000" i="1" dirty="0">
                <a:latin typeface="Arial"/>
                <a:cs typeface="Arial"/>
              </a:rPr>
              <a:t>Understanding</a:t>
            </a:r>
            <a:r>
              <a:rPr sz="2000" i="1" spc="-65" dirty="0">
                <a:latin typeface="Arial"/>
                <a:cs typeface="Arial"/>
              </a:rPr>
              <a:t> </a:t>
            </a:r>
            <a:r>
              <a:rPr sz="2000" i="1" dirty="0">
                <a:latin typeface="Arial"/>
                <a:cs typeface="Arial"/>
              </a:rPr>
              <a:t>health</a:t>
            </a:r>
            <a:r>
              <a:rPr sz="2000" i="1" spc="-35" dirty="0">
                <a:latin typeface="Arial"/>
                <a:cs typeface="Arial"/>
              </a:rPr>
              <a:t> </a:t>
            </a:r>
            <a:r>
              <a:rPr sz="2000" i="1" dirty="0">
                <a:latin typeface="Arial"/>
                <a:cs typeface="Arial"/>
              </a:rPr>
              <a:t>and</a:t>
            </a:r>
            <a:r>
              <a:rPr sz="2000" i="1" spc="-25" dirty="0">
                <a:latin typeface="Arial"/>
                <a:cs typeface="Arial"/>
              </a:rPr>
              <a:t> </a:t>
            </a:r>
            <a:r>
              <a:rPr sz="2000" i="1" dirty="0">
                <a:latin typeface="Arial"/>
                <a:cs typeface="Arial"/>
              </a:rPr>
              <a:t>social</a:t>
            </a:r>
            <a:r>
              <a:rPr sz="2000" i="1" spc="-30" dirty="0">
                <a:latin typeface="Arial"/>
                <a:cs typeface="Arial"/>
              </a:rPr>
              <a:t> </a:t>
            </a:r>
            <a:r>
              <a:rPr sz="2000" i="1" dirty="0">
                <a:latin typeface="Arial"/>
                <a:cs typeface="Arial"/>
              </a:rPr>
              <a:t>care</a:t>
            </a:r>
            <a:r>
              <a:rPr sz="2000" i="1" spc="-25" dirty="0">
                <a:latin typeface="Arial"/>
                <a:cs typeface="Arial"/>
              </a:rPr>
              <a:t> </a:t>
            </a:r>
            <a:r>
              <a:rPr sz="2000" dirty="0">
                <a:latin typeface="Arial"/>
                <a:cs typeface="Arial"/>
              </a:rPr>
              <a:t>(3</a:t>
            </a:r>
            <a:r>
              <a:rPr sz="1950" baseline="25641" dirty="0">
                <a:latin typeface="Arial"/>
                <a:cs typeface="Arial"/>
              </a:rPr>
              <a:t>rd</a:t>
            </a:r>
            <a:r>
              <a:rPr sz="1950" spc="254" baseline="25641" dirty="0">
                <a:latin typeface="Arial"/>
                <a:cs typeface="Arial"/>
              </a:rPr>
              <a:t> </a:t>
            </a:r>
            <a:r>
              <a:rPr sz="2000" spc="-10" dirty="0">
                <a:latin typeface="Arial"/>
                <a:cs typeface="Arial"/>
              </a:rPr>
              <a:t>edition)</a:t>
            </a:r>
            <a:endParaRPr sz="2000">
              <a:latin typeface="Arial"/>
              <a:cs typeface="Arial"/>
            </a:endParaRPr>
          </a:p>
          <a:p>
            <a:pPr marL="368300">
              <a:lnSpc>
                <a:spcPts val="2160"/>
              </a:lnSpc>
            </a:pPr>
            <a:r>
              <a:rPr sz="2000" dirty="0">
                <a:latin typeface="Arial"/>
                <a:cs typeface="Arial"/>
              </a:rPr>
              <a:t>Bristol:</a:t>
            </a:r>
            <a:r>
              <a:rPr sz="2000" spc="-70" dirty="0">
                <a:latin typeface="Arial"/>
                <a:cs typeface="Arial"/>
              </a:rPr>
              <a:t> </a:t>
            </a:r>
            <a:r>
              <a:rPr sz="2000" dirty="0">
                <a:latin typeface="Arial"/>
                <a:cs typeface="Arial"/>
              </a:rPr>
              <a:t>The</a:t>
            </a:r>
            <a:r>
              <a:rPr sz="2000" spc="-10" dirty="0">
                <a:latin typeface="Arial"/>
                <a:cs typeface="Arial"/>
              </a:rPr>
              <a:t> </a:t>
            </a:r>
            <a:r>
              <a:rPr sz="2000" dirty="0">
                <a:latin typeface="Arial"/>
                <a:cs typeface="Arial"/>
              </a:rPr>
              <a:t>Policy</a:t>
            </a:r>
            <a:r>
              <a:rPr sz="2000" spc="-10" dirty="0">
                <a:latin typeface="Arial"/>
                <a:cs typeface="Arial"/>
              </a:rPr>
              <a:t> Press.</a:t>
            </a:r>
            <a:endParaRPr sz="2000">
              <a:latin typeface="Arial"/>
              <a:cs typeface="Arial"/>
            </a:endParaRPr>
          </a:p>
          <a:p>
            <a:pPr marL="368300" marR="454659" indent="-342900">
              <a:lnSpc>
                <a:spcPts val="1920"/>
              </a:lnSpc>
              <a:spcBef>
                <a:spcPts val="465"/>
              </a:spcBef>
              <a:buChar char="•"/>
              <a:tabLst>
                <a:tab pos="367665" algn="l"/>
                <a:tab pos="368300" algn="l"/>
              </a:tabLst>
            </a:pPr>
            <a:r>
              <a:rPr sz="2000" spc="-10" dirty="0">
                <a:latin typeface="Arial"/>
                <a:cs typeface="Arial"/>
              </a:rPr>
              <a:t>Glasby,</a:t>
            </a:r>
            <a:r>
              <a:rPr sz="2000" spc="-50" dirty="0">
                <a:latin typeface="Arial"/>
                <a:cs typeface="Arial"/>
              </a:rPr>
              <a:t> </a:t>
            </a:r>
            <a:r>
              <a:rPr sz="2000" dirty="0">
                <a:latin typeface="Arial"/>
                <a:cs typeface="Arial"/>
              </a:rPr>
              <a:t>J.</a:t>
            </a:r>
            <a:r>
              <a:rPr sz="2000" spc="-30" dirty="0">
                <a:latin typeface="Arial"/>
                <a:cs typeface="Arial"/>
              </a:rPr>
              <a:t> </a:t>
            </a:r>
            <a:r>
              <a:rPr sz="2000" dirty="0">
                <a:latin typeface="Arial"/>
                <a:cs typeface="Arial"/>
              </a:rPr>
              <a:t>&amp;</a:t>
            </a:r>
            <a:r>
              <a:rPr sz="2000" spc="-20" dirty="0">
                <a:latin typeface="Arial"/>
                <a:cs typeface="Arial"/>
              </a:rPr>
              <a:t> </a:t>
            </a:r>
            <a:r>
              <a:rPr sz="2000" dirty="0">
                <a:latin typeface="Arial"/>
                <a:cs typeface="Arial"/>
              </a:rPr>
              <a:t>Dickinson,</a:t>
            </a:r>
            <a:r>
              <a:rPr sz="2000" spc="-50" dirty="0">
                <a:latin typeface="Arial"/>
                <a:cs typeface="Arial"/>
              </a:rPr>
              <a:t> </a:t>
            </a:r>
            <a:r>
              <a:rPr sz="2000" dirty="0">
                <a:latin typeface="Arial"/>
                <a:cs typeface="Arial"/>
              </a:rPr>
              <a:t>H.</a:t>
            </a:r>
            <a:r>
              <a:rPr sz="2000" spc="-30" dirty="0">
                <a:latin typeface="Arial"/>
                <a:cs typeface="Arial"/>
              </a:rPr>
              <a:t> </a:t>
            </a:r>
            <a:r>
              <a:rPr sz="2000" dirty="0">
                <a:latin typeface="Arial"/>
                <a:cs typeface="Arial"/>
              </a:rPr>
              <a:t>(2014)</a:t>
            </a:r>
            <a:r>
              <a:rPr sz="2000" spc="-15" dirty="0">
                <a:latin typeface="Arial"/>
                <a:cs typeface="Arial"/>
              </a:rPr>
              <a:t> </a:t>
            </a:r>
            <a:r>
              <a:rPr sz="2000" i="1" dirty="0">
                <a:latin typeface="Arial"/>
                <a:cs typeface="Arial"/>
              </a:rPr>
              <a:t>Partnership</a:t>
            </a:r>
            <a:r>
              <a:rPr sz="2000" i="1" spc="-55" dirty="0">
                <a:latin typeface="Arial"/>
                <a:cs typeface="Arial"/>
              </a:rPr>
              <a:t> </a:t>
            </a:r>
            <a:r>
              <a:rPr sz="2000" i="1" dirty="0">
                <a:latin typeface="Arial"/>
                <a:cs typeface="Arial"/>
              </a:rPr>
              <a:t>working</a:t>
            </a:r>
            <a:r>
              <a:rPr sz="2000" i="1" spc="-40" dirty="0">
                <a:latin typeface="Arial"/>
                <a:cs typeface="Arial"/>
              </a:rPr>
              <a:t> </a:t>
            </a:r>
            <a:r>
              <a:rPr sz="2000" i="1" dirty="0">
                <a:latin typeface="Arial"/>
                <a:cs typeface="Arial"/>
              </a:rPr>
              <a:t>in</a:t>
            </a:r>
            <a:r>
              <a:rPr sz="2000" i="1" spc="-15" dirty="0">
                <a:latin typeface="Arial"/>
                <a:cs typeface="Arial"/>
              </a:rPr>
              <a:t> </a:t>
            </a:r>
            <a:r>
              <a:rPr sz="2000" i="1" dirty="0">
                <a:latin typeface="Arial"/>
                <a:cs typeface="Arial"/>
              </a:rPr>
              <a:t>health</a:t>
            </a:r>
            <a:r>
              <a:rPr sz="2000" i="1" spc="-30" dirty="0">
                <a:latin typeface="Arial"/>
                <a:cs typeface="Arial"/>
              </a:rPr>
              <a:t> </a:t>
            </a:r>
            <a:r>
              <a:rPr sz="2000" i="1" spc="-25" dirty="0">
                <a:latin typeface="Arial"/>
                <a:cs typeface="Arial"/>
              </a:rPr>
              <a:t>and </a:t>
            </a:r>
            <a:r>
              <a:rPr sz="2000" i="1" dirty="0">
                <a:latin typeface="Arial"/>
                <a:cs typeface="Arial"/>
              </a:rPr>
              <a:t>social</a:t>
            </a:r>
            <a:r>
              <a:rPr sz="2000" i="1" spc="-30" dirty="0">
                <a:latin typeface="Arial"/>
                <a:cs typeface="Arial"/>
              </a:rPr>
              <a:t> </a:t>
            </a:r>
            <a:r>
              <a:rPr sz="2000" i="1" dirty="0">
                <a:latin typeface="Arial"/>
                <a:cs typeface="Arial"/>
              </a:rPr>
              <a:t>care:</a:t>
            </a:r>
            <a:r>
              <a:rPr sz="2000" i="1" spc="-45" dirty="0">
                <a:latin typeface="Arial"/>
                <a:cs typeface="Arial"/>
              </a:rPr>
              <a:t> </a:t>
            </a:r>
            <a:r>
              <a:rPr sz="2000" i="1" dirty="0">
                <a:latin typeface="Arial"/>
                <a:cs typeface="Arial"/>
              </a:rPr>
              <a:t>what</a:t>
            </a:r>
            <a:r>
              <a:rPr sz="2000" i="1" spc="-40" dirty="0">
                <a:latin typeface="Arial"/>
                <a:cs typeface="Arial"/>
              </a:rPr>
              <a:t> </a:t>
            </a:r>
            <a:r>
              <a:rPr sz="2000" i="1" dirty="0">
                <a:latin typeface="Arial"/>
                <a:cs typeface="Arial"/>
              </a:rPr>
              <a:t>is</a:t>
            </a:r>
            <a:r>
              <a:rPr sz="2000" i="1" spc="-10" dirty="0">
                <a:latin typeface="Arial"/>
                <a:cs typeface="Arial"/>
              </a:rPr>
              <a:t> </a:t>
            </a:r>
            <a:r>
              <a:rPr sz="2000" i="1" dirty="0">
                <a:latin typeface="Arial"/>
                <a:cs typeface="Arial"/>
              </a:rPr>
              <a:t>integrated</a:t>
            </a:r>
            <a:r>
              <a:rPr sz="2000" i="1" spc="-30" dirty="0">
                <a:latin typeface="Arial"/>
                <a:cs typeface="Arial"/>
              </a:rPr>
              <a:t> </a:t>
            </a:r>
            <a:r>
              <a:rPr sz="2000" i="1" dirty="0">
                <a:latin typeface="Arial"/>
                <a:cs typeface="Arial"/>
              </a:rPr>
              <a:t>care</a:t>
            </a:r>
            <a:r>
              <a:rPr sz="2000" i="1" spc="-50" dirty="0">
                <a:latin typeface="Arial"/>
                <a:cs typeface="Arial"/>
              </a:rPr>
              <a:t> </a:t>
            </a:r>
            <a:r>
              <a:rPr sz="2000" i="1" dirty="0">
                <a:latin typeface="Arial"/>
                <a:cs typeface="Arial"/>
              </a:rPr>
              <a:t>and</a:t>
            </a:r>
            <a:r>
              <a:rPr sz="2000" i="1" spc="-20" dirty="0">
                <a:latin typeface="Arial"/>
                <a:cs typeface="Arial"/>
              </a:rPr>
              <a:t> </a:t>
            </a:r>
            <a:r>
              <a:rPr sz="2000" i="1" dirty="0">
                <a:latin typeface="Arial"/>
                <a:cs typeface="Arial"/>
              </a:rPr>
              <a:t>how</a:t>
            </a:r>
            <a:r>
              <a:rPr sz="2000" i="1" spc="-25" dirty="0">
                <a:latin typeface="Arial"/>
                <a:cs typeface="Arial"/>
              </a:rPr>
              <a:t> </a:t>
            </a:r>
            <a:r>
              <a:rPr sz="2000" i="1" dirty="0">
                <a:latin typeface="Arial"/>
                <a:cs typeface="Arial"/>
              </a:rPr>
              <a:t>can</a:t>
            </a:r>
            <a:r>
              <a:rPr sz="2000" i="1" spc="-30" dirty="0">
                <a:latin typeface="Arial"/>
                <a:cs typeface="Arial"/>
              </a:rPr>
              <a:t> </a:t>
            </a:r>
            <a:r>
              <a:rPr sz="2000" i="1" dirty="0">
                <a:latin typeface="Arial"/>
                <a:cs typeface="Arial"/>
              </a:rPr>
              <a:t>we</a:t>
            </a:r>
            <a:r>
              <a:rPr sz="2000" i="1" spc="-20" dirty="0">
                <a:latin typeface="Arial"/>
                <a:cs typeface="Arial"/>
              </a:rPr>
              <a:t> </a:t>
            </a:r>
            <a:r>
              <a:rPr sz="2000" i="1" dirty="0">
                <a:latin typeface="Arial"/>
                <a:cs typeface="Arial"/>
              </a:rPr>
              <a:t>deliver</a:t>
            </a:r>
            <a:r>
              <a:rPr sz="2000" i="1" spc="-25" dirty="0">
                <a:latin typeface="Arial"/>
                <a:cs typeface="Arial"/>
              </a:rPr>
              <a:t> </a:t>
            </a:r>
            <a:r>
              <a:rPr sz="2000" i="1" dirty="0">
                <a:latin typeface="Arial"/>
                <a:cs typeface="Arial"/>
              </a:rPr>
              <a:t>it?</a:t>
            </a:r>
            <a:r>
              <a:rPr sz="2000" i="1" spc="35" dirty="0">
                <a:latin typeface="Arial"/>
                <a:cs typeface="Arial"/>
              </a:rPr>
              <a:t> </a:t>
            </a:r>
            <a:r>
              <a:rPr sz="2000" spc="-10" dirty="0">
                <a:latin typeface="Arial"/>
                <a:cs typeface="Arial"/>
              </a:rPr>
              <a:t>Bristol: </a:t>
            </a:r>
            <a:r>
              <a:rPr sz="2000" dirty="0">
                <a:latin typeface="Arial"/>
                <a:cs typeface="Arial"/>
              </a:rPr>
              <a:t>The</a:t>
            </a:r>
            <a:r>
              <a:rPr sz="2000" spc="-15" dirty="0">
                <a:latin typeface="Arial"/>
                <a:cs typeface="Arial"/>
              </a:rPr>
              <a:t> </a:t>
            </a:r>
            <a:r>
              <a:rPr sz="2000" dirty="0">
                <a:latin typeface="Arial"/>
                <a:cs typeface="Arial"/>
              </a:rPr>
              <a:t>Policy </a:t>
            </a:r>
            <a:r>
              <a:rPr sz="2000" spc="-10" dirty="0">
                <a:latin typeface="Arial"/>
                <a:cs typeface="Arial"/>
              </a:rPr>
              <a:t>Press.</a:t>
            </a:r>
            <a:endParaRPr sz="2000">
              <a:latin typeface="Arial"/>
              <a:cs typeface="Arial"/>
            </a:endParaRPr>
          </a:p>
          <a:p>
            <a:pPr marL="368300" indent="-342900">
              <a:lnSpc>
                <a:spcPct val="100000"/>
              </a:lnSpc>
              <a:spcBef>
                <a:spcPts val="15"/>
              </a:spcBef>
              <a:buClr>
                <a:srgbClr val="000000"/>
              </a:buClr>
              <a:buChar char="•"/>
              <a:tabLst>
                <a:tab pos="367665" algn="l"/>
                <a:tab pos="368300" algn="l"/>
              </a:tabLst>
            </a:pPr>
            <a:r>
              <a:rPr sz="2000" u="sng" dirty="0">
                <a:solidFill>
                  <a:srgbClr val="0000FF"/>
                </a:solidFill>
                <a:uFill>
                  <a:solidFill>
                    <a:srgbClr val="0000FF"/>
                  </a:solidFill>
                </a:uFill>
                <a:latin typeface="Arial"/>
                <a:cs typeface="Arial"/>
                <a:hlinkClick r:id="rId3"/>
              </a:rPr>
              <a:t>Healthcare</a:t>
            </a:r>
            <a:r>
              <a:rPr sz="2000" u="sng" spc="-40" dirty="0">
                <a:solidFill>
                  <a:srgbClr val="0000FF"/>
                </a:solidFill>
                <a:uFill>
                  <a:solidFill>
                    <a:srgbClr val="0000FF"/>
                  </a:solidFill>
                </a:uFill>
                <a:latin typeface="Arial"/>
                <a:cs typeface="Arial"/>
                <a:hlinkClick r:id="rId3"/>
              </a:rPr>
              <a:t> </a:t>
            </a:r>
            <a:r>
              <a:rPr sz="2000" u="sng" dirty="0">
                <a:solidFill>
                  <a:srgbClr val="0000FF"/>
                </a:solidFill>
                <a:uFill>
                  <a:solidFill>
                    <a:srgbClr val="0000FF"/>
                  </a:solidFill>
                </a:uFill>
                <a:latin typeface="Arial"/>
                <a:cs typeface="Arial"/>
                <a:hlinkClick r:id="rId3"/>
              </a:rPr>
              <a:t>UK</a:t>
            </a:r>
            <a:r>
              <a:rPr sz="2000" u="sng" spc="5" dirty="0">
                <a:solidFill>
                  <a:srgbClr val="0000FF"/>
                </a:solidFill>
                <a:uFill>
                  <a:solidFill>
                    <a:srgbClr val="0000FF"/>
                  </a:solidFill>
                </a:uFill>
                <a:latin typeface="Arial"/>
                <a:cs typeface="Arial"/>
                <a:hlinkClick r:id="rId3"/>
              </a:rPr>
              <a:t> </a:t>
            </a:r>
            <a:r>
              <a:rPr sz="2000" u="sng" dirty="0">
                <a:solidFill>
                  <a:srgbClr val="0000FF"/>
                </a:solidFill>
                <a:uFill>
                  <a:solidFill>
                    <a:srgbClr val="0000FF"/>
                  </a:solidFill>
                </a:uFill>
                <a:latin typeface="Arial"/>
                <a:cs typeface="Arial"/>
                <a:hlinkClick r:id="rId3"/>
              </a:rPr>
              <a:t>-</a:t>
            </a:r>
            <a:r>
              <a:rPr sz="2000" u="sng" spc="-15" dirty="0">
                <a:solidFill>
                  <a:srgbClr val="0000FF"/>
                </a:solidFill>
                <a:uFill>
                  <a:solidFill>
                    <a:srgbClr val="0000FF"/>
                  </a:solidFill>
                </a:uFill>
                <a:latin typeface="Arial"/>
                <a:cs typeface="Arial"/>
                <a:hlinkClick r:id="rId3"/>
              </a:rPr>
              <a:t> </a:t>
            </a:r>
            <a:r>
              <a:rPr sz="2000" u="sng" spc="-20" dirty="0">
                <a:solidFill>
                  <a:srgbClr val="0000FF"/>
                </a:solidFill>
                <a:uFill>
                  <a:solidFill>
                    <a:srgbClr val="0000FF"/>
                  </a:solidFill>
                </a:uFill>
                <a:latin typeface="Arial"/>
                <a:cs typeface="Arial"/>
                <a:hlinkClick r:id="rId3"/>
              </a:rPr>
              <a:t>GOV.UK</a:t>
            </a:r>
            <a:r>
              <a:rPr sz="2000" u="sng" spc="-15" dirty="0">
                <a:solidFill>
                  <a:srgbClr val="0000FF"/>
                </a:solidFill>
                <a:uFill>
                  <a:solidFill>
                    <a:srgbClr val="0000FF"/>
                  </a:solidFill>
                </a:uFill>
                <a:latin typeface="Arial"/>
                <a:cs typeface="Arial"/>
                <a:hlinkClick r:id="rId3"/>
              </a:rPr>
              <a:t> </a:t>
            </a:r>
            <a:r>
              <a:rPr sz="2000" u="sng" spc="-25" dirty="0">
                <a:solidFill>
                  <a:srgbClr val="0000FF"/>
                </a:solidFill>
                <a:uFill>
                  <a:solidFill>
                    <a:srgbClr val="0000FF"/>
                  </a:solidFill>
                </a:uFill>
                <a:latin typeface="Arial"/>
                <a:cs typeface="Arial"/>
                <a:hlinkClick r:id="rId3"/>
              </a:rPr>
              <a:t>(www.gov.uk)</a:t>
            </a:r>
            <a:r>
              <a:rPr sz="2000" spc="-85" dirty="0">
                <a:solidFill>
                  <a:srgbClr val="0000FF"/>
                </a:solidFill>
                <a:latin typeface="Arial"/>
                <a:cs typeface="Arial"/>
              </a:rPr>
              <a:t> </a:t>
            </a:r>
            <a:r>
              <a:rPr sz="2000" dirty="0">
                <a:latin typeface="Arial"/>
                <a:cs typeface="Arial"/>
              </a:rPr>
              <a:t>[Access</a:t>
            </a:r>
            <a:r>
              <a:rPr sz="2000" spc="-25" dirty="0">
                <a:latin typeface="Arial"/>
                <a:cs typeface="Arial"/>
              </a:rPr>
              <a:t> </a:t>
            </a:r>
            <a:r>
              <a:rPr sz="2000" dirty="0">
                <a:latin typeface="Arial"/>
                <a:cs typeface="Arial"/>
              </a:rPr>
              <a:t>6</a:t>
            </a:r>
            <a:r>
              <a:rPr sz="1950" baseline="25641" dirty="0">
                <a:latin typeface="Arial"/>
                <a:cs typeface="Arial"/>
              </a:rPr>
              <a:t>th</a:t>
            </a:r>
            <a:r>
              <a:rPr sz="1950" spc="104" baseline="25641" dirty="0">
                <a:latin typeface="Arial"/>
                <a:cs typeface="Arial"/>
              </a:rPr>
              <a:t> </a:t>
            </a:r>
            <a:r>
              <a:rPr sz="2000" dirty="0">
                <a:latin typeface="Arial"/>
                <a:cs typeface="Arial"/>
              </a:rPr>
              <a:t>August</a:t>
            </a:r>
            <a:r>
              <a:rPr sz="2000" spc="-35" dirty="0">
                <a:latin typeface="Arial"/>
                <a:cs typeface="Arial"/>
              </a:rPr>
              <a:t> </a:t>
            </a:r>
            <a:r>
              <a:rPr sz="2000" spc="-10" dirty="0">
                <a:latin typeface="Arial"/>
                <a:cs typeface="Arial"/>
              </a:rPr>
              <a:t>2022]</a:t>
            </a:r>
            <a:endParaRPr sz="2000">
              <a:latin typeface="Arial"/>
              <a:cs typeface="Arial"/>
            </a:endParaRPr>
          </a:p>
          <a:p>
            <a:pPr marL="368300" indent="-342900">
              <a:lnSpc>
                <a:spcPts val="2160"/>
              </a:lnSpc>
              <a:buClr>
                <a:srgbClr val="000000"/>
              </a:buClr>
              <a:buChar char="•"/>
              <a:tabLst>
                <a:tab pos="367665" algn="l"/>
                <a:tab pos="368300" algn="l"/>
              </a:tabLst>
            </a:pPr>
            <a:r>
              <a:rPr sz="2000" u="sng" dirty="0">
                <a:solidFill>
                  <a:srgbClr val="0000FF"/>
                </a:solidFill>
                <a:uFill>
                  <a:solidFill>
                    <a:srgbClr val="0000FF"/>
                  </a:solidFill>
                </a:uFill>
                <a:latin typeface="Arial"/>
                <a:cs typeface="Arial"/>
                <a:hlinkClick r:id="rId4"/>
              </a:rPr>
              <a:t>Introducing</a:t>
            </a:r>
            <a:r>
              <a:rPr sz="2000" u="sng" spc="-65" dirty="0">
                <a:solidFill>
                  <a:srgbClr val="0000FF"/>
                </a:solidFill>
                <a:uFill>
                  <a:solidFill>
                    <a:srgbClr val="0000FF"/>
                  </a:solidFill>
                </a:uFill>
                <a:latin typeface="Arial"/>
                <a:cs typeface="Arial"/>
                <a:hlinkClick r:id="rId4"/>
              </a:rPr>
              <a:t> </a:t>
            </a:r>
            <a:r>
              <a:rPr sz="2000" u="sng" dirty="0">
                <a:solidFill>
                  <a:srgbClr val="0000FF"/>
                </a:solidFill>
                <a:uFill>
                  <a:solidFill>
                    <a:srgbClr val="0000FF"/>
                  </a:solidFill>
                </a:uFill>
                <a:latin typeface="Arial"/>
                <a:cs typeface="Arial"/>
                <a:hlinkClick r:id="rId4"/>
              </a:rPr>
              <a:t>the</a:t>
            </a:r>
            <a:r>
              <a:rPr sz="2000" u="sng" spc="-35" dirty="0">
                <a:solidFill>
                  <a:srgbClr val="0000FF"/>
                </a:solidFill>
                <a:uFill>
                  <a:solidFill>
                    <a:srgbClr val="0000FF"/>
                  </a:solidFill>
                </a:uFill>
                <a:latin typeface="Arial"/>
                <a:cs typeface="Arial"/>
                <a:hlinkClick r:id="rId4"/>
              </a:rPr>
              <a:t> </a:t>
            </a:r>
            <a:r>
              <a:rPr sz="2000" u="sng" dirty="0">
                <a:solidFill>
                  <a:srgbClr val="0000FF"/>
                </a:solidFill>
                <a:uFill>
                  <a:solidFill>
                    <a:srgbClr val="0000FF"/>
                  </a:solidFill>
                </a:uFill>
                <a:latin typeface="Arial"/>
                <a:cs typeface="Arial"/>
                <a:hlinkClick r:id="rId4"/>
              </a:rPr>
              <a:t>Code</a:t>
            </a:r>
            <a:r>
              <a:rPr sz="2000" u="sng" spc="-25" dirty="0">
                <a:solidFill>
                  <a:srgbClr val="0000FF"/>
                </a:solidFill>
                <a:uFill>
                  <a:solidFill>
                    <a:srgbClr val="0000FF"/>
                  </a:solidFill>
                </a:uFill>
                <a:latin typeface="Arial"/>
                <a:cs typeface="Arial"/>
                <a:hlinkClick r:id="rId4"/>
              </a:rPr>
              <a:t> </a:t>
            </a:r>
            <a:r>
              <a:rPr sz="2000" u="sng" dirty="0">
                <a:solidFill>
                  <a:srgbClr val="0000FF"/>
                </a:solidFill>
                <a:uFill>
                  <a:solidFill>
                    <a:srgbClr val="0000FF"/>
                  </a:solidFill>
                </a:uFill>
                <a:latin typeface="Arial"/>
                <a:cs typeface="Arial"/>
                <a:hlinkClick r:id="rId4"/>
              </a:rPr>
              <a:t>of</a:t>
            </a:r>
            <a:r>
              <a:rPr sz="2000" u="sng" spc="-35" dirty="0">
                <a:solidFill>
                  <a:srgbClr val="0000FF"/>
                </a:solidFill>
                <a:uFill>
                  <a:solidFill>
                    <a:srgbClr val="0000FF"/>
                  </a:solidFill>
                </a:uFill>
                <a:latin typeface="Arial"/>
                <a:cs typeface="Arial"/>
                <a:hlinkClick r:id="rId4"/>
              </a:rPr>
              <a:t> </a:t>
            </a:r>
            <a:r>
              <a:rPr sz="2000" u="sng" dirty="0">
                <a:solidFill>
                  <a:srgbClr val="0000FF"/>
                </a:solidFill>
                <a:uFill>
                  <a:solidFill>
                    <a:srgbClr val="0000FF"/>
                  </a:solidFill>
                </a:uFill>
                <a:latin typeface="Arial"/>
                <a:cs typeface="Arial"/>
                <a:hlinkClick r:id="rId4"/>
              </a:rPr>
              <a:t>Professional</a:t>
            </a:r>
            <a:r>
              <a:rPr sz="2000" u="sng" spc="-45" dirty="0">
                <a:solidFill>
                  <a:srgbClr val="0000FF"/>
                </a:solidFill>
                <a:uFill>
                  <a:solidFill>
                    <a:srgbClr val="0000FF"/>
                  </a:solidFill>
                </a:uFill>
                <a:latin typeface="Arial"/>
                <a:cs typeface="Arial"/>
                <a:hlinkClick r:id="rId4"/>
              </a:rPr>
              <a:t> </a:t>
            </a:r>
            <a:r>
              <a:rPr sz="2000" u="sng" dirty="0">
                <a:solidFill>
                  <a:srgbClr val="0000FF"/>
                </a:solidFill>
                <a:uFill>
                  <a:solidFill>
                    <a:srgbClr val="0000FF"/>
                  </a:solidFill>
                </a:uFill>
                <a:latin typeface="Arial"/>
                <a:cs typeface="Arial"/>
                <a:hlinkClick r:id="rId4"/>
              </a:rPr>
              <a:t>Practice</a:t>
            </a:r>
            <a:r>
              <a:rPr sz="2000" u="sng" spc="-35" dirty="0">
                <a:solidFill>
                  <a:srgbClr val="0000FF"/>
                </a:solidFill>
                <a:uFill>
                  <a:solidFill>
                    <a:srgbClr val="0000FF"/>
                  </a:solidFill>
                </a:uFill>
                <a:latin typeface="Arial"/>
                <a:cs typeface="Arial"/>
                <a:hlinkClick r:id="rId4"/>
              </a:rPr>
              <a:t> </a:t>
            </a:r>
            <a:r>
              <a:rPr sz="2000" u="sng" dirty="0">
                <a:solidFill>
                  <a:srgbClr val="0000FF"/>
                </a:solidFill>
                <a:uFill>
                  <a:solidFill>
                    <a:srgbClr val="0000FF"/>
                  </a:solidFill>
                </a:uFill>
                <a:latin typeface="Arial"/>
                <a:cs typeface="Arial"/>
                <a:hlinkClick r:id="rId4"/>
              </a:rPr>
              <a:t>for</a:t>
            </a:r>
            <a:r>
              <a:rPr sz="2000" u="sng" spc="-40" dirty="0">
                <a:solidFill>
                  <a:srgbClr val="0000FF"/>
                </a:solidFill>
                <a:uFill>
                  <a:solidFill>
                    <a:srgbClr val="0000FF"/>
                  </a:solidFill>
                </a:uFill>
                <a:latin typeface="Arial"/>
                <a:cs typeface="Arial"/>
                <a:hlinkClick r:id="rId4"/>
              </a:rPr>
              <a:t> </a:t>
            </a:r>
            <a:r>
              <a:rPr sz="2000" u="sng" dirty="0">
                <a:solidFill>
                  <a:srgbClr val="0000FF"/>
                </a:solidFill>
                <a:uFill>
                  <a:solidFill>
                    <a:srgbClr val="0000FF"/>
                  </a:solidFill>
                </a:uFill>
                <a:latin typeface="Arial"/>
                <a:cs typeface="Arial"/>
                <a:hlinkClick r:id="rId4"/>
              </a:rPr>
              <a:t>Social</a:t>
            </a:r>
            <a:r>
              <a:rPr sz="2000" u="sng" spc="-10" dirty="0">
                <a:solidFill>
                  <a:srgbClr val="0000FF"/>
                </a:solidFill>
                <a:uFill>
                  <a:solidFill>
                    <a:srgbClr val="0000FF"/>
                  </a:solidFill>
                </a:uFill>
                <a:latin typeface="Arial"/>
                <a:cs typeface="Arial"/>
                <a:hlinkClick r:id="rId4"/>
              </a:rPr>
              <a:t> </a:t>
            </a:r>
            <a:r>
              <a:rPr sz="2000" u="sng" dirty="0">
                <a:solidFill>
                  <a:srgbClr val="0000FF"/>
                </a:solidFill>
                <a:uFill>
                  <a:solidFill>
                    <a:srgbClr val="0000FF"/>
                  </a:solidFill>
                </a:uFill>
                <a:latin typeface="Arial"/>
                <a:cs typeface="Arial"/>
                <a:hlinkClick r:id="rId4"/>
              </a:rPr>
              <a:t>Care</a:t>
            </a:r>
            <a:r>
              <a:rPr sz="2000" u="sng" spc="-20" dirty="0">
                <a:solidFill>
                  <a:srgbClr val="0000FF"/>
                </a:solidFill>
                <a:uFill>
                  <a:solidFill>
                    <a:srgbClr val="0000FF"/>
                  </a:solidFill>
                </a:uFill>
                <a:latin typeface="Arial"/>
                <a:cs typeface="Arial"/>
                <a:hlinkClick r:id="rId4"/>
              </a:rPr>
              <a:t> </a:t>
            </a:r>
            <a:r>
              <a:rPr sz="2000" u="sng" dirty="0">
                <a:solidFill>
                  <a:srgbClr val="0000FF"/>
                </a:solidFill>
                <a:uFill>
                  <a:solidFill>
                    <a:srgbClr val="0000FF"/>
                  </a:solidFill>
                </a:uFill>
                <a:latin typeface="Arial"/>
                <a:cs typeface="Arial"/>
                <a:hlinkClick r:id="rId4"/>
              </a:rPr>
              <a:t>-</a:t>
            </a:r>
            <a:r>
              <a:rPr sz="2000" u="sng" spc="-20" dirty="0">
                <a:solidFill>
                  <a:srgbClr val="0000FF"/>
                </a:solidFill>
                <a:uFill>
                  <a:solidFill>
                    <a:srgbClr val="0000FF"/>
                  </a:solidFill>
                </a:uFill>
                <a:latin typeface="Arial"/>
                <a:cs typeface="Arial"/>
                <a:hlinkClick r:id="rId4"/>
              </a:rPr>
              <a:t> </a:t>
            </a:r>
            <a:r>
              <a:rPr sz="2000" u="sng" dirty="0">
                <a:solidFill>
                  <a:srgbClr val="0000FF"/>
                </a:solidFill>
                <a:uFill>
                  <a:solidFill>
                    <a:srgbClr val="0000FF"/>
                  </a:solidFill>
                </a:uFill>
                <a:latin typeface="Arial"/>
                <a:cs typeface="Arial"/>
                <a:hlinkClick r:id="rId4"/>
              </a:rPr>
              <a:t>Bing</a:t>
            </a:r>
            <a:r>
              <a:rPr sz="2000" u="sng" spc="-10" dirty="0">
                <a:solidFill>
                  <a:srgbClr val="0000FF"/>
                </a:solidFill>
                <a:uFill>
                  <a:solidFill>
                    <a:srgbClr val="0000FF"/>
                  </a:solidFill>
                </a:uFill>
                <a:latin typeface="Arial"/>
                <a:cs typeface="Arial"/>
                <a:hlinkClick r:id="rId4"/>
              </a:rPr>
              <a:t> video</a:t>
            </a:r>
            <a:endParaRPr sz="2000">
              <a:latin typeface="Arial"/>
              <a:cs typeface="Arial"/>
            </a:endParaRPr>
          </a:p>
          <a:p>
            <a:pPr marL="368300">
              <a:lnSpc>
                <a:spcPts val="2160"/>
              </a:lnSpc>
            </a:pPr>
            <a:r>
              <a:rPr sz="2000" dirty="0">
                <a:latin typeface="Arial"/>
                <a:cs typeface="Arial"/>
              </a:rPr>
              <a:t>[20</a:t>
            </a:r>
            <a:r>
              <a:rPr sz="1950" baseline="25641" dirty="0">
                <a:latin typeface="Arial"/>
                <a:cs typeface="Arial"/>
              </a:rPr>
              <a:t>th</a:t>
            </a:r>
            <a:r>
              <a:rPr sz="1950" spc="284" baseline="25641" dirty="0">
                <a:latin typeface="Arial"/>
                <a:cs typeface="Arial"/>
              </a:rPr>
              <a:t> </a:t>
            </a:r>
            <a:r>
              <a:rPr sz="2000" dirty="0">
                <a:latin typeface="Arial"/>
                <a:cs typeface="Arial"/>
              </a:rPr>
              <a:t>October</a:t>
            </a:r>
            <a:r>
              <a:rPr sz="2000" spc="-40" dirty="0">
                <a:latin typeface="Arial"/>
                <a:cs typeface="Arial"/>
              </a:rPr>
              <a:t> </a:t>
            </a:r>
            <a:r>
              <a:rPr sz="2000" spc="-10" dirty="0">
                <a:latin typeface="Arial"/>
                <a:cs typeface="Arial"/>
              </a:rPr>
              <a:t>2022]</a:t>
            </a:r>
            <a:endParaRPr sz="2000">
              <a:latin typeface="Arial"/>
              <a:cs typeface="Arial"/>
            </a:endParaRPr>
          </a:p>
          <a:p>
            <a:pPr marL="368300" marR="1160780" indent="-342900">
              <a:lnSpc>
                <a:spcPct val="80000"/>
              </a:lnSpc>
              <a:spcBef>
                <a:spcPts val="480"/>
              </a:spcBef>
              <a:buChar char="•"/>
              <a:tabLst>
                <a:tab pos="367665" algn="l"/>
                <a:tab pos="368300" algn="l"/>
                <a:tab pos="5756275" algn="l"/>
              </a:tabLst>
            </a:pPr>
            <a:r>
              <a:rPr sz="2000" dirty="0">
                <a:latin typeface="Arial"/>
                <a:cs typeface="Arial"/>
              </a:rPr>
              <a:t>Maclean,</a:t>
            </a:r>
            <a:r>
              <a:rPr sz="2000" spc="-35" dirty="0">
                <a:latin typeface="Arial"/>
                <a:cs typeface="Arial"/>
              </a:rPr>
              <a:t> </a:t>
            </a:r>
            <a:r>
              <a:rPr sz="2000" dirty="0">
                <a:latin typeface="Arial"/>
                <a:cs typeface="Arial"/>
              </a:rPr>
              <a:t>S.</a:t>
            </a:r>
            <a:r>
              <a:rPr sz="2000" spc="-10" dirty="0">
                <a:latin typeface="Arial"/>
                <a:cs typeface="Arial"/>
              </a:rPr>
              <a:t> </a:t>
            </a:r>
            <a:r>
              <a:rPr sz="2000" dirty="0">
                <a:latin typeface="Arial"/>
                <a:cs typeface="Arial"/>
              </a:rPr>
              <a:t>(2015)</a:t>
            </a:r>
            <a:r>
              <a:rPr sz="2000" spc="-25" dirty="0">
                <a:latin typeface="Arial"/>
                <a:cs typeface="Arial"/>
              </a:rPr>
              <a:t> </a:t>
            </a:r>
            <a:r>
              <a:rPr sz="2000" i="1" dirty="0">
                <a:latin typeface="Arial"/>
                <a:cs typeface="Arial"/>
              </a:rPr>
              <a:t>Social</a:t>
            </a:r>
            <a:r>
              <a:rPr sz="2000" i="1" spc="-5" dirty="0">
                <a:latin typeface="Arial"/>
                <a:cs typeface="Arial"/>
              </a:rPr>
              <a:t> </a:t>
            </a:r>
            <a:r>
              <a:rPr sz="2000" i="1" dirty="0">
                <a:latin typeface="Arial"/>
                <a:cs typeface="Arial"/>
              </a:rPr>
              <a:t>Work</a:t>
            </a:r>
            <a:r>
              <a:rPr sz="2000" i="1" spc="-25" dirty="0">
                <a:latin typeface="Arial"/>
                <a:cs typeface="Arial"/>
              </a:rPr>
              <a:t> </a:t>
            </a:r>
            <a:r>
              <a:rPr sz="2000" i="1" dirty="0">
                <a:latin typeface="Arial"/>
                <a:cs typeface="Arial"/>
              </a:rPr>
              <a:t>Theory</a:t>
            </a:r>
            <a:r>
              <a:rPr sz="2000" i="1" spc="-35" dirty="0">
                <a:latin typeface="Arial"/>
                <a:cs typeface="Arial"/>
              </a:rPr>
              <a:t> </a:t>
            </a:r>
            <a:r>
              <a:rPr sz="2000" i="1" spc="-10" dirty="0">
                <a:latin typeface="Arial"/>
                <a:cs typeface="Arial"/>
              </a:rPr>
              <a:t>Cards</a:t>
            </a:r>
            <a:r>
              <a:rPr sz="2000" spc="-10" dirty="0">
                <a:latin typeface="Arial"/>
                <a:cs typeface="Arial"/>
              </a:rPr>
              <a:t>.</a:t>
            </a:r>
            <a:r>
              <a:rPr sz="2000" dirty="0">
                <a:latin typeface="Arial"/>
                <a:cs typeface="Arial"/>
              </a:rPr>
              <a:t>	Kirwin</a:t>
            </a:r>
            <a:r>
              <a:rPr sz="2000" spc="-15" dirty="0">
                <a:latin typeface="Arial"/>
                <a:cs typeface="Arial"/>
              </a:rPr>
              <a:t> </a:t>
            </a:r>
            <a:r>
              <a:rPr sz="2000" spc="-10" dirty="0">
                <a:latin typeface="Arial"/>
                <a:cs typeface="Arial"/>
              </a:rPr>
              <a:t>Maclean </a:t>
            </a:r>
            <a:r>
              <a:rPr sz="2000" dirty="0">
                <a:latin typeface="Arial"/>
                <a:cs typeface="Arial"/>
              </a:rPr>
              <a:t>Associates</a:t>
            </a:r>
            <a:r>
              <a:rPr sz="2000" spc="-100" dirty="0">
                <a:latin typeface="Arial"/>
                <a:cs typeface="Arial"/>
              </a:rPr>
              <a:t> </a:t>
            </a:r>
            <a:r>
              <a:rPr sz="2000" spc="-10" dirty="0">
                <a:latin typeface="Arial"/>
                <a:cs typeface="Arial"/>
              </a:rPr>
              <a:t>LTD:</a:t>
            </a:r>
            <a:r>
              <a:rPr sz="2000" spc="-80" dirty="0">
                <a:latin typeface="Arial"/>
                <a:cs typeface="Arial"/>
              </a:rPr>
              <a:t> </a:t>
            </a:r>
            <a:r>
              <a:rPr sz="2000" spc="-10" dirty="0">
                <a:latin typeface="Arial"/>
                <a:cs typeface="Arial"/>
              </a:rPr>
              <a:t>Lichfield.</a:t>
            </a:r>
            <a:endParaRPr sz="2000">
              <a:latin typeface="Arial"/>
              <a:cs typeface="Arial"/>
            </a:endParaRPr>
          </a:p>
        </p:txBody>
      </p:sp>
      <p:sp>
        <p:nvSpPr>
          <p:cNvPr id="4" name="object 4"/>
          <p:cNvSpPr txBox="1"/>
          <p:nvPr/>
        </p:nvSpPr>
        <p:spPr>
          <a:xfrm>
            <a:off x="258267" y="6135420"/>
            <a:ext cx="83185" cy="223520"/>
          </a:xfrm>
          <a:prstGeom prst="rect">
            <a:avLst/>
          </a:prstGeom>
        </p:spPr>
        <p:txBody>
          <a:bodyPr vert="horz" wrap="square" lIns="0" tIns="12065" rIns="0" bIns="0" rtlCol="0">
            <a:spAutoFit/>
          </a:bodyPr>
          <a:lstStyle/>
          <a:p>
            <a:pPr marL="12700">
              <a:lnSpc>
                <a:spcPct val="100000"/>
              </a:lnSpc>
              <a:spcBef>
                <a:spcPts val="95"/>
              </a:spcBef>
            </a:pPr>
            <a:r>
              <a:rPr sz="1300" spc="-5" dirty="0">
                <a:latin typeface="Arial"/>
                <a:cs typeface="Arial"/>
              </a:rPr>
              <a:t>•</a:t>
            </a:r>
            <a:endParaRPr sz="1300">
              <a:latin typeface="Arial"/>
              <a:cs typeface="Aria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2000</Words>
  <Application>Microsoft Office PowerPoint</Application>
  <PresentationFormat>On-screen Show (4:3)</PresentationFormat>
  <Paragraphs>207</Paragraphs>
  <Slides>31</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31</vt:i4>
      </vt:variant>
    </vt:vector>
  </HeadingPairs>
  <TitlesOfParts>
    <vt:vector size="38" baseType="lpstr">
      <vt:lpstr>Arial</vt:lpstr>
      <vt:lpstr>Calibri</vt:lpstr>
      <vt:lpstr>Nunito</vt:lpstr>
      <vt:lpstr>Segoe UI</vt:lpstr>
      <vt:lpstr>Symbol</vt:lpstr>
      <vt:lpstr>Office Theme</vt:lpstr>
      <vt:lpstr>1_Office Theme</vt:lpstr>
      <vt:lpstr>Module LCHS4003 Introduction to Health and Social Care</vt:lpstr>
      <vt:lpstr>Today we will…</vt:lpstr>
      <vt:lpstr>PowerPoint Presentation</vt:lpstr>
      <vt:lpstr>   Discuss </vt:lpstr>
      <vt:lpstr>Discrimination in Practice:    A case study </vt:lpstr>
      <vt:lpstr>Equality and inclusion some key principles</vt:lpstr>
      <vt:lpstr>Equality and inclusion some key principles</vt:lpstr>
      <vt:lpstr>     Nevertheless….</vt:lpstr>
      <vt:lpstr>General Medical Council Stresses…</vt:lpstr>
      <vt:lpstr>      Therefore it is important: </vt:lpstr>
      <vt:lpstr>  Discussion </vt:lpstr>
      <vt:lpstr>Discrimination can take different forms </vt:lpstr>
      <vt:lpstr>  Discrimination</vt:lpstr>
      <vt:lpstr> Direct Discrimination </vt:lpstr>
      <vt:lpstr>Indirect discrimination</vt:lpstr>
      <vt:lpstr>Universalism and the Welfare system – A different view </vt:lpstr>
      <vt:lpstr>  Activities </vt:lpstr>
      <vt:lpstr>    Discuss</vt:lpstr>
      <vt:lpstr>Purposes of The Equality Act 2010</vt:lpstr>
      <vt:lpstr>The Legal Framework 9 Protected Characteristics</vt:lpstr>
      <vt:lpstr>What to do if you witness or experience discrimination </vt:lpstr>
      <vt:lpstr>MODULE LEARNING OUTCOMES</vt:lpstr>
      <vt:lpstr>Assignment Component 2</vt:lpstr>
      <vt:lpstr>ASSESSMENT CRITERIA PORTFOLIO</vt:lpstr>
      <vt:lpstr>Assignment 2 Important Advice</vt:lpstr>
      <vt:lpstr>SUBMISSION AND CONDUCT</vt:lpstr>
      <vt:lpstr>REFERENCING REQUIREMENTS</vt:lpstr>
      <vt:lpstr>Assignment Brief Activities</vt:lpstr>
      <vt:lpstr>Questions?</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Week 4  Group Decision Making  Dr Azora Hurd a.hurd@uwtsd.ac.uk</dc:title>
  <dc:creator>Azora Hurd</dc:creator>
  <cp:lastModifiedBy>Muhammad Aliyu</cp:lastModifiedBy>
  <cp:revision>30</cp:revision>
  <dcterms:created xsi:type="dcterms:W3CDTF">2022-11-23T17:30:20Z</dcterms:created>
  <dcterms:modified xsi:type="dcterms:W3CDTF">2026-06-10T11:00:59Z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2022-10-28T00:00:00Z</vt:filetime>
  </property>
  <property fmtid="{D5CDD505-2E9C-101B-9397-08002B2CF9AE}" pid="3" name="Creator">
    <vt:lpwstr>Microsoft® PowerPoint® for Microsoft 365</vt:lpwstr>
  </property>
  <property fmtid="{D5CDD505-2E9C-101B-9397-08002B2CF9AE}" pid="4" name="LastSaved">
    <vt:filetime>2022-11-23T00:00:00Z</vt:filetime>
  </property>
  <property fmtid="{D5CDD505-2E9C-101B-9397-08002B2CF9AE}" pid="5" name="Producer">
    <vt:lpwstr>Microsoft® PowerPoint® for Microsoft 365</vt:lpwstr>
  </property>
</Properties>
</file>