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64" r:id="rId3"/>
    <p:sldId id="260" r:id="rId4"/>
    <p:sldId id="261" r:id="rId5"/>
    <p:sldId id="258" r:id="rId6"/>
    <p:sldId id="259" r:id="rId7"/>
    <p:sldId id="262" r:id="rId8"/>
    <p:sldId id="263" r:id="rId9"/>
    <p:sldId id="265" r:id="rId10"/>
    <p:sldId id="266" r:id="rId11"/>
    <p:sldId id="267" r:id="rId12"/>
    <p:sldId id="270" r:id="rId13"/>
    <p:sldId id="268" r:id="rId14"/>
    <p:sldId id="269" r:id="rId15"/>
    <p:sldId id="271" r:id="rId16"/>
    <p:sldId id="276" r:id="rId17"/>
    <p:sldId id="277" r:id="rId18"/>
    <p:sldId id="272" r:id="rId19"/>
    <p:sldId id="278" r:id="rId20"/>
    <p:sldId id="279" r:id="rId21"/>
    <p:sldId id="280"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761"/>
  </p:normalViewPr>
  <p:slideViewPr>
    <p:cSldViewPr snapToGrid="0">
      <p:cViewPr varScale="1">
        <p:scale>
          <a:sx n="110" d="100"/>
          <a:sy n="110" d="100"/>
        </p:scale>
        <p:origin x="6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A9E89-3B39-3147-83F2-67ABF5362EB5}" type="datetimeFigureOut">
              <a:rPr lang="en-US" smtClean="0"/>
              <a:t>10/8/23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C700F3-24DE-6D41-9ED1-B2E07AB04C25}" type="slidenum">
              <a:rPr lang="en-US" smtClean="0"/>
              <a:t>‹#›</a:t>
            </a:fld>
            <a:endParaRPr lang="en-US"/>
          </a:p>
        </p:txBody>
      </p:sp>
    </p:spTree>
    <p:extLst>
      <p:ext uri="{BB962C8B-B14F-4D97-AF65-F5344CB8AC3E}">
        <p14:creationId xmlns:p14="http://schemas.microsoft.com/office/powerpoint/2010/main" val="181093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27A0-DD29-60F1-04B2-2279F5BE9D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A10B48F-5A4B-13AE-CC45-F57E9488C4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2F30EF-90CA-6479-6211-23EDB7795173}"/>
              </a:ext>
            </a:extLst>
          </p:cNvPr>
          <p:cNvSpPr>
            <a:spLocks noGrp="1"/>
          </p:cNvSpPr>
          <p:nvPr>
            <p:ph type="dt" sz="half" idx="10"/>
          </p:nvPr>
        </p:nvSpPr>
        <p:spPr/>
        <p:txBody>
          <a:bodyPr/>
          <a:lstStyle/>
          <a:p>
            <a:fld id="{DEEA6E72-0587-AA49-8E5A-BF3072428B74}" type="datetime1">
              <a:rPr lang="en-GB" smtClean="0"/>
              <a:t>08/10/2023</a:t>
            </a:fld>
            <a:endParaRPr lang="en-US"/>
          </a:p>
        </p:txBody>
      </p:sp>
      <p:sp>
        <p:nvSpPr>
          <p:cNvPr id="5" name="Footer Placeholder 4">
            <a:extLst>
              <a:ext uri="{FF2B5EF4-FFF2-40B4-BE49-F238E27FC236}">
                <a16:creationId xmlns:a16="http://schemas.microsoft.com/office/drawing/2014/main" id="{215F22B1-DFA5-E5F7-E9FA-B83D0915806E}"/>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18BCDD17-6AD2-F750-0BDC-A691D993D0EB}"/>
              </a:ext>
            </a:extLst>
          </p:cNvPr>
          <p:cNvSpPr>
            <a:spLocks noGrp="1"/>
          </p:cNvSpPr>
          <p:nvPr>
            <p:ph type="sldNum" sz="quarter" idx="12"/>
          </p:nvPr>
        </p:nvSpPr>
        <p:spPr/>
        <p:txBody>
          <a:bodyPr/>
          <a:lstStyle/>
          <a:p>
            <a:fld id="{FA5D89A5-9DE9-D64C-86DB-61DF981D5F6A}" type="slidenum">
              <a:rPr lang="en-US" smtClean="0"/>
              <a:t>‹#›</a:t>
            </a:fld>
            <a:endParaRPr lang="en-US"/>
          </a:p>
        </p:txBody>
      </p:sp>
      <p:pic>
        <p:nvPicPr>
          <p:cNvPr id="8" name="Picture 7" descr="A black background with white text&#10;&#10;Description automatically generated">
            <a:extLst>
              <a:ext uri="{FF2B5EF4-FFF2-40B4-BE49-F238E27FC236}">
                <a16:creationId xmlns:a16="http://schemas.microsoft.com/office/drawing/2014/main" id="{44694B78-6417-4021-88DB-62E399EC28FF}"/>
              </a:ext>
            </a:extLst>
          </p:cNvPr>
          <p:cNvPicPr>
            <a:picLocks noChangeAspect="1"/>
          </p:cNvPicPr>
          <p:nvPr userDrawn="1"/>
        </p:nvPicPr>
        <p:blipFill>
          <a:blip r:embed="rId2"/>
          <a:stretch>
            <a:fillRect/>
          </a:stretch>
        </p:blipFill>
        <p:spPr>
          <a:xfrm>
            <a:off x="0" y="26260"/>
            <a:ext cx="1532758" cy="505810"/>
          </a:xfrm>
          <a:prstGeom prst="rect">
            <a:avLst/>
          </a:prstGeom>
        </p:spPr>
      </p:pic>
      <p:pic>
        <p:nvPicPr>
          <p:cNvPr id="10" name="Picture 9">
            <a:extLst>
              <a:ext uri="{FF2B5EF4-FFF2-40B4-BE49-F238E27FC236}">
                <a16:creationId xmlns:a16="http://schemas.microsoft.com/office/drawing/2014/main" id="{A47C9D77-2733-EDCF-9626-A61856B3D967}"/>
              </a:ext>
            </a:extLst>
          </p:cNvPr>
          <p:cNvPicPr>
            <a:picLocks noChangeAspect="1"/>
          </p:cNvPicPr>
          <p:nvPr userDrawn="1"/>
        </p:nvPicPr>
        <p:blipFill>
          <a:blip r:embed="rId3"/>
          <a:stretch>
            <a:fillRect/>
          </a:stretch>
        </p:blipFill>
        <p:spPr>
          <a:xfrm>
            <a:off x="11353800" y="0"/>
            <a:ext cx="838200" cy="592315"/>
          </a:xfrm>
          <a:prstGeom prst="rect">
            <a:avLst/>
          </a:prstGeom>
        </p:spPr>
      </p:pic>
    </p:spTree>
    <p:extLst>
      <p:ext uri="{BB962C8B-B14F-4D97-AF65-F5344CB8AC3E}">
        <p14:creationId xmlns:p14="http://schemas.microsoft.com/office/powerpoint/2010/main" val="1474184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EDCA-99A0-B116-5604-C847D1C28F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94C928-67AB-AB93-5159-CD2BF76D9EB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47C6F-7182-367A-BEAB-EFBB933BD19A}"/>
              </a:ext>
            </a:extLst>
          </p:cNvPr>
          <p:cNvSpPr>
            <a:spLocks noGrp="1"/>
          </p:cNvSpPr>
          <p:nvPr>
            <p:ph type="dt" sz="half" idx="10"/>
          </p:nvPr>
        </p:nvSpPr>
        <p:spPr/>
        <p:txBody>
          <a:bodyPr/>
          <a:lstStyle/>
          <a:p>
            <a:fld id="{A3A82FCB-C845-7046-9C94-D7046AA45FEF}" type="datetime1">
              <a:rPr lang="en-GB" smtClean="0"/>
              <a:t>08/10/2023</a:t>
            </a:fld>
            <a:endParaRPr lang="en-US"/>
          </a:p>
        </p:txBody>
      </p:sp>
      <p:sp>
        <p:nvSpPr>
          <p:cNvPr id="5" name="Footer Placeholder 4">
            <a:extLst>
              <a:ext uri="{FF2B5EF4-FFF2-40B4-BE49-F238E27FC236}">
                <a16:creationId xmlns:a16="http://schemas.microsoft.com/office/drawing/2014/main" id="{D3712578-CFE9-A0F9-4AB1-AB17B9861D9B}"/>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535BD524-061B-3954-0BA7-5447754ED44F}"/>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4048404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01514-E653-5723-8528-F9CE7FAE879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730FA3F-9245-BBBD-6991-4D24E6B3E8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089C3BC-5B54-29C6-5A7F-D31A7E0E2AA5}"/>
              </a:ext>
            </a:extLst>
          </p:cNvPr>
          <p:cNvSpPr>
            <a:spLocks noGrp="1"/>
          </p:cNvSpPr>
          <p:nvPr>
            <p:ph type="dt" sz="half" idx="10"/>
          </p:nvPr>
        </p:nvSpPr>
        <p:spPr/>
        <p:txBody>
          <a:bodyPr/>
          <a:lstStyle/>
          <a:p>
            <a:fld id="{C74A191D-30E0-8E4F-BE6F-30D633B8A4DA}" type="datetime1">
              <a:rPr lang="en-GB" smtClean="0"/>
              <a:t>08/10/2023</a:t>
            </a:fld>
            <a:endParaRPr lang="en-US"/>
          </a:p>
        </p:txBody>
      </p:sp>
      <p:sp>
        <p:nvSpPr>
          <p:cNvPr id="5" name="Footer Placeholder 4">
            <a:extLst>
              <a:ext uri="{FF2B5EF4-FFF2-40B4-BE49-F238E27FC236}">
                <a16:creationId xmlns:a16="http://schemas.microsoft.com/office/drawing/2014/main" id="{10473FF1-4537-2C4E-19FA-0EAF3CEFADA4}"/>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C818D07F-3C6D-22C3-A044-57C1D85BAB33}"/>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143725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51336-0151-8426-07FC-DAFEB584C98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17B485-F1B0-53FC-B685-EBAC843C20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8E0A363-A7CF-5F28-F699-5FDABC7FE4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9FAD7D6-164A-6FA6-70F6-393CD800E7A3}"/>
              </a:ext>
            </a:extLst>
          </p:cNvPr>
          <p:cNvSpPr>
            <a:spLocks noGrp="1"/>
          </p:cNvSpPr>
          <p:nvPr>
            <p:ph type="dt" sz="half" idx="10"/>
          </p:nvPr>
        </p:nvSpPr>
        <p:spPr/>
        <p:txBody>
          <a:bodyPr/>
          <a:lstStyle/>
          <a:p>
            <a:fld id="{20CA60A7-A7FC-4A43-A6A5-62AE173E7632}" type="datetime1">
              <a:rPr lang="en-GB" smtClean="0"/>
              <a:t>08/10/2023</a:t>
            </a:fld>
            <a:endParaRPr lang="en-US"/>
          </a:p>
        </p:txBody>
      </p:sp>
      <p:sp>
        <p:nvSpPr>
          <p:cNvPr id="6" name="Footer Placeholder 5">
            <a:extLst>
              <a:ext uri="{FF2B5EF4-FFF2-40B4-BE49-F238E27FC236}">
                <a16:creationId xmlns:a16="http://schemas.microsoft.com/office/drawing/2014/main" id="{7A4406C3-57C2-839F-32D2-A120BF737ED0}"/>
              </a:ext>
            </a:extLst>
          </p:cNvPr>
          <p:cNvSpPr>
            <a:spLocks noGrp="1"/>
          </p:cNvSpPr>
          <p:nvPr>
            <p:ph type="ftr" sz="quarter" idx="11"/>
          </p:nvPr>
        </p:nvSpPr>
        <p:spPr/>
        <p:txBody>
          <a:bodyPr/>
          <a:lstStyle/>
          <a:p>
            <a:r>
              <a:rPr lang="en-US"/>
              <a:t>©Barbara Scott</a:t>
            </a:r>
          </a:p>
        </p:txBody>
      </p:sp>
      <p:sp>
        <p:nvSpPr>
          <p:cNvPr id="7" name="Slide Number Placeholder 6">
            <a:extLst>
              <a:ext uri="{FF2B5EF4-FFF2-40B4-BE49-F238E27FC236}">
                <a16:creationId xmlns:a16="http://schemas.microsoft.com/office/drawing/2014/main" id="{15F472CE-EFCA-03F7-4C06-D8543556E583}"/>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85707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ED9A-F4B6-4A73-1E19-0447FE99B4C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A336A2A-4739-55EE-0AC8-599EFE3631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834D2D-8CE8-6F9A-5FB9-0A29764661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08187B5-AF1C-7352-0459-0F8ED53E74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60D578-C5FC-8ADD-025D-DAFC80404DE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64C343-BBFE-58D7-A67F-59A3509B9A88}"/>
              </a:ext>
            </a:extLst>
          </p:cNvPr>
          <p:cNvSpPr>
            <a:spLocks noGrp="1"/>
          </p:cNvSpPr>
          <p:nvPr>
            <p:ph type="dt" sz="half" idx="10"/>
          </p:nvPr>
        </p:nvSpPr>
        <p:spPr/>
        <p:txBody>
          <a:bodyPr/>
          <a:lstStyle/>
          <a:p>
            <a:fld id="{54C96587-E22F-F445-87AB-402CE72D2822}" type="datetime1">
              <a:rPr lang="en-GB" smtClean="0"/>
              <a:t>08/10/2023</a:t>
            </a:fld>
            <a:endParaRPr lang="en-US"/>
          </a:p>
        </p:txBody>
      </p:sp>
      <p:sp>
        <p:nvSpPr>
          <p:cNvPr id="8" name="Footer Placeholder 7">
            <a:extLst>
              <a:ext uri="{FF2B5EF4-FFF2-40B4-BE49-F238E27FC236}">
                <a16:creationId xmlns:a16="http://schemas.microsoft.com/office/drawing/2014/main" id="{2D58A35F-0DDD-D10F-FA0B-774004364439}"/>
              </a:ext>
            </a:extLst>
          </p:cNvPr>
          <p:cNvSpPr>
            <a:spLocks noGrp="1"/>
          </p:cNvSpPr>
          <p:nvPr>
            <p:ph type="ftr" sz="quarter" idx="11"/>
          </p:nvPr>
        </p:nvSpPr>
        <p:spPr/>
        <p:txBody>
          <a:bodyPr/>
          <a:lstStyle/>
          <a:p>
            <a:r>
              <a:rPr lang="en-US"/>
              <a:t>©Barbara Scott</a:t>
            </a:r>
          </a:p>
        </p:txBody>
      </p:sp>
      <p:sp>
        <p:nvSpPr>
          <p:cNvPr id="9" name="Slide Number Placeholder 8">
            <a:extLst>
              <a:ext uri="{FF2B5EF4-FFF2-40B4-BE49-F238E27FC236}">
                <a16:creationId xmlns:a16="http://schemas.microsoft.com/office/drawing/2014/main" id="{9EBFC5B0-E567-9E1A-C64C-DD9D7EF8344C}"/>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76785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919E5-326B-1316-5460-325AB4D1AF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37873AF-62A2-C78B-21B7-F0B43B2607A5}"/>
              </a:ext>
            </a:extLst>
          </p:cNvPr>
          <p:cNvSpPr>
            <a:spLocks noGrp="1"/>
          </p:cNvSpPr>
          <p:nvPr>
            <p:ph type="dt" sz="half" idx="10"/>
          </p:nvPr>
        </p:nvSpPr>
        <p:spPr/>
        <p:txBody>
          <a:bodyPr/>
          <a:lstStyle/>
          <a:p>
            <a:fld id="{15D0460F-D259-C148-ACA5-AED8D794520B}" type="datetime1">
              <a:rPr lang="en-GB" smtClean="0"/>
              <a:t>08/10/2023</a:t>
            </a:fld>
            <a:endParaRPr lang="en-US"/>
          </a:p>
        </p:txBody>
      </p:sp>
      <p:sp>
        <p:nvSpPr>
          <p:cNvPr id="4" name="Footer Placeholder 3">
            <a:extLst>
              <a:ext uri="{FF2B5EF4-FFF2-40B4-BE49-F238E27FC236}">
                <a16:creationId xmlns:a16="http://schemas.microsoft.com/office/drawing/2014/main" id="{3747DE65-B7AC-1D08-92A3-4A56D7A3E6E6}"/>
              </a:ext>
            </a:extLst>
          </p:cNvPr>
          <p:cNvSpPr>
            <a:spLocks noGrp="1"/>
          </p:cNvSpPr>
          <p:nvPr>
            <p:ph type="ftr" sz="quarter" idx="11"/>
          </p:nvPr>
        </p:nvSpPr>
        <p:spPr/>
        <p:txBody>
          <a:bodyPr/>
          <a:lstStyle/>
          <a:p>
            <a:r>
              <a:rPr lang="en-US"/>
              <a:t>©Barbara Scott</a:t>
            </a:r>
          </a:p>
        </p:txBody>
      </p:sp>
      <p:sp>
        <p:nvSpPr>
          <p:cNvPr id="5" name="Slide Number Placeholder 4">
            <a:extLst>
              <a:ext uri="{FF2B5EF4-FFF2-40B4-BE49-F238E27FC236}">
                <a16:creationId xmlns:a16="http://schemas.microsoft.com/office/drawing/2014/main" id="{74F225B2-DACB-80D7-C89C-3A9F9A1E1B8E}"/>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2726513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6061C-C4E7-8EAE-9900-FD28BB8219CE}"/>
              </a:ext>
            </a:extLst>
          </p:cNvPr>
          <p:cNvSpPr>
            <a:spLocks noGrp="1"/>
          </p:cNvSpPr>
          <p:nvPr>
            <p:ph type="dt" sz="half" idx="10"/>
          </p:nvPr>
        </p:nvSpPr>
        <p:spPr/>
        <p:txBody>
          <a:bodyPr/>
          <a:lstStyle/>
          <a:p>
            <a:fld id="{115481D4-9841-0E49-9C75-23D35C7E19E2}" type="datetime1">
              <a:rPr lang="en-GB" smtClean="0"/>
              <a:t>08/10/2023</a:t>
            </a:fld>
            <a:endParaRPr lang="en-US"/>
          </a:p>
        </p:txBody>
      </p:sp>
      <p:sp>
        <p:nvSpPr>
          <p:cNvPr id="3" name="Footer Placeholder 2">
            <a:extLst>
              <a:ext uri="{FF2B5EF4-FFF2-40B4-BE49-F238E27FC236}">
                <a16:creationId xmlns:a16="http://schemas.microsoft.com/office/drawing/2014/main" id="{9DE061B4-64D1-C45C-31A3-ED77B5BEDBCA}"/>
              </a:ext>
            </a:extLst>
          </p:cNvPr>
          <p:cNvSpPr>
            <a:spLocks noGrp="1"/>
          </p:cNvSpPr>
          <p:nvPr>
            <p:ph type="ftr" sz="quarter" idx="11"/>
          </p:nvPr>
        </p:nvSpPr>
        <p:spPr/>
        <p:txBody>
          <a:bodyPr/>
          <a:lstStyle/>
          <a:p>
            <a:r>
              <a:rPr lang="en-US"/>
              <a:t>©Barbara Scott</a:t>
            </a:r>
          </a:p>
        </p:txBody>
      </p:sp>
      <p:sp>
        <p:nvSpPr>
          <p:cNvPr id="4" name="Slide Number Placeholder 3">
            <a:extLst>
              <a:ext uri="{FF2B5EF4-FFF2-40B4-BE49-F238E27FC236}">
                <a16:creationId xmlns:a16="http://schemas.microsoft.com/office/drawing/2014/main" id="{4366042D-4B4A-82CB-D803-DE11AB41EB92}"/>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84730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EB77-04FB-2934-14D6-5C0596EEFE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EF36FE-BF20-475D-296B-63437E87AD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A074C3-62A5-7C11-7FC2-F3C12BF363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11663A-B59B-DC2B-3AA3-DC195A5C57D6}"/>
              </a:ext>
            </a:extLst>
          </p:cNvPr>
          <p:cNvSpPr>
            <a:spLocks noGrp="1"/>
          </p:cNvSpPr>
          <p:nvPr>
            <p:ph type="dt" sz="half" idx="10"/>
          </p:nvPr>
        </p:nvSpPr>
        <p:spPr/>
        <p:txBody>
          <a:bodyPr/>
          <a:lstStyle/>
          <a:p>
            <a:fld id="{633C755C-18E4-1246-878B-E34FDDE34E0A}" type="datetime1">
              <a:rPr lang="en-GB" smtClean="0"/>
              <a:t>08/10/2023</a:t>
            </a:fld>
            <a:endParaRPr lang="en-US"/>
          </a:p>
        </p:txBody>
      </p:sp>
      <p:sp>
        <p:nvSpPr>
          <p:cNvPr id="6" name="Footer Placeholder 5">
            <a:extLst>
              <a:ext uri="{FF2B5EF4-FFF2-40B4-BE49-F238E27FC236}">
                <a16:creationId xmlns:a16="http://schemas.microsoft.com/office/drawing/2014/main" id="{8FA1B9CC-C016-3257-21AD-BE1D3E84D007}"/>
              </a:ext>
            </a:extLst>
          </p:cNvPr>
          <p:cNvSpPr>
            <a:spLocks noGrp="1"/>
          </p:cNvSpPr>
          <p:nvPr>
            <p:ph type="ftr" sz="quarter" idx="11"/>
          </p:nvPr>
        </p:nvSpPr>
        <p:spPr/>
        <p:txBody>
          <a:bodyPr/>
          <a:lstStyle/>
          <a:p>
            <a:r>
              <a:rPr lang="en-US"/>
              <a:t>©Barbara Scott</a:t>
            </a:r>
          </a:p>
        </p:txBody>
      </p:sp>
      <p:sp>
        <p:nvSpPr>
          <p:cNvPr id="7" name="Slide Number Placeholder 6">
            <a:extLst>
              <a:ext uri="{FF2B5EF4-FFF2-40B4-BE49-F238E27FC236}">
                <a16:creationId xmlns:a16="http://schemas.microsoft.com/office/drawing/2014/main" id="{11DCD0D7-018D-A0EB-47E3-F234EF318913}"/>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2459722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BD87-FDFC-EB16-DA1E-C4466E2C79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20C284-18FD-909C-089A-24CE8A177F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00D6CB8-8971-5485-78AA-4B5949C5D9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E76134-5D1E-E4C1-2A36-27F4D8F8464B}"/>
              </a:ext>
            </a:extLst>
          </p:cNvPr>
          <p:cNvSpPr>
            <a:spLocks noGrp="1"/>
          </p:cNvSpPr>
          <p:nvPr>
            <p:ph type="dt" sz="half" idx="10"/>
          </p:nvPr>
        </p:nvSpPr>
        <p:spPr/>
        <p:txBody>
          <a:bodyPr/>
          <a:lstStyle/>
          <a:p>
            <a:fld id="{42939F7A-008D-624E-8CA0-F878DBC54FF8}" type="datetime1">
              <a:rPr lang="en-GB" smtClean="0"/>
              <a:t>08/10/2023</a:t>
            </a:fld>
            <a:endParaRPr lang="en-US"/>
          </a:p>
        </p:txBody>
      </p:sp>
      <p:sp>
        <p:nvSpPr>
          <p:cNvPr id="6" name="Footer Placeholder 5">
            <a:extLst>
              <a:ext uri="{FF2B5EF4-FFF2-40B4-BE49-F238E27FC236}">
                <a16:creationId xmlns:a16="http://schemas.microsoft.com/office/drawing/2014/main" id="{22C2CABD-D34F-736E-C186-6F164A6EF55B}"/>
              </a:ext>
            </a:extLst>
          </p:cNvPr>
          <p:cNvSpPr>
            <a:spLocks noGrp="1"/>
          </p:cNvSpPr>
          <p:nvPr>
            <p:ph type="ftr" sz="quarter" idx="11"/>
          </p:nvPr>
        </p:nvSpPr>
        <p:spPr/>
        <p:txBody>
          <a:bodyPr/>
          <a:lstStyle/>
          <a:p>
            <a:r>
              <a:rPr lang="en-US"/>
              <a:t>©Barbara Scott</a:t>
            </a:r>
          </a:p>
        </p:txBody>
      </p:sp>
      <p:sp>
        <p:nvSpPr>
          <p:cNvPr id="7" name="Slide Number Placeholder 6">
            <a:extLst>
              <a:ext uri="{FF2B5EF4-FFF2-40B4-BE49-F238E27FC236}">
                <a16:creationId xmlns:a16="http://schemas.microsoft.com/office/drawing/2014/main" id="{BDFEAE32-E69B-9540-30AB-62DD7A65D4F6}"/>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398094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DE028-BE2C-D7BA-5FE5-8C4A547123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85DBF07-E2B6-5B2F-C044-8E5699B2E31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E28CE4-D05B-CA8D-4C05-32A3B6B442CE}"/>
              </a:ext>
            </a:extLst>
          </p:cNvPr>
          <p:cNvSpPr>
            <a:spLocks noGrp="1"/>
          </p:cNvSpPr>
          <p:nvPr>
            <p:ph type="dt" sz="half" idx="10"/>
          </p:nvPr>
        </p:nvSpPr>
        <p:spPr/>
        <p:txBody>
          <a:bodyPr/>
          <a:lstStyle/>
          <a:p>
            <a:fld id="{63F1498E-0C98-F649-87E0-0FB9490EA552}" type="datetime1">
              <a:rPr lang="en-GB" smtClean="0"/>
              <a:t>08/10/2023</a:t>
            </a:fld>
            <a:endParaRPr lang="en-US"/>
          </a:p>
        </p:txBody>
      </p:sp>
      <p:sp>
        <p:nvSpPr>
          <p:cNvPr id="5" name="Footer Placeholder 4">
            <a:extLst>
              <a:ext uri="{FF2B5EF4-FFF2-40B4-BE49-F238E27FC236}">
                <a16:creationId xmlns:a16="http://schemas.microsoft.com/office/drawing/2014/main" id="{CA10AE6A-4A61-C8A9-79EF-FF1E7C013690}"/>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5B384476-DF35-537D-D271-413E8E1BB15D}"/>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32103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5F1B6F-7749-C35A-6C81-82AB9C3E925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E3FA80-613F-C16B-37E5-D2F99E2FC7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B66F40-78B4-30D6-A020-F2D761285BD9}"/>
              </a:ext>
            </a:extLst>
          </p:cNvPr>
          <p:cNvSpPr>
            <a:spLocks noGrp="1"/>
          </p:cNvSpPr>
          <p:nvPr>
            <p:ph type="dt" sz="half" idx="10"/>
          </p:nvPr>
        </p:nvSpPr>
        <p:spPr/>
        <p:txBody>
          <a:bodyPr/>
          <a:lstStyle/>
          <a:p>
            <a:fld id="{8F77F01F-F1E6-444B-BEAB-034C199F02ED}" type="datetime1">
              <a:rPr lang="en-GB" smtClean="0"/>
              <a:t>08/10/2023</a:t>
            </a:fld>
            <a:endParaRPr lang="en-US"/>
          </a:p>
        </p:txBody>
      </p:sp>
      <p:sp>
        <p:nvSpPr>
          <p:cNvPr id="5" name="Footer Placeholder 4">
            <a:extLst>
              <a:ext uri="{FF2B5EF4-FFF2-40B4-BE49-F238E27FC236}">
                <a16:creationId xmlns:a16="http://schemas.microsoft.com/office/drawing/2014/main" id="{A8EA2862-06D9-92A4-2668-E326FDE0BD39}"/>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1C15147D-7B74-B4A7-23E3-E406CE8D97B2}"/>
              </a:ext>
            </a:extLst>
          </p:cNvPr>
          <p:cNvSpPr>
            <a:spLocks noGrp="1"/>
          </p:cNvSpPr>
          <p:nvPr>
            <p:ph type="sldNum" sz="quarter" idx="12"/>
          </p:nvPr>
        </p:nvSpPr>
        <p:spPr/>
        <p:txBody>
          <a:bodyPr/>
          <a:lstStyle/>
          <a:p>
            <a:fld id="{FA5D89A5-9DE9-D64C-86DB-61DF981D5F6A}" type="slidenum">
              <a:rPr lang="en-US" smtClean="0"/>
              <a:t>‹#›</a:t>
            </a:fld>
            <a:endParaRPr lang="en-US"/>
          </a:p>
        </p:txBody>
      </p:sp>
    </p:spTree>
    <p:extLst>
      <p:ext uri="{BB962C8B-B14F-4D97-AF65-F5344CB8AC3E}">
        <p14:creationId xmlns:p14="http://schemas.microsoft.com/office/powerpoint/2010/main" val="4151486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1C4EF5-9668-3E8D-8830-8349A13D5C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5A351E-BC31-37A4-7D2E-E277B4964A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C157B0-A334-F2A6-95C2-C917B04645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69B1A7-D5A1-9245-9E72-A26ED2DBF40A}" type="datetime1">
              <a:rPr lang="en-GB" smtClean="0"/>
              <a:t>08/10/2023</a:t>
            </a:fld>
            <a:endParaRPr lang="en-US"/>
          </a:p>
        </p:txBody>
      </p:sp>
      <p:sp>
        <p:nvSpPr>
          <p:cNvPr id="5" name="Footer Placeholder 4">
            <a:extLst>
              <a:ext uri="{FF2B5EF4-FFF2-40B4-BE49-F238E27FC236}">
                <a16:creationId xmlns:a16="http://schemas.microsoft.com/office/drawing/2014/main" id="{E562B71A-FA01-75E9-2C93-B72BB6B98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©Barbara Scott</a:t>
            </a:r>
          </a:p>
        </p:txBody>
      </p:sp>
      <p:sp>
        <p:nvSpPr>
          <p:cNvPr id="6" name="Slide Number Placeholder 5">
            <a:extLst>
              <a:ext uri="{FF2B5EF4-FFF2-40B4-BE49-F238E27FC236}">
                <a16:creationId xmlns:a16="http://schemas.microsoft.com/office/drawing/2014/main" id="{CF8070FA-E679-C9ED-317D-C70B8D3CD1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5D89A5-9DE9-D64C-86DB-61DF981D5F6A}" type="slidenum">
              <a:rPr lang="en-US" smtClean="0"/>
              <a:t>‹#›</a:t>
            </a:fld>
            <a:endParaRPr lang="en-US"/>
          </a:p>
        </p:txBody>
      </p:sp>
    </p:spTree>
    <p:extLst>
      <p:ext uri="{BB962C8B-B14F-4D97-AF65-F5344CB8AC3E}">
        <p14:creationId xmlns:p14="http://schemas.microsoft.com/office/powerpoint/2010/main" val="3366620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topics/medicine-and-dentistry/therapeutic-modality"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180618" y="590308"/>
            <a:ext cx="10173182" cy="4514127"/>
          </a:xfrm>
        </p:spPr>
        <p:txBody>
          <a:bodyPr>
            <a:normAutofit/>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Practitioner Research Proposal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mn-lt"/>
                <a:ea typeface="Calibri" panose="020F0502020204030204" pitchFamily="34" charset="0"/>
                <a:cs typeface="Times New Roman" panose="02020603050405020304" pitchFamily="18" charset="0"/>
              </a:rPr>
              <a:t>‘Does Reproductive Reflexology have a Role in Providing Support for Patients with Reproductive Health Conditions or whilst they are Trying to Conceive ’</a:t>
            </a:r>
            <a:br>
              <a:rPr lang="en-GB" sz="1800" dirty="0">
                <a:effectLst/>
                <a:latin typeface="+mn-lt"/>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BMPF7200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2199189" y="5254906"/>
            <a:ext cx="8310623" cy="847846"/>
          </a:xfrm>
        </p:spPr>
        <p:txBody>
          <a:bodyPr>
            <a:normAutofit/>
          </a:bodyPr>
          <a:lstStyle/>
          <a:p>
            <a:r>
              <a:rPr lang="en-US" sz="1600" dirty="0">
                <a:ea typeface="Baskerville" panose="02020502070401020303" pitchFamily="18" charset="0"/>
              </a:rPr>
              <a:t>Barbara Scott</a:t>
            </a:r>
          </a:p>
          <a:p>
            <a:r>
              <a:rPr lang="en-US" sz="1600" dirty="0">
                <a:ea typeface="Baskerville" panose="02020502070401020303" pitchFamily="18" charset="0"/>
              </a:rPr>
              <a:t>Doctoral Student - University of Wales Trinity St David</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a:t>
            </a:fld>
            <a:endParaRPr lang="en-US"/>
          </a:p>
        </p:txBody>
      </p:sp>
    </p:spTree>
    <p:extLst>
      <p:ext uri="{BB962C8B-B14F-4D97-AF65-F5344CB8AC3E}">
        <p14:creationId xmlns:p14="http://schemas.microsoft.com/office/powerpoint/2010/main" val="1338908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2"/>
            <a:ext cx="9144000" cy="3148695"/>
          </a:xfrm>
        </p:spPr>
        <p:txBody>
          <a:bodyPr>
            <a:normAutofit/>
          </a:bodyPr>
          <a:lstStyle/>
          <a:p>
            <a:pPr algn="l">
              <a:lnSpc>
                <a:spcPct val="150000"/>
              </a:lnSpc>
            </a:pPr>
            <a:r>
              <a:rPr lang="en-US" sz="2400" dirty="0"/>
              <a:t>Background and Context</a:t>
            </a:r>
            <a:br>
              <a:rPr lang="en-US" sz="2400" dirty="0"/>
            </a:br>
            <a:r>
              <a:rPr lang="en-US" sz="2400" dirty="0"/>
              <a:t>Aims and Objectives</a:t>
            </a:r>
            <a:br>
              <a:rPr lang="en-US" sz="2400" dirty="0"/>
            </a:br>
            <a:r>
              <a:rPr lang="en-US" sz="2400" dirty="0"/>
              <a:t>Literature Review</a:t>
            </a:r>
            <a:br>
              <a:rPr lang="en-US" sz="2400" dirty="0"/>
            </a:br>
            <a:r>
              <a:rPr lang="en-US" sz="2400" dirty="0"/>
              <a:t>Proposed Methodology</a:t>
            </a:r>
            <a:br>
              <a:rPr lang="en-US" sz="2400" dirty="0"/>
            </a:br>
            <a:r>
              <a:rPr lang="en-US" sz="2400" dirty="0"/>
              <a:t>Ethical Considerations</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a:t>
            </a:fld>
            <a:endParaRPr lang="en-US"/>
          </a:p>
        </p:txBody>
      </p:sp>
    </p:spTree>
    <p:extLst>
      <p:ext uri="{BB962C8B-B14F-4D97-AF65-F5344CB8AC3E}">
        <p14:creationId xmlns:p14="http://schemas.microsoft.com/office/powerpoint/2010/main" val="2298567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273215" y="1122362"/>
            <a:ext cx="9394785" cy="2306638"/>
          </a:xfrm>
        </p:spPr>
        <p:txBody>
          <a:bodyPr>
            <a:norm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In a recent study the (World Health Organisation [WHO], 2023) stated that I in 6 couples globally are experiencing difficulties with conceiving. </a:t>
            </a:r>
            <a:endParaRPr lang="en-US" sz="2400"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3</a:t>
            </a:fld>
            <a:endParaRPr lang="en-US"/>
          </a:p>
        </p:txBody>
      </p:sp>
    </p:spTree>
    <p:extLst>
      <p:ext uri="{BB962C8B-B14F-4D97-AF65-F5344CB8AC3E}">
        <p14:creationId xmlns:p14="http://schemas.microsoft.com/office/powerpoint/2010/main" val="251513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949124" y="1713053"/>
            <a:ext cx="9718876" cy="3544747"/>
          </a:xfrm>
        </p:spPr>
        <p:txBody>
          <a:bodyPr>
            <a:normAutofit/>
          </a:bodyPr>
          <a:lstStyle/>
          <a:p>
            <a:pPr algn="l"/>
            <a:r>
              <a:rPr lang="en-US" dirty="0"/>
              <a:t>Increasing numbers of patients are turning to CAM therapies to support them with their health and well-being. (Harris 2012)</a:t>
            </a:r>
          </a:p>
          <a:p>
            <a:pPr algn="l"/>
            <a:r>
              <a:rPr lang="en-US" dirty="0"/>
              <a:t>Support for patients with lengthy times to conception or who are undergoing assisted conception is limited.</a:t>
            </a:r>
          </a:p>
          <a:p>
            <a:pPr algn="l"/>
            <a:r>
              <a:rPr lang="en-US" dirty="0"/>
              <a:t>Current guidelines are that fertility clinics provide one session of counselling.</a:t>
            </a:r>
          </a:p>
          <a:p>
            <a:pPr algn="l"/>
            <a:r>
              <a:rPr lang="en-US" dirty="0"/>
              <a:t>Patients are seeking support outside of these guidelines</a:t>
            </a:r>
          </a:p>
          <a:p>
            <a:pPr algn="l"/>
            <a:r>
              <a:rPr lang="en-US" dirty="0"/>
              <a:t>Reflexology being one of the more common forms of CAM therapies being accessed. (HFEA 2023)</a:t>
            </a:r>
          </a:p>
          <a:p>
            <a:pPr algn="l"/>
            <a:endParaRPr lang="en-US" dirty="0"/>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4</a:t>
            </a:fld>
            <a:endParaRPr lang="en-US"/>
          </a:p>
        </p:txBody>
      </p:sp>
    </p:spTree>
    <p:extLst>
      <p:ext uri="{BB962C8B-B14F-4D97-AF65-F5344CB8AC3E}">
        <p14:creationId xmlns:p14="http://schemas.microsoft.com/office/powerpoint/2010/main" val="32910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39432" y="1493134"/>
            <a:ext cx="9128567" cy="3715474"/>
          </a:xfrm>
        </p:spPr>
        <p:txBody>
          <a:bodyPr>
            <a:normAutofit fontScale="90000"/>
          </a:bodyPr>
          <a:lstStyle/>
          <a:p>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Reflexology is described by (Whatley, Et al., 2018) as </a:t>
            </a:r>
            <a:r>
              <a:rPr lang="en-GB" sz="2400" dirty="0">
                <a:effectLst/>
                <a:latin typeface="Calibri" panose="020F0502020204030204" pitchFamily="34" charset="0"/>
                <a:ea typeface="Calibri" panose="020F0502020204030204" pitchFamily="34" charset="0"/>
                <a:cs typeface="Calibri" panose="020F0502020204030204" pitchFamily="34" charset="0"/>
              </a:rPr>
              <a:t>“</a:t>
            </a:r>
            <a:r>
              <a:rPr lang="en-GB" sz="240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A </a:t>
            </a:r>
            <a:r>
              <a:rPr lang="en-GB" sz="2400" strike="noStrike" dirty="0">
                <a:effectLst/>
                <a:latin typeface="Calibri" panose="020F0502020204030204" pitchFamily="34" charset="0"/>
                <a:ea typeface="Calibri" panose="020F0502020204030204" pitchFamily="34" charset="0"/>
                <a:cs typeface="Times New Roman" panose="02020603050405020304" pitchFamily="18" charset="0"/>
                <a:hlinkClick r:id="rId2" tooltip="Learn more about therapeutic modality from ScienceDirect's AI-generated Topic Pages">
                  <a:extLst>
                    <a:ext uri="{A12FA001-AC4F-418D-AE19-62706E023703}">
                      <ahyp:hlinkClr xmlns:ahyp="http://schemas.microsoft.com/office/drawing/2018/hyperlinkcolor" val="tx"/>
                    </a:ext>
                  </a:extLst>
                </a:hlinkClick>
              </a:rPr>
              <a:t>therapeutic modality</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solidFill>
                  <a:srgbClr val="1F1F1F"/>
                </a:solidFill>
                <a:effectLst/>
                <a:latin typeface="Calibri" panose="020F0502020204030204" pitchFamily="34" charset="0"/>
                <a:ea typeface="Calibri" panose="020F0502020204030204" pitchFamily="34" charset="0"/>
                <a:cs typeface="Times New Roman" panose="02020603050405020304" pitchFamily="18" charset="0"/>
              </a:rPr>
              <a:t>based on the theory that discrete areas of the body may be mapped onto the feet, a standard reflexology treatment typically involves applying pressure to specific areas on the feet using thumb, finger and hand techniques”.</a:t>
            </a:r>
            <a:br>
              <a:rPr lang="en-GB" sz="2400" dirty="0">
                <a:solidFill>
                  <a:srgbClr val="1F1F1F"/>
                </a:solidFill>
                <a:effectLst/>
                <a:latin typeface="Calibri" panose="020F0502020204030204" pitchFamily="34" charset="0"/>
                <a:ea typeface="Calibri" panose="020F0502020204030204" pitchFamily="34" charset="0"/>
                <a:cs typeface="Times New Roman" panose="02020603050405020304" pitchFamily="18" charset="0"/>
              </a:rPr>
            </a:br>
            <a:br>
              <a:rPr lang="en-GB" sz="2400" dirty="0">
                <a:solidFill>
                  <a:srgbClr val="1F1F1F"/>
                </a:solidFill>
                <a:effectLst/>
                <a:latin typeface="Calibri" panose="020F0502020204030204" pitchFamily="34" charset="0"/>
                <a:ea typeface="Calibri" panose="020F0502020204030204" pitchFamily="34" charset="0"/>
                <a:cs typeface="Times New Roman" panose="02020603050405020304" pitchFamily="18" charset="0"/>
              </a:rPr>
            </a:br>
            <a:br>
              <a:rPr lang="en-GB" sz="2400" dirty="0">
                <a:solidFill>
                  <a:srgbClr val="1F1F1F"/>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5</a:t>
            </a:fld>
            <a:endParaRPr lang="en-US"/>
          </a:p>
        </p:txBody>
      </p:sp>
    </p:spTree>
    <p:extLst>
      <p:ext uri="{BB962C8B-B14F-4D97-AF65-F5344CB8AC3E}">
        <p14:creationId xmlns:p14="http://schemas.microsoft.com/office/powerpoint/2010/main" val="637532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1655762"/>
          </a:xfrm>
        </p:spPr>
        <p:txBody>
          <a:bodyPr>
            <a:normAutofit/>
          </a:bodyPr>
          <a:lstStyle/>
          <a:p>
            <a:pPr algn="l"/>
            <a:r>
              <a:rPr lang="en-GB" sz="2400" dirty="0">
                <a:effectLst/>
                <a:latin typeface="Calibri" panose="020F0502020204030204" pitchFamily="34" charset="0"/>
                <a:ea typeface="Calibri" panose="020F0502020204030204" pitchFamily="34" charset="0"/>
                <a:cs typeface="Times New Roman" panose="02020603050405020304" pitchFamily="18" charset="0"/>
              </a:rPr>
              <a:t>The Human Fertility and Embryology Authority (HFEA) are the regulatory body that audit all fertility clinics and treatments in the UK</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US" sz="2400" dirty="0"/>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435261" y="3009418"/>
            <a:ext cx="9232739" cy="2248382"/>
          </a:xfrm>
        </p:spPr>
        <p:txBody>
          <a:bodyPr>
            <a:noAutofit/>
          </a:bodyPr>
          <a:lstStyle/>
          <a:p>
            <a:pPr algn="l"/>
            <a:r>
              <a:rPr lang="en-GB"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Their current view on reflexology as a modality is:</a:t>
            </a:r>
          </a:p>
          <a:p>
            <a:pPr algn="l"/>
            <a:endParaRPr lang="en-GB" dirty="0">
              <a:solidFill>
                <a:srgbClr val="1F1F1F"/>
              </a:solidFill>
              <a:effectLst/>
              <a:latin typeface="Calibri" panose="020F0502020204030204" pitchFamily="34" charset="0"/>
              <a:ea typeface="Calibri" panose="020F0502020204030204" pitchFamily="34" charset="0"/>
              <a:cs typeface="Calibri" panose="020F0502020204030204" pitchFamily="34" charset="0"/>
            </a:endParaRPr>
          </a:p>
          <a:p>
            <a:r>
              <a:rPr lang="en-GB"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‘For reflexology, there are no meta-analyses to compare website claims. Due to the lack of studies, it should be rated red by HFEA. No clinic websites stated that reflexology was ‘effective’ for anything.’ (HFEA, 2021)</a:t>
            </a:r>
            <a:br>
              <a:rPr lang="en-GB"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6</a:t>
            </a:fld>
            <a:endParaRPr lang="en-US"/>
          </a:p>
        </p:txBody>
      </p:sp>
    </p:spTree>
    <p:extLst>
      <p:ext uri="{BB962C8B-B14F-4D97-AF65-F5344CB8AC3E}">
        <p14:creationId xmlns:p14="http://schemas.microsoft.com/office/powerpoint/2010/main" val="97377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1226916"/>
            <a:ext cx="9144000" cy="4030884"/>
          </a:xfrm>
        </p:spPr>
        <p:txBody>
          <a:bodyPr/>
          <a:lstStyle/>
          <a:p>
            <a:pPr algn="l"/>
            <a:r>
              <a:rPr lang="en-US" dirty="0"/>
              <a:t>The Association of Reproductive Reflexologists (ARR) carried out two studies:</a:t>
            </a:r>
          </a:p>
          <a:p>
            <a:pPr algn="l"/>
            <a:endParaRPr lang="en-US" dirty="0"/>
          </a:p>
          <a:p>
            <a:pPr algn="l"/>
            <a:r>
              <a:rPr lang="en-US" dirty="0"/>
              <a:t>2013</a:t>
            </a:r>
          </a:p>
          <a:p>
            <a:pPr algn="l"/>
            <a:endParaRPr lang="en-US" dirty="0"/>
          </a:p>
          <a:p>
            <a:pPr algn="l"/>
            <a:r>
              <a:rPr lang="en-US" dirty="0"/>
              <a:t>183 patients: 68% pregnancy rate (PR) </a:t>
            </a:r>
          </a:p>
          <a:p>
            <a:pPr algn="l"/>
            <a:r>
              <a:rPr lang="en-US" dirty="0"/>
              <a:t>	           compared with 25-30% IVF PR (HFEA 2023)</a:t>
            </a:r>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7</a:t>
            </a:fld>
            <a:endParaRPr lang="en-US"/>
          </a:p>
        </p:txBody>
      </p:sp>
    </p:spTree>
    <p:extLst>
      <p:ext uri="{BB962C8B-B14F-4D97-AF65-F5344CB8AC3E}">
        <p14:creationId xmlns:p14="http://schemas.microsoft.com/office/powerpoint/2010/main" val="820076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1088402"/>
          </a:xfrm>
        </p:spPr>
        <p:txBody>
          <a:bodyPr>
            <a:normAutofit/>
          </a:bodyPr>
          <a:lstStyle/>
          <a:p>
            <a:r>
              <a:rPr lang="en-US" sz="2400" dirty="0">
                <a:latin typeface="+mn-lt"/>
              </a:rPr>
              <a:t>Abstract of the Prospective Longitudinal Audit </a:t>
            </a:r>
            <a:br>
              <a:rPr lang="en-US" sz="2400" dirty="0">
                <a:latin typeface="+mn-lt"/>
              </a:rPr>
            </a:br>
            <a:r>
              <a:rPr lang="en-US" sz="2400" dirty="0">
                <a:latin typeface="+mn-lt"/>
              </a:rPr>
              <a:t> </a:t>
            </a:r>
            <a:r>
              <a:rPr lang="en-US" sz="2400" dirty="0" err="1">
                <a:latin typeface="+mn-lt"/>
              </a:rPr>
              <a:t>Mr</a:t>
            </a:r>
            <a:r>
              <a:rPr lang="en-US" sz="2400" dirty="0">
                <a:latin typeface="+mn-lt"/>
              </a:rPr>
              <a:t> Bryan Woodward PhD X&amp;Y Fertility and Barbara Scott ARR 2020</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2430684"/>
            <a:ext cx="9144000" cy="2827116"/>
          </a:xfrm>
        </p:spPr>
        <p:txBody>
          <a:bodyPr/>
          <a:lstStyle/>
          <a:p>
            <a:pPr algn="l"/>
            <a:r>
              <a:rPr lang="en-US" dirty="0"/>
              <a:t>112 patients</a:t>
            </a:r>
          </a:p>
          <a:p>
            <a:pPr algn="l"/>
            <a:r>
              <a:rPr lang="en-US" dirty="0"/>
              <a:t>84.7% sought reflexology to alleviate stress and assist fertility</a:t>
            </a:r>
          </a:p>
          <a:p>
            <a:pPr algn="l"/>
            <a:r>
              <a:rPr lang="en-US" dirty="0"/>
              <a:t>89.6% felt that reflexology was having a positive effect upon their fertility.</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8</a:t>
            </a:fld>
            <a:endParaRPr lang="en-US"/>
          </a:p>
        </p:txBody>
      </p:sp>
    </p:spTree>
    <p:extLst>
      <p:ext uri="{BB962C8B-B14F-4D97-AF65-F5344CB8AC3E}">
        <p14:creationId xmlns:p14="http://schemas.microsoft.com/office/powerpoint/2010/main" val="264775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579115"/>
          </a:xfrm>
        </p:spPr>
        <p:txBody>
          <a:bodyPr>
            <a:normAutofit/>
          </a:bodyPr>
          <a:lstStyle/>
          <a:p>
            <a:r>
              <a:rPr lang="en-US" sz="2400" dirty="0">
                <a:latin typeface="+mn-lt"/>
              </a:rPr>
              <a:t>Module on Qualitative Research</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1840375"/>
            <a:ext cx="9144000" cy="3417425"/>
          </a:xfrm>
        </p:spPr>
        <p:txBody>
          <a:bodyPr>
            <a:normAutofit fontScale="92500" lnSpcReduction="10000"/>
          </a:bodyPr>
          <a:lstStyle/>
          <a:p>
            <a:pPr algn="l"/>
            <a:r>
              <a:rPr lang="en-US" dirty="0"/>
              <a:t>Four participants</a:t>
            </a:r>
          </a:p>
          <a:p>
            <a:pPr algn="l"/>
            <a:r>
              <a:rPr lang="en-US" dirty="0"/>
              <a:t>Semi- structured interviews</a:t>
            </a:r>
          </a:p>
          <a:p>
            <a:pPr algn="l"/>
            <a:r>
              <a:rPr lang="en-US" dirty="0"/>
              <a:t>All reported positive physical and psychosocial benefits</a:t>
            </a:r>
          </a:p>
          <a:p>
            <a:pPr algn="l"/>
            <a:r>
              <a:rPr lang="en-US" dirty="0"/>
              <a:t>Two reported life changing benefits, one reported that reflexology had saved her life</a:t>
            </a:r>
          </a:p>
          <a:p>
            <a:pPr algn="l"/>
            <a:r>
              <a:rPr lang="en-US" dirty="0"/>
              <a:t>Emerging themes: </a:t>
            </a:r>
            <a:r>
              <a:rPr lang="en-GB" dirty="0">
                <a:effectLst/>
                <a:ea typeface="Calibri" panose="020F0502020204030204" pitchFamily="34" charset="0"/>
                <a:cs typeface="Times New Roman" panose="02020603050405020304" pitchFamily="18" charset="0"/>
              </a:rPr>
              <a:t>Changes to physical symptoms</a:t>
            </a:r>
          </a:p>
          <a:p>
            <a:pPr algn="l"/>
            <a:r>
              <a:rPr lang="en-GB" dirty="0">
                <a:ea typeface="Calibri" panose="020F0502020204030204" pitchFamily="34" charset="0"/>
                <a:cs typeface="Times New Roman" panose="02020603050405020304" pitchFamily="18" charset="0"/>
              </a:rPr>
              <a:t>		       P</a:t>
            </a:r>
            <a:r>
              <a:rPr lang="en-GB" dirty="0">
                <a:effectLst/>
                <a:ea typeface="Calibri" panose="020F0502020204030204" pitchFamily="34" charset="0"/>
                <a:cs typeface="Times New Roman" panose="02020603050405020304" pitchFamily="18" charset="0"/>
              </a:rPr>
              <a:t>sychosocial impact </a:t>
            </a:r>
          </a:p>
          <a:p>
            <a:pPr algn="l"/>
            <a:r>
              <a:rPr lang="en-GB" dirty="0">
                <a:effectLst/>
                <a:ea typeface="Calibri" panose="020F0502020204030204" pitchFamily="34" charset="0"/>
                <a:cs typeface="Times New Roman" panose="02020603050405020304" pitchFamily="18" charset="0"/>
              </a:rPr>
              <a:t>                                    Searching for a qualified practitioner  </a:t>
            </a:r>
          </a:p>
          <a:p>
            <a:pPr algn="l"/>
            <a:r>
              <a:rPr lang="en-GB" dirty="0">
                <a:effectLst/>
                <a:ea typeface="Calibri" panose="020F0502020204030204" pitchFamily="34" charset="0"/>
                <a:cs typeface="Times New Roman" panose="02020603050405020304" pitchFamily="18" charset="0"/>
              </a:rPr>
              <a:t>		       Economic impact</a:t>
            </a:r>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9</a:t>
            </a:fld>
            <a:endParaRPr lang="en-US"/>
          </a:p>
        </p:txBody>
      </p:sp>
    </p:spTree>
    <p:extLst>
      <p:ext uri="{BB962C8B-B14F-4D97-AF65-F5344CB8AC3E}">
        <p14:creationId xmlns:p14="http://schemas.microsoft.com/office/powerpoint/2010/main" val="3836171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590690"/>
          </a:xfrm>
        </p:spPr>
        <p:txBody>
          <a:bodyPr>
            <a:normAutofit/>
          </a:bodyPr>
          <a:lstStyle/>
          <a:p>
            <a:r>
              <a:rPr lang="en-US" sz="2400" dirty="0">
                <a:latin typeface="+mn-lt"/>
              </a:rPr>
              <a:t>Aims and Objectives</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400537" y="1875099"/>
            <a:ext cx="9267463" cy="3382701"/>
          </a:xfrm>
        </p:spPr>
        <p:txBody>
          <a:bodyPr>
            <a:normAutofit fontScale="92500" lnSpcReduction="20000"/>
          </a:bodyPr>
          <a:lstStyle/>
          <a:p>
            <a:pPr algn="l"/>
            <a:r>
              <a:rPr lang="en-US" dirty="0"/>
              <a:t>Provide a robustly designed research proposal and study:</a:t>
            </a:r>
          </a:p>
          <a:p>
            <a:pPr algn="l"/>
            <a:r>
              <a:rPr lang="en-US" dirty="0"/>
              <a:t>	To fill gaps in the available research for the use of reflexology as a 	methodology for supporting patients reproductively.</a:t>
            </a:r>
          </a:p>
          <a:p>
            <a:pPr algn="l"/>
            <a:r>
              <a:rPr lang="en-US" dirty="0"/>
              <a:t>	Understand any benefits that patients may be experiencing somatically 	and psychosocially.</a:t>
            </a:r>
          </a:p>
          <a:p>
            <a:pPr algn="l"/>
            <a:r>
              <a:rPr lang="en-US" dirty="0"/>
              <a:t>	To inform and educate patients on treatment options that may be less 	invasive.</a:t>
            </a:r>
          </a:p>
          <a:p>
            <a:pPr algn="l"/>
            <a:r>
              <a:rPr lang="en-US" dirty="0"/>
              <a:t>	To open dialogue and discussion with healthcare providers.</a:t>
            </a:r>
          </a:p>
          <a:p>
            <a:pPr algn="l"/>
            <a:r>
              <a:rPr lang="en-US" dirty="0"/>
              <a:t>	</a:t>
            </a:r>
          </a:p>
          <a:p>
            <a:pPr algn="l"/>
            <a:r>
              <a:rPr lang="en-US" dirty="0"/>
              <a:t>	</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10</a:t>
            </a:fld>
            <a:endParaRPr lang="en-US"/>
          </a:p>
        </p:txBody>
      </p:sp>
    </p:spTree>
    <p:extLst>
      <p:ext uri="{BB962C8B-B14F-4D97-AF65-F5344CB8AC3E}">
        <p14:creationId xmlns:p14="http://schemas.microsoft.com/office/powerpoint/2010/main" val="4131920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509287"/>
            <a:ext cx="9144000" cy="706055"/>
          </a:xfrm>
        </p:spPr>
        <p:txBody>
          <a:bodyPr>
            <a:normAutofit/>
          </a:bodyPr>
          <a:lstStyle/>
          <a:p>
            <a:r>
              <a:rPr lang="en-US" sz="2400" dirty="0">
                <a:latin typeface="+mn-lt"/>
              </a:rPr>
              <a:t>Literature Review</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1527858"/>
            <a:ext cx="9309904" cy="3729942"/>
          </a:xfrm>
        </p:spPr>
        <p:txBody>
          <a:bodyPr/>
          <a:lstStyle/>
          <a:p>
            <a:pPr algn="l"/>
            <a:r>
              <a:rPr lang="en-US" dirty="0"/>
              <a:t>Two main streams:</a:t>
            </a:r>
          </a:p>
          <a:p>
            <a:pPr algn="l"/>
            <a:endParaRPr lang="en-US" dirty="0"/>
          </a:p>
          <a:p>
            <a:pPr algn="l"/>
            <a:r>
              <a:rPr lang="en-US" dirty="0"/>
              <a:t>CAM therapies</a:t>
            </a:r>
          </a:p>
          <a:p>
            <a:pPr algn="l"/>
            <a:r>
              <a:rPr lang="en-US" dirty="0"/>
              <a:t>Psychosocial support</a:t>
            </a:r>
          </a:p>
          <a:p>
            <a:pPr algn="l"/>
            <a:endParaRPr lang="en-US" dirty="0"/>
          </a:p>
          <a:p>
            <a:pPr algn="l"/>
            <a:r>
              <a:rPr lang="en-US" dirty="0"/>
              <a:t>Utilization of both quantitative and qualitative studies</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11</a:t>
            </a:fld>
            <a:endParaRPr lang="en-US"/>
          </a:p>
        </p:txBody>
      </p:sp>
    </p:spTree>
    <p:extLst>
      <p:ext uri="{BB962C8B-B14F-4D97-AF65-F5344CB8AC3E}">
        <p14:creationId xmlns:p14="http://schemas.microsoft.com/office/powerpoint/2010/main" val="1271649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567541"/>
          </a:xfrm>
        </p:spPr>
        <p:txBody>
          <a:bodyPr>
            <a:normAutofit/>
          </a:bodyPr>
          <a:lstStyle/>
          <a:p>
            <a:r>
              <a:rPr lang="en-US" sz="2400" dirty="0">
                <a:latin typeface="+mn-lt"/>
              </a:rPr>
              <a:t>Literature Review</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1851949"/>
            <a:ext cx="9144000" cy="3405851"/>
          </a:xfrm>
        </p:spPr>
        <p:txBody>
          <a:bodyPr>
            <a:normAutofit/>
          </a:bodyPr>
          <a:lstStyle/>
          <a:p>
            <a:pPr algn="l"/>
            <a:r>
              <a:rPr lang="en-US" dirty="0"/>
              <a:t>Some of the papers accessed include:</a:t>
            </a:r>
          </a:p>
          <a:p>
            <a:pPr algn="l"/>
            <a:r>
              <a:rPr lang="en-GB" sz="18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The effectiveness of foot reflexology in inducing ovulation: A sham-controlled randomized trial. (Holt, 2009)</a:t>
            </a:r>
          </a:p>
          <a:p>
            <a:pPr algn="l"/>
            <a:r>
              <a:rPr lang="en-GB" sz="2000" dirty="0">
                <a:solidFill>
                  <a:srgbClr val="000000"/>
                </a:solidFill>
                <a:effectLst/>
                <a:latin typeface="Calibri" panose="020F0502020204030204" pitchFamily="34" charset="0"/>
                <a:ea typeface="Calibri" panose="020F0502020204030204" pitchFamily="34" charset="0"/>
              </a:rPr>
              <a:t>Complementary medicine for </a:t>
            </a:r>
            <a:r>
              <a:rPr lang="en-GB" sz="2000" dirty="0" err="1">
                <a:solidFill>
                  <a:srgbClr val="000000"/>
                </a:solidFill>
                <a:effectLst/>
                <a:latin typeface="Calibri" panose="020F0502020204030204" pitchFamily="34" charset="0"/>
                <a:ea typeface="Calibri" panose="020F0502020204030204" pitchFamily="34" charset="0"/>
              </a:rPr>
              <a:t>laboring</a:t>
            </a:r>
            <a:r>
              <a:rPr lang="en-GB" sz="2000" dirty="0">
                <a:solidFill>
                  <a:srgbClr val="000000"/>
                </a:solidFill>
                <a:effectLst/>
                <a:latin typeface="Calibri" panose="020F0502020204030204" pitchFamily="34" charset="0"/>
                <a:ea typeface="Calibri" panose="020F0502020204030204" pitchFamily="34" charset="0"/>
              </a:rPr>
              <a:t> women: a qualitative study of the effects of reflexology</a:t>
            </a:r>
            <a:r>
              <a:rPr lang="en-GB" sz="2000" dirty="0">
                <a:solidFill>
                  <a:srgbClr val="000000"/>
                </a:solidFill>
                <a:latin typeface="Roboto" panose="02000000000000000000" pitchFamily="2" charset="0"/>
                <a:ea typeface="Calibri" panose="020F0502020204030204" pitchFamily="34" charset="0"/>
                <a:cs typeface="Times New Roman" panose="02020603050405020304" pitchFamily="18" charset="0"/>
              </a:rPr>
              <a:t>. (</a:t>
            </a:r>
            <a:r>
              <a:rPr lang="en-GB" sz="2000" dirty="0" err="1">
                <a:solidFill>
                  <a:srgbClr val="000000"/>
                </a:solidFill>
                <a:latin typeface="Roboto" panose="02000000000000000000" pitchFamily="2" charset="0"/>
                <a:ea typeface="Calibri" panose="020F0502020204030204" pitchFamily="34" charset="0"/>
                <a:cs typeface="Times New Roman" panose="02020603050405020304" pitchFamily="18" charset="0"/>
              </a:rPr>
              <a:t>Arnon</a:t>
            </a:r>
            <a:r>
              <a:rPr lang="en-GB" sz="2000" dirty="0">
                <a:solidFill>
                  <a:srgbClr val="000000"/>
                </a:solidFill>
                <a:latin typeface="Roboto" panose="02000000000000000000" pitchFamily="2" charset="0"/>
                <a:ea typeface="Calibri" panose="020F0502020204030204" pitchFamily="34" charset="0"/>
                <a:cs typeface="Times New Roman" panose="02020603050405020304" pitchFamily="18" charset="0"/>
              </a:rPr>
              <a:t>, 2018)</a:t>
            </a:r>
          </a:p>
          <a:p>
            <a:pPr algn="l"/>
            <a:r>
              <a:rPr lang="en-GB" sz="1800" dirty="0">
                <a:solidFill>
                  <a:srgbClr val="000000"/>
                </a:solidFill>
                <a:effectLst/>
                <a:latin typeface="Roboto" panose="02000000000000000000" pitchFamily="2" charset="0"/>
                <a:ea typeface="Times New Roman" panose="02020603050405020304" pitchFamily="18" charset="0"/>
              </a:rPr>
              <a:t>The effect of foot reflexology on anxiety, pain, and outcomes of the </a:t>
            </a:r>
            <a:r>
              <a:rPr lang="en-GB" sz="1800" dirty="0" err="1">
                <a:solidFill>
                  <a:srgbClr val="000000"/>
                </a:solidFill>
                <a:effectLst/>
                <a:latin typeface="Roboto" panose="02000000000000000000" pitchFamily="2" charset="0"/>
                <a:ea typeface="Times New Roman" panose="02020603050405020304" pitchFamily="18" charset="0"/>
              </a:rPr>
              <a:t>labor</a:t>
            </a:r>
            <a:r>
              <a:rPr lang="en-GB" sz="1800" dirty="0">
                <a:solidFill>
                  <a:srgbClr val="000000"/>
                </a:solidFill>
                <a:effectLst/>
                <a:latin typeface="Roboto" panose="02000000000000000000" pitchFamily="2" charset="0"/>
                <a:ea typeface="Times New Roman" panose="02020603050405020304" pitchFamily="18" charset="0"/>
              </a:rPr>
              <a:t> in primigravida women.</a:t>
            </a:r>
            <a:r>
              <a:rPr lang="en-GB" sz="1800" i="1" dirty="0">
                <a:solidFill>
                  <a:srgbClr val="000000"/>
                </a:solidFill>
                <a:effectLst/>
                <a:latin typeface="Roboto" panose="02000000000000000000" pitchFamily="2" charset="0"/>
                <a:ea typeface="Times New Roman" panose="02020603050405020304" pitchFamily="18" charset="0"/>
              </a:rPr>
              <a:t> (</a:t>
            </a:r>
            <a:r>
              <a:rPr lang="en-GB" sz="1800" i="1" dirty="0" err="1">
                <a:solidFill>
                  <a:srgbClr val="000000"/>
                </a:solidFill>
                <a:effectLst/>
                <a:latin typeface="Roboto" panose="02000000000000000000" pitchFamily="2" charset="0"/>
                <a:ea typeface="Times New Roman" panose="02020603050405020304" pitchFamily="18" charset="0"/>
              </a:rPr>
              <a:t>Moghimi-Hanjani</a:t>
            </a:r>
            <a:r>
              <a:rPr lang="en-GB" sz="1800" i="1" dirty="0">
                <a:solidFill>
                  <a:srgbClr val="000000"/>
                </a:solidFill>
                <a:effectLst/>
                <a:latin typeface="Roboto" panose="02000000000000000000" pitchFamily="2" charset="0"/>
                <a:ea typeface="Times New Roman" panose="02020603050405020304" pitchFamily="18" charset="0"/>
              </a:rPr>
              <a:t>, Et al., 2013)</a:t>
            </a:r>
            <a:endParaRPr lang="en-GB" sz="2000" dirty="0">
              <a:solidFill>
                <a:srgbClr val="000000"/>
              </a:solidFill>
              <a:latin typeface="Roboto" panose="02000000000000000000" pitchFamily="2" charset="0"/>
              <a:ea typeface="Calibri" panose="020F0502020204030204" pitchFamily="34" charset="0"/>
              <a:cs typeface="Times New Roman" panose="02020603050405020304" pitchFamily="18" charset="0"/>
            </a:endParaRPr>
          </a:p>
          <a:p>
            <a:pPr algn="l"/>
            <a:r>
              <a:rPr lang="en-GB" sz="18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The fertility quality of life (</a:t>
            </a:r>
            <a:r>
              <a:rPr lang="en-GB" sz="1800" dirty="0" err="1">
                <a:solidFill>
                  <a:srgbClr val="000000"/>
                </a:solidFill>
                <a:effectLst/>
                <a:latin typeface="Roboto" panose="02000000000000000000" pitchFamily="2" charset="0"/>
                <a:ea typeface="Calibri" panose="020F0502020204030204" pitchFamily="34" charset="0"/>
                <a:cs typeface="Times New Roman" panose="02020603050405020304" pitchFamily="18" charset="0"/>
              </a:rPr>
              <a:t>FertiQoL</a:t>
            </a:r>
            <a:r>
              <a:rPr lang="en-GB" sz="18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 tool: Development and general psychometric properties</a:t>
            </a:r>
            <a:r>
              <a:rPr lang="en-GB" sz="20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 (Boivin, 2011)</a:t>
            </a:r>
          </a:p>
          <a:p>
            <a:pPr algn="l"/>
            <a:endParaRPr lang="en-GB" sz="2000" dirty="0">
              <a:solidFill>
                <a:srgbClr val="000000"/>
              </a:solidFill>
              <a:latin typeface="Roboto" panose="02000000000000000000" pitchFamily="2" charset="0"/>
              <a:ea typeface="Calibri" panose="020F0502020204030204" pitchFamily="34" charset="0"/>
              <a:cs typeface="Times New Roman" panose="02020603050405020304" pitchFamily="18" charset="0"/>
            </a:endParaRPr>
          </a:p>
          <a:p>
            <a:pPr algn="l"/>
            <a:endParaRPr lang="en-GB" sz="2000" dirty="0">
              <a:solidFill>
                <a:srgbClr val="000000"/>
              </a:solidFill>
              <a:latin typeface="Roboto" panose="02000000000000000000" pitchFamily="2" charset="0"/>
              <a:ea typeface="Calibri" panose="020F0502020204030204" pitchFamily="34" charset="0"/>
              <a:cs typeface="Times New Roman" panose="02020603050405020304" pitchFamily="18" charset="0"/>
            </a:endParaRPr>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12</a:t>
            </a:fld>
            <a:endParaRPr lang="en-US"/>
          </a:p>
        </p:txBody>
      </p:sp>
    </p:spTree>
    <p:extLst>
      <p:ext uri="{BB962C8B-B14F-4D97-AF65-F5344CB8AC3E}">
        <p14:creationId xmlns:p14="http://schemas.microsoft.com/office/powerpoint/2010/main" val="565711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567541"/>
          </a:xfrm>
        </p:spPr>
        <p:txBody>
          <a:bodyPr>
            <a:normAutofit/>
          </a:bodyPr>
          <a:lstStyle/>
          <a:p>
            <a:r>
              <a:rPr lang="en-US" sz="2400" dirty="0">
                <a:latin typeface="+mn-lt"/>
              </a:rPr>
              <a:t>Proposed Methodology</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524000" y="1828799"/>
            <a:ext cx="9144000" cy="4016415"/>
          </a:xfrm>
        </p:spPr>
        <p:txBody>
          <a:bodyPr>
            <a:normAutofit/>
          </a:bodyPr>
          <a:lstStyle/>
          <a:p>
            <a:pPr algn="l"/>
            <a:r>
              <a:rPr lang="en-US" dirty="0"/>
              <a:t>Most medical research involves double-blind RCT’s which are difficult to replicate with reflexology.</a:t>
            </a:r>
          </a:p>
          <a:p>
            <a:pPr algn="l"/>
            <a:endParaRPr lang="en-US" dirty="0"/>
          </a:p>
          <a:p>
            <a:pPr algn="l"/>
            <a:r>
              <a:rPr lang="en-US" dirty="0"/>
              <a:t>For this research to achieve its potential to bring about change, inform, educate and open dialogue, I will be using a Mixed-Methods design.</a:t>
            </a:r>
          </a:p>
          <a:p>
            <a:pPr algn="l"/>
            <a:endParaRPr lang="en-US" dirty="0"/>
          </a:p>
          <a:p>
            <a:pPr algn="l"/>
            <a:r>
              <a:rPr lang="en-GB" dirty="0">
                <a:effectLst/>
                <a:latin typeface="Calibri" panose="020F0502020204030204" pitchFamily="34" charset="0"/>
                <a:ea typeface="Calibri" panose="020F0502020204030204" pitchFamily="34" charset="0"/>
                <a:cs typeface="Times New Roman" panose="02020603050405020304" pitchFamily="18" charset="0"/>
              </a:rPr>
              <a:t>“mixing two methods might be superior to a single method as it is likely to provide rich insights into the research phenomena that cannot be fully understood by using only qualitative or quantitative methods (</a:t>
            </a:r>
            <a:r>
              <a:rPr lang="en-GB" dirty="0" err="1">
                <a:effectLst/>
                <a:latin typeface="Calibri" panose="020F0502020204030204" pitchFamily="34" charset="0"/>
                <a:ea typeface="Calibri" panose="020F0502020204030204" pitchFamily="34" charset="0"/>
                <a:cs typeface="Times New Roman" panose="02020603050405020304" pitchFamily="18" charset="0"/>
              </a:rPr>
              <a:t>Dawadi</a:t>
            </a:r>
            <a:r>
              <a:rPr lang="en-GB" dirty="0">
                <a:effectLst/>
                <a:latin typeface="Calibri" panose="020F0502020204030204" pitchFamily="34" charset="0"/>
                <a:ea typeface="Calibri" panose="020F0502020204030204" pitchFamily="34" charset="0"/>
                <a:cs typeface="Times New Roman" panose="02020603050405020304" pitchFamily="18" charset="0"/>
              </a:rPr>
              <a:t>, 2021, p. 27).</a:t>
            </a:r>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13</a:t>
            </a:fld>
            <a:endParaRPr lang="en-US"/>
          </a:p>
        </p:txBody>
      </p:sp>
    </p:spTree>
    <p:extLst>
      <p:ext uri="{BB962C8B-B14F-4D97-AF65-F5344CB8AC3E}">
        <p14:creationId xmlns:p14="http://schemas.microsoft.com/office/powerpoint/2010/main" val="1390823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250066" y="1018572"/>
            <a:ext cx="9417934" cy="4745620"/>
          </a:xfrm>
        </p:spPr>
        <p:txBody>
          <a:bodyPr>
            <a:normAutofit/>
          </a:bodyPr>
          <a:lstStyle/>
          <a:p>
            <a:pPr algn="l"/>
            <a:r>
              <a:rPr lang="en-GB" dirty="0">
                <a:effectLst/>
                <a:latin typeface="Calibri" panose="020F0502020204030204" pitchFamily="34" charset="0"/>
                <a:ea typeface="Calibri" panose="020F0502020204030204" pitchFamily="34" charset="0"/>
                <a:cs typeface="Times New Roman" panose="02020603050405020304" pitchFamily="18" charset="0"/>
              </a:rPr>
              <a:t>(Sale, Et al., 2002)’, say that the quantitative approach is based on positivism and that all phenomena can be reduced to an ontological position that there is only one ‘truth’ that cannot be influenced by the researcher or participants.  This information is useful, but combined with a qualitative approach it allows us to explore the lived experiences of the patient.</a:t>
            </a:r>
          </a:p>
          <a:p>
            <a:pPr algn="l"/>
            <a:endParaRPr lang="en-GB" dirty="0">
              <a:latin typeface="Calibri" panose="020F0502020204030204" pitchFamily="34" charset="0"/>
              <a:cs typeface="Times New Roman" panose="02020603050405020304" pitchFamily="18" charset="0"/>
            </a:endParaRPr>
          </a:p>
          <a:p>
            <a:pPr algn="l"/>
            <a:r>
              <a:rPr lang="en-US" dirty="0"/>
              <a:t>It is this combination of approaches that I feel will provide the greatest opportunity to influence change in patient care</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14</a:t>
            </a:fld>
            <a:endParaRPr lang="en-US"/>
          </a:p>
        </p:txBody>
      </p:sp>
    </p:spTree>
    <p:extLst>
      <p:ext uri="{BB962C8B-B14F-4D97-AF65-F5344CB8AC3E}">
        <p14:creationId xmlns:p14="http://schemas.microsoft.com/office/powerpoint/2010/main" val="2653552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
            <a:ext cx="9144000" cy="694480"/>
          </a:xfrm>
        </p:spPr>
        <p:txBody>
          <a:bodyPr>
            <a:normAutofit/>
          </a:bodyPr>
          <a:lstStyle/>
          <a:p>
            <a:r>
              <a:rPr lang="en-US" sz="2400" dirty="0">
                <a:latin typeface="+mn-lt"/>
              </a:rPr>
              <a:t>Proposed Methodology</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838199" y="960699"/>
            <a:ext cx="10319795" cy="4297101"/>
          </a:xfrm>
        </p:spPr>
        <p:txBody>
          <a:bodyPr>
            <a:normAutofit lnSpcReduction="10000"/>
          </a:bodyPr>
          <a:lstStyle/>
          <a:p>
            <a:pPr algn="l"/>
            <a:r>
              <a:rPr lang="en-US" dirty="0"/>
              <a:t>Part 1 of the research will involve the use of </a:t>
            </a:r>
            <a:r>
              <a:rPr lang="en-US" dirty="0" err="1"/>
              <a:t>FertiQoL</a:t>
            </a:r>
            <a:r>
              <a:rPr lang="en-US" dirty="0"/>
              <a:t> (Fertility Related Quality of Life), (Boivin, Et al., 2011) questionnaire.</a:t>
            </a:r>
          </a:p>
          <a:p>
            <a:pPr algn="l"/>
            <a:endParaRPr lang="en-US" dirty="0"/>
          </a:p>
          <a:p>
            <a:pPr algn="l"/>
            <a:r>
              <a:rPr lang="en-US" dirty="0" err="1"/>
              <a:t>FertiQoL</a:t>
            </a:r>
            <a:r>
              <a:rPr lang="en-US" dirty="0"/>
              <a:t> was developed to assess the impact of fertility on quality of life. The core components assess general health, emotional well-being, family and social relationships and work life.</a:t>
            </a:r>
          </a:p>
          <a:p>
            <a:pPr algn="l"/>
            <a:endParaRPr lang="en-US" dirty="0"/>
          </a:p>
          <a:p>
            <a:pPr algn="l"/>
            <a:r>
              <a:rPr lang="en-US" dirty="0"/>
              <a:t>It is widely accepted within the industry</a:t>
            </a:r>
          </a:p>
          <a:p>
            <a:pPr algn="l"/>
            <a:endParaRPr lang="en-US" dirty="0"/>
          </a:p>
          <a:p>
            <a:pPr algn="l"/>
            <a:r>
              <a:rPr lang="en-US" dirty="0"/>
              <a:t>According to Davies (2020) the use of a Paired T Test will allow interpretation of data pre and post reflexology.</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15</a:t>
            </a:fld>
            <a:endParaRPr lang="en-US"/>
          </a:p>
        </p:txBody>
      </p:sp>
    </p:spTree>
    <p:extLst>
      <p:ext uri="{BB962C8B-B14F-4D97-AF65-F5344CB8AC3E}">
        <p14:creationId xmlns:p14="http://schemas.microsoft.com/office/powerpoint/2010/main" val="2183315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
            <a:ext cx="9144000" cy="694480"/>
          </a:xfrm>
        </p:spPr>
        <p:txBody>
          <a:bodyPr>
            <a:normAutofit/>
          </a:bodyPr>
          <a:lstStyle/>
          <a:p>
            <a:r>
              <a:rPr lang="en-US" sz="2400" dirty="0">
                <a:latin typeface="+mn-lt"/>
              </a:rPr>
              <a:t>Proposed Methodology</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838199" y="960699"/>
            <a:ext cx="10319795" cy="4297101"/>
          </a:xfrm>
        </p:spPr>
        <p:txBody>
          <a:bodyPr>
            <a:normAutofit/>
          </a:bodyPr>
          <a:lstStyle/>
          <a:p>
            <a:pPr algn="l"/>
            <a:r>
              <a:rPr lang="en-US" dirty="0"/>
              <a:t>Participants will be recruited by ARR reflexologists.  We have approximately 300 active members and would expect to receive 150-200 participants who would be willing to complete the questionnaire.</a:t>
            </a:r>
          </a:p>
          <a:p>
            <a:pPr algn="l"/>
            <a:endParaRPr lang="en-US" dirty="0"/>
          </a:p>
          <a:p>
            <a:pPr algn="l"/>
            <a:r>
              <a:rPr lang="en-US" dirty="0" err="1"/>
              <a:t>FertiQoL</a:t>
            </a:r>
            <a:r>
              <a:rPr lang="en-US" dirty="0"/>
              <a:t> would need to be completed prior to beginning reflexology treatment and again after six treatment sessions have been undertaken.</a:t>
            </a:r>
          </a:p>
          <a:p>
            <a:pPr algn="l"/>
            <a:endParaRPr lang="en-US" dirty="0"/>
          </a:p>
          <a:p>
            <a:pPr algn="l"/>
            <a:r>
              <a:rPr lang="en-US" dirty="0"/>
              <a:t>The aim is to assess the physical and psychosocial impact of reflexology.</a:t>
            </a:r>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16</a:t>
            </a:fld>
            <a:endParaRPr lang="en-US"/>
          </a:p>
        </p:txBody>
      </p:sp>
    </p:spTree>
    <p:extLst>
      <p:ext uri="{BB962C8B-B14F-4D97-AF65-F5344CB8AC3E}">
        <p14:creationId xmlns:p14="http://schemas.microsoft.com/office/powerpoint/2010/main" val="1759854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
            <a:ext cx="9144000" cy="694480"/>
          </a:xfrm>
        </p:spPr>
        <p:txBody>
          <a:bodyPr>
            <a:normAutofit/>
          </a:bodyPr>
          <a:lstStyle/>
          <a:p>
            <a:r>
              <a:rPr lang="en-US" sz="2400" dirty="0">
                <a:latin typeface="+mn-lt"/>
              </a:rPr>
              <a:t>Proposed Methodology</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838199" y="960699"/>
            <a:ext cx="10319795" cy="4297101"/>
          </a:xfrm>
        </p:spPr>
        <p:txBody>
          <a:bodyPr>
            <a:normAutofit/>
          </a:bodyPr>
          <a:lstStyle/>
          <a:p>
            <a:pPr algn="l"/>
            <a:r>
              <a:rPr lang="en-US" dirty="0"/>
              <a:t>Part 2 of the study would be to use a hermeneutic phenomenological study.</a:t>
            </a:r>
          </a:p>
          <a:p>
            <a:pPr algn="l"/>
            <a:endParaRPr lang="en-US" dirty="0"/>
          </a:p>
          <a:p>
            <a:pPr algn="l"/>
            <a:r>
              <a:rPr lang="en-US" dirty="0"/>
              <a:t>Randomized selection of 10-12 participants.</a:t>
            </a:r>
          </a:p>
          <a:p>
            <a:pPr algn="l"/>
            <a:endParaRPr lang="en-US" dirty="0"/>
          </a:p>
          <a:p>
            <a:pPr algn="l"/>
            <a:r>
              <a:rPr lang="en-US" dirty="0"/>
              <a:t>Semi-structured interviews conducted by telephone, recorded and transcribed anonymously.</a:t>
            </a:r>
          </a:p>
          <a:p>
            <a:pPr algn="l"/>
            <a:endParaRPr lang="en-US" dirty="0"/>
          </a:p>
          <a:p>
            <a:pPr algn="l"/>
            <a:r>
              <a:rPr lang="en-US" dirty="0"/>
              <a:t>Coding of the data to identify emerging themes.</a:t>
            </a:r>
          </a:p>
          <a:p>
            <a:pPr algn="l"/>
            <a:endParaRPr lang="en-US" dirty="0"/>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17</a:t>
            </a:fld>
            <a:endParaRPr lang="en-US"/>
          </a:p>
        </p:txBody>
      </p:sp>
    </p:spTree>
    <p:extLst>
      <p:ext uri="{BB962C8B-B14F-4D97-AF65-F5344CB8AC3E}">
        <p14:creationId xmlns:p14="http://schemas.microsoft.com/office/powerpoint/2010/main" val="2119713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799034"/>
          </a:xfrm>
        </p:spPr>
        <p:txBody>
          <a:bodyPr>
            <a:normAutofit fontScale="90000"/>
          </a:bodyPr>
          <a:lstStyle/>
          <a:p>
            <a:r>
              <a:rPr lang="en-US" dirty="0"/>
              <a:t>Ethical Considerations</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053296" y="1921397"/>
            <a:ext cx="9614704" cy="4051140"/>
          </a:xfrm>
        </p:spPr>
        <p:txBody>
          <a:bodyPr/>
          <a:lstStyle/>
          <a:p>
            <a:pPr algn="l"/>
            <a:r>
              <a:rPr lang="en-US" dirty="0"/>
              <a:t>To date there is little or no qualitative or quantitative research to determine whether reflexology can be of benefit to patients with reproductive health conditions or those trying to conceive.</a:t>
            </a:r>
          </a:p>
          <a:p>
            <a:pPr algn="l"/>
            <a:endParaRPr lang="en-US" dirty="0"/>
          </a:p>
          <a:p>
            <a:pPr algn="l"/>
            <a:r>
              <a:rPr lang="en-US" dirty="0" err="1"/>
              <a:t>FertiQoL</a:t>
            </a:r>
            <a:r>
              <a:rPr lang="en-US" dirty="0"/>
              <a:t> questionnaires will be coded and anonymized.</a:t>
            </a:r>
          </a:p>
          <a:p>
            <a:pPr algn="l"/>
            <a:r>
              <a:rPr lang="en-US" dirty="0"/>
              <a:t>Interviews will be recorded, uploaded using WeTransfer, stored on the university computers and deleted once transcription has taken place.</a:t>
            </a:r>
          </a:p>
          <a:p>
            <a:pPr algn="l"/>
            <a:r>
              <a:rPr lang="en-US" dirty="0"/>
              <a:t>All transcriptions will be anonymized.</a:t>
            </a:r>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18</a:t>
            </a:fld>
            <a:endParaRPr lang="en-US"/>
          </a:p>
        </p:txBody>
      </p:sp>
    </p:spTree>
    <p:extLst>
      <p:ext uri="{BB962C8B-B14F-4D97-AF65-F5344CB8AC3E}">
        <p14:creationId xmlns:p14="http://schemas.microsoft.com/office/powerpoint/2010/main" val="4163440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799034"/>
          </a:xfrm>
        </p:spPr>
        <p:txBody>
          <a:bodyPr>
            <a:normAutofit fontScale="90000"/>
          </a:bodyPr>
          <a:lstStyle/>
          <a:p>
            <a:r>
              <a:rPr lang="en-US" dirty="0"/>
              <a:t>Ethical Considerations</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053296" y="1921397"/>
            <a:ext cx="9614704" cy="4051140"/>
          </a:xfrm>
        </p:spPr>
        <p:txBody>
          <a:bodyPr/>
          <a:lstStyle/>
          <a:p>
            <a:pPr algn="l"/>
            <a:endParaRPr lang="en-US" dirty="0"/>
          </a:p>
          <a:p>
            <a:pPr algn="l"/>
            <a:r>
              <a:rPr lang="en-US" dirty="0"/>
              <a:t>Participants will be sent the questions prior to interview. </a:t>
            </a:r>
          </a:p>
          <a:p>
            <a:pPr algn="l"/>
            <a:r>
              <a:rPr lang="en-US" dirty="0"/>
              <a:t>They will be informed that they can withdraw at any stage of the research. </a:t>
            </a:r>
          </a:p>
          <a:p>
            <a:pPr algn="l"/>
            <a:r>
              <a:rPr lang="en-US" dirty="0"/>
              <a:t>They will be provided with consent forms to complete prior to being interviewed.</a:t>
            </a:r>
          </a:p>
          <a:p>
            <a:pPr algn="l"/>
            <a:r>
              <a:rPr lang="en-US" dirty="0"/>
              <a:t>A description of how their data will be collected, stored, transcribed and anonymized.</a:t>
            </a:r>
          </a:p>
          <a:p>
            <a:pPr algn="l"/>
            <a:endParaRPr lang="en-US" dirty="0"/>
          </a:p>
          <a:p>
            <a:pPr algn="l"/>
            <a:endParaRPr lang="en-US" dirty="0"/>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19</a:t>
            </a:fld>
            <a:endParaRPr lang="en-US"/>
          </a:p>
        </p:txBody>
      </p:sp>
    </p:spTree>
    <p:extLst>
      <p:ext uri="{BB962C8B-B14F-4D97-AF65-F5344CB8AC3E}">
        <p14:creationId xmlns:p14="http://schemas.microsoft.com/office/powerpoint/2010/main" val="629937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799034"/>
          </a:xfrm>
        </p:spPr>
        <p:txBody>
          <a:bodyPr>
            <a:normAutofit fontScale="90000"/>
          </a:bodyPr>
          <a:lstStyle/>
          <a:p>
            <a:r>
              <a:rPr lang="en-US" dirty="0"/>
              <a:t>Ethical Considerations</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053296" y="1921397"/>
            <a:ext cx="9614704" cy="4051140"/>
          </a:xfrm>
        </p:spPr>
        <p:txBody>
          <a:bodyPr>
            <a:normAutofit fontScale="92500" lnSpcReduction="20000"/>
          </a:bodyPr>
          <a:lstStyle/>
          <a:p>
            <a:pPr algn="l"/>
            <a:endParaRPr lang="en-US" dirty="0"/>
          </a:p>
          <a:p>
            <a:pPr algn="l"/>
            <a:r>
              <a:rPr lang="en-US" dirty="0"/>
              <a:t>Anticipated risks for participants:</a:t>
            </a:r>
          </a:p>
          <a:p>
            <a:pPr algn="l"/>
            <a:r>
              <a:rPr lang="en-US" dirty="0"/>
              <a:t>Emotional risks when discussing their fertility journey or reproductive health issues.</a:t>
            </a:r>
          </a:p>
          <a:p>
            <a:pPr algn="l"/>
            <a:r>
              <a:rPr lang="en-US" dirty="0"/>
              <a:t>Discussion of intimate details of their sex life i.e. timing of sex for conception or difficulties in this area.</a:t>
            </a:r>
          </a:p>
          <a:p>
            <a:pPr algn="l"/>
            <a:endParaRPr lang="en-US" dirty="0"/>
          </a:p>
          <a:p>
            <a:pPr algn="l"/>
            <a:r>
              <a:rPr lang="en-US" dirty="0"/>
              <a:t>Mitigation:</a:t>
            </a:r>
          </a:p>
          <a:p>
            <a:pPr algn="l"/>
            <a:r>
              <a:rPr lang="en-US" dirty="0"/>
              <a:t>Participants will be provided with the questions prior to being interviewed and given the opportunity to express concerns or withdraw.</a:t>
            </a:r>
          </a:p>
          <a:p>
            <a:pPr algn="l"/>
            <a:r>
              <a:rPr lang="en-US" dirty="0"/>
              <a:t>All will be provided with details of Fertility Network UK a charity that provide support for those experiencing difficulties in this area.</a:t>
            </a:r>
          </a:p>
          <a:p>
            <a:pPr algn="l"/>
            <a:endParaRPr lang="en-US" dirty="0"/>
          </a:p>
          <a:p>
            <a:pPr algn="l"/>
            <a:endParaRPr lang="en-US" dirty="0"/>
          </a:p>
          <a:p>
            <a:pPr algn="l"/>
            <a:endParaRPr lang="en-US" dirty="0"/>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20</a:t>
            </a:fld>
            <a:endParaRPr lang="en-US"/>
          </a:p>
        </p:txBody>
      </p:sp>
    </p:spTree>
    <p:extLst>
      <p:ext uri="{BB962C8B-B14F-4D97-AF65-F5344CB8AC3E}">
        <p14:creationId xmlns:p14="http://schemas.microsoft.com/office/powerpoint/2010/main" val="11346769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a:xfrm>
            <a:off x="1524000" y="1122363"/>
            <a:ext cx="9144000" cy="799034"/>
          </a:xfrm>
        </p:spPr>
        <p:txBody>
          <a:bodyPr>
            <a:normAutofit fontScale="90000"/>
          </a:bodyPr>
          <a:lstStyle/>
          <a:p>
            <a:r>
              <a:rPr lang="en-US" dirty="0"/>
              <a:t>Ethical Considerations</a:t>
            </a:r>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a:xfrm>
            <a:off x="1053296" y="1921397"/>
            <a:ext cx="9614704" cy="4051140"/>
          </a:xfrm>
        </p:spPr>
        <p:txBody>
          <a:bodyPr>
            <a:normAutofit fontScale="92500"/>
          </a:bodyPr>
          <a:lstStyle/>
          <a:p>
            <a:pPr algn="l"/>
            <a:endParaRPr lang="en-US" dirty="0"/>
          </a:p>
          <a:p>
            <a:pPr algn="l"/>
            <a:r>
              <a:rPr lang="en-US" dirty="0"/>
              <a:t>Anticipated risks for researcher:</a:t>
            </a:r>
          </a:p>
          <a:p>
            <a:pPr algn="l"/>
            <a:r>
              <a:rPr lang="en-US" dirty="0"/>
              <a:t>A marginal risk of impropriety when discussing sexual or reproductive health with the participants</a:t>
            </a:r>
          </a:p>
          <a:p>
            <a:pPr algn="l"/>
            <a:endParaRPr lang="en-US" dirty="0"/>
          </a:p>
          <a:p>
            <a:pPr algn="l"/>
            <a:r>
              <a:rPr lang="en-US" dirty="0"/>
              <a:t>Mitigation:</a:t>
            </a:r>
          </a:p>
          <a:p>
            <a:pPr algn="l"/>
            <a:r>
              <a:rPr lang="en-US" dirty="0"/>
              <a:t>Ensuring that participants are informed of the interview process and questions for discussion and provided with an opportunity to voice concerns or withdraw.</a:t>
            </a:r>
          </a:p>
          <a:p>
            <a:pPr algn="l"/>
            <a:r>
              <a:rPr lang="en-US" dirty="0"/>
              <a:t>All will be provided with details of Fertility Network UK a charity that provide support for those experiencing difficulties in this area.</a:t>
            </a:r>
          </a:p>
          <a:p>
            <a:pPr algn="l"/>
            <a:endParaRPr lang="en-US" dirty="0"/>
          </a:p>
          <a:p>
            <a:pPr algn="l"/>
            <a:endParaRPr lang="en-US" dirty="0"/>
          </a:p>
          <a:p>
            <a:pPr algn="l"/>
            <a:endParaRPr lang="en-US" dirty="0"/>
          </a:p>
          <a:p>
            <a:pPr algn="l"/>
            <a:endParaRPr lang="en-US" dirty="0"/>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21</a:t>
            </a:fld>
            <a:endParaRPr lang="en-US"/>
          </a:p>
        </p:txBody>
      </p:sp>
    </p:spTree>
    <p:extLst>
      <p:ext uri="{BB962C8B-B14F-4D97-AF65-F5344CB8AC3E}">
        <p14:creationId xmlns:p14="http://schemas.microsoft.com/office/powerpoint/2010/main" val="2559721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p:txBody>
          <a:bodyPr/>
          <a:lstStyle/>
          <a:p>
            <a:endParaRPr lang="en-US"/>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22</a:t>
            </a:fld>
            <a:endParaRPr lang="en-US"/>
          </a:p>
        </p:txBody>
      </p:sp>
    </p:spTree>
    <p:extLst>
      <p:ext uri="{BB962C8B-B14F-4D97-AF65-F5344CB8AC3E}">
        <p14:creationId xmlns:p14="http://schemas.microsoft.com/office/powerpoint/2010/main" val="1904649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p:txBody>
          <a:bodyPr/>
          <a:lstStyle/>
          <a:p>
            <a:endParaRPr lang="en-US"/>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23</a:t>
            </a:fld>
            <a:endParaRPr lang="en-US"/>
          </a:p>
        </p:txBody>
      </p:sp>
    </p:spTree>
    <p:extLst>
      <p:ext uri="{BB962C8B-B14F-4D97-AF65-F5344CB8AC3E}">
        <p14:creationId xmlns:p14="http://schemas.microsoft.com/office/powerpoint/2010/main" val="1539080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3748-241C-B5C0-EC92-B762E6AB7C12}"/>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9048654E-D281-F6FA-BF8A-1CC3F76C2B40}"/>
              </a:ext>
            </a:extLst>
          </p:cNvPr>
          <p:cNvSpPr>
            <a:spLocks noGrp="1"/>
          </p:cNvSpPr>
          <p:nvPr>
            <p:ph type="subTitle" idx="1"/>
          </p:nvPr>
        </p:nvSpPr>
        <p:spPr/>
        <p:txBody>
          <a:bodyPr/>
          <a:lstStyle/>
          <a:p>
            <a:endParaRPr lang="en-US"/>
          </a:p>
        </p:txBody>
      </p:sp>
      <p:sp>
        <p:nvSpPr>
          <p:cNvPr id="4" name="Date Placeholder 3">
            <a:extLst>
              <a:ext uri="{FF2B5EF4-FFF2-40B4-BE49-F238E27FC236}">
                <a16:creationId xmlns:a16="http://schemas.microsoft.com/office/drawing/2014/main" id="{251E2A63-DA1F-0FF2-1835-01DD01070252}"/>
              </a:ext>
            </a:extLst>
          </p:cNvPr>
          <p:cNvSpPr>
            <a:spLocks noGrp="1"/>
          </p:cNvSpPr>
          <p:nvPr>
            <p:ph type="dt" sz="half" idx="10"/>
          </p:nvPr>
        </p:nvSpPr>
        <p:spPr/>
        <p:txBody>
          <a:bodyPr/>
          <a:lstStyle/>
          <a:p>
            <a:fld id="{402751A9-808A-8E48-9F03-E6940831A119}" type="datetime1">
              <a:rPr lang="en-GB" smtClean="0"/>
              <a:t>08/10/2023</a:t>
            </a:fld>
            <a:endParaRPr lang="en-US"/>
          </a:p>
        </p:txBody>
      </p:sp>
      <p:sp>
        <p:nvSpPr>
          <p:cNvPr id="5" name="Footer Placeholder 4">
            <a:extLst>
              <a:ext uri="{FF2B5EF4-FFF2-40B4-BE49-F238E27FC236}">
                <a16:creationId xmlns:a16="http://schemas.microsoft.com/office/drawing/2014/main" id="{94972082-F9C5-9013-E005-CD19A24D1BDA}"/>
              </a:ext>
            </a:extLst>
          </p:cNvPr>
          <p:cNvSpPr>
            <a:spLocks noGrp="1"/>
          </p:cNvSpPr>
          <p:nvPr>
            <p:ph type="ftr" sz="quarter" idx="11"/>
          </p:nvPr>
        </p:nvSpPr>
        <p:spPr/>
        <p:txBody>
          <a:bodyPr/>
          <a:lstStyle/>
          <a:p>
            <a:r>
              <a:rPr lang="en-US"/>
              <a:t>©Barbara Scott</a:t>
            </a:r>
          </a:p>
        </p:txBody>
      </p:sp>
      <p:sp>
        <p:nvSpPr>
          <p:cNvPr id="6" name="Slide Number Placeholder 5">
            <a:extLst>
              <a:ext uri="{FF2B5EF4-FFF2-40B4-BE49-F238E27FC236}">
                <a16:creationId xmlns:a16="http://schemas.microsoft.com/office/drawing/2014/main" id="{BE228117-5588-589C-3D28-A2FD6761DAFB}"/>
              </a:ext>
            </a:extLst>
          </p:cNvPr>
          <p:cNvSpPr>
            <a:spLocks noGrp="1"/>
          </p:cNvSpPr>
          <p:nvPr>
            <p:ph type="sldNum" sz="quarter" idx="12"/>
          </p:nvPr>
        </p:nvSpPr>
        <p:spPr/>
        <p:txBody>
          <a:bodyPr/>
          <a:lstStyle/>
          <a:p>
            <a:fld id="{FA5D89A5-9DE9-D64C-86DB-61DF981D5F6A}" type="slidenum">
              <a:rPr lang="en-US" smtClean="0"/>
              <a:t>24</a:t>
            </a:fld>
            <a:endParaRPr lang="en-US"/>
          </a:p>
        </p:txBody>
      </p:sp>
    </p:spTree>
    <p:extLst>
      <p:ext uri="{BB962C8B-B14F-4D97-AF65-F5344CB8AC3E}">
        <p14:creationId xmlns:p14="http://schemas.microsoft.com/office/powerpoint/2010/main" val="2445456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2956</TotalTime>
  <Words>1423</Words>
  <Application>Microsoft Macintosh PowerPoint</Application>
  <PresentationFormat>Widescreen</PresentationFormat>
  <Paragraphs>193</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Roboto</vt:lpstr>
      <vt:lpstr>Office Theme</vt:lpstr>
      <vt:lpstr>Practitioner Research Proposal     ‘Does Reproductive Reflexology have a Role in Providing Support for Patients with Reproductive Health Conditions or whilst they are Trying to Conceive ’       BMPF7200 </vt:lpstr>
      <vt:lpstr>Background and Context Aims and Objectives Literature Review Proposed Methodology Ethical Considerations</vt:lpstr>
      <vt:lpstr>In a recent study the (World Health Organisation [WHO], 2023) stated that I in 6 couples globally are experiencing difficulties with conceiving. </vt:lpstr>
      <vt:lpstr>PowerPoint Presentation</vt:lpstr>
      <vt:lpstr>     Reflexology is described by (Whatley, Et al., 2018) as “A therapeutic modality based on the theory that discrete areas of the body may be mapped onto the feet, a standard reflexology treatment typically involves applying pressure to specific areas on the feet using thumb, finger and hand techniques”.    </vt:lpstr>
      <vt:lpstr>The Human Fertility and Embryology Authority (HFEA) are the regulatory body that audit all fertility clinics and treatments in the UK </vt:lpstr>
      <vt:lpstr>PowerPoint Presentation</vt:lpstr>
      <vt:lpstr>Abstract of the Prospective Longitudinal Audit   Mr Bryan Woodward PhD X&amp;Y Fertility and Barbara Scott ARR 2020</vt:lpstr>
      <vt:lpstr>Module on Qualitative Research</vt:lpstr>
      <vt:lpstr>Aims and Objectives</vt:lpstr>
      <vt:lpstr>Literature Review</vt:lpstr>
      <vt:lpstr>Literature Review</vt:lpstr>
      <vt:lpstr>Proposed Methodology</vt:lpstr>
      <vt:lpstr>PowerPoint Presentation</vt:lpstr>
      <vt:lpstr>Proposed Methodology</vt:lpstr>
      <vt:lpstr>Proposed Methodology</vt:lpstr>
      <vt:lpstr>Proposed Methodology</vt:lpstr>
      <vt:lpstr>Ethical Considerations</vt:lpstr>
      <vt:lpstr>Ethical Considerations</vt:lpstr>
      <vt:lpstr>Ethical Considerations</vt:lpstr>
      <vt:lpstr>Ethical Considerations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Practitioner Research Proposal     ‘Does Reproductive Reflexology have a Role in Providing Support for Patients with Reproductive Health Conditions or whilst they are Trying to Conceive ’       BMPF7200 </dc:title>
  <dc:creator>Barbara Scott</dc:creator>
  <cp:lastModifiedBy>Barbara Scott</cp:lastModifiedBy>
  <cp:revision>3</cp:revision>
  <dcterms:created xsi:type="dcterms:W3CDTF">2023-10-08T11:09:45Z</dcterms:created>
  <dcterms:modified xsi:type="dcterms:W3CDTF">2023-10-10T12:26:07Z</dcterms:modified>
</cp:coreProperties>
</file>