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slideshow.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4"/>
    <p:sldMasterId id="2147483684" r:id="rId5"/>
  </p:sldMasterIdLst>
  <p:notesMasterIdLst>
    <p:notesMasterId r:id="rId31"/>
  </p:notesMasterIdLst>
  <p:sldIdLst>
    <p:sldId id="256" r:id="rId6"/>
    <p:sldId id="257" r:id="rId7"/>
    <p:sldId id="258" r:id="rId8"/>
    <p:sldId id="259" r:id="rId9"/>
    <p:sldId id="260" r:id="rId10"/>
    <p:sldId id="266" r:id="rId11"/>
    <p:sldId id="267" r:id="rId12"/>
    <p:sldId id="263" r:id="rId13"/>
    <p:sldId id="264" r:id="rId14"/>
    <p:sldId id="274" r:id="rId15"/>
    <p:sldId id="284" r:id="rId16"/>
    <p:sldId id="278" r:id="rId17"/>
    <p:sldId id="277" r:id="rId18"/>
    <p:sldId id="265" r:id="rId19"/>
    <p:sldId id="275" r:id="rId20"/>
    <p:sldId id="276" r:id="rId21"/>
    <p:sldId id="286" r:id="rId22"/>
    <p:sldId id="261" r:id="rId23"/>
    <p:sldId id="279" r:id="rId24"/>
    <p:sldId id="280" r:id="rId25"/>
    <p:sldId id="262" r:id="rId26"/>
    <p:sldId id="281" r:id="rId27"/>
    <p:sldId id="283" r:id="rId28"/>
    <p:sldId id="282" r:id="rId29"/>
    <p:sldId id="285" r:id="rId3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0F5F97E-8DC7-4FDC-AB85-CB422C820BBB}" v="96" dt="2025-12-01T21:00:48.40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94660"/>
  </p:normalViewPr>
  <p:slideViewPr>
    <p:cSldViewPr snapToGrid="0">
      <p:cViewPr varScale="1">
        <p:scale>
          <a:sx n="64" d="100"/>
          <a:sy n="64" d="100"/>
        </p:scale>
        <p:origin x="84"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 Type="http://schemas.openxmlformats.org/officeDocument/2006/relationships/customXml" Target="../customXml/item3.xml"/><Relationship Id="rId21" Type="http://schemas.openxmlformats.org/officeDocument/2006/relationships/slide" Target="slides/slide16.xml"/><Relationship Id="rId34" Type="http://schemas.openxmlformats.org/officeDocument/2006/relationships/theme" Target="theme/theme1.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slide" Target="slides/slide24.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presProps" Target="presProps.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microsoft.com/office/2015/10/relationships/revisionInfo" Target="revisionInfo.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tableStyles" Target="tableStyles.xml"/></Relationships>
</file>

<file path=ppt/diagrams/_rels/data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svg"/><Relationship Id="rId1" Type="http://schemas.openxmlformats.org/officeDocument/2006/relationships/image" Target="../media/image9.png"/><Relationship Id="rId4" Type="http://schemas.openxmlformats.org/officeDocument/2006/relationships/image" Target="../media/image12.svg"/></Relationships>
</file>

<file path=ppt/diagrams/_rels/drawing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svg"/><Relationship Id="rId1" Type="http://schemas.openxmlformats.org/officeDocument/2006/relationships/image" Target="../media/image9.png"/><Relationship Id="rId4" Type="http://schemas.openxmlformats.org/officeDocument/2006/relationships/image" Target="../media/image12.sv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DCD8B167-3530-4F9C-916B-0C53FEC55B4B}" type="doc">
      <dgm:prSet loTypeId="urn:microsoft.com/office/officeart/2005/8/layout/vList2" loCatId="list" qsTypeId="urn:microsoft.com/office/officeart/2005/8/quickstyle/simple4" qsCatId="simple" csTypeId="urn:microsoft.com/office/officeart/2005/8/colors/colorful5" csCatId="colorful"/>
      <dgm:spPr/>
      <dgm:t>
        <a:bodyPr/>
        <a:lstStyle/>
        <a:p>
          <a:endParaRPr lang="en-US"/>
        </a:p>
      </dgm:t>
    </dgm:pt>
    <dgm:pt modelId="{F7DD0D22-F48E-4D14-B6BB-F5FBE9102074}">
      <dgm:prSet/>
      <dgm:spPr/>
      <dgm:t>
        <a:bodyPr/>
        <a:lstStyle/>
        <a:p>
          <a:r>
            <a:rPr lang="en-GB" dirty="0"/>
            <a:t>Explore police use of LFT</a:t>
          </a:r>
          <a:endParaRPr lang="en-US" dirty="0"/>
        </a:p>
      </dgm:t>
    </dgm:pt>
    <dgm:pt modelId="{85FA8777-3300-455A-A780-95A9C1789D0C}" type="parTrans" cxnId="{A1F522F8-085A-44D9-BBF0-2F8854E21A15}">
      <dgm:prSet/>
      <dgm:spPr/>
      <dgm:t>
        <a:bodyPr/>
        <a:lstStyle/>
        <a:p>
          <a:endParaRPr lang="en-US"/>
        </a:p>
      </dgm:t>
    </dgm:pt>
    <dgm:pt modelId="{349627E8-EFB2-4C0C-80C4-BFBBB8E0873A}" type="sibTrans" cxnId="{A1F522F8-085A-44D9-BBF0-2F8854E21A15}">
      <dgm:prSet/>
      <dgm:spPr/>
      <dgm:t>
        <a:bodyPr/>
        <a:lstStyle/>
        <a:p>
          <a:endParaRPr lang="en-US"/>
        </a:p>
      </dgm:t>
    </dgm:pt>
    <dgm:pt modelId="{B31ACDB0-FCE3-45D8-B4A8-7BF98C2042F4}">
      <dgm:prSet/>
      <dgm:spPr/>
      <dgm:t>
        <a:bodyPr/>
        <a:lstStyle/>
        <a:p>
          <a:r>
            <a:rPr lang="en-GB"/>
            <a:t>Explore Ethical practices </a:t>
          </a:r>
          <a:endParaRPr lang="en-US"/>
        </a:p>
      </dgm:t>
    </dgm:pt>
    <dgm:pt modelId="{2017BC21-47F3-4CDF-AC0F-A168D46A6B4C}" type="parTrans" cxnId="{C7EB31DB-CB45-483B-8745-7D735E375E8F}">
      <dgm:prSet/>
      <dgm:spPr/>
      <dgm:t>
        <a:bodyPr/>
        <a:lstStyle/>
        <a:p>
          <a:endParaRPr lang="en-US"/>
        </a:p>
      </dgm:t>
    </dgm:pt>
    <dgm:pt modelId="{709BD847-FD71-496B-ABF0-EC5C384E04FD}" type="sibTrans" cxnId="{C7EB31DB-CB45-483B-8745-7D735E375E8F}">
      <dgm:prSet/>
      <dgm:spPr/>
      <dgm:t>
        <a:bodyPr/>
        <a:lstStyle/>
        <a:p>
          <a:endParaRPr lang="en-US"/>
        </a:p>
      </dgm:t>
    </dgm:pt>
    <dgm:pt modelId="{7EF84996-A38E-492B-BE8C-64B7876AF804}">
      <dgm:prSet/>
      <dgm:spPr/>
      <dgm:t>
        <a:bodyPr/>
        <a:lstStyle/>
        <a:p>
          <a:r>
            <a:rPr lang="en-GB"/>
            <a:t>Its impact on policing and relations with the public </a:t>
          </a:r>
          <a:endParaRPr lang="en-US"/>
        </a:p>
      </dgm:t>
    </dgm:pt>
    <dgm:pt modelId="{C6E5B6A7-E2DD-422D-A288-75DAA52FE577}" type="parTrans" cxnId="{EF9A877F-58DC-4DD2-BAE5-E247B8FD52B4}">
      <dgm:prSet/>
      <dgm:spPr/>
      <dgm:t>
        <a:bodyPr/>
        <a:lstStyle/>
        <a:p>
          <a:endParaRPr lang="en-US"/>
        </a:p>
      </dgm:t>
    </dgm:pt>
    <dgm:pt modelId="{49330D0C-DCA5-4C90-B6B5-E3BAB4524CF2}" type="sibTrans" cxnId="{EF9A877F-58DC-4DD2-BAE5-E247B8FD52B4}">
      <dgm:prSet/>
      <dgm:spPr/>
      <dgm:t>
        <a:bodyPr/>
        <a:lstStyle/>
        <a:p>
          <a:endParaRPr lang="en-US"/>
        </a:p>
      </dgm:t>
    </dgm:pt>
    <dgm:pt modelId="{C02C1385-5741-44D1-825F-95C8CE79FCB6}" type="pres">
      <dgm:prSet presAssocID="{DCD8B167-3530-4F9C-916B-0C53FEC55B4B}" presName="linear" presStyleCnt="0">
        <dgm:presLayoutVars>
          <dgm:animLvl val="lvl"/>
          <dgm:resizeHandles val="exact"/>
        </dgm:presLayoutVars>
      </dgm:prSet>
      <dgm:spPr/>
    </dgm:pt>
    <dgm:pt modelId="{0D252F52-9CBC-4410-8132-9B620A77A25D}" type="pres">
      <dgm:prSet presAssocID="{F7DD0D22-F48E-4D14-B6BB-F5FBE9102074}" presName="parentText" presStyleLbl="node1" presStyleIdx="0" presStyleCnt="3">
        <dgm:presLayoutVars>
          <dgm:chMax val="0"/>
          <dgm:bulletEnabled val="1"/>
        </dgm:presLayoutVars>
      </dgm:prSet>
      <dgm:spPr/>
    </dgm:pt>
    <dgm:pt modelId="{6F58873B-453B-4541-9A9E-54939404C131}" type="pres">
      <dgm:prSet presAssocID="{349627E8-EFB2-4C0C-80C4-BFBBB8E0873A}" presName="spacer" presStyleCnt="0"/>
      <dgm:spPr/>
    </dgm:pt>
    <dgm:pt modelId="{B657C1A8-8904-40EF-A7EB-6773F041C3E5}" type="pres">
      <dgm:prSet presAssocID="{B31ACDB0-FCE3-45D8-B4A8-7BF98C2042F4}" presName="parentText" presStyleLbl="node1" presStyleIdx="1" presStyleCnt="3">
        <dgm:presLayoutVars>
          <dgm:chMax val="0"/>
          <dgm:bulletEnabled val="1"/>
        </dgm:presLayoutVars>
      </dgm:prSet>
      <dgm:spPr/>
    </dgm:pt>
    <dgm:pt modelId="{2D0D6C53-CFEF-44B3-92E1-48F53B491F98}" type="pres">
      <dgm:prSet presAssocID="{709BD847-FD71-496B-ABF0-EC5C384E04FD}" presName="spacer" presStyleCnt="0"/>
      <dgm:spPr/>
    </dgm:pt>
    <dgm:pt modelId="{4C34C32C-E8BB-4403-B20D-75542307BF41}" type="pres">
      <dgm:prSet presAssocID="{7EF84996-A38E-492B-BE8C-64B7876AF804}" presName="parentText" presStyleLbl="node1" presStyleIdx="2" presStyleCnt="3">
        <dgm:presLayoutVars>
          <dgm:chMax val="0"/>
          <dgm:bulletEnabled val="1"/>
        </dgm:presLayoutVars>
      </dgm:prSet>
      <dgm:spPr/>
    </dgm:pt>
  </dgm:ptLst>
  <dgm:cxnLst>
    <dgm:cxn modelId="{6613646C-A56F-4626-9E00-B39B43A4F749}" type="presOf" srcId="{DCD8B167-3530-4F9C-916B-0C53FEC55B4B}" destId="{C02C1385-5741-44D1-825F-95C8CE79FCB6}" srcOrd="0" destOrd="0" presId="urn:microsoft.com/office/officeart/2005/8/layout/vList2"/>
    <dgm:cxn modelId="{EF9A877F-58DC-4DD2-BAE5-E247B8FD52B4}" srcId="{DCD8B167-3530-4F9C-916B-0C53FEC55B4B}" destId="{7EF84996-A38E-492B-BE8C-64B7876AF804}" srcOrd="2" destOrd="0" parTransId="{C6E5B6A7-E2DD-422D-A288-75DAA52FE577}" sibTransId="{49330D0C-DCA5-4C90-B6B5-E3BAB4524CF2}"/>
    <dgm:cxn modelId="{4E660C89-D521-46CE-98BF-F912C31B1CB6}" type="presOf" srcId="{B31ACDB0-FCE3-45D8-B4A8-7BF98C2042F4}" destId="{B657C1A8-8904-40EF-A7EB-6773F041C3E5}" srcOrd="0" destOrd="0" presId="urn:microsoft.com/office/officeart/2005/8/layout/vList2"/>
    <dgm:cxn modelId="{9F11CAC4-E054-4F95-9067-2CA9A4BF9091}" type="presOf" srcId="{7EF84996-A38E-492B-BE8C-64B7876AF804}" destId="{4C34C32C-E8BB-4403-B20D-75542307BF41}" srcOrd="0" destOrd="0" presId="urn:microsoft.com/office/officeart/2005/8/layout/vList2"/>
    <dgm:cxn modelId="{C7EB31DB-CB45-483B-8745-7D735E375E8F}" srcId="{DCD8B167-3530-4F9C-916B-0C53FEC55B4B}" destId="{B31ACDB0-FCE3-45D8-B4A8-7BF98C2042F4}" srcOrd="1" destOrd="0" parTransId="{2017BC21-47F3-4CDF-AC0F-A168D46A6B4C}" sibTransId="{709BD847-FD71-496B-ABF0-EC5C384E04FD}"/>
    <dgm:cxn modelId="{A1F522F8-085A-44D9-BBF0-2F8854E21A15}" srcId="{DCD8B167-3530-4F9C-916B-0C53FEC55B4B}" destId="{F7DD0D22-F48E-4D14-B6BB-F5FBE9102074}" srcOrd="0" destOrd="0" parTransId="{85FA8777-3300-455A-A780-95A9C1789D0C}" sibTransId="{349627E8-EFB2-4C0C-80C4-BFBBB8E0873A}"/>
    <dgm:cxn modelId="{A0D5CAFC-CA63-456E-95CA-9193AA1D26B3}" type="presOf" srcId="{F7DD0D22-F48E-4D14-B6BB-F5FBE9102074}" destId="{0D252F52-9CBC-4410-8132-9B620A77A25D}" srcOrd="0" destOrd="0" presId="urn:microsoft.com/office/officeart/2005/8/layout/vList2"/>
    <dgm:cxn modelId="{A5AE87A3-A5D4-41D6-9DCF-94C5C06FFBD2}" type="presParOf" srcId="{C02C1385-5741-44D1-825F-95C8CE79FCB6}" destId="{0D252F52-9CBC-4410-8132-9B620A77A25D}" srcOrd="0" destOrd="0" presId="urn:microsoft.com/office/officeart/2005/8/layout/vList2"/>
    <dgm:cxn modelId="{4FAA2DC4-E344-4B8E-8F2F-90AD208E3FCA}" type="presParOf" srcId="{C02C1385-5741-44D1-825F-95C8CE79FCB6}" destId="{6F58873B-453B-4541-9A9E-54939404C131}" srcOrd="1" destOrd="0" presId="urn:microsoft.com/office/officeart/2005/8/layout/vList2"/>
    <dgm:cxn modelId="{34670D6A-DCCB-41E4-9C2F-DD5A9480AE5C}" type="presParOf" srcId="{C02C1385-5741-44D1-825F-95C8CE79FCB6}" destId="{B657C1A8-8904-40EF-A7EB-6773F041C3E5}" srcOrd="2" destOrd="0" presId="urn:microsoft.com/office/officeart/2005/8/layout/vList2"/>
    <dgm:cxn modelId="{61715E82-0BE6-44F1-9478-F290F39F00B0}" type="presParOf" srcId="{C02C1385-5741-44D1-825F-95C8CE79FCB6}" destId="{2D0D6C53-CFEF-44B3-92E1-48F53B491F98}" srcOrd="3" destOrd="0" presId="urn:microsoft.com/office/officeart/2005/8/layout/vList2"/>
    <dgm:cxn modelId="{224D1891-12A1-4806-975A-91E9D9994FC5}" type="presParOf" srcId="{C02C1385-5741-44D1-825F-95C8CE79FCB6}" destId="{4C34C32C-E8BB-4403-B20D-75542307BF41}"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F8149E2-05C9-409D-968E-883F8F1AF5F1}"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5314C6B8-58EE-4067-90F9-0BF2D674D200}">
      <dgm:prSet/>
      <dgm:spPr/>
      <dgm:t>
        <a:bodyPr/>
        <a:lstStyle/>
        <a:p>
          <a:r>
            <a:rPr lang="en-GB" dirty="0"/>
            <a:t>A key aspect of the use of this technology is the relationship between the output of the LFR and human operators’ responses. To act or not to act.</a:t>
          </a:r>
          <a:endParaRPr lang="en-US" dirty="0"/>
        </a:p>
      </dgm:t>
    </dgm:pt>
    <dgm:pt modelId="{D9B19910-7915-4547-8008-6368F4ED294C}" type="parTrans" cxnId="{096BD93D-3611-4DAA-A8EF-02C75B0BE359}">
      <dgm:prSet/>
      <dgm:spPr/>
      <dgm:t>
        <a:bodyPr/>
        <a:lstStyle/>
        <a:p>
          <a:endParaRPr lang="en-US"/>
        </a:p>
      </dgm:t>
    </dgm:pt>
    <dgm:pt modelId="{2EB4C564-DBC2-490B-918A-78CE9F6601D8}" type="sibTrans" cxnId="{096BD93D-3611-4DAA-A8EF-02C75B0BE359}">
      <dgm:prSet/>
      <dgm:spPr/>
      <dgm:t>
        <a:bodyPr/>
        <a:lstStyle/>
        <a:p>
          <a:endParaRPr lang="en-US"/>
        </a:p>
      </dgm:t>
    </dgm:pt>
    <dgm:pt modelId="{E22C1BFD-3B87-4298-940A-7E7C17FAD12B}">
      <dgm:prSet/>
      <dgm:spPr/>
      <dgm:t>
        <a:bodyPr/>
        <a:lstStyle/>
        <a:p>
          <a:r>
            <a:rPr lang="en-GB" dirty="0"/>
            <a:t>The LFR software does not decide how the output will be interpreted and used/acted upon; this decision is the responsibility of the system operator. </a:t>
          </a:r>
          <a:endParaRPr lang="en-US" dirty="0"/>
        </a:p>
      </dgm:t>
    </dgm:pt>
    <dgm:pt modelId="{F05B01C7-2997-45E3-88B1-C22961473362}" type="parTrans" cxnId="{4C6D9907-05DD-4788-B224-A408F40A3EA2}">
      <dgm:prSet/>
      <dgm:spPr/>
      <dgm:t>
        <a:bodyPr/>
        <a:lstStyle/>
        <a:p>
          <a:endParaRPr lang="en-US"/>
        </a:p>
      </dgm:t>
    </dgm:pt>
    <dgm:pt modelId="{65F564EB-403E-4F0D-8A1F-0044D118D867}" type="sibTrans" cxnId="{4C6D9907-05DD-4788-B224-A408F40A3EA2}">
      <dgm:prSet/>
      <dgm:spPr/>
      <dgm:t>
        <a:bodyPr/>
        <a:lstStyle/>
        <a:p>
          <a:endParaRPr lang="en-US"/>
        </a:p>
      </dgm:t>
    </dgm:pt>
    <dgm:pt modelId="{18F551ED-DBA8-4485-9CC3-59A4AFB2FA21}">
      <dgm:prSet/>
      <dgm:spPr/>
      <dgm:t>
        <a:bodyPr/>
        <a:lstStyle/>
        <a:p>
          <a:r>
            <a:rPr lang="en-GB"/>
            <a:t>In the field trials police personnel were required to verify or override a possible match identified by the system and then decide what action should be taken (for example, intervention, identity verification, arrest)</a:t>
          </a:r>
          <a:endParaRPr lang="en-US"/>
        </a:p>
      </dgm:t>
    </dgm:pt>
    <dgm:pt modelId="{CAC5B15A-960D-4E51-86F3-303E88CD16ED}" type="parTrans" cxnId="{68B02094-4FC3-457A-96B5-847D0C479C17}">
      <dgm:prSet/>
      <dgm:spPr/>
      <dgm:t>
        <a:bodyPr/>
        <a:lstStyle/>
        <a:p>
          <a:endParaRPr lang="en-US"/>
        </a:p>
      </dgm:t>
    </dgm:pt>
    <dgm:pt modelId="{7F1528C5-6758-4146-B047-6882386C7178}" type="sibTrans" cxnId="{68B02094-4FC3-457A-96B5-847D0C479C17}">
      <dgm:prSet/>
      <dgm:spPr/>
      <dgm:t>
        <a:bodyPr/>
        <a:lstStyle/>
        <a:p>
          <a:endParaRPr lang="en-US"/>
        </a:p>
      </dgm:t>
    </dgm:pt>
    <dgm:pt modelId="{29E574AA-5A31-466B-9919-3160FC658659}" type="pres">
      <dgm:prSet presAssocID="{4F8149E2-05C9-409D-968E-883F8F1AF5F1}" presName="linear" presStyleCnt="0">
        <dgm:presLayoutVars>
          <dgm:animLvl val="lvl"/>
          <dgm:resizeHandles val="exact"/>
        </dgm:presLayoutVars>
      </dgm:prSet>
      <dgm:spPr/>
    </dgm:pt>
    <dgm:pt modelId="{1B8D2B22-5805-4757-8505-1C022CDE7219}" type="pres">
      <dgm:prSet presAssocID="{5314C6B8-58EE-4067-90F9-0BF2D674D200}" presName="parentText" presStyleLbl="node1" presStyleIdx="0" presStyleCnt="3">
        <dgm:presLayoutVars>
          <dgm:chMax val="0"/>
          <dgm:bulletEnabled val="1"/>
        </dgm:presLayoutVars>
      </dgm:prSet>
      <dgm:spPr/>
    </dgm:pt>
    <dgm:pt modelId="{123D8178-9869-4C44-A667-13147B985E12}" type="pres">
      <dgm:prSet presAssocID="{2EB4C564-DBC2-490B-918A-78CE9F6601D8}" presName="spacer" presStyleCnt="0"/>
      <dgm:spPr/>
    </dgm:pt>
    <dgm:pt modelId="{AC802950-776D-4D7E-9B6D-E299F9199318}" type="pres">
      <dgm:prSet presAssocID="{E22C1BFD-3B87-4298-940A-7E7C17FAD12B}" presName="parentText" presStyleLbl="node1" presStyleIdx="1" presStyleCnt="3">
        <dgm:presLayoutVars>
          <dgm:chMax val="0"/>
          <dgm:bulletEnabled val="1"/>
        </dgm:presLayoutVars>
      </dgm:prSet>
      <dgm:spPr/>
    </dgm:pt>
    <dgm:pt modelId="{B8E788AC-934F-4BD9-96BE-9D8E2FF45536}" type="pres">
      <dgm:prSet presAssocID="{65F564EB-403E-4F0D-8A1F-0044D118D867}" presName="spacer" presStyleCnt="0"/>
      <dgm:spPr/>
    </dgm:pt>
    <dgm:pt modelId="{3418F887-B6E7-43E3-846F-5CE9755FECA6}" type="pres">
      <dgm:prSet presAssocID="{18F551ED-DBA8-4485-9CC3-59A4AFB2FA21}" presName="parentText" presStyleLbl="node1" presStyleIdx="2" presStyleCnt="3">
        <dgm:presLayoutVars>
          <dgm:chMax val="0"/>
          <dgm:bulletEnabled val="1"/>
        </dgm:presLayoutVars>
      </dgm:prSet>
      <dgm:spPr/>
    </dgm:pt>
  </dgm:ptLst>
  <dgm:cxnLst>
    <dgm:cxn modelId="{4C6D9907-05DD-4788-B224-A408F40A3EA2}" srcId="{4F8149E2-05C9-409D-968E-883F8F1AF5F1}" destId="{E22C1BFD-3B87-4298-940A-7E7C17FAD12B}" srcOrd="1" destOrd="0" parTransId="{F05B01C7-2997-45E3-88B1-C22961473362}" sibTransId="{65F564EB-403E-4F0D-8A1F-0044D118D867}"/>
    <dgm:cxn modelId="{824EFA10-0C8E-4A21-A128-3E50D89B49B2}" type="presOf" srcId="{4F8149E2-05C9-409D-968E-883F8F1AF5F1}" destId="{29E574AA-5A31-466B-9919-3160FC658659}" srcOrd="0" destOrd="0" presId="urn:microsoft.com/office/officeart/2005/8/layout/vList2"/>
    <dgm:cxn modelId="{096BD93D-3611-4DAA-A8EF-02C75B0BE359}" srcId="{4F8149E2-05C9-409D-968E-883F8F1AF5F1}" destId="{5314C6B8-58EE-4067-90F9-0BF2D674D200}" srcOrd="0" destOrd="0" parTransId="{D9B19910-7915-4547-8008-6368F4ED294C}" sibTransId="{2EB4C564-DBC2-490B-918A-78CE9F6601D8}"/>
    <dgm:cxn modelId="{F511F14F-0582-4076-805C-B9DFE437AD0B}" type="presOf" srcId="{E22C1BFD-3B87-4298-940A-7E7C17FAD12B}" destId="{AC802950-776D-4D7E-9B6D-E299F9199318}" srcOrd="0" destOrd="0" presId="urn:microsoft.com/office/officeart/2005/8/layout/vList2"/>
    <dgm:cxn modelId="{18025291-B218-43B0-9542-AE55A0776704}" type="presOf" srcId="{18F551ED-DBA8-4485-9CC3-59A4AFB2FA21}" destId="{3418F887-B6E7-43E3-846F-5CE9755FECA6}" srcOrd="0" destOrd="0" presId="urn:microsoft.com/office/officeart/2005/8/layout/vList2"/>
    <dgm:cxn modelId="{68B02094-4FC3-457A-96B5-847D0C479C17}" srcId="{4F8149E2-05C9-409D-968E-883F8F1AF5F1}" destId="{18F551ED-DBA8-4485-9CC3-59A4AFB2FA21}" srcOrd="2" destOrd="0" parTransId="{CAC5B15A-960D-4E51-86F3-303E88CD16ED}" sibTransId="{7F1528C5-6758-4146-B047-6882386C7178}"/>
    <dgm:cxn modelId="{DF603CAB-BCD7-42E2-8586-E012791AE09F}" type="presOf" srcId="{5314C6B8-58EE-4067-90F9-0BF2D674D200}" destId="{1B8D2B22-5805-4757-8505-1C022CDE7219}" srcOrd="0" destOrd="0" presId="urn:microsoft.com/office/officeart/2005/8/layout/vList2"/>
    <dgm:cxn modelId="{A3FEE1C4-432D-47BE-9CC0-ECB5CD9487B8}" type="presParOf" srcId="{29E574AA-5A31-466B-9919-3160FC658659}" destId="{1B8D2B22-5805-4757-8505-1C022CDE7219}" srcOrd="0" destOrd="0" presId="urn:microsoft.com/office/officeart/2005/8/layout/vList2"/>
    <dgm:cxn modelId="{7277433F-585C-46CA-B5F6-F1D4F487CFA7}" type="presParOf" srcId="{29E574AA-5A31-466B-9919-3160FC658659}" destId="{123D8178-9869-4C44-A667-13147B985E12}" srcOrd="1" destOrd="0" presId="urn:microsoft.com/office/officeart/2005/8/layout/vList2"/>
    <dgm:cxn modelId="{5B452977-69B1-43EF-8E36-0B2064767A38}" type="presParOf" srcId="{29E574AA-5A31-466B-9919-3160FC658659}" destId="{AC802950-776D-4D7E-9B6D-E299F9199318}" srcOrd="2" destOrd="0" presId="urn:microsoft.com/office/officeart/2005/8/layout/vList2"/>
    <dgm:cxn modelId="{A37722EA-0EAE-412E-9C2D-072AB5CA0B68}" type="presParOf" srcId="{29E574AA-5A31-466B-9919-3160FC658659}" destId="{B8E788AC-934F-4BD9-96BE-9D8E2FF45536}" srcOrd="3" destOrd="0" presId="urn:microsoft.com/office/officeart/2005/8/layout/vList2"/>
    <dgm:cxn modelId="{5070C429-82ED-4BFE-8398-4FAE550BA902}" type="presParOf" srcId="{29E574AA-5A31-466B-9919-3160FC658659}" destId="{3418F887-B6E7-43E3-846F-5CE9755FECA6}"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7983959-34CE-408B-B4A6-94FD732833C6}"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B88D3FF7-4A33-455A-AC72-9A5DAA3C5954}">
      <dgm:prSet/>
      <dgm:spPr/>
      <dgm:t>
        <a:bodyPr/>
        <a:lstStyle/>
        <a:p>
          <a:r>
            <a:rPr lang="en-GB"/>
            <a:t>In 2019, the High court initially dismissed his case</a:t>
          </a:r>
          <a:endParaRPr lang="en-US"/>
        </a:p>
      </dgm:t>
    </dgm:pt>
    <dgm:pt modelId="{3E9D2228-9A5F-42F6-9BF6-1544CE026452}" type="parTrans" cxnId="{A9F4D952-7AD5-4FFD-84C6-66459D3C4E6D}">
      <dgm:prSet/>
      <dgm:spPr/>
      <dgm:t>
        <a:bodyPr/>
        <a:lstStyle/>
        <a:p>
          <a:endParaRPr lang="en-US"/>
        </a:p>
      </dgm:t>
    </dgm:pt>
    <dgm:pt modelId="{627B1553-419A-4BC8-89B0-A23978EE8729}" type="sibTrans" cxnId="{A9F4D952-7AD5-4FFD-84C6-66459D3C4E6D}">
      <dgm:prSet/>
      <dgm:spPr/>
      <dgm:t>
        <a:bodyPr/>
        <a:lstStyle/>
        <a:p>
          <a:endParaRPr lang="en-US"/>
        </a:p>
      </dgm:t>
    </dgm:pt>
    <dgm:pt modelId="{86065C9B-1DF3-45DE-BEB4-2D44FF098817}">
      <dgm:prSet/>
      <dgm:spPr/>
      <dgm:t>
        <a:bodyPr/>
        <a:lstStyle/>
        <a:p>
          <a:r>
            <a:rPr lang="en-GB"/>
            <a:t>Its ruling stated, that while the technology did interfere with privacy rights, the existing legal framework and police policies provided sufficient safeguards and that its use was not unlawful</a:t>
          </a:r>
          <a:endParaRPr lang="en-US"/>
        </a:p>
      </dgm:t>
    </dgm:pt>
    <dgm:pt modelId="{7D40E16D-4095-45AC-973F-CC3FEB9A0C23}" type="parTrans" cxnId="{E16B7241-46E4-4133-9C1D-7A7E27DB2198}">
      <dgm:prSet/>
      <dgm:spPr/>
      <dgm:t>
        <a:bodyPr/>
        <a:lstStyle/>
        <a:p>
          <a:endParaRPr lang="en-US"/>
        </a:p>
      </dgm:t>
    </dgm:pt>
    <dgm:pt modelId="{2162A618-8F6B-4636-B6E8-63485AAF2BB2}" type="sibTrans" cxnId="{E16B7241-46E4-4133-9C1D-7A7E27DB2198}">
      <dgm:prSet/>
      <dgm:spPr/>
      <dgm:t>
        <a:bodyPr/>
        <a:lstStyle/>
        <a:p>
          <a:endParaRPr lang="en-US"/>
        </a:p>
      </dgm:t>
    </dgm:pt>
    <dgm:pt modelId="{9D991E05-F6C8-4091-926A-BA4CDDEAA605}" type="pres">
      <dgm:prSet presAssocID="{87983959-34CE-408B-B4A6-94FD732833C6}" presName="root" presStyleCnt="0">
        <dgm:presLayoutVars>
          <dgm:dir/>
          <dgm:resizeHandles val="exact"/>
        </dgm:presLayoutVars>
      </dgm:prSet>
      <dgm:spPr/>
    </dgm:pt>
    <dgm:pt modelId="{F5462FDF-E3C0-4DE6-BA7D-796C5FF0DC95}" type="pres">
      <dgm:prSet presAssocID="{B88D3FF7-4A33-455A-AC72-9A5DAA3C5954}" presName="compNode" presStyleCnt="0"/>
      <dgm:spPr/>
    </dgm:pt>
    <dgm:pt modelId="{DE367D93-753C-422E-A18F-554A4863CEC9}" type="pres">
      <dgm:prSet presAssocID="{B88D3FF7-4A33-455A-AC72-9A5DAA3C5954}" presName="bgRect" presStyleLbl="bgShp" presStyleIdx="0" presStyleCnt="2"/>
      <dgm:spPr/>
    </dgm:pt>
    <dgm:pt modelId="{89CC6247-B6DF-4059-A78F-EBB5B67659A7}" type="pres">
      <dgm:prSet presAssocID="{B88D3FF7-4A33-455A-AC72-9A5DAA3C5954}"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avel"/>
        </a:ext>
      </dgm:extLst>
    </dgm:pt>
    <dgm:pt modelId="{1C92E96A-6208-41A2-B7DE-09A35E6CC6DA}" type="pres">
      <dgm:prSet presAssocID="{B88D3FF7-4A33-455A-AC72-9A5DAA3C5954}" presName="spaceRect" presStyleCnt="0"/>
      <dgm:spPr/>
    </dgm:pt>
    <dgm:pt modelId="{4D791A44-A547-424E-80C1-1C8D98276D5F}" type="pres">
      <dgm:prSet presAssocID="{B88D3FF7-4A33-455A-AC72-9A5DAA3C5954}" presName="parTx" presStyleLbl="revTx" presStyleIdx="0" presStyleCnt="2">
        <dgm:presLayoutVars>
          <dgm:chMax val="0"/>
          <dgm:chPref val="0"/>
        </dgm:presLayoutVars>
      </dgm:prSet>
      <dgm:spPr/>
    </dgm:pt>
    <dgm:pt modelId="{14BCAC58-4E56-4E06-A37A-7A422AFC59B3}" type="pres">
      <dgm:prSet presAssocID="{627B1553-419A-4BC8-89B0-A23978EE8729}" presName="sibTrans" presStyleCnt="0"/>
      <dgm:spPr/>
    </dgm:pt>
    <dgm:pt modelId="{F958C223-3268-48EA-8128-3D5E25DFEBDB}" type="pres">
      <dgm:prSet presAssocID="{86065C9B-1DF3-45DE-BEB4-2D44FF098817}" presName="compNode" presStyleCnt="0"/>
      <dgm:spPr/>
    </dgm:pt>
    <dgm:pt modelId="{6F6E19C2-C501-452D-A278-6ABA5AF96982}" type="pres">
      <dgm:prSet presAssocID="{86065C9B-1DF3-45DE-BEB4-2D44FF098817}" presName="bgRect" presStyleLbl="bgShp" presStyleIdx="1" presStyleCnt="2"/>
      <dgm:spPr/>
    </dgm:pt>
    <dgm:pt modelId="{75B244F0-4B33-4061-9651-C6D63FAB4323}" type="pres">
      <dgm:prSet presAssocID="{86065C9B-1DF3-45DE-BEB4-2D44FF098817}"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Judge"/>
        </a:ext>
      </dgm:extLst>
    </dgm:pt>
    <dgm:pt modelId="{571D719C-91EA-47C8-94F0-B1D1118650A4}" type="pres">
      <dgm:prSet presAssocID="{86065C9B-1DF3-45DE-BEB4-2D44FF098817}" presName="spaceRect" presStyleCnt="0"/>
      <dgm:spPr/>
    </dgm:pt>
    <dgm:pt modelId="{0B0BBFCC-91E3-4F87-ADB8-72A376FF46F3}" type="pres">
      <dgm:prSet presAssocID="{86065C9B-1DF3-45DE-BEB4-2D44FF098817}" presName="parTx" presStyleLbl="revTx" presStyleIdx="1" presStyleCnt="2">
        <dgm:presLayoutVars>
          <dgm:chMax val="0"/>
          <dgm:chPref val="0"/>
        </dgm:presLayoutVars>
      </dgm:prSet>
      <dgm:spPr/>
    </dgm:pt>
  </dgm:ptLst>
  <dgm:cxnLst>
    <dgm:cxn modelId="{327E902C-4C11-465F-850C-5153DBFBE7CC}" type="presOf" srcId="{B88D3FF7-4A33-455A-AC72-9A5DAA3C5954}" destId="{4D791A44-A547-424E-80C1-1C8D98276D5F}" srcOrd="0" destOrd="0" presId="urn:microsoft.com/office/officeart/2018/2/layout/IconVerticalSolidList"/>
    <dgm:cxn modelId="{E16B7241-46E4-4133-9C1D-7A7E27DB2198}" srcId="{87983959-34CE-408B-B4A6-94FD732833C6}" destId="{86065C9B-1DF3-45DE-BEB4-2D44FF098817}" srcOrd="1" destOrd="0" parTransId="{7D40E16D-4095-45AC-973F-CC3FEB9A0C23}" sibTransId="{2162A618-8F6B-4636-B6E8-63485AAF2BB2}"/>
    <dgm:cxn modelId="{A9F4D952-7AD5-4FFD-84C6-66459D3C4E6D}" srcId="{87983959-34CE-408B-B4A6-94FD732833C6}" destId="{B88D3FF7-4A33-455A-AC72-9A5DAA3C5954}" srcOrd="0" destOrd="0" parTransId="{3E9D2228-9A5F-42F6-9BF6-1544CE026452}" sibTransId="{627B1553-419A-4BC8-89B0-A23978EE8729}"/>
    <dgm:cxn modelId="{E72AC07A-9A09-4CB2-BC35-BC4C1457F45C}" type="presOf" srcId="{87983959-34CE-408B-B4A6-94FD732833C6}" destId="{9D991E05-F6C8-4091-926A-BA4CDDEAA605}" srcOrd="0" destOrd="0" presId="urn:microsoft.com/office/officeart/2018/2/layout/IconVerticalSolidList"/>
    <dgm:cxn modelId="{CA1D109A-F2DD-477A-B9AD-CAD4007CB1BC}" type="presOf" srcId="{86065C9B-1DF3-45DE-BEB4-2D44FF098817}" destId="{0B0BBFCC-91E3-4F87-ADB8-72A376FF46F3}" srcOrd="0" destOrd="0" presId="urn:microsoft.com/office/officeart/2018/2/layout/IconVerticalSolidList"/>
    <dgm:cxn modelId="{909F0463-CE93-409B-AB7E-BDEBD6D39562}" type="presParOf" srcId="{9D991E05-F6C8-4091-926A-BA4CDDEAA605}" destId="{F5462FDF-E3C0-4DE6-BA7D-796C5FF0DC95}" srcOrd="0" destOrd="0" presId="urn:microsoft.com/office/officeart/2018/2/layout/IconVerticalSolidList"/>
    <dgm:cxn modelId="{2D8B32AF-B5D2-4B3E-BB68-0C748B339185}" type="presParOf" srcId="{F5462FDF-E3C0-4DE6-BA7D-796C5FF0DC95}" destId="{DE367D93-753C-422E-A18F-554A4863CEC9}" srcOrd="0" destOrd="0" presId="urn:microsoft.com/office/officeart/2018/2/layout/IconVerticalSolidList"/>
    <dgm:cxn modelId="{5BFC1C07-C8EE-410F-A5E6-1BCBFDD5BCF7}" type="presParOf" srcId="{F5462FDF-E3C0-4DE6-BA7D-796C5FF0DC95}" destId="{89CC6247-B6DF-4059-A78F-EBB5B67659A7}" srcOrd="1" destOrd="0" presId="urn:microsoft.com/office/officeart/2018/2/layout/IconVerticalSolidList"/>
    <dgm:cxn modelId="{AF9414EE-8FC3-44AD-887E-12DDD42AE483}" type="presParOf" srcId="{F5462FDF-E3C0-4DE6-BA7D-796C5FF0DC95}" destId="{1C92E96A-6208-41A2-B7DE-09A35E6CC6DA}" srcOrd="2" destOrd="0" presId="urn:microsoft.com/office/officeart/2018/2/layout/IconVerticalSolidList"/>
    <dgm:cxn modelId="{7C0FC01C-B50D-41E6-984F-1C61F1FE535D}" type="presParOf" srcId="{F5462FDF-E3C0-4DE6-BA7D-796C5FF0DC95}" destId="{4D791A44-A547-424E-80C1-1C8D98276D5F}" srcOrd="3" destOrd="0" presId="urn:microsoft.com/office/officeart/2018/2/layout/IconVerticalSolidList"/>
    <dgm:cxn modelId="{8DE70DAE-B3D5-44CA-A5D0-8D8D5C8DA7FC}" type="presParOf" srcId="{9D991E05-F6C8-4091-926A-BA4CDDEAA605}" destId="{14BCAC58-4E56-4E06-A37A-7A422AFC59B3}" srcOrd="1" destOrd="0" presId="urn:microsoft.com/office/officeart/2018/2/layout/IconVerticalSolidList"/>
    <dgm:cxn modelId="{D8F7D481-3E2C-431B-B040-CFEFADCA9DD6}" type="presParOf" srcId="{9D991E05-F6C8-4091-926A-BA4CDDEAA605}" destId="{F958C223-3268-48EA-8128-3D5E25DFEBDB}" srcOrd="2" destOrd="0" presId="urn:microsoft.com/office/officeart/2018/2/layout/IconVerticalSolidList"/>
    <dgm:cxn modelId="{C6F4D815-66AA-4C67-93F6-C86E8B2F344C}" type="presParOf" srcId="{F958C223-3268-48EA-8128-3D5E25DFEBDB}" destId="{6F6E19C2-C501-452D-A278-6ABA5AF96982}" srcOrd="0" destOrd="0" presId="urn:microsoft.com/office/officeart/2018/2/layout/IconVerticalSolidList"/>
    <dgm:cxn modelId="{51ADDA21-663F-4C4E-B83A-000589C08D9E}" type="presParOf" srcId="{F958C223-3268-48EA-8128-3D5E25DFEBDB}" destId="{75B244F0-4B33-4061-9651-C6D63FAB4323}" srcOrd="1" destOrd="0" presId="urn:microsoft.com/office/officeart/2018/2/layout/IconVerticalSolidList"/>
    <dgm:cxn modelId="{F1629E5D-4F86-497F-AB71-32DB4EBF91A7}" type="presParOf" srcId="{F958C223-3268-48EA-8128-3D5E25DFEBDB}" destId="{571D719C-91EA-47C8-94F0-B1D1118650A4}" srcOrd="2" destOrd="0" presId="urn:microsoft.com/office/officeart/2018/2/layout/IconVerticalSolidList"/>
    <dgm:cxn modelId="{72EA7B6A-F48F-445F-A856-1CBBB5093776}" type="presParOf" srcId="{F958C223-3268-48EA-8128-3D5E25DFEBDB}" destId="{0B0BBFCC-91E3-4F87-ADB8-72A376FF46F3}"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D252F52-9CBC-4410-8132-9B620A77A25D}">
      <dsp:nvSpPr>
        <dsp:cNvPr id="0" name=""/>
        <dsp:cNvSpPr/>
      </dsp:nvSpPr>
      <dsp:spPr>
        <a:xfrm>
          <a:off x="0" y="27876"/>
          <a:ext cx="6666833" cy="1716828"/>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63830" tIns="163830" rIns="163830" bIns="163830" numCol="1" spcCol="1270" anchor="ctr" anchorCtr="0">
          <a:noAutofit/>
        </a:bodyPr>
        <a:lstStyle/>
        <a:p>
          <a:pPr marL="0" lvl="0" indent="0" algn="l" defTabSz="1911350">
            <a:lnSpc>
              <a:spcPct val="90000"/>
            </a:lnSpc>
            <a:spcBef>
              <a:spcPct val="0"/>
            </a:spcBef>
            <a:spcAft>
              <a:spcPct val="35000"/>
            </a:spcAft>
            <a:buNone/>
          </a:pPr>
          <a:r>
            <a:rPr lang="en-GB" sz="4300" kern="1200" dirty="0"/>
            <a:t>Explore police use of LFT</a:t>
          </a:r>
          <a:endParaRPr lang="en-US" sz="4300" kern="1200" dirty="0"/>
        </a:p>
      </dsp:txBody>
      <dsp:txXfrm>
        <a:off x="83809" y="111685"/>
        <a:ext cx="6499215" cy="1549210"/>
      </dsp:txXfrm>
    </dsp:sp>
    <dsp:sp modelId="{B657C1A8-8904-40EF-A7EB-6773F041C3E5}">
      <dsp:nvSpPr>
        <dsp:cNvPr id="0" name=""/>
        <dsp:cNvSpPr/>
      </dsp:nvSpPr>
      <dsp:spPr>
        <a:xfrm>
          <a:off x="0" y="1868545"/>
          <a:ext cx="6666833" cy="1716828"/>
        </a:xfrm>
        <a:prstGeom prst="roundRect">
          <a:avLst/>
        </a:prstGeom>
        <a:gradFill rotWithShape="0">
          <a:gsLst>
            <a:gs pos="0">
              <a:schemeClr val="accent5">
                <a:hueOff val="-6076075"/>
                <a:satOff val="-413"/>
                <a:lumOff val="981"/>
                <a:alphaOff val="0"/>
                <a:satMod val="103000"/>
                <a:lumMod val="102000"/>
                <a:tint val="94000"/>
              </a:schemeClr>
            </a:gs>
            <a:gs pos="50000">
              <a:schemeClr val="accent5">
                <a:hueOff val="-6076075"/>
                <a:satOff val="-413"/>
                <a:lumOff val="981"/>
                <a:alphaOff val="0"/>
                <a:satMod val="110000"/>
                <a:lumMod val="100000"/>
                <a:shade val="100000"/>
              </a:schemeClr>
            </a:gs>
            <a:gs pos="100000">
              <a:schemeClr val="accent5">
                <a:hueOff val="-6076075"/>
                <a:satOff val="-413"/>
                <a:lumOff val="98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63830" tIns="163830" rIns="163830" bIns="163830" numCol="1" spcCol="1270" anchor="ctr" anchorCtr="0">
          <a:noAutofit/>
        </a:bodyPr>
        <a:lstStyle/>
        <a:p>
          <a:pPr marL="0" lvl="0" indent="0" algn="l" defTabSz="1911350">
            <a:lnSpc>
              <a:spcPct val="90000"/>
            </a:lnSpc>
            <a:spcBef>
              <a:spcPct val="0"/>
            </a:spcBef>
            <a:spcAft>
              <a:spcPct val="35000"/>
            </a:spcAft>
            <a:buNone/>
          </a:pPr>
          <a:r>
            <a:rPr lang="en-GB" sz="4300" kern="1200"/>
            <a:t>Explore Ethical practices </a:t>
          </a:r>
          <a:endParaRPr lang="en-US" sz="4300" kern="1200"/>
        </a:p>
      </dsp:txBody>
      <dsp:txXfrm>
        <a:off x="83809" y="1952354"/>
        <a:ext cx="6499215" cy="1549210"/>
      </dsp:txXfrm>
    </dsp:sp>
    <dsp:sp modelId="{4C34C32C-E8BB-4403-B20D-75542307BF41}">
      <dsp:nvSpPr>
        <dsp:cNvPr id="0" name=""/>
        <dsp:cNvSpPr/>
      </dsp:nvSpPr>
      <dsp:spPr>
        <a:xfrm>
          <a:off x="0" y="3709214"/>
          <a:ext cx="6666833" cy="1716828"/>
        </a:xfrm>
        <a:prstGeom prst="roundRect">
          <a:avLst/>
        </a:prstGeom>
        <a:gradFill rotWithShape="0">
          <a:gsLst>
            <a:gs pos="0">
              <a:schemeClr val="accent5">
                <a:hueOff val="-12152150"/>
                <a:satOff val="-826"/>
                <a:lumOff val="1961"/>
                <a:alphaOff val="0"/>
                <a:satMod val="103000"/>
                <a:lumMod val="102000"/>
                <a:tint val="94000"/>
              </a:schemeClr>
            </a:gs>
            <a:gs pos="50000">
              <a:schemeClr val="accent5">
                <a:hueOff val="-12152150"/>
                <a:satOff val="-826"/>
                <a:lumOff val="1961"/>
                <a:alphaOff val="0"/>
                <a:satMod val="110000"/>
                <a:lumMod val="100000"/>
                <a:shade val="100000"/>
              </a:schemeClr>
            </a:gs>
            <a:gs pos="100000">
              <a:schemeClr val="accent5">
                <a:hueOff val="-12152150"/>
                <a:satOff val="-826"/>
                <a:lumOff val="196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63830" tIns="163830" rIns="163830" bIns="163830" numCol="1" spcCol="1270" anchor="ctr" anchorCtr="0">
          <a:noAutofit/>
        </a:bodyPr>
        <a:lstStyle/>
        <a:p>
          <a:pPr marL="0" lvl="0" indent="0" algn="l" defTabSz="1911350">
            <a:lnSpc>
              <a:spcPct val="90000"/>
            </a:lnSpc>
            <a:spcBef>
              <a:spcPct val="0"/>
            </a:spcBef>
            <a:spcAft>
              <a:spcPct val="35000"/>
            </a:spcAft>
            <a:buNone/>
          </a:pPr>
          <a:r>
            <a:rPr lang="en-GB" sz="4300" kern="1200"/>
            <a:t>Its impact on policing and relations with the public </a:t>
          </a:r>
          <a:endParaRPr lang="en-US" sz="4300" kern="1200"/>
        </a:p>
      </dsp:txBody>
      <dsp:txXfrm>
        <a:off x="83809" y="3793023"/>
        <a:ext cx="6499215" cy="154921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B8D2B22-5805-4757-8505-1C022CDE7219}">
      <dsp:nvSpPr>
        <dsp:cNvPr id="0" name=""/>
        <dsp:cNvSpPr/>
      </dsp:nvSpPr>
      <dsp:spPr>
        <a:xfrm>
          <a:off x="0" y="77018"/>
          <a:ext cx="7169663" cy="2062125"/>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t>A key aspect of the use of this technology is the relationship between the output of the LFR and human operators’ responses. To act or not to act.</a:t>
          </a:r>
          <a:endParaRPr lang="en-US" sz="2400" kern="1200" dirty="0"/>
        </a:p>
      </dsp:txBody>
      <dsp:txXfrm>
        <a:off x="100665" y="177683"/>
        <a:ext cx="6968333" cy="1860795"/>
      </dsp:txXfrm>
    </dsp:sp>
    <dsp:sp modelId="{AC802950-776D-4D7E-9B6D-E299F9199318}">
      <dsp:nvSpPr>
        <dsp:cNvPr id="0" name=""/>
        <dsp:cNvSpPr/>
      </dsp:nvSpPr>
      <dsp:spPr>
        <a:xfrm>
          <a:off x="0" y="2208263"/>
          <a:ext cx="7169663" cy="2062125"/>
        </a:xfrm>
        <a:prstGeom prst="roundRect">
          <a:avLst/>
        </a:prstGeom>
        <a:solidFill>
          <a:schemeClr val="accent5">
            <a:hueOff val="-6076075"/>
            <a:satOff val="-413"/>
            <a:lumOff val="98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t>The LFR software does not decide how the output will be interpreted and used/acted upon; this decision is the responsibility of the system operator. </a:t>
          </a:r>
          <a:endParaRPr lang="en-US" sz="2400" kern="1200" dirty="0"/>
        </a:p>
      </dsp:txBody>
      <dsp:txXfrm>
        <a:off x="100665" y="2308928"/>
        <a:ext cx="6968333" cy="1860795"/>
      </dsp:txXfrm>
    </dsp:sp>
    <dsp:sp modelId="{3418F887-B6E7-43E3-846F-5CE9755FECA6}">
      <dsp:nvSpPr>
        <dsp:cNvPr id="0" name=""/>
        <dsp:cNvSpPr/>
      </dsp:nvSpPr>
      <dsp:spPr>
        <a:xfrm>
          <a:off x="0" y="4339508"/>
          <a:ext cx="7169663" cy="2062125"/>
        </a:xfrm>
        <a:prstGeom prst="roundRect">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In the field trials police personnel were required to verify or override a possible match identified by the system and then decide what action should be taken (for example, intervention, identity verification, arrest)</a:t>
          </a:r>
          <a:endParaRPr lang="en-US" sz="2400" kern="1200"/>
        </a:p>
      </dsp:txBody>
      <dsp:txXfrm>
        <a:off x="100665" y="4440173"/>
        <a:ext cx="6968333" cy="186079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E367D93-753C-422E-A18F-554A4863CEC9}">
      <dsp:nvSpPr>
        <dsp:cNvPr id="0" name=""/>
        <dsp:cNvSpPr/>
      </dsp:nvSpPr>
      <dsp:spPr>
        <a:xfrm>
          <a:off x="0" y="708097"/>
          <a:ext cx="10515600" cy="1307257"/>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9CC6247-B6DF-4059-A78F-EBB5B67659A7}">
      <dsp:nvSpPr>
        <dsp:cNvPr id="0" name=""/>
        <dsp:cNvSpPr/>
      </dsp:nvSpPr>
      <dsp:spPr>
        <a:xfrm>
          <a:off x="395445" y="1002230"/>
          <a:ext cx="718991" cy="71899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D791A44-A547-424E-80C1-1C8D98276D5F}">
      <dsp:nvSpPr>
        <dsp:cNvPr id="0" name=""/>
        <dsp:cNvSpPr/>
      </dsp:nvSpPr>
      <dsp:spPr>
        <a:xfrm>
          <a:off x="1509882" y="708097"/>
          <a:ext cx="9005717" cy="13072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351" tIns="138351" rIns="138351" bIns="138351" numCol="1" spcCol="1270" anchor="ctr" anchorCtr="0">
          <a:noAutofit/>
        </a:bodyPr>
        <a:lstStyle/>
        <a:p>
          <a:pPr marL="0" lvl="0" indent="0" algn="l" defTabSz="1066800">
            <a:lnSpc>
              <a:spcPct val="90000"/>
            </a:lnSpc>
            <a:spcBef>
              <a:spcPct val="0"/>
            </a:spcBef>
            <a:spcAft>
              <a:spcPct val="35000"/>
            </a:spcAft>
            <a:buNone/>
          </a:pPr>
          <a:r>
            <a:rPr lang="en-GB" sz="2400" kern="1200"/>
            <a:t>In 2019, the High court initially dismissed his case</a:t>
          </a:r>
          <a:endParaRPr lang="en-US" sz="2400" kern="1200"/>
        </a:p>
      </dsp:txBody>
      <dsp:txXfrm>
        <a:off x="1509882" y="708097"/>
        <a:ext cx="9005717" cy="1307257"/>
      </dsp:txXfrm>
    </dsp:sp>
    <dsp:sp modelId="{6F6E19C2-C501-452D-A278-6ABA5AF96982}">
      <dsp:nvSpPr>
        <dsp:cNvPr id="0" name=""/>
        <dsp:cNvSpPr/>
      </dsp:nvSpPr>
      <dsp:spPr>
        <a:xfrm>
          <a:off x="0" y="2342169"/>
          <a:ext cx="10515600" cy="1307257"/>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5B244F0-4B33-4061-9651-C6D63FAB4323}">
      <dsp:nvSpPr>
        <dsp:cNvPr id="0" name=""/>
        <dsp:cNvSpPr/>
      </dsp:nvSpPr>
      <dsp:spPr>
        <a:xfrm>
          <a:off x="395445" y="2636302"/>
          <a:ext cx="718991" cy="71899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B0BBFCC-91E3-4F87-ADB8-72A376FF46F3}">
      <dsp:nvSpPr>
        <dsp:cNvPr id="0" name=""/>
        <dsp:cNvSpPr/>
      </dsp:nvSpPr>
      <dsp:spPr>
        <a:xfrm>
          <a:off x="1509882" y="2342169"/>
          <a:ext cx="9005717" cy="13072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351" tIns="138351" rIns="138351" bIns="138351" numCol="1" spcCol="1270" anchor="ctr" anchorCtr="0">
          <a:noAutofit/>
        </a:bodyPr>
        <a:lstStyle/>
        <a:p>
          <a:pPr marL="0" lvl="0" indent="0" algn="l" defTabSz="1066800">
            <a:lnSpc>
              <a:spcPct val="90000"/>
            </a:lnSpc>
            <a:spcBef>
              <a:spcPct val="0"/>
            </a:spcBef>
            <a:spcAft>
              <a:spcPct val="35000"/>
            </a:spcAft>
            <a:buNone/>
          </a:pPr>
          <a:r>
            <a:rPr lang="en-GB" sz="2400" kern="1200"/>
            <a:t>Its ruling stated, that while the technology did interfere with privacy rights, the existing legal framework and police policies provided sufficient safeguards and that its use was not unlawful</a:t>
          </a:r>
          <a:endParaRPr lang="en-US" sz="2400" kern="1200"/>
        </a:p>
      </dsp:txBody>
      <dsp:txXfrm>
        <a:off x="1509882" y="2342169"/>
        <a:ext cx="9005717" cy="1307257"/>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2578A29-7CA6-449B-B051-DFA0A9977731}" type="datetimeFigureOut">
              <a:rPr lang="en-GB" smtClean="0"/>
              <a:t>01/12/2025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06CAEBA-E8FB-4989-9C69-4175EE6E6C43}" type="slidenum">
              <a:rPr lang="en-GB" smtClean="0"/>
              <a:t>‹#›</a:t>
            </a:fld>
            <a:endParaRPr lang="en-GB"/>
          </a:p>
        </p:txBody>
      </p:sp>
    </p:spTree>
    <p:extLst>
      <p:ext uri="{BB962C8B-B14F-4D97-AF65-F5344CB8AC3E}">
        <p14:creationId xmlns:p14="http://schemas.microsoft.com/office/powerpoint/2010/main" val="180027623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06CAEBA-E8FB-4989-9C69-4175EE6E6C43}" type="slidenum">
              <a:rPr lang="en-GB" smtClean="0"/>
              <a:t>17</a:t>
            </a:fld>
            <a:endParaRPr lang="en-GB"/>
          </a:p>
        </p:txBody>
      </p:sp>
    </p:spTree>
    <p:extLst>
      <p:ext uri="{BB962C8B-B14F-4D97-AF65-F5344CB8AC3E}">
        <p14:creationId xmlns:p14="http://schemas.microsoft.com/office/powerpoint/2010/main" val="271922907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062237-AA3B-B8FC-F846-2168D3A58EE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25B418A-4115-6378-D03D-3AB5D3A4C5D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D6C6137-11BB-7A80-9AF3-D4E93E710896}"/>
              </a:ext>
            </a:extLst>
          </p:cNvPr>
          <p:cNvSpPr>
            <a:spLocks noGrp="1"/>
          </p:cNvSpPr>
          <p:nvPr>
            <p:ph type="dt" sz="half" idx="10"/>
          </p:nvPr>
        </p:nvSpPr>
        <p:spPr/>
        <p:txBody>
          <a:bodyPr/>
          <a:lstStyle/>
          <a:p>
            <a:fld id="{6444479B-705B-4489-957E-7E8A228BDFA0}" type="datetime1">
              <a:rPr lang="en-US" smtClean="0"/>
              <a:t>11/30/2025</a:t>
            </a:fld>
            <a:endParaRPr lang="en-US"/>
          </a:p>
        </p:txBody>
      </p:sp>
      <p:sp>
        <p:nvSpPr>
          <p:cNvPr id="5" name="Footer Placeholder 4">
            <a:extLst>
              <a:ext uri="{FF2B5EF4-FFF2-40B4-BE49-F238E27FC236}">
                <a16:creationId xmlns:a16="http://schemas.microsoft.com/office/drawing/2014/main" id="{BFD6CABA-6304-3E1C-3F66-B9EDC142F5E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2EBD4DA-A903-D553-695E-0C583728A6B3}"/>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14597449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DC0FB8-A845-517E-0D35-58BA5807C6B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1BF50F3-4AFA-9EA0-2540-A1D087B5621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F043BE2-6156-AD9E-779A-EB2CFB5D5B45}"/>
              </a:ext>
            </a:extLst>
          </p:cNvPr>
          <p:cNvSpPr>
            <a:spLocks noGrp="1"/>
          </p:cNvSpPr>
          <p:nvPr>
            <p:ph type="dt" sz="half" idx="10"/>
          </p:nvPr>
        </p:nvSpPr>
        <p:spPr/>
        <p:txBody>
          <a:bodyPr/>
          <a:lstStyle/>
          <a:p>
            <a:fld id="{9F89F774-3FA6-43B8-9241-99959C8FD463}" type="datetime1">
              <a:rPr lang="en-US" smtClean="0"/>
              <a:t>11/30/2025</a:t>
            </a:fld>
            <a:endParaRPr lang="en-US"/>
          </a:p>
        </p:txBody>
      </p:sp>
      <p:sp>
        <p:nvSpPr>
          <p:cNvPr id="5" name="Footer Placeholder 4">
            <a:extLst>
              <a:ext uri="{FF2B5EF4-FFF2-40B4-BE49-F238E27FC236}">
                <a16:creationId xmlns:a16="http://schemas.microsoft.com/office/drawing/2014/main" id="{76E4DBCF-644B-C828-D0EB-3BAF1B444CD2}"/>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2AB6A68-98C4-CD11-F2F5-33DA9BDFAF1D}"/>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19893628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92102C-48C1-5830-3B14-E66BA3F788FE}"/>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039D0D1A-345E-B039-90C5-AFBD7549BEFC}"/>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B6C0B03-4DC0-4555-36B0-01BE305DA839}"/>
              </a:ext>
            </a:extLst>
          </p:cNvPr>
          <p:cNvSpPr>
            <a:spLocks noGrp="1"/>
          </p:cNvSpPr>
          <p:nvPr>
            <p:ph type="dt" sz="half" idx="10"/>
          </p:nvPr>
        </p:nvSpPr>
        <p:spPr/>
        <p:txBody>
          <a:bodyPr/>
          <a:lstStyle/>
          <a:p>
            <a:fld id="{F9504452-5DCC-4FE2-A5C9-8A5EF6714D65}" type="datetime1">
              <a:rPr lang="en-US" smtClean="0"/>
              <a:t>11/30/2025</a:t>
            </a:fld>
            <a:endParaRPr lang="en-US"/>
          </a:p>
        </p:txBody>
      </p:sp>
      <p:sp>
        <p:nvSpPr>
          <p:cNvPr id="5" name="Footer Placeholder 4">
            <a:extLst>
              <a:ext uri="{FF2B5EF4-FFF2-40B4-BE49-F238E27FC236}">
                <a16:creationId xmlns:a16="http://schemas.microsoft.com/office/drawing/2014/main" id="{629CB446-F441-5A12-8F04-8CBA4993D536}"/>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97A75CF-FD39-9143-E665-6F0CF0BC5851}"/>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421126632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93E83D-A5CE-F884-C87C-FA7352E6E26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BAEAF8C-003C-B408-254D-A979FE9D51E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D30BB0A-DE3E-79F1-C542-BC63E8C97E2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E4C23A06-C079-8DF8-792B-DD0B21BEFC48}"/>
              </a:ext>
            </a:extLst>
          </p:cNvPr>
          <p:cNvSpPr>
            <a:spLocks noGrp="1"/>
          </p:cNvSpPr>
          <p:nvPr>
            <p:ph type="dt" sz="half" idx="10"/>
          </p:nvPr>
        </p:nvSpPr>
        <p:spPr/>
        <p:txBody>
          <a:bodyPr/>
          <a:lstStyle/>
          <a:p>
            <a:fld id="{E579ABC2-0180-4F3A-A895-A85BC724D472}" type="datetime1">
              <a:rPr lang="en-US" smtClean="0"/>
              <a:t>11/30/2025</a:t>
            </a:fld>
            <a:endParaRPr lang="en-US"/>
          </a:p>
        </p:txBody>
      </p:sp>
      <p:sp>
        <p:nvSpPr>
          <p:cNvPr id="6" name="Footer Placeholder 5">
            <a:extLst>
              <a:ext uri="{FF2B5EF4-FFF2-40B4-BE49-F238E27FC236}">
                <a16:creationId xmlns:a16="http://schemas.microsoft.com/office/drawing/2014/main" id="{9FC1771D-EC79-13A9-2D98-ECF98E20C1DB}"/>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12AA408A-ED3F-3583-A887-4428C0E0CCC7}"/>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05119191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13AA12-2B83-133B-95CF-7B83A69EA006}"/>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4A92F5E-37FB-D066-2BF6-2E370D8CF6D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CE000E0-69E1-5779-57F4-23C91A034981}"/>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56214ED-99F1-2CB1-A230-31174B32D56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1D94A19-424D-8A36-ED45-5F753136F46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E13B9AD-1982-2CD0-6085-AE6198B53D3B}"/>
              </a:ext>
            </a:extLst>
          </p:cNvPr>
          <p:cNvSpPr>
            <a:spLocks noGrp="1"/>
          </p:cNvSpPr>
          <p:nvPr>
            <p:ph type="dt" sz="half" idx="10"/>
          </p:nvPr>
        </p:nvSpPr>
        <p:spPr/>
        <p:txBody>
          <a:bodyPr/>
          <a:lstStyle/>
          <a:p>
            <a:fld id="{6AEEA9BA-4E8F-439E-BEA4-91FBA01E3F5F}" type="datetime1">
              <a:rPr lang="en-US" smtClean="0"/>
              <a:t>11/30/2025</a:t>
            </a:fld>
            <a:endParaRPr lang="en-US"/>
          </a:p>
        </p:txBody>
      </p:sp>
      <p:sp>
        <p:nvSpPr>
          <p:cNvPr id="8" name="Footer Placeholder 7">
            <a:extLst>
              <a:ext uri="{FF2B5EF4-FFF2-40B4-BE49-F238E27FC236}">
                <a16:creationId xmlns:a16="http://schemas.microsoft.com/office/drawing/2014/main" id="{85FF0182-400D-51FB-2A6D-3EFC0FBCDA7C}"/>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0AE3810F-FF4E-5E36-7566-EB568099B1A2}"/>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57340729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3A4190-0C84-561F-BF73-567A5D63905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C9EC445-2BB6-37DA-411A-5E22F97017F8}"/>
              </a:ext>
            </a:extLst>
          </p:cNvPr>
          <p:cNvSpPr>
            <a:spLocks noGrp="1"/>
          </p:cNvSpPr>
          <p:nvPr>
            <p:ph type="dt" sz="half" idx="10"/>
          </p:nvPr>
        </p:nvSpPr>
        <p:spPr/>
        <p:txBody>
          <a:bodyPr/>
          <a:lstStyle/>
          <a:p>
            <a:fld id="{BE15BF18-0007-481C-AA29-413124BC3EE7}" type="datetime1">
              <a:rPr lang="en-US" smtClean="0"/>
              <a:t>11/30/2025</a:t>
            </a:fld>
            <a:endParaRPr lang="en-US"/>
          </a:p>
        </p:txBody>
      </p:sp>
      <p:sp>
        <p:nvSpPr>
          <p:cNvPr id="4" name="Footer Placeholder 3">
            <a:extLst>
              <a:ext uri="{FF2B5EF4-FFF2-40B4-BE49-F238E27FC236}">
                <a16:creationId xmlns:a16="http://schemas.microsoft.com/office/drawing/2014/main" id="{3B702207-F5E0-4CB8-D1A8-D4EF813857BB}"/>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182C7BD6-46EB-CF6F-F0CB-8F7E1AA85B45}"/>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7929828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2F88854-2427-60D0-075B-3685FA672A7C}"/>
              </a:ext>
            </a:extLst>
          </p:cNvPr>
          <p:cNvSpPr>
            <a:spLocks noGrp="1"/>
          </p:cNvSpPr>
          <p:nvPr>
            <p:ph type="dt" sz="half" idx="10"/>
          </p:nvPr>
        </p:nvSpPr>
        <p:spPr/>
        <p:txBody>
          <a:bodyPr/>
          <a:lstStyle/>
          <a:p>
            <a:fld id="{09BE9870-3748-43AD-B547-02A075CB4A1D}" type="datetime1">
              <a:rPr lang="en-US" smtClean="0"/>
              <a:t>11/30/2025</a:t>
            </a:fld>
            <a:endParaRPr lang="en-US"/>
          </a:p>
        </p:txBody>
      </p:sp>
      <p:sp>
        <p:nvSpPr>
          <p:cNvPr id="3" name="Footer Placeholder 2">
            <a:extLst>
              <a:ext uri="{FF2B5EF4-FFF2-40B4-BE49-F238E27FC236}">
                <a16:creationId xmlns:a16="http://schemas.microsoft.com/office/drawing/2014/main" id="{B54F6CD4-33A0-058E-C274-BE8EFB3694A4}"/>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F3E9ECE1-6150-610E-058F-D0CFDCA1CF44}"/>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1951716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FBB13C-2994-5929-6D68-DA9517FA4D9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6A2C2FE-419A-6F81-CC06-869FE116FDC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9618061-076C-F550-67DD-F3609F34B29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C6E3B31-700D-7013-A23D-15ACAF5E3154}"/>
              </a:ext>
            </a:extLst>
          </p:cNvPr>
          <p:cNvSpPr>
            <a:spLocks noGrp="1"/>
          </p:cNvSpPr>
          <p:nvPr>
            <p:ph type="dt" sz="half" idx="10"/>
          </p:nvPr>
        </p:nvSpPr>
        <p:spPr/>
        <p:txBody>
          <a:bodyPr/>
          <a:lstStyle/>
          <a:p>
            <a:fld id="{558E7897-33C5-4F1A-9307-D068E37F3DC7}" type="datetime1">
              <a:rPr lang="en-US" smtClean="0"/>
              <a:t>11/30/2025</a:t>
            </a:fld>
            <a:endParaRPr lang="en-US"/>
          </a:p>
        </p:txBody>
      </p:sp>
      <p:sp>
        <p:nvSpPr>
          <p:cNvPr id="6" name="Footer Placeholder 5">
            <a:extLst>
              <a:ext uri="{FF2B5EF4-FFF2-40B4-BE49-F238E27FC236}">
                <a16:creationId xmlns:a16="http://schemas.microsoft.com/office/drawing/2014/main" id="{8ACDE267-8749-6822-6A27-89CBC859A152}"/>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AC0B183F-528D-C072-BD2F-78C0537FCD49}"/>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7247253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F04057-C222-132F-82BE-6E29B51701B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BF913BA0-A1DE-99A9-C407-52D73D23A94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54A4DEC-92E9-A09D-DE57-FD50E12A6D9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9EAC337-C7DC-6A89-B7B8-46FCE948B869}"/>
              </a:ext>
            </a:extLst>
          </p:cNvPr>
          <p:cNvSpPr>
            <a:spLocks noGrp="1"/>
          </p:cNvSpPr>
          <p:nvPr>
            <p:ph type="dt" sz="half" idx="10"/>
          </p:nvPr>
        </p:nvSpPr>
        <p:spPr/>
        <p:txBody>
          <a:bodyPr/>
          <a:lstStyle/>
          <a:p>
            <a:fld id="{82E171BA-CC09-47C8-A6DF-F5C5CB59CEEC}" type="datetime1">
              <a:rPr lang="en-US" smtClean="0"/>
              <a:t>11/30/2025</a:t>
            </a:fld>
            <a:endParaRPr lang="en-US"/>
          </a:p>
        </p:txBody>
      </p:sp>
      <p:sp>
        <p:nvSpPr>
          <p:cNvPr id="6" name="Footer Placeholder 5">
            <a:extLst>
              <a:ext uri="{FF2B5EF4-FFF2-40B4-BE49-F238E27FC236}">
                <a16:creationId xmlns:a16="http://schemas.microsoft.com/office/drawing/2014/main" id="{28A165BA-CEF3-2FEC-D06D-FB92DDB9D405}"/>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1FA7389F-A27E-33EF-67E2-8D928FB8A94E}"/>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41352445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759D7D-9258-96D7-156E-248498403E5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B8B34D6-86E4-117B-718D-5BBF005D59B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DB597A6-7655-326F-48F7-6180A0C68EA4}"/>
              </a:ext>
            </a:extLst>
          </p:cNvPr>
          <p:cNvSpPr>
            <a:spLocks noGrp="1"/>
          </p:cNvSpPr>
          <p:nvPr>
            <p:ph type="dt" sz="half" idx="10"/>
          </p:nvPr>
        </p:nvSpPr>
        <p:spPr/>
        <p:txBody>
          <a:bodyPr/>
          <a:lstStyle/>
          <a:p>
            <a:fld id="{C07B66AD-7C08-490A-ADA4-B47E10FB2407}" type="datetime1">
              <a:rPr lang="en-US" smtClean="0"/>
              <a:t>11/30/2025</a:t>
            </a:fld>
            <a:endParaRPr lang="en-US"/>
          </a:p>
        </p:txBody>
      </p:sp>
      <p:sp>
        <p:nvSpPr>
          <p:cNvPr id="5" name="Footer Placeholder 4">
            <a:extLst>
              <a:ext uri="{FF2B5EF4-FFF2-40B4-BE49-F238E27FC236}">
                <a16:creationId xmlns:a16="http://schemas.microsoft.com/office/drawing/2014/main" id="{E52E9F2E-50F3-184D-4FFD-D9F727811862}"/>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A94916B-3D34-D8EF-C918-E9BE172A18C7}"/>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7423702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0B5D4F7-1D6E-205F-39AE-5A31BDD65C7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DE38A18-EA77-C531-384E-21BA72E681B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21ABA33-0D62-A6B8-EB91-176D193C3FB0}"/>
              </a:ext>
            </a:extLst>
          </p:cNvPr>
          <p:cNvSpPr>
            <a:spLocks noGrp="1"/>
          </p:cNvSpPr>
          <p:nvPr>
            <p:ph type="dt" sz="half" idx="10"/>
          </p:nvPr>
        </p:nvSpPr>
        <p:spPr/>
        <p:txBody>
          <a:bodyPr/>
          <a:lstStyle/>
          <a:p>
            <a:fld id="{05B95027-4255-49E7-9841-CD21BCC99996}" type="datetime1">
              <a:rPr lang="en-US" smtClean="0"/>
              <a:t>11/30/2025</a:t>
            </a:fld>
            <a:endParaRPr lang="en-US"/>
          </a:p>
        </p:txBody>
      </p:sp>
      <p:sp>
        <p:nvSpPr>
          <p:cNvPr id="5" name="Footer Placeholder 4">
            <a:extLst>
              <a:ext uri="{FF2B5EF4-FFF2-40B4-BE49-F238E27FC236}">
                <a16:creationId xmlns:a16="http://schemas.microsoft.com/office/drawing/2014/main" id="{350CCBB8-7AA9-FD46-EF9D-39C630709F58}"/>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C911680-0559-866E-FFE9-23AEE00FC500}"/>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07683704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30/11/2025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633831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30/11/2025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98303421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30/11/2025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47028334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30/11/2025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42063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30/11/2025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7435744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30/11/2025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18315628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30/11/2025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360477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30/11/2025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2236977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30/11/2025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0388629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30/11/2025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37974806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30/11/2025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58535020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0E04E87-695B-86D2-D894-6010E2CEDAE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EDCD2EA-15F1-24CD-2D49-3E64C63ED5F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C5FF3FC-D684-9279-6294-D41D1031CD2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7DA38F49-B3E2-4BF0-BEC7-C30D34ABBB8D}" type="datetime1">
              <a:rPr lang="en-US" smtClean="0"/>
              <a:t>11/30/2025</a:t>
            </a:fld>
            <a:endParaRPr lang="en-US"/>
          </a:p>
        </p:txBody>
      </p:sp>
      <p:sp>
        <p:nvSpPr>
          <p:cNvPr id="5" name="Footer Placeholder 4">
            <a:extLst>
              <a:ext uri="{FF2B5EF4-FFF2-40B4-BE49-F238E27FC236}">
                <a16:creationId xmlns:a16="http://schemas.microsoft.com/office/drawing/2014/main" id="{32B611E1-33C6-5A66-DA6B-14688053A55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dirty="0"/>
          </a:p>
        </p:txBody>
      </p:sp>
      <p:sp>
        <p:nvSpPr>
          <p:cNvPr id="6" name="Slide Number Placeholder 5">
            <a:extLst>
              <a:ext uri="{FF2B5EF4-FFF2-40B4-BE49-F238E27FC236}">
                <a16:creationId xmlns:a16="http://schemas.microsoft.com/office/drawing/2014/main" id="{C30FB7F1-2811-7FE9-45B9-03C43C8A41A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70C12960-6E85-460F-B6E3-5B82CB31AF3D}" type="slidenum">
              <a:rPr lang="en-US" smtClean="0"/>
              <a:t>‹#›</a:t>
            </a:fld>
            <a:endParaRPr lang="en-US"/>
          </a:p>
        </p:txBody>
      </p:sp>
    </p:spTree>
    <p:extLst>
      <p:ext uri="{BB962C8B-B14F-4D97-AF65-F5344CB8AC3E}">
        <p14:creationId xmlns:p14="http://schemas.microsoft.com/office/powerpoint/2010/main" val="2026138528"/>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30/11/2025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1046909470"/>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www.met.police.uk/SysSiteAssets/media/downloads/force-content/met/advice/lfr/other-lfr-documents/live-facial-recognition-annual-report-2025.pdf" TargetMode="External"/><Relationship Id="rId2" Type="http://schemas.openxmlformats.org/officeDocument/2006/relationships/hyperlink" Target="https://www.bbc.co.uk/news/articles/cdx5528xrzko"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slideLayout" Target="../slideLayouts/slideLayout2.xml"/><Relationship Id="rId1" Type="http://schemas.openxmlformats.org/officeDocument/2006/relationships/video" Target="https://www.youtube.com/embed/tOlHTf3K3S4?feature=oembed" TargetMode="Externa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8.xml"/></Relationships>
</file>

<file path=ppt/slides/_rels/slide12.xml.rels><?xml version="1.0" encoding="UTF-8" standalone="yes"?>
<Relationships xmlns="http://schemas.openxmlformats.org/package/2006/relationships"><Relationship Id="rId3" Type="http://schemas.openxmlformats.org/officeDocument/2006/relationships/hyperlink" Target="https://www.google.com/search?q=Human+Rights+Law&amp;sca_esv=74037920de05142e&amp;biw=1366&amp;bih=619&amp;ei=gPYtaZqgD4yShbIP8rLEQA&amp;ved=2ahUKEwj0s5i_mZ2RAxWjW0EAHayDHUMQgK4QegQIAxAC&amp;uact=5&amp;oq=what+laws+govern+live+facial+recognition+technology+uk&amp;gs_lp=Egxnd3Mtd2l6LXNlcnAiNndoYXQgbGF3cyBnb3Zlcm4gbGl2ZSBmYWNpYWwgcmVjb2duaXRpb24gdGVjaG5vbG9neSB1azIFECEYnwUyBRAhGJ8FSPqBAVDeBljif3ACeAGQAQCYAZcBoAHCK6oBBTUyLjEzuAEDyAEA-AEBmAI7oAKWLKgCFMICChAAGLADGNYEGEfCAg0QABiABBiwAxhDGIoFwgIREAAYgAQYkQIYsQMYgwEYigXCAgsQABiABBiRAhiKBcICCBAAGIAEGLEDwgIFEAAYgATCAgoQABiABBhDGIoFwgIWEAAYgAQYQxi0AhjnBhiKBRjqAtgBAcICEBAAGAMYtAIY6gIYjwHYAQLCAgsQABiABBixAxiDAcICCxAuGIAEGLEDGIMBwgILEC4YgAQY0QMYxwHCAggQLhiABBjUAsICCBAuGIAEGLEDwgIGEAAYFhgewgILEAAYgAQYhgMYigXCAggQABiABBiiBMICCBAAGKIEGIkFwgIFEAAY7wXCAgUQIRigAcICBBAhGBXCAgcQIRigARgKmAMT8QXEXV0NDy3x3YgGAZAGCroGBAgBGAe6BgYIAhABGAqSBwUzMS4yOKAHtJkDsgcFMjkuMji4B_YrwgcJMC4zLjIwLjM2yAe_BA&amp;sclient=gws-wiz-serp&amp;mstk=AUtExfBUUHEKAZ6cHVYljCRrNsHJ21K3c4r42FuAm65YayPmAC5cG1HvWdThJPmdAq_p7ZqR6t9_3WogVl1d6RdHXNgXDig1So8Cio1DBot9KEvEBOkIN8LwIyBiqNK5nDFoEVQ&amp;csui=3" TargetMode="External"/><Relationship Id="rId2" Type="http://schemas.openxmlformats.org/officeDocument/2006/relationships/hyperlink" Target="https://www.itgovernance.co.uk/dpa-2018#:~:text=The%20Data%20Protection%20Act%202018%20is%20a,have%20that%20data%20erased%20in%20certain%20circumstances." TargetMode="External"/><Relationship Id="rId1" Type="http://schemas.openxmlformats.org/officeDocument/2006/relationships/slideLayout" Target="../slideLayouts/slideLayout2.xml"/><Relationship Id="rId4" Type="http://schemas.openxmlformats.org/officeDocument/2006/relationships/hyperlink" Target="https://www.gmp.police.uk/SysSiteAssets/media/images/greater-manchester/about-us/gmp-live-facial-recognition-legal-mandate.pdf#:~:text=In%20the%20case%20of%20the%20GMP's%20use,the%20sufficiency%20of%20the%20legal%20framework%2C%20noting:" TargetMode="External"/></Relationships>
</file>

<file path=ppt/slides/_rels/slide1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2" Type="http://schemas.openxmlformats.org/officeDocument/2006/relationships/hyperlink" Target="https://assets.publishing.service.gov.uk/government/uploads/system/uploads/attachment_data/file/781745/Facial_Recognition_Briefing_BFEG_February_2019.pdf"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orca.cardiff.ac.uk/id/eprint/141402/1/Innes_Assisted%20facial%20recognition.pdf" TargetMode="External"/><Relationship Id="rId2" Type="http://schemas.openxmlformats.org/officeDocument/2006/relationships/hyperlink" Target="https://orca.cardiff.ac.uk/id/eprint/169104/1/Davies_Innes_Dawson%20%282018%29%20AFR%20evaluation.pdf" TargetMode="External"/><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2" Type="http://schemas.openxmlformats.org/officeDocument/2006/relationships/hyperlink" Target="https://www.essex.ac.uk/research/showcase/report-on-the-police-use-of-facial-recognition-technology-identifies-significant-concerns" TargetMode="External"/><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13.xml"/><Relationship Id="rId1" Type="http://schemas.openxmlformats.org/officeDocument/2006/relationships/video" Target="https://www.youtube.com/embed/nLrXYI0c_e4?start=6&amp;feature=oembed" TargetMode="External"/><Relationship Id="rId4" Type="http://schemas.openxmlformats.org/officeDocument/2006/relationships/image" Target="../media/image6.jpe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hyperlink" Target="https://www.judiciary.uk/wp-content/uploads/2020/08/R-Bridges-v-CC-South-Wales-ors-Judgment.pdf" TargetMode="External"/><Relationship Id="rId1" Type="http://schemas.openxmlformats.org/officeDocument/2006/relationships/slideLayout" Target="../slideLayouts/slideLayout2.xml"/><Relationship Id="rId4" Type="http://schemas.openxmlformats.org/officeDocument/2006/relationships/hyperlink" Target="https://www.google.com/search?q=European+Convention+on+Human+Rights&amp;sca_esv=c302aaa6c87d965b&amp;ei=xPwtaeiCK9GwhbIPv6W7uQ8&amp;ved=2ahUKEwihs-iHoJ2RAxX7a0EAHfNUBGYQgK4QegQIAxAC&amp;uact=5&amp;oq=Ed+briges+court+case+vs+south+wales+police+&amp;gs_lp=Egxnd3Mtd2l6LXNlcnAiK0VkIGJyaWdlcyBjb3VydCBjYXNlIHZzIHNvdXRoIHdhbGVzIHBvbGljZSAyBxAhGKABGAoyBxAhGKABGAoyBxAhGKABGApI_SdQpgVYnCZwA3gAkAEAmAGUAaAB7xGqAQQyMC42uAEDyAEA-AEBmAIboALPE8ICBRAhGJ8FwgIEECEYFZgDAIgGAZIHBDE5LjigB8JksgcEMTcuOLgHthPCBwgwLjEuMjUuMcgHiAE&amp;sclient=gws-wiz-serp&amp;mstk=AUtExfBf7QnBoExi7JI1cGWEcikKlWgid8fuv2y0VsqEXgW8diD3o1wUjJbzyWGYEmOZu9H1oZhfE2d-ZKFazn2EKQ41bLkpE0OP-y1bA9cGSXCC23R_GnOgTXNzwx_S4wD-lVo&amp;csui=3" TargetMode="Externa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2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266F0D9B-2FDB-B5B5-8923-FE27E74A044E}"/>
              </a:ext>
            </a:extLst>
          </p:cNvPr>
          <p:cNvPicPr>
            <a:picLocks noChangeAspect="1"/>
          </p:cNvPicPr>
          <p:nvPr/>
        </p:nvPicPr>
        <p:blipFill>
          <a:blip r:embed="rId2">
            <a:alphaModFix amt="40000"/>
          </a:blip>
          <a:srcRect t="29689"/>
          <a:stretch>
            <a:fillRect/>
          </a:stretch>
        </p:blipFill>
        <p:spPr>
          <a:xfrm>
            <a:off x="20" y="152"/>
            <a:ext cx="12191980" cy="6857848"/>
          </a:xfrm>
          <a:prstGeom prst="rect">
            <a:avLst/>
          </a:prstGeom>
        </p:spPr>
      </p:pic>
      <p:sp>
        <p:nvSpPr>
          <p:cNvPr id="2" name="Title 1">
            <a:extLst>
              <a:ext uri="{FF2B5EF4-FFF2-40B4-BE49-F238E27FC236}">
                <a16:creationId xmlns:a16="http://schemas.microsoft.com/office/drawing/2014/main" id="{1D8E8535-414E-39E9-C59A-1C3B2A513FB6}"/>
              </a:ext>
            </a:extLst>
          </p:cNvPr>
          <p:cNvSpPr>
            <a:spLocks noGrp="1"/>
          </p:cNvSpPr>
          <p:nvPr>
            <p:ph type="ctrTitle"/>
          </p:nvPr>
        </p:nvSpPr>
        <p:spPr>
          <a:xfrm>
            <a:off x="640080" y="985233"/>
            <a:ext cx="5758628" cy="3355853"/>
          </a:xfrm>
        </p:spPr>
        <p:txBody>
          <a:bodyPr anchor="t">
            <a:normAutofit/>
          </a:bodyPr>
          <a:lstStyle/>
          <a:p>
            <a:r>
              <a:rPr lang="en-GB" sz="6000">
                <a:solidFill>
                  <a:srgbClr val="FFFFFF"/>
                </a:solidFill>
              </a:rPr>
              <a:t>Live Facial Recognition</a:t>
            </a:r>
          </a:p>
        </p:txBody>
      </p:sp>
      <p:sp>
        <p:nvSpPr>
          <p:cNvPr id="3" name="Subtitle 2">
            <a:extLst>
              <a:ext uri="{FF2B5EF4-FFF2-40B4-BE49-F238E27FC236}">
                <a16:creationId xmlns:a16="http://schemas.microsoft.com/office/drawing/2014/main" id="{7F836E29-52CB-1CBE-7933-CC70AE3C47E2}"/>
              </a:ext>
            </a:extLst>
          </p:cNvPr>
          <p:cNvSpPr>
            <a:spLocks noGrp="1"/>
          </p:cNvSpPr>
          <p:nvPr>
            <p:ph type="subTitle" idx="1"/>
          </p:nvPr>
        </p:nvSpPr>
        <p:spPr>
          <a:xfrm>
            <a:off x="640080" y="5251621"/>
            <a:ext cx="4439920" cy="1104721"/>
          </a:xfrm>
        </p:spPr>
        <p:txBody>
          <a:bodyPr anchor="t">
            <a:normAutofit/>
          </a:bodyPr>
          <a:lstStyle/>
          <a:p>
            <a:endParaRPr lang="en-GB">
              <a:solidFill>
                <a:srgbClr val="FFFFFF"/>
              </a:solidFill>
            </a:endParaRPr>
          </a:p>
        </p:txBody>
      </p:sp>
    </p:spTree>
    <p:extLst>
      <p:ext uri="{BB962C8B-B14F-4D97-AF65-F5344CB8AC3E}">
        <p14:creationId xmlns:p14="http://schemas.microsoft.com/office/powerpoint/2010/main" val="682305604"/>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2603CAC-18CC-E319-68A0-7B00F5734031}"/>
              </a:ext>
            </a:extLst>
          </p:cNvPr>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Today’s Session</a:t>
            </a:r>
          </a:p>
        </p:txBody>
      </p:sp>
      <p:graphicFrame>
        <p:nvGraphicFramePr>
          <p:cNvPr id="5" name="Content Placeholder 2">
            <a:extLst>
              <a:ext uri="{FF2B5EF4-FFF2-40B4-BE49-F238E27FC236}">
                <a16:creationId xmlns:a16="http://schemas.microsoft.com/office/drawing/2014/main" id="{AC4B3AC1-F225-D9E2-CE61-E780852FBD62}"/>
              </a:ext>
            </a:extLst>
          </p:cNvPr>
          <p:cNvGraphicFramePr>
            <a:graphicFrameLocks noGrp="1"/>
          </p:cNvGraphicFramePr>
          <p:nvPr>
            <p:ph idx="1"/>
            <p:extLst>
              <p:ext uri="{D42A27DB-BD31-4B8C-83A1-F6EECF244321}">
                <p14:modId xmlns:p14="http://schemas.microsoft.com/office/powerpoint/2010/main" val="1318131809"/>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552095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AsOne/>
      </p:bldGraphic>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511ED2B-8B84-32A7-6BE6-DEF899591330}"/>
              </a:ext>
            </a:extLst>
          </p:cNvPr>
          <p:cNvSpPr>
            <a:spLocks noGrp="1"/>
          </p:cNvSpPr>
          <p:nvPr>
            <p:ph type="title"/>
          </p:nvPr>
        </p:nvSpPr>
        <p:spPr>
          <a:xfrm>
            <a:off x="841248" y="548640"/>
            <a:ext cx="3600860" cy="5431536"/>
          </a:xfrm>
        </p:spPr>
        <p:txBody>
          <a:bodyPr>
            <a:normAutofit/>
          </a:bodyPr>
          <a:lstStyle/>
          <a:p>
            <a:r>
              <a:rPr lang="en-GB" sz="5400" dirty="0"/>
              <a:t>What is Live Facial recognition (LFR)</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C971133-3E9B-4AB3-4394-ED01C900E5A6}"/>
              </a:ext>
            </a:extLst>
          </p:cNvPr>
          <p:cNvSpPr>
            <a:spLocks noGrp="1"/>
          </p:cNvSpPr>
          <p:nvPr>
            <p:ph idx="1"/>
          </p:nvPr>
        </p:nvSpPr>
        <p:spPr>
          <a:xfrm>
            <a:off x="5126418" y="552090"/>
            <a:ext cx="6820743" cy="5878689"/>
          </a:xfrm>
        </p:spPr>
        <p:txBody>
          <a:bodyPr anchor="ctr">
            <a:normAutofit/>
          </a:bodyPr>
          <a:lstStyle/>
          <a:p>
            <a:r>
              <a:rPr lang="en-GB" sz="2200" dirty="0"/>
              <a:t>Live facial recognition (LFR) is a real-time technology that compares a live video feed of faces against a predetermined watchlist to identify individuals of interest</a:t>
            </a:r>
          </a:p>
          <a:p>
            <a:r>
              <a:rPr lang="en-GB" sz="2200" dirty="0"/>
              <a:t>It is used by law enforcement to find people who are wanted for crimes, subject to court orders, or pose a risk to the public</a:t>
            </a:r>
          </a:p>
          <a:p>
            <a:r>
              <a:rPr lang="en-GB" sz="2200" dirty="0"/>
              <a:t>Cameras capture images of faces, and the system analyses key facial features.</a:t>
            </a:r>
          </a:p>
          <a:p>
            <a:r>
              <a:rPr lang="en-GB" sz="2200" dirty="0"/>
              <a:t>The software creates a unique "biometric template" (a mathematical representation of those features) for each face. This template is instantly compared against the templates of individuals on a watchlist</a:t>
            </a:r>
          </a:p>
          <a:p>
            <a:r>
              <a:rPr lang="en-GB" sz="2200" dirty="0"/>
              <a:t>If a match is made, an alert is generated to notify law enforcement officers</a:t>
            </a:r>
          </a:p>
        </p:txBody>
      </p:sp>
    </p:spTree>
    <p:extLst>
      <p:ext uri="{BB962C8B-B14F-4D97-AF65-F5344CB8AC3E}">
        <p14:creationId xmlns:p14="http://schemas.microsoft.com/office/powerpoint/2010/main" val="11739239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47AB7A8-390B-76D1-F45A-68F9E25A5236}"/>
              </a:ext>
            </a:extLst>
          </p:cNvPr>
          <p:cNvSpPr>
            <a:spLocks noGrp="1"/>
          </p:cNvSpPr>
          <p:nvPr>
            <p:ph type="title"/>
          </p:nvPr>
        </p:nvSpPr>
        <p:spPr>
          <a:xfrm>
            <a:off x="630936" y="639520"/>
            <a:ext cx="3429000" cy="1719072"/>
          </a:xfrm>
        </p:spPr>
        <p:txBody>
          <a:bodyPr anchor="b">
            <a:normAutofit/>
          </a:bodyPr>
          <a:lstStyle/>
          <a:p>
            <a:r>
              <a:rPr lang="en-GB" sz="5400"/>
              <a:t>Where is it deployed</a:t>
            </a:r>
          </a:p>
        </p:txBody>
      </p:sp>
      <p:sp>
        <p:nvSpPr>
          <p:cNvPr id="1033"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DA66B68-654B-EDE1-E1D7-6BA3CEA2429A}"/>
              </a:ext>
            </a:extLst>
          </p:cNvPr>
          <p:cNvSpPr>
            <a:spLocks noGrp="1"/>
          </p:cNvSpPr>
          <p:nvPr>
            <p:ph idx="1"/>
          </p:nvPr>
        </p:nvSpPr>
        <p:spPr>
          <a:xfrm>
            <a:off x="630936" y="2807208"/>
            <a:ext cx="3429000" cy="3410712"/>
          </a:xfrm>
        </p:spPr>
        <p:txBody>
          <a:bodyPr anchor="t">
            <a:normAutofit/>
          </a:bodyPr>
          <a:lstStyle/>
          <a:p>
            <a:r>
              <a:rPr lang="en-GB" sz="2200" dirty="0"/>
              <a:t>Deployed at public events like concerts, sporting events, and festivals</a:t>
            </a:r>
          </a:p>
          <a:p>
            <a:r>
              <a:rPr lang="en-GB" sz="2200" dirty="0"/>
              <a:t>Used in public spaces, sometimes from mobile vans</a:t>
            </a:r>
          </a:p>
        </p:txBody>
      </p:sp>
      <p:pic>
        <p:nvPicPr>
          <p:cNvPr id="1026" name="Picture 2" descr="Starmer's live facial recognition plan would usher in national ID,  campaigners say | Facial recognition | The Guardian">
            <a:extLst>
              <a:ext uri="{FF2B5EF4-FFF2-40B4-BE49-F238E27FC236}">
                <a16:creationId xmlns:a16="http://schemas.microsoft.com/office/drawing/2014/main" id="{F60CFCCA-DCB6-97EF-8400-52DE62D7DFFD}"/>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654296" y="1357884"/>
            <a:ext cx="6903720" cy="414223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089811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2131707-4F18-0879-8635-A01CC4C9A87F}"/>
              </a:ext>
            </a:extLst>
          </p:cNvPr>
          <p:cNvSpPr>
            <a:spLocks noGrp="1"/>
          </p:cNvSpPr>
          <p:nvPr>
            <p:ph type="title"/>
          </p:nvPr>
        </p:nvSpPr>
        <p:spPr>
          <a:xfrm>
            <a:off x="686834" y="1153572"/>
            <a:ext cx="3200400" cy="4461163"/>
          </a:xfrm>
        </p:spPr>
        <p:txBody>
          <a:bodyPr>
            <a:normAutofit/>
          </a:bodyPr>
          <a:lstStyle/>
          <a:p>
            <a:r>
              <a:rPr lang="en-GB">
                <a:solidFill>
                  <a:srgbClr val="FFFFFF"/>
                </a:solidFill>
              </a:rPr>
              <a:t>What is its purpose?</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6157CCE7-B5F9-791B-8E0A-D795F176E277}"/>
              </a:ext>
            </a:extLst>
          </p:cNvPr>
          <p:cNvSpPr>
            <a:spLocks noGrp="1"/>
          </p:cNvSpPr>
          <p:nvPr>
            <p:ph idx="1"/>
          </p:nvPr>
        </p:nvSpPr>
        <p:spPr>
          <a:xfrm>
            <a:off x="4447308" y="1153572"/>
            <a:ext cx="7186527" cy="5592002"/>
          </a:xfrm>
        </p:spPr>
        <p:txBody>
          <a:bodyPr anchor="ctr">
            <a:normAutofit/>
          </a:bodyPr>
          <a:lstStyle/>
          <a:p>
            <a:r>
              <a:rPr lang="en-GB" dirty="0">
                <a:ea typeface="+mn-lt"/>
                <a:cs typeface="+mn-lt"/>
              </a:rPr>
              <a:t>LFR technology does what the police have always done but much more quickly and with greater accuracy  </a:t>
            </a:r>
            <a:endParaRPr lang="en-GB" dirty="0"/>
          </a:p>
          <a:p>
            <a:r>
              <a:rPr lang="en-GB" dirty="0">
                <a:ea typeface="+mn-lt"/>
                <a:cs typeface="+mn-lt"/>
              </a:rPr>
              <a:t>Technology can pick a face out of a dense crowd and inform, on the ground officers, that the person is in the area</a:t>
            </a:r>
          </a:p>
          <a:p>
            <a:r>
              <a:rPr lang="en-GB" dirty="0"/>
              <a:t>Allows the police to quickly find vulnerable people such as, missing persons or those who may be in danger to themselves or others</a:t>
            </a:r>
          </a:p>
          <a:p>
            <a:r>
              <a:rPr lang="en-GB" dirty="0">
                <a:ea typeface="+mn-lt"/>
                <a:cs typeface="+mn-lt"/>
              </a:rPr>
              <a:t>The use of LFR can ‘free up’ many hours and manpower in order for officers to do their role more effectively </a:t>
            </a:r>
          </a:p>
          <a:p>
            <a:endParaRPr lang="en-GB" dirty="0">
              <a:ea typeface="+mn-lt"/>
              <a:cs typeface="+mn-lt"/>
            </a:endParaRPr>
          </a:p>
          <a:p>
            <a:endParaRPr lang="en-GB" dirty="0"/>
          </a:p>
        </p:txBody>
      </p:sp>
    </p:spTree>
    <p:extLst>
      <p:ext uri="{BB962C8B-B14F-4D97-AF65-F5344CB8AC3E}">
        <p14:creationId xmlns:p14="http://schemas.microsoft.com/office/powerpoint/2010/main" val="19337572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08371FD-A315-5D48-6EB3-C9037D4A8CD6}"/>
              </a:ext>
            </a:extLst>
          </p:cNvPr>
          <p:cNvSpPr>
            <a:spLocks noGrp="1"/>
          </p:cNvSpPr>
          <p:nvPr>
            <p:ph type="title"/>
          </p:nvPr>
        </p:nvSpPr>
        <p:spPr>
          <a:xfrm>
            <a:off x="686834" y="1153572"/>
            <a:ext cx="3200400" cy="4461163"/>
          </a:xfrm>
        </p:spPr>
        <p:txBody>
          <a:bodyPr>
            <a:normAutofit/>
          </a:bodyPr>
          <a:lstStyle/>
          <a:p>
            <a:r>
              <a:rPr lang="en-GB">
                <a:solidFill>
                  <a:srgbClr val="FFFFFF"/>
                </a:solidFill>
              </a:rPr>
              <a:t>Its introduction</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B5DD25F9-A9A8-BE3A-FC78-5D9091EFB116}"/>
              </a:ext>
            </a:extLst>
          </p:cNvPr>
          <p:cNvSpPr>
            <a:spLocks noGrp="1"/>
          </p:cNvSpPr>
          <p:nvPr>
            <p:ph idx="1"/>
          </p:nvPr>
        </p:nvSpPr>
        <p:spPr>
          <a:xfrm>
            <a:off x="4447308" y="319088"/>
            <a:ext cx="7559813" cy="6538912"/>
          </a:xfrm>
        </p:spPr>
        <p:txBody>
          <a:bodyPr anchor="ctr">
            <a:normAutofit/>
          </a:bodyPr>
          <a:lstStyle/>
          <a:p>
            <a:r>
              <a:rPr lang="en-GB" sz="2600" dirty="0"/>
              <a:t>2 police forces have been trialling LFR</a:t>
            </a:r>
          </a:p>
          <a:p>
            <a:r>
              <a:rPr lang="en-GB" sz="2600" dirty="0"/>
              <a:t>The Met conducted 10 trials between 2016-2018- operational 2020</a:t>
            </a:r>
          </a:p>
          <a:p>
            <a:r>
              <a:rPr lang="en-GB" sz="2600" dirty="0"/>
              <a:t>South Wales Police have been using it since 2017 and were the first force to officially launch its use</a:t>
            </a:r>
          </a:p>
          <a:p>
            <a:r>
              <a:rPr lang="en-GB" sz="2600" dirty="0"/>
              <a:t>As of 2025- most, if not all, forces are using LFR</a:t>
            </a:r>
          </a:p>
          <a:p>
            <a:r>
              <a:rPr lang="en-GB" sz="2600" dirty="0"/>
              <a:t>Research has shown it is successful so far </a:t>
            </a:r>
          </a:p>
          <a:p>
            <a:pPr marL="0" indent="0">
              <a:buNone/>
            </a:pPr>
            <a:r>
              <a:rPr lang="en-GB" sz="2600" dirty="0"/>
              <a:t>-</a:t>
            </a:r>
            <a:r>
              <a:rPr lang="en-GB" sz="2600" dirty="0">
                <a:hlinkClick r:id="rId2"/>
              </a:rPr>
              <a:t>BBC</a:t>
            </a:r>
            <a:r>
              <a:rPr lang="en-GB" sz="2600" dirty="0"/>
              <a:t> report since January 2024, 1,035 arrests have been made with 773 leading to charges or cautions since – 93 of those were sex offenders</a:t>
            </a:r>
          </a:p>
          <a:p>
            <a:pPr marL="0" indent="0">
              <a:buNone/>
            </a:pPr>
            <a:r>
              <a:rPr lang="en-GB" sz="2600" dirty="0"/>
              <a:t>-Another </a:t>
            </a:r>
            <a:r>
              <a:rPr lang="en-GB" sz="2600" dirty="0">
                <a:hlinkClick r:id="rId3"/>
              </a:rPr>
              <a:t>report</a:t>
            </a:r>
            <a:r>
              <a:rPr lang="en-GB" sz="2600" dirty="0"/>
              <a:t> by the Met has slightly different figures- 1,400 arrests </a:t>
            </a:r>
          </a:p>
          <a:p>
            <a:endParaRPr lang="en-GB" sz="2600" dirty="0"/>
          </a:p>
          <a:p>
            <a:endParaRPr lang="en-GB" sz="2600" dirty="0"/>
          </a:p>
        </p:txBody>
      </p:sp>
    </p:spTree>
    <p:extLst>
      <p:ext uri="{BB962C8B-B14F-4D97-AF65-F5344CB8AC3E}">
        <p14:creationId xmlns:p14="http://schemas.microsoft.com/office/powerpoint/2010/main" val="10417635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C5C386-027C-4DF1-87FA-3863E15A7D88}"/>
              </a:ext>
            </a:extLst>
          </p:cNvPr>
          <p:cNvSpPr>
            <a:spLocks noGrp="1"/>
          </p:cNvSpPr>
          <p:nvPr>
            <p:ph type="title"/>
          </p:nvPr>
        </p:nvSpPr>
        <p:spPr/>
        <p:txBody>
          <a:bodyPr/>
          <a:lstStyle/>
          <a:p>
            <a:r>
              <a:rPr lang="en-GB" dirty="0"/>
              <a:t>Success story</a:t>
            </a:r>
          </a:p>
        </p:txBody>
      </p:sp>
      <p:pic>
        <p:nvPicPr>
          <p:cNvPr id="4" name="Online Media 3" title="1,000 arrested with live facial recognition technology">
            <a:hlinkClick r:id="" action="ppaction://media"/>
            <a:extLst>
              <a:ext uri="{FF2B5EF4-FFF2-40B4-BE49-F238E27FC236}">
                <a16:creationId xmlns:a16="http://schemas.microsoft.com/office/drawing/2014/main" id="{43EB9D79-3290-CB6F-CF8C-DD7988D3B71D}"/>
              </a:ext>
            </a:extLst>
          </p:cNvPr>
          <p:cNvPicPr>
            <a:picLocks noGrp="1" noRot="1" noChangeAspect="1"/>
          </p:cNvPicPr>
          <p:nvPr>
            <p:ph idx="1"/>
            <a:videoFile r:link="rId1"/>
          </p:nvPr>
        </p:nvPicPr>
        <p:blipFill>
          <a:blip r:embed="rId3"/>
          <a:stretch>
            <a:fillRect/>
          </a:stretch>
        </p:blipFill>
        <p:spPr>
          <a:xfrm>
            <a:off x="2244725" y="1825625"/>
            <a:ext cx="7700963" cy="4351338"/>
          </a:xfrm>
          <a:prstGeom prst="rect">
            <a:avLst/>
          </a:prstGeom>
        </p:spPr>
      </p:pic>
    </p:spTree>
    <p:extLst>
      <p:ext uri="{BB962C8B-B14F-4D97-AF65-F5344CB8AC3E}">
        <p14:creationId xmlns:p14="http://schemas.microsoft.com/office/powerpoint/2010/main" val="21764505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98DED6BC-9A3E-48D4-AD7C-A56D63F547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6B6E033A-DB2E-49B8-B600-B38E0C280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3235" y="1371600"/>
            <a:ext cx="4529312" cy="3589977"/>
          </a:xfrm>
          <a:custGeom>
            <a:avLst/>
            <a:gdLst>
              <a:gd name="connsiteX0" fmla="*/ 5462602 w 5470628"/>
              <a:gd name="connsiteY0" fmla="*/ 1413608 h 3193741"/>
              <a:gd name="connsiteX1" fmla="*/ 5465724 w 5470628"/>
              <a:gd name="connsiteY1" fmla="*/ 1421881 h 3193741"/>
              <a:gd name="connsiteX2" fmla="*/ 5465025 w 5470628"/>
              <a:gd name="connsiteY2" fmla="*/ 1466556 h 3193741"/>
              <a:gd name="connsiteX3" fmla="*/ 5463208 w 5470628"/>
              <a:gd name="connsiteY3" fmla="*/ 1466226 h 3193741"/>
              <a:gd name="connsiteX4" fmla="*/ 5463242 w 5470628"/>
              <a:gd name="connsiteY4" fmla="*/ 1451866 h 3193741"/>
              <a:gd name="connsiteX5" fmla="*/ 5462894 w 5470628"/>
              <a:gd name="connsiteY5" fmla="*/ 1423194 h 3193741"/>
              <a:gd name="connsiteX6" fmla="*/ 5461417 w 5470628"/>
              <a:gd name="connsiteY6" fmla="*/ 1391849 h 3193741"/>
              <a:gd name="connsiteX7" fmla="*/ 5462246 w 5470628"/>
              <a:gd name="connsiteY7" fmla="*/ 1401944 h 3193741"/>
              <a:gd name="connsiteX8" fmla="*/ 5462602 w 5470628"/>
              <a:gd name="connsiteY8" fmla="*/ 1413608 h 3193741"/>
              <a:gd name="connsiteX9" fmla="*/ 5459078 w 5470628"/>
              <a:gd name="connsiteY9" fmla="*/ 1404268 h 3193741"/>
              <a:gd name="connsiteX10" fmla="*/ 5460137 w 5470628"/>
              <a:gd name="connsiteY10" fmla="*/ 1393780 h 3193741"/>
              <a:gd name="connsiteX11" fmla="*/ 5461417 w 5470628"/>
              <a:gd name="connsiteY11" fmla="*/ 1391849 h 3193741"/>
              <a:gd name="connsiteX12" fmla="*/ 614271 w 5470628"/>
              <a:gd name="connsiteY12" fmla="*/ 1052206 h 3193741"/>
              <a:gd name="connsiteX13" fmla="*/ 611497 w 5470628"/>
              <a:gd name="connsiteY13" fmla="*/ 1055389 h 3193741"/>
              <a:gd name="connsiteX14" fmla="*/ 630277 w 5470628"/>
              <a:gd name="connsiteY14" fmla="*/ 1065215 h 3193741"/>
              <a:gd name="connsiteX15" fmla="*/ 651856 w 5470628"/>
              <a:gd name="connsiteY15" fmla="*/ 1067584 h 3193741"/>
              <a:gd name="connsiteX16" fmla="*/ 614271 w 5470628"/>
              <a:gd name="connsiteY16" fmla="*/ 1052206 h 3193741"/>
              <a:gd name="connsiteX17" fmla="*/ 810628 w 5470628"/>
              <a:gd name="connsiteY17" fmla="*/ 695550 h 3193741"/>
              <a:gd name="connsiteX18" fmla="*/ 1033084 w 5470628"/>
              <a:gd name="connsiteY18" fmla="*/ 791270 h 3193741"/>
              <a:gd name="connsiteX19" fmla="*/ 1036153 w 5470628"/>
              <a:gd name="connsiteY19" fmla="*/ 788050 h 3193741"/>
              <a:gd name="connsiteX20" fmla="*/ 810628 w 5470628"/>
              <a:gd name="connsiteY20" fmla="*/ 695550 h 3193741"/>
              <a:gd name="connsiteX21" fmla="*/ 4850908 w 5470628"/>
              <a:gd name="connsiteY21" fmla="*/ 727 h 3193741"/>
              <a:gd name="connsiteX22" fmla="*/ 4858584 w 5470628"/>
              <a:gd name="connsiteY22" fmla="*/ 13795 h 3193741"/>
              <a:gd name="connsiteX23" fmla="*/ 4843408 w 5470628"/>
              <a:gd name="connsiteY23" fmla="*/ 37224 h 3193741"/>
              <a:gd name="connsiteX24" fmla="*/ 4871062 w 5470628"/>
              <a:gd name="connsiteY24" fmla="*/ 78954 h 3193741"/>
              <a:gd name="connsiteX25" fmla="*/ 4989038 w 5470628"/>
              <a:gd name="connsiteY25" fmla="*/ 66799 h 3193741"/>
              <a:gd name="connsiteX26" fmla="*/ 5002636 w 5470628"/>
              <a:gd name="connsiteY26" fmla="*/ 79388 h 3193741"/>
              <a:gd name="connsiteX27" fmla="*/ 5008332 w 5470628"/>
              <a:gd name="connsiteY27" fmla="*/ 140859 h 3193741"/>
              <a:gd name="connsiteX28" fmla="*/ 5014326 w 5470628"/>
              <a:gd name="connsiteY28" fmla="*/ 155555 h 3193741"/>
              <a:gd name="connsiteX29" fmla="*/ 5030704 w 5470628"/>
              <a:gd name="connsiteY29" fmla="*/ 221190 h 3193741"/>
              <a:gd name="connsiteX30" fmla="*/ 5097262 w 5470628"/>
              <a:gd name="connsiteY30" fmla="*/ 317759 h 3193741"/>
              <a:gd name="connsiteX31" fmla="*/ 5165084 w 5470628"/>
              <a:gd name="connsiteY31" fmla="*/ 373367 h 3193741"/>
              <a:gd name="connsiteX32" fmla="*/ 5174137 w 5470628"/>
              <a:gd name="connsiteY32" fmla="*/ 389353 h 3193741"/>
              <a:gd name="connsiteX33" fmla="*/ 5192507 w 5470628"/>
              <a:gd name="connsiteY33" fmla="*/ 453561 h 3193741"/>
              <a:gd name="connsiteX34" fmla="*/ 5187160 w 5470628"/>
              <a:gd name="connsiteY34" fmla="*/ 467732 h 3193741"/>
              <a:gd name="connsiteX35" fmla="*/ 5160106 w 5470628"/>
              <a:gd name="connsiteY35" fmla="*/ 486904 h 3193741"/>
              <a:gd name="connsiteX36" fmla="*/ 5138948 w 5470628"/>
              <a:gd name="connsiteY36" fmla="*/ 528614 h 3193741"/>
              <a:gd name="connsiteX37" fmla="*/ 5097016 w 5470628"/>
              <a:gd name="connsiteY37" fmla="*/ 589923 h 3193741"/>
              <a:gd name="connsiteX38" fmla="*/ 5075869 w 5470628"/>
              <a:gd name="connsiteY38" fmla="*/ 608381 h 3193741"/>
              <a:gd name="connsiteX39" fmla="*/ 5093172 w 5470628"/>
              <a:gd name="connsiteY39" fmla="*/ 618385 h 3193741"/>
              <a:gd name="connsiteX40" fmla="*/ 5153518 w 5470628"/>
              <a:gd name="connsiteY40" fmla="*/ 687474 h 3193741"/>
              <a:gd name="connsiteX41" fmla="*/ 5074984 w 5470628"/>
              <a:gd name="connsiteY41" fmla="*/ 776941 h 3193741"/>
              <a:gd name="connsiteX42" fmla="*/ 5033348 w 5470628"/>
              <a:gd name="connsiteY42" fmla="*/ 805473 h 3193741"/>
              <a:gd name="connsiteX43" fmla="*/ 5116847 w 5470628"/>
              <a:gd name="connsiteY43" fmla="*/ 803426 h 3193741"/>
              <a:gd name="connsiteX44" fmla="*/ 5147902 w 5470628"/>
              <a:gd name="connsiteY44" fmla="*/ 833118 h 3193741"/>
              <a:gd name="connsiteX45" fmla="*/ 5161665 w 5470628"/>
              <a:gd name="connsiteY45" fmla="*/ 848297 h 3193741"/>
              <a:gd name="connsiteX46" fmla="*/ 5246520 w 5470628"/>
              <a:gd name="connsiteY46" fmla="*/ 942412 h 3193741"/>
              <a:gd name="connsiteX47" fmla="*/ 5235368 w 5470628"/>
              <a:gd name="connsiteY47" fmla="*/ 972946 h 3193741"/>
              <a:gd name="connsiteX48" fmla="*/ 5113739 w 5470628"/>
              <a:gd name="connsiteY48" fmla="*/ 1128845 h 3193741"/>
              <a:gd name="connsiteX49" fmla="*/ 5255034 w 5470628"/>
              <a:gd name="connsiteY49" fmla="*/ 1151117 h 3193741"/>
              <a:gd name="connsiteX50" fmla="*/ 5267513 w 5470628"/>
              <a:gd name="connsiteY50" fmla="*/ 1216275 h 3193741"/>
              <a:gd name="connsiteX51" fmla="*/ 5343113 w 5470628"/>
              <a:gd name="connsiteY51" fmla="*/ 1281854 h 3193741"/>
              <a:gd name="connsiteX52" fmla="*/ 5452014 w 5470628"/>
              <a:gd name="connsiteY52" fmla="*/ 1385543 h 3193741"/>
              <a:gd name="connsiteX53" fmla="*/ 5459078 w 5470628"/>
              <a:gd name="connsiteY53" fmla="*/ 1404268 h 3193741"/>
              <a:gd name="connsiteX54" fmla="*/ 5458838 w 5470628"/>
              <a:gd name="connsiteY54" fmla="*/ 1406644 h 3193741"/>
              <a:gd name="connsiteX55" fmla="*/ 5455752 w 5470628"/>
              <a:gd name="connsiteY55" fmla="*/ 1450751 h 3193741"/>
              <a:gd name="connsiteX56" fmla="*/ 5454594 w 5470628"/>
              <a:gd name="connsiteY56" fmla="*/ 1464662 h 3193741"/>
              <a:gd name="connsiteX57" fmla="*/ 5447215 w 5470628"/>
              <a:gd name="connsiteY57" fmla="*/ 1463321 h 3193741"/>
              <a:gd name="connsiteX58" fmla="*/ 5433934 w 5470628"/>
              <a:gd name="connsiteY58" fmla="*/ 1458428 h 3193741"/>
              <a:gd name="connsiteX59" fmla="*/ 5424276 w 5470628"/>
              <a:gd name="connsiteY59" fmla="*/ 1477014 h 3193741"/>
              <a:gd name="connsiteX60" fmla="*/ 5444628 w 5470628"/>
              <a:gd name="connsiteY60" fmla="*/ 1511562 h 3193741"/>
              <a:gd name="connsiteX61" fmla="*/ 5453752 w 5470628"/>
              <a:gd name="connsiteY61" fmla="*/ 1474786 h 3193741"/>
              <a:gd name="connsiteX62" fmla="*/ 5454594 w 5470628"/>
              <a:gd name="connsiteY62" fmla="*/ 1464662 h 3193741"/>
              <a:gd name="connsiteX63" fmla="*/ 5463208 w 5470628"/>
              <a:gd name="connsiteY63" fmla="*/ 1466226 h 3193741"/>
              <a:gd name="connsiteX64" fmla="*/ 5463164 w 5470628"/>
              <a:gd name="connsiteY64" fmla="*/ 1484226 h 3193741"/>
              <a:gd name="connsiteX65" fmla="*/ 5456160 w 5470628"/>
              <a:gd name="connsiteY65" fmla="*/ 1575885 h 3193741"/>
              <a:gd name="connsiteX66" fmla="*/ 5345636 w 5470628"/>
              <a:gd name="connsiteY66" fmla="*/ 1714543 h 3193741"/>
              <a:gd name="connsiteX67" fmla="*/ 5251319 w 5470628"/>
              <a:gd name="connsiteY67" fmla="*/ 1775792 h 3193741"/>
              <a:gd name="connsiteX68" fmla="*/ 5043512 w 5470628"/>
              <a:gd name="connsiteY68" fmla="*/ 2027305 h 3193741"/>
              <a:gd name="connsiteX69" fmla="*/ 4978144 w 5470628"/>
              <a:gd name="connsiteY69" fmla="*/ 2108535 h 3193741"/>
              <a:gd name="connsiteX70" fmla="*/ 5031476 w 5470628"/>
              <a:gd name="connsiteY70" fmla="*/ 2128173 h 3193741"/>
              <a:gd name="connsiteX71" fmla="*/ 4937389 w 5470628"/>
              <a:gd name="connsiteY71" fmla="*/ 2216441 h 3193741"/>
              <a:gd name="connsiteX72" fmla="*/ 4826122 w 5470628"/>
              <a:gd name="connsiteY72" fmla="*/ 2315331 h 3193741"/>
              <a:gd name="connsiteX73" fmla="*/ 2544647 w 5470628"/>
              <a:gd name="connsiteY73" fmla="*/ 3190975 h 3193741"/>
              <a:gd name="connsiteX74" fmla="*/ 1328257 w 5470628"/>
              <a:gd name="connsiteY74" fmla="*/ 3153006 h 3193741"/>
              <a:gd name="connsiteX75" fmla="*/ 977943 w 5470628"/>
              <a:gd name="connsiteY75" fmla="*/ 3082502 h 3193741"/>
              <a:gd name="connsiteX76" fmla="*/ 854473 w 5470628"/>
              <a:gd name="connsiteY76" fmla="*/ 2994250 h 3193741"/>
              <a:gd name="connsiteX77" fmla="*/ 811593 w 5470628"/>
              <a:gd name="connsiteY77" fmla="*/ 2970498 h 3193741"/>
              <a:gd name="connsiteX78" fmla="*/ 707024 w 5470628"/>
              <a:gd name="connsiteY78" fmla="*/ 2945439 h 3193741"/>
              <a:gd name="connsiteX79" fmla="*/ 523487 w 5470628"/>
              <a:gd name="connsiteY79" fmla="*/ 2886053 h 3193741"/>
              <a:gd name="connsiteX80" fmla="*/ 587884 w 5470628"/>
              <a:gd name="connsiteY80" fmla="*/ 2859746 h 3193741"/>
              <a:gd name="connsiteX81" fmla="*/ 779426 w 5470628"/>
              <a:gd name="connsiteY81" fmla="*/ 2885897 h 3193741"/>
              <a:gd name="connsiteX82" fmla="*/ 917288 w 5470628"/>
              <a:gd name="connsiteY82" fmla="*/ 2882248 h 3193741"/>
              <a:gd name="connsiteX83" fmla="*/ 718684 w 5470628"/>
              <a:gd name="connsiteY83" fmla="*/ 2819941 h 3193741"/>
              <a:gd name="connsiteX84" fmla="*/ 524650 w 5470628"/>
              <a:gd name="connsiteY84" fmla="*/ 2731220 h 3193741"/>
              <a:gd name="connsiteX85" fmla="*/ 670138 w 5470628"/>
              <a:gd name="connsiteY85" fmla="*/ 2735189 h 3193741"/>
              <a:gd name="connsiteX86" fmla="*/ 675382 w 5470628"/>
              <a:gd name="connsiteY86" fmla="*/ 2719369 h 3193741"/>
              <a:gd name="connsiteX87" fmla="*/ 542021 w 5470628"/>
              <a:gd name="connsiteY87" fmla="*/ 2601946 h 3193741"/>
              <a:gd name="connsiteX88" fmla="*/ 476895 w 5470628"/>
              <a:gd name="connsiteY88" fmla="*/ 2555976 h 3193741"/>
              <a:gd name="connsiteX89" fmla="*/ 188751 w 5470628"/>
              <a:gd name="connsiteY89" fmla="*/ 2428830 h 3193741"/>
              <a:gd name="connsiteX90" fmla="*/ 456762 w 5470628"/>
              <a:gd name="connsiteY90" fmla="*/ 2468731 h 3193741"/>
              <a:gd name="connsiteX91" fmla="*/ 174514 w 5470628"/>
              <a:gd name="connsiteY91" fmla="*/ 2345378 h 3193741"/>
              <a:gd name="connsiteX92" fmla="*/ 38827 w 5470628"/>
              <a:gd name="connsiteY92" fmla="*/ 2303685 h 3193741"/>
              <a:gd name="connsiteX93" fmla="*/ 3281 w 5470628"/>
              <a:gd name="connsiteY93" fmla="*/ 2273587 h 3193741"/>
              <a:gd name="connsiteX94" fmla="*/ 61590 w 5470628"/>
              <a:gd name="connsiteY94" fmla="*/ 2259170 h 3193741"/>
              <a:gd name="connsiteX95" fmla="*/ 242291 w 5470628"/>
              <a:gd name="connsiteY95" fmla="*/ 2250569 h 3193741"/>
              <a:gd name="connsiteX96" fmla="*/ 13205 w 5470628"/>
              <a:gd name="connsiteY96" fmla="*/ 2172263 h 3193741"/>
              <a:gd name="connsiteX97" fmla="*/ 180810 w 5470628"/>
              <a:gd name="connsiteY97" fmla="*/ 2168333 h 3193741"/>
              <a:gd name="connsiteX98" fmla="*/ 226020 w 5470628"/>
              <a:gd name="connsiteY98" fmla="*/ 2121100 h 3193741"/>
              <a:gd name="connsiteX99" fmla="*/ 299145 w 5470628"/>
              <a:gd name="connsiteY99" fmla="*/ 2044862 h 3193741"/>
              <a:gd name="connsiteX100" fmla="*/ 350236 w 5470628"/>
              <a:gd name="connsiteY100" fmla="*/ 2001187 h 3193741"/>
              <a:gd name="connsiteX101" fmla="*/ 365223 w 5470628"/>
              <a:gd name="connsiteY101" fmla="*/ 1881218 h 3193741"/>
              <a:gd name="connsiteX102" fmla="*/ 310707 w 5470628"/>
              <a:gd name="connsiteY102" fmla="*/ 1758752 h 3193741"/>
              <a:gd name="connsiteX103" fmla="*/ 181659 w 5470628"/>
              <a:gd name="connsiteY103" fmla="*/ 1709137 h 3193741"/>
              <a:gd name="connsiteX104" fmla="*/ 213063 w 5470628"/>
              <a:gd name="connsiteY104" fmla="*/ 1632021 h 3193741"/>
              <a:gd name="connsiteX105" fmla="*/ 481390 w 5470628"/>
              <a:gd name="connsiteY105" fmla="*/ 1644125 h 3193741"/>
              <a:gd name="connsiteX106" fmla="*/ 68930 w 5470628"/>
              <a:gd name="connsiteY106" fmla="*/ 1457537 h 3193741"/>
              <a:gd name="connsiteX107" fmla="*/ 135138 w 5470628"/>
              <a:gd name="connsiteY107" fmla="*/ 1440976 h 3193741"/>
              <a:gd name="connsiteX108" fmla="*/ 131611 w 5470628"/>
              <a:gd name="connsiteY108" fmla="*/ 1427642 h 3193741"/>
              <a:gd name="connsiteX109" fmla="*/ 130443 w 5470628"/>
              <a:gd name="connsiteY109" fmla="*/ 1343795 h 3193741"/>
              <a:gd name="connsiteX110" fmla="*/ 138930 w 5470628"/>
              <a:gd name="connsiteY110" fmla="*/ 1304094 h 3193741"/>
              <a:gd name="connsiteX111" fmla="*/ 118409 w 5470628"/>
              <a:gd name="connsiteY111" fmla="*/ 1262212 h 3193741"/>
              <a:gd name="connsiteX112" fmla="*/ 421410 w 5470628"/>
              <a:gd name="connsiteY112" fmla="*/ 1304757 h 3193741"/>
              <a:gd name="connsiteX113" fmla="*/ 655702 w 5470628"/>
              <a:gd name="connsiteY113" fmla="*/ 1291801 h 3193741"/>
              <a:gd name="connsiteX114" fmla="*/ 648299 w 5470628"/>
              <a:gd name="connsiteY114" fmla="*/ 1287715 h 3193741"/>
              <a:gd name="connsiteX115" fmla="*/ 531027 w 5470628"/>
              <a:gd name="connsiteY115" fmla="*/ 1193967 h 3193741"/>
              <a:gd name="connsiteX116" fmla="*/ 526433 w 5470628"/>
              <a:gd name="connsiteY116" fmla="*/ 1191913 h 3193741"/>
              <a:gd name="connsiteX117" fmla="*/ 504666 w 5470628"/>
              <a:gd name="connsiteY117" fmla="*/ 1177230 h 3193741"/>
              <a:gd name="connsiteX118" fmla="*/ 482307 w 5470628"/>
              <a:gd name="connsiteY118" fmla="*/ 1162618 h 3193741"/>
              <a:gd name="connsiteX119" fmla="*/ 479029 w 5470628"/>
              <a:gd name="connsiteY119" fmla="*/ 1162540 h 3193741"/>
              <a:gd name="connsiteX120" fmla="*/ 447663 w 5470628"/>
              <a:gd name="connsiteY120" fmla="*/ 1132649 h 3193741"/>
              <a:gd name="connsiteX121" fmla="*/ 438547 w 5470628"/>
              <a:gd name="connsiteY121" fmla="*/ 1110977 h 3193741"/>
              <a:gd name="connsiteX122" fmla="*/ 405343 w 5470628"/>
              <a:gd name="connsiteY122" fmla="*/ 1089612 h 3193741"/>
              <a:gd name="connsiteX123" fmla="*/ 371373 w 5470628"/>
              <a:gd name="connsiteY123" fmla="*/ 1070238 h 3193741"/>
              <a:gd name="connsiteX124" fmla="*/ 290358 w 5470628"/>
              <a:gd name="connsiteY124" fmla="*/ 1059884 h 3193741"/>
              <a:gd name="connsiteX125" fmla="*/ 235140 w 5470628"/>
              <a:gd name="connsiteY125" fmla="*/ 1029322 h 3193741"/>
              <a:gd name="connsiteX126" fmla="*/ 300494 w 5470628"/>
              <a:gd name="connsiteY126" fmla="*/ 1032083 h 3193741"/>
              <a:gd name="connsiteX127" fmla="*/ 239661 w 5470628"/>
              <a:gd name="connsiteY127" fmla="*/ 997457 h 3193741"/>
              <a:gd name="connsiteX128" fmla="*/ 204788 w 5470628"/>
              <a:gd name="connsiteY128" fmla="*/ 959211 h 3193741"/>
              <a:gd name="connsiteX129" fmla="*/ 207583 w 5470628"/>
              <a:gd name="connsiteY129" fmla="*/ 947009 h 3193741"/>
              <a:gd name="connsiteX130" fmla="*/ 223061 w 5470628"/>
              <a:gd name="connsiteY130" fmla="*/ 947033 h 3193741"/>
              <a:gd name="connsiteX131" fmla="*/ 280015 w 5470628"/>
              <a:gd name="connsiteY131" fmla="*/ 972164 h 3193741"/>
              <a:gd name="connsiteX132" fmla="*/ 353948 w 5470628"/>
              <a:gd name="connsiteY132" fmla="*/ 1006865 h 3193741"/>
              <a:gd name="connsiteX133" fmla="*/ 240466 w 5470628"/>
              <a:gd name="connsiteY133" fmla="*/ 939943 h 3193741"/>
              <a:gd name="connsiteX134" fmla="*/ 158812 w 5470628"/>
              <a:gd name="connsiteY134" fmla="*/ 891467 h 3193741"/>
              <a:gd name="connsiteX135" fmla="*/ 139551 w 5470628"/>
              <a:gd name="connsiteY135" fmla="*/ 855364 h 3193741"/>
              <a:gd name="connsiteX136" fmla="*/ 145731 w 5470628"/>
              <a:gd name="connsiteY136" fmla="*/ 844888 h 3193741"/>
              <a:gd name="connsiteX137" fmla="*/ 158154 w 5470628"/>
              <a:gd name="connsiteY137" fmla="*/ 848366 h 3193741"/>
              <a:gd name="connsiteX138" fmla="*/ 169370 w 5470628"/>
              <a:gd name="connsiteY138" fmla="*/ 856260 h 3193741"/>
              <a:gd name="connsiteX139" fmla="*/ 288295 w 5470628"/>
              <a:gd name="connsiteY139" fmla="*/ 915169 h 3193741"/>
              <a:gd name="connsiteX140" fmla="*/ 462694 w 5470628"/>
              <a:gd name="connsiteY140" fmla="*/ 994643 h 3193741"/>
              <a:gd name="connsiteX141" fmla="*/ 531910 w 5470628"/>
              <a:gd name="connsiteY141" fmla="*/ 1006664 h 3193741"/>
              <a:gd name="connsiteX142" fmla="*/ 333940 w 5470628"/>
              <a:gd name="connsiteY142" fmla="*/ 893507 h 3193741"/>
              <a:gd name="connsiteX143" fmla="*/ 181443 w 5470628"/>
              <a:gd name="connsiteY143" fmla="*/ 746608 h 3193741"/>
              <a:gd name="connsiteX144" fmla="*/ 162678 w 5470628"/>
              <a:gd name="connsiteY144" fmla="*/ 737018 h 3193741"/>
              <a:gd name="connsiteX145" fmla="*/ 156307 w 5470628"/>
              <a:gd name="connsiteY145" fmla="*/ 730435 h 3193741"/>
              <a:gd name="connsiteX146" fmla="*/ 117227 w 5470628"/>
              <a:gd name="connsiteY146" fmla="*/ 677515 h 3193741"/>
              <a:gd name="connsiteX147" fmla="*/ 113655 w 5470628"/>
              <a:gd name="connsiteY147" fmla="*/ 663474 h 3193741"/>
              <a:gd name="connsiteX148" fmla="*/ 115226 w 5470628"/>
              <a:gd name="connsiteY148" fmla="*/ 636712 h 3193741"/>
              <a:gd name="connsiteX149" fmla="*/ 105067 w 5470628"/>
              <a:gd name="connsiteY149" fmla="*/ 622046 h 3193741"/>
              <a:gd name="connsiteX150" fmla="*/ 104113 w 5470628"/>
              <a:gd name="connsiteY150" fmla="*/ 611722 h 3193741"/>
              <a:gd name="connsiteX151" fmla="*/ 118895 w 5470628"/>
              <a:gd name="connsiteY151" fmla="*/ 610169 h 3193741"/>
              <a:gd name="connsiteX152" fmla="*/ 163095 w 5470628"/>
              <a:gd name="connsiteY152" fmla="*/ 640642 h 3193741"/>
              <a:gd name="connsiteX153" fmla="*/ 185766 w 5470628"/>
              <a:gd name="connsiteY153" fmla="*/ 641454 h 3193741"/>
              <a:gd name="connsiteX154" fmla="*/ 212892 w 5470628"/>
              <a:gd name="connsiteY154" fmla="*/ 637457 h 3193741"/>
              <a:gd name="connsiteX155" fmla="*/ 223932 w 5470628"/>
              <a:gd name="connsiteY155" fmla="*/ 647271 h 3193741"/>
              <a:gd name="connsiteX156" fmla="*/ 287167 w 5470628"/>
              <a:gd name="connsiteY156" fmla="*/ 691571 h 3193741"/>
              <a:gd name="connsiteX157" fmla="*/ 330380 w 5470628"/>
              <a:gd name="connsiteY157" fmla="*/ 692506 h 3193741"/>
              <a:gd name="connsiteX158" fmla="*/ 296172 w 5470628"/>
              <a:gd name="connsiteY158" fmla="*/ 688108 h 3193741"/>
              <a:gd name="connsiteX159" fmla="*/ 286974 w 5470628"/>
              <a:gd name="connsiteY159" fmla="*/ 674512 h 3193741"/>
              <a:gd name="connsiteX160" fmla="*/ 286166 w 5470628"/>
              <a:gd name="connsiteY160" fmla="*/ 661798 h 3193741"/>
              <a:gd name="connsiteX161" fmla="*/ 236268 w 5470628"/>
              <a:gd name="connsiteY161" fmla="*/ 635338 h 3193741"/>
              <a:gd name="connsiteX162" fmla="*/ 231734 w 5470628"/>
              <a:gd name="connsiteY162" fmla="*/ 634225 h 3193741"/>
              <a:gd name="connsiteX163" fmla="*/ 221253 w 5470628"/>
              <a:gd name="connsiteY163" fmla="*/ 623870 h 3193741"/>
              <a:gd name="connsiteX164" fmla="*/ 237564 w 5470628"/>
              <a:gd name="connsiteY164" fmla="*/ 613590 h 3193741"/>
              <a:gd name="connsiteX165" fmla="*/ 282259 w 5470628"/>
              <a:gd name="connsiteY165" fmla="*/ 619091 h 3193741"/>
              <a:gd name="connsiteX166" fmla="*/ 370630 w 5470628"/>
              <a:gd name="connsiteY166" fmla="*/ 665566 h 3193741"/>
              <a:gd name="connsiteX167" fmla="*/ 498017 w 5470628"/>
              <a:gd name="connsiteY167" fmla="*/ 740532 h 3193741"/>
              <a:gd name="connsiteX168" fmla="*/ 918036 w 5470628"/>
              <a:gd name="connsiteY168" fmla="*/ 924307 h 3193741"/>
              <a:gd name="connsiteX169" fmla="*/ 1079304 w 5470628"/>
              <a:gd name="connsiteY169" fmla="*/ 984494 h 3193741"/>
              <a:gd name="connsiteX170" fmla="*/ 1079935 w 5470628"/>
              <a:gd name="connsiteY170" fmla="*/ 980383 h 3193741"/>
              <a:gd name="connsiteX171" fmla="*/ 1079695 w 5470628"/>
              <a:gd name="connsiteY171" fmla="*/ 976616 h 3193741"/>
              <a:gd name="connsiteX172" fmla="*/ 966178 w 5470628"/>
              <a:gd name="connsiteY172" fmla="*/ 937219 h 3193741"/>
              <a:gd name="connsiteX173" fmla="*/ 720106 w 5470628"/>
              <a:gd name="connsiteY173" fmla="*/ 807112 h 3193741"/>
              <a:gd name="connsiteX174" fmla="*/ 698823 w 5470628"/>
              <a:gd name="connsiteY174" fmla="*/ 804708 h 3193741"/>
              <a:gd name="connsiteX175" fmla="*/ 664513 w 5470628"/>
              <a:gd name="connsiteY175" fmla="*/ 784663 h 3193741"/>
              <a:gd name="connsiteX176" fmla="*/ 660380 w 5470628"/>
              <a:gd name="connsiteY176" fmla="*/ 771165 h 3193741"/>
              <a:gd name="connsiteX177" fmla="*/ 584959 w 5470628"/>
              <a:gd name="connsiteY177" fmla="*/ 722409 h 3193741"/>
              <a:gd name="connsiteX178" fmla="*/ 435649 w 5470628"/>
              <a:gd name="connsiteY178" fmla="*/ 639659 h 3193741"/>
              <a:gd name="connsiteX179" fmla="*/ 404944 w 5470628"/>
              <a:gd name="connsiteY179" fmla="*/ 606128 h 3193741"/>
              <a:gd name="connsiteX180" fmla="*/ 408476 w 5470628"/>
              <a:gd name="connsiteY180" fmla="*/ 591466 h 3193741"/>
              <a:gd name="connsiteX181" fmla="*/ 425225 w 5470628"/>
              <a:gd name="connsiteY181" fmla="*/ 592759 h 3193741"/>
              <a:gd name="connsiteX182" fmla="*/ 487115 w 5470628"/>
              <a:gd name="connsiteY182" fmla="*/ 620614 h 3193741"/>
              <a:gd name="connsiteX183" fmla="*/ 550277 w 5470628"/>
              <a:gd name="connsiteY183" fmla="*/ 649738 h 3193741"/>
              <a:gd name="connsiteX184" fmla="*/ 544421 w 5470628"/>
              <a:gd name="connsiteY184" fmla="*/ 641907 h 3193741"/>
              <a:gd name="connsiteX185" fmla="*/ 431905 w 5470628"/>
              <a:gd name="connsiteY185" fmla="*/ 580799 h 3193741"/>
              <a:gd name="connsiteX186" fmla="*/ 351177 w 5470628"/>
              <a:gd name="connsiteY186" fmla="*/ 528177 h 3193741"/>
              <a:gd name="connsiteX187" fmla="*/ 339749 w 5470628"/>
              <a:gd name="connsiteY187" fmla="*/ 498244 h 3193741"/>
              <a:gd name="connsiteX188" fmla="*/ 346313 w 5470628"/>
              <a:gd name="connsiteY188" fmla="*/ 489145 h 3193741"/>
              <a:gd name="connsiteX189" fmla="*/ 356579 w 5470628"/>
              <a:gd name="connsiteY189" fmla="*/ 491460 h 3193741"/>
              <a:gd name="connsiteX190" fmla="*/ 371505 w 5470628"/>
              <a:gd name="connsiteY190" fmla="*/ 501516 h 3193741"/>
              <a:gd name="connsiteX191" fmla="*/ 476275 w 5470628"/>
              <a:gd name="connsiteY191" fmla="*/ 553122 h 3193741"/>
              <a:gd name="connsiteX192" fmla="*/ 649952 w 5470628"/>
              <a:gd name="connsiteY192" fmla="*/ 635294 h 3193741"/>
              <a:gd name="connsiteX193" fmla="*/ 727161 w 5470628"/>
              <a:gd name="connsiteY193" fmla="*/ 651328 h 3193741"/>
              <a:gd name="connsiteX194" fmla="*/ 722417 w 5470628"/>
              <a:gd name="connsiteY194" fmla="*/ 646921 h 3193741"/>
              <a:gd name="connsiteX195" fmla="*/ 546079 w 5470628"/>
              <a:gd name="connsiteY195" fmla="*/ 546328 h 3193741"/>
              <a:gd name="connsiteX196" fmla="*/ 378182 w 5470628"/>
              <a:gd name="connsiteY196" fmla="*/ 386585 h 3193741"/>
              <a:gd name="connsiteX197" fmla="*/ 370158 w 5470628"/>
              <a:gd name="connsiteY197" fmla="*/ 382100 h 3193741"/>
              <a:gd name="connsiteX198" fmla="*/ 357861 w 5470628"/>
              <a:gd name="connsiteY198" fmla="*/ 371252 h 3193741"/>
              <a:gd name="connsiteX199" fmla="*/ 331313 w 5470628"/>
              <a:gd name="connsiteY199" fmla="*/ 328203 h 3193741"/>
              <a:gd name="connsiteX200" fmla="*/ 319354 w 5470628"/>
              <a:gd name="connsiteY200" fmla="*/ 299282 h 3193741"/>
              <a:gd name="connsiteX201" fmla="*/ 319682 w 5470628"/>
              <a:gd name="connsiteY201" fmla="*/ 285719 h 3193741"/>
              <a:gd name="connsiteX202" fmla="*/ 306391 w 5470628"/>
              <a:gd name="connsiteY202" fmla="*/ 268585 h 3193741"/>
              <a:gd name="connsiteX203" fmla="*/ 303294 w 5470628"/>
              <a:gd name="connsiteY203" fmla="*/ 257334 h 3193741"/>
              <a:gd name="connsiteX204" fmla="*/ 319242 w 5470628"/>
              <a:gd name="connsiteY204" fmla="*/ 255403 h 3193741"/>
              <a:gd name="connsiteX205" fmla="*/ 364093 w 5470628"/>
              <a:gd name="connsiteY205" fmla="*/ 286745 h 3193741"/>
              <a:gd name="connsiteX206" fmla="*/ 385301 w 5470628"/>
              <a:gd name="connsiteY206" fmla="*/ 287973 h 3193741"/>
              <a:gd name="connsiteX207" fmla="*/ 417598 w 5470628"/>
              <a:gd name="connsiteY207" fmla="*/ 285722 h 3193741"/>
              <a:gd name="connsiteX208" fmla="*/ 440155 w 5470628"/>
              <a:gd name="connsiteY208" fmla="*/ 308139 h 3193741"/>
              <a:gd name="connsiteX209" fmla="*/ 534406 w 5470628"/>
              <a:gd name="connsiteY209" fmla="*/ 339430 h 3193741"/>
              <a:gd name="connsiteX210" fmla="*/ 495633 w 5470628"/>
              <a:gd name="connsiteY210" fmla="*/ 333450 h 3193741"/>
              <a:gd name="connsiteX211" fmla="*/ 486289 w 5470628"/>
              <a:gd name="connsiteY211" fmla="*/ 322243 h 3193741"/>
              <a:gd name="connsiteX212" fmla="*/ 484000 w 5470628"/>
              <a:gd name="connsiteY212" fmla="*/ 304964 h 3193741"/>
              <a:gd name="connsiteX213" fmla="*/ 436911 w 5470628"/>
              <a:gd name="connsiteY213" fmla="*/ 280536 h 3193741"/>
              <a:gd name="connsiteX214" fmla="*/ 426865 w 5470628"/>
              <a:gd name="connsiteY214" fmla="*/ 277007 h 3193741"/>
              <a:gd name="connsiteX215" fmla="*/ 420654 w 5470628"/>
              <a:gd name="connsiteY215" fmla="*/ 268269 h 3193741"/>
              <a:gd name="connsiteX216" fmla="*/ 432329 w 5470628"/>
              <a:gd name="connsiteY216" fmla="*/ 259975 h 3193741"/>
              <a:gd name="connsiteX217" fmla="*/ 447672 w 5470628"/>
              <a:gd name="connsiteY217" fmla="*/ 257879 h 3193741"/>
              <a:gd name="connsiteX218" fmla="*/ 502242 w 5470628"/>
              <a:gd name="connsiteY218" fmla="*/ 273572 h 3193741"/>
              <a:gd name="connsiteX219" fmla="*/ 659874 w 5470628"/>
              <a:gd name="connsiteY219" fmla="*/ 365516 h 3193741"/>
              <a:gd name="connsiteX220" fmla="*/ 829177 w 5470628"/>
              <a:gd name="connsiteY220" fmla="*/ 444421 h 3193741"/>
              <a:gd name="connsiteX221" fmla="*/ 1231903 w 5470628"/>
              <a:gd name="connsiteY221" fmla="*/ 613682 h 3193741"/>
              <a:gd name="connsiteX222" fmla="*/ 1911736 w 5470628"/>
              <a:gd name="connsiteY222" fmla="*/ 685084 h 3193741"/>
              <a:gd name="connsiteX223" fmla="*/ 2564313 w 5470628"/>
              <a:gd name="connsiteY223" fmla="*/ 632143 h 3193741"/>
              <a:gd name="connsiteX224" fmla="*/ 2657304 w 5470628"/>
              <a:gd name="connsiteY224" fmla="*/ 624913 h 3193741"/>
              <a:gd name="connsiteX225" fmla="*/ 4235818 w 5470628"/>
              <a:gd name="connsiteY225" fmla="*/ 259339 h 3193741"/>
              <a:gd name="connsiteX226" fmla="*/ 4460331 w 5470628"/>
              <a:gd name="connsiteY226" fmla="*/ 176864 h 3193741"/>
              <a:gd name="connsiteX227" fmla="*/ 4499578 w 5470628"/>
              <a:gd name="connsiteY227" fmla="*/ 186791 h 3193741"/>
              <a:gd name="connsiteX228" fmla="*/ 4514640 w 5470628"/>
              <a:gd name="connsiteY228" fmla="*/ 188841 h 3193741"/>
              <a:gd name="connsiteX229" fmla="*/ 4516523 w 5470628"/>
              <a:gd name="connsiteY229" fmla="*/ 189988 h 3193741"/>
              <a:gd name="connsiteX230" fmla="*/ 4518126 w 5470628"/>
              <a:gd name="connsiteY230" fmla="*/ 189316 h 3193741"/>
              <a:gd name="connsiteX231" fmla="*/ 4514640 w 5470628"/>
              <a:gd name="connsiteY231" fmla="*/ 188841 h 3193741"/>
              <a:gd name="connsiteX232" fmla="*/ 4511569 w 5470628"/>
              <a:gd name="connsiteY232" fmla="*/ 186970 h 3193741"/>
              <a:gd name="connsiteX233" fmla="*/ 4510888 w 5470628"/>
              <a:gd name="connsiteY233" fmla="*/ 180943 h 3193741"/>
              <a:gd name="connsiteX234" fmla="*/ 4531865 w 5470628"/>
              <a:gd name="connsiteY234" fmla="*/ 155151 h 3193741"/>
              <a:gd name="connsiteX235" fmla="*/ 4573441 w 5470628"/>
              <a:gd name="connsiteY235" fmla="*/ 139676 h 3193741"/>
              <a:gd name="connsiteX236" fmla="*/ 4594964 w 5470628"/>
              <a:gd name="connsiteY236" fmla="*/ 145847 h 3193741"/>
              <a:gd name="connsiteX237" fmla="*/ 4623059 w 5470628"/>
              <a:gd name="connsiteY237" fmla="*/ 152410 h 3193741"/>
              <a:gd name="connsiteX238" fmla="*/ 4748356 w 5470628"/>
              <a:gd name="connsiteY238" fmla="*/ 68192 h 3193741"/>
              <a:gd name="connsiteX239" fmla="*/ 4833812 w 5470628"/>
              <a:gd name="connsiteY239" fmla="*/ 8017 h 3193741"/>
              <a:gd name="connsiteX240" fmla="*/ 4850908 w 5470628"/>
              <a:gd name="connsiteY240" fmla="*/ 727 h 31937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Lst>
            <a:rect l="l" t="t" r="r" b="b"/>
            <a:pathLst>
              <a:path w="5470628" h="3193741">
                <a:moveTo>
                  <a:pt x="5462602" y="1413608"/>
                </a:moveTo>
                <a:lnTo>
                  <a:pt x="5465724" y="1421881"/>
                </a:lnTo>
                <a:cubicBezTo>
                  <a:pt x="5472118" y="1444281"/>
                  <a:pt x="5472640" y="1461744"/>
                  <a:pt x="5465025" y="1466556"/>
                </a:cubicBezTo>
                <a:lnTo>
                  <a:pt x="5463208" y="1466226"/>
                </a:lnTo>
                <a:lnTo>
                  <a:pt x="5463242" y="1451866"/>
                </a:lnTo>
                <a:cubicBezTo>
                  <a:pt x="5463190" y="1441487"/>
                  <a:pt x="5463068" y="1431722"/>
                  <a:pt x="5462894" y="1423194"/>
                </a:cubicBezTo>
                <a:close/>
                <a:moveTo>
                  <a:pt x="5461417" y="1391849"/>
                </a:moveTo>
                <a:cubicBezTo>
                  <a:pt x="5461710" y="1392940"/>
                  <a:pt x="5461992" y="1396513"/>
                  <a:pt x="5462246" y="1401944"/>
                </a:cubicBezTo>
                <a:lnTo>
                  <a:pt x="5462602" y="1413608"/>
                </a:lnTo>
                <a:lnTo>
                  <a:pt x="5459078" y="1404268"/>
                </a:lnTo>
                <a:lnTo>
                  <a:pt x="5460137" y="1393780"/>
                </a:lnTo>
                <a:cubicBezTo>
                  <a:pt x="5460561" y="1391114"/>
                  <a:pt x="5460982" y="1390270"/>
                  <a:pt x="5461417" y="1391849"/>
                </a:cubicBezTo>
                <a:close/>
                <a:moveTo>
                  <a:pt x="614271" y="1052206"/>
                </a:moveTo>
                <a:cubicBezTo>
                  <a:pt x="613444" y="1053256"/>
                  <a:pt x="612323" y="1054339"/>
                  <a:pt x="611497" y="1055389"/>
                </a:cubicBezTo>
                <a:cubicBezTo>
                  <a:pt x="617673" y="1058912"/>
                  <a:pt x="624115" y="1061928"/>
                  <a:pt x="630277" y="1065215"/>
                </a:cubicBezTo>
                <a:cubicBezTo>
                  <a:pt x="637469" y="1066004"/>
                  <a:pt x="644958" y="1066759"/>
                  <a:pt x="651856" y="1067584"/>
                </a:cubicBezTo>
                <a:cubicBezTo>
                  <a:pt x="639327" y="1062458"/>
                  <a:pt x="626799" y="1057332"/>
                  <a:pt x="614271" y="1052206"/>
                </a:cubicBezTo>
                <a:close/>
                <a:moveTo>
                  <a:pt x="810628" y="695550"/>
                </a:moveTo>
                <a:cubicBezTo>
                  <a:pt x="873537" y="739416"/>
                  <a:pt x="951215" y="767494"/>
                  <a:pt x="1033084" y="791270"/>
                </a:cubicBezTo>
                <a:cubicBezTo>
                  <a:pt x="1034205" y="790184"/>
                  <a:pt x="1035031" y="789136"/>
                  <a:pt x="1036153" y="788050"/>
                </a:cubicBezTo>
                <a:cubicBezTo>
                  <a:pt x="960983" y="757296"/>
                  <a:pt x="885798" y="726306"/>
                  <a:pt x="810628" y="695550"/>
                </a:cubicBezTo>
                <a:close/>
                <a:moveTo>
                  <a:pt x="4850908" y="727"/>
                </a:moveTo>
                <a:cubicBezTo>
                  <a:pt x="4858191" y="2929"/>
                  <a:pt x="4860543" y="7152"/>
                  <a:pt x="4858584" y="13795"/>
                </a:cubicBezTo>
                <a:cubicBezTo>
                  <a:pt x="4855845" y="22194"/>
                  <a:pt x="4850092" y="30008"/>
                  <a:pt x="4843408" y="37224"/>
                </a:cubicBezTo>
                <a:cubicBezTo>
                  <a:pt x="4812232" y="71132"/>
                  <a:pt x="4827067" y="79774"/>
                  <a:pt x="4871062" y="78954"/>
                </a:cubicBezTo>
                <a:cubicBezTo>
                  <a:pt x="4910302" y="78234"/>
                  <a:pt x="4949507" y="72299"/>
                  <a:pt x="4989038" y="66799"/>
                </a:cubicBezTo>
                <a:cubicBezTo>
                  <a:pt x="5008500" y="63967"/>
                  <a:pt x="5009491" y="65509"/>
                  <a:pt x="5002636" y="79388"/>
                </a:cubicBezTo>
                <a:cubicBezTo>
                  <a:pt x="4991594" y="102315"/>
                  <a:pt x="4990844" y="123285"/>
                  <a:pt x="5008332" y="140859"/>
                </a:cubicBezTo>
                <a:cubicBezTo>
                  <a:pt x="5012456" y="144868"/>
                  <a:pt x="5015428" y="149491"/>
                  <a:pt x="5014326" y="155555"/>
                </a:cubicBezTo>
                <a:cubicBezTo>
                  <a:pt x="5009356" y="180357"/>
                  <a:pt x="5019874" y="200674"/>
                  <a:pt x="5030704" y="221190"/>
                </a:cubicBezTo>
                <a:cubicBezTo>
                  <a:pt x="5048958" y="255517"/>
                  <a:pt x="5072099" y="287116"/>
                  <a:pt x="5097262" y="317759"/>
                </a:cubicBezTo>
                <a:cubicBezTo>
                  <a:pt x="5115004" y="339336"/>
                  <a:pt x="5126222" y="365974"/>
                  <a:pt x="5165084" y="373367"/>
                </a:cubicBezTo>
                <a:cubicBezTo>
                  <a:pt x="5174420" y="375083"/>
                  <a:pt x="5177498" y="381353"/>
                  <a:pt x="5174137" y="389353"/>
                </a:cubicBezTo>
                <a:cubicBezTo>
                  <a:pt x="5163026" y="415847"/>
                  <a:pt x="5172067" y="436343"/>
                  <a:pt x="5192507" y="453561"/>
                </a:cubicBezTo>
                <a:cubicBezTo>
                  <a:pt x="5199734" y="459565"/>
                  <a:pt x="5197020" y="463690"/>
                  <a:pt x="5187160" y="467732"/>
                </a:cubicBezTo>
                <a:cubicBezTo>
                  <a:pt x="5175836" y="472188"/>
                  <a:pt x="5167025" y="478711"/>
                  <a:pt x="5160106" y="486904"/>
                </a:cubicBezTo>
                <a:cubicBezTo>
                  <a:pt x="5148744" y="500143"/>
                  <a:pt x="5143396" y="514315"/>
                  <a:pt x="5138948" y="528614"/>
                </a:cubicBezTo>
                <a:cubicBezTo>
                  <a:pt x="5132042" y="551041"/>
                  <a:pt x="5123894" y="572670"/>
                  <a:pt x="5097016" y="589923"/>
                </a:cubicBezTo>
                <a:cubicBezTo>
                  <a:pt x="5089016" y="595163"/>
                  <a:pt x="5082598" y="601872"/>
                  <a:pt x="5075869" y="608381"/>
                </a:cubicBezTo>
                <a:cubicBezTo>
                  <a:pt x="5078016" y="614052"/>
                  <a:pt x="5083322" y="617918"/>
                  <a:pt x="5093172" y="618385"/>
                </a:cubicBezTo>
                <a:cubicBezTo>
                  <a:pt x="5155867" y="621469"/>
                  <a:pt x="5153088" y="652648"/>
                  <a:pt x="5153518" y="687474"/>
                </a:cubicBezTo>
                <a:cubicBezTo>
                  <a:pt x="5154177" y="730575"/>
                  <a:pt x="5118812" y="754787"/>
                  <a:pt x="5074984" y="776941"/>
                </a:cubicBezTo>
                <a:cubicBezTo>
                  <a:pt x="5059986" y="784451"/>
                  <a:pt x="5038116" y="786863"/>
                  <a:pt x="5033348" y="805473"/>
                </a:cubicBezTo>
                <a:cubicBezTo>
                  <a:pt x="5059529" y="819384"/>
                  <a:pt x="5089376" y="802009"/>
                  <a:pt x="5116847" y="803426"/>
                </a:cubicBezTo>
                <a:cubicBezTo>
                  <a:pt x="5139548" y="804709"/>
                  <a:pt x="5176330" y="798120"/>
                  <a:pt x="5147902" y="833118"/>
                </a:cubicBezTo>
                <a:cubicBezTo>
                  <a:pt x="5139626" y="843373"/>
                  <a:pt x="5150382" y="848714"/>
                  <a:pt x="5161665" y="848297"/>
                </a:cubicBezTo>
                <a:cubicBezTo>
                  <a:pt x="5253064" y="844106"/>
                  <a:pt x="5215170" y="912756"/>
                  <a:pt x="5246520" y="942412"/>
                </a:cubicBezTo>
                <a:cubicBezTo>
                  <a:pt x="5255359" y="950358"/>
                  <a:pt x="5247812" y="967405"/>
                  <a:pt x="5235368" y="972946"/>
                </a:cubicBezTo>
                <a:cubicBezTo>
                  <a:pt x="5156387" y="1008610"/>
                  <a:pt x="5149354" y="1071149"/>
                  <a:pt x="5113739" y="1128845"/>
                </a:cubicBezTo>
                <a:cubicBezTo>
                  <a:pt x="5157305" y="1144685"/>
                  <a:pt x="5208388" y="1143005"/>
                  <a:pt x="5255034" y="1151117"/>
                </a:cubicBezTo>
                <a:cubicBezTo>
                  <a:pt x="5303482" y="1159484"/>
                  <a:pt x="5304156" y="1170079"/>
                  <a:pt x="5267513" y="1216275"/>
                </a:cubicBezTo>
                <a:cubicBezTo>
                  <a:pt x="5370269" y="1212844"/>
                  <a:pt x="5370269" y="1212844"/>
                  <a:pt x="5343113" y="1281854"/>
                </a:cubicBezTo>
                <a:cubicBezTo>
                  <a:pt x="5386272" y="1279593"/>
                  <a:pt x="5428618" y="1334726"/>
                  <a:pt x="5452014" y="1385543"/>
                </a:cubicBezTo>
                <a:lnTo>
                  <a:pt x="5459078" y="1404268"/>
                </a:lnTo>
                <a:lnTo>
                  <a:pt x="5458838" y="1406644"/>
                </a:lnTo>
                <a:cubicBezTo>
                  <a:pt x="5457942" y="1418063"/>
                  <a:pt x="5456960" y="1434367"/>
                  <a:pt x="5455752" y="1450751"/>
                </a:cubicBezTo>
                <a:lnTo>
                  <a:pt x="5454594" y="1464662"/>
                </a:lnTo>
                <a:lnTo>
                  <a:pt x="5447215" y="1463321"/>
                </a:lnTo>
                <a:cubicBezTo>
                  <a:pt x="5441256" y="1459714"/>
                  <a:pt x="5437002" y="1458345"/>
                  <a:pt x="5433934" y="1458428"/>
                </a:cubicBezTo>
                <a:cubicBezTo>
                  <a:pt x="5424728" y="1458676"/>
                  <a:pt x="5426188" y="1471978"/>
                  <a:pt x="5424276" y="1477014"/>
                </a:cubicBezTo>
                <a:cubicBezTo>
                  <a:pt x="5417851" y="1492977"/>
                  <a:pt x="5433852" y="1501241"/>
                  <a:pt x="5444628" y="1511562"/>
                </a:cubicBezTo>
                <a:cubicBezTo>
                  <a:pt x="5448663" y="1515344"/>
                  <a:pt x="5451544" y="1497678"/>
                  <a:pt x="5453752" y="1474786"/>
                </a:cubicBezTo>
                <a:lnTo>
                  <a:pt x="5454594" y="1464662"/>
                </a:lnTo>
                <a:lnTo>
                  <a:pt x="5463208" y="1466226"/>
                </a:lnTo>
                <a:lnTo>
                  <a:pt x="5463164" y="1484226"/>
                </a:lnTo>
                <a:cubicBezTo>
                  <a:pt x="5462722" y="1528173"/>
                  <a:pt x="5460824" y="1571999"/>
                  <a:pt x="5456160" y="1575885"/>
                </a:cubicBezTo>
                <a:cubicBezTo>
                  <a:pt x="5406708" y="1617226"/>
                  <a:pt x="5442751" y="1692579"/>
                  <a:pt x="5345636" y="1714543"/>
                </a:cubicBezTo>
                <a:cubicBezTo>
                  <a:pt x="5301930" y="1724583"/>
                  <a:pt x="5282493" y="1755882"/>
                  <a:pt x="5251319" y="1775792"/>
                </a:cubicBezTo>
                <a:cubicBezTo>
                  <a:pt x="5142610" y="1844714"/>
                  <a:pt x="5072132" y="1925140"/>
                  <a:pt x="5043512" y="2027305"/>
                </a:cubicBezTo>
                <a:cubicBezTo>
                  <a:pt x="5035488" y="2055562"/>
                  <a:pt x="5000258" y="2081893"/>
                  <a:pt x="4978144" y="2108535"/>
                </a:cubicBezTo>
                <a:cubicBezTo>
                  <a:pt x="4990785" y="2124798"/>
                  <a:pt x="5050411" y="2079615"/>
                  <a:pt x="5031476" y="2128173"/>
                </a:cubicBezTo>
                <a:cubicBezTo>
                  <a:pt x="5017138" y="2164787"/>
                  <a:pt x="4975973" y="2191363"/>
                  <a:pt x="4937389" y="2216441"/>
                </a:cubicBezTo>
                <a:cubicBezTo>
                  <a:pt x="4893079" y="2245058"/>
                  <a:pt x="4843760" y="2269776"/>
                  <a:pt x="4826122" y="2315331"/>
                </a:cubicBezTo>
                <a:cubicBezTo>
                  <a:pt x="4822276" y="2325050"/>
                  <a:pt x="3896510" y="3112888"/>
                  <a:pt x="2544647" y="3190975"/>
                </a:cubicBezTo>
                <a:cubicBezTo>
                  <a:pt x="2323734" y="3203734"/>
                  <a:pt x="1445947" y="3169121"/>
                  <a:pt x="1328257" y="3153006"/>
                </a:cubicBezTo>
                <a:cubicBezTo>
                  <a:pt x="1207258" y="3136344"/>
                  <a:pt x="1101756" y="3091943"/>
                  <a:pt x="977943" y="3082502"/>
                </a:cubicBezTo>
                <a:cubicBezTo>
                  <a:pt x="912454" y="3077622"/>
                  <a:pt x="848655" y="3061861"/>
                  <a:pt x="854473" y="2994250"/>
                </a:cubicBezTo>
                <a:cubicBezTo>
                  <a:pt x="856228" y="2975057"/>
                  <a:pt x="838125" y="2961827"/>
                  <a:pt x="811593" y="2970498"/>
                </a:cubicBezTo>
                <a:cubicBezTo>
                  <a:pt x="761454" y="2987010"/>
                  <a:pt x="736680" y="2962489"/>
                  <a:pt x="707024" y="2945439"/>
                </a:cubicBezTo>
                <a:cubicBezTo>
                  <a:pt x="654509" y="2915262"/>
                  <a:pt x="603913" y="2882480"/>
                  <a:pt x="523487" y="2886053"/>
                </a:cubicBezTo>
                <a:cubicBezTo>
                  <a:pt x="537017" y="2855468"/>
                  <a:pt x="563587" y="2856758"/>
                  <a:pt x="587884" y="2859746"/>
                </a:cubicBezTo>
                <a:cubicBezTo>
                  <a:pt x="652090" y="2867866"/>
                  <a:pt x="715235" y="2878012"/>
                  <a:pt x="779426" y="2885897"/>
                </a:cubicBezTo>
                <a:cubicBezTo>
                  <a:pt x="821123" y="2891048"/>
                  <a:pt x="863074" y="2900202"/>
                  <a:pt x="917288" y="2882248"/>
                </a:cubicBezTo>
                <a:cubicBezTo>
                  <a:pt x="866364" y="2830288"/>
                  <a:pt x="785092" y="2829930"/>
                  <a:pt x="718684" y="2819941"/>
                </a:cubicBezTo>
                <a:cubicBezTo>
                  <a:pt x="635747" y="2807447"/>
                  <a:pt x="584925" y="2771133"/>
                  <a:pt x="524650" y="2731220"/>
                </a:cubicBezTo>
                <a:cubicBezTo>
                  <a:pt x="584180" y="2712621"/>
                  <a:pt x="623299" y="2742760"/>
                  <a:pt x="670138" y="2735189"/>
                </a:cubicBezTo>
                <a:cubicBezTo>
                  <a:pt x="672406" y="2728745"/>
                  <a:pt x="675988" y="2719532"/>
                  <a:pt x="675382" y="2719369"/>
                </a:cubicBezTo>
                <a:cubicBezTo>
                  <a:pt x="596666" y="2703042"/>
                  <a:pt x="557844" y="2658869"/>
                  <a:pt x="542021" y="2601946"/>
                </a:cubicBezTo>
                <a:cubicBezTo>
                  <a:pt x="533902" y="2572560"/>
                  <a:pt x="505246" y="2566541"/>
                  <a:pt x="476895" y="2555976"/>
                </a:cubicBezTo>
                <a:cubicBezTo>
                  <a:pt x="377189" y="2518466"/>
                  <a:pt x="272496" y="2486779"/>
                  <a:pt x="188751" y="2428830"/>
                </a:cubicBezTo>
                <a:cubicBezTo>
                  <a:pt x="280875" y="2426687"/>
                  <a:pt x="357216" y="2461808"/>
                  <a:pt x="456762" y="2468731"/>
                </a:cubicBezTo>
                <a:cubicBezTo>
                  <a:pt x="373794" y="2404281"/>
                  <a:pt x="269816" y="2379152"/>
                  <a:pt x="174514" y="2345378"/>
                </a:cubicBezTo>
                <a:cubicBezTo>
                  <a:pt x="130977" y="2330009"/>
                  <a:pt x="90329" y="2308598"/>
                  <a:pt x="38827" y="2303685"/>
                </a:cubicBezTo>
                <a:cubicBezTo>
                  <a:pt x="20556" y="2301864"/>
                  <a:pt x="-10092" y="2297272"/>
                  <a:pt x="3281" y="2273587"/>
                </a:cubicBezTo>
                <a:cubicBezTo>
                  <a:pt x="14533" y="2253956"/>
                  <a:pt x="39095" y="2256437"/>
                  <a:pt x="61590" y="2259170"/>
                </a:cubicBezTo>
                <a:cubicBezTo>
                  <a:pt x="115591" y="2265916"/>
                  <a:pt x="170539" y="2259497"/>
                  <a:pt x="242291" y="2250569"/>
                </a:cubicBezTo>
                <a:cubicBezTo>
                  <a:pt x="178223" y="2197829"/>
                  <a:pt x="68904" y="2229102"/>
                  <a:pt x="13205" y="2172263"/>
                </a:cubicBezTo>
                <a:cubicBezTo>
                  <a:pt x="77196" y="2153598"/>
                  <a:pt x="128251" y="2170191"/>
                  <a:pt x="180810" y="2168333"/>
                </a:cubicBezTo>
                <a:cubicBezTo>
                  <a:pt x="228319" y="2166612"/>
                  <a:pt x="239444" y="2154350"/>
                  <a:pt x="226020" y="2121100"/>
                </a:cubicBezTo>
                <a:cubicBezTo>
                  <a:pt x="205165" y="2069293"/>
                  <a:pt x="229388" y="2038364"/>
                  <a:pt x="299145" y="2044862"/>
                </a:cubicBezTo>
                <a:cubicBezTo>
                  <a:pt x="363822" y="2051027"/>
                  <a:pt x="369032" y="2029991"/>
                  <a:pt x="350236" y="2001187"/>
                </a:cubicBezTo>
                <a:cubicBezTo>
                  <a:pt x="322862" y="1959187"/>
                  <a:pt x="348423" y="1921214"/>
                  <a:pt x="365223" y="1881218"/>
                </a:cubicBezTo>
                <a:cubicBezTo>
                  <a:pt x="390527" y="1820499"/>
                  <a:pt x="376326" y="1793748"/>
                  <a:pt x="310707" y="1758752"/>
                </a:cubicBezTo>
                <a:cubicBezTo>
                  <a:pt x="273754" y="1739265"/>
                  <a:pt x="234367" y="1723631"/>
                  <a:pt x="181659" y="1709137"/>
                </a:cubicBezTo>
                <a:cubicBezTo>
                  <a:pt x="299387" y="1683727"/>
                  <a:pt x="172918" y="1660608"/>
                  <a:pt x="213063" y="1632021"/>
                </a:cubicBezTo>
                <a:cubicBezTo>
                  <a:pt x="296030" y="1612244"/>
                  <a:pt x="369047" y="1679323"/>
                  <a:pt x="481390" y="1644125"/>
                </a:cubicBezTo>
                <a:cubicBezTo>
                  <a:pt x="336659" y="1595935"/>
                  <a:pt x="176348" y="1532074"/>
                  <a:pt x="68930" y="1457537"/>
                </a:cubicBezTo>
                <a:cubicBezTo>
                  <a:pt x="91299" y="1434897"/>
                  <a:pt x="115799" y="1450436"/>
                  <a:pt x="135138" y="1440976"/>
                </a:cubicBezTo>
                <a:cubicBezTo>
                  <a:pt x="133952" y="1436374"/>
                  <a:pt x="135290" y="1429332"/>
                  <a:pt x="131611" y="1427642"/>
                </a:cubicBezTo>
                <a:cubicBezTo>
                  <a:pt x="52402" y="1389548"/>
                  <a:pt x="51441" y="1388478"/>
                  <a:pt x="130443" y="1343795"/>
                </a:cubicBezTo>
                <a:cubicBezTo>
                  <a:pt x="158017" y="1328118"/>
                  <a:pt x="154966" y="1317573"/>
                  <a:pt x="138930" y="1304094"/>
                </a:cubicBezTo>
                <a:cubicBezTo>
                  <a:pt x="127608" y="1294551"/>
                  <a:pt x="113720" y="1286742"/>
                  <a:pt x="118409" y="1262212"/>
                </a:cubicBezTo>
                <a:cubicBezTo>
                  <a:pt x="164937" y="1287183"/>
                  <a:pt x="383505" y="1312432"/>
                  <a:pt x="421410" y="1304757"/>
                </a:cubicBezTo>
                <a:cubicBezTo>
                  <a:pt x="464009" y="1296037"/>
                  <a:pt x="610877" y="1288926"/>
                  <a:pt x="655702" y="1291801"/>
                </a:cubicBezTo>
                <a:cubicBezTo>
                  <a:pt x="653235" y="1290438"/>
                  <a:pt x="650767" y="1289077"/>
                  <a:pt x="648299" y="1287715"/>
                </a:cubicBezTo>
                <a:cubicBezTo>
                  <a:pt x="603999" y="1260339"/>
                  <a:pt x="559107" y="1233035"/>
                  <a:pt x="531027" y="1193967"/>
                </a:cubicBezTo>
                <a:cubicBezTo>
                  <a:pt x="529741" y="1192462"/>
                  <a:pt x="529061" y="1191120"/>
                  <a:pt x="526433" y="1191913"/>
                </a:cubicBezTo>
                <a:cubicBezTo>
                  <a:pt x="503415" y="1199684"/>
                  <a:pt x="505590" y="1187083"/>
                  <a:pt x="504666" y="1177230"/>
                </a:cubicBezTo>
                <a:cubicBezTo>
                  <a:pt x="503726" y="1167141"/>
                  <a:pt x="499378" y="1159602"/>
                  <a:pt x="482307" y="1162618"/>
                </a:cubicBezTo>
                <a:cubicBezTo>
                  <a:pt x="481421" y="1162726"/>
                  <a:pt x="480226" y="1162633"/>
                  <a:pt x="479029" y="1162540"/>
                </a:cubicBezTo>
                <a:cubicBezTo>
                  <a:pt x="470949" y="1161859"/>
                  <a:pt x="444139" y="1138059"/>
                  <a:pt x="447663" y="1132649"/>
                </a:cubicBezTo>
                <a:cubicBezTo>
                  <a:pt x="455539" y="1120781"/>
                  <a:pt x="446335" y="1116439"/>
                  <a:pt x="438547" y="1110977"/>
                </a:cubicBezTo>
                <a:cubicBezTo>
                  <a:pt x="427656" y="1103517"/>
                  <a:pt x="416795" y="1096529"/>
                  <a:pt x="405343" y="1089612"/>
                </a:cubicBezTo>
                <a:cubicBezTo>
                  <a:pt x="394202" y="1082895"/>
                  <a:pt x="382794" y="1076684"/>
                  <a:pt x="371373" y="1070238"/>
                </a:cubicBezTo>
                <a:cubicBezTo>
                  <a:pt x="344889" y="1065616"/>
                  <a:pt x="318169" y="1061972"/>
                  <a:pt x="290358" y="1059884"/>
                </a:cubicBezTo>
                <a:cubicBezTo>
                  <a:pt x="269709" y="1058114"/>
                  <a:pt x="246624" y="1055453"/>
                  <a:pt x="235140" y="1029322"/>
                </a:cubicBezTo>
                <a:cubicBezTo>
                  <a:pt x="256895" y="1029771"/>
                  <a:pt x="278695" y="1030927"/>
                  <a:pt x="300494" y="1032083"/>
                </a:cubicBezTo>
                <a:cubicBezTo>
                  <a:pt x="279542" y="1020860"/>
                  <a:pt x="259181" y="1009565"/>
                  <a:pt x="239661" y="997457"/>
                </a:cubicBezTo>
                <a:cubicBezTo>
                  <a:pt x="223540" y="987309"/>
                  <a:pt x="210281" y="975391"/>
                  <a:pt x="204788" y="959211"/>
                </a:cubicBezTo>
                <a:cubicBezTo>
                  <a:pt x="203337" y="955117"/>
                  <a:pt x="202166" y="950750"/>
                  <a:pt x="207583" y="947009"/>
                </a:cubicBezTo>
                <a:cubicBezTo>
                  <a:pt x="213561" y="942727"/>
                  <a:pt x="218466" y="944980"/>
                  <a:pt x="223061" y="947033"/>
                </a:cubicBezTo>
                <a:cubicBezTo>
                  <a:pt x="242046" y="955410"/>
                  <a:pt x="261311" y="963516"/>
                  <a:pt x="280015" y="972164"/>
                </a:cubicBezTo>
                <a:cubicBezTo>
                  <a:pt x="304852" y="983629"/>
                  <a:pt x="329408" y="995365"/>
                  <a:pt x="353948" y="1006865"/>
                </a:cubicBezTo>
                <a:cubicBezTo>
                  <a:pt x="319294" y="981405"/>
                  <a:pt x="281290" y="959435"/>
                  <a:pt x="240466" y="939943"/>
                </a:cubicBezTo>
                <a:cubicBezTo>
                  <a:pt x="210990" y="925718"/>
                  <a:pt x="181514" y="911494"/>
                  <a:pt x="158812" y="891467"/>
                </a:cubicBezTo>
                <a:cubicBezTo>
                  <a:pt x="147166" y="881489"/>
                  <a:pt x="141336" y="869384"/>
                  <a:pt x="139551" y="855364"/>
                </a:cubicBezTo>
                <a:cubicBezTo>
                  <a:pt x="139312" y="851597"/>
                  <a:pt x="139634" y="847287"/>
                  <a:pt x="145731" y="844888"/>
                </a:cubicBezTo>
                <a:cubicBezTo>
                  <a:pt x="151843" y="842724"/>
                  <a:pt x="155581" y="845356"/>
                  <a:pt x="158154" y="848366"/>
                </a:cubicBezTo>
                <a:cubicBezTo>
                  <a:pt x="161052" y="851811"/>
                  <a:pt x="164496" y="854479"/>
                  <a:pt x="169370" y="856260"/>
                </a:cubicBezTo>
                <a:cubicBezTo>
                  <a:pt x="212096" y="872913"/>
                  <a:pt x="249775" y="894448"/>
                  <a:pt x="288295" y="915169"/>
                </a:cubicBezTo>
                <a:cubicBezTo>
                  <a:pt x="343452" y="944788"/>
                  <a:pt x="397769" y="975222"/>
                  <a:pt x="462694" y="994643"/>
                </a:cubicBezTo>
                <a:cubicBezTo>
                  <a:pt x="487260" y="1001870"/>
                  <a:pt x="512622" y="1007575"/>
                  <a:pt x="531910" y="1006664"/>
                </a:cubicBezTo>
                <a:cubicBezTo>
                  <a:pt x="460990" y="972547"/>
                  <a:pt x="394087" y="936046"/>
                  <a:pt x="333940" y="893507"/>
                </a:cubicBezTo>
                <a:cubicBezTo>
                  <a:pt x="273173" y="850568"/>
                  <a:pt x="219876" y="803403"/>
                  <a:pt x="181443" y="746608"/>
                </a:cubicBezTo>
                <a:cubicBezTo>
                  <a:pt x="177494" y="740681"/>
                  <a:pt x="175038" y="734810"/>
                  <a:pt x="162678" y="737018"/>
                </a:cubicBezTo>
                <a:cubicBezTo>
                  <a:pt x="157082" y="737933"/>
                  <a:pt x="155070" y="734381"/>
                  <a:pt x="156307" y="730435"/>
                </a:cubicBezTo>
                <a:cubicBezTo>
                  <a:pt x="164051" y="702450"/>
                  <a:pt x="145532" y="687373"/>
                  <a:pt x="117227" y="677515"/>
                </a:cubicBezTo>
                <a:cubicBezTo>
                  <a:pt x="108392" y="674314"/>
                  <a:pt x="107546" y="670384"/>
                  <a:pt x="113655" y="663474"/>
                </a:cubicBezTo>
                <a:cubicBezTo>
                  <a:pt x="121976" y="653926"/>
                  <a:pt x="120506" y="644851"/>
                  <a:pt x="115226" y="636712"/>
                </a:cubicBezTo>
                <a:cubicBezTo>
                  <a:pt x="112224" y="631619"/>
                  <a:pt x="108350" y="626868"/>
                  <a:pt x="105067" y="622046"/>
                </a:cubicBezTo>
                <a:cubicBezTo>
                  <a:pt x="102790" y="619000"/>
                  <a:pt x="99022" y="615897"/>
                  <a:pt x="104113" y="611722"/>
                </a:cubicBezTo>
                <a:cubicBezTo>
                  <a:pt x="108939" y="608053"/>
                  <a:pt x="114081" y="609328"/>
                  <a:pt x="118895" y="610169"/>
                </a:cubicBezTo>
                <a:cubicBezTo>
                  <a:pt x="142040" y="613772"/>
                  <a:pt x="156094" y="624170"/>
                  <a:pt x="163095" y="640642"/>
                </a:cubicBezTo>
                <a:cubicBezTo>
                  <a:pt x="168334" y="652819"/>
                  <a:pt x="173104" y="652953"/>
                  <a:pt x="185766" y="641454"/>
                </a:cubicBezTo>
                <a:cubicBezTo>
                  <a:pt x="195327" y="632704"/>
                  <a:pt x="204232" y="632337"/>
                  <a:pt x="212892" y="637457"/>
                </a:cubicBezTo>
                <a:cubicBezTo>
                  <a:pt x="217516" y="639981"/>
                  <a:pt x="220444" y="643897"/>
                  <a:pt x="223932" y="647271"/>
                </a:cubicBezTo>
                <a:cubicBezTo>
                  <a:pt x="241420" y="664845"/>
                  <a:pt x="259762" y="681841"/>
                  <a:pt x="287167" y="691571"/>
                </a:cubicBezTo>
                <a:cubicBezTo>
                  <a:pt x="299355" y="696027"/>
                  <a:pt x="312354" y="699197"/>
                  <a:pt x="330380" y="692506"/>
                </a:cubicBezTo>
                <a:cubicBezTo>
                  <a:pt x="318517" y="688486"/>
                  <a:pt x="306954" y="689175"/>
                  <a:pt x="296172" y="688108"/>
                </a:cubicBezTo>
                <a:cubicBezTo>
                  <a:pt x="285390" y="687041"/>
                  <a:pt x="279539" y="683953"/>
                  <a:pt x="286974" y="674512"/>
                </a:cubicBezTo>
                <a:cubicBezTo>
                  <a:pt x="291105" y="669267"/>
                  <a:pt x="290555" y="665301"/>
                  <a:pt x="286166" y="661798"/>
                </a:cubicBezTo>
                <a:cubicBezTo>
                  <a:pt x="272052" y="650459"/>
                  <a:pt x="264416" y="633352"/>
                  <a:pt x="236268" y="635338"/>
                </a:cubicBezTo>
                <a:cubicBezTo>
                  <a:pt x="234792" y="635517"/>
                  <a:pt x="233255" y="634754"/>
                  <a:pt x="231734" y="634225"/>
                </a:cubicBezTo>
                <a:cubicBezTo>
                  <a:pt x="225957" y="632316"/>
                  <a:pt x="219575" y="630241"/>
                  <a:pt x="221253" y="623870"/>
                </a:cubicBezTo>
                <a:cubicBezTo>
                  <a:pt x="223227" y="617462"/>
                  <a:pt x="230816" y="615119"/>
                  <a:pt x="237564" y="613590"/>
                </a:cubicBezTo>
                <a:cubicBezTo>
                  <a:pt x="254884" y="609831"/>
                  <a:pt x="268844" y="614072"/>
                  <a:pt x="282259" y="619091"/>
                </a:cubicBezTo>
                <a:cubicBezTo>
                  <a:pt x="314893" y="631509"/>
                  <a:pt x="342201" y="649080"/>
                  <a:pt x="370630" y="665566"/>
                </a:cubicBezTo>
                <a:cubicBezTo>
                  <a:pt x="413275" y="690295"/>
                  <a:pt x="451153" y="719635"/>
                  <a:pt x="498017" y="740532"/>
                </a:cubicBezTo>
                <a:cubicBezTo>
                  <a:pt x="637369" y="802423"/>
                  <a:pt x="774774" y="866448"/>
                  <a:pt x="918036" y="924307"/>
                </a:cubicBezTo>
                <a:cubicBezTo>
                  <a:pt x="970882" y="945666"/>
                  <a:pt x="1024819" y="965469"/>
                  <a:pt x="1079304" y="984494"/>
                </a:cubicBezTo>
                <a:cubicBezTo>
                  <a:pt x="1079509" y="983045"/>
                  <a:pt x="1079744" y="982067"/>
                  <a:pt x="1079935" y="980383"/>
                </a:cubicBezTo>
                <a:cubicBezTo>
                  <a:pt x="1079860" y="979206"/>
                  <a:pt x="1079770" y="977793"/>
                  <a:pt x="1079695" y="976616"/>
                </a:cubicBezTo>
                <a:cubicBezTo>
                  <a:pt x="1041139" y="964679"/>
                  <a:pt x="1003098" y="951491"/>
                  <a:pt x="966178" y="937219"/>
                </a:cubicBezTo>
                <a:cubicBezTo>
                  <a:pt x="875541" y="901932"/>
                  <a:pt x="791930" y="860100"/>
                  <a:pt x="720106" y="807112"/>
                </a:cubicBezTo>
                <a:cubicBezTo>
                  <a:pt x="714181" y="802848"/>
                  <a:pt x="707904" y="802421"/>
                  <a:pt x="698823" y="804708"/>
                </a:cubicBezTo>
                <a:cubicBezTo>
                  <a:pt x="669544" y="812288"/>
                  <a:pt x="659939" y="806334"/>
                  <a:pt x="664513" y="784663"/>
                </a:cubicBezTo>
                <a:cubicBezTo>
                  <a:pt x="665660" y="779304"/>
                  <a:pt x="665686" y="775031"/>
                  <a:pt x="660380" y="771165"/>
                </a:cubicBezTo>
                <a:cubicBezTo>
                  <a:pt x="636661" y="753871"/>
                  <a:pt x="611807" y="737427"/>
                  <a:pt x="584959" y="722409"/>
                </a:cubicBezTo>
                <a:cubicBezTo>
                  <a:pt x="535282" y="694735"/>
                  <a:pt x="482226" y="670082"/>
                  <a:pt x="435649" y="639659"/>
                </a:cubicBezTo>
                <a:cubicBezTo>
                  <a:pt x="421965" y="630403"/>
                  <a:pt x="411440" y="619340"/>
                  <a:pt x="404944" y="606128"/>
                </a:cubicBezTo>
                <a:cubicBezTo>
                  <a:pt x="402872" y="601635"/>
                  <a:pt x="401613" y="595856"/>
                  <a:pt x="408476" y="591466"/>
                </a:cubicBezTo>
                <a:cubicBezTo>
                  <a:pt x="415044" y="587111"/>
                  <a:pt x="420320" y="590506"/>
                  <a:pt x="425225" y="592759"/>
                </a:cubicBezTo>
                <a:cubicBezTo>
                  <a:pt x="445746" y="601899"/>
                  <a:pt x="466578" y="611238"/>
                  <a:pt x="487115" y="620614"/>
                </a:cubicBezTo>
                <a:cubicBezTo>
                  <a:pt x="507947" y="629954"/>
                  <a:pt x="528514" y="639800"/>
                  <a:pt x="550277" y="649738"/>
                </a:cubicBezTo>
                <a:cubicBezTo>
                  <a:pt x="551408" y="644145"/>
                  <a:pt x="546904" y="643504"/>
                  <a:pt x="544421" y="641907"/>
                </a:cubicBezTo>
                <a:cubicBezTo>
                  <a:pt x="509355" y="619344"/>
                  <a:pt x="471190" y="599529"/>
                  <a:pt x="431905" y="580799"/>
                </a:cubicBezTo>
                <a:cubicBezTo>
                  <a:pt x="401512" y="566211"/>
                  <a:pt x="371947" y="550574"/>
                  <a:pt x="351177" y="528177"/>
                </a:cubicBezTo>
                <a:cubicBezTo>
                  <a:pt x="343180" y="519419"/>
                  <a:pt x="338696" y="509759"/>
                  <a:pt x="339749" y="498244"/>
                </a:cubicBezTo>
                <a:cubicBezTo>
                  <a:pt x="340115" y="494641"/>
                  <a:pt x="340481" y="491037"/>
                  <a:pt x="346313" y="489145"/>
                </a:cubicBezTo>
                <a:cubicBezTo>
                  <a:pt x="350979" y="487631"/>
                  <a:pt x="354067" y="489392"/>
                  <a:pt x="356579" y="491460"/>
                </a:cubicBezTo>
                <a:cubicBezTo>
                  <a:pt x="360984" y="495197"/>
                  <a:pt x="365388" y="498934"/>
                  <a:pt x="371505" y="501516"/>
                </a:cubicBezTo>
                <a:cubicBezTo>
                  <a:pt x="408203" y="517000"/>
                  <a:pt x="442659" y="534654"/>
                  <a:pt x="476275" y="553122"/>
                </a:cubicBezTo>
                <a:cubicBezTo>
                  <a:pt x="531461" y="583213"/>
                  <a:pt x="586103" y="614082"/>
                  <a:pt x="649952" y="635294"/>
                </a:cubicBezTo>
                <a:cubicBezTo>
                  <a:pt x="673972" y="643298"/>
                  <a:pt x="698805" y="650018"/>
                  <a:pt x="727161" y="651328"/>
                </a:cubicBezTo>
                <a:cubicBezTo>
                  <a:pt x="726126" y="649081"/>
                  <a:pt x="724263" y="647883"/>
                  <a:pt x="722417" y="646921"/>
                </a:cubicBezTo>
                <a:cubicBezTo>
                  <a:pt x="660627" y="615969"/>
                  <a:pt x="600830" y="583590"/>
                  <a:pt x="546079" y="546328"/>
                </a:cubicBezTo>
                <a:cubicBezTo>
                  <a:pt x="478576" y="500409"/>
                  <a:pt x="420223" y="448637"/>
                  <a:pt x="378182" y="386585"/>
                </a:cubicBezTo>
                <a:cubicBezTo>
                  <a:pt x="376229" y="383975"/>
                  <a:pt x="374884" y="381528"/>
                  <a:pt x="370158" y="382100"/>
                </a:cubicBezTo>
                <a:cubicBezTo>
                  <a:pt x="358064" y="383802"/>
                  <a:pt x="356583" y="379236"/>
                  <a:pt x="357861" y="371252"/>
                </a:cubicBezTo>
                <a:cubicBezTo>
                  <a:pt x="361373" y="351608"/>
                  <a:pt x="352380" y="336565"/>
                  <a:pt x="331313" y="328203"/>
                </a:cubicBezTo>
                <a:cubicBezTo>
                  <a:pt x="316037" y="321986"/>
                  <a:pt x="303183" y="316425"/>
                  <a:pt x="319354" y="299282"/>
                </a:cubicBezTo>
                <a:cubicBezTo>
                  <a:pt x="323265" y="295249"/>
                  <a:pt x="321459" y="290249"/>
                  <a:pt x="319682" y="285719"/>
                </a:cubicBezTo>
                <a:cubicBezTo>
                  <a:pt x="317166" y="278905"/>
                  <a:pt x="312080" y="273828"/>
                  <a:pt x="306391" y="268585"/>
                </a:cubicBezTo>
                <a:cubicBezTo>
                  <a:pt x="303227" y="265647"/>
                  <a:pt x="299399" y="261602"/>
                  <a:pt x="303294" y="257334"/>
                </a:cubicBezTo>
                <a:cubicBezTo>
                  <a:pt x="307735" y="252289"/>
                  <a:pt x="314131" y="254598"/>
                  <a:pt x="319242" y="255403"/>
                </a:cubicBezTo>
                <a:cubicBezTo>
                  <a:pt x="342683" y="258970"/>
                  <a:pt x="357062" y="269803"/>
                  <a:pt x="364093" y="286745"/>
                </a:cubicBezTo>
                <a:cubicBezTo>
                  <a:pt x="368651" y="297582"/>
                  <a:pt x="374307" y="297608"/>
                  <a:pt x="385301" y="287973"/>
                </a:cubicBezTo>
                <a:cubicBezTo>
                  <a:pt x="397712" y="277216"/>
                  <a:pt x="408079" y="276436"/>
                  <a:pt x="417598" y="285722"/>
                </a:cubicBezTo>
                <a:cubicBezTo>
                  <a:pt x="425226" y="293339"/>
                  <a:pt x="431406" y="301607"/>
                  <a:pt x="440155" y="308139"/>
                </a:cubicBezTo>
                <a:cubicBezTo>
                  <a:pt x="463623" y="326175"/>
                  <a:pt x="485720" y="346039"/>
                  <a:pt x="534406" y="339430"/>
                </a:cubicBezTo>
                <a:cubicBezTo>
                  <a:pt x="520872" y="332528"/>
                  <a:pt x="507316" y="334645"/>
                  <a:pt x="495633" y="333450"/>
                </a:cubicBezTo>
                <a:cubicBezTo>
                  <a:pt x="487244" y="332567"/>
                  <a:pt x="478750" y="330037"/>
                  <a:pt x="486289" y="322243"/>
                </a:cubicBezTo>
                <a:cubicBezTo>
                  <a:pt x="494951" y="313365"/>
                  <a:pt x="489365" y="309771"/>
                  <a:pt x="484000" y="304964"/>
                </a:cubicBezTo>
                <a:cubicBezTo>
                  <a:pt x="471673" y="293645"/>
                  <a:pt x="461604" y="280392"/>
                  <a:pt x="436911" y="280536"/>
                </a:cubicBezTo>
                <a:cubicBezTo>
                  <a:pt x="433041" y="280530"/>
                  <a:pt x="429923" y="278297"/>
                  <a:pt x="426865" y="277007"/>
                </a:cubicBezTo>
                <a:cubicBezTo>
                  <a:pt x="422581" y="275154"/>
                  <a:pt x="418872" y="272993"/>
                  <a:pt x="420654" y="268269"/>
                </a:cubicBezTo>
                <a:cubicBezTo>
                  <a:pt x="422468" y="264016"/>
                  <a:pt x="426748" y="261125"/>
                  <a:pt x="432329" y="259975"/>
                </a:cubicBezTo>
                <a:cubicBezTo>
                  <a:pt x="437320" y="258895"/>
                  <a:pt x="442621" y="258016"/>
                  <a:pt x="447672" y="257879"/>
                </a:cubicBezTo>
                <a:cubicBezTo>
                  <a:pt x="470223" y="256809"/>
                  <a:pt x="486254" y="265543"/>
                  <a:pt x="502242" y="273572"/>
                </a:cubicBezTo>
                <a:cubicBezTo>
                  <a:pt x="558179" y="301436"/>
                  <a:pt x="607891" y="334326"/>
                  <a:pt x="659874" y="365516"/>
                </a:cubicBezTo>
                <a:cubicBezTo>
                  <a:pt x="711842" y="396471"/>
                  <a:pt x="772192" y="418818"/>
                  <a:pt x="829177" y="444421"/>
                </a:cubicBezTo>
                <a:cubicBezTo>
                  <a:pt x="960626" y="503711"/>
                  <a:pt x="1092650" y="562693"/>
                  <a:pt x="1231903" y="613682"/>
                </a:cubicBezTo>
                <a:cubicBezTo>
                  <a:pt x="1368099" y="663381"/>
                  <a:pt x="1823141" y="686561"/>
                  <a:pt x="1911736" y="685084"/>
                </a:cubicBezTo>
                <a:cubicBezTo>
                  <a:pt x="2024994" y="682992"/>
                  <a:pt x="2291986" y="655399"/>
                  <a:pt x="2564313" y="632143"/>
                </a:cubicBezTo>
                <a:cubicBezTo>
                  <a:pt x="2595089" y="629364"/>
                  <a:pt x="2625288" y="626893"/>
                  <a:pt x="2657304" y="624913"/>
                </a:cubicBezTo>
                <a:cubicBezTo>
                  <a:pt x="3564401" y="568191"/>
                  <a:pt x="4203594" y="276765"/>
                  <a:pt x="4235818" y="259339"/>
                </a:cubicBezTo>
                <a:cubicBezTo>
                  <a:pt x="4287616" y="231474"/>
                  <a:pt x="4460006" y="176429"/>
                  <a:pt x="4460331" y="176864"/>
                </a:cubicBezTo>
                <a:cubicBezTo>
                  <a:pt x="4464175" y="181144"/>
                  <a:pt x="4483735" y="184529"/>
                  <a:pt x="4499578" y="186791"/>
                </a:cubicBezTo>
                <a:lnTo>
                  <a:pt x="4514640" y="188841"/>
                </a:lnTo>
                <a:lnTo>
                  <a:pt x="4516523" y="189988"/>
                </a:lnTo>
                <a:cubicBezTo>
                  <a:pt x="4522035" y="190091"/>
                  <a:pt x="4521760" y="189857"/>
                  <a:pt x="4518126" y="189316"/>
                </a:cubicBezTo>
                <a:lnTo>
                  <a:pt x="4514640" y="188841"/>
                </a:lnTo>
                <a:lnTo>
                  <a:pt x="4511569" y="186970"/>
                </a:lnTo>
                <a:cubicBezTo>
                  <a:pt x="4510788" y="185226"/>
                  <a:pt x="4510719" y="182981"/>
                  <a:pt x="4510888" y="180943"/>
                </a:cubicBezTo>
                <a:cubicBezTo>
                  <a:pt x="4511690" y="170169"/>
                  <a:pt x="4517648" y="160906"/>
                  <a:pt x="4531865" y="155151"/>
                </a:cubicBezTo>
                <a:cubicBezTo>
                  <a:pt x="4545507" y="149703"/>
                  <a:pt x="4559473" y="144689"/>
                  <a:pt x="4573441" y="139676"/>
                </a:cubicBezTo>
                <a:cubicBezTo>
                  <a:pt x="4585075" y="135420"/>
                  <a:pt x="4593048" y="134454"/>
                  <a:pt x="4594964" y="145847"/>
                </a:cubicBezTo>
                <a:cubicBezTo>
                  <a:pt x="4596879" y="157242"/>
                  <a:pt x="4613452" y="160454"/>
                  <a:pt x="4623059" y="152410"/>
                </a:cubicBezTo>
                <a:cubicBezTo>
                  <a:pt x="4660632" y="120811"/>
                  <a:pt x="4705757" y="95654"/>
                  <a:pt x="4748356" y="68192"/>
                </a:cubicBezTo>
                <a:cubicBezTo>
                  <a:pt x="4778098" y="49168"/>
                  <a:pt x="4809406" y="31378"/>
                  <a:pt x="4833812" y="8017"/>
                </a:cubicBezTo>
                <a:cubicBezTo>
                  <a:pt x="4838299" y="3678"/>
                  <a:pt x="4842399" y="-2039"/>
                  <a:pt x="4850908" y="727"/>
                </a:cubicBezTo>
                <a:close/>
              </a:path>
            </a:pathLst>
          </a:custGeom>
          <a:solidFill>
            <a:schemeClr val="bg2">
              <a:alpha val="50000"/>
            </a:schemeClr>
          </a:solidFill>
          <a:ln w="32707" cap="flat">
            <a:noFill/>
            <a:prstDash val="solid"/>
            <a:miter/>
          </a:ln>
        </p:spPr>
        <p:txBody>
          <a:bodyPr wrap="square" rtlCol="0" anchor="ctr">
            <a:noAutofit/>
          </a:bodyPr>
          <a:lstStyle/>
          <a:p>
            <a:pPr algn="ctr"/>
            <a:endParaRPr lang="en-US">
              <a:solidFill>
                <a:schemeClr val="tx1"/>
              </a:solidFill>
            </a:endParaRPr>
          </a:p>
        </p:txBody>
      </p:sp>
      <p:sp>
        <p:nvSpPr>
          <p:cNvPr id="2" name="Title 1">
            <a:extLst>
              <a:ext uri="{FF2B5EF4-FFF2-40B4-BE49-F238E27FC236}">
                <a16:creationId xmlns:a16="http://schemas.microsoft.com/office/drawing/2014/main" id="{7C2A7A5C-A2CB-1C9C-161A-1A308A539F34}"/>
              </a:ext>
            </a:extLst>
          </p:cNvPr>
          <p:cNvSpPr>
            <a:spLocks noGrp="1"/>
          </p:cNvSpPr>
          <p:nvPr>
            <p:ph type="title"/>
          </p:nvPr>
        </p:nvSpPr>
        <p:spPr>
          <a:xfrm>
            <a:off x="1000941" y="685801"/>
            <a:ext cx="3494859" cy="5491162"/>
          </a:xfrm>
        </p:spPr>
        <p:txBody>
          <a:bodyPr>
            <a:normAutofit/>
          </a:bodyPr>
          <a:lstStyle/>
          <a:p>
            <a:r>
              <a:rPr lang="en-GB"/>
              <a:t>The role of human operators</a:t>
            </a:r>
          </a:p>
        </p:txBody>
      </p:sp>
      <p:graphicFrame>
        <p:nvGraphicFramePr>
          <p:cNvPr id="5" name="Content Placeholder 2">
            <a:extLst>
              <a:ext uri="{FF2B5EF4-FFF2-40B4-BE49-F238E27FC236}">
                <a16:creationId xmlns:a16="http://schemas.microsoft.com/office/drawing/2014/main" id="{8BF813FE-F229-277D-2194-543A0218D1F3}"/>
              </a:ext>
            </a:extLst>
          </p:cNvPr>
          <p:cNvGraphicFramePr>
            <a:graphicFrameLocks noGrp="1"/>
          </p:cNvGraphicFramePr>
          <p:nvPr>
            <p:ph idx="1"/>
            <p:extLst>
              <p:ext uri="{D42A27DB-BD31-4B8C-83A1-F6EECF244321}">
                <p14:modId xmlns:p14="http://schemas.microsoft.com/office/powerpoint/2010/main" val="1403904521"/>
              </p:ext>
            </p:extLst>
          </p:nvPr>
        </p:nvGraphicFramePr>
        <p:xfrm>
          <a:off x="4702547" y="176982"/>
          <a:ext cx="7169663" cy="647865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644716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graphicEl>
                                              <a:dgm id="{1B8D2B22-5805-4757-8505-1C022CDE7219}"/>
                                            </p:graphic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graphicEl>
                                              <a:dgm id="{AC802950-776D-4D7E-9B6D-E299F9199318}"/>
                                            </p:graphic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graphicEl>
                                              <a:dgm id="{3418F887-B6E7-43E3-846F-5CE9755FECA6}"/>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lvlOne"/>
        </p:bldSub>
      </p:bldGraphic>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F9D4B16-5609-25F0-A8F1-30179D135094}"/>
              </a:ext>
            </a:extLst>
          </p:cNvPr>
          <p:cNvSpPr>
            <a:spLocks noGrp="1"/>
          </p:cNvSpPr>
          <p:nvPr>
            <p:ph type="title"/>
          </p:nvPr>
        </p:nvSpPr>
        <p:spPr>
          <a:xfrm>
            <a:off x="841248" y="548640"/>
            <a:ext cx="3600860" cy="5431536"/>
          </a:xfrm>
        </p:spPr>
        <p:txBody>
          <a:bodyPr>
            <a:normAutofit/>
          </a:bodyPr>
          <a:lstStyle/>
          <a:p>
            <a:r>
              <a:rPr lang="en-GB" sz="5400" dirty="0"/>
              <a:t>Limitations of its capabilities, </a:t>
            </a:r>
            <a:br>
              <a:rPr lang="en-GB" sz="5400" dirty="0"/>
            </a:br>
            <a:r>
              <a:rPr lang="en-GB" sz="5400" dirty="0"/>
              <a:t>Could it lead to bias?</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E9689C7-5297-4CA8-5C1B-4AD56A3018D8}"/>
              </a:ext>
            </a:extLst>
          </p:cNvPr>
          <p:cNvSpPr>
            <a:spLocks noGrp="1"/>
          </p:cNvSpPr>
          <p:nvPr>
            <p:ph idx="1"/>
          </p:nvPr>
        </p:nvSpPr>
        <p:spPr>
          <a:xfrm>
            <a:off x="5126418" y="162232"/>
            <a:ext cx="6893517" cy="6518787"/>
          </a:xfrm>
        </p:spPr>
        <p:txBody>
          <a:bodyPr anchor="ctr">
            <a:normAutofit/>
          </a:bodyPr>
          <a:lstStyle/>
          <a:p>
            <a:r>
              <a:rPr lang="en-GB" sz="2000" dirty="0"/>
              <a:t>LFR is a technology that is probability based; it provides a probability of a ‘match’ between the captured image from the environment and an enrolled image on a watchlist. </a:t>
            </a:r>
          </a:p>
          <a:p>
            <a:r>
              <a:rPr lang="en-GB" sz="2000" dirty="0"/>
              <a:t>Multiple factors affect the probability of a match including: </a:t>
            </a:r>
          </a:p>
          <a:p>
            <a:r>
              <a:rPr lang="en-GB" sz="2000" dirty="0"/>
              <a:t> The quality of the enrolled images (pixel size, lighting, background and custody images versus social media, etc.)</a:t>
            </a:r>
          </a:p>
          <a:p>
            <a:r>
              <a:rPr lang="en-GB" sz="2000" dirty="0"/>
              <a:t> The quality of captured images; • the algorithm’s matching performance</a:t>
            </a:r>
          </a:p>
          <a:p>
            <a:r>
              <a:rPr lang="en-GB" sz="2000" dirty="0"/>
              <a:t> Size of the watchlist</a:t>
            </a:r>
          </a:p>
          <a:p>
            <a:r>
              <a:rPr lang="en-GB" sz="2000" dirty="0"/>
              <a:t> The environmental conditions (principally, but not limited to, lighting and camera position) where the image is captured- sun glaze, raining etc</a:t>
            </a:r>
          </a:p>
          <a:p>
            <a:r>
              <a:rPr lang="en-GB" sz="2000" dirty="0"/>
              <a:t> The thresholds that are set to determine a match on any biometric decision (determining the number of false and correct matches)</a:t>
            </a:r>
          </a:p>
          <a:p>
            <a:r>
              <a:rPr lang="en-GB" sz="2000" dirty="0"/>
              <a:t> Whether the response includes a human who decides to take further action or to overrule the machine-generated biometric match</a:t>
            </a:r>
          </a:p>
        </p:txBody>
      </p:sp>
    </p:spTree>
    <p:extLst>
      <p:ext uri="{BB962C8B-B14F-4D97-AF65-F5344CB8AC3E}">
        <p14:creationId xmlns:p14="http://schemas.microsoft.com/office/powerpoint/2010/main" val="20264947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35" name="Group 34">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36" name="Freeform: Shape 35">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7" name="Freeform: Shape 36">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8" name="Freeform: Shape 37">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9" name="Freeform: Shape 38">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AC5733C2-7A0B-CC25-25E8-3AC60D1504BE}"/>
              </a:ext>
            </a:extLst>
          </p:cNvPr>
          <p:cNvSpPr>
            <a:spLocks noGrp="1"/>
          </p:cNvSpPr>
          <p:nvPr>
            <p:ph type="title"/>
          </p:nvPr>
        </p:nvSpPr>
        <p:spPr>
          <a:xfrm>
            <a:off x="640080" y="1243013"/>
            <a:ext cx="3855720" cy="4371974"/>
          </a:xfrm>
        </p:spPr>
        <p:txBody>
          <a:bodyPr>
            <a:normAutofit/>
          </a:bodyPr>
          <a:lstStyle/>
          <a:p>
            <a:pPr>
              <a:spcBef>
                <a:spcPts val="1000"/>
              </a:spcBef>
            </a:pPr>
            <a:br>
              <a:rPr lang="en-GB" sz="3600" b="1">
                <a:solidFill>
                  <a:schemeClr val="tx2"/>
                </a:solidFill>
                <a:latin typeface="Aptos"/>
              </a:rPr>
            </a:br>
            <a:r>
              <a:rPr lang="en-GB" sz="3600" b="1">
                <a:solidFill>
                  <a:schemeClr val="tx2"/>
                </a:solidFill>
                <a:latin typeface="Calibri"/>
                <a:ea typeface="Calibri"/>
                <a:cs typeface="Calibri"/>
              </a:rPr>
              <a:t>What laws govern police use of facial recognition?  </a:t>
            </a:r>
            <a:endParaRPr lang="en-GB" sz="3600">
              <a:solidFill>
                <a:schemeClr val="tx2"/>
              </a:solidFill>
              <a:latin typeface="Calibri"/>
              <a:ea typeface="Calibri"/>
              <a:cs typeface="Calibri"/>
            </a:endParaRPr>
          </a:p>
          <a:p>
            <a:endParaRPr lang="en-GB" sz="3600">
              <a:solidFill>
                <a:schemeClr val="tx2"/>
              </a:solidFill>
              <a:latin typeface="Calibri"/>
              <a:ea typeface="Calibri"/>
              <a:cs typeface="Calibri"/>
            </a:endParaRPr>
          </a:p>
        </p:txBody>
      </p:sp>
      <p:sp>
        <p:nvSpPr>
          <p:cNvPr id="3" name="Content Placeholder 2">
            <a:extLst>
              <a:ext uri="{FF2B5EF4-FFF2-40B4-BE49-F238E27FC236}">
                <a16:creationId xmlns:a16="http://schemas.microsoft.com/office/drawing/2014/main" id="{31451482-55D1-1A97-AABF-0D8D59D413A5}"/>
              </a:ext>
            </a:extLst>
          </p:cNvPr>
          <p:cNvSpPr>
            <a:spLocks noGrp="1"/>
          </p:cNvSpPr>
          <p:nvPr>
            <p:ph idx="1"/>
          </p:nvPr>
        </p:nvSpPr>
        <p:spPr>
          <a:xfrm>
            <a:off x="5165335" y="195518"/>
            <a:ext cx="6751845" cy="6574948"/>
          </a:xfrm>
        </p:spPr>
        <p:txBody>
          <a:bodyPr vert="horz" lIns="91440" tIns="45720" rIns="91440" bIns="45720" rtlCol="0" anchor="ctr">
            <a:normAutofit/>
          </a:bodyPr>
          <a:lstStyle/>
          <a:p>
            <a:r>
              <a:rPr lang="en-GB" sz="2400" dirty="0">
                <a:solidFill>
                  <a:schemeClr val="tx2"/>
                </a:solidFill>
              </a:rPr>
              <a:t>There are no specific laws or regulations governing the use of facial recognition technology</a:t>
            </a:r>
            <a:endParaRPr lang="en-GB" sz="2400" dirty="0">
              <a:solidFill>
                <a:schemeClr val="tx2"/>
              </a:solidFill>
              <a:ea typeface="+mn-lt"/>
              <a:cs typeface="+mn-lt"/>
            </a:endParaRPr>
          </a:p>
          <a:p>
            <a:r>
              <a:rPr lang="en-GB" sz="2400" dirty="0">
                <a:solidFill>
                  <a:schemeClr val="tx2"/>
                </a:solidFill>
                <a:ea typeface="+mn-lt"/>
                <a:cs typeface="+mn-lt"/>
              </a:rPr>
              <a:t>There is a comprehensive legal framework in the UK, which means that the police can only use it for a </a:t>
            </a:r>
            <a:r>
              <a:rPr lang="en-GB" sz="2400" b="1" dirty="0">
                <a:solidFill>
                  <a:schemeClr val="tx2"/>
                </a:solidFill>
                <a:ea typeface="+mn-lt"/>
                <a:cs typeface="+mn-lt"/>
              </a:rPr>
              <a:t>policing purpose</a:t>
            </a:r>
            <a:r>
              <a:rPr lang="en-GB" sz="2400" dirty="0">
                <a:solidFill>
                  <a:schemeClr val="tx2"/>
                </a:solidFill>
                <a:ea typeface="+mn-lt"/>
                <a:cs typeface="+mn-lt"/>
              </a:rPr>
              <a:t>, where </a:t>
            </a:r>
            <a:r>
              <a:rPr lang="en-GB" sz="2400" b="1" dirty="0">
                <a:solidFill>
                  <a:schemeClr val="tx2"/>
                </a:solidFill>
                <a:ea typeface="+mn-lt"/>
                <a:cs typeface="+mn-lt"/>
              </a:rPr>
              <a:t>necessary, proportionate, and fair</a:t>
            </a:r>
            <a:r>
              <a:rPr lang="en-GB" sz="2400" dirty="0">
                <a:solidFill>
                  <a:schemeClr val="tx2"/>
                </a:solidFill>
                <a:ea typeface="+mn-lt"/>
                <a:cs typeface="+mn-lt"/>
              </a:rPr>
              <a:t>. </a:t>
            </a:r>
            <a:endParaRPr lang="en-GB" sz="2400" dirty="0">
              <a:solidFill>
                <a:schemeClr val="tx2"/>
              </a:solidFill>
            </a:endParaRPr>
          </a:p>
          <a:p>
            <a:r>
              <a:rPr lang="en-GB" sz="2400" dirty="0">
                <a:solidFill>
                  <a:schemeClr val="tx2"/>
                </a:solidFill>
                <a:ea typeface="+mn-lt"/>
                <a:cs typeface="+mn-lt"/>
              </a:rPr>
              <a:t>The police have common law powers to prevent and detect crime. </a:t>
            </a:r>
          </a:p>
          <a:p>
            <a:r>
              <a:rPr lang="en-GB" sz="2400" dirty="0">
                <a:solidFill>
                  <a:schemeClr val="tx2"/>
                </a:solidFill>
                <a:ea typeface="+mn-lt"/>
                <a:cs typeface="+mn-lt"/>
              </a:rPr>
              <a:t>But must comply with data protection, human rights, and equalities law.  </a:t>
            </a:r>
            <a:endParaRPr lang="en-GB" sz="2400" dirty="0">
              <a:solidFill>
                <a:schemeClr val="tx2"/>
              </a:solidFill>
            </a:endParaRPr>
          </a:p>
          <a:p>
            <a:r>
              <a:rPr lang="en-GB" sz="2400" dirty="0">
                <a:solidFill>
                  <a:schemeClr val="tx2"/>
                </a:solidFill>
                <a:ea typeface="+mn-lt"/>
                <a:cs typeface="+mn-lt"/>
              </a:rPr>
              <a:t>Meaning all deployments must be for a policing purpose </a:t>
            </a:r>
          </a:p>
          <a:p>
            <a:r>
              <a:rPr lang="en-GB" sz="2400" dirty="0">
                <a:solidFill>
                  <a:schemeClr val="tx2"/>
                </a:solidFill>
                <a:ea typeface="+mn-lt"/>
                <a:cs typeface="+mn-lt"/>
              </a:rPr>
              <a:t>They need to comply with any published policies and College of Policing guidance.  </a:t>
            </a:r>
            <a:endParaRPr lang="en-GB" sz="2400" dirty="0">
              <a:solidFill>
                <a:schemeClr val="tx2"/>
              </a:solidFill>
            </a:endParaRPr>
          </a:p>
        </p:txBody>
      </p:sp>
    </p:spTree>
    <p:extLst>
      <p:ext uri="{BB962C8B-B14F-4D97-AF65-F5344CB8AC3E}">
        <p14:creationId xmlns:p14="http://schemas.microsoft.com/office/powerpoint/2010/main" val="42732640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81" name="Rectangle 3080">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83" name="Freeform: Shape 3082">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85" name="Rectangle 3084">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7" name="Rectangle 3086">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9" name="Freeform: Shape 3088">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091" name="Isosceles Triangle 3090">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6" name="Picture 4" descr="Facial recognition use by South Wales Police ruled unlawful - BBC News">
            <a:extLst>
              <a:ext uri="{FF2B5EF4-FFF2-40B4-BE49-F238E27FC236}">
                <a16:creationId xmlns:a16="http://schemas.microsoft.com/office/drawing/2014/main" id="{B7B7843C-2F11-88F8-4F44-E8C5DECF4F90}"/>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3792511" y="240779"/>
            <a:ext cx="4789925" cy="6629656"/>
          </a:xfrm>
          <a:prstGeom prst="rect">
            <a:avLst/>
          </a:prstGeom>
          <a:noFill/>
          <a:ln>
            <a:noFill/>
          </a:ln>
          <a:extLst>
            <a:ext uri="{909E8E84-426E-40DD-AFC4-6F175D3DCCD1}">
              <a14:hiddenFill xmlns:a14="http://schemas.microsoft.com/office/drawing/2010/main">
                <a:solidFill>
                  <a:srgbClr val="FFFFFF"/>
                </a:solidFill>
              </a14:hiddenFill>
            </a:ext>
          </a:extLst>
        </p:spPr>
      </p:pic>
      <p:sp>
        <p:nvSpPr>
          <p:cNvPr id="3093" name="Isosceles Triangle 3092">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5210157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37E5BF-AF61-BE90-B8B9-5CCCE5C4546E}"/>
              </a:ext>
            </a:extLst>
          </p:cNvPr>
          <p:cNvSpPr>
            <a:spLocks noGrp="1"/>
          </p:cNvSpPr>
          <p:nvPr>
            <p:ph type="title"/>
          </p:nvPr>
        </p:nvSpPr>
        <p:spPr/>
        <p:txBody>
          <a:bodyPr/>
          <a:lstStyle/>
          <a:p>
            <a:r>
              <a:rPr lang="en-GB" dirty="0"/>
              <a:t>Also incorporated</a:t>
            </a:r>
          </a:p>
        </p:txBody>
      </p:sp>
      <p:sp>
        <p:nvSpPr>
          <p:cNvPr id="3" name="Content Placeholder 2">
            <a:extLst>
              <a:ext uri="{FF2B5EF4-FFF2-40B4-BE49-F238E27FC236}">
                <a16:creationId xmlns:a16="http://schemas.microsoft.com/office/drawing/2014/main" id="{8BA9A4C3-CB06-799E-6D65-06A0240D7EB2}"/>
              </a:ext>
            </a:extLst>
          </p:cNvPr>
          <p:cNvSpPr>
            <a:spLocks noGrp="1"/>
          </p:cNvSpPr>
          <p:nvPr>
            <p:ph idx="1"/>
          </p:nvPr>
        </p:nvSpPr>
        <p:spPr>
          <a:xfrm>
            <a:off x="838199" y="1474839"/>
            <a:ext cx="10945761" cy="5018036"/>
          </a:xfrm>
        </p:spPr>
        <p:txBody>
          <a:bodyPr>
            <a:normAutofit fontScale="85000" lnSpcReduction="10000"/>
          </a:bodyPr>
          <a:lstStyle/>
          <a:p>
            <a:r>
              <a:rPr lang="en-GB" b="1" dirty="0">
                <a:hlinkClick r:id="rId2"/>
              </a:rPr>
              <a:t>Data Protection Law</a:t>
            </a:r>
            <a:r>
              <a:rPr lang="en-GB" b="1" dirty="0"/>
              <a:t>:</a:t>
            </a:r>
            <a:r>
              <a:rPr lang="en-GB" dirty="0"/>
              <a:t> The use of biometric data by live facial recognition systems must be lawful, fair, and proportionate, as required by the UK GDPR and the Data Protection Act 2018.</a:t>
            </a:r>
          </a:p>
          <a:p>
            <a:r>
              <a:rPr lang="en-GB" b="1" dirty="0">
                <a:hlinkClick r:id="rId3"/>
              </a:rPr>
              <a:t>Human Rights Law</a:t>
            </a:r>
            <a:r>
              <a:rPr lang="en-GB" b="1" dirty="0"/>
              <a:t>:</a:t>
            </a:r>
            <a:r>
              <a:rPr lang="en-GB" dirty="0"/>
              <a:t> Deployments must respect human rights, specifically the right to a private and family life (Article 8), freedom of expression (Article 10), and freedom of assembly (Article 11). The Equality and Human Rights Commission (EHRC) is examining whether the Metropolitan Police's use of the technology complies with these rights.</a:t>
            </a:r>
          </a:p>
          <a:p>
            <a:r>
              <a:rPr lang="en-GB" b="1" dirty="0">
                <a:hlinkClick r:id="rId4"/>
              </a:rPr>
              <a:t>Common Law Powers</a:t>
            </a:r>
            <a:r>
              <a:rPr lang="en-GB" b="1" dirty="0"/>
              <a:t>:</a:t>
            </a:r>
            <a:r>
              <a:rPr lang="en-GB" dirty="0"/>
              <a:t> Police use common law powers to prevent and detect crime. The use of live facial recognition must be necessary for a policing purpose and proportionate to the aim.</a:t>
            </a:r>
          </a:p>
          <a:p>
            <a:r>
              <a:rPr lang="en-GB" b="1" dirty="0"/>
              <a:t>Other Legislation:</a:t>
            </a:r>
            <a:r>
              <a:rPr lang="en-GB" dirty="0"/>
              <a:t> Laws such as the Protection of Freedoms Act 2012, which regulates surveillance cameras, are also relevant. </a:t>
            </a:r>
          </a:p>
          <a:p>
            <a:r>
              <a:rPr lang="en-GB" dirty="0"/>
              <a:t>Transparency- The force publicly announces upcoming LFR deployment dates and locations on its website in advance, except in exceptional circumstances</a:t>
            </a:r>
          </a:p>
          <a:p>
            <a:endParaRPr lang="en-GB" dirty="0"/>
          </a:p>
        </p:txBody>
      </p:sp>
    </p:spTree>
    <p:extLst>
      <p:ext uri="{BB962C8B-B14F-4D97-AF65-F5344CB8AC3E}">
        <p14:creationId xmlns:p14="http://schemas.microsoft.com/office/powerpoint/2010/main" val="301666264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CCA5F87-1D1E-45CB-8D83-FC7EEFAD99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Wood human figure">
            <a:extLst>
              <a:ext uri="{FF2B5EF4-FFF2-40B4-BE49-F238E27FC236}">
                <a16:creationId xmlns:a16="http://schemas.microsoft.com/office/drawing/2014/main" id="{326B98B9-7170-9350-C1BD-7CE86C71258D}"/>
              </a:ext>
            </a:extLst>
          </p:cNvPr>
          <p:cNvPicPr>
            <a:picLocks noChangeAspect="1"/>
          </p:cNvPicPr>
          <p:nvPr/>
        </p:nvPicPr>
        <p:blipFill>
          <a:blip r:embed="rId2"/>
          <a:srcRect r="15627" b="-1"/>
          <a:stretch>
            <a:fillRect/>
          </a:stretch>
        </p:blipFill>
        <p:spPr>
          <a:xfrm>
            <a:off x="20" y="10"/>
            <a:ext cx="8668492" cy="6857990"/>
          </a:xfrm>
          <a:prstGeom prst="rect">
            <a:avLst/>
          </a:prstGeom>
        </p:spPr>
      </p:pic>
      <p:sp>
        <p:nvSpPr>
          <p:cNvPr id="12" name="Rectangle 11">
            <a:extLst>
              <a:ext uri="{FF2B5EF4-FFF2-40B4-BE49-F238E27FC236}">
                <a16:creationId xmlns:a16="http://schemas.microsoft.com/office/drawing/2014/main" id="{7CCFC2C6-6238-4A2F-93DE-2ADF74AF63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711652" y="0"/>
            <a:ext cx="8480347"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itle 3">
            <a:extLst>
              <a:ext uri="{FF2B5EF4-FFF2-40B4-BE49-F238E27FC236}">
                <a16:creationId xmlns:a16="http://schemas.microsoft.com/office/drawing/2014/main" id="{B824F41D-4F67-C16B-228B-6068F833954D}"/>
              </a:ext>
            </a:extLst>
          </p:cNvPr>
          <p:cNvSpPr>
            <a:spLocks noGrp="1"/>
          </p:cNvSpPr>
          <p:nvPr>
            <p:ph type="title"/>
          </p:nvPr>
        </p:nvSpPr>
        <p:spPr>
          <a:xfrm>
            <a:off x="7848600" y="1122363"/>
            <a:ext cx="4023360" cy="3204134"/>
          </a:xfrm>
        </p:spPr>
        <p:txBody>
          <a:bodyPr vert="horz" lIns="91440" tIns="45720" rIns="91440" bIns="45720" rtlCol="0" anchor="b">
            <a:normAutofit/>
          </a:bodyPr>
          <a:lstStyle/>
          <a:p>
            <a:r>
              <a:rPr lang="en-US" sz="4800"/>
              <a:t>What does the research say</a:t>
            </a:r>
          </a:p>
        </p:txBody>
      </p:sp>
      <p:sp>
        <p:nvSpPr>
          <p:cNvPr id="14" name="Rectangle 13">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130540"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6" name="Rectangle 15">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51648" y="4546920"/>
            <a:ext cx="402336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031465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4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D2B2597-D8FA-4794-6DF2-40CD47383297}"/>
              </a:ext>
            </a:extLst>
          </p:cNvPr>
          <p:cNvSpPr>
            <a:spLocks noGrp="1"/>
          </p:cNvSpPr>
          <p:nvPr>
            <p:ph type="title"/>
          </p:nvPr>
        </p:nvSpPr>
        <p:spPr>
          <a:xfrm>
            <a:off x="841248" y="548640"/>
            <a:ext cx="3600860" cy="5431536"/>
          </a:xfrm>
        </p:spPr>
        <p:txBody>
          <a:bodyPr>
            <a:normAutofit/>
          </a:bodyPr>
          <a:lstStyle/>
          <a:p>
            <a:r>
              <a:rPr lang="en-GB" sz="4600"/>
              <a:t>Research by The Biometrics and Forensics Ethics Group (BFEG) </a:t>
            </a:r>
            <a:r>
              <a:rPr lang="en-GB" sz="4600">
                <a:hlinkClick r:id="rId2"/>
              </a:rPr>
              <a:t>(2019)</a:t>
            </a:r>
            <a:endParaRPr lang="en-GB" sz="4600"/>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9BFF238-74E6-C83B-0A71-DC420BE483EB}"/>
              </a:ext>
            </a:extLst>
          </p:cNvPr>
          <p:cNvSpPr>
            <a:spLocks noGrp="1"/>
          </p:cNvSpPr>
          <p:nvPr>
            <p:ph idx="1"/>
          </p:nvPr>
        </p:nvSpPr>
        <p:spPr>
          <a:xfrm>
            <a:off x="5126418" y="552090"/>
            <a:ext cx="6874108" cy="6073561"/>
          </a:xfrm>
        </p:spPr>
        <p:txBody>
          <a:bodyPr anchor="ctr">
            <a:normAutofit/>
          </a:bodyPr>
          <a:lstStyle/>
          <a:p>
            <a:r>
              <a:rPr lang="en-GB" sz="2400" i="1" dirty="0"/>
              <a:t>‘A concern here is that an error, bias, or (in)accuracy in algorithmic output results in biased decision-making on the part of human operators. For example, if the system generates many ‘correct’ matches, then operators may start to defer to the algorithm’s decision and act upon all matches without first verifying match accuracy’</a:t>
            </a:r>
          </a:p>
          <a:p>
            <a:r>
              <a:rPr lang="en-GB" sz="2400" i="1" dirty="0"/>
              <a:t>‘The system can only ‘recognise’ faces within the parameters of the data that it has been trained on and previously exposed to. If certain types of faces (for example, Black, Asian and Ethnic Minority faces or female faces) are under-represented in LFR training datasets, then this bias will feed forward into the use of the technology by human operators.’</a:t>
            </a:r>
          </a:p>
        </p:txBody>
      </p:sp>
    </p:spTree>
    <p:extLst>
      <p:ext uri="{BB962C8B-B14F-4D97-AF65-F5344CB8AC3E}">
        <p14:creationId xmlns:p14="http://schemas.microsoft.com/office/powerpoint/2010/main" val="42297250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31EB0D5-BFA6-C678-775C-A24EB9733DB7}"/>
              </a:ext>
            </a:extLst>
          </p:cNvPr>
          <p:cNvSpPr>
            <a:spLocks noGrp="1"/>
          </p:cNvSpPr>
          <p:nvPr>
            <p:ph type="title"/>
          </p:nvPr>
        </p:nvSpPr>
        <p:spPr>
          <a:xfrm>
            <a:off x="686834" y="1153572"/>
            <a:ext cx="3200400" cy="4461163"/>
          </a:xfrm>
        </p:spPr>
        <p:txBody>
          <a:bodyPr>
            <a:normAutofit/>
          </a:bodyPr>
          <a:lstStyle/>
          <a:p>
            <a:r>
              <a:rPr lang="en-GB">
                <a:solidFill>
                  <a:srgbClr val="FFFFFF"/>
                </a:solidFill>
              </a:rPr>
              <a:t>Research from Cardiff University </a:t>
            </a:r>
            <a:r>
              <a:rPr lang="en-GB">
                <a:solidFill>
                  <a:srgbClr val="FFFFFF"/>
                </a:solidFill>
                <a:hlinkClick r:id="rId2"/>
              </a:rPr>
              <a:t>2019</a:t>
            </a:r>
            <a:r>
              <a:rPr lang="en-GB">
                <a:solidFill>
                  <a:srgbClr val="FFFFFF"/>
                </a:solidFill>
              </a:rPr>
              <a:t>/</a:t>
            </a:r>
            <a:r>
              <a:rPr lang="en-GB">
                <a:solidFill>
                  <a:srgbClr val="FFFFFF"/>
                </a:solidFill>
                <a:hlinkClick r:id="rId3"/>
              </a:rPr>
              <a:t>2020</a:t>
            </a:r>
            <a:endParaRPr lang="en-GB">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4E192B9B-C1E1-B522-3284-F0A4BBC81D37}"/>
              </a:ext>
            </a:extLst>
          </p:cNvPr>
          <p:cNvSpPr>
            <a:spLocks noGrp="1"/>
          </p:cNvSpPr>
          <p:nvPr>
            <p:ph idx="1"/>
          </p:nvPr>
        </p:nvSpPr>
        <p:spPr>
          <a:xfrm>
            <a:off x="4167272" y="134911"/>
            <a:ext cx="7466563" cy="6723089"/>
          </a:xfrm>
        </p:spPr>
        <p:txBody>
          <a:bodyPr anchor="ctr">
            <a:noAutofit/>
          </a:bodyPr>
          <a:lstStyle/>
          <a:p>
            <a:r>
              <a:rPr lang="en-GB" sz="2200" b="1" dirty="0"/>
              <a:t>Mixed Effectiveness:</a:t>
            </a:r>
            <a:r>
              <a:rPr lang="en-GB" sz="2200" dirty="0"/>
              <a:t> While the report found that the technology could help police identify "persons of interest and suspects where they would probably not otherwise have been able to do so", it also noted that the "effort and investment required... to regularly contribute to delivering tangible policing outcomes was probably more than was anticipated".</a:t>
            </a:r>
          </a:p>
          <a:p>
            <a:r>
              <a:rPr lang="en-GB" sz="2200" b="1" dirty="0"/>
              <a:t>Terminology:</a:t>
            </a:r>
            <a:r>
              <a:rPr lang="en-GB" sz="2200" dirty="0"/>
              <a:t> The researchers preferred the term 'Assisted Facial Recognition' (</a:t>
            </a:r>
            <a:r>
              <a:rPr lang="en-GB" sz="2200" dirty="0" err="1"/>
              <a:t>AFR</a:t>
            </a:r>
            <a:r>
              <a:rPr lang="en-GB" sz="2200" dirty="0"/>
              <a:t>) over 'Automated', as the system functioned as a decision-support tool where a human operator made the final identification decisions.</a:t>
            </a:r>
          </a:p>
          <a:p>
            <a:r>
              <a:rPr lang="en-GB" sz="2200" b="1" dirty="0"/>
              <a:t>Bias:</a:t>
            </a:r>
            <a:r>
              <a:rPr lang="en-GB" sz="2200" dirty="0"/>
              <a:t> During the evaluation period, no overt racial discrimination effects were observed, though the report noted this could be an artefact of the demographic make-up of the watchlists used.</a:t>
            </a:r>
          </a:p>
          <a:p>
            <a:r>
              <a:rPr lang="en-GB" sz="2200" b="1" dirty="0"/>
              <a:t>Operational Procedures:</a:t>
            </a:r>
            <a:r>
              <a:rPr lang="en-GB" sz="2200" dirty="0"/>
              <a:t> The study found that considerable changes to police operating procedures were required to generate consistent results</a:t>
            </a:r>
          </a:p>
          <a:p>
            <a:pPr marL="0" indent="0">
              <a:buNone/>
            </a:pPr>
            <a:endParaRPr lang="en-GB" sz="2200" dirty="0"/>
          </a:p>
        </p:txBody>
      </p:sp>
    </p:spTree>
    <p:extLst>
      <p:ext uri="{BB962C8B-B14F-4D97-AF65-F5344CB8AC3E}">
        <p14:creationId xmlns:p14="http://schemas.microsoft.com/office/powerpoint/2010/main" val="6671920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96DCEA0-37FF-D615-E433-88A55DD9FA35}"/>
              </a:ext>
            </a:extLst>
          </p:cNvPr>
          <p:cNvSpPr>
            <a:spLocks noGrp="1"/>
          </p:cNvSpPr>
          <p:nvPr>
            <p:ph type="title"/>
          </p:nvPr>
        </p:nvSpPr>
        <p:spPr>
          <a:xfrm>
            <a:off x="841248" y="548640"/>
            <a:ext cx="3600860" cy="5431536"/>
          </a:xfrm>
        </p:spPr>
        <p:txBody>
          <a:bodyPr>
            <a:normAutofit/>
          </a:bodyPr>
          <a:lstStyle/>
          <a:p>
            <a:r>
              <a:rPr lang="en-GB" sz="5400"/>
              <a:t>Research from Essex University </a:t>
            </a:r>
            <a:r>
              <a:rPr lang="en-GB" sz="5400">
                <a:hlinkClick r:id="rId2"/>
              </a:rPr>
              <a:t>2019</a:t>
            </a:r>
            <a:endParaRPr lang="en-GB" sz="5400"/>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9E09CC7-E6FB-13EE-3387-AD25CF255A10}"/>
              </a:ext>
            </a:extLst>
          </p:cNvPr>
          <p:cNvSpPr>
            <a:spLocks noGrp="1"/>
          </p:cNvSpPr>
          <p:nvPr>
            <p:ph idx="1"/>
          </p:nvPr>
        </p:nvSpPr>
        <p:spPr>
          <a:xfrm>
            <a:off x="5126418" y="224852"/>
            <a:ext cx="6940664" cy="6400799"/>
          </a:xfrm>
        </p:spPr>
        <p:txBody>
          <a:bodyPr anchor="ctr">
            <a:normAutofit/>
          </a:bodyPr>
          <a:lstStyle/>
          <a:p>
            <a:r>
              <a:rPr lang="en-GB" sz="2400" dirty="0"/>
              <a:t>The report documented significant operational shortcomings in the trials which could affect the viability of any future use of LFR technology.  </a:t>
            </a:r>
          </a:p>
          <a:p>
            <a:r>
              <a:rPr lang="en-GB" sz="2400" dirty="0"/>
              <a:t>The researchers also found it ‘highly possible’ that police deployment of LFR technology would be held unlawful if challenged in court.</a:t>
            </a:r>
          </a:p>
          <a:p>
            <a:r>
              <a:rPr lang="en-GB" sz="2400" dirty="0"/>
              <a:t>Failures by the Met to engage with the concept of ‘necessity’ and a failure to establish consent</a:t>
            </a:r>
          </a:p>
          <a:p>
            <a:r>
              <a:rPr lang="en-GB" sz="2400" dirty="0"/>
              <a:t>Alerts issued by the technology were verifiably accurate in less than 20% of cases, suggesting significant unnecessary stops, with social and legal consequences.</a:t>
            </a:r>
          </a:p>
        </p:txBody>
      </p:sp>
    </p:spTree>
    <p:extLst>
      <p:ext uri="{BB962C8B-B14F-4D97-AF65-F5344CB8AC3E}">
        <p14:creationId xmlns:p14="http://schemas.microsoft.com/office/powerpoint/2010/main" val="34838815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Freeform: Shape 10">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Isosceles Triangle 18">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Online Media 3" title="What no one is saying about the first city-wide facial recognition zone">
            <a:hlinkClick r:id="" action="ppaction://media"/>
            <a:extLst>
              <a:ext uri="{FF2B5EF4-FFF2-40B4-BE49-F238E27FC236}">
                <a16:creationId xmlns:a16="http://schemas.microsoft.com/office/drawing/2014/main" id="{4920C239-2C70-3074-D6D9-75BF1A7D1C5E}"/>
              </a:ext>
            </a:extLst>
          </p:cNvPr>
          <p:cNvPicPr>
            <a:picLocks noGrp="1" noRot="1" noChangeAspect="1"/>
          </p:cNvPicPr>
          <p:nvPr>
            <p:ph idx="1"/>
            <a:videoFile r:link="rId1"/>
          </p:nvPr>
        </p:nvPicPr>
        <p:blipFill>
          <a:blip r:embed="rId4"/>
          <a:stretch>
            <a:fillRect/>
          </a:stretch>
        </p:blipFill>
        <p:spPr>
          <a:xfrm>
            <a:off x="1165854" y="643467"/>
            <a:ext cx="9860292" cy="5571065"/>
          </a:xfrm>
          <a:prstGeom prst="rect">
            <a:avLst/>
          </a:prstGeom>
          <a:ln>
            <a:noFill/>
          </a:ln>
        </p:spPr>
      </p:pic>
      <p:sp>
        <p:nvSpPr>
          <p:cNvPr id="21" name="Isosceles Triangle 20">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1418221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DDB3158-DB3E-01C3-E4F2-FF5E6290D57D}"/>
              </a:ext>
            </a:extLst>
          </p:cNvPr>
          <p:cNvSpPr>
            <a:spLocks noGrp="1"/>
          </p:cNvSpPr>
          <p:nvPr>
            <p:ph type="title"/>
          </p:nvPr>
        </p:nvSpPr>
        <p:spPr>
          <a:xfrm>
            <a:off x="838200" y="365125"/>
            <a:ext cx="10515600" cy="1325563"/>
          </a:xfrm>
        </p:spPr>
        <p:txBody>
          <a:bodyPr>
            <a:normAutofit/>
          </a:bodyPr>
          <a:lstStyle/>
          <a:p>
            <a:r>
              <a:rPr lang="en-GB" sz="5000">
                <a:latin typeface="Calibri"/>
                <a:ea typeface="Calibri"/>
                <a:cs typeface="Calibri"/>
              </a:rPr>
              <a:t>Retrospective Facial Recognition (RFR)</a:t>
            </a:r>
            <a:endParaRPr lang="en-GB" sz="5000"/>
          </a:p>
        </p:txBody>
      </p:sp>
      <p:sp>
        <p:nvSpPr>
          <p:cNvPr id="13"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CD665C7-23C6-A142-930C-0D26F796B334}"/>
              </a:ext>
            </a:extLst>
          </p:cNvPr>
          <p:cNvSpPr>
            <a:spLocks noGrp="1"/>
          </p:cNvSpPr>
          <p:nvPr>
            <p:ph idx="1"/>
          </p:nvPr>
        </p:nvSpPr>
        <p:spPr>
          <a:xfrm>
            <a:off x="838200" y="1929384"/>
            <a:ext cx="10515600" cy="4251960"/>
          </a:xfrm>
        </p:spPr>
        <p:txBody>
          <a:bodyPr>
            <a:normAutofit/>
          </a:bodyPr>
          <a:lstStyle/>
          <a:p>
            <a:r>
              <a:rPr lang="en-GB" sz="2200" dirty="0">
                <a:ea typeface="+mn-lt"/>
                <a:cs typeface="+mn-lt"/>
              </a:rPr>
              <a:t>Used after an event or incident as part of a criminal investigation. </a:t>
            </a:r>
          </a:p>
          <a:p>
            <a:r>
              <a:rPr lang="en-GB" sz="2200" dirty="0">
                <a:ea typeface="+mn-lt"/>
                <a:cs typeface="+mn-lt"/>
              </a:rPr>
              <a:t>Supplied from CCTV, mobile phone footage, dashcam or doorbell footage or social media. </a:t>
            </a:r>
          </a:p>
          <a:p>
            <a:r>
              <a:rPr lang="en-GB" sz="2200" dirty="0">
                <a:ea typeface="+mn-lt"/>
                <a:cs typeface="+mn-lt"/>
              </a:rPr>
              <a:t>Images can be compared against images of people taken on arrest to identify a suspect.  </a:t>
            </a:r>
            <a:endParaRPr lang="en-GB" sz="2200" dirty="0">
              <a:ea typeface="Calibri"/>
              <a:cs typeface="Calibri"/>
            </a:endParaRPr>
          </a:p>
          <a:p>
            <a:r>
              <a:rPr lang="en-GB" sz="2200" dirty="0">
                <a:ea typeface="+mn-lt"/>
                <a:cs typeface="+mn-lt"/>
              </a:rPr>
              <a:t>Match - An investigating officer will  confirm the accuracy  </a:t>
            </a:r>
            <a:endParaRPr lang="en-GB" sz="2200" dirty="0">
              <a:ea typeface="Calibri"/>
              <a:cs typeface="Calibri"/>
            </a:endParaRPr>
          </a:p>
          <a:p>
            <a:r>
              <a:rPr lang="en-GB" sz="2200" dirty="0">
                <a:ea typeface="+mn-lt"/>
                <a:cs typeface="+mn-lt"/>
              </a:rPr>
              <a:t>The investigating officer will consider all evidence available and follow up all reasonable enquiries as in any normal investigation  </a:t>
            </a:r>
            <a:endParaRPr lang="en-GB" sz="2200" dirty="0">
              <a:ea typeface="Calibri"/>
              <a:cs typeface="Calibri"/>
            </a:endParaRPr>
          </a:p>
          <a:p>
            <a:endParaRPr lang="en-GB" sz="2200" dirty="0"/>
          </a:p>
        </p:txBody>
      </p:sp>
    </p:spTree>
    <p:extLst>
      <p:ext uri="{BB962C8B-B14F-4D97-AF65-F5344CB8AC3E}">
        <p14:creationId xmlns:p14="http://schemas.microsoft.com/office/powerpoint/2010/main" val="307327738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DAF2194-825C-12B3-56F3-5164558B1A7A}"/>
              </a:ext>
            </a:extLst>
          </p:cNvPr>
          <p:cNvSpPr>
            <a:spLocks noGrp="1"/>
          </p:cNvSpPr>
          <p:nvPr>
            <p:ph type="title"/>
          </p:nvPr>
        </p:nvSpPr>
        <p:spPr>
          <a:xfrm>
            <a:off x="890338" y="640080"/>
            <a:ext cx="3734014" cy="3566160"/>
          </a:xfrm>
        </p:spPr>
        <p:txBody>
          <a:bodyPr vert="horz" lIns="91440" tIns="45720" rIns="91440" bIns="45720" rtlCol="0" anchor="b">
            <a:normAutofit/>
          </a:bodyPr>
          <a:lstStyle/>
          <a:p>
            <a:r>
              <a:rPr lang="en-US" sz="5400"/>
              <a:t>Case study </a:t>
            </a:r>
          </a:p>
        </p:txBody>
      </p:sp>
      <p:sp>
        <p:nvSpPr>
          <p:cNvPr id="2057"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0338" y="4409267"/>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Craig Walters">
            <a:extLst>
              <a:ext uri="{FF2B5EF4-FFF2-40B4-BE49-F238E27FC236}">
                <a16:creationId xmlns:a16="http://schemas.microsoft.com/office/drawing/2014/main" id="{47E635E1-5904-9FD6-990B-6B4DA2273094}"/>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t="302"/>
          <a:stretch>
            <a:fillRect/>
          </a:stretch>
        </p:blipFill>
        <p:spPr bwMode="auto">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5163900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13" name="Freeform: Shape 12">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A0AC3679-A06D-C1BF-150F-27F4E84F5531}"/>
              </a:ext>
            </a:extLst>
          </p:cNvPr>
          <p:cNvSpPr>
            <a:spLocks noGrp="1"/>
          </p:cNvSpPr>
          <p:nvPr>
            <p:ph type="title"/>
          </p:nvPr>
        </p:nvSpPr>
        <p:spPr>
          <a:xfrm>
            <a:off x="640080" y="1243013"/>
            <a:ext cx="3855720" cy="4371974"/>
          </a:xfrm>
        </p:spPr>
        <p:txBody>
          <a:bodyPr>
            <a:normAutofit/>
          </a:bodyPr>
          <a:lstStyle/>
          <a:p>
            <a:r>
              <a:rPr lang="en-GB" sz="3600">
                <a:solidFill>
                  <a:schemeClr val="tx2"/>
                </a:solidFill>
              </a:rPr>
              <a:t>Retrospective facial recognition</a:t>
            </a:r>
          </a:p>
        </p:txBody>
      </p:sp>
      <p:sp>
        <p:nvSpPr>
          <p:cNvPr id="3" name="Content Placeholder 2">
            <a:extLst>
              <a:ext uri="{FF2B5EF4-FFF2-40B4-BE49-F238E27FC236}">
                <a16:creationId xmlns:a16="http://schemas.microsoft.com/office/drawing/2014/main" id="{BF205B70-F6A0-8BE9-004A-015A7B6A9190}"/>
              </a:ext>
            </a:extLst>
          </p:cNvPr>
          <p:cNvSpPr>
            <a:spLocks noGrp="1"/>
          </p:cNvSpPr>
          <p:nvPr>
            <p:ph idx="1"/>
          </p:nvPr>
        </p:nvSpPr>
        <p:spPr>
          <a:xfrm>
            <a:off x="5193949" y="195518"/>
            <a:ext cx="6798182" cy="6748499"/>
          </a:xfrm>
        </p:spPr>
        <p:txBody>
          <a:bodyPr anchor="ctr">
            <a:normAutofit/>
          </a:bodyPr>
          <a:lstStyle/>
          <a:p>
            <a:r>
              <a:rPr lang="en-GB" sz="2400" dirty="0"/>
              <a:t>At 10:50pm, November 10</a:t>
            </a:r>
            <a:r>
              <a:rPr lang="en-GB" sz="2400" baseline="30000" dirty="0"/>
              <a:t>th</a:t>
            </a:r>
            <a:r>
              <a:rPr lang="en-GB" sz="2400" dirty="0"/>
              <a:t> 2019 a woman was followed off of a bus is Pentrepunnau</a:t>
            </a:r>
          </a:p>
          <a:p>
            <a:r>
              <a:rPr lang="en-GB" sz="2400" dirty="0"/>
              <a:t>As she walked along a grass verge, she was grabbed from behind </a:t>
            </a:r>
          </a:p>
          <a:p>
            <a:r>
              <a:rPr lang="en-GB" sz="2400" dirty="0"/>
              <a:t>She began to fight the offender off until a passerby stepped in leading to the offender making off</a:t>
            </a:r>
          </a:p>
          <a:p>
            <a:r>
              <a:rPr lang="en-GB" sz="2400" dirty="0"/>
              <a:t>Police gathered CCTV from the area during their investigations, including footage from the bus that the woman was travelling on</a:t>
            </a:r>
          </a:p>
          <a:p>
            <a:r>
              <a:rPr lang="en-GB" sz="2400" dirty="0"/>
              <a:t>Using RFR the offender was identified leading to his apprehension within 48 hours</a:t>
            </a:r>
          </a:p>
          <a:p>
            <a:r>
              <a:rPr lang="en-GB" sz="2400" dirty="0"/>
              <a:t>Craig Walters pleaded guilty to false imprisonment with intent to commit a sexual offence</a:t>
            </a:r>
          </a:p>
          <a:p>
            <a:r>
              <a:rPr lang="en-GB" sz="2400" dirty="0"/>
              <a:t>Handed a life sentence – minimum 6 years </a:t>
            </a:r>
          </a:p>
          <a:p>
            <a:endParaRPr lang="en-GB" sz="2400" dirty="0">
              <a:solidFill>
                <a:schemeClr val="tx2"/>
              </a:solidFill>
            </a:endParaRPr>
          </a:p>
        </p:txBody>
      </p:sp>
    </p:spTree>
    <p:extLst>
      <p:ext uri="{BB962C8B-B14F-4D97-AF65-F5344CB8AC3E}">
        <p14:creationId xmlns:p14="http://schemas.microsoft.com/office/powerpoint/2010/main" val="14920453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BEAD2D3-C1CD-C15C-4A61-15EA3308A76B}"/>
              </a:ext>
            </a:extLst>
          </p:cNvPr>
          <p:cNvSpPr>
            <a:spLocks noGrp="1"/>
          </p:cNvSpPr>
          <p:nvPr>
            <p:ph type="title"/>
          </p:nvPr>
        </p:nvSpPr>
        <p:spPr>
          <a:xfrm>
            <a:off x="841248" y="548640"/>
            <a:ext cx="3600860" cy="5431536"/>
          </a:xfrm>
        </p:spPr>
        <p:txBody>
          <a:bodyPr>
            <a:normAutofit/>
          </a:bodyPr>
          <a:lstStyle/>
          <a:p>
            <a:r>
              <a:rPr lang="en-GB" sz="5400" dirty="0">
                <a:latin typeface="Calibri"/>
                <a:ea typeface="Calibri"/>
                <a:cs typeface="Calibri"/>
              </a:rPr>
              <a:t>Operator Initiated Facial Recognition (</a:t>
            </a:r>
            <a:r>
              <a:rPr lang="en-GB" sz="5400" dirty="0" err="1">
                <a:latin typeface="Calibri"/>
                <a:ea typeface="Calibri"/>
                <a:cs typeface="Calibri"/>
              </a:rPr>
              <a:t>OIFR</a:t>
            </a:r>
            <a:r>
              <a:rPr lang="en-GB" sz="5400" dirty="0">
                <a:latin typeface="Calibri"/>
                <a:ea typeface="Calibri"/>
                <a:cs typeface="Calibri"/>
              </a:rPr>
              <a:t>)  </a:t>
            </a:r>
            <a:endParaRPr lang="en-GB" sz="5400" dirty="0"/>
          </a:p>
        </p:txBody>
      </p:sp>
      <p:sp>
        <p:nvSpPr>
          <p:cNvPr id="15"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99E09C0-8C99-8D71-A94E-8F8AE82136FF}"/>
              </a:ext>
            </a:extLst>
          </p:cNvPr>
          <p:cNvSpPr>
            <a:spLocks noGrp="1"/>
          </p:cNvSpPr>
          <p:nvPr>
            <p:ph idx="1"/>
          </p:nvPr>
        </p:nvSpPr>
        <p:spPr>
          <a:xfrm>
            <a:off x="5126418" y="299803"/>
            <a:ext cx="6769176" cy="6205928"/>
          </a:xfrm>
        </p:spPr>
        <p:txBody>
          <a:bodyPr anchor="ctr">
            <a:normAutofit/>
          </a:bodyPr>
          <a:lstStyle/>
          <a:p>
            <a:r>
              <a:rPr lang="en-GB" sz="2000" dirty="0"/>
              <a:t>Operator Initiated Facial Recognition (</a:t>
            </a:r>
            <a:r>
              <a:rPr lang="en-GB" sz="2000" dirty="0" err="1"/>
              <a:t>OIFR</a:t>
            </a:r>
            <a:r>
              <a:rPr lang="en-GB" sz="2000" dirty="0"/>
              <a:t>) is a mobile app used by police to help identify people on the street by comparing a live photo of a person's face to a watchlist or database of images</a:t>
            </a:r>
          </a:p>
          <a:p>
            <a:r>
              <a:rPr lang="en-GB" sz="2000" dirty="0"/>
              <a:t> It is used when an officer suspects a person is wanted, is missing, is at risk, or is otherwise unable to provide their identity, such as if they are unconscious, deceased, or have communication barriers. </a:t>
            </a:r>
          </a:p>
          <a:p>
            <a:r>
              <a:rPr lang="en-GB" sz="2000" dirty="0"/>
              <a:t>The app assists officers with identification and is not a decision-making tool; it is designed to be used lawfully and ethically</a:t>
            </a:r>
          </a:p>
          <a:p>
            <a:r>
              <a:rPr lang="en-GB" sz="2000" dirty="0"/>
              <a:t>Citizens are not legally obligated to have their face scanned by an </a:t>
            </a:r>
            <a:r>
              <a:rPr lang="en-GB" sz="2000" dirty="0" err="1"/>
              <a:t>OIFR</a:t>
            </a:r>
            <a:r>
              <a:rPr lang="en-GB" sz="2000" dirty="0"/>
              <a:t> app and can refuse to have their face filmed for this purpose</a:t>
            </a:r>
          </a:p>
          <a:p>
            <a:r>
              <a:rPr lang="en-GB" sz="2000" dirty="0"/>
              <a:t>NB- Officers are not permitted to use force solely for obtaining an image for the </a:t>
            </a:r>
            <a:r>
              <a:rPr lang="en-GB" sz="2000" dirty="0" err="1"/>
              <a:t>OIFR</a:t>
            </a:r>
            <a:r>
              <a:rPr lang="en-GB" sz="2000" dirty="0"/>
              <a:t> app. If an individual refuses, officers will use other legal powers or tactics, which may include arrest for the purpose of ascertaining their name and address</a:t>
            </a:r>
          </a:p>
        </p:txBody>
      </p:sp>
    </p:spTree>
    <p:extLst>
      <p:ext uri="{BB962C8B-B14F-4D97-AF65-F5344CB8AC3E}">
        <p14:creationId xmlns:p14="http://schemas.microsoft.com/office/powerpoint/2010/main" val="18401437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27" name="Rectangle 5126">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F75DD5F-361E-D274-42D7-CF16409229C7}"/>
              </a:ext>
            </a:extLst>
          </p:cNvPr>
          <p:cNvSpPr>
            <a:spLocks noGrp="1"/>
          </p:cNvSpPr>
          <p:nvPr>
            <p:ph type="title"/>
          </p:nvPr>
        </p:nvSpPr>
        <p:spPr>
          <a:xfrm>
            <a:off x="4751881" y="365125"/>
            <a:ext cx="7000407" cy="1287135"/>
          </a:xfrm>
        </p:spPr>
        <p:txBody>
          <a:bodyPr>
            <a:normAutofit/>
          </a:bodyPr>
          <a:lstStyle/>
          <a:p>
            <a:pPr algn="ctr"/>
            <a:r>
              <a:rPr lang="en-GB" sz="4100" dirty="0">
                <a:hlinkClick r:id="rId2"/>
              </a:rPr>
              <a:t>Court case </a:t>
            </a:r>
            <a:r>
              <a:rPr lang="en-GB" sz="4100" dirty="0"/>
              <a:t>Ed Bridges vs South Wales Police</a:t>
            </a:r>
          </a:p>
        </p:txBody>
      </p:sp>
      <p:pic>
        <p:nvPicPr>
          <p:cNvPr id="5122" name="Picture 2" descr="Wilsons News | Supreme Court decision in Medical Justice's judicial review">
            <a:extLst>
              <a:ext uri="{FF2B5EF4-FFF2-40B4-BE49-F238E27FC236}">
                <a16:creationId xmlns:a16="http://schemas.microsoft.com/office/drawing/2014/main" id="{F9A28619-93C2-B92A-C357-4C404294983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24609" r="15857" b="-1"/>
          <a:stretch>
            <a:fillRect/>
          </a:stretch>
        </p:blipFill>
        <p:spPr bwMode="auto">
          <a:xfrm>
            <a:off x="21" y="10"/>
            <a:ext cx="5516360"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C25C4D72-4FC3-B2D1-E66F-C3193B539882}"/>
              </a:ext>
            </a:extLst>
          </p:cNvPr>
          <p:cNvSpPr>
            <a:spLocks noGrp="1"/>
          </p:cNvSpPr>
          <p:nvPr>
            <p:ph idx="1"/>
          </p:nvPr>
        </p:nvSpPr>
        <p:spPr>
          <a:xfrm>
            <a:off x="5516381" y="1652260"/>
            <a:ext cx="6430780" cy="4524703"/>
          </a:xfrm>
        </p:spPr>
        <p:txBody>
          <a:bodyPr>
            <a:noAutofit/>
          </a:bodyPr>
          <a:lstStyle/>
          <a:p>
            <a:r>
              <a:rPr lang="en-GB" sz="2000" dirty="0"/>
              <a:t>The world’s first legal challenge to police use of this tech</a:t>
            </a:r>
          </a:p>
          <a:p>
            <a:r>
              <a:rPr lang="en-GB" sz="2000" dirty="0"/>
              <a:t>Ed Bridges, represented by Liberty, challenged SWP use of Facial recognition technology</a:t>
            </a:r>
          </a:p>
          <a:p>
            <a:r>
              <a:rPr lang="en-GB" sz="2000" dirty="0"/>
              <a:t> It challenged South Wales Police's use of automated facial recognition (</a:t>
            </a:r>
            <a:r>
              <a:rPr lang="en-GB" sz="2000" dirty="0" err="1"/>
              <a:t>AFR</a:t>
            </a:r>
            <a:r>
              <a:rPr lang="en-GB" sz="2000" dirty="0"/>
              <a:t>) technology in public spaces</a:t>
            </a:r>
          </a:p>
          <a:p>
            <a:r>
              <a:rPr lang="en-GB" sz="2000" dirty="0"/>
              <a:t>As a civil liberties campaigner, Bridges was repeatedly captured by </a:t>
            </a:r>
            <a:r>
              <a:rPr lang="en-GB" sz="2000" dirty="0" err="1"/>
              <a:t>AFR</a:t>
            </a:r>
            <a:r>
              <a:rPr lang="en-GB" sz="2000" dirty="0"/>
              <a:t> cameras, once while Christmas shopping in 2017 and during a lunch break in 2018 at a peaceful protest, which he felt was an unjustified and oppressive form of surveillance</a:t>
            </a:r>
          </a:p>
          <a:p>
            <a:r>
              <a:rPr lang="en-GB" sz="2000" dirty="0"/>
              <a:t>Bridges argued the system infringed on his privacy rights under the </a:t>
            </a:r>
            <a:r>
              <a:rPr lang="en-GB" sz="2000" dirty="0">
                <a:hlinkClick r:id="rId4"/>
              </a:rPr>
              <a:t>European Convention on Human Rights</a:t>
            </a:r>
            <a:r>
              <a:rPr lang="en-GB" sz="2000" dirty="0"/>
              <a:t> and data protection and equality laws</a:t>
            </a:r>
          </a:p>
          <a:p>
            <a:endParaRPr lang="en-GB" sz="2000" dirty="0"/>
          </a:p>
        </p:txBody>
      </p:sp>
    </p:spTree>
    <p:extLst>
      <p:ext uri="{BB962C8B-B14F-4D97-AF65-F5344CB8AC3E}">
        <p14:creationId xmlns:p14="http://schemas.microsoft.com/office/powerpoint/2010/main" val="127476864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D36B5EB-687C-8BD4-E3D0-38513F4DD608}"/>
              </a:ext>
            </a:extLst>
          </p:cNvPr>
          <p:cNvSpPr>
            <a:spLocks noGrp="1"/>
          </p:cNvSpPr>
          <p:nvPr>
            <p:ph type="title"/>
          </p:nvPr>
        </p:nvSpPr>
        <p:spPr>
          <a:xfrm>
            <a:off x="841248" y="256032"/>
            <a:ext cx="10506456" cy="1014984"/>
          </a:xfrm>
        </p:spPr>
        <p:txBody>
          <a:bodyPr anchor="b">
            <a:normAutofit/>
          </a:bodyPr>
          <a:lstStyle/>
          <a:p>
            <a:r>
              <a:rPr lang="en-GB" dirty="0"/>
              <a:t>High Court -2019</a:t>
            </a:r>
          </a:p>
        </p:txBody>
      </p:sp>
      <p:sp>
        <p:nvSpPr>
          <p:cNvPr id="11" name="Rectangle 10">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44A0BB5D-14CA-AE80-7822-7BF774A67042}"/>
              </a:ext>
            </a:extLst>
          </p:cNvPr>
          <p:cNvGraphicFramePr>
            <a:graphicFrameLocks noGrp="1"/>
          </p:cNvGraphicFramePr>
          <p:nvPr>
            <p:ph idx="1"/>
            <p:extLst>
              <p:ext uri="{D42A27DB-BD31-4B8C-83A1-F6EECF244321}">
                <p14:modId xmlns:p14="http://schemas.microsoft.com/office/powerpoint/2010/main" val="2772298927"/>
              </p:ext>
            </p:extLst>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167079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graphicEl>
                                              <a:dgm id="{89CC6247-B6DF-4059-A78F-EBB5B67659A7}"/>
                                            </p:graphic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5">
                                            <p:graphicEl>
                                              <a:dgm id="{DE367D93-753C-422E-A18F-554A4863CEC9}"/>
                                            </p:graphic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5">
                                            <p:graphicEl>
                                              <a:dgm id="{4D791A44-A547-424E-80C1-1C8D98276D5F}"/>
                                            </p:graphic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graphicEl>
                                              <a:dgm id="{6F6E19C2-C501-452D-A278-6ABA5AF96982}"/>
                                            </p:graphic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5">
                                            <p:graphicEl>
                                              <a:dgm id="{75B244F0-4B33-4061-9651-C6D63FAB4323}"/>
                                            </p:graphic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5">
                                            <p:graphicEl>
                                              <a:dgm id="{0B0BBFCC-91E3-4F87-ADB8-72A376FF46F3}"/>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D4DCD43-7605-D9D7-FD62-880D028AD6DD}"/>
              </a:ext>
            </a:extLst>
          </p:cNvPr>
          <p:cNvSpPr>
            <a:spLocks noGrp="1"/>
          </p:cNvSpPr>
          <p:nvPr>
            <p:ph type="title"/>
          </p:nvPr>
        </p:nvSpPr>
        <p:spPr>
          <a:xfrm>
            <a:off x="838201" y="365126"/>
            <a:ext cx="5251316" cy="1148882"/>
          </a:xfrm>
        </p:spPr>
        <p:txBody>
          <a:bodyPr>
            <a:normAutofit/>
          </a:bodyPr>
          <a:lstStyle/>
          <a:p>
            <a:r>
              <a:rPr lang="en-GB" dirty="0"/>
              <a:t>Court of Appeal- 2020 </a:t>
            </a:r>
          </a:p>
        </p:txBody>
      </p:sp>
      <p:sp>
        <p:nvSpPr>
          <p:cNvPr id="3" name="Content Placeholder 2">
            <a:extLst>
              <a:ext uri="{FF2B5EF4-FFF2-40B4-BE49-F238E27FC236}">
                <a16:creationId xmlns:a16="http://schemas.microsoft.com/office/drawing/2014/main" id="{E3128D4B-8ED2-1C9B-578B-8796D93822B9}"/>
              </a:ext>
            </a:extLst>
          </p:cNvPr>
          <p:cNvSpPr>
            <a:spLocks noGrp="1"/>
          </p:cNvSpPr>
          <p:nvPr>
            <p:ph idx="1"/>
          </p:nvPr>
        </p:nvSpPr>
        <p:spPr>
          <a:xfrm>
            <a:off x="206505" y="1678898"/>
            <a:ext cx="6793901" cy="5179092"/>
          </a:xfrm>
        </p:spPr>
        <p:txBody>
          <a:bodyPr>
            <a:normAutofit/>
          </a:bodyPr>
          <a:lstStyle/>
          <a:p>
            <a:r>
              <a:rPr lang="en-GB" sz="2200" dirty="0"/>
              <a:t>The Court of Appeal of England and Wales ruled in favour of Bridges, finding that the SWP’s use of </a:t>
            </a:r>
            <a:r>
              <a:rPr lang="en-GB" sz="2200" dirty="0" err="1"/>
              <a:t>AFR</a:t>
            </a:r>
            <a:r>
              <a:rPr lang="en-GB" sz="2200" dirty="0"/>
              <a:t> was unlawful and breached privacy rights under article 8 of the European Convention on Human Rights, data protection laws and equality laws</a:t>
            </a:r>
          </a:p>
          <a:p>
            <a:r>
              <a:rPr lang="en-GB" sz="2200" dirty="0"/>
              <a:t>The court found fundamental deficiencies in the legal framework and the way the technology was being used</a:t>
            </a:r>
          </a:p>
          <a:p>
            <a:r>
              <a:rPr lang="en-GB" sz="2200" dirty="0"/>
              <a:t>However, the court also stated that the police's use of it was a proportionate interference with human rights in this specific instance</a:t>
            </a:r>
          </a:p>
          <a:p>
            <a:r>
              <a:rPr lang="en-GB" sz="2200" dirty="0"/>
              <a:t>The judgment meant the police force had to halt its long-running trial of the technology and highlighted the need for clearer rules on the deployment of such technologies by law enforcement</a:t>
            </a:r>
          </a:p>
          <a:p>
            <a:endParaRPr lang="en-GB" sz="2200" dirty="0"/>
          </a:p>
        </p:txBody>
      </p:sp>
      <p:pic>
        <p:nvPicPr>
          <p:cNvPr id="5" name="Picture 4">
            <a:extLst>
              <a:ext uri="{FF2B5EF4-FFF2-40B4-BE49-F238E27FC236}">
                <a16:creationId xmlns:a16="http://schemas.microsoft.com/office/drawing/2014/main" id="{260FD1A0-85CC-0463-B48D-093862B9B968}"/>
              </a:ext>
            </a:extLst>
          </p:cNvPr>
          <p:cNvPicPr>
            <a:picLocks noChangeAspect="1"/>
          </p:cNvPicPr>
          <p:nvPr/>
        </p:nvPicPr>
        <p:blipFill>
          <a:blip r:embed="rId2"/>
          <a:srcRect l="41302" r="13051"/>
          <a:stretch>
            <a:fillRect/>
          </a:stretch>
        </p:blipFill>
        <p:spPr>
          <a:xfrm>
            <a:off x="6745574" y="10"/>
            <a:ext cx="5446426"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
        <p:nvSpPr>
          <p:cNvPr id="4" name="AutoShape 2" descr="South Wales Police's use of facial recognition cameras in Cardiff was  unlawful - live updates as Court of Appeal delivers verdict - Wales Online">
            <a:extLst>
              <a:ext uri="{FF2B5EF4-FFF2-40B4-BE49-F238E27FC236}">
                <a16:creationId xmlns:a16="http://schemas.microsoft.com/office/drawing/2014/main" id="{4FB704FD-5D37-AD45-2CCB-E5B5A6B39C8A}"/>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24993517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descr="Person with idea concept">
            <a:extLst>
              <a:ext uri="{FF2B5EF4-FFF2-40B4-BE49-F238E27FC236}">
                <a16:creationId xmlns:a16="http://schemas.microsoft.com/office/drawing/2014/main" id="{33E39F3B-59AE-50F8-ECD1-4C11701EE8FB}"/>
              </a:ext>
            </a:extLst>
          </p:cNvPr>
          <p:cNvPicPr>
            <a:picLocks noChangeAspect="1"/>
          </p:cNvPicPr>
          <p:nvPr/>
        </p:nvPicPr>
        <p:blipFill>
          <a:blip r:embed="rId2"/>
          <a:srcRect t="774" r="1" b="14714"/>
          <a:stretch>
            <a:fillRect/>
          </a:stretch>
        </p:blipFill>
        <p:spPr>
          <a:xfrm>
            <a:off x="-3447" y="-1"/>
            <a:ext cx="12195447" cy="6879745"/>
          </a:xfrm>
          <a:prstGeom prst="rect">
            <a:avLst/>
          </a:prstGeom>
        </p:spPr>
      </p:pic>
      <p:sp>
        <p:nvSpPr>
          <p:cNvPr id="10" name="Rectangle 9">
            <a:extLst>
              <a:ext uri="{FF2B5EF4-FFF2-40B4-BE49-F238E27FC236}">
                <a16:creationId xmlns:a16="http://schemas.microsoft.com/office/drawing/2014/main" id="{4D60F200-5EB0-B223-2439-C96C67F0FE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4589414" y="-733991"/>
            <a:ext cx="3020876" cy="12206596"/>
          </a:xfrm>
          <a:prstGeom prst="rect">
            <a:avLst/>
          </a:prstGeom>
          <a:gradFill flip="none" rotWithShape="1">
            <a:gsLst>
              <a:gs pos="21000">
                <a:srgbClr val="000000">
                  <a:alpha val="62000"/>
                </a:srgbClr>
              </a:gs>
              <a:gs pos="100000">
                <a:srgbClr val="000000">
                  <a:alpha val="0"/>
                </a:srgbClr>
              </a:gs>
            </a:gsLst>
            <a:lin ang="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A6567EA8-C72D-4B9B-D23F-6B2E9F9C9F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446" y="0"/>
            <a:ext cx="2843402" cy="6879745"/>
          </a:xfrm>
          <a:prstGeom prst="rect">
            <a:avLst/>
          </a:prstGeom>
          <a:gradFill flip="none" rotWithShape="1">
            <a:gsLst>
              <a:gs pos="5000">
                <a:schemeClr val="accent2"/>
              </a:gs>
              <a:gs pos="49000">
                <a:schemeClr val="accent5">
                  <a:lumMod val="60000"/>
                  <a:lumOff val="40000"/>
                  <a:alpha val="0"/>
                </a:schemeClr>
              </a:gs>
            </a:gsLst>
            <a:lin ang="96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FEFBFA78-9360-1E01-5448-6D5AE0A326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9038704" y="21736"/>
            <a:ext cx="3152862" cy="6858008"/>
          </a:xfrm>
          <a:prstGeom prst="rect">
            <a:avLst/>
          </a:prstGeom>
          <a:gradFill flip="none" rotWithShape="1">
            <a:gsLst>
              <a:gs pos="5000">
                <a:schemeClr val="accent5">
                  <a:alpha val="48000"/>
                </a:schemeClr>
              </a:gs>
              <a:gs pos="42000">
                <a:schemeClr val="accent5">
                  <a:alpha val="0"/>
                </a:schemeClr>
              </a:gs>
            </a:gsLst>
            <a:lin ang="1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1740453C-744F-DB3A-47EC-15EACE1DC1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447" y="5288433"/>
            <a:ext cx="12199706" cy="1591311"/>
          </a:xfrm>
          <a:prstGeom prst="rect">
            <a:avLst/>
          </a:prstGeom>
          <a:gradFill flip="none" rotWithShape="1">
            <a:gsLst>
              <a:gs pos="0">
                <a:schemeClr val="accent2"/>
              </a:gs>
              <a:gs pos="49000">
                <a:schemeClr val="accent2">
                  <a:alpha val="0"/>
                </a:schemeClr>
              </a:gs>
            </a:gsLst>
            <a:lin ang="588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8" name="Rectangle 17">
            <a:extLst>
              <a:ext uri="{FF2B5EF4-FFF2-40B4-BE49-F238E27FC236}">
                <a16:creationId xmlns:a16="http://schemas.microsoft.com/office/drawing/2014/main" id="{B6924B03-77BD-EAE3-2854-43363FF8E6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84596" y="2224929"/>
            <a:ext cx="3866773" cy="5442859"/>
          </a:xfrm>
          <a:prstGeom prst="rect">
            <a:avLst/>
          </a:prstGeom>
          <a:gradFill flip="none" rotWithShape="1">
            <a:gsLst>
              <a:gs pos="0">
                <a:schemeClr val="accent5"/>
              </a:gs>
              <a:gs pos="54000">
                <a:schemeClr val="accent5">
                  <a:lumMod val="60000"/>
                  <a:lumOff val="40000"/>
                  <a:alpha val="0"/>
                </a:scheme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5B4A1BE6-C95E-A560-6FBD-71CC77972576}"/>
              </a:ext>
            </a:extLst>
          </p:cNvPr>
          <p:cNvSpPr>
            <a:spLocks noGrp="1"/>
          </p:cNvSpPr>
          <p:nvPr>
            <p:ph type="title"/>
          </p:nvPr>
        </p:nvSpPr>
        <p:spPr>
          <a:xfrm>
            <a:off x="859028" y="4121944"/>
            <a:ext cx="7927785" cy="1620665"/>
          </a:xfrm>
        </p:spPr>
        <p:txBody>
          <a:bodyPr vert="horz" lIns="91440" tIns="45720" rIns="91440" bIns="45720" rtlCol="0" anchor="b">
            <a:normAutofit/>
          </a:bodyPr>
          <a:lstStyle/>
          <a:p>
            <a:r>
              <a:rPr lang="en-US" sz="4000">
                <a:solidFill>
                  <a:srgbClr val="FFFFFF"/>
                </a:solidFill>
              </a:rPr>
              <a:t>Debrief and thoughts</a:t>
            </a:r>
          </a:p>
        </p:txBody>
      </p:sp>
    </p:spTree>
    <p:extLst>
      <p:ext uri="{BB962C8B-B14F-4D97-AF65-F5344CB8AC3E}">
        <p14:creationId xmlns:p14="http://schemas.microsoft.com/office/powerpoint/2010/main" val="17381907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4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2BC82BA29BF39F489C170C211ED5E0A2" ma:contentTypeVersion="14" ma:contentTypeDescription="Create a new document." ma:contentTypeScope="" ma:versionID="feeb63c982c1001f9c2a11f433e323ea">
  <xsd:schema xmlns:xsd="http://www.w3.org/2001/XMLSchema" xmlns:xs="http://www.w3.org/2001/XMLSchema" xmlns:p="http://schemas.microsoft.com/office/2006/metadata/properties" xmlns:ns3="0e7fbce4-8ae7-4085-8b0a-9efa4c7cae6d" xmlns:ns4="4eb0a523-77d0-454a-93a8-50ca111d3c44" targetNamespace="http://schemas.microsoft.com/office/2006/metadata/properties" ma:root="true" ma:fieldsID="65131a8883978f96c7024b9d8cabbb9f" ns3:_="" ns4:_="">
    <xsd:import namespace="0e7fbce4-8ae7-4085-8b0a-9efa4c7cae6d"/>
    <xsd:import namespace="4eb0a523-77d0-454a-93a8-50ca111d3c44"/>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DateTaken" minOccurs="0"/>
                <xsd:element ref="ns3:MediaLengthInSeconds" minOccurs="0"/>
                <xsd:element ref="ns3:MediaServiceSearchProperties" minOccurs="0"/>
                <xsd:element ref="ns3:_activity" minOccurs="0"/>
                <xsd:element ref="ns3:MediaServiceAutoTags" minOccurs="0"/>
                <xsd:element ref="ns3:MediaServiceObjectDetectorVersions" minOccurs="0"/>
                <xsd:element ref="ns3:MediaServiceGenerationTime" minOccurs="0"/>
                <xsd:element ref="ns3:MediaServiceEventHashCode" minOccurs="0"/>
                <xsd:element ref="ns3: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e7fbce4-8ae7-4085-8b0a-9efa4c7cae6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3" nillable="true" ma:displayName="MediaServiceDateTaken" ma:description="" ma:hidden="true" ma:indexed="true" ma:internalName="MediaServiceDateTaken"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SearchProperties" ma:index="15" nillable="true" ma:displayName="MediaServiceSearchProperties" ma:hidden="true" ma:internalName="MediaServiceSearchProperties" ma:readOnly="true">
      <xsd:simpleType>
        <xsd:restriction base="dms:Note"/>
      </xsd:simpleType>
    </xsd:element>
    <xsd:element name="_activity" ma:index="16" nillable="true" ma:displayName="_activity" ma:hidden="true" ma:internalName="_activity">
      <xsd:simpleType>
        <xsd:restriction base="dms:Note"/>
      </xsd:simpleType>
    </xsd:element>
    <xsd:element name="MediaServiceAutoTags" ma:index="17" nillable="true" ma:displayName="Tags" ma:internalName="MediaServiceAutoTags" ma:readOnly="true">
      <xsd:simpleType>
        <xsd:restriction base="dms:Text"/>
      </xsd:simpleType>
    </xsd:element>
    <xsd:element name="MediaServiceObjectDetectorVersions" ma:index="18" nillable="true" ma:displayName="MediaServiceObjectDetectorVersions" ma:hidden="true" ma:indexed="true" ma:internalName="MediaServiceObjectDetectorVersions" ma:readOnly="true">
      <xsd:simpleType>
        <xsd:restriction base="dms:Text"/>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ServiceSystemTags" ma:index="21"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4eb0a523-77d0-454a-93a8-50ca111d3c44"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0e7fbce4-8ae7-4085-8b0a-9efa4c7cae6d" xsi:nil="true"/>
  </documentManagement>
</p:properties>
</file>

<file path=customXml/itemProps1.xml><?xml version="1.0" encoding="utf-8"?>
<ds:datastoreItem xmlns:ds="http://schemas.openxmlformats.org/officeDocument/2006/customXml" ds:itemID="{5695B4BB-BCC0-40CA-BB69-EAD2D18150C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e7fbce4-8ae7-4085-8b0a-9efa4c7cae6d"/>
    <ds:schemaRef ds:uri="4eb0a523-77d0-454a-93a8-50ca111d3c4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991D6A4E-FD69-48FE-9415-CDF2E187D383}">
  <ds:schemaRefs>
    <ds:schemaRef ds:uri="http://schemas.microsoft.com/sharepoint/v3/contenttype/forms"/>
  </ds:schemaRefs>
</ds:datastoreItem>
</file>

<file path=customXml/itemProps3.xml><?xml version="1.0" encoding="utf-8"?>
<ds:datastoreItem xmlns:ds="http://schemas.openxmlformats.org/officeDocument/2006/customXml" ds:itemID="{A63C813E-F03F-4593-B749-15BFCB1B8181}">
  <ds:schemaRefs>
    <ds:schemaRef ds:uri="http://schemas.microsoft.com/office/infopath/2007/PartnerControls"/>
    <ds:schemaRef ds:uri="http://purl.org/dc/terms/"/>
    <ds:schemaRef ds:uri="http://schemas.openxmlformats.org/package/2006/metadata/core-properties"/>
    <ds:schemaRef ds:uri="http://purl.org/dc/dcmitype/"/>
    <ds:schemaRef ds:uri="http://schemas.microsoft.com/office/2006/documentManagement/types"/>
    <ds:schemaRef ds:uri="http://purl.org/dc/elements/1.1/"/>
    <ds:schemaRef ds:uri="http://schemas.microsoft.com/office/2006/metadata/properties"/>
    <ds:schemaRef ds:uri="4eb0a523-77d0-454a-93a8-50ca111d3c44"/>
    <ds:schemaRef ds:uri="0e7fbce4-8ae7-4085-8b0a-9efa4c7cae6d"/>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
  <TotalTime>2914</TotalTime>
  <Words>1965</Words>
  <Application>Microsoft Office PowerPoint</Application>
  <PresentationFormat>Widescreen</PresentationFormat>
  <Paragraphs>105</Paragraphs>
  <Slides>25</Slides>
  <Notes>1</Notes>
  <HiddenSlides>0</HiddenSlides>
  <MMClips>2</MMClips>
  <ScaleCrop>false</ScaleCrop>
  <HeadingPairs>
    <vt:vector size="6" baseType="variant">
      <vt:variant>
        <vt:lpstr>Fonts Used</vt:lpstr>
      </vt:variant>
      <vt:variant>
        <vt:i4>4</vt:i4>
      </vt:variant>
      <vt:variant>
        <vt:lpstr>Theme</vt:lpstr>
      </vt:variant>
      <vt:variant>
        <vt:i4>2</vt:i4>
      </vt:variant>
      <vt:variant>
        <vt:lpstr>Slide Titles</vt:lpstr>
      </vt:variant>
      <vt:variant>
        <vt:i4>25</vt:i4>
      </vt:variant>
    </vt:vector>
  </HeadingPairs>
  <TitlesOfParts>
    <vt:vector size="31" baseType="lpstr">
      <vt:lpstr>Aptos</vt:lpstr>
      <vt:lpstr>Aptos Display</vt:lpstr>
      <vt:lpstr>Arial</vt:lpstr>
      <vt:lpstr>Calibri</vt:lpstr>
      <vt:lpstr>Office Theme</vt:lpstr>
      <vt:lpstr>1_office theme</vt:lpstr>
      <vt:lpstr>Live Facial Recognition</vt:lpstr>
      <vt:lpstr>Today’s Session</vt:lpstr>
      <vt:lpstr>What is Live Facial recognition (LFR)</vt:lpstr>
      <vt:lpstr>Where is it deployed</vt:lpstr>
      <vt:lpstr>What is its purpose?</vt:lpstr>
      <vt:lpstr>Its introduction</vt:lpstr>
      <vt:lpstr>Success story</vt:lpstr>
      <vt:lpstr>The role of human operators</vt:lpstr>
      <vt:lpstr>Limitations of its capabilities,  Could it lead to bias?</vt:lpstr>
      <vt:lpstr> What laws govern police use of facial recognition?   </vt:lpstr>
      <vt:lpstr>PowerPoint Presentation</vt:lpstr>
      <vt:lpstr>Also incorporated</vt:lpstr>
      <vt:lpstr>What does the research say</vt:lpstr>
      <vt:lpstr>Research by The Biometrics and Forensics Ethics Group (BFEG) (2019)</vt:lpstr>
      <vt:lpstr>Research from Cardiff University 2019/2020</vt:lpstr>
      <vt:lpstr>Research from Essex University 2019</vt:lpstr>
      <vt:lpstr>PowerPoint Presentation</vt:lpstr>
      <vt:lpstr>Retrospective Facial Recognition (RFR)</vt:lpstr>
      <vt:lpstr>Case study </vt:lpstr>
      <vt:lpstr>Retrospective facial recognition</vt:lpstr>
      <vt:lpstr>Operator Initiated Facial Recognition (OIFR)  </vt:lpstr>
      <vt:lpstr>Court case Ed Bridges vs South Wales Police</vt:lpstr>
      <vt:lpstr>High Court -2019</vt:lpstr>
      <vt:lpstr>Court of Appeal- 2020 </vt:lpstr>
      <vt:lpstr>Debrief and thoughts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Michelle Hill (IMH)</dc:creator>
  <cp:lastModifiedBy>Michelle Hill (IMH)</cp:lastModifiedBy>
  <cp:revision>2</cp:revision>
  <dcterms:created xsi:type="dcterms:W3CDTF">2025-11-30T20:02:36Z</dcterms:created>
  <dcterms:modified xsi:type="dcterms:W3CDTF">2025-12-02T20:37:27Z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0x0101002BC82BA29BF39F489C170C211ED5E0A2</vt:lpwstr>
  </property>
</Properties>
</file>