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451" r:id="rId2"/>
    <p:sldId id="379" r:id="rId3"/>
    <p:sldId id="381" r:id="rId4"/>
    <p:sldId id="393" r:id="rId5"/>
    <p:sldId id="447" r:id="rId6"/>
    <p:sldId id="387" r:id="rId7"/>
    <p:sldId id="274" r:id="rId8"/>
    <p:sldId id="442" r:id="rId9"/>
    <p:sldId id="268" r:id="rId10"/>
    <p:sldId id="272" r:id="rId11"/>
    <p:sldId id="440" r:id="rId12"/>
    <p:sldId id="277" r:id="rId13"/>
    <p:sldId id="382" r:id="rId14"/>
    <p:sldId id="403" r:id="rId15"/>
    <p:sldId id="404" r:id="rId16"/>
    <p:sldId id="388" r:id="rId17"/>
    <p:sldId id="397" r:id="rId18"/>
    <p:sldId id="405" r:id="rId19"/>
    <p:sldId id="448" r:id="rId20"/>
    <p:sldId id="40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7CC821-0BE4-4BAF-99F5-B0BF31DFFA06}" v="12" dt="2024-04-26T13:50:05.8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p:scale>
          <a:sx n="79" d="100"/>
          <a:sy n="79" d="100"/>
        </p:scale>
        <p:origin x="207" y="5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C47CC821-0BE4-4BAF-99F5-B0BF31DFFA06}"/>
    <pc:docChg chg="custSel addSld delSld modSld">
      <pc:chgData name="Maria Heffernan" userId="4d9eba02-b8e8-4648-a199-ce89b84b8b1e" providerId="ADAL" clId="{C47CC821-0BE4-4BAF-99F5-B0BF31DFFA06}" dt="2024-04-26T14:45:55.747" v="1451" actId="20577"/>
      <pc:docMkLst>
        <pc:docMk/>
      </pc:docMkLst>
      <pc:sldChg chg="modSp mod">
        <pc:chgData name="Maria Heffernan" userId="4d9eba02-b8e8-4648-a199-ce89b84b8b1e" providerId="ADAL" clId="{C47CC821-0BE4-4BAF-99F5-B0BF31DFFA06}" dt="2024-04-26T13:43:16.356" v="149" actId="20577"/>
        <pc:sldMkLst>
          <pc:docMk/>
          <pc:sldMk cId="0" sldId="272"/>
        </pc:sldMkLst>
        <pc:spChg chg="mod">
          <ac:chgData name="Maria Heffernan" userId="4d9eba02-b8e8-4648-a199-ce89b84b8b1e" providerId="ADAL" clId="{C47CC821-0BE4-4BAF-99F5-B0BF31DFFA06}" dt="2024-04-26T13:43:16.356" v="149" actId="20577"/>
          <ac:spMkLst>
            <pc:docMk/>
            <pc:sldMk cId="0" sldId="272"/>
            <ac:spMk id="3" creationId="{00000000-0000-0000-0000-000000000000}"/>
          </ac:spMkLst>
        </pc:spChg>
      </pc:sldChg>
      <pc:sldChg chg="del">
        <pc:chgData name="Maria Heffernan" userId="4d9eba02-b8e8-4648-a199-ce89b84b8b1e" providerId="ADAL" clId="{C47CC821-0BE4-4BAF-99F5-B0BF31DFFA06}" dt="2024-04-26T13:43:49.927" v="150" actId="2696"/>
        <pc:sldMkLst>
          <pc:docMk/>
          <pc:sldMk cId="0" sldId="274"/>
        </pc:sldMkLst>
      </pc:sldChg>
      <pc:sldChg chg="modSp mod">
        <pc:chgData name="Maria Heffernan" userId="4d9eba02-b8e8-4648-a199-ce89b84b8b1e" providerId="ADAL" clId="{C47CC821-0BE4-4BAF-99F5-B0BF31DFFA06}" dt="2024-04-26T13:45:49.589" v="152" actId="6549"/>
        <pc:sldMkLst>
          <pc:docMk/>
          <pc:sldMk cId="0" sldId="277"/>
        </pc:sldMkLst>
        <pc:spChg chg="mod">
          <ac:chgData name="Maria Heffernan" userId="4d9eba02-b8e8-4648-a199-ce89b84b8b1e" providerId="ADAL" clId="{C47CC821-0BE4-4BAF-99F5-B0BF31DFFA06}" dt="2024-04-26T13:45:49.589" v="152" actId="6549"/>
          <ac:spMkLst>
            <pc:docMk/>
            <pc:sldMk cId="0" sldId="277"/>
            <ac:spMk id="3" creationId="{00000000-0000-0000-0000-000000000000}"/>
          </ac:spMkLst>
        </pc:spChg>
      </pc:sldChg>
      <pc:sldChg chg="del">
        <pc:chgData name="Maria Heffernan" userId="4d9eba02-b8e8-4648-a199-ce89b84b8b1e" providerId="ADAL" clId="{C47CC821-0BE4-4BAF-99F5-B0BF31DFFA06}" dt="2024-04-26T13:46:46.562" v="153" actId="47"/>
        <pc:sldMkLst>
          <pc:docMk/>
          <pc:sldMk cId="1044989803" sldId="383"/>
        </pc:sldMkLst>
      </pc:sldChg>
      <pc:sldChg chg="add">
        <pc:chgData name="Maria Heffernan" userId="4d9eba02-b8e8-4648-a199-ce89b84b8b1e" providerId="ADAL" clId="{C47CC821-0BE4-4BAF-99F5-B0BF31DFFA06}" dt="2024-04-26T13:49:14.857" v="157"/>
        <pc:sldMkLst>
          <pc:docMk/>
          <pc:sldMk cId="710379292" sldId="388"/>
        </pc:sldMkLst>
      </pc:sldChg>
      <pc:sldChg chg="del">
        <pc:chgData name="Maria Heffernan" userId="4d9eba02-b8e8-4648-a199-ce89b84b8b1e" providerId="ADAL" clId="{C47CC821-0BE4-4BAF-99F5-B0BF31DFFA06}" dt="2024-04-26T13:49:05.355" v="156" actId="2696"/>
        <pc:sldMkLst>
          <pc:docMk/>
          <pc:sldMk cId="3405481681" sldId="388"/>
        </pc:sldMkLst>
      </pc:sldChg>
      <pc:sldChg chg="del">
        <pc:chgData name="Maria Heffernan" userId="4d9eba02-b8e8-4648-a199-ce89b84b8b1e" providerId="ADAL" clId="{C47CC821-0BE4-4BAF-99F5-B0BF31DFFA06}" dt="2024-04-26T13:49:24.846" v="158" actId="2696"/>
        <pc:sldMkLst>
          <pc:docMk/>
          <pc:sldMk cId="3050367329" sldId="397"/>
        </pc:sldMkLst>
      </pc:sldChg>
      <pc:sldChg chg="modSp mod">
        <pc:chgData name="Maria Heffernan" userId="4d9eba02-b8e8-4648-a199-ce89b84b8b1e" providerId="ADAL" clId="{C47CC821-0BE4-4BAF-99F5-B0BF31DFFA06}" dt="2024-04-26T13:47:10.442" v="154" actId="6549"/>
        <pc:sldMkLst>
          <pc:docMk/>
          <pc:sldMk cId="3397223430" sldId="403"/>
        </pc:sldMkLst>
        <pc:spChg chg="mod">
          <ac:chgData name="Maria Heffernan" userId="4d9eba02-b8e8-4648-a199-ce89b84b8b1e" providerId="ADAL" clId="{C47CC821-0BE4-4BAF-99F5-B0BF31DFFA06}" dt="2024-04-26T13:47:10.442" v="154" actId="6549"/>
          <ac:spMkLst>
            <pc:docMk/>
            <pc:sldMk cId="3397223430" sldId="403"/>
            <ac:spMk id="3" creationId="{6A123125-9347-4667-A3C4-48408E4088C4}"/>
          </ac:spMkLst>
        </pc:spChg>
      </pc:sldChg>
      <pc:sldChg chg="modSp mod">
        <pc:chgData name="Maria Heffernan" userId="4d9eba02-b8e8-4648-a199-ce89b84b8b1e" providerId="ADAL" clId="{C47CC821-0BE4-4BAF-99F5-B0BF31DFFA06}" dt="2024-04-26T13:47:59.294" v="155" actId="6549"/>
        <pc:sldMkLst>
          <pc:docMk/>
          <pc:sldMk cId="3901999105" sldId="404"/>
        </pc:sldMkLst>
        <pc:spChg chg="mod">
          <ac:chgData name="Maria Heffernan" userId="4d9eba02-b8e8-4648-a199-ce89b84b8b1e" providerId="ADAL" clId="{C47CC821-0BE4-4BAF-99F5-B0BF31DFFA06}" dt="2024-04-26T13:47:59.294" v="155" actId="6549"/>
          <ac:spMkLst>
            <pc:docMk/>
            <pc:sldMk cId="3901999105" sldId="404"/>
            <ac:spMk id="3" creationId="{6A123125-9347-4667-A3C4-48408E4088C4}"/>
          </ac:spMkLst>
        </pc:spChg>
      </pc:sldChg>
      <pc:sldChg chg="del">
        <pc:chgData name="Maria Heffernan" userId="4d9eba02-b8e8-4648-a199-ce89b84b8b1e" providerId="ADAL" clId="{C47CC821-0BE4-4BAF-99F5-B0BF31DFFA06}" dt="2024-04-26T13:49:59.213" v="159" actId="2696"/>
        <pc:sldMkLst>
          <pc:docMk/>
          <pc:sldMk cId="1074985757" sldId="405"/>
        </pc:sldMkLst>
      </pc:sldChg>
      <pc:sldChg chg="del">
        <pc:chgData name="Maria Heffernan" userId="4d9eba02-b8e8-4648-a199-ce89b84b8b1e" providerId="ADAL" clId="{C47CC821-0BE4-4BAF-99F5-B0BF31DFFA06}" dt="2024-04-26T13:39:24.385" v="1" actId="2696"/>
        <pc:sldMkLst>
          <pc:docMk/>
          <pc:sldMk cId="0" sldId="443"/>
        </pc:sldMkLst>
      </pc:sldChg>
      <pc:sldChg chg="del">
        <pc:chgData name="Maria Heffernan" userId="4d9eba02-b8e8-4648-a199-ce89b84b8b1e" providerId="ADAL" clId="{C47CC821-0BE4-4BAF-99F5-B0BF31DFFA06}" dt="2024-04-26T13:44:19.991" v="151" actId="47"/>
        <pc:sldMkLst>
          <pc:docMk/>
          <pc:sldMk cId="0" sldId="444"/>
        </pc:sldMkLst>
      </pc:sldChg>
      <pc:sldChg chg="new del">
        <pc:chgData name="Maria Heffernan" userId="4d9eba02-b8e8-4648-a199-ce89b84b8b1e" providerId="ADAL" clId="{C47CC821-0BE4-4BAF-99F5-B0BF31DFFA06}" dt="2024-04-26T14:40:25.084" v="1337" actId="47"/>
        <pc:sldMkLst>
          <pc:docMk/>
          <pc:sldMk cId="2517758076" sldId="445"/>
        </pc:sldMkLst>
      </pc:sldChg>
      <pc:sldChg chg="new del">
        <pc:chgData name="Maria Heffernan" userId="4d9eba02-b8e8-4648-a199-ce89b84b8b1e" providerId="ADAL" clId="{C47CC821-0BE4-4BAF-99F5-B0BF31DFFA06}" dt="2024-04-26T13:53:00.459" v="162" actId="47"/>
        <pc:sldMkLst>
          <pc:docMk/>
          <pc:sldMk cId="4086342166" sldId="446"/>
        </pc:sldMkLst>
      </pc:sldChg>
      <pc:sldChg chg="modSp new mod">
        <pc:chgData name="Maria Heffernan" userId="4d9eba02-b8e8-4648-a199-ce89b84b8b1e" providerId="ADAL" clId="{C47CC821-0BE4-4BAF-99F5-B0BF31DFFA06}" dt="2024-04-26T14:02:18.924" v="768" actId="20577"/>
        <pc:sldMkLst>
          <pc:docMk/>
          <pc:sldMk cId="3763708590" sldId="447"/>
        </pc:sldMkLst>
        <pc:spChg chg="mod">
          <ac:chgData name="Maria Heffernan" userId="4d9eba02-b8e8-4648-a199-ce89b84b8b1e" providerId="ADAL" clId="{C47CC821-0BE4-4BAF-99F5-B0BF31DFFA06}" dt="2024-04-26T14:02:18.924" v="768" actId="20577"/>
          <ac:spMkLst>
            <pc:docMk/>
            <pc:sldMk cId="3763708590" sldId="447"/>
            <ac:spMk id="2" creationId="{3838363E-B8AA-F026-5521-3AB2EF6F02C5}"/>
          </ac:spMkLst>
        </pc:spChg>
        <pc:spChg chg="mod">
          <ac:chgData name="Maria Heffernan" userId="4d9eba02-b8e8-4648-a199-ce89b84b8b1e" providerId="ADAL" clId="{C47CC821-0BE4-4BAF-99F5-B0BF31DFFA06}" dt="2024-04-26T14:02:07.375" v="760" actId="20577"/>
          <ac:spMkLst>
            <pc:docMk/>
            <pc:sldMk cId="3763708590" sldId="447"/>
            <ac:spMk id="3" creationId="{F9EDABD4-BB94-58EE-B521-5E758B535260}"/>
          </ac:spMkLst>
        </pc:spChg>
      </pc:sldChg>
      <pc:sldChg chg="modSp new mod">
        <pc:chgData name="Maria Heffernan" userId="4d9eba02-b8e8-4648-a199-ce89b84b8b1e" providerId="ADAL" clId="{C47CC821-0BE4-4BAF-99F5-B0BF31DFFA06}" dt="2024-04-26T14:11:19.927" v="1336" actId="20577"/>
        <pc:sldMkLst>
          <pc:docMk/>
          <pc:sldMk cId="572159125" sldId="448"/>
        </pc:sldMkLst>
        <pc:spChg chg="mod">
          <ac:chgData name="Maria Heffernan" userId="4d9eba02-b8e8-4648-a199-ce89b84b8b1e" providerId="ADAL" clId="{C47CC821-0BE4-4BAF-99F5-B0BF31DFFA06}" dt="2024-04-26T14:05:41.846" v="801" actId="20577"/>
          <ac:spMkLst>
            <pc:docMk/>
            <pc:sldMk cId="572159125" sldId="448"/>
            <ac:spMk id="2" creationId="{1A835C0C-9A9F-10A4-7B52-208BA5B9CBE3}"/>
          </ac:spMkLst>
        </pc:spChg>
        <pc:spChg chg="mod">
          <ac:chgData name="Maria Heffernan" userId="4d9eba02-b8e8-4648-a199-ce89b84b8b1e" providerId="ADAL" clId="{C47CC821-0BE4-4BAF-99F5-B0BF31DFFA06}" dt="2024-04-26T14:11:19.927" v="1336" actId="20577"/>
          <ac:spMkLst>
            <pc:docMk/>
            <pc:sldMk cId="572159125" sldId="448"/>
            <ac:spMk id="3" creationId="{6032574B-0825-24AF-9441-E076F035AD5B}"/>
          </ac:spMkLst>
        </pc:spChg>
      </pc:sldChg>
      <pc:sldChg chg="new del">
        <pc:chgData name="Maria Heffernan" userId="4d9eba02-b8e8-4648-a199-ce89b84b8b1e" providerId="ADAL" clId="{C47CC821-0BE4-4BAF-99F5-B0BF31DFFA06}" dt="2024-04-26T14:42:30.206" v="1340" actId="47"/>
        <pc:sldMkLst>
          <pc:docMk/>
          <pc:sldMk cId="2585185282" sldId="449"/>
        </pc:sldMkLst>
      </pc:sldChg>
      <pc:sldChg chg="modSp new del mod">
        <pc:chgData name="Maria Heffernan" userId="4d9eba02-b8e8-4648-a199-ce89b84b8b1e" providerId="ADAL" clId="{C47CC821-0BE4-4BAF-99F5-B0BF31DFFA06}" dt="2024-04-26T14:45:19.527" v="1431" actId="47"/>
        <pc:sldMkLst>
          <pc:docMk/>
          <pc:sldMk cId="9478735" sldId="450"/>
        </pc:sldMkLst>
        <pc:spChg chg="mod">
          <ac:chgData name="Maria Heffernan" userId="4d9eba02-b8e8-4648-a199-ce89b84b8b1e" providerId="ADAL" clId="{C47CC821-0BE4-4BAF-99F5-B0BF31DFFA06}" dt="2024-04-26T14:44:19.861" v="1402" actId="21"/>
          <ac:spMkLst>
            <pc:docMk/>
            <pc:sldMk cId="9478735" sldId="450"/>
            <ac:spMk id="2" creationId="{3B9B47F3-5978-15A3-40D8-6EA4AC970DA2}"/>
          </ac:spMkLst>
        </pc:spChg>
      </pc:sldChg>
      <pc:sldChg chg="addSp modSp new mod">
        <pc:chgData name="Maria Heffernan" userId="4d9eba02-b8e8-4648-a199-ce89b84b8b1e" providerId="ADAL" clId="{C47CC821-0BE4-4BAF-99F5-B0BF31DFFA06}" dt="2024-04-26T14:45:55.747" v="1451" actId="20577"/>
        <pc:sldMkLst>
          <pc:docMk/>
          <pc:sldMk cId="1091084023" sldId="451"/>
        </pc:sldMkLst>
        <pc:spChg chg="add mod">
          <ac:chgData name="Maria Heffernan" userId="4d9eba02-b8e8-4648-a199-ce89b84b8b1e" providerId="ADAL" clId="{C47CC821-0BE4-4BAF-99F5-B0BF31DFFA06}" dt="2024-04-26T14:45:55.747" v="1451" actId="20577"/>
          <ac:spMkLst>
            <pc:docMk/>
            <pc:sldMk cId="1091084023" sldId="451"/>
            <ac:spMk id="3" creationId="{AA8A72E7-B3D4-0F8E-A06B-CC8A07BE3662}"/>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7A989744-7446-48A0-A198-25681E5600E3}" type="doc">
      <dgm:prSet loTypeId="urn:microsoft.com/office/officeart/2018/2/layout/IconCircleList" loCatId="icon" qsTypeId="urn:microsoft.com/office/officeart/2005/8/quickstyle/simple1#4" qsCatId="simple" csTypeId="urn:microsoft.com/office/officeart/2005/8/colors/accent1_2#2" csCatId="accent1" phldr="1"/>
      <dgm:spPr/>
      <dgm:t>
        <a:bodyPr/>
        <a:lstStyle/>
        <a:p>
          <a:endParaRPr lang="en-US"/>
        </a:p>
      </dgm:t>
    </dgm:pt>
    <dgm:pt modelId="{A7C239AD-FC16-41AF-9BDE-96D8E29DA68C}">
      <dgm:prSet/>
      <dgm:spPr/>
      <dgm:t>
        <a:bodyPr/>
        <a:lstStyle/>
        <a:p>
          <a:pPr>
            <a:lnSpc>
              <a:spcPct val="100000"/>
            </a:lnSpc>
          </a:pPr>
          <a:r>
            <a:rPr lang="en-US"/>
            <a:t>Organise all forms/questionnaires in one place</a:t>
          </a:r>
        </a:p>
      </dgm:t>
    </dgm:pt>
    <dgm:pt modelId="{5BB110D2-DE1C-4EB5-B871-79E9A3904745}" type="parTrans" cxnId="{A64927BB-0315-407B-BF5F-769427E1F1BB}">
      <dgm:prSet/>
      <dgm:spPr/>
      <dgm:t>
        <a:bodyPr/>
        <a:lstStyle/>
        <a:p>
          <a:endParaRPr lang="en-US"/>
        </a:p>
      </dgm:t>
    </dgm:pt>
    <dgm:pt modelId="{55C2A0D8-B6FD-4D25-BEB1-0D87AD591A60}" type="sibTrans" cxnId="{A64927BB-0315-407B-BF5F-769427E1F1BB}">
      <dgm:prSet/>
      <dgm:spPr/>
      <dgm:t>
        <a:bodyPr/>
        <a:lstStyle/>
        <a:p>
          <a:pPr>
            <a:lnSpc>
              <a:spcPct val="100000"/>
            </a:lnSpc>
          </a:pPr>
          <a:endParaRPr lang="en-US"/>
        </a:p>
      </dgm:t>
    </dgm:pt>
    <dgm:pt modelId="{18AAEB35-00D6-481A-827E-97E1BF63779A}">
      <dgm:prSet/>
      <dgm:spPr/>
      <dgm:t>
        <a:bodyPr/>
        <a:lstStyle/>
        <a:p>
          <a:pPr>
            <a:lnSpc>
              <a:spcPct val="100000"/>
            </a:lnSpc>
          </a:pPr>
          <a:r>
            <a:rPr lang="en-US"/>
            <a:t>Check for completeness and accuracy</a:t>
          </a:r>
        </a:p>
      </dgm:t>
    </dgm:pt>
    <dgm:pt modelId="{9E09DF5E-5F14-471B-9808-B69390C88F8E}" type="parTrans" cxnId="{458BC93F-C213-4BFF-8170-96B96E596519}">
      <dgm:prSet/>
      <dgm:spPr/>
      <dgm:t>
        <a:bodyPr/>
        <a:lstStyle/>
        <a:p>
          <a:endParaRPr lang="en-US"/>
        </a:p>
      </dgm:t>
    </dgm:pt>
    <dgm:pt modelId="{9DEDC433-0A0D-42E9-95BC-1A5C85E44C5D}" type="sibTrans" cxnId="{458BC93F-C213-4BFF-8170-96B96E596519}">
      <dgm:prSet/>
      <dgm:spPr/>
      <dgm:t>
        <a:bodyPr/>
        <a:lstStyle/>
        <a:p>
          <a:pPr>
            <a:lnSpc>
              <a:spcPct val="100000"/>
            </a:lnSpc>
          </a:pPr>
          <a:endParaRPr lang="en-US"/>
        </a:p>
      </dgm:t>
    </dgm:pt>
    <dgm:pt modelId="{1B7CD229-A605-48FD-B551-5E0C69875972}">
      <dgm:prSet/>
      <dgm:spPr/>
      <dgm:t>
        <a:bodyPr/>
        <a:lstStyle/>
        <a:p>
          <a:pPr>
            <a:lnSpc>
              <a:spcPct val="100000"/>
            </a:lnSpc>
          </a:pPr>
          <a:r>
            <a:rPr lang="en-US"/>
            <a:t>Remove those that are incomplete or do not make sense; keep a record of your decisions</a:t>
          </a:r>
        </a:p>
      </dgm:t>
    </dgm:pt>
    <dgm:pt modelId="{9883E3F3-D1C5-4CE1-A6C2-DA9E38AC5FF9}" type="parTrans" cxnId="{9F6F2065-C6B5-4FB8-B85A-EF2C6CBDC1DB}">
      <dgm:prSet/>
      <dgm:spPr/>
      <dgm:t>
        <a:bodyPr/>
        <a:lstStyle/>
        <a:p>
          <a:endParaRPr lang="en-US"/>
        </a:p>
      </dgm:t>
    </dgm:pt>
    <dgm:pt modelId="{51E4AFFB-4DC3-499F-A5EB-F53AA88155A9}" type="sibTrans" cxnId="{9F6F2065-C6B5-4FB8-B85A-EF2C6CBDC1DB}">
      <dgm:prSet/>
      <dgm:spPr/>
      <dgm:t>
        <a:bodyPr/>
        <a:lstStyle/>
        <a:p>
          <a:pPr>
            <a:lnSpc>
              <a:spcPct val="100000"/>
            </a:lnSpc>
          </a:pPr>
          <a:endParaRPr lang="en-US"/>
        </a:p>
      </dgm:t>
    </dgm:pt>
    <dgm:pt modelId="{F986D125-AE31-4E60-ADF6-14D5574F7B81}">
      <dgm:prSet/>
      <dgm:spPr/>
      <dgm:t>
        <a:bodyPr/>
        <a:lstStyle/>
        <a:p>
          <a:pPr>
            <a:lnSpc>
              <a:spcPct val="100000"/>
            </a:lnSpc>
          </a:pPr>
          <a:r>
            <a:rPr lang="en-US"/>
            <a:t>Assign a unique identifier to each form and/or questionnaire</a:t>
          </a:r>
        </a:p>
      </dgm:t>
    </dgm:pt>
    <dgm:pt modelId="{6E574F0C-066A-4644-A9B2-9EFD5325A98A}" type="parTrans" cxnId="{B1A4FE6C-43CA-422D-9A3C-19ABF39B3EFF}">
      <dgm:prSet/>
      <dgm:spPr/>
      <dgm:t>
        <a:bodyPr/>
        <a:lstStyle/>
        <a:p>
          <a:endParaRPr lang="en-US"/>
        </a:p>
      </dgm:t>
    </dgm:pt>
    <dgm:pt modelId="{54C97960-4C94-47DD-A939-F9944C9E1EA8}" type="sibTrans" cxnId="{B1A4FE6C-43CA-422D-9A3C-19ABF39B3EFF}">
      <dgm:prSet/>
      <dgm:spPr/>
      <dgm:t>
        <a:bodyPr/>
        <a:lstStyle/>
        <a:p>
          <a:endParaRPr lang="en-US"/>
        </a:p>
      </dgm:t>
    </dgm:pt>
    <dgm:pt modelId="{1853308E-EBFF-45C6-B495-0737CA524657}" type="pres">
      <dgm:prSet presAssocID="{7A989744-7446-48A0-A198-25681E5600E3}" presName="root" presStyleCnt="0">
        <dgm:presLayoutVars>
          <dgm:dir/>
          <dgm:resizeHandles val="exact"/>
        </dgm:presLayoutVars>
      </dgm:prSet>
      <dgm:spPr/>
    </dgm:pt>
    <dgm:pt modelId="{D4EBB059-4E6A-453C-943A-38E66E2AB8B3}" type="pres">
      <dgm:prSet presAssocID="{7A989744-7446-48A0-A198-25681E5600E3}" presName="container" presStyleCnt="0">
        <dgm:presLayoutVars>
          <dgm:dir/>
          <dgm:resizeHandles val="exact"/>
        </dgm:presLayoutVars>
      </dgm:prSet>
      <dgm:spPr/>
    </dgm:pt>
    <dgm:pt modelId="{E0DF375E-1483-4419-A032-FC62CAA11E93}" type="pres">
      <dgm:prSet presAssocID="{A7C239AD-FC16-41AF-9BDE-96D8E29DA68C}" presName="compNode" presStyleCnt="0"/>
      <dgm:spPr/>
    </dgm:pt>
    <dgm:pt modelId="{ADBDEB39-F288-4877-B81B-4195C21566D4}" type="pres">
      <dgm:prSet presAssocID="{A7C239AD-FC16-41AF-9BDE-96D8E29DA68C}" presName="iconBgRect" presStyleLbl="bgShp" presStyleIdx="0" presStyleCnt="4"/>
      <dgm:spPr/>
    </dgm:pt>
    <dgm:pt modelId="{EC642523-46D7-4B35-9334-F295DE4F9D84}" type="pres">
      <dgm:prSet presAssocID="{A7C239AD-FC16-41AF-9BDE-96D8E29DA68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F6B055AD-961E-4EE6-802F-F10796EDEEAB}" type="pres">
      <dgm:prSet presAssocID="{A7C239AD-FC16-41AF-9BDE-96D8E29DA68C}" presName="spaceRect" presStyleCnt="0"/>
      <dgm:spPr/>
    </dgm:pt>
    <dgm:pt modelId="{4EC14694-0C5B-4FB4-9BB0-E7E5209768BB}" type="pres">
      <dgm:prSet presAssocID="{A7C239AD-FC16-41AF-9BDE-96D8E29DA68C}" presName="textRect" presStyleLbl="revTx" presStyleIdx="0" presStyleCnt="4">
        <dgm:presLayoutVars>
          <dgm:chMax val="1"/>
          <dgm:chPref val="1"/>
        </dgm:presLayoutVars>
      </dgm:prSet>
      <dgm:spPr/>
    </dgm:pt>
    <dgm:pt modelId="{8D59E9A3-CB1B-4DD0-87DB-B4D31DE1A7BD}" type="pres">
      <dgm:prSet presAssocID="{55C2A0D8-B6FD-4D25-BEB1-0D87AD591A60}" presName="sibTrans" presStyleLbl="sibTrans2D1" presStyleIdx="0" presStyleCnt="0"/>
      <dgm:spPr/>
    </dgm:pt>
    <dgm:pt modelId="{4825461B-00C8-4761-A3DF-683A9E47A969}" type="pres">
      <dgm:prSet presAssocID="{18AAEB35-00D6-481A-827E-97E1BF63779A}" presName="compNode" presStyleCnt="0"/>
      <dgm:spPr/>
    </dgm:pt>
    <dgm:pt modelId="{95EC3660-EEA0-4C5C-9184-30AE44B1CDE0}" type="pres">
      <dgm:prSet presAssocID="{18AAEB35-00D6-481A-827E-97E1BF63779A}" presName="iconBgRect" presStyleLbl="bgShp" presStyleIdx="1" presStyleCnt="4"/>
      <dgm:spPr/>
    </dgm:pt>
    <dgm:pt modelId="{E6166BAA-9D64-4BCF-B705-B6F862CE9D85}" type="pres">
      <dgm:prSet presAssocID="{18AAEB35-00D6-481A-827E-97E1BF63779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A5C56187-6E47-48A4-8CBB-B5E7F0BFAB36}" type="pres">
      <dgm:prSet presAssocID="{18AAEB35-00D6-481A-827E-97E1BF63779A}" presName="spaceRect" presStyleCnt="0"/>
      <dgm:spPr/>
    </dgm:pt>
    <dgm:pt modelId="{EE91A3B5-DB1F-440D-811D-33E2212F8E0C}" type="pres">
      <dgm:prSet presAssocID="{18AAEB35-00D6-481A-827E-97E1BF63779A}" presName="textRect" presStyleLbl="revTx" presStyleIdx="1" presStyleCnt="4">
        <dgm:presLayoutVars>
          <dgm:chMax val="1"/>
          <dgm:chPref val="1"/>
        </dgm:presLayoutVars>
      </dgm:prSet>
      <dgm:spPr/>
    </dgm:pt>
    <dgm:pt modelId="{F81DEB39-828B-4599-A777-7E76D1BEC3A0}" type="pres">
      <dgm:prSet presAssocID="{9DEDC433-0A0D-42E9-95BC-1A5C85E44C5D}" presName="sibTrans" presStyleLbl="sibTrans2D1" presStyleIdx="0" presStyleCnt="0"/>
      <dgm:spPr/>
    </dgm:pt>
    <dgm:pt modelId="{1C91C91D-9C92-4C0B-AB70-45CD143197AB}" type="pres">
      <dgm:prSet presAssocID="{1B7CD229-A605-48FD-B551-5E0C69875972}" presName="compNode" presStyleCnt="0"/>
      <dgm:spPr/>
    </dgm:pt>
    <dgm:pt modelId="{4F2F2F29-DE1C-4DF9-BCE6-A84354F46190}" type="pres">
      <dgm:prSet presAssocID="{1B7CD229-A605-48FD-B551-5E0C69875972}" presName="iconBgRect" presStyleLbl="bgShp" presStyleIdx="2" presStyleCnt="4"/>
      <dgm:spPr/>
    </dgm:pt>
    <dgm:pt modelId="{2976FF97-C849-4090-A056-300C183AF329}" type="pres">
      <dgm:prSet presAssocID="{1B7CD229-A605-48FD-B551-5E0C6987597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48FCC349-93DA-4631-AFCD-DF6597335774}" type="pres">
      <dgm:prSet presAssocID="{1B7CD229-A605-48FD-B551-5E0C69875972}" presName="spaceRect" presStyleCnt="0"/>
      <dgm:spPr/>
    </dgm:pt>
    <dgm:pt modelId="{50EB9577-D0A7-4C95-B6F7-307A6F9E9B9B}" type="pres">
      <dgm:prSet presAssocID="{1B7CD229-A605-48FD-B551-5E0C69875972}" presName="textRect" presStyleLbl="revTx" presStyleIdx="2" presStyleCnt="4">
        <dgm:presLayoutVars>
          <dgm:chMax val="1"/>
          <dgm:chPref val="1"/>
        </dgm:presLayoutVars>
      </dgm:prSet>
      <dgm:spPr/>
    </dgm:pt>
    <dgm:pt modelId="{A4BA2A14-8585-41F8-BC0B-18DE9851E842}" type="pres">
      <dgm:prSet presAssocID="{51E4AFFB-4DC3-499F-A5EB-F53AA88155A9}" presName="sibTrans" presStyleLbl="sibTrans2D1" presStyleIdx="0" presStyleCnt="0"/>
      <dgm:spPr/>
    </dgm:pt>
    <dgm:pt modelId="{A276B790-B7F7-4367-9E77-F0C0E8656AEB}" type="pres">
      <dgm:prSet presAssocID="{F986D125-AE31-4E60-ADF6-14D5574F7B81}" presName="compNode" presStyleCnt="0"/>
      <dgm:spPr/>
    </dgm:pt>
    <dgm:pt modelId="{9090E90C-0FF5-42C0-8CC9-EC644F5D6EBA}" type="pres">
      <dgm:prSet presAssocID="{F986D125-AE31-4E60-ADF6-14D5574F7B81}" presName="iconBgRect" presStyleLbl="bgShp" presStyleIdx="3" presStyleCnt="4"/>
      <dgm:spPr/>
    </dgm:pt>
    <dgm:pt modelId="{907719CA-64DE-4697-A8E1-6713BE4666F6}" type="pres">
      <dgm:prSet presAssocID="{F986D125-AE31-4E60-ADF6-14D5574F7B8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pt>
    <dgm:pt modelId="{6DB527B7-241F-428E-B8DF-E044072E953A}" type="pres">
      <dgm:prSet presAssocID="{F986D125-AE31-4E60-ADF6-14D5574F7B81}" presName="spaceRect" presStyleCnt="0"/>
      <dgm:spPr/>
    </dgm:pt>
    <dgm:pt modelId="{11506684-FB65-461C-9C93-B7567372D715}" type="pres">
      <dgm:prSet presAssocID="{F986D125-AE31-4E60-ADF6-14D5574F7B81}" presName="textRect" presStyleLbl="revTx" presStyleIdx="3" presStyleCnt="4">
        <dgm:presLayoutVars>
          <dgm:chMax val="1"/>
          <dgm:chPref val="1"/>
        </dgm:presLayoutVars>
      </dgm:prSet>
      <dgm:spPr/>
    </dgm:pt>
  </dgm:ptLst>
  <dgm:cxnLst>
    <dgm:cxn modelId="{AB4A200E-F562-46B6-87D6-739506A2F998}" type="presOf" srcId="{9DEDC433-0A0D-42E9-95BC-1A5C85E44C5D}" destId="{F81DEB39-828B-4599-A777-7E76D1BEC3A0}" srcOrd="0" destOrd="0" presId="urn:microsoft.com/office/officeart/2018/2/layout/IconCircleList"/>
    <dgm:cxn modelId="{F2D3612C-413A-4209-A5B7-B39EBC278DF9}" type="presOf" srcId="{1B7CD229-A605-48FD-B551-5E0C69875972}" destId="{50EB9577-D0A7-4C95-B6F7-307A6F9E9B9B}" srcOrd="0" destOrd="0" presId="urn:microsoft.com/office/officeart/2018/2/layout/IconCircleList"/>
    <dgm:cxn modelId="{458BC93F-C213-4BFF-8170-96B96E596519}" srcId="{7A989744-7446-48A0-A198-25681E5600E3}" destId="{18AAEB35-00D6-481A-827E-97E1BF63779A}" srcOrd="1" destOrd="0" parTransId="{9E09DF5E-5F14-471B-9808-B69390C88F8E}" sibTransId="{9DEDC433-0A0D-42E9-95BC-1A5C85E44C5D}"/>
    <dgm:cxn modelId="{9F6F2065-C6B5-4FB8-B85A-EF2C6CBDC1DB}" srcId="{7A989744-7446-48A0-A198-25681E5600E3}" destId="{1B7CD229-A605-48FD-B551-5E0C69875972}" srcOrd="2" destOrd="0" parTransId="{9883E3F3-D1C5-4CE1-A6C2-DA9E38AC5FF9}" sibTransId="{51E4AFFB-4DC3-499F-A5EB-F53AA88155A9}"/>
    <dgm:cxn modelId="{B1A4FE6C-43CA-422D-9A3C-19ABF39B3EFF}" srcId="{7A989744-7446-48A0-A198-25681E5600E3}" destId="{F986D125-AE31-4E60-ADF6-14D5574F7B81}" srcOrd="3" destOrd="0" parTransId="{6E574F0C-066A-4644-A9B2-9EFD5325A98A}" sibTransId="{54C97960-4C94-47DD-A939-F9944C9E1EA8}"/>
    <dgm:cxn modelId="{49E7594E-947F-4682-8FDA-89A2F51BE0D4}" type="presOf" srcId="{7A989744-7446-48A0-A198-25681E5600E3}" destId="{1853308E-EBFF-45C6-B495-0737CA524657}" srcOrd="0" destOrd="0" presId="urn:microsoft.com/office/officeart/2018/2/layout/IconCircleList"/>
    <dgm:cxn modelId="{2D821076-7CBE-444C-B999-18964FCBCFAF}" type="presOf" srcId="{F986D125-AE31-4E60-ADF6-14D5574F7B81}" destId="{11506684-FB65-461C-9C93-B7567372D715}" srcOrd="0" destOrd="0" presId="urn:microsoft.com/office/officeart/2018/2/layout/IconCircleList"/>
    <dgm:cxn modelId="{A1499E86-6669-48E8-B95C-B9BE2E20A117}" type="presOf" srcId="{55C2A0D8-B6FD-4D25-BEB1-0D87AD591A60}" destId="{8D59E9A3-CB1B-4DD0-87DB-B4D31DE1A7BD}" srcOrd="0" destOrd="0" presId="urn:microsoft.com/office/officeart/2018/2/layout/IconCircleList"/>
    <dgm:cxn modelId="{E9255998-6BEF-4E06-BE6D-51943DF3DEA2}" type="presOf" srcId="{51E4AFFB-4DC3-499F-A5EB-F53AA88155A9}" destId="{A4BA2A14-8585-41F8-BC0B-18DE9851E842}" srcOrd="0" destOrd="0" presId="urn:microsoft.com/office/officeart/2018/2/layout/IconCircleList"/>
    <dgm:cxn modelId="{A64927BB-0315-407B-BF5F-769427E1F1BB}" srcId="{7A989744-7446-48A0-A198-25681E5600E3}" destId="{A7C239AD-FC16-41AF-9BDE-96D8E29DA68C}" srcOrd="0" destOrd="0" parTransId="{5BB110D2-DE1C-4EB5-B871-79E9A3904745}" sibTransId="{55C2A0D8-B6FD-4D25-BEB1-0D87AD591A60}"/>
    <dgm:cxn modelId="{C0742FD0-A16D-4E45-B8C7-8A36A2113853}" type="presOf" srcId="{18AAEB35-00D6-481A-827E-97E1BF63779A}" destId="{EE91A3B5-DB1F-440D-811D-33E2212F8E0C}" srcOrd="0" destOrd="0" presId="urn:microsoft.com/office/officeart/2018/2/layout/IconCircleList"/>
    <dgm:cxn modelId="{CE4A34F4-EF05-488D-AAAD-A42E56C03D21}" type="presOf" srcId="{A7C239AD-FC16-41AF-9BDE-96D8E29DA68C}" destId="{4EC14694-0C5B-4FB4-9BB0-E7E5209768BB}" srcOrd="0" destOrd="0" presId="urn:microsoft.com/office/officeart/2018/2/layout/IconCircleList"/>
    <dgm:cxn modelId="{62CBC11E-7F71-4C2A-B587-4BDA20DAE0D1}" type="presParOf" srcId="{1853308E-EBFF-45C6-B495-0737CA524657}" destId="{D4EBB059-4E6A-453C-943A-38E66E2AB8B3}" srcOrd="0" destOrd="0" presId="urn:microsoft.com/office/officeart/2018/2/layout/IconCircleList"/>
    <dgm:cxn modelId="{BE468082-08B3-4261-965F-95DEFDB13A58}" type="presParOf" srcId="{D4EBB059-4E6A-453C-943A-38E66E2AB8B3}" destId="{E0DF375E-1483-4419-A032-FC62CAA11E93}" srcOrd="0" destOrd="0" presId="urn:microsoft.com/office/officeart/2018/2/layout/IconCircleList"/>
    <dgm:cxn modelId="{81B957DA-7E60-4E9B-AE99-77C15F68A183}" type="presParOf" srcId="{E0DF375E-1483-4419-A032-FC62CAA11E93}" destId="{ADBDEB39-F288-4877-B81B-4195C21566D4}" srcOrd="0" destOrd="0" presId="urn:microsoft.com/office/officeart/2018/2/layout/IconCircleList"/>
    <dgm:cxn modelId="{96108DA1-FF2C-49BF-B7FD-C0DB6115164F}" type="presParOf" srcId="{E0DF375E-1483-4419-A032-FC62CAA11E93}" destId="{EC642523-46D7-4B35-9334-F295DE4F9D84}" srcOrd="1" destOrd="0" presId="urn:microsoft.com/office/officeart/2018/2/layout/IconCircleList"/>
    <dgm:cxn modelId="{F14B142D-7DF4-4A49-9D6E-3DB695BA3A92}" type="presParOf" srcId="{E0DF375E-1483-4419-A032-FC62CAA11E93}" destId="{F6B055AD-961E-4EE6-802F-F10796EDEEAB}" srcOrd="2" destOrd="0" presId="urn:microsoft.com/office/officeart/2018/2/layout/IconCircleList"/>
    <dgm:cxn modelId="{082C5BA0-736C-4F69-B967-E7570B164F42}" type="presParOf" srcId="{E0DF375E-1483-4419-A032-FC62CAA11E93}" destId="{4EC14694-0C5B-4FB4-9BB0-E7E5209768BB}" srcOrd="3" destOrd="0" presId="urn:microsoft.com/office/officeart/2018/2/layout/IconCircleList"/>
    <dgm:cxn modelId="{A31D0CE6-73E9-4ECB-9830-8731050EA5A9}" type="presParOf" srcId="{D4EBB059-4E6A-453C-943A-38E66E2AB8B3}" destId="{8D59E9A3-CB1B-4DD0-87DB-B4D31DE1A7BD}" srcOrd="1" destOrd="0" presId="urn:microsoft.com/office/officeart/2018/2/layout/IconCircleList"/>
    <dgm:cxn modelId="{7C1B741D-707B-47B9-A6AD-795A74CF6F8C}" type="presParOf" srcId="{D4EBB059-4E6A-453C-943A-38E66E2AB8B3}" destId="{4825461B-00C8-4761-A3DF-683A9E47A969}" srcOrd="2" destOrd="0" presId="urn:microsoft.com/office/officeart/2018/2/layout/IconCircleList"/>
    <dgm:cxn modelId="{1099EC60-899C-49BC-99FE-EA5713E7E94B}" type="presParOf" srcId="{4825461B-00C8-4761-A3DF-683A9E47A969}" destId="{95EC3660-EEA0-4C5C-9184-30AE44B1CDE0}" srcOrd="0" destOrd="0" presId="urn:microsoft.com/office/officeart/2018/2/layout/IconCircleList"/>
    <dgm:cxn modelId="{34B19D29-5A90-4DBE-8B60-1A747193103A}" type="presParOf" srcId="{4825461B-00C8-4761-A3DF-683A9E47A969}" destId="{E6166BAA-9D64-4BCF-B705-B6F862CE9D85}" srcOrd="1" destOrd="0" presId="urn:microsoft.com/office/officeart/2018/2/layout/IconCircleList"/>
    <dgm:cxn modelId="{ED93CB5F-F839-4912-A5E7-D786D6D6C3CA}" type="presParOf" srcId="{4825461B-00C8-4761-A3DF-683A9E47A969}" destId="{A5C56187-6E47-48A4-8CBB-B5E7F0BFAB36}" srcOrd="2" destOrd="0" presId="urn:microsoft.com/office/officeart/2018/2/layout/IconCircleList"/>
    <dgm:cxn modelId="{A030D8EC-C202-4BAF-B214-C56FDB1FA34B}" type="presParOf" srcId="{4825461B-00C8-4761-A3DF-683A9E47A969}" destId="{EE91A3B5-DB1F-440D-811D-33E2212F8E0C}" srcOrd="3" destOrd="0" presId="urn:microsoft.com/office/officeart/2018/2/layout/IconCircleList"/>
    <dgm:cxn modelId="{60FBD6AF-12E9-4702-897B-D37BE5603FFA}" type="presParOf" srcId="{D4EBB059-4E6A-453C-943A-38E66E2AB8B3}" destId="{F81DEB39-828B-4599-A777-7E76D1BEC3A0}" srcOrd="3" destOrd="0" presId="urn:microsoft.com/office/officeart/2018/2/layout/IconCircleList"/>
    <dgm:cxn modelId="{8095C588-7516-4FE9-90A1-E71B98620B4B}" type="presParOf" srcId="{D4EBB059-4E6A-453C-943A-38E66E2AB8B3}" destId="{1C91C91D-9C92-4C0B-AB70-45CD143197AB}" srcOrd="4" destOrd="0" presId="urn:microsoft.com/office/officeart/2018/2/layout/IconCircleList"/>
    <dgm:cxn modelId="{B75E4588-86EC-48CA-8432-6317DDE96F82}" type="presParOf" srcId="{1C91C91D-9C92-4C0B-AB70-45CD143197AB}" destId="{4F2F2F29-DE1C-4DF9-BCE6-A84354F46190}" srcOrd="0" destOrd="0" presId="urn:microsoft.com/office/officeart/2018/2/layout/IconCircleList"/>
    <dgm:cxn modelId="{3EFADFDD-A498-41A2-8C87-14C25F8CF78B}" type="presParOf" srcId="{1C91C91D-9C92-4C0B-AB70-45CD143197AB}" destId="{2976FF97-C849-4090-A056-300C183AF329}" srcOrd="1" destOrd="0" presId="urn:microsoft.com/office/officeart/2018/2/layout/IconCircleList"/>
    <dgm:cxn modelId="{B6C3C761-AE81-41B3-ABE7-3BC900EA6E63}" type="presParOf" srcId="{1C91C91D-9C92-4C0B-AB70-45CD143197AB}" destId="{48FCC349-93DA-4631-AFCD-DF6597335774}" srcOrd="2" destOrd="0" presId="urn:microsoft.com/office/officeart/2018/2/layout/IconCircleList"/>
    <dgm:cxn modelId="{8C7ED93F-D20D-4F6D-BB03-F38312556387}" type="presParOf" srcId="{1C91C91D-9C92-4C0B-AB70-45CD143197AB}" destId="{50EB9577-D0A7-4C95-B6F7-307A6F9E9B9B}" srcOrd="3" destOrd="0" presId="urn:microsoft.com/office/officeart/2018/2/layout/IconCircleList"/>
    <dgm:cxn modelId="{C22D164A-4478-4CDC-A5D9-4D557A1658D0}" type="presParOf" srcId="{D4EBB059-4E6A-453C-943A-38E66E2AB8B3}" destId="{A4BA2A14-8585-41F8-BC0B-18DE9851E842}" srcOrd="5" destOrd="0" presId="urn:microsoft.com/office/officeart/2018/2/layout/IconCircleList"/>
    <dgm:cxn modelId="{E23C5759-7C16-4E87-A042-9FEF4E9727CE}" type="presParOf" srcId="{D4EBB059-4E6A-453C-943A-38E66E2AB8B3}" destId="{A276B790-B7F7-4367-9E77-F0C0E8656AEB}" srcOrd="6" destOrd="0" presId="urn:microsoft.com/office/officeart/2018/2/layout/IconCircleList"/>
    <dgm:cxn modelId="{901FE0FC-717E-4D0F-B47B-EC6A764B9705}" type="presParOf" srcId="{A276B790-B7F7-4367-9E77-F0C0E8656AEB}" destId="{9090E90C-0FF5-42C0-8CC9-EC644F5D6EBA}" srcOrd="0" destOrd="0" presId="urn:microsoft.com/office/officeart/2018/2/layout/IconCircleList"/>
    <dgm:cxn modelId="{EBE47523-2E9C-4610-99B7-24F3A74F1C52}" type="presParOf" srcId="{A276B790-B7F7-4367-9E77-F0C0E8656AEB}" destId="{907719CA-64DE-4697-A8E1-6713BE4666F6}" srcOrd="1" destOrd="0" presId="urn:microsoft.com/office/officeart/2018/2/layout/IconCircleList"/>
    <dgm:cxn modelId="{6947A624-8E03-45B4-A90E-8946A8B2300B}" type="presParOf" srcId="{A276B790-B7F7-4367-9E77-F0C0E8656AEB}" destId="{6DB527B7-241F-428E-B8DF-E044072E953A}" srcOrd="2" destOrd="0" presId="urn:microsoft.com/office/officeart/2018/2/layout/IconCircleList"/>
    <dgm:cxn modelId="{18173F93-5AA2-40E7-89B1-6735FBA3E3B9}" type="presParOf" srcId="{A276B790-B7F7-4367-9E77-F0C0E8656AEB}" destId="{11506684-FB65-461C-9C93-B7567372D71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DEB39-F288-4877-B81B-4195C21566D4}">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642523-46D7-4B35-9334-F295DE4F9D84}">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C14694-0C5B-4FB4-9BB0-E7E5209768BB}">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Organise all forms/questionnaires in one place</a:t>
          </a:r>
        </a:p>
      </dsp:txBody>
      <dsp:txXfrm>
        <a:off x="1834517" y="469890"/>
        <a:ext cx="3148942" cy="1335915"/>
      </dsp:txXfrm>
    </dsp:sp>
    <dsp:sp modelId="{95EC3660-EEA0-4C5C-9184-30AE44B1CDE0}">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166BAA-9D64-4BCF-B705-B6F862CE9D85}">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91A3B5-DB1F-440D-811D-33E2212F8E0C}">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Check for completeness and accuracy</a:t>
          </a:r>
        </a:p>
      </dsp:txBody>
      <dsp:txXfrm>
        <a:off x="7154322" y="469890"/>
        <a:ext cx="3148942" cy="1335915"/>
      </dsp:txXfrm>
    </dsp:sp>
    <dsp:sp modelId="{4F2F2F29-DE1C-4DF9-BCE6-A84354F46190}">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76FF97-C849-4090-A056-300C183AF329}">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EB9577-D0A7-4C95-B6F7-307A6F9E9B9B}">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Remove those that are incomplete or do not make sense; keep a record of your decisions</a:t>
          </a:r>
        </a:p>
      </dsp:txBody>
      <dsp:txXfrm>
        <a:off x="1834517" y="2545532"/>
        <a:ext cx="3148942" cy="1335915"/>
      </dsp:txXfrm>
    </dsp:sp>
    <dsp:sp modelId="{9090E90C-0FF5-42C0-8CC9-EC644F5D6EBA}">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7719CA-64DE-4697-A8E1-6713BE4666F6}">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506684-FB65-461C-9C93-B7567372D715}">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100000"/>
            </a:lnSpc>
            <a:spcBef>
              <a:spcPct val="0"/>
            </a:spcBef>
            <a:spcAft>
              <a:spcPct val="35000"/>
            </a:spcAft>
            <a:buNone/>
          </a:pPr>
          <a:r>
            <a:rPr lang="en-US" sz="2100" kern="1200"/>
            <a:t>Assign a unique identifier to each form and/or questionnaire</a:t>
          </a:r>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contDir" val="sameDir"/>
            <dgm:param type="grDir" val="tL"/>
            <dgm:param type="flowDir" val="row"/>
          </dgm:alg>
        </dgm:if>
        <dgm:else name="Name5">
          <dgm:alg type="snake">
            <dgm:param type="contDir" val="sameDir"/>
            <dgm:param type="grDir" val="tR"/>
            <dgm:param type="flowDir" val="row"/>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parTxLTRAlign" val="l"/>
                  <dgm:param type="parTxRTLAlign" val="l"/>
                  <dgm:param type="shpTxLTRAlignCh" val="l"/>
                  <dgm:param type="shpTxRTLAlignCh" val="l"/>
                  <dgm:param type="txAnchorVert" val="mid"/>
                </dgm:alg>
              </dgm:if>
              <dgm:else name="Name9">
                <dgm:alg type="tx">
                  <dgm:param type="parTxLTRAlign" val="r"/>
                  <dgm:param type="parTxRTLAlign" val="r"/>
                  <dgm:param type="shpTxLTRAlignCh" val="r"/>
                  <dgm:param type="shpTxRTLAlignCh" val="r"/>
                  <dgm:param type="txAnchorVert" val="mid"/>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9DD5A-C622-8B1B-6B60-F5C2F68AA8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E544911-F81D-F976-ED1E-B5DBF229CC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6927BB-ADEB-48D7-F292-88CA0EA1DC08}"/>
              </a:ext>
            </a:extLst>
          </p:cNvPr>
          <p:cNvSpPr>
            <a:spLocks noGrp="1"/>
          </p:cNvSpPr>
          <p:nvPr>
            <p:ph type="dt" sz="half" idx="10"/>
          </p:nvPr>
        </p:nvSpPr>
        <p:spPr/>
        <p:txBody>
          <a:bodyPr/>
          <a:lstStyle/>
          <a:p>
            <a:fld id="{C6FDD27B-14EE-4059-9277-4AA3ADC79768}" type="datetimeFigureOut">
              <a:rPr lang="en-GB" smtClean="0"/>
              <a:t>26/04/2024</a:t>
            </a:fld>
            <a:endParaRPr lang="en-GB"/>
          </a:p>
        </p:txBody>
      </p:sp>
      <p:sp>
        <p:nvSpPr>
          <p:cNvPr id="5" name="Footer Placeholder 4">
            <a:extLst>
              <a:ext uri="{FF2B5EF4-FFF2-40B4-BE49-F238E27FC236}">
                <a16:creationId xmlns:a16="http://schemas.microsoft.com/office/drawing/2014/main" id="{F3BC9912-BE12-E37D-E7DC-7FB432CA67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4D667C-516D-C11A-3CC0-AB65316DFA86}"/>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2871193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AD7B9-0876-BEA8-4A90-02F32A816EA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1215EF-18B1-4309-DDE6-98EF843097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D18CFC-3852-4A12-D14B-3AFB039906EF}"/>
              </a:ext>
            </a:extLst>
          </p:cNvPr>
          <p:cNvSpPr>
            <a:spLocks noGrp="1"/>
          </p:cNvSpPr>
          <p:nvPr>
            <p:ph type="dt" sz="half" idx="10"/>
          </p:nvPr>
        </p:nvSpPr>
        <p:spPr/>
        <p:txBody>
          <a:bodyPr/>
          <a:lstStyle/>
          <a:p>
            <a:fld id="{C6FDD27B-14EE-4059-9277-4AA3ADC79768}" type="datetimeFigureOut">
              <a:rPr lang="en-GB" smtClean="0"/>
              <a:t>26/04/2024</a:t>
            </a:fld>
            <a:endParaRPr lang="en-GB"/>
          </a:p>
        </p:txBody>
      </p:sp>
      <p:sp>
        <p:nvSpPr>
          <p:cNvPr id="5" name="Footer Placeholder 4">
            <a:extLst>
              <a:ext uri="{FF2B5EF4-FFF2-40B4-BE49-F238E27FC236}">
                <a16:creationId xmlns:a16="http://schemas.microsoft.com/office/drawing/2014/main" id="{671F827D-8684-8C44-2610-C21197832C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9D0CDC-FB4A-08C0-6993-F6AD31D79E7C}"/>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4097142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91F15-FD82-A4F0-51EE-E8CD4EEC1A0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EC09B0E-7CFE-0B3E-293D-E060AC39166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D45F7F-562F-2124-2E8B-5F6410B882AD}"/>
              </a:ext>
            </a:extLst>
          </p:cNvPr>
          <p:cNvSpPr>
            <a:spLocks noGrp="1"/>
          </p:cNvSpPr>
          <p:nvPr>
            <p:ph type="dt" sz="half" idx="10"/>
          </p:nvPr>
        </p:nvSpPr>
        <p:spPr/>
        <p:txBody>
          <a:bodyPr/>
          <a:lstStyle/>
          <a:p>
            <a:fld id="{C6FDD27B-14EE-4059-9277-4AA3ADC79768}" type="datetimeFigureOut">
              <a:rPr lang="en-GB" smtClean="0"/>
              <a:t>26/04/2024</a:t>
            </a:fld>
            <a:endParaRPr lang="en-GB"/>
          </a:p>
        </p:txBody>
      </p:sp>
      <p:sp>
        <p:nvSpPr>
          <p:cNvPr id="5" name="Footer Placeholder 4">
            <a:extLst>
              <a:ext uri="{FF2B5EF4-FFF2-40B4-BE49-F238E27FC236}">
                <a16:creationId xmlns:a16="http://schemas.microsoft.com/office/drawing/2014/main" id="{ADFC649D-32D9-781A-A0D7-4E8ACB88D2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5A362E-D065-07B3-A6FE-774DEE7E7F23}"/>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2116430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539AB-B10A-9456-640A-AD07AAC139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0AC7C4-8F90-A4F9-87EE-600B82C846D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6C1A331-F80E-9C1B-6C86-3B91241B81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908AD6-56E7-A5BA-9F73-003086B1418D}"/>
              </a:ext>
            </a:extLst>
          </p:cNvPr>
          <p:cNvSpPr>
            <a:spLocks noGrp="1"/>
          </p:cNvSpPr>
          <p:nvPr>
            <p:ph type="dt" sz="half" idx="10"/>
          </p:nvPr>
        </p:nvSpPr>
        <p:spPr/>
        <p:txBody>
          <a:bodyPr/>
          <a:lstStyle/>
          <a:p>
            <a:fld id="{C6FDD27B-14EE-4059-9277-4AA3ADC79768}" type="datetimeFigureOut">
              <a:rPr lang="en-GB" smtClean="0"/>
              <a:t>26/04/2024</a:t>
            </a:fld>
            <a:endParaRPr lang="en-GB"/>
          </a:p>
        </p:txBody>
      </p:sp>
      <p:sp>
        <p:nvSpPr>
          <p:cNvPr id="6" name="Footer Placeholder 5">
            <a:extLst>
              <a:ext uri="{FF2B5EF4-FFF2-40B4-BE49-F238E27FC236}">
                <a16:creationId xmlns:a16="http://schemas.microsoft.com/office/drawing/2014/main" id="{518B8EA3-AC7B-7E8B-1DAA-37B0CBC43D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01AAE6-9846-9C99-42AF-000A65CFB71D}"/>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2931964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265E3-BF53-A3A2-0CEA-273A8756D4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ACCA5A-73E2-75BB-30E3-CE64A9C1B1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88E396-C862-D9D9-55E6-719BE9016C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44501A1-5B37-90C4-BAB2-9AFEFB68BD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150DC4-95E3-C4BA-A802-F3DD5C5FB1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262B80-CEF3-B105-31D7-D034CC0A1682}"/>
              </a:ext>
            </a:extLst>
          </p:cNvPr>
          <p:cNvSpPr>
            <a:spLocks noGrp="1"/>
          </p:cNvSpPr>
          <p:nvPr>
            <p:ph type="dt" sz="half" idx="10"/>
          </p:nvPr>
        </p:nvSpPr>
        <p:spPr/>
        <p:txBody>
          <a:bodyPr/>
          <a:lstStyle/>
          <a:p>
            <a:fld id="{C6FDD27B-14EE-4059-9277-4AA3ADC79768}" type="datetimeFigureOut">
              <a:rPr lang="en-GB" smtClean="0"/>
              <a:t>26/04/2024</a:t>
            </a:fld>
            <a:endParaRPr lang="en-GB"/>
          </a:p>
        </p:txBody>
      </p:sp>
      <p:sp>
        <p:nvSpPr>
          <p:cNvPr id="8" name="Footer Placeholder 7">
            <a:extLst>
              <a:ext uri="{FF2B5EF4-FFF2-40B4-BE49-F238E27FC236}">
                <a16:creationId xmlns:a16="http://schemas.microsoft.com/office/drawing/2014/main" id="{1B5609E8-C0C4-0449-5DA8-AB9CDE2149F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CDBD467-D65B-7F7C-297E-0C237863AADB}"/>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2471042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0870F-A461-9AF9-12BA-1ECBF1E2D69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6C8908D-69A3-27AE-0625-68FA42B23E68}"/>
              </a:ext>
            </a:extLst>
          </p:cNvPr>
          <p:cNvSpPr>
            <a:spLocks noGrp="1"/>
          </p:cNvSpPr>
          <p:nvPr>
            <p:ph type="dt" sz="half" idx="10"/>
          </p:nvPr>
        </p:nvSpPr>
        <p:spPr/>
        <p:txBody>
          <a:bodyPr/>
          <a:lstStyle/>
          <a:p>
            <a:fld id="{C6FDD27B-14EE-4059-9277-4AA3ADC79768}" type="datetimeFigureOut">
              <a:rPr lang="en-GB" smtClean="0"/>
              <a:t>26/04/2024</a:t>
            </a:fld>
            <a:endParaRPr lang="en-GB"/>
          </a:p>
        </p:txBody>
      </p:sp>
      <p:sp>
        <p:nvSpPr>
          <p:cNvPr id="4" name="Footer Placeholder 3">
            <a:extLst>
              <a:ext uri="{FF2B5EF4-FFF2-40B4-BE49-F238E27FC236}">
                <a16:creationId xmlns:a16="http://schemas.microsoft.com/office/drawing/2014/main" id="{6E1E39AF-93E1-6B00-557B-6B35439BB3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BDF897F-3FAF-2FC6-E91B-ED6A17CD7C0A}"/>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6736400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FDFB66-A87F-581C-ADDF-5FE627C51026}"/>
              </a:ext>
            </a:extLst>
          </p:cNvPr>
          <p:cNvSpPr>
            <a:spLocks noGrp="1"/>
          </p:cNvSpPr>
          <p:nvPr>
            <p:ph type="dt" sz="half" idx="10"/>
          </p:nvPr>
        </p:nvSpPr>
        <p:spPr/>
        <p:txBody>
          <a:bodyPr/>
          <a:lstStyle/>
          <a:p>
            <a:fld id="{C6FDD27B-14EE-4059-9277-4AA3ADC79768}" type="datetimeFigureOut">
              <a:rPr lang="en-GB" smtClean="0"/>
              <a:t>26/04/2024</a:t>
            </a:fld>
            <a:endParaRPr lang="en-GB"/>
          </a:p>
        </p:txBody>
      </p:sp>
      <p:sp>
        <p:nvSpPr>
          <p:cNvPr id="3" name="Footer Placeholder 2">
            <a:extLst>
              <a:ext uri="{FF2B5EF4-FFF2-40B4-BE49-F238E27FC236}">
                <a16:creationId xmlns:a16="http://schemas.microsoft.com/office/drawing/2014/main" id="{CC90EB6A-8221-3307-F47E-31910AA32F9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D33E7D-2604-1FD4-40D7-5EC2A8C3C1D6}"/>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386638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309BA-930D-E333-7118-AA98146133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28C9636-D6B6-192E-0038-43BBF86B56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588DEB-B35C-1A74-41AF-610C5D688E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8BADAE-FA55-C9E4-5D55-5FC046314DEE}"/>
              </a:ext>
            </a:extLst>
          </p:cNvPr>
          <p:cNvSpPr>
            <a:spLocks noGrp="1"/>
          </p:cNvSpPr>
          <p:nvPr>
            <p:ph type="dt" sz="half" idx="10"/>
          </p:nvPr>
        </p:nvSpPr>
        <p:spPr/>
        <p:txBody>
          <a:bodyPr/>
          <a:lstStyle/>
          <a:p>
            <a:fld id="{C6FDD27B-14EE-4059-9277-4AA3ADC79768}" type="datetimeFigureOut">
              <a:rPr lang="en-GB" smtClean="0"/>
              <a:t>26/04/2024</a:t>
            </a:fld>
            <a:endParaRPr lang="en-GB"/>
          </a:p>
        </p:txBody>
      </p:sp>
      <p:sp>
        <p:nvSpPr>
          <p:cNvPr id="6" name="Footer Placeholder 5">
            <a:extLst>
              <a:ext uri="{FF2B5EF4-FFF2-40B4-BE49-F238E27FC236}">
                <a16:creationId xmlns:a16="http://schemas.microsoft.com/office/drawing/2014/main" id="{828DCA83-63BF-94FA-41ED-5088BAEFDD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FCBC38-D78D-2E11-8BCD-969C151F0639}"/>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2134323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29045-F307-4B43-212B-5A077429AE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9E41550-38ED-1723-927A-D8D1DAED1C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8B03FEB-B2F8-4733-31E0-A8F272B3A9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3A78C5-E5AA-082D-A4FF-DBAC81357AA6}"/>
              </a:ext>
            </a:extLst>
          </p:cNvPr>
          <p:cNvSpPr>
            <a:spLocks noGrp="1"/>
          </p:cNvSpPr>
          <p:nvPr>
            <p:ph type="dt" sz="half" idx="10"/>
          </p:nvPr>
        </p:nvSpPr>
        <p:spPr/>
        <p:txBody>
          <a:bodyPr/>
          <a:lstStyle/>
          <a:p>
            <a:fld id="{C6FDD27B-14EE-4059-9277-4AA3ADC79768}" type="datetimeFigureOut">
              <a:rPr lang="en-GB" smtClean="0"/>
              <a:t>26/04/2024</a:t>
            </a:fld>
            <a:endParaRPr lang="en-GB"/>
          </a:p>
        </p:txBody>
      </p:sp>
      <p:sp>
        <p:nvSpPr>
          <p:cNvPr id="6" name="Footer Placeholder 5">
            <a:extLst>
              <a:ext uri="{FF2B5EF4-FFF2-40B4-BE49-F238E27FC236}">
                <a16:creationId xmlns:a16="http://schemas.microsoft.com/office/drawing/2014/main" id="{5AEA056F-8A81-E210-15FC-7E2001B9A0F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323A8CF-43D6-671F-DC62-9C3E98539054}"/>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22385797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6A005-C427-5E6E-0D12-ECF018BDB0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80879E-C976-97D1-FABE-40B3060FBE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913869-1968-B0E6-C0BF-78CF38E2261D}"/>
              </a:ext>
            </a:extLst>
          </p:cNvPr>
          <p:cNvSpPr>
            <a:spLocks noGrp="1"/>
          </p:cNvSpPr>
          <p:nvPr>
            <p:ph type="dt" sz="half" idx="10"/>
          </p:nvPr>
        </p:nvSpPr>
        <p:spPr/>
        <p:txBody>
          <a:bodyPr/>
          <a:lstStyle/>
          <a:p>
            <a:fld id="{C6FDD27B-14EE-4059-9277-4AA3ADC79768}" type="datetimeFigureOut">
              <a:rPr lang="en-GB" smtClean="0"/>
              <a:t>26/04/2024</a:t>
            </a:fld>
            <a:endParaRPr lang="en-GB"/>
          </a:p>
        </p:txBody>
      </p:sp>
      <p:sp>
        <p:nvSpPr>
          <p:cNvPr id="5" name="Footer Placeholder 4">
            <a:extLst>
              <a:ext uri="{FF2B5EF4-FFF2-40B4-BE49-F238E27FC236}">
                <a16:creationId xmlns:a16="http://schemas.microsoft.com/office/drawing/2014/main" id="{60E07546-42B5-C035-3D43-BD7B624783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5FC53E-8EEE-FE62-654D-402D70E38384}"/>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781301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35885C-30CC-37F2-B9D1-75B56FC7C5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5C507B-3889-3130-E7AF-2E3980310F3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4FB087-8D11-5282-7CA7-255E1DF1FF4C}"/>
              </a:ext>
            </a:extLst>
          </p:cNvPr>
          <p:cNvSpPr>
            <a:spLocks noGrp="1"/>
          </p:cNvSpPr>
          <p:nvPr>
            <p:ph type="dt" sz="half" idx="10"/>
          </p:nvPr>
        </p:nvSpPr>
        <p:spPr/>
        <p:txBody>
          <a:bodyPr/>
          <a:lstStyle/>
          <a:p>
            <a:fld id="{C6FDD27B-14EE-4059-9277-4AA3ADC79768}" type="datetimeFigureOut">
              <a:rPr lang="en-GB" smtClean="0"/>
              <a:t>26/04/2024</a:t>
            </a:fld>
            <a:endParaRPr lang="en-GB"/>
          </a:p>
        </p:txBody>
      </p:sp>
      <p:sp>
        <p:nvSpPr>
          <p:cNvPr id="5" name="Footer Placeholder 4">
            <a:extLst>
              <a:ext uri="{FF2B5EF4-FFF2-40B4-BE49-F238E27FC236}">
                <a16:creationId xmlns:a16="http://schemas.microsoft.com/office/drawing/2014/main" id="{7DA8B44E-ADB7-4843-DF53-1782604590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DD0445-46F8-9B5C-91FE-8A18DA26F1C0}"/>
              </a:ext>
            </a:extLst>
          </p:cNvPr>
          <p:cNvSpPr>
            <a:spLocks noGrp="1"/>
          </p:cNvSpPr>
          <p:nvPr>
            <p:ph type="sldNum" sz="quarter" idx="12"/>
          </p:nvPr>
        </p:nvSpPr>
        <p:spPr/>
        <p:txBody>
          <a:bodyPr/>
          <a:lstStyle/>
          <a:p>
            <a:fld id="{F0C12E30-03F8-493E-94C6-164069B6E836}" type="slidenum">
              <a:rPr lang="en-GB" smtClean="0"/>
              <a:t>‹#›</a:t>
            </a:fld>
            <a:endParaRPr lang="en-GB"/>
          </a:p>
        </p:txBody>
      </p:sp>
    </p:spTree>
    <p:extLst>
      <p:ext uri="{BB962C8B-B14F-4D97-AF65-F5344CB8AC3E}">
        <p14:creationId xmlns:p14="http://schemas.microsoft.com/office/powerpoint/2010/main" val="1231554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DC0F02-88E7-C09A-756F-36EF400269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350911-205C-85C7-08A3-C4088142B17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5B7E69-9AF7-B442-A69E-C83966F830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FDD27B-14EE-4059-9277-4AA3ADC79768}" type="datetimeFigureOut">
              <a:rPr lang="en-GB" smtClean="0"/>
              <a:t>26/04/2024</a:t>
            </a:fld>
            <a:endParaRPr lang="en-GB"/>
          </a:p>
        </p:txBody>
      </p:sp>
      <p:sp>
        <p:nvSpPr>
          <p:cNvPr id="5" name="Footer Placeholder 4">
            <a:extLst>
              <a:ext uri="{FF2B5EF4-FFF2-40B4-BE49-F238E27FC236}">
                <a16:creationId xmlns:a16="http://schemas.microsoft.com/office/drawing/2014/main" id="{908DE0EC-B36F-7066-42E4-A89FB605D8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D189F7E-9AE3-F46F-8AD3-5733175683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C12E30-03F8-493E-94C6-164069B6E836}" type="slidenum">
              <a:rPr lang="en-GB" smtClean="0"/>
              <a:t>‹#›</a:t>
            </a:fld>
            <a:endParaRPr lang="en-GB"/>
          </a:p>
        </p:txBody>
      </p:sp>
    </p:spTree>
    <p:extLst>
      <p:ext uri="{BB962C8B-B14F-4D97-AF65-F5344CB8AC3E}">
        <p14:creationId xmlns:p14="http://schemas.microsoft.com/office/powerpoint/2010/main" val="21665397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8A72E7-B3D4-0F8E-A06B-CC8A07BE3662}"/>
              </a:ext>
            </a:extLst>
          </p:cNvPr>
          <p:cNvSpPr txBox="1"/>
          <p:nvPr/>
        </p:nvSpPr>
        <p:spPr>
          <a:xfrm>
            <a:off x="3047495" y="3107349"/>
            <a:ext cx="6094990" cy="2800767"/>
          </a:xfrm>
          <a:prstGeom prst="rect">
            <a:avLst/>
          </a:prstGeom>
          <a:noFill/>
        </p:spPr>
        <p:txBody>
          <a:bodyPr wrap="square">
            <a:spAutoFit/>
          </a:bodyPr>
          <a:lstStyle/>
          <a:p>
            <a:r>
              <a:rPr lang="en-GB" sz="4400" dirty="0"/>
              <a:t> Module: BMSW6009- Independent Project</a:t>
            </a:r>
            <a:br>
              <a:rPr lang="en-GB" sz="4400" dirty="0"/>
            </a:br>
            <a:r>
              <a:rPr lang="en-GB" sz="4400" dirty="0"/>
              <a:t>Lecture :Data Collection</a:t>
            </a:r>
            <a:r>
              <a:rPr lang="en-GB" sz="4400"/>
              <a:t>/Analysis</a:t>
            </a:r>
            <a:endParaRPr lang="en-GB" sz="4400" dirty="0"/>
          </a:p>
        </p:txBody>
      </p:sp>
    </p:spTree>
    <p:extLst>
      <p:ext uri="{BB962C8B-B14F-4D97-AF65-F5344CB8AC3E}">
        <p14:creationId xmlns:p14="http://schemas.microsoft.com/office/powerpoint/2010/main" val="10910840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49FEC-6154-4C6A-AACE-CD0863F6193C}"/>
              </a:ext>
            </a:extLst>
          </p:cNvPr>
          <p:cNvSpPr>
            <a:spLocks noGrp="1"/>
          </p:cNvSpPr>
          <p:nvPr>
            <p:ph type="title"/>
          </p:nvPr>
        </p:nvSpPr>
        <p:spPr>
          <a:xfrm>
            <a:off x="481013" y="3752849"/>
            <a:ext cx="3290887" cy="2452687"/>
          </a:xfrm>
        </p:spPr>
        <p:txBody>
          <a:bodyPr anchor="ctr">
            <a:normAutofit/>
          </a:bodyPr>
          <a:lstStyle/>
          <a:p>
            <a:r>
              <a:rPr lang="en-GB" sz="4800" b="1" dirty="0"/>
              <a:t>Data Collection Methods</a:t>
            </a:r>
          </a:p>
        </p:txBody>
      </p:sp>
      <p:pic>
        <p:nvPicPr>
          <p:cNvPr id="7" name="Picture 6">
            <a:extLst>
              <a:ext uri="{FF2B5EF4-FFF2-40B4-BE49-F238E27FC236}">
                <a16:creationId xmlns:a16="http://schemas.microsoft.com/office/drawing/2014/main" id="{58669823-5C75-496D-8489-7892526EA1E2}"/>
              </a:ext>
              <a:ext uri="{C183D7F6-B498-43B3-948B-1728B52AA6E4}">
                <adec:decorative xmlns:adec="http://schemas.microsoft.com/office/drawing/2017/decorative" val="1"/>
              </a:ext>
            </a:extLst>
          </p:cNvPr>
          <p:cNvPicPr>
            <a:picLocks noChangeAspect="1"/>
          </p:cNvPicPr>
          <p:nvPr/>
        </p:nvPicPr>
        <p:blipFill rotWithShape="1">
          <a:blip r:embed="rId2"/>
          <a:srcRect t="6853" b="13579"/>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529B0F85-8565-4BEA-9D69-A22B0791DEBF}"/>
              </a:ext>
            </a:extLst>
          </p:cNvPr>
          <p:cNvSpPr>
            <a:spLocks noGrp="1"/>
          </p:cNvSpPr>
          <p:nvPr>
            <p:ph idx="1"/>
          </p:nvPr>
        </p:nvSpPr>
        <p:spPr>
          <a:xfrm>
            <a:off x="3140243" y="3710613"/>
            <a:ext cx="8746958" cy="3015040"/>
          </a:xfrm>
        </p:spPr>
        <p:txBody>
          <a:bodyPr anchor="ctr">
            <a:normAutofit/>
          </a:bodyPr>
          <a:lstStyle/>
          <a:p>
            <a:r>
              <a:rPr lang="en-GB" sz="2200" b="1" dirty="0"/>
              <a:t>Research Methods are split broadly into Quantitative and Qualitative Methods</a:t>
            </a:r>
          </a:p>
          <a:p>
            <a:r>
              <a:rPr lang="en-GB" sz="2200" dirty="0"/>
              <a:t>Which you choose will depend on: </a:t>
            </a:r>
          </a:p>
          <a:p>
            <a:pPr lvl="1"/>
            <a:r>
              <a:rPr lang="en-GB" sz="2200" b="1" dirty="0"/>
              <a:t>Your research aim and objectives/questions</a:t>
            </a:r>
          </a:p>
          <a:p>
            <a:pPr lvl="1"/>
            <a:r>
              <a:rPr lang="en-GB" sz="2200" dirty="0"/>
              <a:t>Your preferences and skills</a:t>
            </a:r>
            <a:br>
              <a:rPr lang="en-GB" sz="1300" dirty="0"/>
            </a:br>
            <a:endParaRPr lang="en-GB" sz="1300" dirty="0"/>
          </a:p>
        </p:txBody>
      </p:sp>
    </p:spTree>
    <p:extLst>
      <p:ext uri="{BB962C8B-B14F-4D97-AF65-F5344CB8AC3E}">
        <p14:creationId xmlns:p14="http://schemas.microsoft.com/office/powerpoint/2010/main" val="2835814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3D022C4D-849E-46A6-AB9D-E65D9AA06FD1}"/>
              </a:ext>
            </a:extLst>
          </p:cNvPr>
          <p:cNvGraphicFramePr>
            <a:graphicFrameLocks noGrp="1"/>
          </p:cNvGraphicFramePr>
          <p:nvPr>
            <p:extLst>
              <p:ext uri="{D42A27DB-BD31-4B8C-83A1-F6EECF244321}">
                <p14:modId xmlns:p14="http://schemas.microsoft.com/office/powerpoint/2010/main" val="549696790"/>
              </p:ext>
            </p:extLst>
          </p:nvPr>
        </p:nvGraphicFramePr>
        <p:xfrm>
          <a:off x="790073" y="296540"/>
          <a:ext cx="10611854" cy="6264920"/>
        </p:xfrm>
        <a:graphic>
          <a:graphicData uri="http://schemas.openxmlformats.org/drawingml/2006/table">
            <a:tbl>
              <a:tblPr firstRow="1" bandRow="1">
                <a:tableStyleId>{5C22544A-7EE6-4342-B048-85BDC9FD1C3A}</a:tableStyleId>
              </a:tblPr>
              <a:tblGrid>
                <a:gridCol w="5305927">
                  <a:extLst>
                    <a:ext uri="{9D8B030D-6E8A-4147-A177-3AD203B41FA5}">
                      <a16:colId xmlns:a16="http://schemas.microsoft.com/office/drawing/2014/main" val="2284230924"/>
                    </a:ext>
                  </a:extLst>
                </a:gridCol>
                <a:gridCol w="5305927">
                  <a:extLst>
                    <a:ext uri="{9D8B030D-6E8A-4147-A177-3AD203B41FA5}">
                      <a16:colId xmlns:a16="http://schemas.microsoft.com/office/drawing/2014/main" val="1122478698"/>
                    </a:ext>
                  </a:extLst>
                </a:gridCol>
              </a:tblGrid>
              <a:tr h="493180">
                <a:tc gridSpan="2">
                  <a:txBody>
                    <a:bodyPr/>
                    <a:lstStyle/>
                    <a:p>
                      <a:pPr algn="ctr"/>
                      <a:r>
                        <a:rPr lang="en-GB" sz="3600" dirty="0"/>
                        <a:t>Examples of Data Collection Methods</a:t>
                      </a:r>
                    </a:p>
                  </a:txBody>
                  <a:tcPr/>
                </a:tc>
                <a:tc hMerge="1">
                  <a:txBody>
                    <a:bodyPr/>
                    <a:lstStyle/>
                    <a:p>
                      <a:endParaRPr lang="en-GB" dirty="0"/>
                    </a:p>
                  </a:txBody>
                  <a:tcPr/>
                </a:tc>
                <a:extLst>
                  <a:ext uri="{0D108BD9-81ED-4DB2-BD59-A6C34878D82A}">
                    <a16:rowId xmlns:a16="http://schemas.microsoft.com/office/drawing/2014/main" val="3682680406"/>
                  </a:ext>
                </a:extLst>
              </a:tr>
              <a:tr h="525352">
                <a:tc>
                  <a:txBody>
                    <a:bodyPr/>
                    <a:lstStyle/>
                    <a:p>
                      <a:pPr algn="ctr"/>
                      <a:r>
                        <a:rPr lang="en-GB" sz="2800" b="1" dirty="0"/>
                        <a:t>Qualitative Data Collection Methods</a:t>
                      </a:r>
                    </a:p>
                  </a:txBody>
                  <a:tcPr/>
                </a:tc>
                <a:tc>
                  <a:txBody>
                    <a:bodyPr/>
                    <a:lstStyle/>
                    <a:p>
                      <a:pPr algn="ctr"/>
                      <a:r>
                        <a:rPr lang="en-GB" sz="2800" b="1" dirty="0"/>
                        <a:t>Quantitative Data Collection Methods</a:t>
                      </a:r>
                    </a:p>
                  </a:txBody>
                  <a:tcPr/>
                </a:tc>
                <a:extLst>
                  <a:ext uri="{0D108BD9-81ED-4DB2-BD59-A6C34878D82A}">
                    <a16:rowId xmlns:a16="http://schemas.microsoft.com/office/drawing/2014/main" val="3155922419"/>
                  </a:ext>
                </a:extLst>
              </a:tr>
              <a:tr h="526959">
                <a:tc>
                  <a:txBody>
                    <a:body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mn-lt"/>
                          <a:ea typeface="+mn-ea"/>
                          <a:cs typeface="+mn-cs"/>
                        </a:rPr>
                        <a:t>Interviews </a:t>
                      </a:r>
                    </a:p>
                  </a:txBody>
                  <a:tcPr/>
                </a:tc>
                <a:tc>
                  <a:txBody>
                    <a:bodyPr/>
                    <a:lstStyle/>
                    <a:p>
                      <a:r>
                        <a:rPr lang="en-GB" sz="2000" dirty="0"/>
                        <a:t>Surveys where there are a large number of respondents (especially where you have used a Likert scale) </a:t>
                      </a:r>
                    </a:p>
                  </a:txBody>
                  <a:tcPr/>
                </a:tc>
                <a:extLst>
                  <a:ext uri="{0D108BD9-81ED-4DB2-BD59-A6C34878D82A}">
                    <a16:rowId xmlns:a16="http://schemas.microsoft.com/office/drawing/2014/main" val="3728874832"/>
                  </a:ext>
                </a:extLst>
              </a:tr>
              <a:tr h="493180">
                <a:tc>
                  <a:txBody>
                    <a:bodyPr/>
                    <a:lstStyle/>
                    <a:p>
                      <a:pPr marL="285750" indent="-285750">
                        <a:buFont typeface="Arial" panose="020B0604020202020204" pitchFamily="34" charset="0"/>
                        <a:buChar char="•"/>
                      </a:pPr>
                      <a:r>
                        <a:rPr lang="en-GB" sz="2000" dirty="0"/>
                        <a:t>Focus groups</a:t>
                      </a:r>
                    </a:p>
                  </a:txBody>
                  <a:tcPr/>
                </a:tc>
                <a:tc>
                  <a:txBody>
                    <a:bodyPr/>
                    <a:lstStyle/>
                    <a:p>
                      <a:r>
                        <a:rPr lang="en-GB" sz="2000" dirty="0"/>
                        <a:t>Observations (counts of numbers and/or coding data into numbers)</a:t>
                      </a:r>
                    </a:p>
                  </a:txBody>
                  <a:tcPr/>
                </a:tc>
                <a:extLst>
                  <a:ext uri="{0D108BD9-81ED-4DB2-BD59-A6C34878D82A}">
                    <a16:rowId xmlns:a16="http://schemas.microsoft.com/office/drawing/2014/main" val="946444767"/>
                  </a:ext>
                </a:extLst>
              </a:tr>
              <a:tr h="851241">
                <a:tc>
                  <a:txBody>
                    <a:bodyPr/>
                    <a:lstStyle/>
                    <a:p>
                      <a:pPr marL="285750" indent="-285750">
                        <a:buFont typeface="Arial" panose="020B0604020202020204" pitchFamily="34" charset="0"/>
                        <a:buChar char="•"/>
                      </a:pPr>
                      <a:r>
                        <a:rPr lang="en-GB" sz="2000" dirty="0"/>
                        <a:t>Questionnaires or surveys (usually involving open ended questions)</a:t>
                      </a:r>
                    </a:p>
                  </a:txBody>
                  <a:tcPr/>
                </a:tc>
                <a:tc>
                  <a:txBody>
                    <a:bodyPr/>
                    <a:lstStyle/>
                    <a:p>
                      <a:r>
                        <a:rPr lang="en-GB" sz="2000" dirty="0"/>
                        <a:t>Secondary data (government data etc)</a:t>
                      </a:r>
                    </a:p>
                  </a:txBody>
                  <a:tcPr/>
                </a:tc>
                <a:extLst>
                  <a:ext uri="{0D108BD9-81ED-4DB2-BD59-A6C34878D82A}">
                    <a16:rowId xmlns:a16="http://schemas.microsoft.com/office/drawing/2014/main" val="1338965466"/>
                  </a:ext>
                </a:extLst>
              </a:tr>
              <a:tr h="1135479">
                <a:tc>
                  <a:txBody>
                    <a:bodyPr/>
                    <a:lstStyle/>
                    <a:p>
                      <a:pPr marL="285750" indent="-285750">
                        <a:buFont typeface="Arial" panose="020B0604020202020204" pitchFamily="34" charset="0"/>
                        <a:buChar char="•"/>
                      </a:pPr>
                      <a:r>
                        <a:rPr lang="en-GB" sz="2000" dirty="0"/>
                        <a:t>Secondary data, including diaries, self-reporting, written accounts of past events/archive data and company reports</a:t>
                      </a:r>
                    </a:p>
                  </a:txBody>
                  <a:tcPr/>
                </a:tc>
                <a:tc>
                  <a:txBody>
                    <a:bodyPr/>
                    <a:lstStyle/>
                    <a:p>
                      <a:endParaRPr lang="en-GB" dirty="0"/>
                    </a:p>
                  </a:txBody>
                  <a:tcPr/>
                </a:tc>
                <a:extLst>
                  <a:ext uri="{0D108BD9-81ED-4DB2-BD59-A6C34878D82A}">
                    <a16:rowId xmlns:a16="http://schemas.microsoft.com/office/drawing/2014/main" val="1856518523"/>
                  </a:ext>
                </a:extLst>
              </a:tr>
              <a:tr h="493180">
                <a:tc>
                  <a:txBody>
                    <a:bodyPr/>
                    <a:lstStyle/>
                    <a:p>
                      <a:pPr marL="285750" indent="-285750">
                        <a:buFont typeface="Arial" panose="020B0604020202020204" pitchFamily="34" charset="0"/>
                        <a:buChar char="•"/>
                      </a:pPr>
                      <a:r>
                        <a:rPr lang="en-GB" sz="2000" dirty="0"/>
                        <a:t>Direct observations</a:t>
                      </a:r>
                    </a:p>
                  </a:txBody>
                  <a:tcPr/>
                </a:tc>
                <a:tc>
                  <a:txBody>
                    <a:bodyPr/>
                    <a:lstStyle/>
                    <a:p>
                      <a:endParaRPr lang="en-GB" dirty="0"/>
                    </a:p>
                  </a:txBody>
                  <a:tcPr/>
                </a:tc>
                <a:extLst>
                  <a:ext uri="{0D108BD9-81ED-4DB2-BD59-A6C34878D82A}">
                    <a16:rowId xmlns:a16="http://schemas.microsoft.com/office/drawing/2014/main" val="1851725976"/>
                  </a:ext>
                </a:extLst>
              </a:tr>
              <a:tr h="493180">
                <a:tc>
                  <a:txBody>
                    <a:bodyPr/>
                    <a:lstStyle/>
                    <a:p>
                      <a:pPr marL="285750" indent="-285750">
                        <a:buFont typeface="Arial" panose="020B0604020202020204" pitchFamily="34" charset="0"/>
                        <a:buChar char="•"/>
                      </a:pPr>
                      <a:endParaRPr lang="en-GB" sz="2000" dirty="0"/>
                    </a:p>
                  </a:txBody>
                  <a:tcPr/>
                </a:tc>
                <a:tc>
                  <a:txBody>
                    <a:bodyPr/>
                    <a:lstStyle/>
                    <a:p>
                      <a:endParaRPr lang="en-GB" dirty="0"/>
                    </a:p>
                  </a:txBody>
                  <a:tcPr/>
                </a:tc>
                <a:extLst>
                  <a:ext uri="{0D108BD9-81ED-4DB2-BD59-A6C34878D82A}">
                    <a16:rowId xmlns:a16="http://schemas.microsoft.com/office/drawing/2014/main" val="4025856768"/>
                  </a:ext>
                </a:extLst>
              </a:tr>
            </a:tbl>
          </a:graphicData>
        </a:graphic>
      </p:graphicFrame>
    </p:spTree>
    <p:extLst>
      <p:ext uri="{BB962C8B-B14F-4D97-AF65-F5344CB8AC3E}">
        <p14:creationId xmlns:p14="http://schemas.microsoft.com/office/powerpoint/2010/main" val="3112256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8161CB1-DFA4-48B9-8CF0-C9E34AC931E8}"/>
              </a:ext>
            </a:extLst>
          </p:cNvPr>
          <p:cNvSpPr>
            <a:spLocks noGrp="1"/>
          </p:cNvSpPr>
          <p:nvPr>
            <p:ph type="body" idx="1"/>
          </p:nvPr>
        </p:nvSpPr>
        <p:spPr>
          <a:xfrm>
            <a:off x="7469659" y="914623"/>
            <a:ext cx="4341341" cy="3439269"/>
          </a:xfrm>
        </p:spPr>
        <p:txBody>
          <a:bodyPr vert="horz" lIns="91440" tIns="45720" rIns="91440" bIns="45720" rtlCol="0" anchor="t">
            <a:normAutofit/>
          </a:bodyPr>
          <a:lstStyle/>
          <a:p>
            <a:pPr marL="171450" indent="-171450">
              <a:buFont typeface="Arial" panose="020B0604020202020204" pitchFamily="34" charset="0"/>
              <a:buChar char="•"/>
            </a:pPr>
            <a:r>
              <a:rPr lang="en-US" sz="2000" kern="1200" dirty="0">
                <a:solidFill>
                  <a:schemeClr val="tx1"/>
                </a:solidFill>
                <a:latin typeface="+mn-lt"/>
                <a:ea typeface="+mn-ea"/>
                <a:cs typeface="+mn-cs"/>
              </a:rPr>
              <a:t>Every data collection method has strengths and weaknesses, and you will be expected to discuss these in your methodology chapter. </a:t>
            </a:r>
          </a:p>
          <a:p>
            <a:pPr marL="171450" indent="-171450">
              <a:buFont typeface="Arial" panose="020B0604020202020204" pitchFamily="34" charset="0"/>
              <a:buChar char="•"/>
            </a:pPr>
            <a:endParaRPr lang="en-US" sz="800" kern="1200" dirty="0">
              <a:solidFill>
                <a:schemeClr val="tx1"/>
              </a:solidFill>
              <a:latin typeface="+mn-lt"/>
              <a:ea typeface="+mn-ea"/>
              <a:cs typeface="+mn-cs"/>
            </a:endParaRPr>
          </a:p>
          <a:p>
            <a:pPr marL="171450" indent="-171450">
              <a:buFont typeface="Arial" panose="020B0604020202020204" pitchFamily="34" charset="0"/>
              <a:buChar char="•"/>
            </a:pPr>
            <a:r>
              <a:rPr lang="en-US" sz="2000" kern="1200" dirty="0">
                <a:solidFill>
                  <a:schemeClr val="tx1"/>
                </a:solidFill>
                <a:latin typeface="+mn-lt"/>
                <a:ea typeface="+mn-ea"/>
                <a:cs typeface="+mn-cs"/>
              </a:rPr>
              <a:t>You should also </a:t>
            </a:r>
            <a:r>
              <a:rPr lang="en-US" sz="2000" b="1" kern="1200" dirty="0">
                <a:solidFill>
                  <a:schemeClr val="tx1"/>
                </a:solidFill>
                <a:latin typeface="+mn-lt"/>
                <a:ea typeface="+mn-ea"/>
                <a:cs typeface="+mn-cs"/>
              </a:rPr>
              <a:t>justify</a:t>
            </a:r>
            <a:r>
              <a:rPr lang="en-US" sz="2000" kern="1200" dirty="0">
                <a:solidFill>
                  <a:schemeClr val="tx1"/>
                </a:solidFill>
                <a:latin typeface="+mn-lt"/>
                <a:ea typeface="+mn-ea"/>
                <a:cs typeface="+mn-cs"/>
              </a:rPr>
              <a:t> your choice of method</a:t>
            </a:r>
          </a:p>
          <a:p>
            <a:pPr marL="171450" indent="-171450">
              <a:buFont typeface="Arial" panose="020B0604020202020204" pitchFamily="34" charset="0"/>
              <a:buChar char="•"/>
            </a:pPr>
            <a:endParaRPr lang="en-US" sz="800" dirty="0">
              <a:solidFill>
                <a:schemeClr val="tx1"/>
              </a:solidFill>
            </a:endParaRPr>
          </a:p>
        </p:txBody>
      </p:sp>
      <p:pic>
        <p:nvPicPr>
          <p:cNvPr id="4" name="Picture 3">
            <a:extLst>
              <a:ext uri="{FF2B5EF4-FFF2-40B4-BE49-F238E27FC236}">
                <a16:creationId xmlns:a16="http://schemas.microsoft.com/office/drawing/2014/main" id="{A409AB35-F631-4816-B96E-0638FBC67521}"/>
              </a:ext>
              <a:ext uri="{C183D7F6-B498-43B3-948B-1728B52AA6E4}">
                <adec:decorative xmlns:adec="http://schemas.microsoft.com/office/drawing/2017/decorative" val="1"/>
              </a:ext>
            </a:extLst>
          </p:cNvPr>
          <p:cNvPicPr>
            <a:picLocks noChangeAspect="1"/>
          </p:cNvPicPr>
          <p:nvPr/>
        </p:nvPicPr>
        <p:blipFill rotWithShape="1">
          <a:blip r:embed="rId2"/>
          <a:srcRect r="1302" b="1"/>
          <a:stretch/>
        </p:blipFill>
        <p:spPr>
          <a:xfrm>
            <a:off x="381000" y="918714"/>
            <a:ext cx="6821077" cy="4837691"/>
          </a:xfrm>
          <a:prstGeom prst="rect">
            <a:avLst/>
          </a:prstGeom>
        </p:spPr>
      </p:pic>
    </p:spTree>
    <p:extLst>
      <p:ext uri="{BB962C8B-B14F-4D97-AF65-F5344CB8AC3E}">
        <p14:creationId xmlns:p14="http://schemas.microsoft.com/office/powerpoint/2010/main" val="301774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8363E-B8AA-F026-5521-3AB2EF6F02C5}"/>
              </a:ext>
            </a:extLst>
          </p:cNvPr>
          <p:cNvSpPr>
            <a:spLocks noGrp="1"/>
          </p:cNvSpPr>
          <p:nvPr>
            <p:ph type="title"/>
          </p:nvPr>
        </p:nvSpPr>
        <p:spPr/>
        <p:txBody>
          <a:bodyPr/>
          <a:lstStyle/>
          <a:p>
            <a:r>
              <a:rPr lang="en-GB" dirty="0"/>
              <a:t>Individual Activity-15 Mins</a:t>
            </a:r>
          </a:p>
        </p:txBody>
      </p:sp>
      <p:sp>
        <p:nvSpPr>
          <p:cNvPr id="3" name="Content Placeholder 2">
            <a:extLst>
              <a:ext uri="{FF2B5EF4-FFF2-40B4-BE49-F238E27FC236}">
                <a16:creationId xmlns:a16="http://schemas.microsoft.com/office/drawing/2014/main" id="{F9EDABD4-BB94-58EE-B521-5E758B535260}"/>
              </a:ext>
            </a:extLst>
          </p:cNvPr>
          <p:cNvSpPr>
            <a:spLocks noGrp="1"/>
          </p:cNvSpPr>
          <p:nvPr>
            <p:ph idx="1"/>
          </p:nvPr>
        </p:nvSpPr>
        <p:spPr/>
        <p:txBody>
          <a:bodyPr/>
          <a:lstStyle/>
          <a:p>
            <a:r>
              <a:rPr lang="en-GB" dirty="0"/>
              <a:t>TASK 1</a:t>
            </a:r>
          </a:p>
          <a:p>
            <a:r>
              <a:rPr lang="en-GB" dirty="0"/>
              <a:t>Examine your research aim/objectives for your dissertation</a:t>
            </a:r>
          </a:p>
          <a:p>
            <a:r>
              <a:rPr lang="en-GB" dirty="0"/>
              <a:t>Having reviewed the aim/objectives describe which type of data collection method you intend to use and explain why you have chosen this method.</a:t>
            </a:r>
          </a:p>
          <a:p>
            <a:r>
              <a:rPr lang="en-GB" dirty="0"/>
              <a:t>Task 2</a:t>
            </a:r>
          </a:p>
          <a:p>
            <a:r>
              <a:rPr lang="en-GB" dirty="0"/>
              <a:t>List the positive and negative points of  using - Quantitative and Qualitative methods.</a:t>
            </a:r>
          </a:p>
          <a:p>
            <a:endParaRPr lang="en-GB" dirty="0"/>
          </a:p>
          <a:p>
            <a:endParaRPr lang="en-GB" dirty="0"/>
          </a:p>
        </p:txBody>
      </p:sp>
    </p:spTree>
    <p:extLst>
      <p:ext uri="{BB962C8B-B14F-4D97-AF65-F5344CB8AC3E}">
        <p14:creationId xmlns:p14="http://schemas.microsoft.com/office/powerpoint/2010/main" val="37637085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A4EF49A-F044-41FF-A94E-831BC6853CC3}"/>
              </a:ext>
              <a:ext uri="{C183D7F6-B498-43B3-948B-1728B52AA6E4}">
                <adec:decorative xmlns:adec="http://schemas.microsoft.com/office/drawing/2017/decorative" val="1"/>
              </a:ext>
            </a:extLst>
          </p:cNvPr>
          <p:cNvPicPr>
            <a:picLocks noChangeAspect="1"/>
          </p:cNvPicPr>
          <p:nvPr/>
        </p:nvPicPr>
        <p:blipFill rotWithShape="1">
          <a:blip r:embed="rId2"/>
          <a:srcRect t="5749" r="1" b="1"/>
          <a:stretch/>
        </p:blipFill>
        <p:spPr>
          <a:xfrm>
            <a:off x="-2192" y="10"/>
            <a:ext cx="8436340" cy="6857990"/>
          </a:xfrm>
          <a:custGeom>
            <a:avLst/>
            <a:gdLst/>
            <a:ahLst/>
            <a:cxnLst/>
            <a:rect l="l" t="t" r="r" b="b"/>
            <a:pathLst>
              <a:path w="8436340" h="6858000">
                <a:moveTo>
                  <a:pt x="6950358" y="3911316"/>
                </a:moveTo>
                <a:lnTo>
                  <a:pt x="6950358" y="3925503"/>
                </a:lnTo>
                <a:lnTo>
                  <a:pt x="6948404" y="3918409"/>
                </a:lnTo>
                <a:close/>
                <a:moveTo>
                  <a:pt x="890899" y="2071857"/>
                </a:moveTo>
                <a:cubicBezTo>
                  <a:pt x="890899" y="2071857"/>
                  <a:pt x="890899" y="2071857"/>
                  <a:pt x="4934362" y="2071857"/>
                </a:cubicBezTo>
                <a:cubicBezTo>
                  <a:pt x="5187625" y="2071857"/>
                  <a:pt x="5432153" y="2211072"/>
                  <a:pt x="5554418" y="2437296"/>
                </a:cubicBezTo>
                <a:cubicBezTo>
                  <a:pt x="5554418" y="2437296"/>
                  <a:pt x="5554418" y="2437296"/>
                  <a:pt x="7580515" y="5926372"/>
                </a:cubicBezTo>
                <a:cubicBezTo>
                  <a:pt x="7711513" y="6143896"/>
                  <a:pt x="7711513" y="6422327"/>
                  <a:pt x="7580515" y="6639850"/>
                </a:cubicBezTo>
                <a:cubicBezTo>
                  <a:pt x="7580515" y="6639850"/>
                  <a:pt x="7580515" y="6639850"/>
                  <a:pt x="7473670" y="6823844"/>
                </a:cubicBezTo>
                <a:lnTo>
                  <a:pt x="7453836" y="6858000"/>
                </a:lnTo>
                <a:lnTo>
                  <a:pt x="0" y="6858000"/>
                </a:lnTo>
                <a:lnTo>
                  <a:pt x="0" y="2890622"/>
                </a:lnTo>
                <a:lnTo>
                  <a:pt x="78831" y="2754282"/>
                </a:lnTo>
                <a:cubicBezTo>
                  <a:pt x="137995" y="2651956"/>
                  <a:pt x="199068" y="2546330"/>
                  <a:pt x="262110" y="2437296"/>
                </a:cubicBezTo>
                <a:cubicBezTo>
                  <a:pt x="393108" y="2211072"/>
                  <a:pt x="628904" y="2071857"/>
                  <a:pt x="890899" y="2071857"/>
                </a:cubicBezTo>
                <a:close/>
                <a:moveTo>
                  <a:pt x="6355444" y="753840"/>
                </a:moveTo>
                <a:cubicBezTo>
                  <a:pt x="6355444" y="753840"/>
                  <a:pt x="6355444" y="753840"/>
                  <a:pt x="7595013" y="753840"/>
                </a:cubicBezTo>
                <a:cubicBezTo>
                  <a:pt x="7672653" y="753840"/>
                  <a:pt x="7747616" y="796518"/>
                  <a:pt x="7785098" y="865869"/>
                </a:cubicBezTo>
                <a:cubicBezTo>
                  <a:pt x="7785098" y="865869"/>
                  <a:pt x="7785098" y="865869"/>
                  <a:pt x="8406222" y="1935484"/>
                </a:cubicBezTo>
                <a:cubicBezTo>
                  <a:pt x="8446380" y="2002169"/>
                  <a:pt x="8446380" y="2087523"/>
                  <a:pt x="8406222" y="2154207"/>
                </a:cubicBezTo>
                <a:cubicBezTo>
                  <a:pt x="8406222" y="2154207"/>
                  <a:pt x="8406222" y="2154207"/>
                  <a:pt x="7785098" y="3223823"/>
                </a:cubicBezTo>
                <a:cubicBezTo>
                  <a:pt x="7747616" y="3293174"/>
                  <a:pt x="7672653" y="3335852"/>
                  <a:pt x="7595013" y="3335852"/>
                </a:cubicBezTo>
                <a:cubicBezTo>
                  <a:pt x="7595013" y="3335852"/>
                  <a:pt x="7595013" y="3335852"/>
                  <a:pt x="6355444" y="3335852"/>
                </a:cubicBezTo>
                <a:cubicBezTo>
                  <a:pt x="6275127" y="3335852"/>
                  <a:pt x="6202841" y="3293174"/>
                  <a:pt x="6162682" y="3223823"/>
                </a:cubicBezTo>
                <a:cubicBezTo>
                  <a:pt x="6162682" y="3223823"/>
                  <a:pt x="6162682" y="3223823"/>
                  <a:pt x="5544237" y="2154207"/>
                </a:cubicBezTo>
                <a:cubicBezTo>
                  <a:pt x="5504078" y="2087523"/>
                  <a:pt x="5504078" y="2002169"/>
                  <a:pt x="5544237" y="1935484"/>
                </a:cubicBezTo>
                <a:cubicBezTo>
                  <a:pt x="5544237" y="1935484"/>
                  <a:pt x="5544237" y="1935484"/>
                  <a:pt x="6162682" y="865869"/>
                </a:cubicBezTo>
                <a:cubicBezTo>
                  <a:pt x="6202841" y="796518"/>
                  <a:pt x="6275127" y="753840"/>
                  <a:pt x="6355444" y="753840"/>
                </a:cubicBezTo>
                <a:close/>
                <a:moveTo>
                  <a:pt x="0" y="0"/>
                </a:moveTo>
                <a:lnTo>
                  <a:pt x="6535339" y="0"/>
                </a:lnTo>
                <a:lnTo>
                  <a:pt x="6421432" y="196155"/>
                </a:lnTo>
                <a:cubicBezTo>
                  <a:pt x="6196056" y="584267"/>
                  <a:pt x="5928944" y="1044253"/>
                  <a:pt x="5612367" y="1589421"/>
                </a:cubicBezTo>
                <a:cubicBezTo>
                  <a:pt x="5490102" y="1815646"/>
                  <a:pt x="5245573" y="1954861"/>
                  <a:pt x="4992310" y="1954861"/>
                </a:cubicBezTo>
                <a:cubicBezTo>
                  <a:pt x="4992310" y="1954861"/>
                  <a:pt x="4992310" y="1954861"/>
                  <a:pt x="948847" y="1954861"/>
                </a:cubicBezTo>
                <a:cubicBezTo>
                  <a:pt x="686852" y="1954861"/>
                  <a:pt x="451057" y="1815646"/>
                  <a:pt x="320058" y="1589421"/>
                </a:cubicBezTo>
                <a:cubicBezTo>
                  <a:pt x="320058" y="1589421"/>
                  <a:pt x="320058" y="1589421"/>
                  <a:pt x="4048" y="1042874"/>
                </a:cubicBezTo>
                <a:lnTo>
                  <a:pt x="0" y="1035874"/>
                </a:lnTo>
                <a:close/>
              </a:path>
            </a:pathLst>
          </a:custGeom>
        </p:spPr>
      </p:pic>
    </p:spTree>
    <p:extLst>
      <p:ext uri="{BB962C8B-B14F-4D97-AF65-F5344CB8AC3E}">
        <p14:creationId xmlns:p14="http://schemas.microsoft.com/office/powerpoint/2010/main" val="4001255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QUALITATIVE ANALYSIS</a:t>
            </a:r>
          </a:p>
        </p:txBody>
      </p:sp>
      <p:sp>
        <p:nvSpPr>
          <p:cNvPr id="4" name="Content Placeholder 3"/>
          <p:cNvSpPr>
            <a:spLocks noGrp="1"/>
          </p:cNvSpPr>
          <p:nvPr>
            <p:ph sz="half" idx="1"/>
          </p:nvPr>
        </p:nvSpPr>
        <p:spPr>
          <a:xfrm>
            <a:off x="609599" y="1600201"/>
            <a:ext cx="11096847" cy="4525963"/>
          </a:xfrm>
        </p:spPr>
        <p:txBody>
          <a:bodyPr>
            <a:normAutofit/>
          </a:bodyPr>
          <a:lstStyle/>
          <a:p>
            <a:pPr algn="ctr"/>
            <a:r>
              <a:rPr lang="en-US" dirty="0">
                <a:latin typeface="Arial Narrow" panose="020B0606020202030204" charset="0"/>
                <a:ea typeface="Arial Narrow" panose="020B0606020202030204" charset="0"/>
                <a:cs typeface="Arial Narrow" panose="020B0606020202030204" charset="0"/>
              </a:rPr>
              <a:t>"Data analysis is the process of bringing order, structure and meaning to the mass of collected data. It is a messy, ambiguous, time-consuming, creative, and fascinating process. It does not proceed in a linear fashion; it is not neat. Qualitative data analysis is a search for general statements about relationships among categories of data.”</a:t>
            </a:r>
          </a:p>
          <a:p>
            <a:pPr marL="0" indent="0" algn="ctr">
              <a:buNone/>
            </a:pPr>
            <a:r>
              <a:rPr lang="en-US" sz="1900" dirty="0">
                <a:latin typeface="Arial Narrow" panose="020B0606020202030204" charset="0"/>
                <a:ea typeface="Arial Narrow" panose="020B0606020202030204" charset="0"/>
                <a:cs typeface="Arial Narrow" panose="020B0606020202030204" charset="0"/>
              </a:rPr>
              <a:t>Marshall and </a:t>
            </a:r>
            <a:r>
              <a:rPr lang="en-US" sz="1900" dirty="0" err="1">
                <a:latin typeface="Arial Narrow" panose="020B0606020202030204" charset="0"/>
                <a:ea typeface="Arial Narrow" panose="020B0606020202030204" charset="0"/>
                <a:cs typeface="Arial Narrow" panose="020B0606020202030204" charset="0"/>
              </a:rPr>
              <a:t>Rossman</a:t>
            </a:r>
            <a:r>
              <a:rPr lang="en-US" sz="1900" dirty="0">
                <a:latin typeface="Arial Narrow" panose="020B0606020202030204" charset="0"/>
                <a:ea typeface="Arial Narrow" panose="020B0606020202030204" charset="0"/>
                <a:cs typeface="Arial Narrow" panose="020B0606020202030204" charset="0"/>
              </a:rPr>
              <a:t>, 1990:111</a:t>
            </a:r>
          </a:p>
        </p:txBody>
      </p:sp>
    </p:spTree>
    <p:extLst>
      <p:ext uri="{BB962C8B-B14F-4D97-AF65-F5344CB8AC3E}">
        <p14:creationId xmlns:p14="http://schemas.microsoft.com/office/powerpoint/2010/main" val="2500738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838200" y="365125"/>
            <a:ext cx="10515600" cy="1325563"/>
          </a:xfrm>
        </p:spPr>
        <p:txBody>
          <a:bodyPr>
            <a:normAutofit/>
          </a:bodyPr>
          <a:lstStyle/>
          <a:p>
            <a:pPr algn="ctr"/>
            <a:r>
              <a:rPr lang="en-US" b="1" dirty="0" err="1"/>
              <a:t>Organising</a:t>
            </a:r>
            <a:r>
              <a:rPr lang="en-US" dirty="0"/>
              <a:t> the data</a:t>
            </a:r>
          </a:p>
        </p:txBody>
      </p:sp>
      <p:graphicFrame>
        <p:nvGraphicFramePr>
          <p:cNvPr id="7" name="Content Placeholder 2"/>
          <p:cNvGraphicFramePr/>
          <p:nvPr/>
        </p:nvGraphicFramePr>
        <p:xfrm>
          <a:off x="791387" y="2118019"/>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Interpreting the Information</a:t>
            </a:r>
          </a:p>
        </p:txBody>
      </p:sp>
      <p:sp>
        <p:nvSpPr>
          <p:cNvPr id="3" name="Content Placeholder 2"/>
          <p:cNvSpPr>
            <a:spLocks noGrp="1"/>
          </p:cNvSpPr>
          <p:nvPr>
            <p:ph idx="1"/>
          </p:nvPr>
        </p:nvSpPr>
        <p:spPr/>
        <p:txBody>
          <a:bodyPr/>
          <a:lstStyle/>
          <a:p>
            <a:r>
              <a:rPr lang="en-US" dirty="0"/>
              <a:t>Numbers do not speak for themselves.</a:t>
            </a:r>
          </a:p>
          <a:p>
            <a:pPr lvl="1"/>
            <a:r>
              <a:rPr lang="en-US" dirty="0"/>
              <a:t>For example, what does it mean that 55 youth reported a change in behavior. Or, 25% of participants rated the program a 5 and 75% rated it a 4. What do these numbers mean? </a:t>
            </a:r>
          </a:p>
          <a:p>
            <a:pPr lvl="1"/>
            <a:endParaRPr lang="en-US" dirty="0"/>
          </a:p>
          <a:p>
            <a:pPr marL="457200" lvl="1" indent="0" algn="ctr">
              <a:buNone/>
            </a:pPr>
            <a:r>
              <a:rPr lang="en-US" dirty="0">
                <a:solidFill>
                  <a:srgbClr val="FF0000"/>
                </a:solidFill>
              </a:rPr>
              <a:t>Interpretation is the process of attaching meaning to the data</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Interpreting the Information</a:t>
            </a:r>
            <a:r>
              <a:rPr lang="is-IS" dirty="0"/>
              <a:t>… </a:t>
            </a:r>
            <a:r>
              <a:rPr lang="is-IS" sz="2800" i="1" dirty="0"/>
              <a:t>Cont...</a:t>
            </a:r>
            <a:endParaRPr lang="en-US" sz="2800" i="1" dirty="0"/>
          </a:p>
        </p:txBody>
      </p:sp>
      <p:sp>
        <p:nvSpPr>
          <p:cNvPr id="3" name="Content Placeholder 2"/>
          <p:cNvSpPr>
            <a:spLocks noGrp="1"/>
          </p:cNvSpPr>
          <p:nvPr>
            <p:ph idx="1"/>
          </p:nvPr>
        </p:nvSpPr>
        <p:spPr/>
        <p:txBody>
          <a:bodyPr>
            <a:normAutofit/>
          </a:bodyPr>
          <a:lstStyle/>
          <a:p>
            <a:pPr marL="0" indent="0">
              <a:buNone/>
            </a:pPr>
            <a:r>
              <a:rPr lang="en-US" dirty="0"/>
              <a:t>Part of interpreting information is identifying the lessons learned: </a:t>
            </a:r>
          </a:p>
          <a:p>
            <a:pPr lvl="1"/>
            <a:r>
              <a:rPr lang="en-US" dirty="0"/>
              <a:t>What did you learn? - about the issue being examined, about the participants involved in the process, about individuals perception of the issue?</a:t>
            </a:r>
          </a:p>
          <a:p>
            <a:pPr lvl="1"/>
            <a:r>
              <a:rPr lang="en-US" dirty="0"/>
              <a:t>Are there any 'ah-has'? What is new? What was expected?</a:t>
            </a:r>
          </a:p>
          <a:p>
            <a:pPr lvl="1"/>
            <a:r>
              <a:rPr lang="en-US" dirty="0"/>
              <a:t>Were there findings that surprised you?</a:t>
            </a:r>
          </a:p>
          <a:p>
            <a:pPr lvl="1"/>
            <a:r>
              <a:rPr lang="en-US" dirty="0"/>
              <a:t>Are there things you don't understand very well - where further study is needed?</a:t>
            </a:r>
          </a:p>
          <a:p>
            <a:pPr lvl="1"/>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p:cNvSpPr>
            <a:spLocks noGrp="1"/>
          </p:cNvSpPr>
          <p:nvPr>
            <p:ph type="title"/>
          </p:nvPr>
        </p:nvSpPr>
        <p:spPr>
          <a:xfrm>
            <a:off x="838199" y="548464"/>
            <a:ext cx="3807187" cy="2228074"/>
          </a:xfrm>
        </p:spPr>
        <p:txBody>
          <a:bodyPr vert="horz" lIns="91440" tIns="45720" rIns="91440" bIns="45720" rtlCol="0" anchor="ctr">
            <a:normAutofit/>
          </a:bodyPr>
          <a:lstStyle/>
          <a:p>
            <a:r>
              <a:rPr lang="en-US" sz="4000" dirty="0"/>
              <a:t>Simple Qualitative Analysis… </a:t>
            </a:r>
            <a:r>
              <a:rPr lang="en-US" sz="4000" i="1" dirty="0"/>
              <a:t>Cont...</a:t>
            </a:r>
          </a:p>
        </p:txBody>
      </p:sp>
      <p:sp>
        <p:nvSpPr>
          <p:cNvPr id="3" name="Content Placeholder 2"/>
          <p:cNvSpPr txBox="1"/>
          <p:nvPr/>
        </p:nvSpPr>
        <p:spPr>
          <a:xfrm>
            <a:off x="838201" y="2962279"/>
            <a:ext cx="3799425" cy="31432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1600" dirty="0"/>
              <a:t>Recurring patterns or themes</a:t>
            </a:r>
          </a:p>
          <a:p>
            <a:pPr marL="0" indent="0">
              <a:buNone/>
            </a:pPr>
            <a:r>
              <a:rPr lang="en-US" sz="1600" dirty="0"/>
              <a:t>	Emergent from data, dependent on observation framework if used</a:t>
            </a:r>
          </a:p>
          <a:p>
            <a:r>
              <a:rPr lang="en-US" sz="1600" dirty="0" err="1"/>
              <a:t>Categorising</a:t>
            </a:r>
            <a:r>
              <a:rPr lang="en-US" sz="1600" dirty="0"/>
              <a:t> data</a:t>
            </a:r>
          </a:p>
          <a:p>
            <a:pPr marL="0" indent="0">
              <a:buNone/>
            </a:pPr>
            <a:r>
              <a:rPr lang="en-US" sz="1600" dirty="0"/>
              <a:t>	</a:t>
            </a:r>
            <a:r>
              <a:rPr lang="en-US" sz="1600" dirty="0" err="1"/>
              <a:t>Categorisation</a:t>
            </a:r>
            <a:r>
              <a:rPr lang="en-US" sz="1600" dirty="0"/>
              <a:t> themes may be emergent or pre-specified</a:t>
            </a:r>
          </a:p>
          <a:p>
            <a:r>
              <a:rPr lang="en-US" sz="1600" dirty="0"/>
              <a:t>Looking for critical incidents</a:t>
            </a:r>
          </a:p>
          <a:p>
            <a:pPr marL="0" indent="0">
              <a:buNone/>
            </a:pPr>
            <a:r>
              <a:rPr lang="en-US" sz="1600" dirty="0"/>
              <a:t>	Helps to focus in on key events</a:t>
            </a:r>
          </a:p>
        </p:txBody>
      </p:sp>
      <p:pic>
        <p:nvPicPr>
          <p:cNvPr id="6" name="Picture 5" descr="Pipette adding DNA sample to a petri dish"/>
          <p:cNvPicPr>
            <a:picLocks noChangeAspect="1"/>
          </p:cNvPicPr>
          <p:nvPr/>
        </p:nvPicPr>
        <p:blipFill rotWithShape="1">
          <a:blip r:embed="rId2"/>
          <a:srcRect r="21461"/>
          <a:stretch>
            <a:fillRect/>
          </a:stretch>
        </p:blipFill>
        <p:spPr>
          <a:xfrm>
            <a:off x="5010386" y="10"/>
            <a:ext cx="7181613" cy="6857990"/>
          </a:xfrm>
          <a:prstGeom prst="rect">
            <a:avLst/>
          </a:prstGeom>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TOOLS TO SUPPORT DATA ANALYSIS</a:t>
            </a:r>
          </a:p>
        </p:txBody>
      </p:sp>
      <p:sp>
        <p:nvSpPr>
          <p:cNvPr id="3" name="Content Placeholder 2"/>
          <p:cNvSpPr>
            <a:spLocks noGrp="1"/>
          </p:cNvSpPr>
          <p:nvPr>
            <p:ph idx="1"/>
          </p:nvPr>
        </p:nvSpPr>
        <p:spPr/>
        <p:txBody>
          <a:bodyPr/>
          <a:lstStyle/>
          <a:p>
            <a:r>
              <a:rPr lang="en-US" dirty="0"/>
              <a:t>Spreadsheet – simple to use, basic graphs</a:t>
            </a:r>
          </a:p>
          <a:p>
            <a:r>
              <a:rPr lang="en-US" dirty="0"/>
              <a:t>Statistical packages, e.g. SPSS, NVIVO, </a:t>
            </a:r>
            <a:r>
              <a:rPr lang="en-US" dirty="0" err="1"/>
              <a:t>etc</a:t>
            </a:r>
            <a:r>
              <a:rPr lang="is-IS" dirty="0"/>
              <a:t>…</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6">
            <a:extLst>
              <a:ext uri="{FF2B5EF4-FFF2-40B4-BE49-F238E27FC236}">
                <a16:creationId xmlns:a16="http://schemas.microsoft.com/office/drawing/2014/main" id="{4C27DA16-02A8-4C41-9F79-825880EC9B9C}"/>
              </a:ext>
            </a:extLst>
          </p:cNvPr>
          <p:cNvGraphicFramePr>
            <a:graphicFrameLocks noGrp="1"/>
          </p:cNvGraphicFramePr>
          <p:nvPr/>
        </p:nvGraphicFramePr>
        <p:xfrm>
          <a:off x="342899" y="213360"/>
          <a:ext cx="11506202" cy="6431280"/>
        </p:xfrm>
        <a:graphic>
          <a:graphicData uri="http://schemas.openxmlformats.org/drawingml/2006/table">
            <a:tbl>
              <a:tblPr firstRow="1" bandRow="1">
                <a:tableStyleId>{5C22544A-7EE6-4342-B048-85BDC9FD1C3A}</a:tableStyleId>
              </a:tblPr>
              <a:tblGrid>
                <a:gridCol w="5753101">
                  <a:extLst>
                    <a:ext uri="{9D8B030D-6E8A-4147-A177-3AD203B41FA5}">
                      <a16:colId xmlns:a16="http://schemas.microsoft.com/office/drawing/2014/main" val="1081472498"/>
                    </a:ext>
                  </a:extLst>
                </a:gridCol>
                <a:gridCol w="5753101">
                  <a:extLst>
                    <a:ext uri="{9D8B030D-6E8A-4147-A177-3AD203B41FA5}">
                      <a16:colId xmlns:a16="http://schemas.microsoft.com/office/drawing/2014/main" val="2455925130"/>
                    </a:ext>
                  </a:extLst>
                </a:gridCol>
              </a:tblGrid>
              <a:tr h="370840">
                <a:tc gridSpan="2">
                  <a:txBody>
                    <a:bodyPr/>
                    <a:lstStyle/>
                    <a:p>
                      <a:pPr algn="ctr"/>
                      <a:r>
                        <a:rPr lang="en-GB" sz="4000" dirty="0"/>
                        <a:t>Key Qualitative Data Analysis Approaches </a:t>
                      </a:r>
                    </a:p>
                  </a:txBody>
                  <a:tcPr/>
                </a:tc>
                <a:tc hMerge="1">
                  <a:txBody>
                    <a:bodyPr/>
                    <a:lstStyle/>
                    <a:p>
                      <a:pPr algn="ctr"/>
                      <a:endParaRPr lang="en-GB" sz="2800" dirty="0"/>
                    </a:p>
                  </a:txBody>
                  <a:tcPr/>
                </a:tc>
                <a:extLst>
                  <a:ext uri="{0D108BD9-81ED-4DB2-BD59-A6C34878D82A}">
                    <a16:rowId xmlns:a16="http://schemas.microsoft.com/office/drawing/2014/main" val="3474282810"/>
                  </a:ext>
                </a:extLst>
              </a:tr>
              <a:tr h="370840">
                <a:tc>
                  <a:txBody>
                    <a:bodyPr/>
                    <a:lstStyle/>
                    <a:p>
                      <a:pPr algn="ctr"/>
                      <a:r>
                        <a:rPr lang="en-GB" sz="2800" b="1" dirty="0"/>
                        <a:t>Thematic Analysis </a:t>
                      </a:r>
                    </a:p>
                  </a:txBody>
                  <a:tcPr/>
                </a:tc>
                <a:tc>
                  <a:txBody>
                    <a:bodyPr/>
                    <a:lstStyle/>
                    <a:p>
                      <a:pPr algn="ctr"/>
                      <a:r>
                        <a:rPr lang="en-GB" sz="2800" b="1" dirty="0"/>
                        <a:t>Content Analysis</a:t>
                      </a:r>
                    </a:p>
                  </a:txBody>
                  <a:tcPr/>
                </a:tc>
                <a:extLst>
                  <a:ext uri="{0D108BD9-81ED-4DB2-BD59-A6C34878D82A}">
                    <a16:rowId xmlns:a16="http://schemas.microsoft.com/office/drawing/2014/main" val="4098443277"/>
                  </a:ext>
                </a:extLst>
              </a:tr>
              <a:tr h="370840">
                <a:tc>
                  <a:txBody>
                    <a:bodyPr/>
                    <a:lstStyle/>
                    <a:p>
                      <a:r>
                        <a:rPr lang="en-GB" dirty="0"/>
                        <a:t>Thematic Analysis is usually applied to a set of texts, such as interview transcripts</a:t>
                      </a:r>
                    </a:p>
                  </a:txBody>
                  <a:tcPr/>
                </a:tc>
                <a:tc>
                  <a:txBody>
                    <a:bodyPr/>
                    <a:lstStyle/>
                    <a:p>
                      <a:r>
                        <a:rPr lang="en-GB" dirty="0"/>
                        <a:t>Content analysis can be used as a quantitative or qualitative method of data analysis. </a:t>
                      </a:r>
                    </a:p>
                  </a:txBody>
                  <a:tcPr/>
                </a:tc>
                <a:extLst>
                  <a:ext uri="{0D108BD9-81ED-4DB2-BD59-A6C34878D82A}">
                    <a16:rowId xmlns:a16="http://schemas.microsoft.com/office/drawing/2014/main" val="2440990678"/>
                  </a:ext>
                </a:extLst>
              </a:tr>
              <a:tr h="370840">
                <a:tc>
                  <a:txBody>
                    <a:bodyPr/>
                    <a:lstStyle/>
                    <a:p>
                      <a:r>
                        <a:rPr lang="en-GB" dirty="0"/>
                        <a:t>The researcher closely examines the data to identify common themes – topics, ideas and patterns of meaning that come up repeatedly.</a:t>
                      </a:r>
                    </a:p>
                  </a:txBody>
                  <a:tcPr/>
                </a:tc>
                <a:tc>
                  <a:txBody>
                    <a:bodyPr/>
                    <a:lstStyle/>
                    <a:p>
                      <a:r>
                        <a:rPr lang="en-GB" dirty="0"/>
                        <a:t>Even in a qualitative content analysis, there is some quantification of data, as content analysis helps researchers count instances of codes.</a:t>
                      </a:r>
                    </a:p>
                  </a:txBody>
                  <a:tcPr/>
                </a:tc>
                <a:extLst>
                  <a:ext uri="{0D108BD9-81ED-4DB2-BD59-A6C34878D82A}">
                    <a16:rowId xmlns:a16="http://schemas.microsoft.com/office/drawing/2014/main" val="1320604852"/>
                  </a:ext>
                </a:extLst>
              </a:tr>
              <a:tr h="370840">
                <a:tc>
                  <a:txBody>
                    <a:bodyPr/>
                    <a:lstStyle/>
                    <a:p>
                      <a:r>
                        <a:rPr lang="en-GB" dirty="0"/>
                        <a:t>In thematic analysis, the researcher systematically codes all data and then begins to organize the codes, based on some similarity, into larger and larger categories that may lead to a hierarchical structure of code -&gt; subtheme -&gt; theme.</a:t>
                      </a:r>
                    </a:p>
                  </a:txBody>
                  <a:tcPr/>
                </a:tc>
                <a:tc>
                  <a:txBody>
                    <a:bodyPr/>
                    <a:lstStyle/>
                    <a:p>
                      <a:r>
                        <a:rPr lang="en-GB" dirty="0"/>
                        <a:t>Content analysis can be applied to other textual data and not just interviews. Content analysis is also appropriate for analysing visual images like pictures or videos. </a:t>
                      </a:r>
                    </a:p>
                  </a:txBody>
                  <a:tcPr/>
                </a:tc>
                <a:extLst>
                  <a:ext uri="{0D108BD9-81ED-4DB2-BD59-A6C34878D82A}">
                    <a16:rowId xmlns:a16="http://schemas.microsoft.com/office/drawing/2014/main" val="831319523"/>
                  </a:ext>
                </a:extLst>
              </a:tr>
              <a:tr h="370840">
                <a:tc>
                  <a:txBody>
                    <a:bodyPr/>
                    <a:lstStyle/>
                    <a:p>
                      <a:r>
                        <a:rPr lang="en-GB" dirty="0"/>
                        <a:t>Themes, along with supporting excerpts from the data e.g., interview quotations, are presented in the final report, including a description of those themes in relation to the research questions.</a:t>
                      </a:r>
                    </a:p>
                  </a:txBody>
                  <a:tcPr/>
                </a:tc>
                <a:tc>
                  <a:txBody>
                    <a:bodyPr/>
                    <a:lstStyle/>
                    <a:p>
                      <a:r>
                        <a:rPr lang="en-GB" dirty="0"/>
                        <a:t>This type of analysis may help researchers with large amounts of textual data, as content analysis is useful for determining how words and word patterns are used in context</a:t>
                      </a:r>
                    </a:p>
                  </a:txBody>
                  <a:tcPr/>
                </a:tc>
                <a:extLst>
                  <a:ext uri="{0D108BD9-81ED-4DB2-BD59-A6C34878D82A}">
                    <a16:rowId xmlns:a16="http://schemas.microsoft.com/office/drawing/2014/main" val="2545389787"/>
                  </a:ext>
                </a:extLst>
              </a:tr>
              <a:tr h="370840">
                <a:tc>
                  <a:txBody>
                    <a:bodyPr/>
                    <a:lstStyle/>
                    <a:p>
                      <a:endParaRPr lang="en-GB" dirty="0"/>
                    </a:p>
                  </a:txBody>
                  <a:tcPr/>
                </a:tc>
                <a:tc>
                  <a:txBody>
                    <a:bodyPr/>
                    <a:lstStyle/>
                    <a:p>
                      <a:r>
                        <a:rPr lang="en-GB" dirty="0"/>
                        <a:t>In content analysis, the researcher codes data and generates categories and subcategories. </a:t>
                      </a:r>
                    </a:p>
                  </a:txBody>
                  <a:tcPr/>
                </a:tc>
                <a:extLst>
                  <a:ext uri="{0D108BD9-81ED-4DB2-BD59-A6C34878D82A}">
                    <a16:rowId xmlns:a16="http://schemas.microsoft.com/office/drawing/2014/main" val="1056150792"/>
                  </a:ext>
                </a:extLst>
              </a:tr>
              <a:tr h="370840">
                <a:tc>
                  <a:txBody>
                    <a:bodyPr/>
                    <a:lstStyle/>
                    <a:p>
                      <a:endParaRPr lang="en-GB" dirty="0"/>
                    </a:p>
                  </a:txBody>
                  <a:tcPr/>
                </a:tc>
                <a:tc>
                  <a:txBody>
                    <a:bodyPr/>
                    <a:lstStyle/>
                    <a:p>
                      <a:r>
                        <a:rPr lang="en-GB" dirty="0"/>
                        <a:t>In content analysis, researchers often present the results as conceptual maps or models.</a:t>
                      </a:r>
                    </a:p>
                  </a:txBody>
                  <a:tcPr/>
                </a:tc>
                <a:extLst>
                  <a:ext uri="{0D108BD9-81ED-4DB2-BD59-A6C34878D82A}">
                    <a16:rowId xmlns:a16="http://schemas.microsoft.com/office/drawing/2014/main" val="4034996591"/>
                  </a:ext>
                </a:extLst>
              </a:tr>
            </a:tbl>
          </a:graphicData>
        </a:graphic>
      </p:graphicFrame>
    </p:spTree>
    <p:extLst>
      <p:ext uri="{BB962C8B-B14F-4D97-AF65-F5344CB8AC3E}">
        <p14:creationId xmlns:p14="http://schemas.microsoft.com/office/powerpoint/2010/main" val="38179846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9089F-0B34-41F0-B58A-3DE701FD04D0}"/>
              </a:ext>
            </a:extLst>
          </p:cNvPr>
          <p:cNvSpPr>
            <a:spLocks noGrp="1"/>
          </p:cNvSpPr>
          <p:nvPr>
            <p:ph type="title"/>
          </p:nvPr>
        </p:nvSpPr>
        <p:spPr/>
        <p:txBody>
          <a:bodyPr/>
          <a:lstStyle/>
          <a:p>
            <a:pPr algn="ctr"/>
            <a:r>
              <a:rPr lang="en-GB" b="1" dirty="0"/>
              <a:t>Methodology Structure</a:t>
            </a:r>
          </a:p>
        </p:txBody>
      </p:sp>
      <p:sp>
        <p:nvSpPr>
          <p:cNvPr id="3" name="Content Placeholder 2">
            <a:extLst>
              <a:ext uri="{FF2B5EF4-FFF2-40B4-BE49-F238E27FC236}">
                <a16:creationId xmlns:a16="http://schemas.microsoft.com/office/drawing/2014/main" id="{6A123125-9347-4667-A3C4-48408E4088C4}"/>
              </a:ext>
            </a:extLst>
          </p:cNvPr>
          <p:cNvSpPr>
            <a:spLocks noGrp="1"/>
          </p:cNvSpPr>
          <p:nvPr>
            <p:ph idx="1"/>
          </p:nvPr>
        </p:nvSpPr>
        <p:spPr>
          <a:xfrm>
            <a:off x="293914" y="1841152"/>
            <a:ext cx="11425881" cy="4921164"/>
          </a:xfrm>
        </p:spPr>
        <p:txBody>
          <a:bodyPr>
            <a:normAutofit fontScale="25000" lnSpcReduction="20000"/>
          </a:bodyPr>
          <a:lstStyle/>
          <a:p>
            <a:pPr marL="0" indent="0">
              <a:lnSpc>
                <a:spcPct val="107000"/>
              </a:lnSpc>
              <a:spcAft>
                <a:spcPts val="800"/>
              </a:spcAft>
              <a:buNone/>
            </a:pPr>
            <a:r>
              <a:rPr lang="en-GB" sz="9600" b="1" dirty="0">
                <a:effectLst/>
                <a:ea typeface="Calibri" panose="020F0502020204030204" pitchFamily="34" charset="0"/>
                <a:cs typeface="Times New Roman" panose="02020603050405020304" pitchFamily="18" charset="0"/>
              </a:rPr>
              <a:t>Data Collection Method</a:t>
            </a:r>
          </a:p>
          <a:p>
            <a:pPr marL="0" indent="0">
              <a:lnSpc>
                <a:spcPct val="107000"/>
              </a:lnSpc>
              <a:spcAft>
                <a:spcPts val="800"/>
              </a:spcAft>
              <a:buNone/>
            </a:pPr>
            <a:r>
              <a:rPr lang="en-GB" sz="8000" dirty="0">
                <a:effectLst/>
                <a:ea typeface="Calibri" panose="020F0502020204030204" pitchFamily="34" charset="0"/>
                <a:cs typeface="Times New Roman" panose="02020603050405020304" pitchFamily="18" charset="0"/>
              </a:rPr>
              <a:t>This section describes and justifies all data collection methods, including how, when, where, and by whom data was collected. </a:t>
            </a:r>
            <a:r>
              <a:rPr lang="en-GB" sz="8000" b="1" dirty="0">
                <a:effectLst/>
                <a:ea typeface="Calibri" panose="020F0502020204030204" pitchFamily="34" charset="0"/>
                <a:cs typeface="Times New Roman" panose="02020603050405020304" pitchFamily="18" charset="0"/>
              </a:rPr>
              <a:t>Primary</a:t>
            </a:r>
            <a:r>
              <a:rPr lang="en-GB" sz="8000" dirty="0">
                <a:effectLst/>
                <a:ea typeface="Calibri" panose="020F0502020204030204" pitchFamily="34" charset="0"/>
                <a:cs typeface="Times New Roman" panose="02020603050405020304" pitchFamily="18" charset="0"/>
              </a:rPr>
              <a:t> data collection methods can be divided into two groups</a:t>
            </a:r>
            <a:r>
              <a:rPr lang="en-GB" sz="6200" dirty="0">
                <a:effectLst/>
                <a:ea typeface="Calibri" panose="020F0502020204030204" pitchFamily="34" charset="0"/>
                <a:cs typeface="Times New Roman" panose="02020603050405020304" pitchFamily="18" charset="0"/>
              </a:rPr>
              <a:t>: </a:t>
            </a:r>
          </a:p>
          <a:p>
            <a:pPr marL="457200" lvl="1" indent="0" defTabSz="449263">
              <a:lnSpc>
                <a:spcPct val="107000"/>
              </a:lnSpc>
              <a:spcAft>
                <a:spcPts val="800"/>
              </a:spcAft>
              <a:buNone/>
            </a:pPr>
            <a:r>
              <a:rPr lang="en-GB" sz="5800" dirty="0">
                <a:effectLst/>
                <a:ea typeface="Calibri" panose="020F0502020204030204" pitchFamily="34" charset="0"/>
                <a:cs typeface="Times New Roman" panose="02020603050405020304" pitchFamily="18" charset="0"/>
              </a:rPr>
              <a:t>•	</a:t>
            </a:r>
            <a:r>
              <a:rPr lang="en-GB" sz="7200" dirty="0">
                <a:effectLst/>
                <a:ea typeface="Calibri" panose="020F0502020204030204" pitchFamily="34" charset="0"/>
                <a:cs typeface="Times New Roman" panose="02020603050405020304" pitchFamily="18" charset="0"/>
              </a:rPr>
              <a:t>Quantitative data collection methods are based in mathematical calculations in various formats.  Methods of quantitative data collection include questionnaires with closed-ended questions and surveys.</a:t>
            </a:r>
          </a:p>
          <a:p>
            <a:pPr marL="457200" lvl="1" indent="0" defTabSz="449263">
              <a:lnSpc>
                <a:spcPct val="107000"/>
              </a:lnSpc>
              <a:spcAft>
                <a:spcPts val="800"/>
              </a:spcAft>
              <a:buNone/>
            </a:pPr>
            <a:r>
              <a:rPr lang="en-GB" sz="7200" dirty="0">
                <a:effectLst/>
                <a:ea typeface="Calibri" panose="020F0502020204030204" pitchFamily="34" charset="0"/>
                <a:cs typeface="Times New Roman" panose="02020603050405020304" pitchFamily="18" charset="0"/>
              </a:rPr>
              <a:t>•	Qualitative data collection methods, on the contrary, do not involve numbers or mathematical calculations and are closely associated with interpretivist research. Methods of qualitative data collection include interviews and focus groups. </a:t>
            </a:r>
          </a:p>
          <a:p>
            <a:pPr marL="0" indent="0" defTabSz="449263">
              <a:lnSpc>
                <a:spcPct val="107000"/>
              </a:lnSpc>
              <a:spcAft>
                <a:spcPts val="800"/>
              </a:spcAft>
              <a:buNone/>
            </a:pPr>
            <a:r>
              <a:rPr lang="en-GB" sz="8000" dirty="0">
                <a:effectLst/>
                <a:ea typeface="Calibri" panose="020F0502020204030204" pitchFamily="34" charset="0"/>
                <a:cs typeface="Times New Roman" panose="02020603050405020304" pitchFamily="18" charset="0"/>
              </a:rPr>
              <a:t>Explain and justify the data collection method used and how participants were selected.  </a:t>
            </a:r>
            <a:endParaRPr lang="en-GB" dirty="0"/>
          </a:p>
          <a:p>
            <a:endParaRPr lang="en-GB" dirty="0"/>
          </a:p>
        </p:txBody>
      </p:sp>
    </p:spTree>
    <p:extLst>
      <p:ext uri="{BB962C8B-B14F-4D97-AF65-F5344CB8AC3E}">
        <p14:creationId xmlns:p14="http://schemas.microsoft.com/office/powerpoint/2010/main" val="3397223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9089F-0B34-41F0-B58A-3DE701FD04D0}"/>
              </a:ext>
            </a:extLst>
          </p:cNvPr>
          <p:cNvSpPr>
            <a:spLocks noGrp="1"/>
          </p:cNvSpPr>
          <p:nvPr>
            <p:ph type="title"/>
          </p:nvPr>
        </p:nvSpPr>
        <p:spPr/>
        <p:txBody>
          <a:bodyPr/>
          <a:lstStyle/>
          <a:p>
            <a:pPr algn="ctr"/>
            <a:r>
              <a:rPr lang="en-GB" b="1" dirty="0"/>
              <a:t>Methodology Structure</a:t>
            </a:r>
          </a:p>
        </p:txBody>
      </p:sp>
      <p:sp>
        <p:nvSpPr>
          <p:cNvPr id="3" name="Content Placeholder 2">
            <a:extLst>
              <a:ext uri="{FF2B5EF4-FFF2-40B4-BE49-F238E27FC236}">
                <a16:creationId xmlns:a16="http://schemas.microsoft.com/office/drawing/2014/main" id="{6A123125-9347-4667-A3C4-48408E4088C4}"/>
              </a:ext>
            </a:extLst>
          </p:cNvPr>
          <p:cNvSpPr>
            <a:spLocks noGrp="1"/>
          </p:cNvSpPr>
          <p:nvPr>
            <p:ph idx="1"/>
          </p:nvPr>
        </p:nvSpPr>
        <p:spPr>
          <a:xfrm>
            <a:off x="304800" y="1825625"/>
            <a:ext cx="11049000" cy="4351338"/>
          </a:xfrm>
        </p:spPr>
        <p:txBody>
          <a:bodyPr>
            <a:normAutofit fontScale="25000" lnSpcReduction="20000"/>
          </a:bodyPr>
          <a:lstStyle/>
          <a:p>
            <a:pPr marL="0" indent="0">
              <a:lnSpc>
                <a:spcPct val="107000"/>
              </a:lnSpc>
              <a:spcAft>
                <a:spcPts val="800"/>
              </a:spcAft>
              <a:buNone/>
            </a:pPr>
            <a:r>
              <a:rPr lang="en-GB" sz="11200" b="1" dirty="0">
                <a:effectLst/>
                <a:ea typeface="Calibri" panose="020F0502020204030204" pitchFamily="34" charset="0"/>
                <a:cs typeface="Times New Roman" panose="02020603050405020304" pitchFamily="18" charset="0"/>
              </a:rPr>
              <a:t>Data Analysis </a:t>
            </a:r>
          </a:p>
          <a:p>
            <a:pPr marL="0" indent="0">
              <a:lnSpc>
                <a:spcPct val="107000"/>
              </a:lnSpc>
              <a:spcAft>
                <a:spcPts val="800"/>
              </a:spcAft>
              <a:buNone/>
            </a:pPr>
            <a:r>
              <a:rPr lang="en-GB" sz="8000" dirty="0">
                <a:effectLst/>
                <a:ea typeface="Calibri" panose="020F0502020204030204" pitchFamily="34" charset="0"/>
                <a:cs typeface="Times New Roman" panose="02020603050405020304" pitchFamily="18" charset="0"/>
              </a:rPr>
              <a:t>You have to explain in a brief manner how you are going to analyse the primary data you will collect. </a:t>
            </a:r>
          </a:p>
          <a:p>
            <a:pPr marL="0" indent="0">
              <a:lnSpc>
                <a:spcPct val="107000"/>
              </a:lnSpc>
              <a:spcAft>
                <a:spcPts val="800"/>
              </a:spcAft>
              <a:buNone/>
            </a:pPr>
            <a:r>
              <a:rPr lang="en-GB" sz="8000" dirty="0">
                <a:effectLst/>
                <a:ea typeface="Calibri" panose="020F0502020204030204" pitchFamily="34" charset="0"/>
                <a:cs typeface="Times New Roman" panose="02020603050405020304" pitchFamily="18" charset="0"/>
              </a:rPr>
              <a:t>There are differences between qualitative data analysis and quantitative data analysis:</a:t>
            </a:r>
          </a:p>
          <a:p>
            <a:pPr marL="457200" lvl="1" indent="0">
              <a:lnSpc>
                <a:spcPct val="107000"/>
              </a:lnSpc>
              <a:spcAft>
                <a:spcPts val="800"/>
              </a:spcAft>
              <a:buNone/>
            </a:pPr>
            <a:r>
              <a:rPr lang="en-GB" sz="7600" dirty="0">
                <a:effectLst/>
                <a:ea typeface="Calibri" panose="020F0502020204030204" pitchFamily="34" charset="0"/>
                <a:cs typeface="Times New Roman" panose="02020603050405020304" pitchFamily="18" charset="0"/>
              </a:rPr>
              <a:t>•	Qualitative data analysis involves identifying common patterns within the responses and critically analysing them e.g., thematic analysis and content analysis. </a:t>
            </a:r>
          </a:p>
          <a:p>
            <a:pPr marL="457200" lvl="1" indent="0">
              <a:lnSpc>
                <a:spcPct val="107000"/>
              </a:lnSpc>
              <a:spcAft>
                <a:spcPts val="800"/>
              </a:spcAft>
              <a:buNone/>
            </a:pPr>
            <a:r>
              <a:rPr lang="en-GB" sz="7600" dirty="0">
                <a:effectLst/>
                <a:ea typeface="Calibri" panose="020F0502020204030204" pitchFamily="34" charset="0"/>
                <a:cs typeface="Times New Roman" panose="02020603050405020304" pitchFamily="18" charset="0"/>
              </a:rPr>
              <a:t>•	Quantitative data analysis involves critical analysis and interpretation of figures and numbers.</a:t>
            </a:r>
          </a:p>
          <a:p>
            <a:pPr marL="0" indent="0">
              <a:lnSpc>
                <a:spcPct val="107000"/>
              </a:lnSpc>
              <a:spcAft>
                <a:spcPts val="800"/>
              </a:spcAft>
              <a:buNone/>
            </a:pPr>
            <a:r>
              <a:rPr lang="en-GB" sz="8000" dirty="0">
                <a:effectLst/>
                <a:ea typeface="Calibri" panose="020F0502020204030204" pitchFamily="34" charset="0"/>
                <a:cs typeface="Times New Roman" panose="02020603050405020304" pitchFamily="18" charset="0"/>
              </a:rPr>
              <a:t>Explain and justify the data analysis method as well as the analysis process.</a:t>
            </a:r>
            <a:endParaRPr lang="en-GB" sz="8000" dirty="0"/>
          </a:p>
          <a:p>
            <a:endParaRPr lang="en-GB" dirty="0"/>
          </a:p>
        </p:txBody>
      </p:sp>
    </p:spTree>
    <p:extLst>
      <p:ext uri="{BB962C8B-B14F-4D97-AF65-F5344CB8AC3E}">
        <p14:creationId xmlns:p14="http://schemas.microsoft.com/office/powerpoint/2010/main" val="3901999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FCEB2-83B7-45B2-9482-72F6857D490F}"/>
              </a:ext>
            </a:extLst>
          </p:cNvPr>
          <p:cNvSpPr>
            <a:spLocks noGrp="1"/>
          </p:cNvSpPr>
          <p:nvPr>
            <p:ph type="title"/>
          </p:nvPr>
        </p:nvSpPr>
        <p:spPr>
          <a:xfrm>
            <a:off x="645264" y="4366055"/>
            <a:ext cx="10901471" cy="1985318"/>
          </a:xfrm>
          <a:noFill/>
        </p:spPr>
        <p:txBody>
          <a:bodyPr vert="horz" lIns="91440" tIns="45720" rIns="91440" bIns="45720" rtlCol="0" anchor="b">
            <a:normAutofit/>
          </a:bodyPr>
          <a:lstStyle/>
          <a:p>
            <a:pPr algn="ctr"/>
            <a:r>
              <a:rPr lang="en-US" sz="2200" b="1" dirty="0"/>
              <a:t>You must accept the responsibility to behave ethically toward those who will be affected by your research</a:t>
            </a:r>
            <a:br>
              <a:rPr lang="en-US" sz="2200" b="1" dirty="0"/>
            </a:br>
            <a:br>
              <a:rPr lang="en-US" sz="2200" b="1" dirty="0"/>
            </a:br>
            <a:r>
              <a:rPr lang="en-US" sz="2200" b="1" dirty="0"/>
              <a:t>Research ethics relate to the responsibility of researchers to be honest and respectful to all individuals who may be affected by their research studies or their reports of the studies’ results</a:t>
            </a:r>
          </a:p>
        </p:txBody>
      </p:sp>
      <p:pic>
        <p:nvPicPr>
          <p:cNvPr id="4" name="Picture 3">
            <a:extLst>
              <a:ext uri="{FF2B5EF4-FFF2-40B4-BE49-F238E27FC236}">
                <a16:creationId xmlns:a16="http://schemas.microsoft.com/office/drawing/2014/main" id="{62E22626-61D4-486E-9334-B4A92294446A}"/>
              </a:ext>
              <a:ext uri="{C183D7F6-B498-43B3-948B-1728B52AA6E4}">
                <adec:decorative xmlns:adec="http://schemas.microsoft.com/office/drawing/2017/decorative" val="1"/>
              </a:ext>
            </a:extLst>
          </p:cNvPr>
          <p:cNvPicPr>
            <a:picLocks noChangeAspect="1"/>
          </p:cNvPicPr>
          <p:nvPr/>
        </p:nvPicPr>
        <p:blipFill rotWithShape="1">
          <a:blip r:embed="rId2"/>
          <a:srcRect t="19803" b="28103"/>
          <a:stretch/>
        </p:blipFill>
        <p:spPr>
          <a:xfrm>
            <a:off x="20" y="1"/>
            <a:ext cx="12191979" cy="4239482"/>
          </a:xfrm>
          <a:prstGeom prst="rect">
            <a:avLst/>
          </a:prstGeom>
        </p:spPr>
      </p:pic>
    </p:spTree>
    <p:extLst>
      <p:ext uri="{BB962C8B-B14F-4D97-AF65-F5344CB8AC3E}">
        <p14:creationId xmlns:p14="http://schemas.microsoft.com/office/powerpoint/2010/main" val="7103792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2614-7D2B-4523-98BE-8274BA986A1C}"/>
              </a:ext>
            </a:extLst>
          </p:cNvPr>
          <p:cNvSpPr>
            <a:spLocks noGrp="1"/>
          </p:cNvSpPr>
          <p:nvPr>
            <p:ph type="title"/>
          </p:nvPr>
        </p:nvSpPr>
        <p:spPr>
          <a:xfrm>
            <a:off x="1428924" y="121890"/>
            <a:ext cx="9334152" cy="1719262"/>
          </a:xfrm>
        </p:spPr>
        <p:txBody>
          <a:bodyPr anchor="t">
            <a:normAutofit fontScale="90000"/>
          </a:bodyPr>
          <a:lstStyle/>
          <a:p>
            <a:pPr algn="ctr"/>
            <a:r>
              <a:rPr lang="en-GB" b="1" dirty="0"/>
              <a:t>Ethical Principles Guiding Research </a:t>
            </a:r>
          </a:p>
        </p:txBody>
      </p:sp>
      <p:sp>
        <p:nvSpPr>
          <p:cNvPr id="5" name="TextBox 4">
            <a:extLst>
              <a:ext uri="{FF2B5EF4-FFF2-40B4-BE49-F238E27FC236}">
                <a16:creationId xmlns:a16="http://schemas.microsoft.com/office/drawing/2014/main" id="{D3ADD2BF-6F39-4030-9982-407218C100FA}"/>
              </a:ext>
            </a:extLst>
          </p:cNvPr>
          <p:cNvSpPr txBox="1"/>
          <p:nvPr/>
        </p:nvSpPr>
        <p:spPr>
          <a:xfrm>
            <a:off x="408495" y="2005207"/>
            <a:ext cx="5049625" cy="3785652"/>
          </a:xfrm>
          <a:prstGeom prst="rect">
            <a:avLst/>
          </a:prstGeom>
          <a:noFill/>
        </p:spPr>
        <p:txBody>
          <a:bodyPr wrap="square" rtlCol="0">
            <a:spAutoFit/>
          </a:bodyPr>
          <a:lstStyle/>
          <a:p>
            <a:pPr marL="342900" indent="-342900">
              <a:buFont typeface="Arial" panose="020B0604020202020204" pitchFamily="34" charset="0"/>
              <a:buChar char="•"/>
            </a:pPr>
            <a:r>
              <a:rPr lang="en-GB" sz="2400" dirty="0"/>
              <a:t>Respect for human dignity</a:t>
            </a:r>
          </a:p>
          <a:p>
            <a:pPr marL="342900" indent="-342900">
              <a:buFont typeface="Arial" panose="020B0604020202020204" pitchFamily="34" charset="0"/>
              <a:buChar char="•"/>
            </a:pPr>
            <a:r>
              <a:rPr lang="en-GB" sz="2400" dirty="0"/>
              <a:t>Respect for free and informed consent</a:t>
            </a:r>
          </a:p>
          <a:p>
            <a:pPr marL="342900" indent="-342900">
              <a:buFont typeface="Arial" panose="020B0604020202020204" pitchFamily="34" charset="0"/>
              <a:buChar char="•"/>
            </a:pPr>
            <a:r>
              <a:rPr lang="en-GB" sz="2400" dirty="0"/>
              <a:t>Respect for vulnerable persons</a:t>
            </a:r>
          </a:p>
          <a:p>
            <a:pPr marL="342900" indent="-342900">
              <a:buFont typeface="Arial" panose="020B0604020202020204" pitchFamily="34" charset="0"/>
              <a:buChar char="•"/>
            </a:pPr>
            <a:r>
              <a:rPr lang="en-GB" sz="2400" dirty="0"/>
              <a:t>Respect for privacy and confidentiality</a:t>
            </a:r>
          </a:p>
          <a:p>
            <a:pPr marL="342900" indent="-342900">
              <a:buFont typeface="Arial" panose="020B0604020202020204" pitchFamily="34" charset="0"/>
              <a:buChar char="•"/>
            </a:pPr>
            <a:r>
              <a:rPr lang="en-GB" sz="2400" dirty="0"/>
              <a:t>Respect for justice and inclusiveness </a:t>
            </a:r>
          </a:p>
          <a:p>
            <a:pPr marL="342900" indent="-342900">
              <a:buFont typeface="Arial" panose="020B0604020202020204" pitchFamily="34" charset="0"/>
              <a:buChar char="•"/>
            </a:pPr>
            <a:r>
              <a:rPr lang="en-GB" sz="2400" dirty="0"/>
              <a:t>Balancing harm and benefit </a:t>
            </a:r>
          </a:p>
          <a:p>
            <a:pPr marL="342900" indent="-342900">
              <a:buFont typeface="Arial" panose="020B0604020202020204" pitchFamily="34" charset="0"/>
              <a:buChar char="•"/>
            </a:pPr>
            <a:r>
              <a:rPr lang="en-GB" sz="2400" dirty="0"/>
              <a:t>Minimising harm</a:t>
            </a:r>
          </a:p>
          <a:p>
            <a:pPr marL="342900" indent="-342900">
              <a:buFont typeface="Arial" panose="020B0604020202020204" pitchFamily="34" charset="0"/>
              <a:buChar char="•"/>
            </a:pPr>
            <a:r>
              <a:rPr lang="en-GB" sz="2400" dirty="0"/>
              <a:t>Maximising benefit </a:t>
            </a:r>
          </a:p>
        </p:txBody>
      </p:sp>
      <p:sp>
        <p:nvSpPr>
          <p:cNvPr id="6" name="TextBox 5">
            <a:extLst>
              <a:ext uri="{FF2B5EF4-FFF2-40B4-BE49-F238E27FC236}">
                <a16:creationId xmlns:a16="http://schemas.microsoft.com/office/drawing/2014/main" id="{C477D293-F489-41FE-82C7-5D293A20DE28}"/>
              </a:ext>
            </a:extLst>
          </p:cNvPr>
          <p:cNvSpPr txBox="1"/>
          <p:nvPr/>
        </p:nvSpPr>
        <p:spPr>
          <a:xfrm>
            <a:off x="5587761" y="2005207"/>
            <a:ext cx="6278252" cy="3631763"/>
          </a:xfrm>
          <a:prstGeom prst="rect">
            <a:avLst/>
          </a:prstGeom>
          <a:solidFill>
            <a:schemeClr val="accent1"/>
          </a:solidFill>
        </p:spPr>
        <p:txBody>
          <a:bodyPr wrap="square" rtlCol="0">
            <a:spAutoFit/>
          </a:bodyPr>
          <a:lstStyle/>
          <a:p>
            <a:pPr algn="ctr"/>
            <a:r>
              <a:rPr lang="en-GB" sz="3200" b="1" dirty="0">
                <a:solidFill>
                  <a:schemeClr val="bg1"/>
                </a:solidFill>
              </a:rPr>
              <a:t>You </a:t>
            </a:r>
            <a:r>
              <a:rPr lang="en-GB" sz="3200" b="1" u="sng" dirty="0">
                <a:solidFill>
                  <a:schemeClr val="bg1"/>
                </a:solidFill>
              </a:rPr>
              <a:t>must</a:t>
            </a:r>
            <a:r>
              <a:rPr lang="en-GB" sz="3200" b="1" dirty="0">
                <a:solidFill>
                  <a:schemeClr val="bg1"/>
                </a:solidFill>
              </a:rPr>
              <a:t> ensure that primary research follows research ethical principles </a:t>
            </a:r>
          </a:p>
          <a:p>
            <a:endParaRPr lang="en-GB" dirty="0">
              <a:solidFill>
                <a:schemeClr val="bg1"/>
              </a:solidFill>
            </a:endParaRPr>
          </a:p>
          <a:p>
            <a:pPr marL="285750" indent="-285750">
              <a:buFont typeface="Arial" panose="020B0604020202020204" pitchFamily="34" charset="0"/>
              <a:buChar char="•"/>
            </a:pPr>
            <a:endParaRPr lang="en-GB" sz="800" dirty="0">
              <a:solidFill>
                <a:schemeClr val="bg1"/>
              </a:solidFill>
            </a:endParaRPr>
          </a:p>
          <a:p>
            <a:pPr marL="285750" indent="-285750">
              <a:buFont typeface="Arial" panose="020B0604020202020204" pitchFamily="34" charset="0"/>
              <a:buChar char="•"/>
            </a:pPr>
            <a:r>
              <a:rPr lang="en-GB" sz="2000" dirty="0">
                <a:solidFill>
                  <a:schemeClr val="bg1"/>
                </a:solidFill>
              </a:rPr>
              <a:t>If you are conducting primary research you </a:t>
            </a:r>
            <a:r>
              <a:rPr lang="en-GB" sz="2000" b="1" u="sng" dirty="0">
                <a:solidFill>
                  <a:schemeClr val="bg1"/>
                </a:solidFill>
              </a:rPr>
              <a:t>MUST</a:t>
            </a:r>
            <a:r>
              <a:rPr lang="en-GB" sz="2000" dirty="0">
                <a:solidFill>
                  <a:schemeClr val="bg1"/>
                </a:solidFill>
              </a:rPr>
              <a:t> provide all participants with an information sheet and obtain a signed consent form prior to the data being collected  ( documents are available on the Module  page ) </a:t>
            </a:r>
          </a:p>
          <a:p>
            <a:pPr marL="285750" indent="-285750">
              <a:buFont typeface="Arial" panose="020B0604020202020204" pitchFamily="34" charset="0"/>
              <a:buChar char="•"/>
            </a:pPr>
            <a:endParaRPr lang="en-GB" sz="800" dirty="0">
              <a:solidFill>
                <a:schemeClr val="bg1"/>
              </a:solidFill>
            </a:endParaRPr>
          </a:p>
        </p:txBody>
      </p:sp>
    </p:spTree>
    <p:extLst>
      <p:ext uri="{BB962C8B-B14F-4D97-AF65-F5344CB8AC3E}">
        <p14:creationId xmlns:p14="http://schemas.microsoft.com/office/powerpoint/2010/main" val="34790417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9089F-0B34-41F0-B58A-3DE701FD04D0}"/>
              </a:ext>
            </a:extLst>
          </p:cNvPr>
          <p:cNvSpPr>
            <a:spLocks noGrp="1"/>
          </p:cNvSpPr>
          <p:nvPr>
            <p:ph type="title"/>
          </p:nvPr>
        </p:nvSpPr>
        <p:spPr/>
        <p:txBody>
          <a:bodyPr/>
          <a:lstStyle/>
          <a:p>
            <a:pPr algn="ctr"/>
            <a:r>
              <a:rPr lang="en-GB" b="1" dirty="0"/>
              <a:t>Methodology Structure</a:t>
            </a:r>
          </a:p>
        </p:txBody>
      </p:sp>
      <p:sp>
        <p:nvSpPr>
          <p:cNvPr id="3" name="Content Placeholder 2">
            <a:extLst>
              <a:ext uri="{FF2B5EF4-FFF2-40B4-BE49-F238E27FC236}">
                <a16:creationId xmlns:a16="http://schemas.microsoft.com/office/drawing/2014/main" id="{6A123125-9347-4667-A3C4-48408E4088C4}"/>
              </a:ext>
            </a:extLst>
          </p:cNvPr>
          <p:cNvSpPr>
            <a:spLocks noGrp="1"/>
          </p:cNvSpPr>
          <p:nvPr>
            <p:ph idx="1"/>
          </p:nvPr>
        </p:nvSpPr>
        <p:spPr>
          <a:xfrm>
            <a:off x="304799" y="1825624"/>
            <a:ext cx="11527971" cy="4956175"/>
          </a:xfrm>
        </p:spPr>
        <p:txBody>
          <a:bodyPr>
            <a:normAutofit lnSpcReduction="10000"/>
          </a:bodyPr>
          <a:lstStyle/>
          <a:p>
            <a:pPr marL="0" indent="0">
              <a:lnSpc>
                <a:spcPct val="107000"/>
              </a:lnSpc>
              <a:spcAft>
                <a:spcPts val="800"/>
              </a:spcAft>
              <a:buNone/>
            </a:pPr>
            <a:r>
              <a:rPr lang="en-GB" b="1" dirty="0">
                <a:effectLst/>
                <a:ea typeface="Calibri" panose="020F0502020204030204" pitchFamily="34" charset="0"/>
                <a:cs typeface="Times New Roman" panose="02020603050405020304" pitchFamily="18" charset="0"/>
              </a:rPr>
              <a:t>3.8 Ethics, Reliability and Validity</a:t>
            </a:r>
          </a:p>
          <a:p>
            <a:pPr marL="0" indent="0">
              <a:lnSpc>
                <a:spcPct val="107000"/>
              </a:lnSpc>
              <a:spcAft>
                <a:spcPts val="800"/>
              </a:spcAft>
              <a:buNone/>
            </a:pPr>
            <a:r>
              <a:rPr lang="en-GB" sz="2200" b="1" dirty="0">
                <a:ea typeface="Calibri" panose="020F0502020204030204" pitchFamily="34" charset="0"/>
                <a:cs typeface="Times New Roman" panose="02020603050405020304" pitchFamily="18" charset="0"/>
              </a:rPr>
              <a:t>3.8.1 Research Ethics</a:t>
            </a:r>
          </a:p>
          <a:p>
            <a:pPr marL="0" indent="0">
              <a:lnSpc>
                <a:spcPct val="107000"/>
              </a:lnSpc>
              <a:spcAft>
                <a:spcPts val="800"/>
              </a:spcAft>
              <a:buNone/>
            </a:pPr>
            <a:r>
              <a:rPr lang="en-GB" sz="2200" dirty="0">
                <a:effectLst/>
                <a:ea typeface="Calibri" panose="020F0502020204030204" pitchFamily="34" charset="0"/>
                <a:cs typeface="Times New Roman" panose="02020603050405020304" pitchFamily="18" charset="0"/>
              </a:rPr>
              <a:t>This section discusses measures taken to ensure that study follows ethical principles e.g. respondents should participate on the basis of informed consent</a:t>
            </a:r>
          </a:p>
          <a:p>
            <a:pPr marL="0" indent="0">
              <a:lnSpc>
                <a:spcPct val="107000"/>
              </a:lnSpc>
              <a:spcAft>
                <a:spcPts val="800"/>
              </a:spcAft>
              <a:buNone/>
            </a:pPr>
            <a:r>
              <a:rPr lang="en-GB" sz="2200" b="1" dirty="0">
                <a:effectLst/>
                <a:ea typeface="Calibri" panose="020F0502020204030204" pitchFamily="34" charset="0"/>
                <a:cs typeface="Times New Roman" panose="02020603050405020304" pitchFamily="18" charset="0"/>
              </a:rPr>
              <a:t>3.8.2 Reliability</a:t>
            </a:r>
          </a:p>
          <a:p>
            <a:pPr marL="0" indent="0">
              <a:lnSpc>
                <a:spcPct val="107000"/>
              </a:lnSpc>
              <a:spcAft>
                <a:spcPts val="800"/>
              </a:spcAft>
              <a:buNone/>
            </a:pPr>
            <a:r>
              <a:rPr lang="en-GB" sz="2200" dirty="0">
                <a:effectLst/>
                <a:ea typeface="Calibri" panose="020F0502020204030204" pitchFamily="34" charset="0"/>
                <a:cs typeface="Times New Roman" panose="02020603050405020304" pitchFamily="18" charset="0"/>
              </a:rPr>
              <a:t>In this section you should briefly discuss the reliability of your research. Reliability is the degree to which research method produces stable and consistent results. </a:t>
            </a:r>
          </a:p>
          <a:p>
            <a:pPr marL="0" indent="0">
              <a:lnSpc>
                <a:spcPct val="107000"/>
              </a:lnSpc>
              <a:spcAft>
                <a:spcPts val="800"/>
              </a:spcAft>
              <a:buNone/>
            </a:pPr>
            <a:r>
              <a:rPr lang="en-GB" sz="2200" b="1" dirty="0">
                <a:effectLst/>
                <a:ea typeface="Calibri" panose="020F0502020204030204" pitchFamily="34" charset="0"/>
                <a:cs typeface="Times New Roman" panose="02020603050405020304" pitchFamily="18" charset="0"/>
              </a:rPr>
              <a:t>3.8.3 Validity</a:t>
            </a:r>
          </a:p>
          <a:p>
            <a:pPr marL="0" indent="0">
              <a:lnSpc>
                <a:spcPct val="107000"/>
              </a:lnSpc>
              <a:spcAft>
                <a:spcPts val="800"/>
              </a:spcAft>
              <a:buNone/>
            </a:pPr>
            <a:r>
              <a:rPr lang="en-GB" sz="2200" dirty="0">
                <a:effectLst/>
                <a:ea typeface="Calibri" panose="020F0502020204030204" pitchFamily="34" charset="0"/>
                <a:cs typeface="Times New Roman" panose="02020603050405020304" pitchFamily="18" charset="0"/>
              </a:rPr>
              <a:t>In this section you should briefly discuss the validity of your research. Validity refers to how accurately a method measures what it is intended to measure. </a:t>
            </a:r>
            <a:endParaRPr lang="en-GB" sz="2200" dirty="0"/>
          </a:p>
        </p:txBody>
      </p:sp>
    </p:spTree>
    <p:extLst>
      <p:ext uri="{BB962C8B-B14F-4D97-AF65-F5344CB8AC3E}">
        <p14:creationId xmlns:p14="http://schemas.microsoft.com/office/powerpoint/2010/main" val="40058776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35C0C-9A9F-10A4-7B52-208BA5B9CBE3}"/>
              </a:ext>
            </a:extLst>
          </p:cNvPr>
          <p:cNvSpPr>
            <a:spLocks noGrp="1"/>
          </p:cNvSpPr>
          <p:nvPr>
            <p:ph type="title"/>
          </p:nvPr>
        </p:nvSpPr>
        <p:spPr/>
        <p:txBody>
          <a:bodyPr/>
          <a:lstStyle/>
          <a:p>
            <a:r>
              <a:rPr lang="en-GB" dirty="0"/>
              <a:t>Activity 2- Group- 10 Mins</a:t>
            </a:r>
          </a:p>
        </p:txBody>
      </p:sp>
      <p:sp>
        <p:nvSpPr>
          <p:cNvPr id="3" name="Content Placeholder 2">
            <a:extLst>
              <a:ext uri="{FF2B5EF4-FFF2-40B4-BE49-F238E27FC236}">
                <a16:creationId xmlns:a16="http://schemas.microsoft.com/office/drawing/2014/main" id="{6032574B-0825-24AF-9441-E076F035AD5B}"/>
              </a:ext>
            </a:extLst>
          </p:cNvPr>
          <p:cNvSpPr>
            <a:spLocks noGrp="1"/>
          </p:cNvSpPr>
          <p:nvPr>
            <p:ph idx="1"/>
          </p:nvPr>
        </p:nvSpPr>
        <p:spPr/>
        <p:txBody>
          <a:bodyPr/>
          <a:lstStyle/>
          <a:p>
            <a:r>
              <a:rPr lang="en-GB" dirty="0"/>
              <a:t>Task 1</a:t>
            </a:r>
          </a:p>
          <a:p>
            <a:r>
              <a:rPr lang="en-GB" dirty="0"/>
              <a:t>Within teams of 4/5 discuss and prepare feedback on the following:</a:t>
            </a:r>
          </a:p>
          <a:p>
            <a:r>
              <a:rPr lang="en-GB" dirty="0"/>
              <a:t>How can you ensure when undertaking your  data collection that you and your participant  are working in an ‘ethical’ environment.</a:t>
            </a:r>
          </a:p>
          <a:p>
            <a:r>
              <a:rPr lang="en-GB" dirty="0"/>
              <a:t>When choosing participants to engage in the research activity  why is it important to consider reliability and validity. </a:t>
            </a:r>
          </a:p>
          <a:p>
            <a:endParaRPr lang="en-GB" dirty="0"/>
          </a:p>
        </p:txBody>
      </p:sp>
    </p:spTree>
    <p:extLst>
      <p:ext uri="{BB962C8B-B14F-4D97-AF65-F5344CB8AC3E}">
        <p14:creationId xmlns:p14="http://schemas.microsoft.com/office/powerpoint/2010/main" val="5721591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8342" y="2389486"/>
            <a:ext cx="7215316" cy="2079029"/>
          </a:xfrm>
        </p:spPr>
        <p:txBody>
          <a:bodyPr>
            <a:noAutofit/>
          </a:bodyPr>
          <a:lstStyle/>
          <a:p>
            <a:pPr algn="ctr"/>
            <a:r>
              <a:rPr lang="en-GB" sz="6600" b="1" dirty="0">
                <a:latin typeface="Arial" pitchFamily="34" charset="0"/>
                <a:cs typeface="Arial" pitchFamily="34" charset="0"/>
              </a:rPr>
              <a:t>ANY QUESTIONS?</a:t>
            </a:r>
          </a:p>
        </p:txBody>
      </p:sp>
    </p:spTree>
    <p:extLst>
      <p:ext uri="{BB962C8B-B14F-4D97-AF65-F5344CB8AC3E}">
        <p14:creationId xmlns:p14="http://schemas.microsoft.com/office/powerpoint/2010/main" val="12488483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164</TotalTime>
  <Words>1295</Words>
  <Application>Microsoft Office PowerPoint</Application>
  <PresentationFormat>Widescreen</PresentationFormat>
  <Paragraphs>109</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Arial Narrow</vt:lpstr>
      <vt:lpstr>Calibri</vt:lpstr>
      <vt:lpstr>Calibri Light</vt:lpstr>
      <vt:lpstr>Office Theme</vt:lpstr>
      <vt:lpstr>PowerPoint Presentation</vt:lpstr>
      <vt:lpstr>Data Collection Methods</vt:lpstr>
      <vt:lpstr>PowerPoint Presentation</vt:lpstr>
      <vt:lpstr>PowerPoint Presentation</vt:lpstr>
      <vt:lpstr>Individual Activity-15 Mins</vt:lpstr>
      <vt:lpstr>PowerPoint Presentation</vt:lpstr>
      <vt:lpstr>QUALITATIVE ANALYSIS</vt:lpstr>
      <vt:lpstr>Organising the data</vt:lpstr>
      <vt:lpstr>Interpreting the Information</vt:lpstr>
      <vt:lpstr>Interpreting the Information… Cont...</vt:lpstr>
      <vt:lpstr>Simple Qualitative Analysis… Cont...</vt:lpstr>
      <vt:lpstr>TOOLS TO SUPPORT DATA ANALYSIS</vt:lpstr>
      <vt:lpstr>PowerPoint Presentation</vt:lpstr>
      <vt:lpstr>Methodology Structure</vt:lpstr>
      <vt:lpstr>Methodology Structure</vt:lpstr>
      <vt:lpstr>You must accept the responsibility to behave ethically toward those who will be affected by your research  Research ethics relate to the responsibility of researchers to be honest and respectful to all individuals who may be affected by their research studies or their reports of the studies’ results</vt:lpstr>
      <vt:lpstr>Ethical Principles Guiding Research </vt:lpstr>
      <vt:lpstr>Methodology Structure</vt:lpstr>
      <vt:lpstr>Activity 2- Group- 10 Mins</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Collection Methods</dc:title>
  <dc:creator>Maria Heffernan</dc:creator>
  <cp:lastModifiedBy>Maria Heffernan</cp:lastModifiedBy>
  <cp:revision>2</cp:revision>
  <dcterms:created xsi:type="dcterms:W3CDTF">2024-04-25T09:07:54Z</dcterms:created>
  <dcterms:modified xsi:type="dcterms:W3CDTF">2024-04-26T14:45:58Z</dcterms:modified>
</cp:coreProperties>
</file>