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sldIdLst>
    <p:sldId id="256" r:id="rId2"/>
    <p:sldId id="263" r:id="rId3"/>
    <p:sldId id="264" r:id="rId4"/>
    <p:sldId id="268" r:id="rId5"/>
    <p:sldId id="265" r:id="rId6"/>
    <p:sldId id="259" r:id="rId7"/>
    <p:sldId id="272" r:id="rId8"/>
    <p:sldId id="260" r:id="rId9"/>
    <p:sldId id="270" r:id="rId10"/>
    <p:sldId id="261" r:id="rId11"/>
    <p:sldId id="271" r:id="rId12"/>
    <p:sldId id="273"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2.png"/><Relationship Id="rId7" Type="http://schemas.openxmlformats.org/officeDocument/2006/relationships/image" Target="../media/image17.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20.svg"/><Relationship Id="rId4" Type="http://schemas.openxmlformats.org/officeDocument/2006/relationships/image" Target="../media/image3.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2.png"/><Relationship Id="rId7" Type="http://schemas.openxmlformats.org/officeDocument/2006/relationships/image" Target="../media/image17.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20.svg"/><Relationship Id="rId4" Type="http://schemas.openxmlformats.org/officeDocument/2006/relationships/image" Target="../media/image3.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CBE687-F1A7-4143-8090-2ADEBACD138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5837EF9-654F-4DC6-8E0E-8D845D0BE247}">
      <dgm:prSet/>
      <dgm:spPr/>
      <dgm:t>
        <a:bodyPr/>
        <a:lstStyle/>
        <a:p>
          <a:r>
            <a:rPr lang="en-GB"/>
            <a:t>(Bivens, A., Leinart, D., Klontz, B., &amp; Klontz, T. , 2007) Provides evidence that EAT provides significant and stable reductions in psychological distress and improvements in psychological well-being. </a:t>
          </a:r>
          <a:endParaRPr lang="en-US"/>
        </a:p>
      </dgm:t>
    </dgm:pt>
    <dgm:pt modelId="{B1E6BC8A-5F5B-4F12-86D0-BC8CAAE94BFD}" type="parTrans" cxnId="{EF925DCF-768B-4EEC-827F-6647AA184736}">
      <dgm:prSet/>
      <dgm:spPr/>
      <dgm:t>
        <a:bodyPr/>
        <a:lstStyle/>
        <a:p>
          <a:endParaRPr lang="en-US"/>
        </a:p>
      </dgm:t>
    </dgm:pt>
    <dgm:pt modelId="{A6F58BE4-4775-444B-AEAB-363C9E81B367}" type="sibTrans" cxnId="{EF925DCF-768B-4EEC-827F-6647AA184736}">
      <dgm:prSet/>
      <dgm:spPr/>
      <dgm:t>
        <a:bodyPr/>
        <a:lstStyle/>
        <a:p>
          <a:endParaRPr lang="en-US"/>
        </a:p>
      </dgm:t>
    </dgm:pt>
    <dgm:pt modelId="{B442531B-8064-42C5-897B-67AA4DD3AAD4}">
      <dgm:prSet/>
      <dgm:spPr/>
      <dgm:t>
        <a:bodyPr/>
        <a:lstStyle/>
        <a:p>
          <a:r>
            <a:rPr lang="en-GB"/>
            <a:t>(Bizub et al. 2003; Chardonnens 2009; Froeschle 2009) have reported that participants’ expressions of heightened self-efficacy, coping abilities, self-esteem and social confidence following interaction with horses.</a:t>
          </a:r>
          <a:endParaRPr lang="en-US"/>
        </a:p>
      </dgm:t>
    </dgm:pt>
    <dgm:pt modelId="{574E5659-FB56-408A-BA1F-201D09A469BB}" type="parTrans" cxnId="{DA1C0397-AE81-47AE-BD5D-848B2F5C351D}">
      <dgm:prSet/>
      <dgm:spPr/>
      <dgm:t>
        <a:bodyPr/>
        <a:lstStyle/>
        <a:p>
          <a:endParaRPr lang="en-US"/>
        </a:p>
      </dgm:t>
    </dgm:pt>
    <dgm:pt modelId="{F2DFACF6-7418-41ED-99A9-6AEC637A4097}" type="sibTrans" cxnId="{DA1C0397-AE81-47AE-BD5D-848B2F5C351D}">
      <dgm:prSet/>
      <dgm:spPr/>
      <dgm:t>
        <a:bodyPr/>
        <a:lstStyle/>
        <a:p>
          <a:endParaRPr lang="en-US"/>
        </a:p>
      </dgm:t>
    </dgm:pt>
    <dgm:pt modelId="{AEA82C65-0B00-4B2E-8069-EDE212BA9024}">
      <dgm:prSet/>
      <dgm:spPr/>
      <dgm:t>
        <a:bodyPr/>
        <a:lstStyle/>
        <a:p>
          <a:r>
            <a:rPr lang="en-GB"/>
            <a:t>While these studies adds to the existing literature, further research is needed to establish for whom it is most effective and if the results are sustained over time (Kemp, K., Signal, T., Botros, H., Taylor, N., &amp; Prentice, K., 2014) especially quantitative research. </a:t>
          </a:r>
          <a:endParaRPr lang="en-US"/>
        </a:p>
      </dgm:t>
    </dgm:pt>
    <dgm:pt modelId="{8D0D6156-2741-4F33-B4F8-354B80CBDA5B}" type="parTrans" cxnId="{A45D1700-D82F-4F4C-827C-3722B7F1DBAE}">
      <dgm:prSet/>
      <dgm:spPr/>
      <dgm:t>
        <a:bodyPr/>
        <a:lstStyle/>
        <a:p>
          <a:endParaRPr lang="en-US"/>
        </a:p>
      </dgm:t>
    </dgm:pt>
    <dgm:pt modelId="{FC074998-E6C6-4ED7-885C-3B0CD3207905}" type="sibTrans" cxnId="{A45D1700-D82F-4F4C-827C-3722B7F1DBAE}">
      <dgm:prSet/>
      <dgm:spPr/>
      <dgm:t>
        <a:bodyPr/>
        <a:lstStyle/>
        <a:p>
          <a:endParaRPr lang="en-US"/>
        </a:p>
      </dgm:t>
    </dgm:pt>
    <dgm:pt modelId="{F2CCBB4C-0877-4C44-99DD-754C6389C927}">
      <dgm:prSet/>
      <dgm:spPr/>
      <dgm:t>
        <a:bodyPr/>
        <a:lstStyle/>
        <a:p>
          <a:r>
            <a:rPr lang="en-GB"/>
            <a:t>Determining the true effectiveness can often be difficult due to EAT being used in conjunction with other therapies. </a:t>
          </a:r>
          <a:endParaRPr lang="en-US"/>
        </a:p>
      </dgm:t>
    </dgm:pt>
    <dgm:pt modelId="{A609410C-4921-43F8-973C-AA2BAEEE04DA}" type="parTrans" cxnId="{E5393FEA-653A-4A17-BB13-B6DE26E12512}">
      <dgm:prSet/>
      <dgm:spPr/>
      <dgm:t>
        <a:bodyPr/>
        <a:lstStyle/>
        <a:p>
          <a:endParaRPr lang="en-US"/>
        </a:p>
      </dgm:t>
    </dgm:pt>
    <dgm:pt modelId="{8536DEC3-FA99-4EC1-A3A1-63A7EC92D5BF}" type="sibTrans" cxnId="{E5393FEA-653A-4A17-BB13-B6DE26E12512}">
      <dgm:prSet/>
      <dgm:spPr/>
      <dgm:t>
        <a:bodyPr/>
        <a:lstStyle/>
        <a:p>
          <a:endParaRPr lang="en-US"/>
        </a:p>
      </dgm:t>
    </dgm:pt>
    <dgm:pt modelId="{C0257DE1-6083-4FB2-BA69-FED94F3BB48A}">
      <dgm:prSet/>
      <dgm:spPr/>
      <dgm:t>
        <a:bodyPr/>
        <a:lstStyle/>
        <a:p>
          <a:r>
            <a:rPr lang="en-GB"/>
            <a:t>Charities, ngo charities, Welsh government websites, mental health websites.   </a:t>
          </a:r>
          <a:endParaRPr lang="en-US"/>
        </a:p>
      </dgm:t>
    </dgm:pt>
    <dgm:pt modelId="{C166E49B-4C4B-4064-977B-7603B79FDEEA}" type="parTrans" cxnId="{C1BFF3B3-5F9C-4C6E-83D3-7EFA3BC3BEF1}">
      <dgm:prSet/>
      <dgm:spPr/>
      <dgm:t>
        <a:bodyPr/>
        <a:lstStyle/>
        <a:p>
          <a:endParaRPr lang="en-US"/>
        </a:p>
      </dgm:t>
    </dgm:pt>
    <dgm:pt modelId="{4E471E97-B896-4C9F-B5A7-5E1248F174FA}" type="sibTrans" cxnId="{C1BFF3B3-5F9C-4C6E-83D3-7EFA3BC3BEF1}">
      <dgm:prSet/>
      <dgm:spPr/>
      <dgm:t>
        <a:bodyPr/>
        <a:lstStyle/>
        <a:p>
          <a:endParaRPr lang="en-US"/>
        </a:p>
      </dgm:t>
    </dgm:pt>
    <dgm:pt modelId="{9A4E1F79-BD23-4245-A2A8-550887974D52}" type="pres">
      <dgm:prSet presAssocID="{2DCBE687-F1A7-4143-8090-2ADEBACD138C}" presName="root" presStyleCnt="0">
        <dgm:presLayoutVars>
          <dgm:dir/>
          <dgm:resizeHandles val="exact"/>
        </dgm:presLayoutVars>
      </dgm:prSet>
      <dgm:spPr/>
    </dgm:pt>
    <dgm:pt modelId="{B93A54E1-E769-4381-BADC-F8370BFBBE43}" type="pres">
      <dgm:prSet presAssocID="{45837EF9-654F-4DC6-8E0E-8D845D0BE247}" presName="compNode" presStyleCnt="0"/>
      <dgm:spPr/>
    </dgm:pt>
    <dgm:pt modelId="{EC22346B-0028-4247-9722-F90213E6C0A5}" type="pres">
      <dgm:prSet presAssocID="{45837EF9-654F-4DC6-8E0E-8D845D0BE247}" presName="bgRect" presStyleLbl="bgShp" presStyleIdx="0" presStyleCnt="5"/>
      <dgm:spPr/>
    </dgm:pt>
    <dgm:pt modelId="{5AA501C2-92B5-4D41-9CEC-0F6CB0F52E89}" type="pres">
      <dgm:prSet presAssocID="{45837EF9-654F-4DC6-8E0E-8D845D0BE24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11651E51-3475-4A64-A587-9AE4E50881D8}" type="pres">
      <dgm:prSet presAssocID="{45837EF9-654F-4DC6-8E0E-8D845D0BE247}" presName="spaceRect" presStyleCnt="0"/>
      <dgm:spPr/>
    </dgm:pt>
    <dgm:pt modelId="{A9BD9641-D40E-4512-B622-49F966EB3CE6}" type="pres">
      <dgm:prSet presAssocID="{45837EF9-654F-4DC6-8E0E-8D845D0BE247}" presName="parTx" presStyleLbl="revTx" presStyleIdx="0" presStyleCnt="5">
        <dgm:presLayoutVars>
          <dgm:chMax val="0"/>
          <dgm:chPref val="0"/>
        </dgm:presLayoutVars>
      </dgm:prSet>
      <dgm:spPr/>
    </dgm:pt>
    <dgm:pt modelId="{9AF98AE0-1D02-4D49-9B99-71D14DBFAECA}" type="pres">
      <dgm:prSet presAssocID="{A6F58BE4-4775-444B-AEAB-363C9E81B367}" presName="sibTrans" presStyleCnt="0"/>
      <dgm:spPr/>
    </dgm:pt>
    <dgm:pt modelId="{258D3C44-C355-4941-B7BB-063505C74227}" type="pres">
      <dgm:prSet presAssocID="{B442531B-8064-42C5-897B-67AA4DD3AAD4}" presName="compNode" presStyleCnt="0"/>
      <dgm:spPr/>
    </dgm:pt>
    <dgm:pt modelId="{1C0710E4-28E1-4BA1-8EC2-7C83032E7D4C}" type="pres">
      <dgm:prSet presAssocID="{B442531B-8064-42C5-897B-67AA4DD3AAD4}" presName="bgRect" presStyleLbl="bgShp" presStyleIdx="1" presStyleCnt="5"/>
      <dgm:spPr/>
    </dgm:pt>
    <dgm:pt modelId="{C896E548-0A5B-4E20-9100-5AB086CBD7DB}" type="pres">
      <dgm:prSet presAssocID="{B442531B-8064-42C5-897B-67AA4DD3AAD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046914B9-70C8-4376-9239-1D2F59FD8862}" type="pres">
      <dgm:prSet presAssocID="{B442531B-8064-42C5-897B-67AA4DD3AAD4}" presName="spaceRect" presStyleCnt="0"/>
      <dgm:spPr/>
    </dgm:pt>
    <dgm:pt modelId="{4C3A96D9-B0CF-43E3-8FE4-87CD942773B2}" type="pres">
      <dgm:prSet presAssocID="{B442531B-8064-42C5-897B-67AA4DD3AAD4}" presName="parTx" presStyleLbl="revTx" presStyleIdx="1" presStyleCnt="5">
        <dgm:presLayoutVars>
          <dgm:chMax val="0"/>
          <dgm:chPref val="0"/>
        </dgm:presLayoutVars>
      </dgm:prSet>
      <dgm:spPr/>
    </dgm:pt>
    <dgm:pt modelId="{87A81835-83D7-4D58-94D2-994293A17465}" type="pres">
      <dgm:prSet presAssocID="{F2DFACF6-7418-41ED-99A9-6AEC637A4097}" presName="sibTrans" presStyleCnt="0"/>
      <dgm:spPr/>
    </dgm:pt>
    <dgm:pt modelId="{FECD8B5F-2211-44C7-85F2-AF1789735A0C}" type="pres">
      <dgm:prSet presAssocID="{AEA82C65-0B00-4B2E-8069-EDE212BA9024}" presName="compNode" presStyleCnt="0"/>
      <dgm:spPr/>
    </dgm:pt>
    <dgm:pt modelId="{C15CC9EE-CFAC-4525-8DBA-9DCFC42B3D0E}" type="pres">
      <dgm:prSet presAssocID="{AEA82C65-0B00-4B2E-8069-EDE212BA9024}" presName="bgRect" presStyleLbl="bgShp" presStyleIdx="2" presStyleCnt="5"/>
      <dgm:spPr/>
    </dgm:pt>
    <dgm:pt modelId="{32A38E96-0680-47D4-8E7E-6AC666737695}" type="pres">
      <dgm:prSet presAssocID="{AEA82C65-0B00-4B2E-8069-EDE212BA902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CD0B7758-6DEF-46D3-BA14-66AD52F89D70}" type="pres">
      <dgm:prSet presAssocID="{AEA82C65-0B00-4B2E-8069-EDE212BA9024}" presName="spaceRect" presStyleCnt="0"/>
      <dgm:spPr/>
    </dgm:pt>
    <dgm:pt modelId="{7569E9AE-50DF-4F9F-9B78-B71CA9FBD478}" type="pres">
      <dgm:prSet presAssocID="{AEA82C65-0B00-4B2E-8069-EDE212BA9024}" presName="parTx" presStyleLbl="revTx" presStyleIdx="2" presStyleCnt="5">
        <dgm:presLayoutVars>
          <dgm:chMax val="0"/>
          <dgm:chPref val="0"/>
        </dgm:presLayoutVars>
      </dgm:prSet>
      <dgm:spPr/>
    </dgm:pt>
    <dgm:pt modelId="{FD229994-A10A-411E-B6AC-BEEE94E03AE8}" type="pres">
      <dgm:prSet presAssocID="{FC074998-E6C6-4ED7-885C-3B0CD3207905}" presName="sibTrans" presStyleCnt="0"/>
      <dgm:spPr/>
    </dgm:pt>
    <dgm:pt modelId="{E70FD5E3-C3A4-483B-B34F-A6EB3284AE4E}" type="pres">
      <dgm:prSet presAssocID="{F2CCBB4C-0877-4C44-99DD-754C6389C927}" presName="compNode" presStyleCnt="0"/>
      <dgm:spPr/>
    </dgm:pt>
    <dgm:pt modelId="{714E9631-BE1B-4789-9F89-96A2CC0015FC}" type="pres">
      <dgm:prSet presAssocID="{F2CCBB4C-0877-4C44-99DD-754C6389C927}" presName="bgRect" presStyleLbl="bgShp" presStyleIdx="3" presStyleCnt="5"/>
      <dgm:spPr/>
    </dgm:pt>
    <dgm:pt modelId="{F302A5BD-1F70-4EB0-BFC4-16342FBA2D40}" type="pres">
      <dgm:prSet presAssocID="{F2CCBB4C-0877-4C44-99DD-754C6389C92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A7044C98-26B5-4E72-AE36-4FA338D807EA}" type="pres">
      <dgm:prSet presAssocID="{F2CCBB4C-0877-4C44-99DD-754C6389C927}" presName="spaceRect" presStyleCnt="0"/>
      <dgm:spPr/>
    </dgm:pt>
    <dgm:pt modelId="{E8F1D46A-A713-468E-902B-49B39EAF56B7}" type="pres">
      <dgm:prSet presAssocID="{F2CCBB4C-0877-4C44-99DD-754C6389C927}" presName="parTx" presStyleLbl="revTx" presStyleIdx="3" presStyleCnt="5">
        <dgm:presLayoutVars>
          <dgm:chMax val="0"/>
          <dgm:chPref val="0"/>
        </dgm:presLayoutVars>
      </dgm:prSet>
      <dgm:spPr/>
    </dgm:pt>
    <dgm:pt modelId="{007DBAB7-9878-4B1D-BCC1-447886C24AA6}" type="pres">
      <dgm:prSet presAssocID="{8536DEC3-FA99-4EC1-A3A1-63A7EC92D5BF}" presName="sibTrans" presStyleCnt="0"/>
      <dgm:spPr/>
    </dgm:pt>
    <dgm:pt modelId="{BC402B3B-CFD3-4B8A-BC20-396F2A0A7A87}" type="pres">
      <dgm:prSet presAssocID="{C0257DE1-6083-4FB2-BA69-FED94F3BB48A}" presName="compNode" presStyleCnt="0"/>
      <dgm:spPr/>
    </dgm:pt>
    <dgm:pt modelId="{76365950-6058-42CD-8474-FE47E5B8E0CD}" type="pres">
      <dgm:prSet presAssocID="{C0257DE1-6083-4FB2-BA69-FED94F3BB48A}" presName="bgRect" presStyleLbl="bgShp" presStyleIdx="4" presStyleCnt="5"/>
      <dgm:spPr/>
    </dgm:pt>
    <dgm:pt modelId="{5AFE90D5-AEF6-4C15-A951-12023096616C}" type="pres">
      <dgm:prSet presAssocID="{C0257DE1-6083-4FB2-BA69-FED94F3BB48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FAAE3946-EBDB-42DF-841E-41F1F9D7B6DC}" type="pres">
      <dgm:prSet presAssocID="{C0257DE1-6083-4FB2-BA69-FED94F3BB48A}" presName="spaceRect" presStyleCnt="0"/>
      <dgm:spPr/>
    </dgm:pt>
    <dgm:pt modelId="{BF95BD8A-47AA-4B45-9DDC-D5604E633A86}" type="pres">
      <dgm:prSet presAssocID="{C0257DE1-6083-4FB2-BA69-FED94F3BB48A}" presName="parTx" presStyleLbl="revTx" presStyleIdx="4" presStyleCnt="5">
        <dgm:presLayoutVars>
          <dgm:chMax val="0"/>
          <dgm:chPref val="0"/>
        </dgm:presLayoutVars>
      </dgm:prSet>
      <dgm:spPr/>
    </dgm:pt>
  </dgm:ptLst>
  <dgm:cxnLst>
    <dgm:cxn modelId="{A45D1700-D82F-4F4C-827C-3722B7F1DBAE}" srcId="{2DCBE687-F1A7-4143-8090-2ADEBACD138C}" destId="{AEA82C65-0B00-4B2E-8069-EDE212BA9024}" srcOrd="2" destOrd="0" parTransId="{8D0D6156-2741-4F33-B4F8-354B80CBDA5B}" sibTransId="{FC074998-E6C6-4ED7-885C-3B0CD3207905}"/>
    <dgm:cxn modelId="{5890ED66-40D6-478D-8FCA-419015AEE804}" type="presOf" srcId="{C0257DE1-6083-4FB2-BA69-FED94F3BB48A}" destId="{BF95BD8A-47AA-4B45-9DDC-D5604E633A86}" srcOrd="0" destOrd="0" presId="urn:microsoft.com/office/officeart/2018/2/layout/IconVerticalSolidList"/>
    <dgm:cxn modelId="{0B97F56D-9B54-4BC8-8D93-83409A668522}" type="presOf" srcId="{F2CCBB4C-0877-4C44-99DD-754C6389C927}" destId="{E8F1D46A-A713-468E-902B-49B39EAF56B7}" srcOrd="0" destOrd="0" presId="urn:microsoft.com/office/officeart/2018/2/layout/IconVerticalSolidList"/>
    <dgm:cxn modelId="{B5AFA474-4507-412D-BF65-559D444D9BAC}" type="presOf" srcId="{AEA82C65-0B00-4B2E-8069-EDE212BA9024}" destId="{7569E9AE-50DF-4F9F-9B78-B71CA9FBD478}" srcOrd="0" destOrd="0" presId="urn:microsoft.com/office/officeart/2018/2/layout/IconVerticalSolidList"/>
    <dgm:cxn modelId="{5264FA76-16F9-43BA-AEA0-C5E431600472}" type="presOf" srcId="{45837EF9-654F-4DC6-8E0E-8D845D0BE247}" destId="{A9BD9641-D40E-4512-B622-49F966EB3CE6}" srcOrd="0" destOrd="0" presId="urn:microsoft.com/office/officeart/2018/2/layout/IconVerticalSolidList"/>
    <dgm:cxn modelId="{92F72589-3E21-4672-8657-C49C690E98C2}" type="presOf" srcId="{B442531B-8064-42C5-897B-67AA4DD3AAD4}" destId="{4C3A96D9-B0CF-43E3-8FE4-87CD942773B2}" srcOrd="0" destOrd="0" presId="urn:microsoft.com/office/officeart/2018/2/layout/IconVerticalSolidList"/>
    <dgm:cxn modelId="{DA1C0397-AE81-47AE-BD5D-848B2F5C351D}" srcId="{2DCBE687-F1A7-4143-8090-2ADEBACD138C}" destId="{B442531B-8064-42C5-897B-67AA4DD3AAD4}" srcOrd="1" destOrd="0" parTransId="{574E5659-FB56-408A-BA1F-201D09A469BB}" sibTransId="{F2DFACF6-7418-41ED-99A9-6AEC637A4097}"/>
    <dgm:cxn modelId="{C1BFF3B3-5F9C-4C6E-83D3-7EFA3BC3BEF1}" srcId="{2DCBE687-F1A7-4143-8090-2ADEBACD138C}" destId="{C0257DE1-6083-4FB2-BA69-FED94F3BB48A}" srcOrd="4" destOrd="0" parTransId="{C166E49B-4C4B-4064-977B-7603B79FDEEA}" sibTransId="{4E471E97-B896-4C9F-B5A7-5E1248F174FA}"/>
    <dgm:cxn modelId="{EF925DCF-768B-4EEC-827F-6647AA184736}" srcId="{2DCBE687-F1A7-4143-8090-2ADEBACD138C}" destId="{45837EF9-654F-4DC6-8E0E-8D845D0BE247}" srcOrd="0" destOrd="0" parTransId="{B1E6BC8A-5F5B-4F12-86D0-BC8CAAE94BFD}" sibTransId="{A6F58BE4-4775-444B-AEAB-363C9E81B367}"/>
    <dgm:cxn modelId="{1A2089DA-5EC1-4E13-BFC2-A33CE90C4298}" type="presOf" srcId="{2DCBE687-F1A7-4143-8090-2ADEBACD138C}" destId="{9A4E1F79-BD23-4245-A2A8-550887974D52}" srcOrd="0" destOrd="0" presId="urn:microsoft.com/office/officeart/2018/2/layout/IconVerticalSolidList"/>
    <dgm:cxn modelId="{E5393FEA-653A-4A17-BB13-B6DE26E12512}" srcId="{2DCBE687-F1A7-4143-8090-2ADEBACD138C}" destId="{F2CCBB4C-0877-4C44-99DD-754C6389C927}" srcOrd="3" destOrd="0" parTransId="{A609410C-4921-43F8-973C-AA2BAEEE04DA}" sibTransId="{8536DEC3-FA99-4EC1-A3A1-63A7EC92D5BF}"/>
    <dgm:cxn modelId="{11EB4C07-088F-48A1-953D-1B43231C94A6}" type="presParOf" srcId="{9A4E1F79-BD23-4245-A2A8-550887974D52}" destId="{B93A54E1-E769-4381-BADC-F8370BFBBE43}" srcOrd="0" destOrd="0" presId="urn:microsoft.com/office/officeart/2018/2/layout/IconVerticalSolidList"/>
    <dgm:cxn modelId="{4CB9408E-4E64-4E97-87FB-56EE66F5EF49}" type="presParOf" srcId="{B93A54E1-E769-4381-BADC-F8370BFBBE43}" destId="{EC22346B-0028-4247-9722-F90213E6C0A5}" srcOrd="0" destOrd="0" presId="urn:microsoft.com/office/officeart/2018/2/layout/IconVerticalSolidList"/>
    <dgm:cxn modelId="{1D72FDEF-F48C-4A16-8002-A0CA7FB82AA0}" type="presParOf" srcId="{B93A54E1-E769-4381-BADC-F8370BFBBE43}" destId="{5AA501C2-92B5-4D41-9CEC-0F6CB0F52E89}" srcOrd="1" destOrd="0" presId="urn:microsoft.com/office/officeart/2018/2/layout/IconVerticalSolidList"/>
    <dgm:cxn modelId="{8C801C03-0F06-4483-B1BD-0712D32FC44D}" type="presParOf" srcId="{B93A54E1-E769-4381-BADC-F8370BFBBE43}" destId="{11651E51-3475-4A64-A587-9AE4E50881D8}" srcOrd="2" destOrd="0" presId="urn:microsoft.com/office/officeart/2018/2/layout/IconVerticalSolidList"/>
    <dgm:cxn modelId="{1D4B6CAD-7182-41FD-80E6-64DF643C0196}" type="presParOf" srcId="{B93A54E1-E769-4381-BADC-F8370BFBBE43}" destId="{A9BD9641-D40E-4512-B622-49F966EB3CE6}" srcOrd="3" destOrd="0" presId="urn:microsoft.com/office/officeart/2018/2/layout/IconVerticalSolidList"/>
    <dgm:cxn modelId="{EBC603F9-E197-429D-A802-5306862A6F68}" type="presParOf" srcId="{9A4E1F79-BD23-4245-A2A8-550887974D52}" destId="{9AF98AE0-1D02-4D49-9B99-71D14DBFAECA}" srcOrd="1" destOrd="0" presId="urn:microsoft.com/office/officeart/2018/2/layout/IconVerticalSolidList"/>
    <dgm:cxn modelId="{FA8EA896-C324-4D28-A0CF-9EF12D795BE7}" type="presParOf" srcId="{9A4E1F79-BD23-4245-A2A8-550887974D52}" destId="{258D3C44-C355-4941-B7BB-063505C74227}" srcOrd="2" destOrd="0" presId="urn:microsoft.com/office/officeart/2018/2/layout/IconVerticalSolidList"/>
    <dgm:cxn modelId="{665419C9-1A08-429C-B09B-67C1286994E5}" type="presParOf" srcId="{258D3C44-C355-4941-B7BB-063505C74227}" destId="{1C0710E4-28E1-4BA1-8EC2-7C83032E7D4C}" srcOrd="0" destOrd="0" presId="urn:microsoft.com/office/officeart/2018/2/layout/IconVerticalSolidList"/>
    <dgm:cxn modelId="{7041319F-D027-48A6-B23F-88FCA8718FE2}" type="presParOf" srcId="{258D3C44-C355-4941-B7BB-063505C74227}" destId="{C896E548-0A5B-4E20-9100-5AB086CBD7DB}" srcOrd="1" destOrd="0" presId="urn:microsoft.com/office/officeart/2018/2/layout/IconVerticalSolidList"/>
    <dgm:cxn modelId="{292370B6-C188-4038-B1A7-7E637EEFF869}" type="presParOf" srcId="{258D3C44-C355-4941-B7BB-063505C74227}" destId="{046914B9-70C8-4376-9239-1D2F59FD8862}" srcOrd="2" destOrd="0" presId="urn:microsoft.com/office/officeart/2018/2/layout/IconVerticalSolidList"/>
    <dgm:cxn modelId="{79018A63-35FB-4BFF-95D3-2F53F710A519}" type="presParOf" srcId="{258D3C44-C355-4941-B7BB-063505C74227}" destId="{4C3A96D9-B0CF-43E3-8FE4-87CD942773B2}" srcOrd="3" destOrd="0" presId="urn:microsoft.com/office/officeart/2018/2/layout/IconVerticalSolidList"/>
    <dgm:cxn modelId="{73250B88-FB75-4C09-8DF3-400076EA4A8C}" type="presParOf" srcId="{9A4E1F79-BD23-4245-A2A8-550887974D52}" destId="{87A81835-83D7-4D58-94D2-994293A17465}" srcOrd="3" destOrd="0" presId="urn:microsoft.com/office/officeart/2018/2/layout/IconVerticalSolidList"/>
    <dgm:cxn modelId="{51D9BF4D-E4C6-44C1-AB81-D6A980C79EC8}" type="presParOf" srcId="{9A4E1F79-BD23-4245-A2A8-550887974D52}" destId="{FECD8B5F-2211-44C7-85F2-AF1789735A0C}" srcOrd="4" destOrd="0" presId="urn:microsoft.com/office/officeart/2018/2/layout/IconVerticalSolidList"/>
    <dgm:cxn modelId="{EDCA59DD-48A2-4F14-A3C3-43D4D9675BF6}" type="presParOf" srcId="{FECD8B5F-2211-44C7-85F2-AF1789735A0C}" destId="{C15CC9EE-CFAC-4525-8DBA-9DCFC42B3D0E}" srcOrd="0" destOrd="0" presId="urn:microsoft.com/office/officeart/2018/2/layout/IconVerticalSolidList"/>
    <dgm:cxn modelId="{D84673E3-1DEE-48A5-AF5E-8FF30E614B24}" type="presParOf" srcId="{FECD8B5F-2211-44C7-85F2-AF1789735A0C}" destId="{32A38E96-0680-47D4-8E7E-6AC666737695}" srcOrd="1" destOrd="0" presId="urn:microsoft.com/office/officeart/2018/2/layout/IconVerticalSolidList"/>
    <dgm:cxn modelId="{77F5EDA6-DBD9-47D4-B816-2CB9E1385F54}" type="presParOf" srcId="{FECD8B5F-2211-44C7-85F2-AF1789735A0C}" destId="{CD0B7758-6DEF-46D3-BA14-66AD52F89D70}" srcOrd="2" destOrd="0" presId="urn:microsoft.com/office/officeart/2018/2/layout/IconVerticalSolidList"/>
    <dgm:cxn modelId="{8B71A237-D24A-40D0-8A78-9C753F2B8DB5}" type="presParOf" srcId="{FECD8B5F-2211-44C7-85F2-AF1789735A0C}" destId="{7569E9AE-50DF-4F9F-9B78-B71CA9FBD478}" srcOrd="3" destOrd="0" presId="urn:microsoft.com/office/officeart/2018/2/layout/IconVerticalSolidList"/>
    <dgm:cxn modelId="{9234DEA6-A56A-4C80-A957-235F4F15BA33}" type="presParOf" srcId="{9A4E1F79-BD23-4245-A2A8-550887974D52}" destId="{FD229994-A10A-411E-B6AC-BEEE94E03AE8}" srcOrd="5" destOrd="0" presId="urn:microsoft.com/office/officeart/2018/2/layout/IconVerticalSolidList"/>
    <dgm:cxn modelId="{2158DD2F-1CBC-4D90-A2CF-B2D9CDA4C7A5}" type="presParOf" srcId="{9A4E1F79-BD23-4245-A2A8-550887974D52}" destId="{E70FD5E3-C3A4-483B-B34F-A6EB3284AE4E}" srcOrd="6" destOrd="0" presId="urn:microsoft.com/office/officeart/2018/2/layout/IconVerticalSolidList"/>
    <dgm:cxn modelId="{BE0991DC-43AB-44DE-A597-DFC82399BDF3}" type="presParOf" srcId="{E70FD5E3-C3A4-483B-B34F-A6EB3284AE4E}" destId="{714E9631-BE1B-4789-9F89-96A2CC0015FC}" srcOrd="0" destOrd="0" presId="urn:microsoft.com/office/officeart/2018/2/layout/IconVerticalSolidList"/>
    <dgm:cxn modelId="{DC1EB6B8-871C-4971-B5E6-49C3FC02B82E}" type="presParOf" srcId="{E70FD5E3-C3A4-483B-B34F-A6EB3284AE4E}" destId="{F302A5BD-1F70-4EB0-BFC4-16342FBA2D40}" srcOrd="1" destOrd="0" presId="urn:microsoft.com/office/officeart/2018/2/layout/IconVerticalSolidList"/>
    <dgm:cxn modelId="{D4347952-B4B7-4C2C-99BD-7FE85B24A34B}" type="presParOf" srcId="{E70FD5E3-C3A4-483B-B34F-A6EB3284AE4E}" destId="{A7044C98-26B5-4E72-AE36-4FA338D807EA}" srcOrd="2" destOrd="0" presId="urn:microsoft.com/office/officeart/2018/2/layout/IconVerticalSolidList"/>
    <dgm:cxn modelId="{B2034D55-7BB8-48EE-B305-4BF4056AA6D4}" type="presParOf" srcId="{E70FD5E3-C3A4-483B-B34F-A6EB3284AE4E}" destId="{E8F1D46A-A713-468E-902B-49B39EAF56B7}" srcOrd="3" destOrd="0" presId="urn:microsoft.com/office/officeart/2018/2/layout/IconVerticalSolidList"/>
    <dgm:cxn modelId="{11687E92-86FE-4DF1-9427-8716BA836CD4}" type="presParOf" srcId="{9A4E1F79-BD23-4245-A2A8-550887974D52}" destId="{007DBAB7-9878-4B1D-BCC1-447886C24AA6}" srcOrd="7" destOrd="0" presId="urn:microsoft.com/office/officeart/2018/2/layout/IconVerticalSolidList"/>
    <dgm:cxn modelId="{C37D80AF-CA5C-453C-BD29-594C58B4B91F}" type="presParOf" srcId="{9A4E1F79-BD23-4245-A2A8-550887974D52}" destId="{BC402B3B-CFD3-4B8A-BC20-396F2A0A7A87}" srcOrd="8" destOrd="0" presId="urn:microsoft.com/office/officeart/2018/2/layout/IconVerticalSolidList"/>
    <dgm:cxn modelId="{851EA226-F0AF-4CB2-8081-59064BCE1A10}" type="presParOf" srcId="{BC402B3B-CFD3-4B8A-BC20-396F2A0A7A87}" destId="{76365950-6058-42CD-8474-FE47E5B8E0CD}" srcOrd="0" destOrd="0" presId="urn:microsoft.com/office/officeart/2018/2/layout/IconVerticalSolidList"/>
    <dgm:cxn modelId="{AE13C295-D8B9-434F-8C53-E0EBC676A7F8}" type="presParOf" srcId="{BC402B3B-CFD3-4B8A-BC20-396F2A0A7A87}" destId="{5AFE90D5-AEF6-4C15-A951-12023096616C}" srcOrd="1" destOrd="0" presId="urn:microsoft.com/office/officeart/2018/2/layout/IconVerticalSolidList"/>
    <dgm:cxn modelId="{27C12ED2-121A-46B4-8764-FC6FE4B0320E}" type="presParOf" srcId="{BC402B3B-CFD3-4B8A-BC20-396F2A0A7A87}" destId="{FAAE3946-EBDB-42DF-841E-41F1F9D7B6DC}" srcOrd="2" destOrd="0" presId="urn:microsoft.com/office/officeart/2018/2/layout/IconVerticalSolidList"/>
    <dgm:cxn modelId="{E86555BF-4091-4942-B6DF-C49616D7FEEE}" type="presParOf" srcId="{BC402B3B-CFD3-4B8A-BC20-396F2A0A7A87}" destId="{BF95BD8A-47AA-4B45-9DDC-D5604E633A8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A36B13-9615-442B-AC91-87CDD11D470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C4E5A3C4-D883-4FB0-AFF8-03F043DB6BEC}">
      <dgm:prSet/>
      <dgm:spPr/>
      <dgm:t>
        <a:bodyPr/>
        <a:lstStyle/>
        <a:p>
          <a:r>
            <a:rPr lang="en-GB"/>
            <a:t>Journal articles</a:t>
          </a:r>
          <a:endParaRPr lang="en-US"/>
        </a:p>
      </dgm:t>
    </dgm:pt>
    <dgm:pt modelId="{F0F1152D-7186-45B6-A76E-32D2C52B404A}" type="parTrans" cxnId="{989E04C7-3C7C-426C-8894-9BA27947A181}">
      <dgm:prSet/>
      <dgm:spPr/>
      <dgm:t>
        <a:bodyPr/>
        <a:lstStyle/>
        <a:p>
          <a:endParaRPr lang="en-US"/>
        </a:p>
      </dgm:t>
    </dgm:pt>
    <dgm:pt modelId="{45FC138D-9A79-4633-87B7-E0510D18E2D9}" type="sibTrans" cxnId="{989E04C7-3C7C-426C-8894-9BA27947A181}">
      <dgm:prSet/>
      <dgm:spPr/>
      <dgm:t>
        <a:bodyPr/>
        <a:lstStyle/>
        <a:p>
          <a:endParaRPr lang="en-US"/>
        </a:p>
      </dgm:t>
    </dgm:pt>
    <dgm:pt modelId="{D3A64A91-BBC3-4434-851A-0622D9155E74}">
      <dgm:prSet/>
      <dgm:spPr/>
      <dgm:t>
        <a:bodyPr/>
        <a:lstStyle/>
        <a:p>
          <a:r>
            <a:rPr lang="en-GB"/>
            <a:t>Books</a:t>
          </a:r>
          <a:endParaRPr lang="en-US"/>
        </a:p>
      </dgm:t>
    </dgm:pt>
    <dgm:pt modelId="{E8B84D6A-9BA2-4774-A254-CC0068662448}" type="parTrans" cxnId="{3337211F-19D8-4B93-962E-ED08427821C3}">
      <dgm:prSet/>
      <dgm:spPr/>
      <dgm:t>
        <a:bodyPr/>
        <a:lstStyle/>
        <a:p>
          <a:endParaRPr lang="en-US"/>
        </a:p>
      </dgm:t>
    </dgm:pt>
    <dgm:pt modelId="{61C59DDE-0D10-4598-8481-80D7A0FE0CC9}" type="sibTrans" cxnId="{3337211F-19D8-4B93-962E-ED08427821C3}">
      <dgm:prSet/>
      <dgm:spPr/>
      <dgm:t>
        <a:bodyPr/>
        <a:lstStyle/>
        <a:p>
          <a:endParaRPr lang="en-US"/>
        </a:p>
      </dgm:t>
    </dgm:pt>
    <dgm:pt modelId="{8E453290-B56E-4215-A42E-57C24B31C4DD}">
      <dgm:prSet/>
      <dgm:spPr/>
      <dgm:t>
        <a:bodyPr/>
        <a:lstStyle/>
        <a:p>
          <a:r>
            <a:rPr lang="en-GB"/>
            <a:t>Government websites</a:t>
          </a:r>
          <a:endParaRPr lang="en-US"/>
        </a:p>
      </dgm:t>
    </dgm:pt>
    <dgm:pt modelId="{BDE89D38-00E3-4C2F-80C3-A8F303FFEC02}" type="parTrans" cxnId="{C244E267-8DB6-4076-9C81-A9BEA530846B}">
      <dgm:prSet/>
      <dgm:spPr/>
      <dgm:t>
        <a:bodyPr/>
        <a:lstStyle/>
        <a:p>
          <a:endParaRPr lang="en-US"/>
        </a:p>
      </dgm:t>
    </dgm:pt>
    <dgm:pt modelId="{7565CC72-733A-4FD0-B024-3BCA7DE143D9}" type="sibTrans" cxnId="{C244E267-8DB6-4076-9C81-A9BEA530846B}">
      <dgm:prSet/>
      <dgm:spPr/>
      <dgm:t>
        <a:bodyPr/>
        <a:lstStyle/>
        <a:p>
          <a:endParaRPr lang="en-US"/>
        </a:p>
      </dgm:t>
    </dgm:pt>
    <dgm:pt modelId="{41585A04-08C4-4557-8A63-A6D3AEFEE481}">
      <dgm:prSet/>
      <dgm:spPr/>
      <dgm:t>
        <a:bodyPr/>
        <a:lstStyle/>
        <a:p>
          <a:r>
            <a:rPr lang="en-GB"/>
            <a:t>Private charities</a:t>
          </a:r>
          <a:endParaRPr lang="en-US"/>
        </a:p>
      </dgm:t>
    </dgm:pt>
    <dgm:pt modelId="{F47D1F92-6F50-460A-B532-10EE8611AB79}" type="parTrans" cxnId="{ADFE244A-F9D8-484F-AE64-E119CFC08AEF}">
      <dgm:prSet/>
      <dgm:spPr/>
      <dgm:t>
        <a:bodyPr/>
        <a:lstStyle/>
        <a:p>
          <a:endParaRPr lang="en-US"/>
        </a:p>
      </dgm:t>
    </dgm:pt>
    <dgm:pt modelId="{6BDAF98D-57CE-423D-B187-C33000013D1F}" type="sibTrans" cxnId="{ADFE244A-F9D8-484F-AE64-E119CFC08AEF}">
      <dgm:prSet/>
      <dgm:spPr/>
      <dgm:t>
        <a:bodyPr/>
        <a:lstStyle/>
        <a:p>
          <a:endParaRPr lang="en-US"/>
        </a:p>
      </dgm:t>
    </dgm:pt>
    <dgm:pt modelId="{75F72602-11FF-4720-AC00-C5763D71BA5A}">
      <dgm:prSet/>
      <dgm:spPr/>
      <dgm:t>
        <a:bodyPr/>
        <a:lstStyle/>
        <a:p>
          <a:r>
            <a:rPr lang="en-GB"/>
            <a:t>Databases</a:t>
          </a:r>
          <a:endParaRPr lang="en-US"/>
        </a:p>
      </dgm:t>
    </dgm:pt>
    <dgm:pt modelId="{76847E5A-18BE-4F01-80DC-20CA38C05D0D}" type="parTrans" cxnId="{FC15E90A-630A-4462-8E07-018B57E14BAC}">
      <dgm:prSet/>
      <dgm:spPr/>
      <dgm:t>
        <a:bodyPr/>
        <a:lstStyle/>
        <a:p>
          <a:endParaRPr lang="en-US"/>
        </a:p>
      </dgm:t>
    </dgm:pt>
    <dgm:pt modelId="{66BBDE17-5D86-4794-B927-A9802FF5773C}" type="sibTrans" cxnId="{FC15E90A-630A-4462-8E07-018B57E14BAC}">
      <dgm:prSet/>
      <dgm:spPr/>
      <dgm:t>
        <a:bodyPr/>
        <a:lstStyle/>
        <a:p>
          <a:endParaRPr lang="en-US"/>
        </a:p>
      </dgm:t>
    </dgm:pt>
    <dgm:pt modelId="{2CF7CF54-90A6-4170-B367-AF6A16BA3E97}">
      <dgm:prSet/>
      <dgm:spPr/>
      <dgm:t>
        <a:bodyPr/>
        <a:lstStyle/>
        <a:p>
          <a:r>
            <a:rPr lang="en-GB"/>
            <a:t>NGO Charites </a:t>
          </a:r>
          <a:endParaRPr lang="en-US"/>
        </a:p>
      </dgm:t>
    </dgm:pt>
    <dgm:pt modelId="{27F3FEDD-C900-41B1-BB0E-241BB8018A39}" type="parTrans" cxnId="{F2A14623-B847-491B-9118-6FFAAA2C7486}">
      <dgm:prSet/>
      <dgm:spPr/>
      <dgm:t>
        <a:bodyPr/>
        <a:lstStyle/>
        <a:p>
          <a:endParaRPr lang="en-US"/>
        </a:p>
      </dgm:t>
    </dgm:pt>
    <dgm:pt modelId="{3C1FE073-9EB6-4016-B0F3-65DA185CC3AA}" type="sibTrans" cxnId="{F2A14623-B847-491B-9118-6FFAAA2C7486}">
      <dgm:prSet/>
      <dgm:spPr/>
      <dgm:t>
        <a:bodyPr/>
        <a:lstStyle/>
        <a:p>
          <a:endParaRPr lang="en-US"/>
        </a:p>
      </dgm:t>
    </dgm:pt>
    <dgm:pt modelId="{B78AF410-A376-4B4D-A831-8143372AB7E0}">
      <dgm:prSet/>
      <dgm:spPr/>
      <dgm:t>
        <a:bodyPr/>
        <a:lstStyle/>
        <a:p>
          <a:r>
            <a:rPr lang="en-GB"/>
            <a:t>Welsh government policies </a:t>
          </a:r>
          <a:endParaRPr lang="en-US"/>
        </a:p>
      </dgm:t>
    </dgm:pt>
    <dgm:pt modelId="{ED9D31DB-2E18-4D08-88C9-1AAA7F9D3A4C}" type="parTrans" cxnId="{709922A6-ADA3-4BB5-943A-3DA594469F33}">
      <dgm:prSet/>
      <dgm:spPr/>
      <dgm:t>
        <a:bodyPr/>
        <a:lstStyle/>
        <a:p>
          <a:endParaRPr lang="en-US"/>
        </a:p>
      </dgm:t>
    </dgm:pt>
    <dgm:pt modelId="{B0A0266A-AA79-427E-92E1-A45C40E8F6BC}" type="sibTrans" cxnId="{709922A6-ADA3-4BB5-943A-3DA594469F33}">
      <dgm:prSet/>
      <dgm:spPr/>
      <dgm:t>
        <a:bodyPr/>
        <a:lstStyle/>
        <a:p>
          <a:endParaRPr lang="en-US"/>
        </a:p>
      </dgm:t>
    </dgm:pt>
    <dgm:pt modelId="{78760628-19B8-487E-9ED6-EB5A13AE6CF2}">
      <dgm:prSet/>
      <dgm:spPr/>
      <dgm:t>
        <a:bodyPr/>
        <a:lstStyle/>
        <a:p>
          <a:r>
            <a:rPr lang="en-GB"/>
            <a:t>Social services </a:t>
          </a:r>
          <a:endParaRPr lang="en-US"/>
        </a:p>
      </dgm:t>
    </dgm:pt>
    <dgm:pt modelId="{4D396EAE-29BC-439C-9514-059CB46A3243}" type="parTrans" cxnId="{E04B9755-B43A-4EC9-A7F6-D206B371EA89}">
      <dgm:prSet/>
      <dgm:spPr/>
      <dgm:t>
        <a:bodyPr/>
        <a:lstStyle/>
        <a:p>
          <a:endParaRPr lang="en-US"/>
        </a:p>
      </dgm:t>
    </dgm:pt>
    <dgm:pt modelId="{EB92C2B7-26D5-48BC-A1AA-E143B15263E6}" type="sibTrans" cxnId="{E04B9755-B43A-4EC9-A7F6-D206B371EA89}">
      <dgm:prSet/>
      <dgm:spPr/>
      <dgm:t>
        <a:bodyPr/>
        <a:lstStyle/>
        <a:p>
          <a:endParaRPr lang="en-US"/>
        </a:p>
      </dgm:t>
    </dgm:pt>
    <dgm:pt modelId="{0F053FDF-69E7-4A6E-A0AC-BDF606AEF3B5}" type="pres">
      <dgm:prSet presAssocID="{86A36B13-9615-442B-AC91-87CDD11D470F}" presName="diagram" presStyleCnt="0">
        <dgm:presLayoutVars>
          <dgm:dir/>
          <dgm:resizeHandles val="exact"/>
        </dgm:presLayoutVars>
      </dgm:prSet>
      <dgm:spPr/>
    </dgm:pt>
    <dgm:pt modelId="{DD1A3DD8-473E-4F97-A189-93AEF2E6D8D8}" type="pres">
      <dgm:prSet presAssocID="{C4E5A3C4-D883-4FB0-AFF8-03F043DB6BEC}" presName="node" presStyleLbl="node1" presStyleIdx="0" presStyleCnt="8">
        <dgm:presLayoutVars>
          <dgm:bulletEnabled val="1"/>
        </dgm:presLayoutVars>
      </dgm:prSet>
      <dgm:spPr/>
    </dgm:pt>
    <dgm:pt modelId="{D5BF47E7-4EB4-4574-9424-35299FCECEA8}" type="pres">
      <dgm:prSet presAssocID="{45FC138D-9A79-4633-87B7-E0510D18E2D9}" presName="sibTrans" presStyleCnt="0"/>
      <dgm:spPr/>
    </dgm:pt>
    <dgm:pt modelId="{A7AB824C-F881-4D36-83CA-BB5B4D98592E}" type="pres">
      <dgm:prSet presAssocID="{D3A64A91-BBC3-4434-851A-0622D9155E74}" presName="node" presStyleLbl="node1" presStyleIdx="1" presStyleCnt="8">
        <dgm:presLayoutVars>
          <dgm:bulletEnabled val="1"/>
        </dgm:presLayoutVars>
      </dgm:prSet>
      <dgm:spPr/>
    </dgm:pt>
    <dgm:pt modelId="{CE1A04F6-495F-455B-BDA5-5B272FAE36E5}" type="pres">
      <dgm:prSet presAssocID="{61C59DDE-0D10-4598-8481-80D7A0FE0CC9}" presName="sibTrans" presStyleCnt="0"/>
      <dgm:spPr/>
    </dgm:pt>
    <dgm:pt modelId="{D56DBD76-162F-4623-9774-FF16FBEBAA0A}" type="pres">
      <dgm:prSet presAssocID="{8E453290-B56E-4215-A42E-57C24B31C4DD}" presName="node" presStyleLbl="node1" presStyleIdx="2" presStyleCnt="8">
        <dgm:presLayoutVars>
          <dgm:bulletEnabled val="1"/>
        </dgm:presLayoutVars>
      </dgm:prSet>
      <dgm:spPr/>
    </dgm:pt>
    <dgm:pt modelId="{7104FC2B-6348-4AE5-8245-48167BF21861}" type="pres">
      <dgm:prSet presAssocID="{7565CC72-733A-4FD0-B024-3BCA7DE143D9}" presName="sibTrans" presStyleCnt="0"/>
      <dgm:spPr/>
    </dgm:pt>
    <dgm:pt modelId="{F09EDD2D-CDA6-4E0D-9074-6001C1831894}" type="pres">
      <dgm:prSet presAssocID="{41585A04-08C4-4557-8A63-A6D3AEFEE481}" presName="node" presStyleLbl="node1" presStyleIdx="3" presStyleCnt="8">
        <dgm:presLayoutVars>
          <dgm:bulletEnabled val="1"/>
        </dgm:presLayoutVars>
      </dgm:prSet>
      <dgm:spPr/>
    </dgm:pt>
    <dgm:pt modelId="{726CD4C0-C19F-4658-BEEC-E1D818BF02B4}" type="pres">
      <dgm:prSet presAssocID="{6BDAF98D-57CE-423D-B187-C33000013D1F}" presName="sibTrans" presStyleCnt="0"/>
      <dgm:spPr/>
    </dgm:pt>
    <dgm:pt modelId="{4754FD58-ABA8-423A-A1A0-B620E842690B}" type="pres">
      <dgm:prSet presAssocID="{75F72602-11FF-4720-AC00-C5763D71BA5A}" presName="node" presStyleLbl="node1" presStyleIdx="4" presStyleCnt="8">
        <dgm:presLayoutVars>
          <dgm:bulletEnabled val="1"/>
        </dgm:presLayoutVars>
      </dgm:prSet>
      <dgm:spPr/>
    </dgm:pt>
    <dgm:pt modelId="{EE4BD758-EA13-4348-9BA1-3B84213957E1}" type="pres">
      <dgm:prSet presAssocID="{66BBDE17-5D86-4794-B927-A9802FF5773C}" presName="sibTrans" presStyleCnt="0"/>
      <dgm:spPr/>
    </dgm:pt>
    <dgm:pt modelId="{9BE9D4C6-B92C-4E24-982A-E6C13388D593}" type="pres">
      <dgm:prSet presAssocID="{2CF7CF54-90A6-4170-B367-AF6A16BA3E97}" presName="node" presStyleLbl="node1" presStyleIdx="5" presStyleCnt="8">
        <dgm:presLayoutVars>
          <dgm:bulletEnabled val="1"/>
        </dgm:presLayoutVars>
      </dgm:prSet>
      <dgm:spPr/>
    </dgm:pt>
    <dgm:pt modelId="{32B8C17D-2684-4EF9-94CA-3453A2B068C5}" type="pres">
      <dgm:prSet presAssocID="{3C1FE073-9EB6-4016-B0F3-65DA185CC3AA}" presName="sibTrans" presStyleCnt="0"/>
      <dgm:spPr/>
    </dgm:pt>
    <dgm:pt modelId="{F9544F01-B0BC-42C6-A0B3-A29166492D8A}" type="pres">
      <dgm:prSet presAssocID="{B78AF410-A376-4B4D-A831-8143372AB7E0}" presName="node" presStyleLbl="node1" presStyleIdx="6" presStyleCnt="8">
        <dgm:presLayoutVars>
          <dgm:bulletEnabled val="1"/>
        </dgm:presLayoutVars>
      </dgm:prSet>
      <dgm:spPr/>
    </dgm:pt>
    <dgm:pt modelId="{88993BC0-AA2A-4DFB-9E7E-55C241FDEAC5}" type="pres">
      <dgm:prSet presAssocID="{B0A0266A-AA79-427E-92E1-A45C40E8F6BC}" presName="sibTrans" presStyleCnt="0"/>
      <dgm:spPr/>
    </dgm:pt>
    <dgm:pt modelId="{27F37B7F-0AFB-4F1D-8B2D-F0315B12456C}" type="pres">
      <dgm:prSet presAssocID="{78760628-19B8-487E-9ED6-EB5A13AE6CF2}" presName="node" presStyleLbl="node1" presStyleIdx="7" presStyleCnt="8">
        <dgm:presLayoutVars>
          <dgm:bulletEnabled val="1"/>
        </dgm:presLayoutVars>
      </dgm:prSet>
      <dgm:spPr/>
    </dgm:pt>
  </dgm:ptLst>
  <dgm:cxnLst>
    <dgm:cxn modelId="{F33F4303-AE50-408B-8B11-2DC763B54A38}" type="presOf" srcId="{75F72602-11FF-4720-AC00-C5763D71BA5A}" destId="{4754FD58-ABA8-423A-A1A0-B620E842690B}" srcOrd="0" destOrd="0" presId="urn:microsoft.com/office/officeart/2005/8/layout/default"/>
    <dgm:cxn modelId="{FC15E90A-630A-4462-8E07-018B57E14BAC}" srcId="{86A36B13-9615-442B-AC91-87CDD11D470F}" destId="{75F72602-11FF-4720-AC00-C5763D71BA5A}" srcOrd="4" destOrd="0" parTransId="{76847E5A-18BE-4F01-80DC-20CA38C05D0D}" sibTransId="{66BBDE17-5D86-4794-B927-A9802FF5773C}"/>
    <dgm:cxn modelId="{61F8CE0E-4AB8-429E-B1C9-D4014FEFBC1B}" type="presOf" srcId="{C4E5A3C4-D883-4FB0-AFF8-03F043DB6BEC}" destId="{DD1A3DD8-473E-4F97-A189-93AEF2E6D8D8}" srcOrd="0" destOrd="0" presId="urn:microsoft.com/office/officeart/2005/8/layout/default"/>
    <dgm:cxn modelId="{3337211F-19D8-4B93-962E-ED08427821C3}" srcId="{86A36B13-9615-442B-AC91-87CDD11D470F}" destId="{D3A64A91-BBC3-4434-851A-0622D9155E74}" srcOrd="1" destOrd="0" parTransId="{E8B84D6A-9BA2-4774-A254-CC0068662448}" sibTransId="{61C59DDE-0D10-4598-8481-80D7A0FE0CC9}"/>
    <dgm:cxn modelId="{B3DF0B22-4295-4701-99C8-1E9807C3F19E}" type="presOf" srcId="{86A36B13-9615-442B-AC91-87CDD11D470F}" destId="{0F053FDF-69E7-4A6E-A0AC-BDF606AEF3B5}" srcOrd="0" destOrd="0" presId="urn:microsoft.com/office/officeart/2005/8/layout/default"/>
    <dgm:cxn modelId="{F2A14623-B847-491B-9118-6FFAAA2C7486}" srcId="{86A36B13-9615-442B-AC91-87CDD11D470F}" destId="{2CF7CF54-90A6-4170-B367-AF6A16BA3E97}" srcOrd="5" destOrd="0" parTransId="{27F3FEDD-C900-41B1-BB0E-241BB8018A39}" sibTransId="{3C1FE073-9EB6-4016-B0F3-65DA185CC3AA}"/>
    <dgm:cxn modelId="{C144125C-E907-4395-8E6E-61E7273D598C}" type="presOf" srcId="{78760628-19B8-487E-9ED6-EB5A13AE6CF2}" destId="{27F37B7F-0AFB-4F1D-8B2D-F0315B12456C}" srcOrd="0" destOrd="0" presId="urn:microsoft.com/office/officeart/2005/8/layout/default"/>
    <dgm:cxn modelId="{C244E267-8DB6-4076-9C81-A9BEA530846B}" srcId="{86A36B13-9615-442B-AC91-87CDD11D470F}" destId="{8E453290-B56E-4215-A42E-57C24B31C4DD}" srcOrd="2" destOrd="0" parTransId="{BDE89D38-00E3-4C2F-80C3-A8F303FFEC02}" sibTransId="{7565CC72-733A-4FD0-B024-3BCA7DE143D9}"/>
    <dgm:cxn modelId="{ADFE244A-F9D8-484F-AE64-E119CFC08AEF}" srcId="{86A36B13-9615-442B-AC91-87CDD11D470F}" destId="{41585A04-08C4-4557-8A63-A6D3AEFEE481}" srcOrd="3" destOrd="0" parTransId="{F47D1F92-6F50-460A-B532-10EE8611AB79}" sibTransId="{6BDAF98D-57CE-423D-B187-C33000013D1F}"/>
    <dgm:cxn modelId="{0245B04B-23FD-491D-A1E7-3BA96D1C2062}" type="presOf" srcId="{D3A64A91-BBC3-4434-851A-0622D9155E74}" destId="{A7AB824C-F881-4D36-83CA-BB5B4D98592E}" srcOrd="0" destOrd="0" presId="urn:microsoft.com/office/officeart/2005/8/layout/default"/>
    <dgm:cxn modelId="{E04B9755-B43A-4EC9-A7F6-D206B371EA89}" srcId="{86A36B13-9615-442B-AC91-87CDD11D470F}" destId="{78760628-19B8-487E-9ED6-EB5A13AE6CF2}" srcOrd="7" destOrd="0" parTransId="{4D396EAE-29BC-439C-9514-059CB46A3243}" sibTransId="{EB92C2B7-26D5-48BC-A1AA-E143B15263E6}"/>
    <dgm:cxn modelId="{50301A79-49D6-45C2-A23F-A6676EBF7B8E}" type="presOf" srcId="{41585A04-08C4-4557-8A63-A6D3AEFEE481}" destId="{F09EDD2D-CDA6-4E0D-9074-6001C1831894}" srcOrd="0" destOrd="0" presId="urn:microsoft.com/office/officeart/2005/8/layout/default"/>
    <dgm:cxn modelId="{E21FD696-4A00-457E-B1DE-F0673EF56B1D}" type="presOf" srcId="{B78AF410-A376-4B4D-A831-8143372AB7E0}" destId="{F9544F01-B0BC-42C6-A0B3-A29166492D8A}" srcOrd="0" destOrd="0" presId="urn:microsoft.com/office/officeart/2005/8/layout/default"/>
    <dgm:cxn modelId="{709922A6-ADA3-4BB5-943A-3DA594469F33}" srcId="{86A36B13-9615-442B-AC91-87CDD11D470F}" destId="{B78AF410-A376-4B4D-A831-8143372AB7E0}" srcOrd="6" destOrd="0" parTransId="{ED9D31DB-2E18-4D08-88C9-1AAA7F9D3A4C}" sibTransId="{B0A0266A-AA79-427E-92E1-A45C40E8F6BC}"/>
    <dgm:cxn modelId="{989E04C7-3C7C-426C-8894-9BA27947A181}" srcId="{86A36B13-9615-442B-AC91-87CDD11D470F}" destId="{C4E5A3C4-D883-4FB0-AFF8-03F043DB6BEC}" srcOrd="0" destOrd="0" parTransId="{F0F1152D-7186-45B6-A76E-32D2C52B404A}" sibTransId="{45FC138D-9A79-4633-87B7-E0510D18E2D9}"/>
    <dgm:cxn modelId="{14B6D5CC-80E6-40DA-A3AD-27E732412A1C}" type="presOf" srcId="{8E453290-B56E-4215-A42E-57C24B31C4DD}" destId="{D56DBD76-162F-4623-9774-FF16FBEBAA0A}" srcOrd="0" destOrd="0" presId="urn:microsoft.com/office/officeart/2005/8/layout/default"/>
    <dgm:cxn modelId="{C71469DC-A2C4-4E91-879C-805413D99EF0}" type="presOf" srcId="{2CF7CF54-90A6-4170-B367-AF6A16BA3E97}" destId="{9BE9D4C6-B92C-4E24-982A-E6C13388D593}" srcOrd="0" destOrd="0" presId="urn:microsoft.com/office/officeart/2005/8/layout/default"/>
    <dgm:cxn modelId="{369C65E5-B974-4856-8905-71EA7887D023}" type="presParOf" srcId="{0F053FDF-69E7-4A6E-A0AC-BDF606AEF3B5}" destId="{DD1A3DD8-473E-4F97-A189-93AEF2E6D8D8}" srcOrd="0" destOrd="0" presId="urn:microsoft.com/office/officeart/2005/8/layout/default"/>
    <dgm:cxn modelId="{0BD6EFDC-6634-45DB-A497-6136CFB9287D}" type="presParOf" srcId="{0F053FDF-69E7-4A6E-A0AC-BDF606AEF3B5}" destId="{D5BF47E7-4EB4-4574-9424-35299FCECEA8}" srcOrd="1" destOrd="0" presId="urn:microsoft.com/office/officeart/2005/8/layout/default"/>
    <dgm:cxn modelId="{20F519DE-D1FD-4CB6-B3BB-B9270B2ECD3A}" type="presParOf" srcId="{0F053FDF-69E7-4A6E-A0AC-BDF606AEF3B5}" destId="{A7AB824C-F881-4D36-83CA-BB5B4D98592E}" srcOrd="2" destOrd="0" presId="urn:microsoft.com/office/officeart/2005/8/layout/default"/>
    <dgm:cxn modelId="{BE8C7000-D229-496B-8216-346E1A77F1C5}" type="presParOf" srcId="{0F053FDF-69E7-4A6E-A0AC-BDF606AEF3B5}" destId="{CE1A04F6-495F-455B-BDA5-5B272FAE36E5}" srcOrd="3" destOrd="0" presId="urn:microsoft.com/office/officeart/2005/8/layout/default"/>
    <dgm:cxn modelId="{3B69A24E-E7CA-4F39-88F3-C9706E165CA5}" type="presParOf" srcId="{0F053FDF-69E7-4A6E-A0AC-BDF606AEF3B5}" destId="{D56DBD76-162F-4623-9774-FF16FBEBAA0A}" srcOrd="4" destOrd="0" presId="urn:microsoft.com/office/officeart/2005/8/layout/default"/>
    <dgm:cxn modelId="{065CCFB3-9174-423B-9B19-AEFAA43FA77C}" type="presParOf" srcId="{0F053FDF-69E7-4A6E-A0AC-BDF606AEF3B5}" destId="{7104FC2B-6348-4AE5-8245-48167BF21861}" srcOrd="5" destOrd="0" presId="urn:microsoft.com/office/officeart/2005/8/layout/default"/>
    <dgm:cxn modelId="{3EEEE0DE-AAA5-4725-AED1-DBE071CEC628}" type="presParOf" srcId="{0F053FDF-69E7-4A6E-A0AC-BDF606AEF3B5}" destId="{F09EDD2D-CDA6-4E0D-9074-6001C1831894}" srcOrd="6" destOrd="0" presId="urn:microsoft.com/office/officeart/2005/8/layout/default"/>
    <dgm:cxn modelId="{4E633BFD-C279-40A7-BB12-3977C4B99EA0}" type="presParOf" srcId="{0F053FDF-69E7-4A6E-A0AC-BDF606AEF3B5}" destId="{726CD4C0-C19F-4658-BEEC-E1D818BF02B4}" srcOrd="7" destOrd="0" presId="urn:microsoft.com/office/officeart/2005/8/layout/default"/>
    <dgm:cxn modelId="{DDEC1110-EF4B-40F3-AFE9-414C916B18E6}" type="presParOf" srcId="{0F053FDF-69E7-4A6E-A0AC-BDF606AEF3B5}" destId="{4754FD58-ABA8-423A-A1A0-B620E842690B}" srcOrd="8" destOrd="0" presId="urn:microsoft.com/office/officeart/2005/8/layout/default"/>
    <dgm:cxn modelId="{256A7EC4-ED32-4D26-A896-16B3FD53ED58}" type="presParOf" srcId="{0F053FDF-69E7-4A6E-A0AC-BDF606AEF3B5}" destId="{EE4BD758-EA13-4348-9BA1-3B84213957E1}" srcOrd="9" destOrd="0" presId="urn:microsoft.com/office/officeart/2005/8/layout/default"/>
    <dgm:cxn modelId="{930A2333-6F0F-485B-98D5-8219C0A1265C}" type="presParOf" srcId="{0F053FDF-69E7-4A6E-A0AC-BDF606AEF3B5}" destId="{9BE9D4C6-B92C-4E24-982A-E6C13388D593}" srcOrd="10" destOrd="0" presId="urn:microsoft.com/office/officeart/2005/8/layout/default"/>
    <dgm:cxn modelId="{2A9427A7-A4CA-49D4-9F72-EE560AF04093}" type="presParOf" srcId="{0F053FDF-69E7-4A6E-A0AC-BDF606AEF3B5}" destId="{32B8C17D-2684-4EF9-94CA-3453A2B068C5}" srcOrd="11" destOrd="0" presId="urn:microsoft.com/office/officeart/2005/8/layout/default"/>
    <dgm:cxn modelId="{08DF2749-9BB4-4C98-B37C-D5621F5A23DF}" type="presParOf" srcId="{0F053FDF-69E7-4A6E-A0AC-BDF606AEF3B5}" destId="{F9544F01-B0BC-42C6-A0B3-A29166492D8A}" srcOrd="12" destOrd="0" presId="urn:microsoft.com/office/officeart/2005/8/layout/default"/>
    <dgm:cxn modelId="{5C4E538F-4E67-4BDC-ABE3-067BF91E1A2B}" type="presParOf" srcId="{0F053FDF-69E7-4A6E-A0AC-BDF606AEF3B5}" destId="{88993BC0-AA2A-4DFB-9E7E-55C241FDEAC5}" srcOrd="13" destOrd="0" presId="urn:microsoft.com/office/officeart/2005/8/layout/default"/>
    <dgm:cxn modelId="{390F4B65-66EC-4671-BBD9-8C6DEA81AFFF}" type="presParOf" srcId="{0F053FDF-69E7-4A6E-A0AC-BDF606AEF3B5}" destId="{27F37B7F-0AFB-4F1D-8B2D-F0315B12456C}"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50FD19-4FBB-413F-987A-767D7CCC7B79}"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FBF375-7A67-4414-A42F-762A305AFF45}">
      <dgm:prSet/>
      <dgm:spPr/>
      <dgm:t>
        <a:bodyPr/>
        <a:lstStyle/>
        <a:p>
          <a:pPr>
            <a:defRPr b="1"/>
          </a:pPr>
          <a:r>
            <a:rPr lang="en-GB"/>
            <a:t>Within the literature reviewed to present it became apparent that child abuse is costly to society and individuals. </a:t>
          </a:r>
          <a:endParaRPr lang="en-US"/>
        </a:p>
      </dgm:t>
    </dgm:pt>
    <dgm:pt modelId="{523C78A9-1FC8-4169-A2A7-25F743346A8C}" type="parTrans" cxnId="{EA85B4E4-859E-4B19-AA19-BEE9317AFE66}">
      <dgm:prSet/>
      <dgm:spPr/>
      <dgm:t>
        <a:bodyPr/>
        <a:lstStyle/>
        <a:p>
          <a:endParaRPr lang="en-US"/>
        </a:p>
      </dgm:t>
    </dgm:pt>
    <dgm:pt modelId="{3E6D508A-AD7A-45AC-BCA1-E637EFF5691F}" type="sibTrans" cxnId="{EA85B4E4-859E-4B19-AA19-BEE9317AFE66}">
      <dgm:prSet/>
      <dgm:spPr/>
      <dgm:t>
        <a:bodyPr/>
        <a:lstStyle/>
        <a:p>
          <a:endParaRPr lang="en-US"/>
        </a:p>
      </dgm:t>
    </dgm:pt>
    <dgm:pt modelId="{EF093402-B602-4E06-A154-32E691E538F2}">
      <dgm:prSet/>
      <dgm:spPr/>
      <dgm:t>
        <a:bodyPr/>
        <a:lstStyle/>
        <a:p>
          <a:pPr>
            <a:defRPr b="1"/>
          </a:pPr>
          <a:r>
            <a:rPr lang="en-GB"/>
            <a:t>Empirical evidence suggests that the earlier a child receives intervention, the more effective the therapy. Equine assisted therapy is an effective form of CBT, and is one of the more beneficial to survivors of trauma due to the intervention of the animal, creating a safe environment. </a:t>
          </a:r>
          <a:endParaRPr lang="en-US"/>
        </a:p>
      </dgm:t>
    </dgm:pt>
    <dgm:pt modelId="{39F9A5B6-1711-403E-8D1A-9AB5FDFF14C5}" type="parTrans" cxnId="{5FCD049E-CB8C-4AFC-BAC7-82D31BADF559}">
      <dgm:prSet/>
      <dgm:spPr/>
      <dgm:t>
        <a:bodyPr/>
        <a:lstStyle/>
        <a:p>
          <a:endParaRPr lang="en-US"/>
        </a:p>
      </dgm:t>
    </dgm:pt>
    <dgm:pt modelId="{B617DB1E-DB3C-4560-816D-E8288AAA92AD}" type="sibTrans" cxnId="{5FCD049E-CB8C-4AFC-BAC7-82D31BADF559}">
      <dgm:prSet/>
      <dgm:spPr/>
      <dgm:t>
        <a:bodyPr/>
        <a:lstStyle/>
        <a:p>
          <a:endParaRPr lang="en-US"/>
        </a:p>
      </dgm:t>
    </dgm:pt>
    <dgm:pt modelId="{8AE0BAF7-C497-4A49-A851-160F015BFAB6}">
      <dgm:prSet/>
      <dgm:spPr/>
      <dgm:t>
        <a:bodyPr/>
        <a:lstStyle/>
        <a:p>
          <a:pPr>
            <a:defRPr b="1"/>
          </a:pPr>
          <a:r>
            <a:rPr lang="en-GB"/>
            <a:t>Which raised questions as to why this treatment isn’t used more widely. </a:t>
          </a:r>
          <a:endParaRPr lang="en-US"/>
        </a:p>
      </dgm:t>
    </dgm:pt>
    <dgm:pt modelId="{2A6BA832-0F52-4530-942E-5271985CB1CF}" type="parTrans" cxnId="{35D98103-ABCB-4128-B047-B7089DDE1F7E}">
      <dgm:prSet/>
      <dgm:spPr/>
      <dgm:t>
        <a:bodyPr/>
        <a:lstStyle/>
        <a:p>
          <a:endParaRPr lang="en-US"/>
        </a:p>
      </dgm:t>
    </dgm:pt>
    <dgm:pt modelId="{7A03FF0B-C350-4E1C-8CA6-59FC9A3D89B5}" type="sibTrans" cxnId="{35D98103-ABCB-4128-B047-B7089DDE1F7E}">
      <dgm:prSet/>
      <dgm:spPr/>
      <dgm:t>
        <a:bodyPr/>
        <a:lstStyle/>
        <a:p>
          <a:endParaRPr lang="en-US"/>
        </a:p>
      </dgm:t>
    </dgm:pt>
    <dgm:pt modelId="{A1D2C624-AA8E-405E-B66D-7607EEE717B9}">
      <dgm:prSet/>
      <dgm:spPr/>
      <dgm:t>
        <a:bodyPr/>
        <a:lstStyle/>
        <a:p>
          <a:pPr>
            <a:defRPr b="1"/>
          </a:pPr>
          <a:r>
            <a:rPr lang="en-GB"/>
            <a:t>It also became apparent that there were discrepancies within literature of how effective, reliable and how best to measure outcomes. </a:t>
          </a:r>
          <a:endParaRPr lang="en-US"/>
        </a:p>
      </dgm:t>
    </dgm:pt>
    <dgm:pt modelId="{2ADB9939-0B78-4B91-ABD9-01B8FCDE33B7}" type="parTrans" cxnId="{A3D6631A-D85E-42E3-9592-858B29BCDAFB}">
      <dgm:prSet/>
      <dgm:spPr/>
      <dgm:t>
        <a:bodyPr/>
        <a:lstStyle/>
        <a:p>
          <a:endParaRPr lang="en-US"/>
        </a:p>
      </dgm:t>
    </dgm:pt>
    <dgm:pt modelId="{F183DF4F-7A77-4F1F-B736-9DB1C953BC09}" type="sibTrans" cxnId="{A3D6631A-D85E-42E3-9592-858B29BCDAFB}">
      <dgm:prSet/>
      <dgm:spPr/>
      <dgm:t>
        <a:bodyPr/>
        <a:lstStyle/>
        <a:p>
          <a:endParaRPr lang="en-US"/>
        </a:p>
      </dgm:t>
    </dgm:pt>
    <dgm:pt modelId="{34662AC6-A03A-4A94-AB8A-D2B06ED8454C}">
      <dgm:prSet/>
      <dgm:spPr/>
      <dgm:t>
        <a:bodyPr/>
        <a:lstStyle/>
        <a:p>
          <a:pPr>
            <a:defRPr b="1"/>
          </a:pPr>
          <a:r>
            <a:rPr lang="en-GB"/>
            <a:t>With awareness of the ethical implications involved, along with the personal position, a lot more in depth further research is required in order to complete this project.  </a:t>
          </a:r>
          <a:endParaRPr lang="en-US"/>
        </a:p>
      </dgm:t>
    </dgm:pt>
    <dgm:pt modelId="{C5F13C32-AAA9-4433-AB59-B91888C62ACF}" type="parTrans" cxnId="{790469CC-D978-48B6-A239-3F96F2EBC012}">
      <dgm:prSet/>
      <dgm:spPr/>
      <dgm:t>
        <a:bodyPr/>
        <a:lstStyle/>
        <a:p>
          <a:endParaRPr lang="en-US"/>
        </a:p>
      </dgm:t>
    </dgm:pt>
    <dgm:pt modelId="{984523C2-071A-43AC-8DC3-6128C494D7A3}" type="sibTrans" cxnId="{790469CC-D978-48B6-A239-3F96F2EBC012}">
      <dgm:prSet/>
      <dgm:spPr/>
      <dgm:t>
        <a:bodyPr/>
        <a:lstStyle/>
        <a:p>
          <a:endParaRPr lang="en-US"/>
        </a:p>
      </dgm:t>
    </dgm:pt>
    <dgm:pt modelId="{61ECDDB3-C925-4A38-9226-438D6C7A7B46}" type="pres">
      <dgm:prSet presAssocID="{A350FD19-4FBB-413F-987A-767D7CCC7B79}" presName="root" presStyleCnt="0">
        <dgm:presLayoutVars>
          <dgm:dir/>
          <dgm:resizeHandles val="exact"/>
        </dgm:presLayoutVars>
      </dgm:prSet>
      <dgm:spPr/>
    </dgm:pt>
    <dgm:pt modelId="{1EE1263A-8FFD-4EA4-8459-6E372BA50F8D}" type="pres">
      <dgm:prSet presAssocID="{0CFBF375-7A67-4414-A42F-762A305AFF45}" presName="compNode" presStyleCnt="0"/>
      <dgm:spPr/>
    </dgm:pt>
    <dgm:pt modelId="{B3282FAD-D261-4CF7-B755-ACD3D50409CE}" type="pres">
      <dgm:prSet presAssocID="{0CFBF375-7A67-4414-A42F-762A305AFF4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36F0AE8-B23E-4041-86CB-3667E69A7770}" type="pres">
      <dgm:prSet presAssocID="{0CFBF375-7A67-4414-A42F-762A305AFF45}" presName="iconSpace" presStyleCnt="0"/>
      <dgm:spPr/>
    </dgm:pt>
    <dgm:pt modelId="{591DF9E7-F0C1-4F8D-9EC7-57C88D107857}" type="pres">
      <dgm:prSet presAssocID="{0CFBF375-7A67-4414-A42F-762A305AFF45}" presName="parTx" presStyleLbl="revTx" presStyleIdx="0" presStyleCnt="10">
        <dgm:presLayoutVars>
          <dgm:chMax val="0"/>
          <dgm:chPref val="0"/>
        </dgm:presLayoutVars>
      </dgm:prSet>
      <dgm:spPr/>
    </dgm:pt>
    <dgm:pt modelId="{B9C39521-7498-40CA-A16F-4A9CBC609973}" type="pres">
      <dgm:prSet presAssocID="{0CFBF375-7A67-4414-A42F-762A305AFF45}" presName="txSpace" presStyleCnt="0"/>
      <dgm:spPr/>
    </dgm:pt>
    <dgm:pt modelId="{1608D467-D707-4600-AB3A-1AD82DFACCD6}" type="pres">
      <dgm:prSet presAssocID="{0CFBF375-7A67-4414-A42F-762A305AFF45}" presName="desTx" presStyleLbl="revTx" presStyleIdx="1" presStyleCnt="10">
        <dgm:presLayoutVars/>
      </dgm:prSet>
      <dgm:spPr/>
    </dgm:pt>
    <dgm:pt modelId="{DE163356-AD71-44BE-9EFB-66397CE4036D}" type="pres">
      <dgm:prSet presAssocID="{3E6D508A-AD7A-45AC-BCA1-E637EFF5691F}" presName="sibTrans" presStyleCnt="0"/>
      <dgm:spPr/>
    </dgm:pt>
    <dgm:pt modelId="{1310F61A-1A86-4348-9C35-DD62979FDD13}" type="pres">
      <dgm:prSet presAssocID="{EF093402-B602-4E06-A154-32E691E538F2}" presName="compNode" presStyleCnt="0"/>
      <dgm:spPr/>
    </dgm:pt>
    <dgm:pt modelId="{D00393F5-42D8-4F2C-92D1-E182FBB06D58}" type="pres">
      <dgm:prSet presAssocID="{EF093402-B602-4E06-A154-32E691E538F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8894CC4F-188C-432C-AE1D-A99EF9643F84}" type="pres">
      <dgm:prSet presAssocID="{EF093402-B602-4E06-A154-32E691E538F2}" presName="iconSpace" presStyleCnt="0"/>
      <dgm:spPr/>
    </dgm:pt>
    <dgm:pt modelId="{74C75B5D-E04E-4AB5-9C55-5DB7F36B4E71}" type="pres">
      <dgm:prSet presAssocID="{EF093402-B602-4E06-A154-32E691E538F2}" presName="parTx" presStyleLbl="revTx" presStyleIdx="2" presStyleCnt="10">
        <dgm:presLayoutVars>
          <dgm:chMax val="0"/>
          <dgm:chPref val="0"/>
        </dgm:presLayoutVars>
      </dgm:prSet>
      <dgm:spPr/>
    </dgm:pt>
    <dgm:pt modelId="{9C2F87FA-744F-4002-B2DB-70E8A337750F}" type="pres">
      <dgm:prSet presAssocID="{EF093402-B602-4E06-A154-32E691E538F2}" presName="txSpace" presStyleCnt="0"/>
      <dgm:spPr/>
    </dgm:pt>
    <dgm:pt modelId="{DBF86CFC-0771-4AFA-9FA8-0556CC3F4E7E}" type="pres">
      <dgm:prSet presAssocID="{EF093402-B602-4E06-A154-32E691E538F2}" presName="desTx" presStyleLbl="revTx" presStyleIdx="3" presStyleCnt="10">
        <dgm:presLayoutVars/>
      </dgm:prSet>
      <dgm:spPr/>
    </dgm:pt>
    <dgm:pt modelId="{73D2E1B3-79AE-4583-9522-7267AA8B003F}" type="pres">
      <dgm:prSet presAssocID="{B617DB1E-DB3C-4560-816D-E8288AAA92AD}" presName="sibTrans" presStyleCnt="0"/>
      <dgm:spPr/>
    </dgm:pt>
    <dgm:pt modelId="{C97C5578-A041-4458-AFAF-550DB383D98B}" type="pres">
      <dgm:prSet presAssocID="{8AE0BAF7-C497-4A49-A851-160F015BFAB6}" presName="compNode" presStyleCnt="0"/>
      <dgm:spPr/>
    </dgm:pt>
    <dgm:pt modelId="{CCDA7352-1D37-46B8-811F-0B94C81EE778}" type="pres">
      <dgm:prSet presAssocID="{8AE0BAF7-C497-4A49-A851-160F015BFAB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70EBE5F8-E8EC-4FD5-9D5B-90E7665FA056}" type="pres">
      <dgm:prSet presAssocID="{8AE0BAF7-C497-4A49-A851-160F015BFAB6}" presName="iconSpace" presStyleCnt="0"/>
      <dgm:spPr/>
    </dgm:pt>
    <dgm:pt modelId="{905E5AAD-04DF-44B9-8F10-7D7113A4CFA2}" type="pres">
      <dgm:prSet presAssocID="{8AE0BAF7-C497-4A49-A851-160F015BFAB6}" presName="parTx" presStyleLbl="revTx" presStyleIdx="4" presStyleCnt="10">
        <dgm:presLayoutVars>
          <dgm:chMax val="0"/>
          <dgm:chPref val="0"/>
        </dgm:presLayoutVars>
      </dgm:prSet>
      <dgm:spPr/>
    </dgm:pt>
    <dgm:pt modelId="{8F9377D2-3E3A-4D0A-857F-F1F5F4046D5E}" type="pres">
      <dgm:prSet presAssocID="{8AE0BAF7-C497-4A49-A851-160F015BFAB6}" presName="txSpace" presStyleCnt="0"/>
      <dgm:spPr/>
    </dgm:pt>
    <dgm:pt modelId="{15545EFB-02EA-42B3-85F4-A58D1394B1EE}" type="pres">
      <dgm:prSet presAssocID="{8AE0BAF7-C497-4A49-A851-160F015BFAB6}" presName="desTx" presStyleLbl="revTx" presStyleIdx="5" presStyleCnt="10">
        <dgm:presLayoutVars/>
      </dgm:prSet>
      <dgm:spPr/>
    </dgm:pt>
    <dgm:pt modelId="{3A09AEC7-972C-4A2A-9A58-183B0CEE9EA0}" type="pres">
      <dgm:prSet presAssocID="{7A03FF0B-C350-4E1C-8CA6-59FC9A3D89B5}" presName="sibTrans" presStyleCnt="0"/>
      <dgm:spPr/>
    </dgm:pt>
    <dgm:pt modelId="{9EABBFF0-7ED3-4B05-A895-46829F10A14B}" type="pres">
      <dgm:prSet presAssocID="{A1D2C624-AA8E-405E-B66D-7607EEE717B9}" presName="compNode" presStyleCnt="0"/>
      <dgm:spPr/>
    </dgm:pt>
    <dgm:pt modelId="{3342A233-A747-48FA-ABB2-C0EC4E201028}" type="pres">
      <dgm:prSet presAssocID="{A1D2C624-AA8E-405E-B66D-7607EEE717B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A7F5997D-F992-46D9-A2F3-595D3A5C6DA2}" type="pres">
      <dgm:prSet presAssocID="{A1D2C624-AA8E-405E-B66D-7607EEE717B9}" presName="iconSpace" presStyleCnt="0"/>
      <dgm:spPr/>
    </dgm:pt>
    <dgm:pt modelId="{7CA3B175-DC96-4F87-85D3-47CF1D8724D0}" type="pres">
      <dgm:prSet presAssocID="{A1D2C624-AA8E-405E-B66D-7607EEE717B9}" presName="parTx" presStyleLbl="revTx" presStyleIdx="6" presStyleCnt="10">
        <dgm:presLayoutVars>
          <dgm:chMax val="0"/>
          <dgm:chPref val="0"/>
        </dgm:presLayoutVars>
      </dgm:prSet>
      <dgm:spPr/>
    </dgm:pt>
    <dgm:pt modelId="{3D93E580-9C3C-49C4-8774-ABDA28FBD181}" type="pres">
      <dgm:prSet presAssocID="{A1D2C624-AA8E-405E-B66D-7607EEE717B9}" presName="txSpace" presStyleCnt="0"/>
      <dgm:spPr/>
    </dgm:pt>
    <dgm:pt modelId="{490FAB0F-F79E-4271-BDEA-59B697A113E5}" type="pres">
      <dgm:prSet presAssocID="{A1D2C624-AA8E-405E-B66D-7607EEE717B9}" presName="desTx" presStyleLbl="revTx" presStyleIdx="7" presStyleCnt="10">
        <dgm:presLayoutVars/>
      </dgm:prSet>
      <dgm:spPr/>
    </dgm:pt>
    <dgm:pt modelId="{504C808C-ECEF-4A7E-BA0E-E14622EA50ED}" type="pres">
      <dgm:prSet presAssocID="{F183DF4F-7A77-4F1F-B736-9DB1C953BC09}" presName="sibTrans" presStyleCnt="0"/>
      <dgm:spPr/>
    </dgm:pt>
    <dgm:pt modelId="{45EACB10-CF50-4545-BE65-A9F6AED9ABF7}" type="pres">
      <dgm:prSet presAssocID="{34662AC6-A03A-4A94-AB8A-D2B06ED8454C}" presName="compNode" presStyleCnt="0"/>
      <dgm:spPr/>
    </dgm:pt>
    <dgm:pt modelId="{AADDBD9F-AFF3-4BBA-9A1D-E0F29462DA06}" type="pres">
      <dgm:prSet presAssocID="{34662AC6-A03A-4A94-AB8A-D2B06ED8454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F7CD394E-CFF0-4414-8F75-A131C6EBACFE}" type="pres">
      <dgm:prSet presAssocID="{34662AC6-A03A-4A94-AB8A-D2B06ED8454C}" presName="iconSpace" presStyleCnt="0"/>
      <dgm:spPr/>
    </dgm:pt>
    <dgm:pt modelId="{0015B930-173A-4695-B3A8-1DE4243433A7}" type="pres">
      <dgm:prSet presAssocID="{34662AC6-A03A-4A94-AB8A-D2B06ED8454C}" presName="parTx" presStyleLbl="revTx" presStyleIdx="8" presStyleCnt="10">
        <dgm:presLayoutVars>
          <dgm:chMax val="0"/>
          <dgm:chPref val="0"/>
        </dgm:presLayoutVars>
      </dgm:prSet>
      <dgm:spPr/>
    </dgm:pt>
    <dgm:pt modelId="{9C00D006-3CCD-4A25-B284-8BADCE289156}" type="pres">
      <dgm:prSet presAssocID="{34662AC6-A03A-4A94-AB8A-D2B06ED8454C}" presName="txSpace" presStyleCnt="0"/>
      <dgm:spPr/>
    </dgm:pt>
    <dgm:pt modelId="{D20135EE-6C38-40CF-A057-2B500275ED3D}" type="pres">
      <dgm:prSet presAssocID="{34662AC6-A03A-4A94-AB8A-D2B06ED8454C}" presName="desTx" presStyleLbl="revTx" presStyleIdx="9" presStyleCnt="10">
        <dgm:presLayoutVars/>
      </dgm:prSet>
      <dgm:spPr/>
    </dgm:pt>
  </dgm:ptLst>
  <dgm:cxnLst>
    <dgm:cxn modelId="{35D98103-ABCB-4128-B047-B7089DDE1F7E}" srcId="{A350FD19-4FBB-413F-987A-767D7CCC7B79}" destId="{8AE0BAF7-C497-4A49-A851-160F015BFAB6}" srcOrd="2" destOrd="0" parTransId="{2A6BA832-0F52-4530-942E-5271985CB1CF}" sibTransId="{7A03FF0B-C350-4E1C-8CA6-59FC9A3D89B5}"/>
    <dgm:cxn modelId="{5A404007-CFC8-4D52-A441-88C272D090AA}" type="presOf" srcId="{0CFBF375-7A67-4414-A42F-762A305AFF45}" destId="{591DF9E7-F0C1-4F8D-9EC7-57C88D107857}" srcOrd="0" destOrd="0" presId="urn:microsoft.com/office/officeart/2018/5/layout/CenteredIconLabelDescriptionList"/>
    <dgm:cxn modelId="{A3D6631A-D85E-42E3-9592-858B29BCDAFB}" srcId="{A350FD19-4FBB-413F-987A-767D7CCC7B79}" destId="{A1D2C624-AA8E-405E-B66D-7607EEE717B9}" srcOrd="3" destOrd="0" parTransId="{2ADB9939-0B78-4B91-ABD9-01B8FCDE33B7}" sibTransId="{F183DF4F-7A77-4F1F-B736-9DB1C953BC09}"/>
    <dgm:cxn modelId="{2F09BE75-062E-46D4-A628-F7C380C9F5A0}" type="presOf" srcId="{8AE0BAF7-C497-4A49-A851-160F015BFAB6}" destId="{905E5AAD-04DF-44B9-8F10-7D7113A4CFA2}" srcOrd="0" destOrd="0" presId="urn:microsoft.com/office/officeart/2018/5/layout/CenteredIconLabelDescriptionList"/>
    <dgm:cxn modelId="{B3431287-E120-4B63-BA9E-02FCF35CF47C}" type="presOf" srcId="{A350FD19-4FBB-413F-987A-767D7CCC7B79}" destId="{61ECDDB3-C925-4A38-9226-438D6C7A7B46}" srcOrd="0" destOrd="0" presId="urn:microsoft.com/office/officeart/2018/5/layout/CenteredIconLabelDescriptionList"/>
    <dgm:cxn modelId="{3AAC6F8F-DAE6-42E8-AC88-62352B0727D8}" type="presOf" srcId="{EF093402-B602-4E06-A154-32E691E538F2}" destId="{74C75B5D-E04E-4AB5-9C55-5DB7F36B4E71}" srcOrd="0" destOrd="0" presId="urn:microsoft.com/office/officeart/2018/5/layout/CenteredIconLabelDescriptionList"/>
    <dgm:cxn modelId="{5FCD049E-CB8C-4AFC-BAC7-82D31BADF559}" srcId="{A350FD19-4FBB-413F-987A-767D7CCC7B79}" destId="{EF093402-B602-4E06-A154-32E691E538F2}" srcOrd="1" destOrd="0" parTransId="{39F9A5B6-1711-403E-8D1A-9AB5FDFF14C5}" sibTransId="{B617DB1E-DB3C-4560-816D-E8288AAA92AD}"/>
    <dgm:cxn modelId="{790469CC-D978-48B6-A239-3F96F2EBC012}" srcId="{A350FD19-4FBB-413F-987A-767D7CCC7B79}" destId="{34662AC6-A03A-4A94-AB8A-D2B06ED8454C}" srcOrd="4" destOrd="0" parTransId="{C5F13C32-AAA9-4433-AB59-B91888C62ACF}" sibTransId="{984523C2-071A-43AC-8DC3-6128C494D7A3}"/>
    <dgm:cxn modelId="{EA85B4E4-859E-4B19-AA19-BEE9317AFE66}" srcId="{A350FD19-4FBB-413F-987A-767D7CCC7B79}" destId="{0CFBF375-7A67-4414-A42F-762A305AFF45}" srcOrd="0" destOrd="0" parTransId="{523C78A9-1FC8-4169-A2A7-25F743346A8C}" sibTransId="{3E6D508A-AD7A-45AC-BCA1-E637EFF5691F}"/>
    <dgm:cxn modelId="{B50AF2E4-7201-45BD-AF26-801C2C56DB53}" type="presOf" srcId="{34662AC6-A03A-4A94-AB8A-D2B06ED8454C}" destId="{0015B930-173A-4695-B3A8-1DE4243433A7}" srcOrd="0" destOrd="0" presId="urn:microsoft.com/office/officeart/2018/5/layout/CenteredIconLabelDescriptionList"/>
    <dgm:cxn modelId="{3F8027FD-5C65-4AA2-B46D-6550DDC4486D}" type="presOf" srcId="{A1D2C624-AA8E-405E-B66D-7607EEE717B9}" destId="{7CA3B175-DC96-4F87-85D3-47CF1D8724D0}" srcOrd="0" destOrd="0" presId="urn:microsoft.com/office/officeart/2018/5/layout/CenteredIconLabelDescriptionList"/>
    <dgm:cxn modelId="{280CD858-8633-4134-8FF9-EE895EF7FA5A}" type="presParOf" srcId="{61ECDDB3-C925-4A38-9226-438D6C7A7B46}" destId="{1EE1263A-8FFD-4EA4-8459-6E372BA50F8D}" srcOrd="0" destOrd="0" presId="urn:microsoft.com/office/officeart/2018/5/layout/CenteredIconLabelDescriptionList"/>
    <dgm:cxn modelId="{93BC98A8-F78B-45E6-A54B-336F8E676A80}" type="presParOf" srcId="{1EE1263A-8FFD-4EA4-8459-6E372BA50F8D}" destId="{B3282FAD-D261-4CF7-B755-ACD3D50409CE}" srcOrd="0" destOrd="0" presId="urn:microsoft.com/office/officeart/2018/5/layout/CenteredIconLabelDescriptionList"/>
    <dgm:cxn modelId="{68EE3090-2187-46BC-A1F0-2603E518C9C0}" type="presParOf" srcId="{1EE1263A-8FFD-4EA4-8459-6E372BA50F8D}" destId="{336F0AE8-B23E-4041-86CB-3667E69A7770}" srcOrd="1" destOrd="0" presId="urn:microsoft.com/office/officeart/2018/5/layout/CenteredIconLabelDescriptionList"/>
    <dgm:cxn modelId="{2B863A54-D5BD-4554-920D-3F38D1352D3C}" type="presParOf" srcId="{1EE1263A-8FFD-4EA4-8459-6E372BA50F8D}" destId="{591DF9E7-F0C1-4F8D-9EC7-57C88D107857}" srcOrd="2" destOrd="0" presId="urn:microsoft.com/office/officeart/2018/5/layout/CenteredIconLabelDescriptionList"/>
    <dgm:cxn modelId="{11D48D96-ED6A-498B-8572-A08DC67F954D}" type="presParOf" srcId="{1EE1263A-8FFD-4EA4-8459-6E372BA50F8D}" destId="{B9C39521-7498-40CA-A16F-4A9CBC609973}" srcOrd="3" destOrd="0" presId="urn:microsoft.com/office/officeart/2018/5/layout/CenteredIconLabelDescriptionList"/>
    <dgm:cxn modelId="{4DC4665C-852A-41F0-94F4-57ACC54E45C8}" type="presParOf" srcId="{1EE1263A-8FFD-4EA4-8459-6E372BA50F8D}" destId="{1608D467-D707-4600-AB3A-1AD82DFACCD6}" srcOrd="4" destOrd="0" presId="urn:microsoft.com/office/officeart/2018/5/layout/CenteredIconLabelDescriptionList"/>
    <dgm:cxn modelId="{CA1E027E-9688-4DEA-9086-61074D62F4AD}" type="presParOf" srcId="{61ECDDB3-C925-4A38-9226-438D6C7A7B46}" destId="{DE163356-AD71-44BE-9EFB-66397CE4036D}" srcOrd="1" destOrd="0" presId="urn:microsoft.com/office/officeart/2018/5/layout/CenteredIconLabelDescriptionList"/>
    <dgm:cxn modelId="{970B91A2-4905-414F-8FD3-6C4D700BB04A}" type="presParOf" srcId="{61ECDDB3-C925-4A38-9226-438D6C7A7B46}" destId="{1310F61A-1A86-4348-9C35-DD62979FDD13}" srcOrd="2" destOrd="0" presId="urn:microsoft.com/office/officeart/2018/5/layout/CenteredIconLabelDescriptionList"/>
    <dgm:cxn modelId="{882534F4-73EA-4808-812D-CBC0BCF0E444}" type="presParOf" srcId="{1310F61A-1A86-4348-9C35-DD62979FDD13}" destId="{D00393F5-42D8-4F2C-92D1-E182FBB06D58}" srcOrd="0" destOrd="0" presId="urn:microsoft.com/office/officeart/2018/5/layout/CenteredIconLabelDescriptionList"/>
    <dgm:cxn modelId="{AF9C4535-E211-4B7A-AA2F-ECB84978BFAB}" type="presParOf" srcId="{1310F61A-1A86-4348-9C35-DD62979FDD13}" destId="{8894CC4F-188C-432C-AE1D-A99EF9643F84}" srcOrd="1" destOrd="0" presId="urn:microsoft.com/office/officeart/2018/5/layout/CenteredIconLabelDescriptionList"/>
    <dgm:cxn modelId="{CBEFC3BF-2A85-4120-B3C6-8999EA11A2AD}" type="presParOf" srcId="{1310F61A-1A86-4348-9C35-DD62979FDD13}" destId="{74C75B5D-E04E-4AB5-9C55-5DB7F36B4E71}" srcOrd="2" destOrd="0" presId="urn:microsoft.com/office/officeart/2018/5/layout/CenteredIconLabelDescriptionList"/>
    <dgm:cxn modelId="{A55EC242-A402-4E73-B506-F383D875EF8E}" type="presParOf" srcId="{1310F61A-1A86-4348-9C35-DD62979FDD13}" destId="{9C2F87FA-744F-4002-B2DB-70E8A337750F}" srcOrd="3" destOrd="0" presId="urn:microsoft.com/office/officeart/2018/5/layout/CenteredIconLabelDescriptionList"/>
    <dgm:cxn modelId="{D1E9A07D-0DFB-4E7E-AC38-DE002496178E}" type="presParOf" srcId="{1310F61A-1A86-4348-9C35-DD62979FDD13}" destId="{DBF86CFC-0771-4AFA-9FA8-0556CC3F4E7E}" srcOrd="4" destOrd="0" presId="urn:microsoft.com/office/officeart/2018/5/layout/CenteredIconLabelDescriptionList"/>
    <dgm:cxn modelId="{108E7806-4D04-43D4-9E1B-734C44183FE9}" type="presParOf" srcId="{61ECDDB3-C925-4A38-9226-438D6C7A7B46}" destId="{73D2E1B3-79AE-4583-9522-7267AA8B003F}" srcOrd="3" destOrd="0" presId="urn:microsoft.com/office/officeart/2018/5/layout/CenteredIconLabelDescriptionList"/>
    <dgm:cxn modelId="{8719582D-8E93-49A0-A544-02A015AE89CB}" type="presParOf" srcId="{61ECDDB3-C925-4A38-9226-438D6C7A7B46}" destId="{C97C5578-A041-4458-AFAF-550DB383D98B}" srcOrd="4" destOrd="0" presId="urn:microsoft.com/office/officeart/2018/5/layout/CenteredIconLabelDescriptionList"/>
    <dgm:cxn modelId="{C36E3EDD-4859-4CDF-A234-E75177CA568F}" type="presParOf" srcId="{C97C5578-A041-4458-AFAF-550DB383D98B}" destId="{CCDA7352-1D37-46B8-811F-0B94C81EE778}" srcOrd="0" destOrd="0" presId="urn:microsoft.com/office/officeart/2018/5/layout/CenteredIconLabelDescriptionList"/>
    <dgm:cxn modelId="{70714FCC-45F3-401C-B6E5-73D85938C357}" type="presParOf" srcId="{C97C5578-A041-4458-AFAF-550DB383D98B}" destId="{70EBE5F8-E8EC-4FD5-9D5B-90E7665FA056}" srcOrd="1" destOrd="0" presId="urn:microsoft.com/office/officeart/2018/5/layout/CenteredIconLabelDescriptionList"/>
    <dgm:cxn modelId="{98C1AC71-C4B0-4728-8649-026A35C089FE}" type="presParOf" srcId="{C97C5578-A041-4458-AFAF-550DB383D98B}" destId="{905E5AAD-04DF-44B9-8F10-7D7113A4CFA2}" srcOrd="2" destOrd="0" presId="urn:microsoft.com/office/officeart/2018/5/layout/CenteredIconLabelDescriptionList"/>
    <dgm:cxn modelId="{AB96299B-64D1-4AB4-90BF-2532F99ECE3F}" type="presParOf" srcId="{C97C5578-A041-4458-AFAF-550DB383D98B}" destId="{8F9377D2-3E3A-4D0A-857F-F1F5F4046D5E}" srcOrd="3" destOrd="0" presId="urn:microsoft.com/office/officeart/2018/5/layout/CenteredIconLabelDescriptionList"/>
    <dgm:cxn modelId="{4DD8E420-E7B1-44B0-B4CA-2E0D1265A749}" type="presParOf" srcId="{C97C5578-A041-4458-AFAF-550DB383D98B}" destId="{15545EFB-02EA-42B3-85F4-A58D1394B1EE}" srcOrd="4" destOrd="0" presId="urn:microsoft.com/office/officeart/2018/5/layout/CenteredIconLabelDescriptionList"/>
    <dgm:cxn modelId="{84F0E033-D696-401A-8747-6D97D0412C3D}" type="presParOf" srcId="{61ECDDB3-C925-4A38-9226-438D6C7A7B46}" destId="{3A09AEC7-972C-4A2A-9A58-183B0CEE9EA0}" srcOrd="5" destOrd="0" presId="urn:microsoft.com/office/officeart/2018/5/layout/CenteredIconLabelDescriptionList"/>
    <dgm:cxn modelId="{BF35206A-20E7-4091-943E-1DA7CD5EBA76}" type="presParOf" srcId="{61ECDDB3-C925-4A38-9226-438D6C7A7B46}" destId="{9EABBFF0-7ED3-4B05-A895-46829F10A14B}" srcOrd="6" destOrd="0" presId="urn:microsoft.com/office/officeart/2018/5/layout/CenteredIconLabelDescriptionList"/>
    <dgm:cxn modelId="{A67462EB-ACB0-440C-8447-5240AC099C48}" type="presParOf" srcId="{9EABBFF0-7ED3-4B05-A895-46829F10A14B}" destId="{3342A233-A747-48FA-ABB2-C0EC4E201028}" srcOrd="0" destOrd="0" presId="urn:microsoft.com/office/officeart/2018/5/layout/CenteredIconLabelDescriptionList"/>
    <dgm:cxn modelId="{8BB0CEE8-DC7F-4582-B49B-CA0907735621}" type="presParOf" srcId="{9EABBFF0-7ED3-4B05-A895-46829F10A14B}" destId="{A7F5997D-F992-46D9-A2F3-595D3A5C6DA2}" srcOrd="1" destOrd="0" presId="urn:microsoft.com/office/officeart/2018/5/layout/CenteredIconLabelDescriptionList"/>
    <dgm:cxn modelId="{10301DB3-119F-4FD6-8D5D-C85625779A5A}" type="presParOf" srcId="{9EABBFF0-7ED3-4B05-A895-46829F10A14B}" destId="{7CA3B175-DC96-4F87-85D3-47CF1D8724D0}" srcOrd="2" destOrd="0" presId="urn:microsoft.com/office/officeart/2018/5/layout/CenteredIconLabelDescriptionList"/>
    <dgm:cxn modelId="{49153A5B-D7EE-47F0-9C13-4CD050F14DCC}" type="presParOf" srcId="{9EABBFF0-7ED3-4B05-A895-46829F10A14B}" destId="{3D93E580-9C3C-49C4-8774-ABDA28FBD181}" srcOrd="3" destOrd="0" presId="urn:microsoft.com/office/officeart/2018/5/layout/CenteredIconLabelDescriptionList"/>
    <dgm:cxn modelId="{A626B99B-E196-46B6-BE98-3AB722668179}" type="presParOf" srcId="{9EABBFF0-7ED3-4B05-A895-46829F10A14B}" destId="{490FAB0F-F79E-4271-BDEA-59B697A113E5}" srcOrd="4" destOrd="0" presId="urn:microsoft.com/office/officeart/2018/5/layout/CenteredIconLabelDescriptionList"/>
    <dgm:cxn modelId="{756DE198-A752-400C-8CFD-1B0540C5876D}" type="presParOf" srcId="{61ECDDB3-C925-4A38-9226-438D6C7A7B46}" destId="{504C808C-ECEF-4A7E-BA0E-E14622EA50ED}" srcOrd="7" destOrd="0" presId="urn:microsoft.com/office/officeart/2018/5/layout/CenteredIconLabelDescriptionList"/>
    <dgm:cxn modelId="{1FD2AC20-6BF7-4CAB-8BA9-D39ED5AF988D}" type="presParOf" srcId="{61ECDDB3-C925-4A38-9226-438D6C7A7B46}" destId="{45EACB10-CF50-4545-BE65-A9F6AED9ABF7}" srcOrd="8" destOrd="0" presId="urn:microsoft.com/office/officeart/2018/5/layout/CenteredIconLabelDescriptionList"/>
    <dgm:cxn modelId="{B7F50F1D-D383-438F-978C-8D676700F1F0}" type="presParOf" srcId="{45EACB10-CF50-4545-BE65-A9F6AED9ABF7}" destId="{AADDBD9F-AFF3-4BBA-9A1D-E0F29462DA06}" srcOrd="0" destOrd="0" presId="urn:microsoft.com/office/officeart/2018/5/layout/CenteredIconLabelDescriptionList"/>
    <dgm:cxn modelId="{2D791B10-7273-411F-8271-9E66C5A56179}" type="presParOf" srcId="{45EACB10-CF50-4545-BE65-A9F6AED9ABF7}" destId="{F7CD394E-CFF0-4414-8F75-A131C6EBACFE}" srcOrd="1" destOrd="0" presId="urn:microsoft.com/office/officeart/2018/5/layout/CenteredIconLabelDescriptionList"/>
    <dgm:cxn modelId="{16E5D435-D053-4625-8F69-17AD44C884CB}" type="presParOf" srcId="{45EACB10-CF50-4545-BE65-A9F6AED9ABF7}" destId="{0015B930-173A-4695-B3A8-1DE4243433A7}" srcOrd="2" destOrd="0" presId="urn:microsoft.com/office/officeart/2018/5/layout/CenteredIconLabelDescriptionList"/>
    <dgm:cxn modelId="{FE958443-BD05-4A5E-A353-27F664DA07B1}" type="presParOf" srcId="{45EACB10-CF50-4545-BE65-A9F6AED9ABF7}" destId="{9C00D006-3CCD-4A25-B284-8BADCE289156}" srcOrd="3" destOrd="0" presId="urn:microsoft.com/office/officeart/2018/5/layout/CenteredIconLabelDescriptionList"/>
    <dgm:cxn modelId="{C24E2CE5-B19D-40EE-AA73-22881A4C2185}" type="presParOf" srcId="{45EACB10-CF50-4545-BE65-A9F6AED9ABF7}" destId="{D20135EE-6C38-40CF-A057-2B500275ED3D}"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22346B-0028-4247-9722-F90213E6C0A5}">
      <dsp:nvSpPr>
        <dsp:cNvPr id="0" name=""/>
        <dsp:cNvSpPr/>
      </dsp:nvSpPr>
      <dsp:spPr>
        <a:xfrm>
          <a:off x="0" y="7071"/>
          <a:ext cx="6305550" cy="8984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A501C2-92B5-4D41-9CEC-0F6CB0F52E89}">
      <dsp:nvSpPr>
        <dsp:cNvPr id="0" name=""/>
        <dsp:cNvSpPr/>
      </dsp:nvSpPr>
      <dsp:spPr>
        <a:xfrm>
          <a:off x="271780" y="209221"/>
          <a:ext cx="494628" cy="4941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9BD9641-D40E-4512-B622-49F966EB3CE6}">
      <dsp:nvSpPr>
        <dsp:cNvPr id="0" name=""/>
        <dsp:cNvSpPr/>
      </dsp:nvSpPr>
      <dsp:spPr>
        <a:xfrm>
          <a:off x="1038189" y="7071"/>
          <a:ext cx="5251372" cy="926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57" tIns="98057" rIns="98057" bIns="98057" numCol="1" spcCol="1270" anchor="ctr" anchorCtr="0">
          <a:noAutofit/>
        </a:bodyPr>
        <a:lstStyle/>
        <a:p>
          <a:pPr marL="0" lvl="0" indent="0" algn="l" defTabSz="622300">
            <a:lnSpc>
              <a:spcPct val="90000"/>
            </a:lnSpc>
            <a:spcBef>
              <a:spcPct val="0"/>
            </a:spcBef>
            <a:spcAft>
              <a:spcPct val="35000"/>
            </a:spcAft>
            <a:buNone/>
          </a:pPr>
          <a:r>
            <a:rPr lang="en-GB" sz="1400" kern="1200"/>
            <a:t>(Bivens, A., Leinart, D., Klontz, B., &amp; Klontz, T. , 2007) Provides evidence that EAT provides significant and stable reductions in psychological distress and improvements in psychological well-being. </a:t>
          </a:r>
          <a:endParaRPr lang="en-US" sz="1400" kern="1200"/>
        </a:p>
      </dsp:txBody>
      <dsp:txXfrm>
        <a:off x="1038189" y="7071"/>
        <a:ext cx="5251372" cy="926523"/>
      </dsp:txXfrm>
    </dsp:sp>
    <dsp:sp modelId="{1C0710E4-28E1-4BA1-8EC2-7C83032E7D4C}">
      <dsp:nvSpPr>
        <dsp:cNvPr id="0" name=""/>
        <dsp:cNvSpPr/>
      </dsp:nvSpPr>
      <dsp:spPr>
        <a:xfrm>
          <a:off x="0" y="1165225"/>
          <a:ext cx="6305550" cy="8984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6E548-0A5B-4E20-9100-5AB086CBD7DB}">
      <dsp:nvSpPr>
        <dsp:cNvPr id="0" name=""/>
        <dsp:cNvSpPr/>
      </dsp:nvSpPr>
      <dsp:spPr>
        <a:xfrm>
          <a:off x="271780" y="1367376"/>
          <a:ext cx="494628" cy="4941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C3A96D9-B0CF-43E3-8FE4-87CD942773B2}">
      <dsp:nvSpPr>
        <dsp:cNvPr id="0" name=""/>
        <dsp:cNvSpPr/>
      </dsp:nvSpPr>
      <dsp:spPr>
        <a:xfrm>
          <a:off x="1038189" y="1165225"/>
          <a:ext cx="5251372" cy="926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57" tIns="98057" rIns="98057" bIns="98057" numCol="1" spcCol="1270" anchor="ctr" anchorCtr="0">
          <a:noAutofit/>
        </a:bodyPr>
        <a:lstStyle/>
        <a:p>
          <a:pPr marL="0" lvl="0" indent="0" algn="l" defTabSz="622300">
            <a:lnSpc>
              <a:spcPct val="90000"/>
            </a:lnSpc>
            <a:spcBef>
              <a:spcPct val="0"/>
            </a:spcBef>
            <a:spcAft>
              <a:spcPct val="35000"/>
            </a:spcAft>
            <a:buNone/>
          </a:pPr>
          <a:r>
            <a:rPr lang="en-GB" sz="1400" kern="1200"/>
            <a:t>(Bizub et al. 2003; Chardonnens 2009; Froeschle 2009) have reported that participants’ expressions of heightened self-efficacy, coping abilities, self-esteem and social confidence following interaction with horses.</a:t>
          </a:r>
          <a:endParaRPr lang="en-US" sz="1400" kern="1200"/>
        </a:p>
      </dsp:txBody>
      <dsp:txXfrm>
        <a:off x="1038189" y="1165225"/>
        <a:ext cx="5251372" cy="926523"/>
      </dsp:txXfrm>
    </dsp:sp>
    <dsp:sp modelId="{C15CC9EE-CFAC-4525-8DBA-9DCFC42B3D0E}">
      <dsp:nvSpPr>
        <dsp:cNvPr id="0" name=""/>
        <dsp:cNvSpPr/>
      </dsp:nvSpPr>
      <dsp:spPr>
        <a:xfrm>
          <a:off x="0" y="2323380"/>
          <a:ext cx="6305550" cy="89844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A38E96-0680-47D4-8E7E-6AC666737695}">
      <dsp:nvSpPr>
        <dsp:cNvPr id="0" name=""/>
        <dsp:cNvSpPr/>
      </dsp:nvSpPr>
      <dsp:spPr>
        <a:xfrm>
          <a:off x="271780" y="2525530"/>
          <a:ext cx="494628" cy="4941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569E9AE-50DF-4F9F-9B78-B71CA9FBD478}">
      <dsp:nvSpPr>
        <dsp:cNvPr id="0" name=""/>
        <dsp:cNvSpPr/>
      </dsp:nvSpPr>
      <dsp:spPr>
        <a:xfrm>
          <a:off x="1038189" y="2323380"/>
          <a:ext cx="5251372" cy="926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57" tIns="98057" rIns="98057" bIns="98057" numCol="1" spcCol="1270" anchor="ctr" anchorCtr="0">
          <a:noAutofit/>
        </a:bodyPr>
        <a:lstStyle/>
        <a:p>
          <a:pPr marL="0" lvl="0" indent="0" algn="l" defTabSz="622300">
            <a:lnSpc>
              <a:spcPct val="90000"/>
            </a:lnSpc>
            <a:spcBef>
              <a:spcPct val="0"/>
            </a:spcBef>
            <a:spcAft>
              <a:spcPct val="35000"/>
            </a:spcAft>
            <a:buNone/>
          </a:pPr>
          <a:r>
            <a:rPr lang="en-GB" sz="1400" kern="1200"/>
            <a:t>While these studies adds to the existing literature, further research is needed to establish for whom it is most effective and if the results are sustained over time (Kemp, K., Signal, T., Botros, H., Taylor, N., &amp; Prentice, K., 2014) especially quantitative research. </a:t>
          </a:r>
          <a:endParaRPr lang="en-US" sz="1400" kern="1200"/>
        </a:p>
      </dsp:txBody>
      <dsp:txXfrm>
        <a:off x="1038189" y="2323380"/>
        <a:ext cx="5251372" cy="926523"/>
      </dsp:txXfrm>
    </dsp:sp>
    <dsp:sp modelId="{714E9631-BE1B-4789-9F89-96A2CC0015FC}">
      <dsp:nvSpPr>
        <dsp:cNvPr id="0" name=""/>
        <dsp:cNvSpPr/>
      </dsp:nvSpPr>
      <dsp:spPr>
        <a:xfrm>
          <a:off x="0" y="3481534"/>
          <a:ext cx="6305550" cy="89844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2A5BD-1F70-4EB0-BFC4-16342FBA2D40}">
      <dsp:nvSpPr>
        <dsp:cNvPr id="0" name=""/>
        <dsp:cNvSpPr/>
      </dsp:nvSpPr>
      <dsp:spPr>
        <a:xfrm>
          <a:off x="271780" y="3683685"/>
          <a:ext cx="494628" cy="4941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E8F1D46A-A713-468E-902B-49B39EAF56B7}">
      <dsp:nvSpPr>
        <dsp:cNvPr id="0" name=""/>
        <dsp:cNvSpPr/>
      </dsp:nvSpPr>
      <dsp:spPr>
        <a:xfrm>
          <a:off x="1038189" y="3481534"/>
          <a:ext cx="5251372" cy="926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57" tIns="98057" rIns="98057" bIns="98057" numCol="1" spcCol="1270" anchor="ctr" anchorCtr="0">
          <a:noAutofit/>
        </a:bodyPr>
        <a:lstStyle/>
        <a:p>
          <a:pPr marL="0" lvl="0" indent="0" algn="l" defTabSz="622300">
            <a:lnSpc>
              <a:spcPct val="90000"/>
            </a:lnSpc>
            <a:spcBef>
              <a:spcPct val="0"/>
            </a:spcBef>
            <a:spcAft>
              <a:spcPct val="35000"/>
            </a:spcAft>
            <a:buNone/>
          </a:pPr>
          <a:r>
            <a:rPr lang="en-GB" sz="1400" kern="1200"/>
            <a:t>Determining the true effectiveness can often be difficult due to EAT being used in conjunction with other therapies. </a:t>
          </a:r>
          <a:endParaRPr lang="en-US" sz="1400" kern="1200"/>
        </a:p>
      </dsp:txBody>
      <dsp:txXfrm>
        <a:off x="1038189" y="3481534"/>
        <a:ext cx="5251372" cy="926523"/>
      </dsp:txXfrm>
    </dsp:sp>
    <dsp:sp modelId="{76365950-6058-42CD-8474-FE47E5B8E0CD}">
      <dsp:nvSpPr>
        <dsp:cNvPr id="0" name=""/>
        <dsp:cNvSpPr/>
      </dsp:nvSpPr>
      <dsp:spPr>
        <a:xfrm>
          <a:off x="0" y="4639689"/>
          <a:ext cx="6305550" cy="89844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FE90D5-AEF6-4C15-A951-12023096616C}">
      <dsp:nvSpPr>
        <dsp:cNvPr id="0" name=""/>
        <dsp:cNvSpPr/>
      </dsp:nvSpPr>
      <dsp:spPr>
        <a:xfrm>
          <a:off x="271780" y="4841839"/>
          <a:ext cx="494628" cy="4941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F95BD8A-47AA-4B45-9DDC-D5604E633A86}">
      <dsp:nvSpPr>
        <dsp:cNvPr id="0" name=""/>
        <dsp:cNvSpPr/>
      </dsp:nvSpPr>
      <dsp:spPr>
        <a:xfrm>
          <a:off x="1038189" y="4639689"/>
          <a:ext cx="5251372" cy="926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57" tIns="98057" rIns="98057" bIns="98057" numCol="1" spcCol="1270" anchor="ctr" anchorCtr="0">
          <a:noAutofit/>
        </a:bodyPr>
        <a:lstStyle/>
        <a:p>
          <a:pPr marL="0" lvl="0" indent="0" algn="l" defTabSz="622300">
            <a:lnSpc>
              <a:spcPct val="90000"/>
            </a:lnSpc>
            <a:spcBef>
              <a:spcPct val="0"/>
            </a:spcBef>
            <a:spcAft>
              <a:spcPct val="35000"/>
            </a:spcAft>
            <a:buNone/>
          </a:pPr>
          <a:r>
            <a:rPr lang="en-GB" sz="1400" kern="1200"/>
            <a:t>Charities, ngo charities, Welsh government websites, mental health websites.   </a:t>
          </a:r>
          <a:endParaRPr lang="en-US" sz="1400" kern="1200"/>
        </a:p>
      </dsp:txBody>
      <dsp:txXfrm>
        <a:off x="1038189" y="4639689"/>
        <a:ext cx="5251372" cy="926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A3DD8-473E-4F97-A189-93AEF2E6D8D8}">
      <dsp:nvSpPr>
        <dsp:cNvPr id="0" name=""/>
        <dsp:cNvSpPr/>
      </dsp:nvSpPr>
      <dsp:spPr>
        <a:xfrm>
          <a:off x="986781" y="1793"/>
          <a:ext cx="2062850" cy="1237710"/>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Journal articles</a:t>
          </a:r>
          <a:endParaRPr lang="en-US" sz="2600" kern="1200"/>
        </a:p>
      </dsp:txBody>
      <dsp:txXfrm>
        <a:off x="986781" y="1793"/>
        <a:ext cx="2062850" cy="1237710"/>
      </dsp:txXfrm>
    </dsp:sp>
    <dsp:sp modelId="{A7AB824C-F881-4D36-83CA-BB5B4D98592E}">
      <dsp:nvSpPr>
        <dsp:cNvPr id="0" name=""/>
        <dsp:cNvSpPr/>
      </dsp:nvSpPr>
      <dsp:spPr>
        <a:xfrm>
          <a:off x="3255917" y="1793"/>
          <a:ext cx="2062850" cy="1237710"/>
        </a:xfrm>
        <a:prstGeom prst="rect">
          <a:avLst/>
        </a:prstGeom>
        <a:solidFill>
          <a:schemeClr val="accent2">
            <a:hueOff val="891237"/>
            <a:satOff val="5072"/>
            <a:lumOff val="156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Books</a:t>
          </a:r>
          <a:endParaRPr lang="en-US" sz="2600" kern="1200"/>
        </a:p>
      </dsp:txBody>
      <dsp:txXfrm>
        <a:off x="3255917" y="1793"/>
        <a:ext cx="2062850" cy="1237710"/>
      </dsp:txXfrm>
    </dsp:sp>
    <dsp:sp modelId="{D56DBD76-162F-4623-9774-FF16FBEBAA0A}">
      <dsp:nvSpPr>
        <dsp:cNvPr id="0" name=""/>
        <dsp:cNvSpPr/>
      </dsp:nvSpPr>
      <dsp:spPr>
        <a:xfrm>
          <a:off x="986781" y="1445788"/>
          <a:ext cx="2062850" cy="1237710"/>
        </a:xfrm>
        <a:prstGeom prst="rect">
          <a:avLst/>
        </a:prstGeom>
        <a:solidFill>
          <a:schemeClr val="accent2">
            <a:hueOff val="1782475"/>
            <a:satOff val="10144"/>
            <a:lumOff val="3137"/>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Government websites</a:t>
          </a:r>
          <a:endParaRPr lang="en-US" sz="2600" kern="1200"/>
        </a:p>
      </dsp:txBody>
      <dsp:txXfrm>
        <a:off x="986781" y="1445788"/>
        <a:ext cx="2062850" cy="1237710"/>
      </dsp:txXfrm>
    </dsp:sp>
    <dsp:sp modelId="{F09EDD2D-CDA6-4E0D-9074-6001C1831894}">
      <dsp:nvSpPr>
        <dsp:cNvPr id="0" name=""/>
        <dsp:cNvSpPr/>
      </dsp:nvSpPr>
      <dsp:spPr>
        <a:xfrm>
          <a:off x="3255917" y="1445788"/>
          <a:ext cx="2062850" cy="1237710"/>
        </a:xfrm>
        <a:prstGeom prst="rect">
          <a:avLst/>
        </a:prstGeom>
        <a:solidFill>
          <a:schemeClr val="accent2">
            <a:hueOff val="2673712"/>
            <a:satOff val="15216"/>
            <a:lumOff val="4706"/>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Private charities</a:t>
          </a:r>
          <a:endParaRPr lang="en-US" sz="2600" kern="1200"/>
        </a:p>
      </dsp:txBody>
      <dsp:txXfrm>
        <a:off x="3255917" y="1445788"/>
        <a:ext cx="2062850" cy="1237710"/>
      </dsp:txXfrm>
    </dsp:sp>
    <dsp:sp modelId="{4754FD58-ABA8-423A-A1A0-B620E842690B}">
      <dsp:nvSpPr>
        <dsp:cNvPr id="0" name=""/>
        <dsp:cNvSpPr/>
      </dsp:nvSpPr>
      <dsp:spPr>
        <a:xfrm>
          <a:off x="986781" y="2889784"/>
          <a:ext cx="2062850" cy="1237710"/>
        </a:xfrm>
        <a:prstGeom prst="rect">
          <a:avLst/>
        </a:prstGeom>
        <a:solidFill>
          <a:schemeClr val="accent2">
            <a:hueOff val="3564949"/>
            <a:satOff val="20288"/>
            <a:lumOff val="6274"/>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Databases</a:t>
          </a:r>
          <a:endParaRPr lang="en-US" sz="2600" kern="1200"/>
        </a:p>
      </dsp:txBody>
      <dsp:txXfrm>
        <a:off x="986781" y="2889784"/>
        <a:ext cx="2062850" cy="1237710"/>
      </dsp:txXfrm>
    </dsp:sp>
    <dsp:sp modelId="{9BE9D4C6-B92C-4E24-982A-E6C13388D593}">
      <dsp:nvSpPr>
        <dsp:cNvPr id="0" name=""/>
        <dsp:cNvSpPr/>
      </dsp:nvSpPr>
      <dsp:spPr>
        <a:xfrm>
          <a:off x="3255917" y="2889784"/>
          <a:ext cx="2062850" cy="1237710"/>
        </a:xfrm>
        <a:prstGeom prst="rect">
          <a:avLst/>
        </a:prstGeom>
        <a:solidFill>
          <a:schemeClr val="accent2">
            <a:hueOff val="4456187"/>
            <a:satOff val="25360"/>
            <a:lumOff val="7843"/>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NGO Charites </a:t>
          </a:r>
          <a:endParaRPr lang="en-US" sz="2600" kern="1200"/>
        </a:p>
      </dsp:txBody>
      <dsp:txXfrm>
        <a:off x="3255917" y="2889784"/>
        <a:ext cx="2062850" cy="1237710"/>
      </dsp:txXfrm>
    </dsp:sp>
    <dsp:sp modelId="{F9544F01-B0BC-42C6-A0B3-A29166492D8A}">
      <dsp:nvSpPr>
        <dsp:cNvPr id="0" name=""/>
        <dsp:cNvSpPr/>
      </dsp:nvSpPr>
      <dsp:spPr>
        <a:xfrm>
          <a:off x="986781" y="4333780"/>
          <a:ext cx="2062850" cy="1237710"/>
        </a:xfrm>
        <a:prstGeom prst="rect">
          <a:avLst/>
        </a:prstGeom>
        <a:solidFill>
          <a:schemeClr val="accent2">
            <a:hueOff val="5347424"/>
            <a:satOff val="30432"/>
            <a:lumOff val="9411"/>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Welsh government policies </a:t>
          </a:r>
          <a:endParaRPr lang="en-US" sz="2600" kern="1200"/>
        </a:p>
      </dsp:txBody>
      <dsp:txXfrm>
        <a:off x="986781" y="4333780"/>
        <a:ext cx="2062850" cy="1237710"/>
      </dsp:txXfrm>
    </dsp:sp>
    <dsp:sp modelId="{27F37B7F-0AFB-4F1D-8B2D-F0315B12456C}">
      <dsp:nvSpPr>
        <dsp:cNvPr id="0" name=""/>
        <dsp:cNvSpPr/>
      </dsp:nvSpPr>
      <dsp:spPr>
        <a:xfrm>
          <a:off x="3255917" y="4333780"/>
          <a:ext cx="2062850" cy="1237710"/>
        </a:xfrm>
        <a:prstGeom prst="rect">
          <a:avLst/>
        </a:prstGeom>
        <a:solidFill>
          <a:schemeClr val="accent2">
            <a:hueOff val="6238661"/>
            <a:satOff val="35504"/>
            <a:lumOff val="1098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Social services </a:t>
          </a:r>
          <a:endParaRPr lang="en-US" sz="2600" kern="1200"/>
        </a:p>
      </dsp:txBody>
      <dsp:txXfrm>
        <a:off x="3255917" y="4333780"/>
        <a:ext cx="2062850" cy="12377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82FAD-D261-4CF7-B755-ACD3D50409CE}">
      <dsp:nvSpPr>
        <dsp:cNvPr id="0" name=""/>
        <dsp:cNvSpPr/>
      </dsp:nvSpPr>
      <dsp:spPr>
        <a:xfrm>
          <a:off x="587983" y="0"/>
          <a:ext cx="623975" cy="6101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591DF9E7-F0C1-4F8D-9EC7-57C88D107857}">
      <dsp:nvSpPr>
        <dsp:cNvPr id="0" name=""/>
        <dsp:cNvSpPr/>
      </dsp:nvSpPr>
      <dsp:spPr>
        <a:xfrm>
          <a:off x="8577" y="761289"/>
          <a:ext cx="1782788" cy="2722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Within the literature reviewed to present it became apparent that child abuse is costly to society and individuals. </a:t>
          </a:r>
          <a:endParaRPr lang="en-US" sz="1400" kern="1200"/>
        </a:p>
      </dsp:txBody>
      <dsp:txXfrm>
        <a:off x="8577" y="761289"/>
        <a:ext cx="1782788" cy="2722741"/>
      </dsp:txXfrm>
    </dsp:sp>
    <dsp:sp modelId="{1608D467-D707-4600-AB3A-1AD82DFACCD6}">
      <dsp:nvSpPr>
        <dsp:cNvPr id="0" name=""/>
        <dsp:cNvSpPr/>
      </dsp:nvSpPr>
      <dsp:spPr>
        <a:xfrm>
          <a:off x="8577" y="3554321"/>
          <a:ext cx="1782788" cy="39778"/>
        </a:xfrm>
        <a:prstGeom prst="rect">
          <a:avLst/>
        </a:prstGeom>
        <a:noFill/>
        <a:ln>
          <a:noFill/>
        </a:ln>
        <a:effectLst/>
      </dsp:spPr>
      <dsp:style>
        <a:lnRef idx="0">
          <a:scrgbClr r="0" g="0" b="0"/>
        </a:lnRef>
        <a:fillRef idx="0">
          <a:scrgbClr r="0" g="0" b="0"/>
        </a:fillRef>
        <a:effectRef idx="0">
          <a:scrgbClr r="0" g="0" b="0"/>
        </a:effectRef>
        <a:fontRef idx="minor"/>
      </dsp:style>
    </dsp:sp>
    <dsp:sp modelId="{D00393F5-42D8-4F2C-92D1-E182FBB06D58}">
      <dsp:nvSpPr>
        <dsp:cNvPr id="0" name=""/>
        <dsp:cNvSpPr/>
      </dsp:nvSpPr>
      <dsp:spPr>
        <a:xfrm>
          <a:off x="2682760" y="0"/>
          <a:ext cx="623975" cy="6101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4C75B5D-E04E-4AB5-9C55-5DB7F36B4E71}">
      <dsp:nvSpPr>
        <dsp:cNvPr id="0" name=""/>
        <dsp:cNvSpPr/>
      </dsp:nvSpPr>
      <dsp:spPr>
        <a:xfrm>
          <a:off x="2103354" y="761289"/>
          <a:ext cx="1782788" cy="2722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Empirical evidence suggests that the earlier a child receives intervention, the more effective the therapy. Equine assisted therapy is an effective form of CBT, and is one of the more beneficial to survivors of trauma due to the intervention of the animal, creating a safe environment. </a:t>
          </a:r>
          <a:endParaRPr lang="en-US" sz="1400" kern="1200"/>
        </a:p>
      </dsp:txBody>
      <dsp:txXfrm>
        <a:off x="2103354" y="761289"/>
        <a:ext cx="1782788" cy="2722741"/>
      </dsp:txXfrm>
    </dsp:sp>
    <dsp:sp modelId="{DBF86CFC-0771-4AFA-9FA8-0556CC3F4E7E}">
      <dsp:nvSpPr>
        <dsp:cNvPr id="0" name=""/>
        <dsp:cNvSpPr/>
      </dsp:nvSpPr>
      <dsp:spPr>
        <a:xfrm>
          <a:off x="2103354" y="3554321"/>
          <a:ext cx="1782788" cy="39778"/>
        </a:xfrm>
        <a:prstGeom prst="rect">
          <a:avLst/>
        </a:prstGeom>
        <a:noFill/>
        <a:ln>
          <a:noFill/>
        </a:ln>
        <a:effectLst/>
      </dsp:spPr>
      <dsp:style>
        <a:lnRef idx="0">
          <a:scrgbClr r="0" g="0" b="0"/>
        </a:lnRef>
        <a:fillRef idx="0">
          <a:scrgbClr r="0" g="0" b="0"/>
        </a:fillRef>
        <a:effectRef idx="0">
          <a:scrgbClr r="0" g="0" b="0"/>
        </a:effectRef>
        <a:fontRef idx="minor"/>
      </dsp:style>
    </dsp:sp>
    <dsp:sp modelId="{CCDA7352-1D37-46B8-811F-0B94C81EE778}">
      <dsp:nvSpPr>
        <dsp:cNvPr id="0" name=""/>
        <dsp:cNvSpPr/>
      </dsp:nvSpPr>
      <dsp:spPr>
        <a:xfrm>
          <a:off x="4777537" y="0"/>
          <a:ext cx="623975" cy="6101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05E5AAD-04DF-44B9-8F10-7D7113A4CFA2}">
      <dsp:nvSpPr>
        <dsp:cNvPr id="0" name=""/>
        <dsp:cNvSpPr/>
      </dsp:nvSpPr>
      <dsp:spPr>
        <a:xfrm>
          <a:off x="4198130" y="761289"/>
          <a:ext cx="1782788" cy="2722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Which raised questions as to why this treatment isn’t used more widely. </a:t>
          </a:r>
          <a:endParaRPr lang="en-US" sz="1400" kern="1200"/>
        </a:p>
      </dsp:txBody>
      <dsp:txXfrm>
        <a:off x="4198130" y="761289"/>
        <a:ext cx="1782788" cy="2722741"/>
      </dsp:txXfrm>
    </dsp:sp>
    <dsp:sp modelId="{15545EFB-02EA-42B3-85F4-A58D1394B1EE}">
      <dsp:nvSpPr>
        <dsp:cNvPr id="0" name=""/>
        <dsp:cNvSpPr/>
      </dsp:nvSpPr>
      <dsp:spPr>
        <a:xfrm>
          <a:off x="4198130" y="3554321"/>
          <a:ext cx="1782788" cy="39778"/>
        </a:xfrm>
        <a:prstGeom prst="rect">
          <a:avLst/>
        </a:prstGeom>
        <a:noFill/>
        <a:ln>
          <a:noFill/>
        </a:ln>
        <a:effectLst/>
      </dsp:spPr>
      <dsp:style>
        <a:lnRef idx="0">
          <a:scrgbClr r="0" g="0" b="0"/>
        </a:lnRef>
        <a:fillRef idx="0">
          <a:scrgbClr r="0" g="0" b="0"/>
        </a:fillRef>
        <a:effectRef idx="0">
          <a:scrgbClr r="0" g="0" b="0"/>
        </a:effectRef>
        <a:fontRef idx="minor"/>
      </dsp:style>
    </dsp:sp>
    <dsp:sp modelId="{3342A233-A747-48FA-ABB2-C0EC4E201028}">
      <dsp:nvSpPr>
        <dsp:cNvPr id="0" name=""/>
        <dsp:cNvSpPr/>
      </dsp:nvSpPr>
      <dsp:spPr>
        <a:xfrm>
          <a:off x="6872313" y="0"/>
          <a:ext cx="623975" cy="6101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CA3B175-DC96-4F87-85D3-47CF1D8724D0}">
      <dsp:nvSpPr>
        <dsp:cNvPr id="0" name=""/>
        <dsp:cNvSpPr/>
      </dsp:nvSpPr>
      <dsp:spPr>
        <a:xfrm>
          <a:off x="6292907" y="761289"/>
          <a:ext cx="1782788" cy="2722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It also became apparent that there were discrepancies within literature of how effective, reliable and how best to measure outcomes. </a:t>
          </a:r>
          <a:endParaRPr lang="en-US" sz="1400" kern="1200"/>
        </a:p>
      </dsp:txBody>
      <dsp:txXfrm>
        <a:off x="6292907" y="761289"/>
        <a:ext cx="1782788" cy="2722741"/>
      </dsp:txXfrm>
    </dsp:sp>
    <dsp:sp modelId="{490FAB0F-F79E-4271-BDEA-59B697A113E5}">
      <dsp:nvSpPr>
        <dsp:cNvPr id="0" name=""/>
        <dsp:cNvSpPr/>
      </dsp:nvSpPr>
      <dsp:spPr>
        <a:xfrm>
          <a:off x="6292907" y="3554321"/>
          <a:ext cx="1782788" cy="39778"/>
        </a:xfrm>
        <a:prstGeom prst="rect">
          <a:avLst/>
        </a:prstGeom>
        <a:noFill/>
        <a:ln>
          <a:noFill/>
        </a:ln>
        <a:effectLst/>
      </dsp:spPr>
      <dsp:style>
        <a:lnRef idx="0">
          <a:scrgbClr r="0" g="0" b="0"/>
        </a:lnRef>
        <a:fillRef idx="0">
          <a:scrgbClr r="0" g="0" b="0"/>
        </a:fillRef>
        <a:effectRef idx="0">
          <a:scrgbClr r="0" g="0" b="0"/>
        </a:effectRef>
        <a:fontRef idx="minor"/>
      </dsp:style>
    </dsp:sp>
    <dsp:sp modelId="{AADDBD9F-AFF3-4BBA-9A1D-E0F29462DA06}">
      <dsp:nvSpPr>
        <dsp:cNvPr id="0" name=""/>
        <dsp:cNvSpPr/>
      </dsp:nvSpPr>
      <dsp:spPr>
        <a:xfrm>
          <a:off x="8967090" y="0"/>
          <a:ext cx="623975" cy="6101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015B930-173A-4695-B3A8-1DE4243433A7}">
      <dsp:nvSpPr>
        <dsp:cNvPr id="0" name=""/>
        <dsp:cNvSpPr/>
      </dsp:nvSpPr>
      <dsp:spPr>
        <a:xfrm>
          <a:off x="8387683" y="761289"/>
          <a:ext cx="1782788" cy="2722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With awareness of the ethical implications involved, along with the personal position, a lot more in depth further research is required in order to complete this project.  </a:t>
          </a:r>
          <a:endParaRPr lang="en-US" sz="1400" kern="1200"/>
        </a:p>
      </dsp:txBody>
      <dsp:txXfrm>
        <a:off x="8387683" y="761289"/>
        <a:ext cx="1782788" cy="2722741"/>
      </dsp:txXfrm>
    </dsp:sp>
    <dsp:sp modelId="{D20135EE-6C38-40CF-A057-2B500275ED3D}">
      <dsp:nvSpPr>
        <dsp:cNvPr id="0" name=""/>
        <dsp:cNvSpPr/>
      </dsp:nvSpPr>
      <dsp:spPr>
        <a:xfrm>
          <a:off x="8387683" y="3554321"/>
          <a:ext cx="1782788" cy="39778"/>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B0616C1F-8389-42D3-9B27-D7C08D618CE4}" type="datetimeFigureOut">
              <a:rPr lang="en-GB" smtClean="0"/>
              <a:t>06/05/2019</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16D3ABB3-9C07-41C1-B63D-4F4E8074DFF9}"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61064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616C1F-8389-42D3-9B27-D7C08D618CE4}" type="datetimeFigureOut">
              <a:rPr lang="en-GB" smtClean="0"/>
              <a:t>06/05/2019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3ABB3-9C07-41C1-B63D-4F4E8074DFF9}" type="slidenum">
              <a:rPr lang="en-GB" smtClean="0"/>
              <a:t>‹#›</a:t>
            </a:fld>
            <a:endParaRPr lang="en-GB"/>
          </a:p>
        </p:txBody>
      </p:sp>
    </p:spTree>
    <p:extLst>
      <p:ext uri="{BB962C8B-B14F-4D97-AF65-F5344CB8AC3E}">
        <p14:creationId xmlns:p14="http://schemas.microsoft.com/office/powerpoint/2010/main" val="466320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B0616C1F-8389-42D3-9B27-D7C08D618CE4}" type="datetimeFigureOut">
              <a:rPr lang="en-GB" smtClean="0"/>
              <a:t>06/05/2019</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16D3ABB3-9C07-41C1-B63D-4F4E8074DFF9}"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46374029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616C1F-8389-42D3-9B27-D7C08D618CE4}" type="datetimeFigureOut">
              <a:rPr lang="en-GB" smtClean="0"/>
              <a:t>06/05/2019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3ABB3-9C07-41C1-B63D-4F4E8074DFF9}" type="slidenum">
              <a:rPr lang="en-GB" smtClean="0"/>
              <a:t>‹#›</a:t>
            </a:fld>
            <a:endParaRPr lang="en-GB"/>
          </a:p>
        </p:txBody>
      </p:sp>
    </p:spTree>
    <p:extLst>
      <p:ext uri="{BB962C8B-B14F-4D97-AF65-F5344CB8AC3E}">
        <p14:creationId xmlns:p14="http://schemas.microsoft.com/office/powerpoint/2010/main" val="579226827"/>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616C1F-8389-42D3-9B27-D7C08D618CE4}" type="datetimeFigureOut">
              <a:rPr lang="en-GB" smtClean="0"/>
              <a:t>06/05/2019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3ABB3-9C07-41C1-B63D-4F4E8074DFF9}" type="slidenum">
              <a:rPr lang="en-GB" smtClean="0"/>
              <a:t>‹#›</a:t>
            </a:fld>
            <a:endParaRPr lang="en-GB"/>
          </a:p>
        </p:txBody>
      </p:sp>
    </p:spTree>
    <p:extLst>
      <p:ext uri="{BB962C8B-B14F-4D97-AF65-F5344CB8AC3E}">
        <p14:creationId xmlns:p14="http://schemas.microsoft.com/office/powerpoint/2010/main" val="2110600280"/>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616C1F-8389-42D3-9B27-D7C08D618CE4}" type="datetimeFigureOut">
              <a:rPr lang="en-GB" smtClean="0"/>
              <a:t>06/05/2019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3ABB3-9C07-41C1-B63D-4F4E8074DFF9}" type="slidenum">
              <a:rPr lang="en-GB" smtClean="0"/>
              <a:t>‹#›</a:t>
            </a:fld>
            <a:endParaRPr lang="en-GB"/>
          </a:p>
        </p:txBody>
      </p:sp>
    </p:spTree>
    <p:extLst>
      <p:ext uri="{BB962C8B-B14F-4D97-AF65-F5344CB8AC3E}">
        <p14:creationId xmlns:p14="http://schemas.microsoft.com/office/powerpoint/2010/main" val="1697560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616C1F-8389-42D3-9B27-D7C08D618CE4}" type="datetimeFigureOut">
              <a:rPr lang="en-GB" smtClean="0"/>
              <a:t>06/05/2019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3ABB3-9C07-41C1-B63D-4F4E8074DFF9}" type="slidenum">
              <a:rPr lang="en-GB" smtClean="0"/>
              <a:t>‹#›</a:t>
            </a:fld>
            <a:endParaRPr lang="en-GB"/>
          </a:p>
        </p:txBody>
      </p:sp>
    </p:spTree>
    <p:extLst>
      <p:ext uri="{BB962C8B-B14F-4D97-AF65-F5344CB8AC3E}">
        <p14:creationId xmlns:p14="http://schemas.microsoft.com/office/powerpoint/2010/main" val="3907637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B0616C1F-8389-42D3-9B27-D7C08D618CE4}" type="datetimeFigureOut">
              <a:rPr lang="en-GB" smtClean="0"/>
              <a:t>06/05/2019</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16D3ABB3-9C07-41C1-B63D-4F4E8074DFF9}"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78420995"/>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B0616C1F-8389-42D3-9B27-D7C08D618CE4}" type="datetimeFigureOut">
              <a:rPr lang="en-GB" smtClean="0"/>
              <a:t>06/05/2019</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16D3ABB3-9C07-41C1-B63D-4F4E8074DFF9}" type="slidenum">
              <a:rPr lang="en-GB" smtClean="0"/>
              <a:t>‹#›</a:t>
            </a:fld>
            <a:endParaRPr lang="en-GB"/>
          </a:p>
        </p:txBody>
      </p:sp>
    </p:spTree>
    <p:extLst>
      <p:ext uri="{BB962C8B-B14F-4D97-AF65-F5344CB8AC3E}">
        <p14:creationId xmlns:p14="http://schemas.microsoft.com/office/powerpoint/2010/main" val="4285227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616C1F-8389-42D3-9B27-D7C08D618CE4}" type="datetimeFigureOut">
              <a:rPr lang="en-GB" smtClean="0"/>
              <a:t>06/05/2019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3ABB3-9C07-41C1-B63D-4F4E8074DFF9}" type="slidenum">
              <a:rPr lang="en-GB" smtClean="0"/>
              <a:t>‹#›</a:t>
            </a:fld>
            <a:endParaRPr lang="en-GB"/>
          </a:p>
        </p:txBody>
      </p:sp>
    </p:spTree>
    <p:extLst>
      <p:ext uri="{BB962C8B-B14F-4D97-AF65-F5344CB8AC3E}">
        <p14:creationId xmlns:p14="http://schemas.microsoft.com/office/powerpoint/2010/main" val="3355931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616C1F-8389-42D3-9B27-D7C08D618CE4}" type="datetimeFigureOut">
              <a:rPr lang="en-GB" smtClean="0"/>
              <a:t>06/05/2019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3ABB3-9C07-41C1-B63D-4F4E8074DFF9}" type="slidenum">
              <a:rPr lang="en-GB" smtClean="0"/>
              <a:t>‹#›</a:t>
            </a:fld>
            <a:endParaRPr lang="en-GB"/>
          </a:p>
        </p:txBody>
      </p:sp>
    </p:spTree>
    <p:extLst>
      <p:ext uri="{BB962C8B-B14F-4D97-AF65-F5344CB8AC3E}">
        <p14:creationId xmlns:p14="http://schemas.microsoft.com/office/powerpoint/2010/main" val="3212240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B0616C1F-8389-42D3-9B27-D7C08D618CE4}" type="datetimeFigureOut">
              <a:rPr lang="en-GB" smtClean="0"/>
              <a:t>06/05/2019</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16D3ABB3-9C07-41C1-B63D-4F4E8074DFF9}"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62901502"/>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verywellmind.com/equine-therapy-" TargetMode="External"/><Relationship Id="rId2" Type="http://schemas.openxmlformats.org/officeDocument/2006/relationships/hyperlink" Target="https://www.becomecharity.org.uk/care-" TargetMode="External"/><Relationship Id="rId1" Type="http://schemas.openxmlformats.org/officeDocument/2006/relationships/slideLayout" Target="../slideLayouts/slideLayout2.xml"/><Relationship Id="rId5" Type="http://schemas.openxmlformats.org/officeDocument/2006/relationships/hyperlink" Target="https://www.google.co.uk/url?sa=i&amp;source=images&amp;cd=&amp;cad=rja&amp;uact=8&amp;ved=2ahUKEwin14CWv_rhAhVYBGMBHXPbA4kQjB16BAgBEAQ&amp;url=https%3A%2F" TargetMode="External"/><Relationship Id="rId4" Type="http://schemas.openxmlformats.org/officeDocument/2006/relationships/hyperlink" Target="https://www.google.co.uk/url?sa=i&amp;source=images&amp;cd=&amp;cad=rja&amp;uact=8&amp;ved=0ahUKEwjI1Lj884biAhV0sXEKHb8HDhgQMwhBKAAwAA&amp;url=https%3A%2F%2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a:latin typeface="+mn-lt"/>
              </a:rPr>
              <a:t>Equine Facilitated</a:t>
            </a:r>
          </a:p>
        </p:txBody>
      </p:sp>
      <p:sp>
        <p:nvSpPr>
          <p:cNvPr id="3" name="Subtitle 2"/>
          <p:cNvSpPr>
            <a:spLocks noGrp="1"/>
          </p:cNvSpPr>
          <p:nvPr>
            <p:ph type="subTitle" idx="1"/>
          </p:nvPr>
        </p:nvSpPr>
        <p:spPr>
          <a:xfrm>
            <a:off x="2123605" y="4100520"/>
            <a:ext cx="8045373" cy="742279"/>
          </a:xfrm>
        </p:spPr>
        <p:txBody>
          <a:bodyPr>
            <a:normAutofit fontScale="77500" lnSpcReduction="20000"/>
          </a:bodyPr>
          <a:lstStyle/>
          <a:p>
            <a:r>
              <a:rPr lang="en-GB" sz="5400" dirty="0"/>
              <a:t>Therapy for Youths</a:t>
            </a:r>
          </a:p>
        </p:txBody>
      </p:sp>
      <p:sp>
        <p:nvSpPr>
          <p:cNvPr id="4" name="TextBox 3"/>
          <p:cNvSpPr txBox="1"/>
          <p:nvPr/>
        </p:nvSpPr>
        <p:spPr>
          <a:xfrm>
            <a:off x="10656918" y="6076603"/>
            <a:ext cx="2044930" cy="369332"/>
          </a:xfrm>
          <a:prstGeom prst="rect">
            <a:avLst/>
          </a:prstGeom>
          <a:noFill/>
        </p:spPr>
        <p:txBody>
          <a:bodyPr wrap="square" rtlCol="0">
            <a:spAutoFit/>
          </a:bodyPr>
          <a:lstStyle/>
          <a:p>
            <a:r>
              <a:rPr lang="en-GB" dirty="0"/>
              <a:t>Amy Mellin 1705191</a:t>
            </a:r>
          </a:p>
        </p:txBody>
      </p:sp>
    </p:spTree>
    <p:extLst>
      <p:ext uri="{BB962C8B-B14F-4D97-AF65-F5344CB8AC3E}">
        <p14:creationId xmlns:p14="http://schemas.microsoft.com/office/powerpoint/2010/main" val="2762410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2267" y="194601"/>
            <a:ext cx="7395039" cy="2243270"/>
          </a:xfrm>
        </p:spPr>
        <p:txBody>
          <a:bodyPr/>
          <a:lstStyle/>
          <a:p>
            <a:r>
              <a:rPr lang="en-GB" dirty="0"/>
              <a:t>Introduction – Independent project proposal idea</a:t>
            </a:r>
          </a:p>
        </p:txBody>
      </p:sp>
      <p:pic>
        <p:nvPicPr>
          <p:cNvPr id="4" name="Content Placeholder 3"/>
          <p:cNvPicPr>
            <a:picLocks noGrp="1" noChangeAspect="1"/>
          </p:cNvPicPr>
          <p:nvPr>
            <p:ph idx="1"/>
          </p:nvPr>
        </p:nvPicPr>
        <p:blipFill>
          <a:blip r:embed="rId2"/>
          <a:stretch>
            <a:fillRect/>
          </a:stretch>
        </p:blipFill>
        <p:spPr>
          <a:xfrm>
            <a:off x="8507306" y="131276"/>
            <a:ext cx="3317875" cy="2118810"/>
          </a:xfrm>
          <a:prstGeom prst="rect">
            <a:avLst/>
          </a:prstGeom>
        </p:spPr>
      </p:pic>
      <p:sp>
        <p:nvSpPr>
          <p:cNvPr id="5" name="TextBox 4"/>
          <p:cNvSpPr txBox="1"/>
          <p:nvPr/>
        </p:nvSpPr>
        <p:spPr>
          <a:xfrm>
            <a:off x="1295402" y="2625655"/>
            <a:ext cx="9789693" cy="4801314"/>
          </a:xfrm>
          <a:prstGeom prst="rect">
            <a:avLst/>
          </a:prstGeom>
          <a:noFill/>
        </p:spPr>
        <p:txBody>
          <a:bodyPr wrap="square" rtlCol="0">
            <a:spAutoFit/>
          </a:bodyPr>
          <a:lstStyle/>
          <a:p>
            <a:pPr marL="285750" indent="-285750">
              <a:buFont typeface="Arial" panose="020B0604020202020204" pitchFamily="34" charset="0"/>
              <a:buChar char="•"/>
            </a:pPr>
            <a:r>
              <a:rPr lang="en-GB" sz="2400" dirty="0"/>
              <a:t>95,837 children were taken into care in the UK in 2017 (Become, 2019). </a:t>
            </a:r>
          </a:p>
          <a:p>
            <a:pPr marL="285750" indent="-285750">
              <a:buFont typeface="Arial" panose="020B0604020202020204" pitchFamily="34" charset="0"/>
              <a:buChar char="•"/>
            </a:pPr>
            <a:r>
              <a:rPr lang="en-GB" sz="2400" dirty="0"/>
              <a:t>28 per cent of children come into care aged 10 to 15 (Become, 2019).</a:t>
            </a:r>
          </a:p>
          <a:p>
            <a:pPr marL="285750" indent="-285750">
              <a:buFont typeface="Arial" panose="020B0604020202020204" pitchFamily="34" charset="0"/>
              <a:buChar char="•"/>
            </a:pPr>
            <a:r>
              <a:rPr lang="en-GB" sz="2400" dirty="0"/>
              <a:t>Children who often reject emotional and physical contact after a trauma can get in touch with their vulnerability via equine facilitated therapy . (</a:t>
            </a:r>
            <a:r>
              <a:rPr lang="en-GB" sz="2400" dirty="0" err="1"/>
              <a:t>Clake</a:t>
            </a:r>
            <a:r>
              <a:rPr lang="en-GB" sz="2400" dirty="0"/>
              <a:t>, J. &amp; Bee, J. R. , 2019). </a:t>
            </a:r>
          </a:p>
          <a:p>
            <a:pPr marL="285750" indent="-285750">
              <a:buFont typeface="Arial" panose="020B0604020202020204" pitchFamily="34" charset="0"/>
              <a:buChar char="•"/>
            </a:pPr>
            <a:r>
              <a:rPr lang="en-GB" sz="2400" dirty="0"/>
              <a:t>BLAH provides evidence that early intervention is paramount in successful treatment. </a:t>
            </a:r>
          </a:p>
          <a:p>
            <a:pPr marL="285750" indent="-285750">
              <a:buFont typeface="Arial" panose="020B0604020202020204" pitchFamily="34" charset="0"/>
              <a:buChar char="•"/>
            </a:pPr>
            <a:r>
              <a:rPr lang="en-GB" sz="2400" dirty="0"/>
              <a:t>Animals do not have a preconception or ideas of ideals, they are not concerned with appearance or where you are within life or society, therefore give clients the acceptance that they are usually seeking from a therapist. </a:t>
            </a:r>
          </a:p>
          <a:p>
            <a:endParaRPr lang="en-GB" sz="2400"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920618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a:t>
            </a:r>
          </a:p>
        </p:txBody>
      </p:sp>
      <p:sp>
        <p:nvSpPr>
          <p:cNvPr id="3" name="Content Placeholder 2"/>
          <p:cNvSpPr>
            <a:spLocks noGrp="1"/>
          </p:cNvSpPr>
          <p:nvPr>
            <p:ph idx="1"/>
          </p:nvPr>
        </p:nvSpPr>
        <p:spPr>
          <a:xfrm>
            <a:off x="1251678" y="1219200"/>
            <a:ext cx="10178322" cy="5473148"/>
          </a:xfrm>
        </p:spPr>
        <p:txBody>
          <a:bodyPr>
            <a:normAutofit/>
          </a:bodyPr>
          <a:lstStyle/>
          <a:p>
            <a:endParaRPr lang="en-GB" dirty="0"/>
          </a:p>
          <a:p>
            <a:r>
              <a:rPr lang="en-GB" sz="2200" dirty="0"/>
              <a:t>Corey (1991) suggests that unexpressed feelings can be linked to memories that interfere with an individual’s present life and can interfere with the ability to function effectively.</a:t>
            </a:r>
          </a:p>
          <a:p>
            <a:r>
              <a:rPr lang="en-GB" sz="2200" dirty="0"/>
              <a:t>EAT is in line with cognitive behavioural methods, research shows CBT as the most effective form of treatment with trauma cases </a:t>
            </a:r>
            <a:r>
              <a:rPr lang="en-GB" dirty="0"/>
              <a:t>Gillies </a:t>
            </a:r>
            <a:r>
              <a:rPr lang="en-GB" i="1" dirty="0"/>
              <a:t>et al</a:t>
            </a:r>
            <a:r>
              <a:rPr lang="en-GB" dirty="0"/>
              <a:t>., (2012) </a:t>
            </a:r>
            <a:r>
              <a:rPr lang="en-GB" sz="2200" dirty="0"/>
              <a:t>, and the therapy is also in line with psychoanalytic, psychotherapeutic, person-centred and experiential gestalt approaches (Frewin &amp; Gardiner; </a:t>
            </a:r>
            <a:r>
              <a:rPr lang="en-GB" sz="2200" dirty="0" err="1"/>
              <a:t>Lentini</a:t>
            </a:r>
            <a:r>
              <a:rPr lang="en-GB" sz="2200" dirty="0"/>
              <a:t> &amp; Knox; </a:t>
            </a:r>
            <a:r>
              <a:rPr lang="en-GB" sz="2200" dirty="0" err="1"/>
              <a:t>Burgon</a:t>
            </a:r>
            <a:r>
              <a:rPr lang="en-GB" sz="2200" dirty="0"/>
              <a:t>, 2011).</a:t>
            </a:r>
          </a:p>
          <a:p>
            <a:r>
              <a:rPr lang="en-GB" sz="2200" dirty="0"/>
              <a:t>There is no set protocol as to time and length of sessions within animal therapy, making it difficult to assess. </a:t>
            </a:r>
          </a:p>
          <a:p>
            <a:r>
              <a:rPr lang="en-GB" sz="2200" dirty="0"/>
              <a:t>The impact that abuse has on society, and the cost of treatment is £89,390 per child throughout their lifespan (NSPCC, 2018). </a:t>
            </a:r>
          </a:p>
          <a:p>
            <a:endParaRPr lang="en-GB" dirty="0"/>
          </a:p>
        </p:txBody>
      </p:sp>
    </p:spTree>
    <p:extLst>
      <p:ext uri="{BB962C8B-B14F-4D97-AF65-F5344CB8AC3E}">
        <p14:creationId xmlns:p14="http://schemas.microsoft.com/office/powerpoint/2010/main" val="2658982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022C3B48-99E5-4B5C-8E49-15C2A9552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050787" y="482321"/>
            <a:ext cx="3656581" cy="5571625"/>
          </a:xfrm>
        </p:spPr>
        <p:txBody>
          <a:bodyPr anchor="ctr">
            <a:normAutofit/>
          </a:bodyPr>
          <a:lstStyle/>
          <a:p>
            <a:r>
              <a:rPr lang="en-GB" dirty="0"/>
              <a:t>Discussion &amp; Authors under review.  </a:t>
            </a:r>
          </a:p>
        </p:txBody>
      </p:sp>
      <p:sp>
        <p:nvSpPr>
          <p:cNvPr id="17" name="Freeform 10">
            <a:extLst>
              <a:ext uri="{FF2B5EF4-FFF2-40B4-BE49-F238E27FC236}">
                <a16:creationId xmlns:a16="http://schemas.microsoft.com/office/drawing/2014/main" id="{C67B4E51-3288-4A1F-A92C-87C9401ED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18" name="Rectangle 13">
            <a:extLst>
              <a:ext uri="{FF2B5EF4-FFF2-40B4-BE49-F238E27FC236}">
                <a16:creationId xmlns:a16="http://schemas.microsoft.com/office/drawing/2014/main" id="{D3E95A6B-F840-413C-9E78-C33C02FFA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9" name="Content Placeholder 2">
            <a:extLst>
              <a:ext uri="{FF2B5EF4-FFF2-40B4-BE49-F238E27FC236}">
                <a16:creationId xmlns:a16="http://schemas.microsoft.com/office/drawing/2014/main" id="{C2BCBA37-7A9B-4B49-B93F-07DA5769039A}"/>
              </a:ext>
            </a:extLst>
          </p:cNvPr>
          <p:cNvGraphicFramePr>
            <a:graphicFrameLocks noGrp="1"/>
          </p:cNvGraphicFramePr>
          <p:nvPr>
            <p:ph idx="1"/>
            <p:extLst>
              <p:ext uri="{D42A27DB-BD31-4B8C-83A1-F6EECF244321}">
                <p14:modId xmlns:p14="http://schemas.microsoft.com/office/powerpoint/2010/main" val="2445887826"/>
              </p:ext>
            </p:extLst>
          </p:nvPr>
        </p:nvGraphicFramePr>
        <p:xfrm>
          <a:off x="765175" y="481013"/>
          <a:ext cx="6305550" cy="5573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5151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C98F4480-8749-4E48-82BB-3A0F2F311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1" name="Rectangle 10">
            <a:extLst>
              <a:ext uri="{FF2B5EF4-FFF2-40B4-BE49-F238E27FC236}">
                <a16:creationId xmlns:a16="http://schemas.microsoft.com/office/drawing/2014/main" id="{5249F694-12BA-47C4-9FF3-570372F3B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p:cNvPicPr>
            <a:picLocks noChangeAspect="1"/>
          </p:cNvPicPr>
          <p:nvPr/>
        </p:nvPicPr>
        <p:blipFill rotWithShape="1">
          <a:blip r:embed="rId2"/>
          <a:srcRect l="26976" r="25963"/>
          <a:stretch/>
        </p:blipFill>
        <p:spPr>
          <a:xfrm>
            <a:off x="7338646" y="10"/>
            <a:ext cx="4853354" cy="6857990"/>
          </a:xfrm>
          <a:prstGeom prst="rect">
            <a:avLst/>
          </a:prstGeom>
        </p:spPr>
      </p:pic>
      <p:sp>
        <p:nvSpPr>
          <p:cNvPr id="13"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765051" y="382385"/>
            <a:ext cx="6015897" cy="1492132"/>
          </a:xfrm>
        </p:spPr>
        <p:txBody>
          <a:bodyPr vert="horz" lIns="91440" tIns="45720" rIns="91440" bIns="45720" rtlCol="0" anchor="t">
            <a:normAutofit fontScale="90000"/>
          </a:bodyPr>
          <a:lstStyle/>
          <a:p>
            <a:pPr>
              <a:lnSpc>
                <a:spcPct val="90000"/>
              </a:lnSpc>
            </a:pPr>
            <a:r>
              <a:rPr lang="en-US" sz="2800" spc="200" dirty="0">
                <a:solidFill>
                  <a:schemeClr val="tx2"/>
                </a:solidFill>
              </a:rPr>
              <a:t>Questions that were raised- How effective is equine assisted therapy, as a therapy?</a:t>
            </a:r>
          </a:p>
        </p:txBody>
      </p:sp>
      <p:sp>
        <p:nvSpPr>
          <p:cNvPr id="15" name="Rectangle 14">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765051" y="1874517"/>
            <a:ext cx="6015897" cy="4869183"/>
          </a:xfrm>
        </p:spPr>
        <p:txBody>
          <a:bodyPr vert="horz" lIns="91440" tIns="45720" rIns="91440" bIns="45720" rtlCol="0">
            <a:normAutofit lnSpcReduction="10000"/>
          </a:bodyPr>
          <a:lstStyle/>
          <a:p>
            <a:pPr>
              <a:lnSpc>
                <a:spcPct val="100000"/>
              </a:lnSpc>
            </a:pPr>
            <a:r>
              <a:rPr lang="en-US" sz="2000" dirty="0"/>
              <a:t>Through the use of horses within therapy, it allows the child to project any wants, needs and behaviors onto the animal, causing greater self-awareness allowing for a quicker improvement (</a:t>
            </a:r>
            <a:r>
              <a:rPr lang="en-US" sz="2000" dirty="0" err="1"/>
              <a:t>Katcher</a:t>
            </a:r>
            <a:r>
              <a:rPr lang="en-US" sz="2000" dirty="0"/>
              <a:t> and Wilkins, 1998;Tucker, 1997) in comparison with talking therapy alone. </a:t>
            </a:r>
          </a:p>
          <a:p>
            <a:pPr>
              <a:lnSpc>
                <a:spcPct val="100000"/>
              </a:lnSpc>
            </a:pPr>
            <a:r>
              <a:rPr lang="en-US" sz="2000" dirty="0"/>
              <a:t>Mann and Williams (2002) found that children and youths that took part in EAT had an 82% improvement in family therapy.</a:t>
            </a:r>
          </a:p>
          <a:p>
            <a:pPr>
              <a:lnSpc>
                <a:spcPct val="100000"/>
              </a:lnSpc>
            </a:pPr>
            <a:r>
              <a:rPr lang="en-US" sz="2000" dirty="0"/>
              <a:t>Self reported measures within various studies also indicate an improvement.</a:t>
            </a:r>
          </a:p>
          <a:p>
            <a:pPr>
              <a:lnSpc>
                <a:spcPct val="100000"/>
              </a:lnSpc>
            </a:pPr>
            <a:r>
              <a:rPr lang="en-US" sz="2000" dirty="0"/>
              <a:t>Levinson (2004) describes the positive impact amongst children with ADD, reporting that children were able to focus for longer periods of time either when grooming or leading the horses. </a:t>
            </a:r>
          </a:p>
          <a:p>
            <a:pPr>
              <a:lnSpc>
                <a:spcPct val="100000"/>
              </a:lnSpc>
            </a:pPr>
            <a:endParaRPr lang="en-US" sz="1500" dirty="0"/>
          </a:p>
        </p:txBody>
      </p:sp>
    </p:spTree>
    <p:extLst>
      <p:ext uri="{BB962C8B-B14F-4D97-AF65-F5344CB8AC3E}">
        <p14:creationId xmlns:p14="http://schemas.microsoft.com/office/powerpoint/2010/main" val="4111284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41EFD0D-0D37-447B-B1EA-4F7197EB2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1" name="Rectangle 10">
            <a:extLst>
              <a:ext uri="{FF2B5EF4-FFF2-40B4-BE49-F238E27FC236}">
                <a16:creationId xmlns:a16="http://schemas.microsoft.com/office/drawing/2014/main" id="{5A6DFF24-307B-44B0-93F0-893676F14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p:cNvSpPr>
            <a:spLocks noGrp="1"/>
          </p:cNvSpPr>
          <p:nvPr>
            <p:ph type="title"/>
          </p:nvPr>
        </p:nvSpPr>
        <p:spPr>
          <a:xfrm>
            <a:off x="754144" y="484631"/>
            <a:ext cx="6340519" cy="1638469"/>
          </a:xfrm>
        </p:spPr>
        <p:txBody>
          <a:bodyPr vert="horz" lIns="91440" tIns="45720" rIns="91440" bIns="45720" rtlCol="0" anchor="t">
            <a:normAutofit/>
          </a:bodyPr>
          <a:lstStyle/>
          <a:p>
            <a:pPr>
              <a:lnSpc>
                <a:spcPct val="90000"/>
              </a:lnSpc>
            </a:pPr>
            <a:r>
              <a:rPr lang="en-US" sz="4300" spc="200">
                <a:solidFill>
                  <a:schemeClr val="tx2"/>
                </a:solidFill>
                <a:latin typeface="+mj-lt"/>
              </a:rPr>
              <a:t>why aren’t health care providers  using it?</a:t>
            </a:r>
          </a:p>
        </p:txBody>
      </p:sp>
      <p:sp>
        <p:nvSpPr>
          <p:cNvPr id="17" name="Rectangle 16">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765051" y="1771650"/>
            <a:ext cx="6306309" cy="5086350"/>
          </a:xfrm>
        </p:spPr>
        <p:txBody>
          <a:bodyPr vert="horz" lIns="91440" tIns="45720" rIns="91440" bIns="45720" rtlCol="0">
            <a:normAutofit fontScale="92500"/>
          </a:bodyPr>
          <a:lstStyle/>
          <a:p>
            <a:pPr>
              <a:lnSpc>
                <a:spcPct val="100000"/>
              </a:lnSpc>
            </a:pPr>
            <a:r>
              <a:rPr lang="en-US" sz="2000" dirty="0">
                <a:solidFill>
                  <a:schemeClr val="tx1"/>
                </a:solidFill>
              </a:rPr>
              <a:t>Traumatized children and youths can experience problems associated with the therapeutic process, this has forced clinicians to create new ways reach young clients.</a:t>
            </a:r>
          </a:p>
          <a:p>
            <a:pPr>
              <a:lnSpc>
                <a:spcPct val="100000"/>
              </a:lnSpc>
            </a:pPr>
            <a:r>
              <a:rPr lang="en-US" sz="2000" dirty="0">
                <a:solidFill>
                  <a:schemeClr val="tx1"/>
                </a:solidFill>
              </a:rPr>
              <a:t>Trotter et al. (2008) study describes the effectiveness of EAGALA methods used to improve “behavioral and psycho-social functioning of 126 children identified as ‘at risk’ due to behavioral, social and learning deficits.”</a:t>
            </a:r>
          </a:p>
          <a:p>
            <a:pPr>
              <a:lnSpc>
                <a:spcPct val="100000"/>
              </a:lnSpc>
            </a:pPr>
            <a:r>
              <a:rPr lang="en-US" sz="2000" dirty="0">
                <a:solidFill>
                  <a:schemeClr val="tx1"/>
                </a:solidFill>
              </a:rPr>
              <a:t>Research has indicated that younger children may benefit more from an EAT program than older youths (e.g., Schultz, </a:t>
            </a:r>
            <a:r>
              <a:rPr lang="en-US" sz="2000" i="1" dirty="0">
                <a:solidFill>
                  <a:schemeClr val="tx1"/>
                </a:solidFill>
              </a:rPr>
              <a:t>et al</a:t>
            </a:r>
            <a:r>
              <a:rPr lang="en-US" sz="2000" dirty="0">
                <a:solidFill>
                  <a:schemeClr val="tx1"/>
                </a:solidFill>
              </a:rPr>
              <a:t>. 2007). </a:t>
            </a:r>
          </a:p>
          <a:p>
            <a:pPr>
              <a:lnSpc>
                <a:spcPct val="100000"/>
              </a:lnSpc>
            </a:pPr>
            <a:r>
              <a:rPr lang="en-US" sz="2000" dirty="0">
                <a:solidFill>
                  <a:schemeClr val="tx1"/>
                </a:solidFill>
              </a:rPr>
              <a:t>Medical and health research has implied that contact with animals can be effective in reducing hyperactive children’s arousal levels with ADHD and with individuals with PTSD (Morrison 2007).</a:t>
            </a:r>
          </a:p>
          <a:p>
            <a:pPr>
              <a:lnSpc>
                <a:spcPct val="100000"/>
              </a:lnSpc>
            </a:pPr>
            <a:r>
              <a:rPr lang="en-US" sz="2000" dirty="0">
                <a:solidFill>
                  <a:schemeClr val="tx1"/>
                </a:solidFill>
              </a:rPr>
              <a:t>Financial implications, spending budgets of social services, welsh assembly government funding.</a:t>
            </a:r>
          </a:p>
          <a:p>
            <a:pPr>
              <a:lnSpc>
                <a:spcPct val="100000"/>
              </a:lnSpc>
            </a:pPr>
            <a:endParaRPr lang="en-US" sz="1500" dirty="0">
              <a:solidFill>
                <a:schemeClr val="tx1"/>
              </a:solidFill>
            </a:endParaRPr>
          </a:p>
        </p:txBody>
      </p:sp>
      <p:pic>
        <p:nvPicPr>
          <p:cNvPr id="4" name="Picture 3"/>
          <p:cNvPicPr>
            <a:picLocks noChangeAspect="1"/>
          </p:cNvPicPr>
          <p:nvPr/>
        </p:nvPicPr>
        <p:blipFill>
          <a:blip r:embed="rId2"/>
          <a:stretch>
            <a:fillRect/>
          </a:stretch>
        </p:blipFill>
        <p:spPr>
          <a:xfrm>
            <a:off x="8050787" y="2213186"/>
            <a:ext cx="3656581" cy="2431627"/>
          </a:xfrm>
          <a:prstGeom prst="rect">
            <a:avLst/>
          </a:prstGeom>
        </p:spPr>
      </p:pic>
    </p:spTree>
    <p:extLst>
      <p:ext uri="{BB962C8B-B14F-4D97-AF65-F5344CB8AC3E}">
        <p14:creationId xmlns:p14="http://schemas.microsoft.com/office/powerpoint/2010/main" val="449982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022C3B48-99E5-4B5C-8E49-15C2A9552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050787" y="482321"/>
            <a:ext cx="3656581" cy="5571625"/>
          </a:xfrm>
        </p:spPr>
        <p:txBody>
          <a:bodyPr anchor="ctr">
            <a:normAutofit/>
          </a:bodyPr>
          <a:lstStyle/>
          <a:p>
            <a:r>
              <a:rPr lang="en-GB" sz="4700"/>
              <a:t>Methods and continued exploration of this topic. </a:t>
            </a:r>
          </a:p>
        </p:txBody>
      </p:sp>
      <p:sp>
        <p:nvSpPr>
          <p:cNvPr id="17" name="Freeform 10">
            <a:extLst>
              <a:ext uri="{FF2B5EF4-FFF2-40B4-BE49-F238E27FC236}">
                <a16:creationId xmlns:a16="http://schemas.microsoft.com/office/drawing/2014/main" id="{C67B4E51-3288-4A1F-A92C-87C9401ED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18" name="Rectangle 13">
            <a:extLst>
              <a:ext uri="{FF2B5EF4-FFF2-40B4-BE49-F238E27FC236}">
                <a16:creationId xmlns:a16="http://schemas.microsoft.com/office/drawing/2014/main" id="{D3E95A6B-F840-413C-9E78-C33C02FFA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9" name="Content Placeholder 2">
            <a:extLst>
              <a:ext uri="{FF2B5EF4-FFF2-40B4-BE49-F238E27FC236}">
                <a16:creationId xmlns:a16="http://schemas.microsoft.com/office/drawing/2014/main" id="{1C52CB9B-A99D-48B0-8105-22375AF6A809}"/>
              </a:ext>
            </a:extLst>
          </p:cNvPr>
          <p:cNvGraphicFramePr>
            <a:graphicFrameLocks noGrp="1"/>
          </p:cNvGraphicFramePr>
          <p:nvPr>
            <p:ph idx="1"/>
            <p:extLst>
              <p:ext uri="{D42A27DB-BD31-4B8C-83A1-F6EECF244321}">
                <p14:modId xmlns:p14="http://schemas.microsoft.com/office/powerpoint/2010/main" val="1759465876"/>
              </p:ext>
            </p:extLst>
          </p:nvPr>
        </p:nvGraphicFramePr>
        <p:xfrm>
          <a:off x="765175" y="481013"/>
          <a:ext cx="6305550" cy="5573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92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a:xfrm>
            <a:off x="1251678" y="1944485"/>
            <a:ext cx="10178322" cy="4787619"/>
          </a:xfrm>
        </p:spPr>
        <p:txBody>
          <a:bodyPr>
            <a:normAutofit/>
          </a:bodyPr>
          <a:lstStyle/>
          <a:p>
            <a:r>
              <a:rPr lang="en-GB" sz="2200" dirty="0"/>
              <a:t>Equine experts and therapists have certifications to obtain in order to keep the patients safe along with the therapist/instructor. Maintaining safety standards in accordance with the British Horse society (BHS), and Riding for the disabled (RDA), within the UK. And Equine assisted growth and learning (EAGALA) is one governing body set up more specifically within therapy.</a:t>
            </a:r>
          </a:p>
          <a:p>
            <a:r>
              <a:rPr lang="en-GB" sz="2200" dirty="0"/>
              <a:t>The ethical issues involved with collecting data for existing research studies, e.g. working with children’s case studies, specifically those who have experienced trauma, along with investigations into how accurate the data is. </a:t>
            </a:r>
          </a:p>
          <a:p>
            <a:r>
              <a:rPr lang="en-GB" sz="2200" dirty="0"/>
              <a:t>Due to the researcher working with distressing material, having awareness of the impact on psychological and emotional distress, along with an appropriate point of contact such as supervisor. </a:t>
            </a:r>
          </a:p>
          <a:p>
            <a:r>
              <a:rPr lang="en-GB" sz="2200" dirty="0"/>
              <a:t>Possible ethical issues surrounding the animals used for therapy. </a:t>
            </a:r>
          </a:p>
          <a:p>
            <a:endParaRPr lang="en-GB" sz="2200" dirty="0"/>
          </a:p>
          <a:p>
            <a:endParaRPr lang="en-GB" dirty="0"/>
          </a:p>
        </p:txBody>
      </p:sp>
      <p:pic>
        <p:nvPicPr>
          <p:cNvPr id="4" name="Picture 3"/>
          <p:cNvPicPr>
            <a:picLocks noChangeAspect="1"/>
          </p:cNvPicPr>
          <p:nvPr/>
        </p:nvPicPr>
        <p:blipFill>
          <a:blip r:embed="rId2"/>
          <a:stretch>
            <a:fillRect/>
          </a:stretch>
        </p:blipFill>
        <p:spPr>
          <a:xfrm>
            <a:off x="8496300" y="312417"/>
            <a:ext cx="2933700" cy="1562100"/>
          </a:xfrm>
          <a:prstGeom prst="rect">
            <a:avLst/>
          </a:prstGeom>
        </p:spPr>
      </p:pic>
    </p:spTree>
    <p:extLst>
      <p:ext uri="{BB962C8B-B14F-4D97-AF65-F5344CB8AC3E}">
        <p14:creationId xmlns:p14="http://schemas.microsoft.com/office/powerpoint/2010/main" val="2008751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62C8A-E16D-45A2-AB75-BB48507A1F86}"/>
              </a:ext>
            </a:extLst>
          </p:cNvPr>
          <p:cNvSpPr>
            <a:spLocks noGrp="1"/>
          </p:cNvSpPr>
          <p:nvPr>
            <p:ph type="title"/>
          </p:nvPr>
        </p:nvSpPr>
        <p:spPr>
          <a:xfrm>
            <a:off x="1251678" y="382385"/>
            <a:ext cx="10178322" cy="1492132"/>
          </a:xfrm>
        </p:spPr>
        <p:txBody>
          <a:bodyPr>
            <a:normAutofit/>
          </a:bodyPr>
          <a:lstStyle/>
          <a:p>
            <a:r>
              <a:rPr lang="en-GB" dirty="0"/>
              <a:t>Personal positioning</a:t>
            </a:r>
          </a:p>
        </p:txBody>
      </p:sp>
      <p:sp>
        <p:nvSpPr>
          <p:cNvPr id="3" name="Content Placeholder 2">
            <a:extLst>
              <a:ext uri="{FF2B5EF4-FFF2-40B4-BE49-F238E27FC236}">
                <a16:creationId xmlns:a16="http://schemas.microsoft.com/office/drawing/2014/main" id="{3215DCCD-F29D-4155-9524-86FA6230EF43}"/>
              </a:ext>
            </a:extLst>
          </p:cNvPr>
          <p:cNvSpPr>
            <a:spLocks noGrp="1"/>
          </p:cNvSpPr>
          <p:nvPr>
            <p:ph idx="1"/>
          </p:nvPr>
        </p:nvSpPr>
        <p:spPr>
          <a:xfrm>
            <a:off x="1251678" y="1485900"/>
            <a:ext cx="5984274" cy="4743449"/>
          </a:xfrm>
        </p:spPr>
        <p:txBody>
          <a:bodyPr>
            <a:normAutofit/>
          </a:bodyPr>
          <a:lstStyle/>
          <a:p>
            <a:pPr>
              <a:lnSpc>
                <a:spcPct val="100000"/>
              </a:lnSpc>
            </a:pPr>
            <a:r>
              <a:rPr lang="en-GB" sz="2400" dirty="0">
                <a:solidFill>
                  <a:schemeClr val="tx1"/>
                </a:solidFill>
              </a:rPr>
              <a:t>I may have a potential bias when discussing this topic due to personal experience within the field. This is an area that I am very passionate about, having worked within the equine industry for 20 years. </a:t>
            </a:r>
          </a:p>
          <a:p>
            <a:pPr>
              <a:lnSpc>
                <a:spcPct val="100000"/>
              </a:lnSpc>
            </a:pPr>
            <a:r>
              <a:rPr lang="en-GB" sz="2400" dirty="0">
                <a:solidFill>
                  <a:schemeClr val="tx1"/>
                </a:solidFill>
              </a:rPr>
              <a:t>Additionally, having had previous involvement with case studies of children dealing with trauma often resulting in positive outcomes. Self-awareness and reflection will be used to try and reduce bias as much as possible with research and outcomes.</a:t>
            </a:r>
          </a:p>
          <a:p>
            <a:pPr marL="0" indent="0">
              <a:lnSpc>
                <a:spcPct val="100000"/>
              </a:lnSpc>
              <a:buNone/>
            </a:pPr>
            <a:r>
              <a:rPr lang="en-GB" sz="2400" dirty="0">
                <a:solidFill>
                  <a:schemeClr val="tx1"/>
                </a:solidFill>
              </a:rPr>
              <a:t> </a:t>
            </a:r>
          </a:p>
        </p:txBody>
      </p:sp>
      <p:pic>
        <p:nvPicPr>
          <p:cNvPr id="4" name="Picture 3"/>
          <p:cNvPicPr>
            <a:picLocks noChangeAspect="1"/>
          </p:cNvPicPr>
          <p:nvPr/>
        </p:nvPicPr>
        <p:blipFill>
          <a:blip r:embed="rId2"/>
          <a:stretch>
            <a:fillRect/>
          </a:stretch>
        </p:blipFill>
        <p:spPr>
          <a:xfrm>
            <a:off x="7555992" y="3003028"/>
            <a:ext cx="3902582" cy="2185445"/>
          </a:xfrm>
          <a:prstGeom prst="rect">
            <a:avLst/>
          </a:prstGeom>
        </p:spPr>
      </p:pic>
    </p:spTree>
    <p:extLst>
      <p:ext uri="{BB962C8B-B14F-4D97-AF65-F5344CB8AC3E}">
        <p14:creationId xmlns:p14="http://schemas.microsoft.com/office/powerpoint/2010/main" val="110281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492132"/>
          </a:xfrm>
        </p:spPr>
        <p:txBody>
          <a:bodyPr>
            <a:normAutofit/>
          </a:bodyPr>
          <a:lstStyle/>
          <a:p>
            <a:r>
              <a:rPr lang="en-GB"/>
              <a:t>Potential implications of the research</a:t>
            </a:r>
            <a:endParaRPr lang="en-GB" dirty="0"/>
          </a:p>
        </p:txBody>
      </p:sp>
      <p:sp>
        <p:nvSpPr>
          <p:cNvPr id="15" name="Freeform 6">
            <a:extLst>
              <a:ext uri="{FF2B5EF4-FFF2-40B4-BE49-F238E27FC236}">
                <a16:creationId xmlns:a16="http://schemas.microsoft.com/office/drawing/2014/main" id="{CBA85B1C-8413-4C7D-98D0-7956747EA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p:cNvSpPr>
            <a:spLocks noGrp="1"/>
          </p:cNvSpPr>
          <p:nvPr>
            <p:ph idx="1"/>
          </p:nvPr>
        </p:nvSpPr>
        <p:spPr>
          <a:xfrm>
            <a:off x="1251678" y="1874517"/>
            <a:ext cx="6015897" cy="4797746"/>
          </a:xfrm>
        </p:spPr>
        <p:txBody>
          <a:bodyPr>
            <a:noAutofit/>
          </a:bodyPr>
          <a:lstStyle/>
          <a:p>
            <a:pPr>
              <a:lnSpc>
                <a:spcPct val="100000"/>
              </a:lnSpc>
            </a:pPr>
            <a:r>
              <a:rPr lang="en-GB" sz="1800" dirty="0"/>
              <a:t>There are discrepancies within existing research. Due to studies such as Bivens, </a:t>
            </a:r>
            <a:r>
              <a:rPr lang="en-GB" sz="1800" i="1" dirty="0"/>
              <a:t>et al.</a:t>
            </a:r>
            <a:r>
              <a:rPr lang="en-GB" sz="1800" dirty="0"/>
              <a:t> (2007) &amp; Ewing, </a:t>
            </a:r>
            <a:r>
              <a:rPr lang="en-GB" sz="1800" i="1" dirty="0"/>
              <a:t>et al. (</a:t>
            </a:r>
            <a:r>
              <a:rPr lang="en-GB" sz="1800" dirty="0"/>
              <a:t>2007), results are often interpreted without control groups or with additional methods of therapy apart from EAT alone. Resulting in implications that EAT may not be accurately assessed. </a:t>
            </a:r>
          </a:p>
          <a:p>
            <a:pPr>
              <a:lnSpc>
                <a:spcPct val="100000"/>
              </a:lnSpc>
            </a:pPr>
            <a:r>
              <a:rPr lang="en-GB" sz="1800" dirty="0"/>
              <a:t>Self reported measures and small groups of participants are also cause for concern, and future research may benefit from extensive studies using control groups along with self reported studies, and the use of EAT alone. </a:t>
            </a:r>
          </a:p>
          <a:p>
            <a:pPr>
              <a:lnSpc>
                <a:spcPct val="100000"/>
              </a:lnSpc>
            </a:pPr>
            <a:r>
              <a:rPr lang="en-GB" sz="1800" dirty="0"/>
              <a:t>This research may provide beneficial literature as to why this form of therapy isn’t as well used, even though it has various supportive empirical literature. </a:t>
            </a:r>
          </a:p>
          <a:p>
            <a:pPr>
              <a:lnSpc>
                <a:spcPct val="100000"/>
              </a:lnSpc>
            </a:pPr>
            <a:r>
              <a:rPr lang="en-GB" sz="1800" dirty="0"/>
              <a:t>Hopefully raising awareness of this available therapy or animal therapy, and the benefits of using it within referrals of youths.</a:t>
            </a:r>
          </a:p>
        </p:txBody>
      </p:sp>
      <p:pic>
        <p:nvPicPr>
          <p:cNvPr id="4" name="Picture 3"/>
          <p:cNvPicPr>
            <a:picLocks noChangeAspect="1"/>
          </p:cNvPicPr>
          <p:nvPr/>
        </p:nvPicPr>
        <p:blipFill rotWithShape="1">
          <a:blip r:embed="rId2"/>
          <a:srcRect l="28162" r="2" b="2"/>
          <a:stretch/>
        </p:blipFill>
        <p:spPr>
          <a:xfrm>
            <a:off x="7598400" y="2197353"/>
            <a:ext cx="3860171" cy="3855489"/>
          </a:xfrm>
          <a:custGeom>
            <a:avLst/>
            <a:gdLst>
              <a:gd name="connsiteX0" fmla="*/ 1930086 w 3860171"/>
              <a:gd name="connsiteY0" fmla="*/ 0 h 3855489"/>
              <a:gd name="connsiteX1" fmla="*/ 1967540 w 3860171"/>
              <a:gd name="connsiteY1" fmla="*/ 3511 h 3855489"/>
              <a:gd name="connsiteX2" fmla="*/ 2003824 w 3860171"/>
              <a:gd name="connsiteY2" fmla="*/ 12875 h 3855489"/>
              <a:gd name="connsiteX3" fmla="*/ 2038938 w 3860171"/>
              <a:gd name="connsiteY3" fmla="*/ 26920 h 3855489"/>
              <a:gd name="connsiteX4" fmla="*/ 2075222 w 3860171"/>
              <a:gd name="connsiteY4" fmla="*/ 44477 h 3855489"/>
              <a:gd name="connsiteX5" fmla="*/ 2109166 w 3860171"/>
              <a:gd name="connsiteY5" fmla="*/ 64375 h 3855489"/>
              <a:gd name="connsiteX6" fmla="*/ 2144279 w 3860171"/>
              <a:gd name="connsiteY6" fmla="*/ 85443 h 3855489"/>
              <a:gd name="connsiteX7" fmla="*/ 2179393 w 3860171"/>
              <a:gd name="connsiteY7" fmla="*/ 104171 h 3855489"/>
              <a:gd name="connsiteX8" fmla="*/ 2214507 w 3860171"/>
              <a:gd name="connsiteY8" fmla="*/ 122898 h 3855489"/>
              <a:gd name="connsiteX9" fmla="*/ 2248450 w 3860171"/>
              <a:gd name="connsiteY9" fmla="*/ 136943 h 3855489"/>
              <a:gd name="connsiteX10" fmla="*/ 2285905 w 3860171"/>
              <a:gd name="connsiteY10" fmla="*/ 146307 h 3855489"/>
              <a:gd name="connsiteX11" fmla="*/ 2322189 w 3860171"/>
              <a:gd name="connsiteY11" fmla="*/ 150989 h 3855489"/>
              <a:gd name="connsiteX12" fmla="*/ 2360814 w 3860171"/>
              <a:gd name="connsiteY12" fmla="*/ 150989 h 3855489"/>
              <a:gd name="connsiteX13" fmla="*/ 2400610 w 3860171"/>
              <a:gd name="connsiteY13" fmla="*/ 148648 h 3855489"/>
              <a:gd name="connsiteX14" fmla="*/ 2440405 w 3860171"/>
              <a:gd name="connsiteY14" fmla="*/ 143966 h 3855489"/>
              <a:gd name="connsiteX15" fmla="*/ 2480201 w 3860171"/>
              <a:gd name="connsiteY15" fmla="*/ 138114 h 3855489"/>
              <a:gd name="connsiteX16" fmla="*/ 2519996 w 3860171"/>
              <a:gd name="connsiteY16" fmla="*/ 133432 h 3855489"/>
              <a:gd name="connsiteX17" fmla="*/ 2559792 w 3860171"/>
              <a:gd name="connsiteY17" fmla="*/ 129921 h 3855489"/>
              <a:gd name="connsiteX18" fmla="*/ 2597247 w 3860171"/>
              <a:gd name="connsiteY18" fmla="*/ 131091 h 3855489"/>
              <a:gd name="connsiteX19" fmla="*/ 2633531 w 3860171"/>
              <a:gd name="connsiteY19" fmla="*/ 135773 h 3855489"/>
              <a:gd name="connsiteX20" fmla="*/ 2668644 w 3860171"/>
              <a:gd name="connsiteY20" fmla="*/ 146307 h 3855489"/>
              <a:gd name="connsiteX21" fmla="*/ 2697906 w 3860171"/>
              <a:gd name="connsiteY21" fmla="*/ 161523 h 3855489"/>
              <a:gd name="connsiteX22" fmla="*/ 2725997 w 3860171"/>
              <a:gd name="connsiteY22" fmla="*/ 181421 h 3855489"/>
              <a:gd name="connsiteX23" fmla="*/ 2750577 w 3860171"/>
              <a:gd name="connsiteY23" fmla="*/ 204830 h 3855489"/>
              <a:gd name="connsiteX24" fmla="*/ 2775156 w 3860171"/>
              <a:gd name="connsiteY24" fmla="*/ 231750 h 3855489"/>
              <a:gd name="connsiteX25" fmla="*/ 2797395 w 3860171"/>
              <a:gd name="connsiteY25" fmla="*/ 259841 h 3855489"/>
              <a:gd name="connsiteX26" fmla="*/ 2819634 w 3860171"/>
              <a:gd name="connsiteY26" fmla="*/ 289103 h 3855489"/>
              <a:gd name="connsiteX27" fmla="*/ 2841872 w 3860171"/>
              <a:gd name="connsiteY27" fmla="*/ 318364 h 3855489"/>
              <a:gd name="connsiteX28" fmla="*/ 2864111 w 3860171"/>
              <a:gd name="connsiteY28" fmla="*/ 346455 h 3855489"/>
              <a:gd name="connsiteX29" fmla="*/ 2887520 w 3860171"/>
              <a:gd name="connsiteY29" fmla="*/ 373376 h 3855489"/>
              <a:gd name="connsiteX30" fmla="*/ 2914441 w 3860171"/>
              <a:gd name="connsiteY30" fmla="*/ 396785 h 3855489"/>
              <a:gd name="connsiteX31" fmla="*/ 2940191 w 3860171"/>
              <a:gd name="connsiteY31" fmla="*/ 417853 h 3855489"/>
              <a:gd name="connsiteX32" fmla="*/ 2969452 w 3860171"/>
              <a:gd name="connsiteY32" fmla="*/ 434240 h 3855489"/>
              <a:gd name="connsiteX33" fmla="*/ 3001055 w 3860171"/>
              <a:gd name="connsiteY33" fmla="*/ 448285 h 3855489"/>
              <a:gd name="connsiteX34" fmla="*/ 3034998 w 3860171"/>
              <a:gd name="connsiteY34" fmla="*/ 459990 h 3855489"/>
              <a:gd name="connsiteX35" fmla="*/ 3070112 w 3860171"/>
              <a:gd name="connsiteY35" fmla="*/ 470524 h 3855489"/>
              <a:gd name="connsiteX36" fmla="*/ 3105226 w 3860171"/>
              <a:gd name="connsiteY36" fmla="*/ 479888 h 3855489"/>
              <a:gd name="connsiteX37" fmla="*/ 3141510 w 3860171"/>
              <a:gd name="connsiteY37" fmla="*/ 489251 h 3855489"/>
              <a:gd name="connsiteX38" fmla="*/ 3175453 w 3860171"/>
              <a:gd name="connsiteY38" fmla="*/ 499785 h 3855489"/>
              <a:gd name="connsiteX39" fmla="*/ 3209396 w 3860171"/>
              <a:gd name="connsiteY39" fmla="*/ 511490 h 3855489"/>
              <a:gd name="connsiteX40" fmla="*/ 3240999 w 3860171"/>
              <a:gd name="connsiteY40" fmla="*/ 525535 h 3855489"/>
              <a:gd name="connsiteX41" fmla="*/ 3269090 w 3860171"/>
              <a:gd name="connsiteY41" fmla="*/ 543092 h 3855489"/>
              <a:gd name="connsiteX42" fmla="*/ 3294840 w 3860171"/>
              <a:gd name="connsiteY42" fmla="*/ 564161 h 3855489"/>
              <a:gd name="connsiteX43" fmla="*/ 3315908 w 3860171"/>
              <a:gd name="connsiteY43" fmla="*/ 589911 h 3855489"/>
              <a:gd name="connsiteX44" fmla="*/ 3333465 w 3860171"/>
              <a:gd name="connsiteY44" fmla="*/ 618002 h 3855489"/>
              <a:gd name="connsiteX45" fmla="*/ 3347510 w 3860171"/>
              <a:gd name="connsiteY45" fmla="*/ 649604 h 3855489"/>
              <a:gd name="connsiteX46" fmla="*/ 3359215 w 3860171"/>
              <a:gd name="connsiteY46" fmla="*/ 683547 h 3855489"/>
              <a:gd name="connsiteX47" fmla="*/ 3369749 w 3860171"/>
              <a:gd name="connsiteY47" fmla="*/ 717491 h 3855489"/>
              <a:gd name="connsiteX48" fmla="*/ 3379113 w 3860171"/>
              <a:gd name="connsiteY48" fmla="*/ 753775 h 3855489"/>
              <a:gd name="connsiteX49" fmla="*/ 3388476 w 3860171"/>
              <a:gd name="connsiteY49" fmla="*/ 788889 h 3855489"/>
              <a:gd name="connsiteX50" fmla="*/ 3399010 w 3860171"/>
              <a:gd name="connsiteY50" fmla="*/ 824002 h 3855489"/>
              <a:gd name="connsiteX51" fmla="*/ 3410715 w 3860171"/>
              <a:gd name="connsiteY51" fmla="*/ 857946 h 3855489"/>
              <a:gd name="connsiteX52" fmla="*/ 3424760 w 3860171"/>
              <a:gd name="connsiteY52" fmla="*/ 889548 h 3855489"/>
              <a:gd name="connsiteX53" fmla="*/ 3441147 w 3860171"/>
              <a:gd name="connsiteY53" fmla="*/ 918809 h 3855489"/>
              <a:gd name="connsiteX54" fmla="*/ 3462215 w 3860171"/>
              <a:gd name="connsiteY54" fmla="*/ 944560 h 3855489"/>
              <a:gd name="connsiteX55" fmla="*/ 3485624 w 3860171"/>
              <a:gd name="connsiteY55" fmla="*/ 971480 h 3855489"/>
              <a:gd name="connsiteX56" fmla="*/ 3512545 w 3860171"/>
              <a:gd name="connsiteY56" fmla="*/ 994889 h 3855489"/>
              <a:gd name="connsiteX57" fmla="*/ 3540636 w 3860171"/>
              <a:gd name="connsiteY57" fmla="*/ 1017128 h 3855489"/>
              <a:gd name="connsiteX58" fmla="*/ 3571068 w 3860171"/>
              <a:gd name="connsiteY58" fmla="*/ 1039367 h 3855489"/>
              <a:gd name="connsiteX59" fmla="*/ 3600329 w 3860171"/>
              <a:gd name="connsiteY59" fmla="*/ 1061605 h 3855489"/>
              <a:gd name="connsiteX60" fmla="*/ 3628420 w 3860171"/>
              <a:gd name="connsiteY60" fmla="*/ 1083844 h 3855489"/>
              <a:gd name="connsiteX61" fmla="*/ 3655341 w 3860171"/>
              <a:gd name="connsiteY61" fmla="*/ 1108424 h 3855489"/>
              <a:gd name="connsiteX62" fmla="*/ 3678750 w 3860171"/>
              <a:gd name="connsiteY62" fmla="*/ 1133003 h 3855489"/>
              <a:gd name="connsiteX63" fmla="*/ 3698648 w 3860171"/>
              <a:gd name="connsiteY63" fmla="*/ 1161094 h 3855489"/>
              <a:gd name="connsiteX64" fmla="*/ 3713864 w 3860171"/>
              <a:gd name="connsiteY64" fmla="*/ 1190356 h 3855489"/>
              <a:gd name="connsiteX65" fmla="*/ 3724398 w 3860171"/>
              <a:gd name="connsiteY65" fmla="*/ 1225469 h 3855489"/>
              <a:gd name="connsiteX66" fmla="*/ 3729080 w 3860171"/>
              <a:gd name="connsiteY66" fmla="*/ 1261754 h 3855489"/>
              <a:gd name="connsiteX67" fmla="*/ 3730250 w 3860171"/>
              <a:gd name="connsiteY67" fmla="*/ 1299208 h 3855489"/>
              <a:gd name="connsiteX68" fmla="*/ 3726739 w 3860171"/>
              <a:gd name="connsiteY68" fmla="*/ 1339004 h 3855489"/>
              <a:gd name="connsiteX69" fmla="*/ 3722057 w 3860171"/>
              <a:gd name="connsiteY69" fmla="*/ 1378799 h 3855489"/>
              <a:gd name="connsiteX70" fmla="*/ 3716205 w 3860171"/>
              <a:gd name="connsiteY70" fmla="*/ 1418595 h 3855489"/>
              <a:gd name="connsiteX71" fmla="*/ 3711523 w 3860171"/>
              <a:gd name="connsiteY71" fmla="*/ 1458391 h 3855489"/>
              <a:gd name="connsiteX72" fmla="*/ 3709182 w 3860171"/>
              <a:gd name="connsiteY72" fmla="*/ 1498186 h 3855489"/>
              <a:gd name="connsiteX73" fmla="*/ 3709182 w 3860171"/>
              <a:gd name="connsiteY73" fmla="*/ 1536811 h 3855489"/>
              <a:gd name="connsiteX74" fmla="*/ 3713864 w 3860171"/>
              <a:gd name="connsiteY74" fmla="*/ 1573096 h 3855489"/>
              <a:gd name="connsiteX75" fmla="*/ 3723228 w 3860171"/>
              <a:gd name="connsiteY75" fmla="*/ 1609380 h 3855489"/>
              <a:gd name="connsiteX76" fmla="*/ 3737273 w 3860171"/>
              <a:gd name="connsiteY76" fmla="*/ 1643323 h 3855489"/>
              <a:gd name="connsiteX77" fmla="*/ 3756000 w 3860171"/>
              <a:gd name="connsiteY77" fmla="*/ 1678437 h 3855489"/>
              <a:gd name="connsiteX78" fmla="*/ 3774728 w 3860171"/>
              <a:gd name="connsiteY78" fmla="*/ 1713550 h 3855489"/>
              <a:gd name="connsiteX79" fmla="*/ 3795796 w 3860171"/>
              <a:gd name="connsiteY79" fmla="*/ 1748664 h 3855489"/>
              <a:gd name="connsiteX80" fmla="*/ 3815694 w 3860171"/>
              <a:gd name="connsiteY80" fmla="*/ 1782608 h 3855489"/>
              <a:gd name="connsiteX81" fmla="*/ 3833250 w 3860171"/>
              <a:gd name="connsiteY81" fmla="*/ 1818892 h 3855489"/>
              <a:gd name="connsiteX82" fmla="*/ 3847296 w 3860171"/>
              <a:gd name="connsiteY82" fmla="*/ 1854005 h 3855489"/>
              <a:gd name="connsiteX83" fmla="*/ 3856660 w 3860171"/>
              <a:gd name="connsiteY83" fmla="*/ 1890290 h 3855489"/>
              <a:gd name="connsiteX84" fmla="*/ 3860171 w 3860171"/>
              <a:gd name="connsiteY84" fmla="*/ 1927744 h 3855489"/>
              <a:gd name="connsiteX85" fmla="*/ 3856660 w 3860171"/>
              <a:gd name="connsiteY85" fmla="*/ 1965199 h 3855489"/>
              <a:gd name="connsiteX86" fmla="*/ 3847296 w 3860171"/>
              <a:gd name="connsiteY86" fmla="*/ 2001483 h 3855489"/>
              <a:gd name="connsiteX87" fmla="*/ 3833250 w 3860171"/>
              <a:gd name="connsiteY87" fmla="*/ 2036597 h 3855489"/>
              <a:gd name="connsiteX88" fmla="*/ 3815694 w 3860171"/>
              <a:gd name="connsiteY88" fmla="*/ 2072881 h 3855489"/>
              <a:gd name="connsiteX89" fmla="*/ 3795796 w 3860171"/>
              <a:gd name="connsiteY89" fmla="*/ 2106824 h 3855489"/>
              <a:gd name="connsiteX90" fmla="*/ 3774728 w 3860171"/>
              <a:gd name="connsiteY90" fmla="*/ 2141938 h 3855489"/>
              <a:gd name="connsiteX91" fmla="*/ 3756000 w 3860171"/>
              <a:gd name="connsiteY91" fmla="*/ 2177052 h 3855489"/>
              <a:gd name="connsiteX92" fmla="*/ 3737273 w 3860171"/>
              <a:gd name="connsiteY92" fmla="*/ 2212166 h 3855489"/>
              <a:gd name="connsiteX93" fmla="*/ 3723228 w 3860171"/>
              <a:gd name="connsiteY93" fmla="*/ 2246109 h 3855489"/>
              <a:gd name="connsiteX94" fmla="*/ 3713864 w 3860171"/>
              <a:gd name="connsiteY94" fmla="*/ 2282393 h 3855489"/>
              <a:gd name="connsiteX95" fmla="*/ 3709182 w 3860171"/>
              <a:gd name="connsiteY95" fmla="*/ 2318677 h 3855489"/>
              <a:gd name="connsiteX96" fmla="*/ 3709182 w 3860171"/>
              <a:gd name="connsiteY96" fmla="*/ 2357302 h 3855489"/>
              <a:gd name="connsiteX97" fmla="*/ 3711523 w 3860171"/>
              <a:gd name="connsiteY97" fmla="*/ 2397098 h 3855489"/>
              <a:gd name="connsiteX98" fmla="*/ 3716205 w 3860171"/>
              <a:gd name="connsiteY98" fmla="*/ 2436894 h 3855489"/>
              <a:gd name="connsiteX99" fmla="*/ 3722057 w 3860171"/>
              <a:gd name="connsiteY99" fmla="*/ 2476689 h 3855489"/>
              <a:gd name="connsiteX100" fmla="*/ 3726739 w 3860171"/>
              <a:gd name="connsiteY100" fmla="*/ 2516485 h 3855489"/>
              <a:gd name="connsiteX101" fmla="*/ 3730250 w 3860171"/>
              <a:gd name="connsiteY101" fmla="*/ 2556280 h 3855489"/>
              <a:gd name="connsiteX102" fmla="*/ 3729080 w 3860171"/>
              <a:gd name="connsiteY102" fmla="*/ 2593735 h 3855489"/>
              <a:gd name="connsiteX103" fmla="*/ 3724398 w 3860171"/>
              <a:gd name="connsiteY103" fmla="*/ 2630019 h 3855489"/>
              <a:gd name="connsiteX104" fmla="*/ 3713864 w 3860171"/>
              <a:gd name="connsiteY104" fmla="*/ 2665133 h 3855489"/>
              <a:gd name="connsiteX105" fmla="*/ 3698648 w 3860171"/>
              <a:gd name="connsiteY105" fmla="*/ 2694394 h 3855489"/>
              <a:gd name="connsiteX106" fmla="*/ 3678750 w 3860171"/>
              <a:gd name="connsiteY106" fmla="*/ 2722485 h 3855489"/>
              <a:gd name="connsiteX107" fmla="*/ 3655341 w 3860171"/>
              <a:gd name="connsiteY107" fmla="*/ 2747065 h 3855489"/>
              <a:gd name="connsiteX108" fmla="*/ 3628420 w 3860171"/>
              <a:gd name="connsiteY108" fmla="*/ 2771645 h 3855489"/>
              <a:gd name="connsiteX109" fmla="*/ 3600329 w 3860171"/>
              <a:gd name="connsiteY109" fmla="*/ 2793883 h 3855489"/>
              <a:gd name="connsiteX110" fmla="*/ 3571068 w 3860171"/>
              <a:gd name="connsiteY110" fmla="*/ 2816122 h 3855489"/>
              <a:gd name="connsiteX111" fmla="*/ 3540636 w 3860171"/>
              <a:gd name="connsiteY111" fmla="*/ 2838361 h 3855489"/>
              <a:gd name="connsiteX112" fmla="*/ 3512545 w 3860171"/>
              <a:gd name="connsiteY112" fmla="*/ 2860599 h 3855489"/>
              <a:gd name="connsiteX113" fmla="*/ 3485624 w 3860171"/>
              <a:gd name="connsiteY113" fmla="*/ 2884009 h 3855489"/>
              <a:gd name="connsiteX114" fmla="*/ 3462215 w 3860171"/>
              <a:gd name="connsiteY114" fmla="*/ 2910929 h 3855489"/>
              <a:gd name="connsiteX115" fmla="*/ 3441147 w 3860171"/>
              <a:gd name="connsiteY115" fmla="*/ 2936679 h 3855489"/>
              <a:gd name="connsiteX116" fmla="*/ 3424760 w 3860171"/>
              <a:gd name="connsiteY116" fmla="*/ 2965941 h 3855489"/>
              <a:gd name="connsiteX117" fmla="*/ 3410715 w 3860171"/>
              <a:gd name="connsiteY117" fmla="*/ 2997543 h 3855489"/>
              <a:gd name="connsiteX118" fmla="*/ 3399010 w 3860171"/>
              <a:gd name="connsiteY118" fmla="*/ 3031486 h 3855489"/>
              <a:gd name="connsiteX119" fmla="*/ 3388476 w 3860171"/>
              <a:gd name="connsiteY119" fmla="*/ 3066600 h 3855489"/>
              <a:gd name="connsiteX120" fmla="*/ 3379113 w 3860171"/>
              <a:gd name="connsiteY120" fmla="*/ 3101714 h 3855489"/>
              <a:gd name="connsiteX121" fmla="*/ 3369749 w 3860171"/>
              <a:gd name="connsiteY121" fmla="*/ 3137998 h 3855489"/>
              <a:gd name="connsiteX122" fmla="*/ 3359215 w 3860171"/>
              <a:gd name="connsiteY122" fmla="*/ 3171941 h 3855489"/>
              <a:gd name="connsiteX123" fmla="*/ 3347510 w 3860171"/>
              <a:gd name="connsiteY123" fmla="*/ 3205885 h 3855489"/>
              <a:gd name="connsiteX124" fmla="*/ 3333465 w 3860171"/>
              <a:gd name="connsiteY124" fmla="*/ 3237487 h 3855489"/>
              <a:gd name="connsiteX125" fmla="*/ 3315908 w 3860171"/>
              <a:gd name="connsiteY125" fmla="*/ 3265578 h 3855489"/>
              <a:gd name="connsiteX126" fmla="*/ 3294840 w 3860171"/>
              <a:gd name="connsiteY126" fmla="*/ 3291328 h 3855489"/>
              <a:gd name="connsiteX127" fmla="*/ 3269090 w 3860171"/>
              <a:gd name="connsiteY127" fmla="*/ 3312396 h 3855489"/>
              <a:gd name="connsiteX128" fmla="*/ 3240999 w 3860171"/>
              <a:gd name="connsiteY128" fmla="*/ 3329953 h 3855489"/>
              <a:gd name="connsiteX129" fmla="*/ 3209396 w 3860171"/>
              <a:gd name="connsiteY129" fmla="*/ 3343999 h 3855489"/>
              <a:gd name="connsiteX130" fmla="*/ 3175453 w 3860171"/>
              <a:gd name="connsiteY130" fmla="*/ 3355703 h 3855489"/>
              <a:gd name="connsiteX131" fmla="*/ 3141510 w 3860171"/>
              <a:gd name="connsiteY131" fmla="*/ 3366237 h 3855489"/>
              <a:gd name="connsiteX132" fmla="*/ 3105226 w 3860171"/>
              <a:gd name="connsiteY132" fmla="*/ 3375601 h 3855489"/>
              <a:gd name="connsiteX133" fmla="*/ 3070112 w 3860171"/>
              <a:gd name="connsiteY133" fmla="*/ 3384965 h 3855489"/>
              <a:gd name="connsiteX134" fmla="*/ 3034998 w 3860171"/>
              <a:gd name="connsiteY134" fmla="*/ 3395499 h 3855489"/>
              <a:gd name="connsiteX135" fmla="*/ 3001055 w 3860171"/>
              <a:gd name="connsiteY135" fmla="*/ 3407203 h 3855489"/>
              <a:gd name="connsiteX136" fmla="*/ 2969452 w 3860171"/>
              <a:gd name="connsiteY136" fmla="*/ 3421249 h 3855489"/>
              <a:gd name="connsiteX137" fmla="*/ 2940191 w 3860171"/>
              <a:gd name="connsiteY137" fmla="*/ 3437635 h 3855489"/>
              <a:gd name="connsiteX138" fmla="*/ 2914441 w 3860171"/>
              <a:gd name="connsiteY138" fmla="*/ 3458704 h 3855489"/>
              <a:gd name="connsiteX139" fmla="*/ 2887520 w 3860171"/>
              <a:gd name="connsiteY139" fmla="*/ 3482113 h 3855489"/>
              <a:gd name="connsiteX140" fmla="*/ 2864111 w 3860171"/>
              <a:gd name="connsiteY140" fmla="*/ 3509033 h 3855489"/>
              <a:gd name="connsiteX141" fmla="*/ 2841872 w 3860171"/>
              <a:gd name="connsiteY141" fmla="*/ 3537124 h 3855489"/>
              <a:gd name="connsiteX142" fmla="*/ 2819634 w 3860171"/>
              <a:gd name="connsiteY142" fmla="*/ 3566386 h 3855489"/>
              <a:gd name="connsiteX143" fmla="*/ 2797395 w 3860171"/>
              <a:gd name="connsiteY143" fmla="*/ 3595647 h 3855489"/>
              <a:gd name="connsiteX144" fmla="*/ 2775156 w 3860171"/>
              <a:gd name="connsiteY144" fmla="*/ 3623738 h 3855489"/>
              <a:gd name="connsiteX145" fmla="*/ 2750577 w 3860171"/>
              <a:gd name="connsiteY145" fmla="*/ 3650659 h 3855489"/>
              <a:gd name="connsiteX146" fmla="*/ 2725997 w 3860171"/>
              <a:gd name="connsiteY146" fmla="*/ 3674068 h 3855489"/>
              <a:gd name="connsiteX147" fmla="*/ 2697906 w 3860171"/>
              <a:gd name="connsiteY147" fmla="*/ 3693966 h 3855489"/>
              <a:gd name="connsiteX148" fmla="*/ 2668644 w 3860171"/>
              <a:gd name="connsiteY148" fmla="*/ 3709182 h 3855489"/>
              <a:gd name="connsiteX149" fmla="*/ 2633531 w 3860171"/>
              <a:gd name="connsiteY149" fmla="*/ 3719716 h 3855489"/>
              <a:gd name="connsiteX150" fmla="*/ 2597247 w 3860171"/>
              <a:gd name="connsiteY150" fmla="*/ 3724398 h 3855489"/>
              <a:gd name="connsiteX151" fmla="*/ 2559792 w 3860171"/>
              <a:gd name="connsiteY151" fmla="*/ 3725568 h 3855489"/>
              <a:gd name="connsiteX152" fmla="*/ 2519996 w 3860171"/>
              <a:gd name="connsiteY152" fmla="*/ 3722057 h 3855489"/>
              <a:gd name="connsiteX153" fmla="*/ 2480201 w 3860171"/>
              <a:gd name="connsiteY153" fmla="*/ 3717375 h 3855489"/>
              <a:gd name="connsiteX154" fmla="*/ 2440405 w 3860171"/>
              <a:gd name="connsiteY154" fmla="*/ 3711523 h 3855489"/>
              <a:gd name="connsiteX155" fmla="*/ 2400610 w 3860171"/>
              <a:gd name="connsiteY155" fmla="*/ 3706841 h 3855489"/>
              <a:gd name="connsiteX156" fmla="*/ 2360814 w 3860171"/>
              <a:gd name="connsiteY156" fmla="*/ 3704500 h 3855489"/>
              <a:gd name="connsiteX157" fmla="*/ 2322189 w 3860171"/>
              <a:gd name="connsiteY157" fmla="*/ 3704500 h 3855489"/>
              <a:gd name="connsiteX158" fmla="*/ 2285905 w 3860171"/>
              <a:gd name="connsiteY158" fmla="*/ 3709182 h 3855489"/>
              <a:gd name="connsiteX159" fmla="*/ 2248450 w 3860171"/>
              <a:gd name="connsiteY159" fmla="*/ 3718545 h 3855489"/>
              <a:gd name="connsiteX160" fmla="*/ 2214507 w 3860171"/>
              <a:gd name="connsiteY160" fmla="*/ 3732591 h 3855489"/>
              <a:gd name="connsiteX161" fmla="*/ 2179393 w 3860171"/>
              <a:gd name="connsiteY161" fmla="*/ 3751318 h 3855489"/>
              <a:gd name="connsiteX162" fmla="*/ 2144279 w 3860171"/>
              <a:gd name="connsiteY162" fmla="*/ 3770045 h 3855489"/>
              <a:gd name="connsiteX163" fmla="*/ 2109166 w 3860171"/>
              <a:gd name="connsiteY163" fmla="*/ 3791114 h 3855489"/>
              <a:gd name="connsiteX164" fmla="*/ 2075222 w 3860171"/>
              <a:gd name="connsiteY164" fmla="*/ 3811011 h 3855489"/>
              <a:gd name="connsiteX165" fmla="*/ 2038938 w 3860171"/>
              <a:gd name="connsiteY165" fmla="*/ 3828568 h 3855489"/>
              <a:gd name="connsiteX166" fmla="*/ 2003824 w 3860171"/>
              <a:gd name="connsiteY166" fmla="*/ 3842614 h 3855489"/>
              <a:gd name="connsiteX167" fmla="*/ 1967540 w 3860171"/>
              <a:gd name="connsiteY167" fmla="*/ 3851978 h 3855489"/>
              <a:gd name="connsiteX168" fmla="*/ 1930086 w 3860171"/>
              <a:gd name="connsiteY168" fmla="*/ 3855489 h 3855489"/>
              <a:gd name="connsiteX169" fmla="*/ 1892631 w 3860171"/>
              <a:gd name="connsiteY169" fmla="*/ 3851978 h 3855489"/>
              <a:gd name="connsiteX170" fmla="*/ 1856347 w 3860171"/>
              <a:gd name="connsiteY170" fmla="*/ 3842614 h 3855489"/>
              <a:gd name="connsiteX171" fmla="*/ 1821233 w 3860171"/>
              <a:gd name="connsiteY171" fmla="*/ 3828568 h 3855489"/>
              <a:gd name="connsiteX172" fmla="*/ 1784949 w 3860171"/>
              <a:gd name="connsiteY172" fmla="*/ 3811011 h 3855489"/>
              <a:gd name="connsiteX173" fmla="*/ 1751005 w 3860171"/>
              <a:gd name="connsiteY173" fmla="*/ 3791114 h 3855489"/>
              <a:gd name="connsiteX174" fmla="*/ 1715892 w 3860171"/>
              <a:gd name="connsiteY174" fmla="*/ 3770045 h 3855489"/>
              <a:gd name="connsiteX175" fmla="*/ 1680778 w 3860171"/>
              <a:gd name="connsiteY175" fmla="*/ 3751318 h 3855489"/>
              <a:gd name="connsiteX176" fmla="*/ 1645664 w 3860171"/>
              <a:gd name="connsiteY176" fmla="*/ 3732591 h 3855489"/>
              <a:gd name="connsiteX177" fmla="*/ 1610550 w 3860171"/>
              <a:gd name="connsiteY177" fmla="*/ 3718545 h 3855489"/>
              <a:gd name="connsiteX178" fmla="*/ 1574266 w 3860171"/>
              <a:gd name="connsiteY178" fmla="*/ 3709182 h 3855489"/>
              <a:gd name="connsiteX179" fmla="*/ 1537982 w 3860171"/>
              <a:gd name="connsiteY179" fmla="*/ 3704500 h 3855489"/>
              <a:gd name="connsiteX180" fmla="*/ 1499357 w 3860171"/>
              <a:gd name="connsiteY180" fmla="*/ 3704500 h 3855489"/>
              <a:gd name="connsiteX181" fmla="*/ 1459561 w 3860171"/>
              <a:gd name="connsiteY181" fmla="*/ 3706841 h 3855489"/>
              <a:gd name="connsiteX182" fmla="*/ 1419766 w 3860171"/>
              <a:gd name="connsiteY182" fmla="*/ 3711523 h 3855489"/>
              <a:gd name="connsiteX183" fmla="*/ 1379970 w 3860171"/>
              <a:gd name="connsiteY183" fmla="*/ 3717375 h 3855489"/>
              <a:gd name="connsiteX184" fmla="*/ 1340175 w 3860171"/>
              <a:gd name="connsiteY184" fmla="*/ 3722057 h 3855489"/>
              <a:gd name="connsiteX185" fmla="*/ 1300379 w 3860171"/>
              <a:gd name="connsiteY185" fmla="*/ 3725568 h 3855489"/>
              <a:gd name="connsiteX186" fmla="*/ 1262924 w 3860171"/>
              <a:gd name="connsiteY186" fmla="*/ 3724398 h 3855489"/>
              <a:gd name="connsiteX187" fmla="*/ 1226640 w 3860171"/>
              <a:gd name="connsiteY187" fmla="*/ 3719716 h 3855489"/>
              <a:gd name="connsiteX188" fmla="*/ 1191526 w 3860171"/>
              <a:gd name="connsiteY188" fmla="*/ 3709182 h 3855489"/>
              <a:gd name="connsiteX189" fmla="*/ 1162265 w 3860171"/>
              <a:gd name="connsiteY189" fmla="*/ 3693966 h 3855489"/>
              <a:gd name="connsiteX190" fmla="*/ 1134174 w 3860171"/>
              <a:gd name="connsiteY190" fmla="*/ 3674068 h 3855489"/>
              <a:gd name="connsiteX191" fmla="*/ 1109594 w 3860171"/>
              <a:gd name="connsiteY191" fmla="*/ 3650659 h 3855489"/>
              <a:gd name="connsiteX192" fmla="*/ 1085015 w 3860171"/>
              <a:gd name="connsiteY192" fmla="*/ 3623738 h 3855489"/>
              <a:gd name="connsiteX193" fmla="*/ 1062776 w 3860171"/>
              <a:gd name="connsiteY193" fmla="*/ 3595647 h 3855489"/>
              <a:gd name="connsiteX194" fmla="*/ 1040537 w 3860171"/>
              <a:gd name="connsiteY194" fmla="*/ 3566386 h 3855489"/>
              <a:gd name="connsiteX195" fmla="*/ 1018299 w 3860171"/>
              <a:gd name="connsiteY195" fmla="*/ 3537124 h 3855489"/>
              <a:gd name="connsiteX196" fmla="*/ 996060 w 3860171"/>
              <a:gd name="connsiteY196" fmla="*/ 3509033 h 3855489"/>
              <a:gd name="connsiteX197" fmla="*/ 972651 w 3860171"/>
              <a:gd name="connsiteY197" fmla="*/ 3482113 h 3855489"/>
              <a:gd name="connsiteX198" fmla="*/ 945730 w 3860171"/>
              <a:gd name="connsiteY198" fmla="*/ 3458704 h 3855489"/>
              <a:gd name="connsiteX199" fmla="*/ 919980 w 3860171"/>
              <a:gd name="connsiteY199" fmla="*/ 3437635 h 3855489"/>
              <a:gd name="connsiteX200" fmla="*/ 890719 w 3860171"/>
              <a:gd name="connsiteY200" fmla="*/ 3421249 h 3855489"/>
              <a:gd name="connsiteX201" fmla="*/ 859116 w 3860171"/>
              <a:gd name="connsiteY201" fmla="*/ 3407203 h 3855489"/>
              <a:gd name="connsiteX202" fmla="*/ 825173 w 3860171"/>
              <a:gd name="connsiteY202" fmla="*/ 3395499 h 3855489"/>
              <a:gd name="connsiteX203" fmla="*/ 790059 w 3860171"/>
              <a:gd name="connsiteY203" fmla="*/ 3384965 h 3855489"/>
              <a:gd name="connsiteX204" fmla="*/ 754946 w 3860171"/>
              <a:gd name="connsiteY204" fmla="*/ 3375601 h 3855489"/>
              <a:gd name="connsiteX205" fmla="*/ 718662 w 3860171"/>
              <a:gd name="connsiteY205" fmla="*/ 3366237 h 3855489"/>
              <a:gd name="connsiteX206" fmla="*/ 684718 w 3860171"/>
              <a:gd name="connsiteY206" fmla="*/ 3355703 h 3855489"/>
              <a:gd name="connsiteX207" fmla="*/ 650775 w 3860171"/>
              <a:gd name="connsiteY207" fmla="*/ 3343999 h 3855489"/>
              <a:gd name="connsiteX208" fmla="*/ 619173 w 3860171"/>
              <a:gd name="connsiteY208" fmla="*/ 3329953 h 3855489"/>
              <a:gd name="connsiteX209" fmla="*/ 591082 w 3860171"/>
              <a:gd name="connsiteY209" fmla="*/ 3312396 h 3855489"/>
              <a:gd name="connsiteX210" fmla="*/ 565332 w 3860171"/>
              <a:gd name="connsiteY210" fmla="*/ 3291328 h 3855489"/>
              <a:gd name="connsiteX211" fmla="*/ 544263 w 3860171"/>
              <a:gd name="connsiteY211" fmla="*/ 3265578 h 3855489"/>
              <a:gd name="connsiteX212" fmla="*/ 526706 w 3860171"/>
              <a:gd name="connsiteY212" fmla="*/ 3237487 h 3855489"/>
              <a:gd name="connsiteX213" fmla="*/ 512661 w 3860171"/>
              <a:gd name="connsiteY213" fmla="*/ 3205885 h 3855489"/>
              <a:gd name="connsiteX214" fmla="*/ 500956 w 3860171"/>
              <a:gd name="connsiteY214" fmla="*/ 3171941 h 3855489"/>
              <a:gd name="connsiteX215" fmla="*/ 490422 w 3860171"/>
              <a:gd name="connsiteY215" fmla="*/ 3137998 h 3855489"/>
              <a:gd name="connsiteX216" fmla="*/ 481059 w 3860171"/>
              <a:gd name="connsiteY216" fmla="*/ 3101714 h 3855489"/>
              <a:gd name="connsiteX217" fmla="*/ 471695 w 3860171"/>
              <a:gd name="connsiteY217" fmla="*/ 3066600 h 3855489"/>
              <a:gd name="connsiteX218" fmla="*/ 461161 w 3860171"/>
              <a:gd name="connsiteY218" fmla="*/ 3031486 h 3855489"/>
              <a:gd name="connsiteX219" fmla="*/ 449456 w 3860171"/>
              <a:gd name="connsiteY219" fmla="*/ 2997543 h 3855489"/>
              <a:gd name="connsiteX220" fmla="*/ 435411 w 3860171"/>
              <a:gd name="connsiteY220" fmla="*/ 2965941 h 3855489"/>
              <a:gd name="connsiteX221" fmla="*/ 419024 w 3860171"/>
              <a:gd name="connsiteY221" fmla="*/ 2936679 h 3855489"/>
              <a:gd name="connsiteX222" fmla="*/ 397956 w 3860171"/>
              <a:gd name="connsiteY222" fmla="*/ 2910929 h 3855489"/>
              <a:gd name="connsiteX223" fmla="*/ 374547 w 3860171"/>
              <a:gd name="connsiteY223" fmla="*/ 2884009 h 3855489"/>
              <a:gd name="connsiteX224" fmla="*/ 347626 w 3860171"/>
              <a:gd name="connsiteY224" fmla="*/ 2860599 h 3855489"/>
              <a:gd name="connsiteX225" fmla="*/ 318365 w 3860171"/>
              <a:gd name="connsiteY225" fmla="*/ 2838361 h 3855489"/>
              <a:gd name="connsiteX226" fmla="*/ 289103 w 3860171"/>
              <a:gd name="connsiteY226" fmla="*/ 2816122 h 3855489"/>
              <a:gd name="connsiteX227" fmla="*/ 259842 w 3860171"/>
              <a:gd name="connsiteY227" fmla="*/ 2793883 h 3855489"/>
              <a:gd name="connsiteX228" fmla="*/ 231751 w 3860171"/>
              <a:gd name="connsiteY228" fmla="*/ 2771645 h 3855489"/>
              <a:gd name="connsiteX229" fmla="*/ 204830 w 3860171"/>
              <a:gd name="connsiteY229" fmla="*/ 2747065 h 3855489"/>
              <a:gd name="connsiteX230" fmla="*/ 181421 w 3860171"/>
              <a:gd name="connsiteY230" fmla="*/ 2722485 h 3855489"/>
              <a:gd name="connsiteX231" fmla="*/ 161523 w 3860171"/>
              <a:gd name="connsiteY231" fmla="*/ 2694394 h 3855489"/>
              <a:gd name="connsiteX232" fmla="*/ 146308 w 3860171"/>
              <a:gd name="connsiteY232" fmla="*/ 2665133 h 3855489"/>
              <a:gd name="connsiteX233" fmla="*/ 135773 w 3860171"/>
              <a:gd name="connsiteY233" fmla="*/ 2630019 h 3855489"/>
              <a:gd name="connsiteX234" fmla="*/ 131092 w 3860171"/>
              <a:gd name="connsiteY234" fmla="*/ 2593735 h 3855489"/>
              <a:gd name="connsiteX235" fmla="*/ 129921 w 3860171"/>
              <a:gd name="connsiteY235" fmla="*/ 2556280 h 3855489"/>
              <a:gd name="connsiteX236" fmla="*/ 133432 w 3860171"/>
              <a:gd name="connsiteY236" fmla="*/ 2516485 h 3855489"/>
              <a:gd name="connsiteX237" fmla="*/ 138114 w 3860171"/>
              <a:gd name="connsiteY237" fmla="*/ 2476689 h 3855489"/>
              <a:gd name="connsiteX238" fmla="*/ 143967 w 3860171"/>
              <a:gd name="connsiteY238" fmla="*/ 2436894 h 3855489"/>
              <a:gd name="connsiteX239" fmla="*/ 148648 w 3860171"/>
              <a:gd name="connsiteY239" fmla="*/ 2397098 h 3855489"/>
              <a:gd name="connsiteX240" fmla="*/ 150989 w 3860171"/>
              <a:gd name="connsiteY240" fmla="*/ 2357302 h 3855489"/>
              <a:gd name="connsiteX241" fmla="*/ 150989 w 3860171"/>
              <a:gd name="connsiteY241" fmla="*/ 2318677 h 3855489"/>
              <a:gd name="connsiteX242" fmla="*/ 146308 w 3860171"/>
              <a:gd name="connsiteY242" fmla="*/ 2282393 h 3855489"/>
              <a:gd name="connsiteX243" fmla="*/ 136944 w 3860171"/>
              <a:gd name="connsiteY243" fmla="*/ 2246109 h 3855489"/>
              <a:gd name="connsiteX244" fmla="*/ 122898 w 3860171"/>
              <a:gd name="connsiteY244" fmla="*/ 2212166 h 3855489"/>
              <a:gd name="connsiteX245" fmla="*/ 105341 w 3860171"/>
              <a:gd name="connsiteY245" fmla="*/ 2177052 h 3855489"/>
              <a:gd name="connsiteX246" fmla="*/ 85444 w 3860171"/>
              <a:gd name="connsiteY246" fmla="*/ 2141938 h 3855489"/>
              <a:gd name="connsiteX247" fmla="*/ 64375 w 3860171"/>
              <a:gd name="connsiteY247" fmla="*/ 2106824 h 3855489"/>
              <a:gd name="connsiteX248" fmla="*/ 44478 w 3860171"/>
              <a:gd name="connsiteY248" fmla="*/ 2072881 h 3855489"/>
              <a:gd name="connsiteX249" fmla="*/ 26921 w 3860171"/>
              <a:gd name="connsiteY249" fmla="*/ 2036597 h 3855489"/>
              <a:gd name="connsiteX250" fmla="*/ 12875 w 3860171"/>
              <a:gd name="connsiteY250" fmla="*/ 2001483 h 3855489"/>
              <a:gd name="connsiteX251" fmla="*/ 3512 w 3860171"/>
              <a:gd name="connsiteY251" fmla="*/ 1965199 h 3855489"/>
              <a:gd name="connsiteX252" fmla="*/ 0 w 3860171"/>
              <a:gd name="connsiteY252" fmla="*/ 1927744 h 3855489"/>
              <a:gd name="connsiteX253" fmla="*/ 3512 w 3860171"/>
              <a:gd name="connsiteY253" fmla="*/ 1890290 h 3855489"/>
              <a:gd name="connsiteX254" fmla="*/ 12875 w 3860171"/>
              <a:gd name="connsiteY254" fmla="*/ 1854005 h 3855489"/>
              <a:gd name="connsiteX255" fmla="*/ 26921 w 3860171"/>
              <a:gd name="connsiteY255" fmla="*/ 1818892 h 3855489"/>
              <a:gd name="connsiteX256" fmla="*/ 44478 w 3860171"/>
              <a:gd name="connsiteY256" fmla="*/ 1782608 h 3855489"/>
              <a:gd name="connsiteX257" fmla="*/ 64375 w 3860171"/>
              <a:gd name="connsiteY257" fmla="*/ 1748664 h 3855489"/>
              <a:gd name="connsiteX258" fmla="*/ 85444 w 3860171"/>
              <a:gd name="connsiteY258" fmla="*/ 1713550 h 3855489"/>
              <a:gd name="connsiteX259" fmla="*/ 105341 w 3860171"/>
              <a:gd name="connsiteY259" fmla="*/ 1678437 h 3855489"/>
              <a:gd name="connsiteX260" fmla="*/ 122898 w 3860171"/>
              <a:gd name="connsiteY260" fmla="*/ 1643323 h 3855489"/>
              <a:gd name="connsiteX261" fmla="*/ 136944 w 3860171"/>
              <a:gd name="connsiteY261" fmla="*/ 1609380 h 3855489"/>
              <a:gd name="connsiteX262" fmla="*/ 146308 w 3860171"/>
              <a:gd name="connsiteY262" fmla="*/ 1573096 h 3855489"/>
              <a:gd name="connsiteX263" fmla="*/ 150989 w 3860171"/>
              <a:gd name="connsiteY263" fmla="*/ 1536811 h 3855489"/>
              <a:gd name="connsiteX264" fmla="*/ 150989 w 3860171"/>
              <a:gd name="connsiteY264" fmla="*/ 1498186 h 3855489"/>
              <a:gd name="connsiteX265" fmla="*/ 148648 w 3860171"/>
              <a:gd name="connsiteY265" fmla="*/ 1458391 h 3855489"/>
              <a:gd name="connsiteX266" fmla="*/ 143967 w 3860171"/>
              <a:gd name="connsiteY266" fmla="*/ 1418595 h 3855489"/>
              <a:gd name="connsiteX267" fmla="*/ 138114 w 3860171"/>
              <a:gd name="connsiteY267" fmla="*/ 1378799 h 3855489"/>
              <a:gd name="connsiteX268" fmla="*/ 133432 w 3860171"/>
              <a:gd name="connsiteY268" fmla="*/ 1339004 h 3855489"/>
              <a:gd name="connsiteX269" fmla="*/ 129921 w 3860171"/>
              <a:gd name="connsiteY269" fmla="*/ 1299208 h 3855489"/>
              <a:gd name="connsiteX270" fmla="*/ 131092 w 3860171"/>
              <a:gd name="connsiteY270" fmla="*/ 1261754 h 3855489"/>
              <a:gd name="connsiteX271" fmla="*/ 135773 w 3860171"/>
              <a:gd name="connsiteY271" fmla="*/ 1225469 h 3855489"/>
              <a:gd name="connsiteX272" fmla="*/ 146308 w 3860171"/>
              <a:gd name="connsiteY272" fmla="*/ 1190356 h 3855489"/>
              <a:gd name="connsiteX273" fmla="*/ 161523 w 3860171"/>
              <a:gd name="connsiteY273" fmla="*/ 1161094 h 3855489"/>
              <a:gd name="connsiteX274" fmla="*/ 181421 w 3860171"/>
              <a:gd name="connsiteY274" fmla="*/ 1133003 h 3855489"/>
              <a:gd name="connsiteX275" fmla="*/ 204830 w 3860171"/>
              <a:gd name="connsiteY275" fmla="*/ 1108424 h 3855489"/>
              <a:gd name="connsiteX276" fmla="*/ 231751 w 3860171"/>
              <a:gd name="connsiteY276" fmla="*/ 1083844 h 3855489"/>
              <a:gd name="connsiteX277" fmla="*/ 259842 w 3860171"/>
              <a:gd name="connsiteY277" fmla="*/ 1061605 h 3855489"/>
              <a:gd name="connsiteX278" fmla="*/ 289103 w 3860171"/>
              <a:gd name="connsiteY278" fmla="*/ 1039367 h 3855489"/>
              <a:gd name="connsiteX279" fmla="*/ 318365 w 3860171"/>
              <a:gd name="connsiteY279" fmla="*/ 1017128 h 3855489"/>
              <a:gd name="connsiteX280" fmla="*/ 347626 w 3860171"/>
              <a:gd name="connsiteY280" fmla="*/ 994889 h 3855489"/>
              <a:gd name="connsiteX281" fmla="*/ 374547 w 3860171"/>
              <a:gd name="connsiteY281" fmla="*/ 971480 h 3855489"/>
              <a:gd name="connsiteX282" fmla="*/ 397956 w 3860171"/>
              <a:gd name="connsiteY282" fmla="*/ 944560 h 3855489"/>
              <a:gd name="connsiteX283" fmla="*/ 419024 w 3860171"/>
              <a:gd name="connsiteY283" fmla="*/ 918809 h 3855489"/>
              <a:gd name="connsiteX284" fmla="*/ 435411 w 3860171"/>
              <a:gd name="connsiteY284" fmla="*/ 889548 h 3855489"/>
              <a:gd name="connsiteX285" fmla="*/ 449456 w 3860171"/>
              <a:gd name="connsiteY285" fmla="*/ 857946 h 3855489"/>
              <a:gd name="connsiteX286" fmla="*/ 461161 w 3860171"/>
              <a:gd name="connsiteY286" fmla="*/ 824002 h 3855489"/>
              <a:gd name="connsiteX287" fmla="*/ 471695 w 3860171"/>
              <a:gd name="connsiteY287" fmla="*/ 788889 h 3855489"/>
              <a:gd name="connsiteX288" fmla="*/ 481059 w 3860171"/>
              <a:gd name="connsiteY288" fmla="*/ 753775 h 3855489"/>
              <a:gd name="connsiteX289" fmla="*/ 490422 w 3860171"/>
              <a:gd name="connsiteY289" fmla="*/ 717491 h 3855489"/>
              <a:gd name="connsiteX290" fmla="*/ 500956 w 3860171"/>
              <a:gd name="connsiteY290" fmla="*/ 683547 h 3855489"/>
              <a:gd name="connsiteX291" fmla="*/ 512661 w 3860171"/>
              <a:gd name="connsiteY291" fmla="*/ 649604 h 3855489"/>
              <a:gd name="connsiteX292" fmla="*/ 526706 w 3860171"/>
              <a:gd name="connsiteY292" fmla="*/ 618002 h 3855489"/>
              <a:gd name="connsiteX293" fmla="*/ 544263 w 3860171"/>
              <a:gd name="connsiteY293" fmla="*/ 589911 h 3855489"/>
              <a:gd name="connsiteX294" fmla="*/ 565332 w 3860171"/>
              <a:gd name="connsiteY294" fmla="*/ 564161 h 3855489"/>
              <a:gd name="connsiteX295" fmla="*/ 591082 w 3860171"/>
              <a:gd name="connsiteY295" fmla="*/ 543092 h 3855489"/>
              <a:gd name="connsiteX296" fmla="*/ 619173 w 3860171"/>
              <a:gd name="connsiteY296" fmla="*/ 525535 h 3855489"/>
              <a:gd name="connsiteX297" fmla="*/ 650775 w 3860171"/>
              <a:gd name="connsiteY297" fmla="*/ 511490 h 3855489"/>
              <a:gd name="connsiteX298" fmla="*/ 684718 w 3860171"/>
              <a:gd name="connsiteY298" fmla="*/ 499785 h 3855489"/>
              <a:gd name="connsiteX299" fmla="*/ 718662 w 3860171"/>
              <a:gd name="connsiteY299" fmla="*/ 489251 h 3855489"/>
              <a:gd name="connsiteX300" fmla="*/ 754946 w 3860171"/>
              <a:gd name="connsiteY300" fmla="*/ 479888 h 3855489"/>
              <a:gd name="connsiteX301" fmla="*/ 790059 w 3860171"/>
              <a:gd name="connsiteY301" fmla="*/ 470524 h 3855489"/>
              <a:gd name="connsiteX302" fmla="*/ 825173 w 3860171"/>
              <a:gd name="connsiteY302" fmla="*/ 459990 h 3855489"/>
              <a:gd name="connsiteX303" fmla="*/ 859116 w 3860171"/>
              <a:gd name="connsiteY303" fmla="*/ 448285 h 3855489"/>
              <a:gd name="connsiteX304" fmla="*/ 890719 w 3860171"/>
              <a:gd name="connsiteY304" fmla="*/ 434240 h 3855489"/>
              <a:gd name="connsiteX305" fmla="*/ 919980 w 3860171"/>
              <a:gd name="connsiteY305" fmla="*/ 417853 h 3855489"/>
              <a:gd name="connsiteX306" fmla="*/ 945730 w 3860171"/>
              <a:gd name="connsiteY306" fmla="*/ 396785 h 3855489"/>
              <a:gd name="connsiteX307" fmla="*/ 972651 w 3860171"/>
              <a:gd name="connsiteY307" fmla="*/ 373376 h 3855489"/>
              <a:gd name="connsiteX308" fmla="*/ 996060 w 3860171"/>
              <a:gd name="connsiteY308" fmla="*/ 346455 h 3855489"/>
              <a:gd name="connsiteX309" fmla="*/ 1018299 w 3860171"/>
              <a:gd name="connsiteY309" fmla="*/ 318364 h 3855489"/>
              <a:gd name="connsiteX310" fmla="*/ 1040537 w 3860171"/>
              <a:gd name="connsiteY310" fmla="*/ 289103 h 3855489"/>
              <a:gd name="connsiteX311" fmla="*/ 1062776 w 3860171"/>
              <a:gd name="connsiteY311" fmla="*/ 259841 h 3855489"/>
              <a:gd name="connsiteX312" fmla="*/ 1085015 w 3860171"/>
              <a:gd name="connsiteY312" fmla="*/ 231750 h 3855489"/>
              <a:gd name="connsiteX313" fmla="*/ 1109594 w 3860171"/>
              <a:gd name="connsiteY313" fmla="*/ 204830 h 3855489"/>
              <a:gd name="connsiteX314" fmla="*/ 1134174 w 3860171"/>
              <a:gd name="connsiteY314" fmla="*/ 181421 h 3855489"/>
              <a:gd name="connsiteX315" fmla="*/ 1162265 w 3860171"/>
              <a:gd name="connsiteY315" fmla="*/ 161523 h 3855489"/>
              <a:gd name="connsiteX316" fmla="*/ 1191526 w 3860171"/>
              <a:gd name="connsiteY316" fmla="*/ 146307 h 3855489"/>
              <a:gd name="connsiteX317" fmla="*/ 1226640 w 3860171"/>
              <a:gd name="connsiteY317" fmla="*/ 135773 h 3855489"/>
              <a:gd name="connsiteX318" fmla="*/ 1262924 w 3860171"/>
              <a:gd name="connsiteY318" fmla="*/ 131091 h 3855489"/>
              <a:gd name="connsiteX319" fmla="*/ 1300379 w 3860171"/>
              <a:gd name="connsiteY319" fmla="*/ 129921 h 3855489"/>
              <a:gd name="connsiteX320" fmla="*/ 1340175 w 3860171"/>
              <a:gd name="connsiteY320" fmla="*/ 133432 h 3855489"/>
              <a:gd name="connsiteX321" fmla="*/ 1379970 w 3860171"/>
              <a:gd name="connsiteY321" fmla="*/ 138114 h 3855489"/>
              <a:gd name="connsiteX322" fmla="*/ 1419766 w 3860171"/>
              <a:gd name="connsiteY322" fmla="*/ 143966 h 3855489"/>
              <a:gd name="connsiteX323" fmla="*/ 1459561 w 3860171"/>
              <a:gd name="connsiteY323" fmla="*/ 148648 h 3855489"/>
              <a:gd name="connsiteX324" fmla="*/ 1499357 w 3860171"/>
              <a:gd name="connsiteY324" fmla="*/ 150989 h 3855489"/>
              <a:gd name="connsiteX325" fmla="*/ 1537982 w 3860171"/>
              <a:gd name="connsiteY325" fmla="*/ 150989 h 3855489"/>
              <a:gd name="connsiteX326" fmla="*/ 1574266 w 3860171"/>
              <a:gd name="connsiteY326" fmla="*/ 146307 h 3855489"/>
              <a:gd name="connsiteX327" fmla="*/ 1610550 w 3860171"/>
              <a:gd name="connsiteY327" fmla="*/ 136943 h 3855489"/>
              <a:gd name="connsiteX328" fmla="*/ 1645664 w 3860171"/>
              <a:gd name="connsiteY328" fmla="*/ 122898 h 3855489"/>
              <a:gd name="connsiteX329" fmla="*/ 1680778 w 3860171"/>
              <a:gd name="connsiteY329" fmla="*/ 104171 h 3855489"/>
              <a:gd name="connsiteX330" fmla="*/ 1715892 w 3860171"/>
              <a:gd name="connsiteY330" fmla="*/ 85443 h 3855489"/>
              <a:gd name="connsiteX331" fmla="*/ 1751005 w 3860171"/>
              <a:gd name="connsiteY331" fmla="*/ 64375 h 3855489"/>
              <a:gd name="connsiteX332" fmla="*/ 1784949 w 3860171"/>
              <a:gd name="connsiteY332" fmla="*/ 44477 h 3855489"/>
              <a:gd name="connsiteX333" fmla="*/ 1821233 w 3860171"/>
              <a:gd name="connsiteY333" fmla="*/ 26920 h 3855489"/>
              <a:gd name="connsiteX334" fmla="*/ 1856347 w 3860171"/>
              <a:gd name="connsiteY334" fmla="*/ 12875 h 3855489"/>
              <a:gd name="connsiteX335" fmla="*/ 1892631 w 3860171"/>
              <a:gd name="connsiteY335" fmla="*/ 3511 h 385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
        <p:nvSpPr>
          <p:cNvPr id="16" name="Rectangle 10">
            <a:extLst>
              <a:ext uri="{FF2B5EF4-FFF2-40B4-BE49-F238E27FC236}">
                <a16:creationId xmlns:a16="http://schemas.microsoft.com/office/drawing/2014/main" id="{A649C214-D583-4DF7-88CA-1EE5EA0DD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21655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1251678" y="382385"/>
            <a:ext cx="10178322" cy="1492132"/>
          </a:xfrm>
        </p:spPr>
        <p:txBody>
          <a:bodyPr anchor="ctr">
            <a:normAutofit/>
          </a:bodyPr>
          <a:lstStyle/>
          <a:p>
            <a:r>
              <a:rPr lang="en-GB"/>
              <a:t>Conclusion</a:t>
            </a:r>
            <a:endParaRPr lang="en-GB" dirty="0"/>
          </a:p>
        </p:txBody>
      </p:sp>
      <p:sp>
        <p:nvSpPr>
          <p:cNvPr id="17"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sp>
      <p:sp>
        <p:nvSpPr>
          <p:cNvPr id="18" name="Rectangle 13">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9" name="Content Placeholder 2">
            <a:extLst>
              <a:ext uri="{FF2B5EF4-FFF2-40B4-BE49-F238E27FC236}">
                <a16:creationId xmlns:a16="http://schemas.microsoft.com/office/drawing/2014/main" id="{5C5CB668-32F0-4A6E-A754-0C542685CC8E}"/>
              </a:ext>
            </a:extLst>
          </p:cNvPr>
          <p:cNvGraphicFramePr>
            <a:graphicFrameLocks noGrp="1"/>
          </p:cNvGraphicFramePr>
          <p:nvPr>
            <p:ph idx="1"/>
            <p:extLst>
              <p:ext uri="{D42A27DB-BD31-4B8C-83A1-F6EECF244321}">
                <p14:modId xmlns:p14="http://schemas.microsoft.com/office/powerpoint/2010/main" val="417396382"/>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4566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7" name="Rectangle 10">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2">
            <a:extLst>
              <a:ext uri="{FF2B5EF4-FFF2-40B4-BE49-F238E27FC236}">
                <a16:creationId xmlns:a16="http://schemas.microsoft.com/office/drawing/2014/main" id="{33DFEFC0-99B4-4D27-9168-1B2F659A3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Shape 14">
            <a:extLst>
              <a:ext uri="{FF2B5EF4-FFF2-40B4-BE49-F238E27FC236}">
                <a16:creationId xmlns:a16="http://schemas.microsoft.com/office/drawing/2014/main" id="{A2C20081-2005-4B05-BEA4-EB8D4C90A3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8"/>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7AE6B-BDAE-4C13-9A8A-B4B0B11D4923}"/>
              </a:ext>
            </a:extLst>
          </p:cNvPr>
          <p:cNvSpPr>
            <a:spLocks noGrp="1"/>
          </p:cNvSpPr>
          <p:nvPr>
            <p:ph type="title"/>
          </p:nvPr>
        </p:nvSpPr>
        <p:spPr>
          <a:xfrm>
            <a:off x="1078523" y="5449151"/>
            <a:ext cx="10318418" cy="523811"/>
          </a:xfrm>
        </p:spPr>
        <p:txBody>
          <a:bodyPr vert="horz" lIns="91440" tIns="45720" rIns="91440" bIns="45720" rtlCol="0" anchor="b">
            <a:normAutofit/>
          </a:bodyPr>
          <a:lstStyle/>
          <a:p>
            <a:pPr algn="ctr"/>
            <a:r>
              <a:rPr lang="en-US" sz="2400" spc="800">
                <a:solidFill>
                  <a:srgbClr val="2A1A00"/>
                </a:solidFill>
              </a:rPr>
              <a:t>Thank you for your attention. </a:t>
            </a:r>
          </a:p>
        </p:txBody>
      </p:sp>
      <p:sp>
        <p:nvSpPr>
          <p:cNvPr id="3" name="Content Placeholder 2">
            <a:extLst>
              <a:ext uri="{FF2B5EF4-FFF2-40B4-BE49-F238E27FC236}">
                <a16:creationId xmlns:a16="http://schemas.microsoft.com/office/drawing/2014/main" id="{96FC0382-8383-4F2F-AB3B-A6867E16B664}"/>
              </a:ext>
            </a:extLst>
          </p:cNvPr>
          <p:cNvSpPr>
            <a:spLocks noGrp="1"/>
          </p:cNvSpPr>
          <p:nvPr>
            <p:ph idx="1"/>
          </p:nvPr>
        </p:nvSpPr>
        <p:spPr>
          <a:xfrm>
            <a:off x="1078524" y="5979196"/>
            <a:ext cx="10318416" cy="735929"/>
          </a:xfrm>
        </p:spPr>
        <p:txBody>
          <a:bodyPr vert="horz" lIns="91440" tIns="45720" rIns="91440" bIns="45720" rtlCol="0" anchor="t">
            <a:normAutofit/>
          </a:bodyPr>
          <a:lstStyle/>
          <a:p>
            <a:pPr marL="0" indent="0" algn="ctr">
              <a:lnSpc>
                <a:spcPct val="100000"/>
              </a:lnSpc>
              <a:buNone/>
            </a:pPr>
            <a:r>
              <a:rPr lang="en-US" sz="3200" b="1" cap="all" spc="400" dirty="0">
                <a:solidFill>
                  <a:srgbClr val="FFFFFF"/>
                </a:solidFill>
              </a:rPr>
              <a:t>Any further Questions?</a:t>
            </a:r>
          </a:p>
        </p:txBody>
      </p:sp>
      <p:pic>
        <p:nvPicPr>
          <p:cNvPr id="4" name="Picture 3">
            <a:extLst>
              <a:ext uri="{FF2B5EF4-FFF2-40B4-BE49-F238E27FC236}">
                <a16:creationId xmlns:a16="http://schemas.microsoft.com/office/drawing/2014/main" id="{63BAA00F-1BA0-4FA6-BD54-C3FBD9FD220C}"/>
              </a:ext>
            </a:extLst>
          </p:cNvPr>
          <p:cNvPicPr>
            <a:picLocks noChangeAspect="1"/>
          </p:cNvPicPr>
          <p:nvPr/>
        </p:nvPicPr>
        <p:blipFill>
          <a:blip r:embed="rId2"/>
          <a:stretch>
            <a:fillRect/>
          </a:stretch>
        </p:blipFill>
        <p:spPr>
          <a:xfrm>
            <a:off x="2357079" y="643467"/>
            <a:ext cx="7477841" cy="3925867"/>
          </a:xfrm>
          <a:prstGeom prst="rect">
            <a:avLst/>
          </a:prstGeom>
        </p:spPr>
      </p:pic>
    </p:spTree>
    <p:extLst>
      <p:ext uri="{BB962C8B-B14F-4D97-AF65-F5344CB8AC3E}">
        <p14:creationId xmlns:p14="http://schemas.microsoft.com/office/powerpoint/2010/main" val="2325413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9024" y="80716"/>
            <a:ext cx="9601196" cy="1303867"/>
          </a:xfrm>
        </p:spPr>
        <p:txBody>
          <a:bodyPr/>
          <a:lstStyle/>
          <a:p>
            <a:r>
              <a:rPr lang="en-GB" dirty="0"/>
              <a:t>References</a:t>
            </a:r>
          </a:p>
        </p:txBody>
      </p:sp>
      <p:sp>
        <p:nvSpPr>
          <p:cNvPr id="9" name="Rectangle 2">
            <a:extLst>
              <a:ext uri="{FF2B5EF4-FFF2-40B4-BE49-F238E27FC236}">
                <a16:creationId xmlns:a16="http://schemas.microsoft.com/office/drawing/2014/main" id="{5BA87998-5650-42A2-A0B9-0DCC6C3F989E}"/>
              </a:ext>
            </a:extLst>
          </p:cNvPr>
          <p:cNvSpPr>
            <a:spLocks noGrp="1" noChangeArrowheads="1"/>
          </p:cNvSpPr>
          <p:nvPr>
            <p:ph idx="1"/>
          </p:nvPr>
        </p:nvSpPr>
        <p:spPr bwMode="auto">
          <a:xfrm>
            <a:off x="909478" y="732650"/>
            <a:ext cx="10140288" cy="64479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indent="0">
              <a:lnSpc>
                <a:spcPct val="100000"/>
              </a:lnSpc>
              <a:buClrTx/>
              <a:buNone/>
            </a:pPr>
            <a:r>
              <a:rPr lang="en-US" sz="1000" i="1" dirty="0"/>
              <a:t>15 Conclusion free online Puzzle Games.</a:t>
            </a:r>
            <a:r>
              <a:rPr lang="en-US" sz="1000" dirty="0"/>
              <a:t> (N/D). Retrieved from bobandsuewilliams.com: https://bobandsuewilliams.com/explore/conclusion/</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Become. (2019, may 06).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About the care system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Become. The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chgarity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for children in care and young care leavers: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https://www.becomecharity.org.uk/care-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the-facts/about-the-care-system/</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Bentley, H., Burrows, A., Clarke, L.,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Gillgan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Glen, J., Hafizi, M.,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Letendrie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 Miller, P., O’Hagan, O., Patel, 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Peppiate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Stanley, K., Starr, E., Vasco, N., &amp; Walker, J. (2018). 	How safe are our children? The most comprehensive overview of child protection in the UK 2018. London: NSPCC.</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Bivens, A., Leinart, D.,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Klontz</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&amp;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Klontz</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 . (2007). The effectiveness of equine-assisted experiential therapy: Results of an open clinical trial.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Society &amp; Animals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15(3), 257-	267.</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Burgon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 L. (2011). ‘Queen of the world’: Experiences of ‘at-</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risk’young</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people participating in equine-assisted learning/therapy.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Social Work Practice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25(02), 165-	183.</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Clake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&amp; Bee, J. R. . (2019, march 15).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Using equine therapy as mental health treatment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Very well mind: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https://www.verywellmind.com/equine-therapy-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mental-health-treatment-4177932</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Conti, G. et al. (2017).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economic cost of child maltreatment in the UK: a preliminary study.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NSPCC.</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Equine therapy.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(2019, May 01). Retrieved from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Boskill</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equestrian/trekking: http://www.limerickhorseriding.com/425730069</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Frewin, K., &amp; Gardiner, B. . (2005). New age or old sage? A review of equine assisted psychotherapy.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Australian journal of counselling psychology,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6(2), 13-17.</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Keeping personal biases out of your written content. (2019, 05 06).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Keeping personal biases out of your written content.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copypress.com: 	https://www.slideshare.net/HarrisonCollege/personal-bias-slideshow-35983063</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Kemp, K., Signal, T.,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Botros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 Taylor, N., &amp; Prentice, K. (2014). Equine facilitated therapy with children and adolescents who have been sexually abused: A program evaluation 	study.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child and family studies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23(3), 558-566.</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Levinson, F. (2004, may).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Natural Way to Improved Mental Health, successful relationships and balance in ones life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Equine Facilitated Learning: 	http://www.wayofthehorse.org/Articles/equine-fac-learning.html</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marekuliasz</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(2019, 05 06).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iStockphoto</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Getty Images: https://priorityonepayroll.com/ethical-issues-in-business-no-one-told-you-about</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McConnell, P. J. (2010). National survey on equine assisted therapy: An exploratory study of current practitioners and programs.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National survey on equine assisted therapy: An 	exploratory study of current practitioners and programs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http://scholarworks.waldenu.edu/dissertations.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Reeves, J. (2015, august 31).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equine therapy.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Counselling-directory.org.uk: https://www.counselling-directory.org.uk/equine-assisted-therapy.html</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Shuttershock</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(2019, 05 06).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Shuttershock</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Shuttershock</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implications :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https://www.google.co.uk/url?sa=i&amp;source=images&amp;cd=&amp;cad=rja&amp;uact=8&amp;ved=0ahUKEwjI1Lj884biAhV0sXEKHb8HDhgQMwhBKAAwAA&amp;url=https%3A%2F%2</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Fwww.shutterstock.com%2Fsearch%2Fimplication&amp;psig=AOvVaw332rhMcCHuHIEzjB7g2PDn&amp;ust=1557232154737305&amp;ictx=3&amp;uact=3</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Signal, T., Taylor, N.,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Botros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 Prentice, K., &amp; Lazarus, K. . (2013). Whispering to horses: Childhood sexual abuse, depression and the efficacy of equine facilitated therapy.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Sexual Abuse in Australia and New Zealand</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5(1), 24.</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Somer</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 &amp;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Szwarcberg</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 (2001). Variables in delayed disclosure of childhood sexual abuse.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American Journal of Orthopsychiatry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71(3), 332-341.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Suicide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(2018). Retrieved from Mental Health foundation: https://www.mentalhealth.org.uk/a-to-z/s/suicide</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Vescia</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(2012). National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centre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for equine facilitated therapy .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IPTC</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Woodside, CA: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https://www.google.co.uk/url?sa=i&amp;source=images&amp;cd=&amp;cad=rja&amp;uact=8&amp;ved=2ahUKEwin14CWv_rhAhVYBGMBHXPbA4kQjB16BAgBEAQ&amp;url=https%3A%2F</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%2Fwww.nceft.org%2Four-services%2Feap%2F&amp;psig=AOvVaw05C5a4pk-XRdqLdVg2td9g&amp;ust=1556805497621613.</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Who we work with</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(2014). Retrieved from Leap equine: http://www.leapequine.com/efpl-sessions/who-we-work-with</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95645283"/>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0</TotalTime>
  <Words>1342</Words>
  <Application>Microsoft Office PowerPoint</Application>
  <PresentationFormat>Widescreen</PresentationFormat>
  <Paragraphs>85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Impact</vt:lpstr>
      <vt:lpstr>Badge</vt:lpstr>
      <vt:lpstr>Equine Facilitated</vt:lpstr>
      <vt:lpstr>Introduction – Independent project proposal idea</vt:lpstr>
      <vt:lpstr>Background</vt:lpstr>
      <vt:lpstr>Discussion &amp; Authors under review.  </vt:lpstr>
      <vt:lpstr>Questions that were raised- How effective is equine assisted therapy, as a therapy?</vt:lpstr>
      <vt:lpstr>why aren’t health care providers  using it?</vt:lpstr>
      <vt:lpstr>Methods and continued exploration of this topic. </vt:lpstr>
      <vt:lpstr>Ethical Issues</vt:lpstr>
      <vt:lpstr>Personal positioning</vt:lpstr>
      <vt:lpstr>Potential implications of the research</vt:lpstr>
      <vt:lpstr>Conclusion</vt:lpstr>
      <vt:lpstr>Thank you for your attention.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Equine Facilitated</dc:title>
  <dc:creator>AMY MELLIN</dc:creator>
  <cp:lastModifiedBy>AMY MELLIN</cp:lastModifiedBy>
  <cp:revision>3</cp:revision>
  <dcterms:created xsi:type="dcterms:W3CDTF">2019-05-06T22:09:01Z</dcterms:created>
  <dcterms:modified xsi:type="dcterms:W3CDTF">2019-05-06T22:21:54Z</dcterms:modified>
</cp:coreProperties>
</file>