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467" r:id="rId3"/>
    <p:sldId id="455" r:id="rId4"/>
    <p:sldId id="442" r:id="rId5"/>
    <p:sldId id="465" r:id="rId6"/>
    <p:sldId id="464" r:id="rId7"/>
    <p:sldId id="463" r:id="rId8"/>
    <p:sldId id="458" r:id="rId9"/>
    <p:sldId id="457" r:id="rId10"/>
    <p:sldId id="460" r:id="rId11"/>
    <p:sldId id="456" r:id="rId12"/>
    <p:sldId id="452" r:id="rId13"/>
    <p:sldId id="461" r:id="rId14"/>
    <p:sldId id="462" r:id="rId15"/>
    <p:sldId id="459" r:id="rId16"/>
    <p:sldId id="454" r:id="rId17"/>
    <p:sldId id="450" r:id="rId18"/>
    <p:sldId id="466"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63" d="100"/>
          <a:sy n="63" d="100"/>
        </p:scale>
        <p:origin x="84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BMHP5023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2414115</a:t>
            </a:r>
          </a:p>
          <a:p>
            <a:pPr algn="l" eaLnBrk="1" hangingPunct="1"/>
            <a:r>
              <a:rPr lang="en-GB" altLang="en-US" sz="2800" b="1" dirty="0">
                <a:solidFill>
                  <a:schemeClr val="bg1"/>
                </a:solidFill>
              </a:rPr>
              <a:t>Student name: </a:t>
            </a:r>
            <a:r>
              <a:rPr lang="en-GB" altLang="en-US" sz="2800" b="1" dirty="0" err="1">
                <a:solidFill>
                  <a:schemeClr val="bg1"/>
                </a:solidFill>
              </a:rPr>
              <a:t>Ma.Corazon</a:t>
            </a:r>
            <a:r>
              <a:rPr lang="en-GB" altLang="en-US" sz="2800" b="1" dirty="0">
                <a:solidFill>
                  <a:schemeClr val="bg1"/>
                </a:solidFill>
              </a:rPr>
              <a:t> Osborne</a:t>
            </a:r>
          </a:p>
          <a:p>
            <a:pPr algn="l" eaLnBrk="1" hangingPunct="1"/>
            <a:r>
              <a:rPr lang="en-GB" altLang="en-US" sz="2800" b="1" dirty="0">
                <a:solidFill>
                  <a:schemeClr val="bg1"/>
                </a:solidFill>
              </a:rPr>
              <a:t>Lecturer Name</a:t>
            </a:r>
            <a:r>
              <a:rPr lang="en-GB" altLang="en-US" sz="2800" b="1">
                <a:solidFill>
                  <a:schemeClr val="bg1"/>
                </a:solidFill>
              </a:rPr>
              <a:t>: Dr Soban </a:t>
            </a:r>
            <a:r>
              <a:rPr lang="en-GB" altLang="en-US" sz="2800" b="1" dirty="0">
                <a:solidFill>
                  <a:schemeClr val="bg1"/>
                </a:solidFill>
              </a:rPr>
              <a:t>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274" name="Audio 6273">
            <a:hlinkClick r:id="" action="ppaction://media"/>
            <a:extLst>
              <a:ext uri="{FF2B5EF4-FFF2-40B4-BE49-F238E27FC236}">
                <a16:creationId xmlns:a16="http://schemas.microsoft.com/office/drawing/2014/main" id="{D63737F5-5888-6EAF-01FF-4A3DFAAE86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4555"/>
    </mc:Choice>
    <mc:Fallback xmlns="">
      <p:transition spd="slow" advTm="764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7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4F12C-DB7F-815F-0994-ABD302EC1328}"/>
              </a:ext>
            </a:extLst>
          </p:cNvPr>
          <p:cNvSpPr>
            <a:spLocks noGrp="1"/>
          </p:cNvSpPr>
          <p:nvPr>
            <p:ph type="title"/>
          </p:nvPr>
        </p:nvSpPr>
        <p:spPr/>
        <p:txBody>
          <a:bodyPr/>
          <a:lstStyle/>
          <a:p>
            <a:r>
              <a:rPr lang="en-GB" sz="1800" b="1" dirty="0"/>
              <a:t>Care Plan for a Fictional Patient with Asthma</a:t>
            </a:r>
          </a:p>
        </p:txBody>
      </p:sp>
      <p:sp>
        <p:nvSpPr>
          <p:cNvPr id="3" name="Content Placeholder 2">
            <a:extLst>
              <a:ext uri="{FF2B5EF4-FFF2-40B4-BE49-F238E27FC236}">
                <a16:creationId xmlns:a16="http://schemas.microsoft.com/office/drawing/2014/main" id="{ECA5D27B-0B0F-7EA7-9832-AB49BBE233ED}"/>
              </a:ext>
            </a:extLst>
          </p:cNvPr>
          <p:cNvSpPr>
            <a:spLocks noGrp="1"/>
          </p:cNvSpPr>
          <p:nvPr>
            <p:ph idx="1"/>
          </p:nvPr>
        </p:nvSpPr>
        <p:spPr/>
        <p:txBody>
          <a:bodyPr/>
          <a:lstStyle/>
          <a:p>
            <a:pPr marL="0" indent="0">
              <a:buNone/>
            </a:pPr>
            <a:r>
              <a:rPr lang="en-GB" sz="1800" dirty="0"/>
              <a:t> </a:t>
            </a:r>
          </a:p>
          <a:p>
            <a:endParaRPr lang="en-GB" sz="1800" dirty="0"/>
          </a:p>
          <a:p>
            <a:pPr algn="just"/>
            <a:r>
              <a:rPr lang="en-GB" sz="1800" dirty="0">
                <a:latin typeface="Arial" panose="020B0604020202020204" pitchFamily="34" charset="0"/>
                <a:cs typeface="Arial" panose="020B0604020202020204" pitchFamily="34" charset="0"/>
              </a:rPr>
              <a:t>This presentation describes an evidence-based treatment strategy for Mr. Y, a fictitious patient with recurrent asthma. It integrates NHS priorities, NICE guidelines, and worldwide statistics on asthma outcomes. The goal is to show that you understand the pathophysiology of asthma, risk factors, respiratory anatomy and physiology, and how to create a safe, patient-centred treatment plan. </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care plan complies with NICE NG80 and the NHS Long Term Plan (NICE, </a:t>
            </a:r>
            <a:r>
              <a:rPr lang="en-GB" sz="1800" dirty="0"/>
              <a:t>2024).</a:t>
            </a:r>
          </a:p>
        </p:txBody>
      </p:sp>
      <p:sp>
        <p:nvSpPr>
          <p:cNvPr id="4" name="Date Placeholder 3">
            <a:extLst>
              <a:ext uri="{FF2B5EF4-FFF2-40B4-BE49-F238E27FC236}">
                <a16:creationId xmlns:a16="http://schemas.microsoft.com/office/drawing/2014/main" id="{C954AF0C-3E72-78EF-704C-B754A27EA80F}"/>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501494BB-2760-3571-D2B1-3BE6DFC3A02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794540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980728"/>
            <a:ext cx="8229600" cy="5040560"/>
          </a:xfrm>
        </p:spPr>
        <p:txBody>
          <a:bodyPr/>
          <a:lstStyle/>
          <a:p>
            <a:pPr algn="just"/>
            <a:r>
              <a:rPr lang="en-GB" sz="1800" dirty="0">
                <a:latin typeface="Arial" panose="020B0604020202020204" pitchFamily="34" charset="0"/>
                <a:cs typeface="Arial" panose="020B0604020202020204" pitchFamily="34" charset="0"/>
              </a:rPr>
              <a:t> Mr Y is a fictitious 65-year-old guy with asthma. </a:t>
            </a:r>
          </a:p>
          <a:p>
            <a:pPr algn="just"/>
            <a:r>
              <a:rPr lang="en-GB" sz="1800" dirty="0">
                <a:latin typeface="Arial" panose="020B0604020202020204" pitchFamily="34" charset="0"/>
                <a:cs typeface="Arial" panose="020B0604020202020204" pitchFamily="34" charset="0"/>
              </a:rPr>
              <a:t> Increased shortness of breath and symptoms at night.</a:t>
            </a:r>
          </a:p>
          <a:p>
            <a:pPr algn="just"/>
            <a:r>
              <a:rPr lang="en-GB" sz="1800" dirty="0">
                <a:latin typeface="Arial" panose="020B0604020202020204" pitchFamily="34" charset="0"/>
                <a:cs typeface="Arial" panose="020B0604020202020204" pitchFamily="34" charset="0"/>
              </a:rPr>
              <a:t>The presentation delves into his condition and outlines an evidence-based treatment strategy. </a:t>
            </a:r>
          </a:p>
          <a:p>
            <a:pPr algn="just"/>
            <a:r>
              <a:rPr lang="en-GB" sz="1800" dirty="0">
                <a:latin typeface="Arial" panose="020B0604020202020204" pitchFamily="34" charset="0"/>
                <a:cs typeface="Arial" panose="020B0604020202020204" pitchFamily="34" charset="0"/>
              </a:rPr>
              <a:t> Increased SABA consumption indicates ineffective control (GINA, 2024). </a:t>
            </a:r>
          </a:p>
          <a:p>
            <a:pPr algn="just"/>
            <a:r>
              <a:rPr lang="en-GB" sz="1800" dirty="0">
                <a:latin typeface="Arial" panose="020B0604020202020204" pitchFamily="34" charset="0"/>
                <a:cs typeface="Arial" panose="020B0604020202020204" pitchFamily="34" charset="0"/>
              </a:rPr>
              <a:t> Mr. Y hasn't had an asthma checkup in 18 months.</a:t>
            </a:r>
          </a:p>
          <a:p>
            <a:pPr algn="just"/>
            <a:r>
              <a:rPr lang="en-GB" sz="1800" dirty="0">
                <a:latin typeface="Arial" panose="020B0604020202020204" pitchFamily="34" charset="0"/>
                <a:cs typeface="Arial" panose="020B0604020202020204" pitchFamily="34" charset="0"/>
              </a:rPr>
              <a:t> He lives alone, which raises issues with self-management.</a:t>
            </a:r>
          </a:p>
          <a:p>
            <a:pPr algn="just"/>
            <a:r>
              <a:rPr lang="en-GB" sz="1800" dirty="0">
                <a:latin typeface="Arial" panose="020B0604020202020204" pitchFamily="34" charset="0"/>
                <a:cs typeface="Arial" panose="020B0604020202020204" pitchFamily="34" charset="0"/>
              </a:rPr>
              <a:t>He lives alone, which raises questions about his ability to govern himself.</a:t>
            </a:r>
          </a:p>
          <a:p>
            <a:pPr algn="just"/>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b="1" dirty="0">
                <a:latin typeface="Arial" panose="020B0604020202020204" pitchFamily="34" charset="0"/>
                <a:ea typeface="Times New Roman" panose="02020603050405020304" pitchFamily="18" charset="0"/>
                <a:cs typeface="Arial" panose="020B0604020202020204" pitchFamily="34" charset="0"/>
              </a:rPr>
              <a:t>Fig: 1 </a:t>
            </a:r>
            <a:r>
              <a:rPr lang="en-GB" sz="1800" dirty="0">
                <a:solidFill>
                  <a:srgbClr val="393939"/>
                </a:solidFill>
                <a:latin typeface="Arial" panose="020B0604020202020204" pitchFamily="34" charset="0"/>
                <a:ea typeface="Times New Roman" panose="02020603050405020304" pitchFamily="18" charset="0"/>
                <a:cs typeface="Arial" panose="020B0604020202020204" pitchFamily="34" charset="0"/>
              </a:rPr>
              <a:t>An illustration of lungs with a normal airway (left) and an inflamed, constricted, asthmatic airway showing mucus build-up (right)</a:t>
            </a:r>
            <a:endParaRPr lang="en-GB" sz="1800"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endParaRPr lang="en-GB" sz="1800" b="1" dirty="0">
              <a:latin typeface="Arial" panose="020B0604020202020204" pitchFamily="34" charset="0"/>
              <a:ea typeface="Times New Roman" panose="02020603050405020304" pitchFamily="18" charset="0"/>
              <a:cs typeface="Arial" panose="020B0604020202020204" pitchFamily="34" charset="0"/>
            </a:endParaRPr>
          </a:p>
          <a:p>
            <a:endParaRPr lang="en-GB" sz="1800" b="1" dirty="0">
              <a:latin typeface="Arial" panose="020B0604020202020204" pitchFamily="34" charset="0"/>
              <a:ea typeface="Times New Roman" panose="02020603050405020304" pitchFamily="18" charset="0"/>
              <a:cs typeface="Arial" panose="020B0604020202020204" pitchFamily="34" charset="0"/>
            </a:endParaRPr>
          </a:p>
          <a:p>
            <a:endParaRPr lang="en-GB" sz="1800" b="1" dirty="0">
              <a:latin typeface="Arial" panose="020B0604020202020204" pitchFamily="34" charset="0"/>
              <a:ea typeface="Times New Roman" panose="02020603050405020304" pitchFamily="18" charset="0"/>
              <a:cs typeface="Arial" panose="020B0604020202020204" pitchFamily="34" charset="0"/>
            </a:endParaRPr>
          </a:p>
          <a:p>
            <a:r>
              <a:rPr lang="en-GB" sz="1800" b="1" dirty="0">
                <a:latin typeface="Arial" panose="020B0604020202020204" pitchFamily="34" charset="0"/>
                <a:ea typeface="Times New Roman" panose="02020603050405020304" pitchFamily="18" charset="0"/>
                <a:cs typeface="Arial" panose="020B0604020202020204" pitchFamily="34" charset="0"/>
              </a:rPr>
              <a:t>Fig: 1 </a:t>
            </a:r>
            <a:r>
              <a:rPr lang="en-GB" sz="1800" dirty="0">
                <a:solidFill>
                  <a:srgbClr val="393939"/>
                </a:solidFill>
                <a:latin typeface="Arial" panose="020B0604020202020204" pitchFamily="34" charset="0"/>
                <a:ea typeface="Times New Roman" panose="02020603050405020304" pitchFamily="18" charset="0"/>
                <a:cs typeface="Arial" panose="020B0604020202020204" pitchFamily="34" charset="0"/>
              </a:rPr>
              <a:t>An illustration of lungs with a normal airway (left) and an inflamed, constricted, asthmatic airway showing mucus build-up (right</a:t>
            </a:r>
            <a:r>
              <a:rPr lang="en-GB" sz="18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5" descr="Asthma Pathology. An illustration of lungs with a normal airway (left ...">
            <a:extLst>
              <a:ext uri="{FF2B5EF4-FFF2-40B4-BE49-F238E27FC236}">
                <a16:creationId xmlns:a16="http://schemas.microsoft.com/office/drawing/2014/main" id="{35D2C292-B661-D6DB-019E-F2904CB7F89B}"/>
              </a:ext>
            </a:extLst>
          </p:cNvPr>
          <p:cNvPicPr/>
          <p:nvPr/>
        </p:nvPicPr>
        <p:blipFill>
          <a:blip r:embed="rId2" cstate="print">
            <a:extLst>
              <a:ext uri="{28A0092B-C50C-407E-A947-70E740481C1C}">
                <a14:useLocalDpi xmlns:a14="http://schemas.microsoft.com/office/drawing/2010/main" val="0"/>
              </a:ext>
            </a:extLst>
          </a:blip>
          <a:srcRect l="8767" r="15051" b="3"/>
          <a:stretch>
            <a:fillRect/>
          </a:stretch>
        </p:blipFill>
        <p:spPr bwMode="auto">
          <a:xfrm>
            <a:off x="1907704" y="3644068"/>
            <a:ext cx="2232248" cy="1369108"/>
          </a:xfrm>
          <a:prstGeom prst="rect">
            <a:avLst/>
          </a:prstGeom>
          <a:noFill/>
          <a:ln>
            <a:noFill/>
          </a:ln>
        </p:spPr>
      </p:pic>
    </p:spTree>
    <p:extLst>
      <p:ext uri="{BB962C8B-B14F-4D97-AF65-F5344CB8AC3E}">
        <p14:creationId xmlns:p14="http://schemas.microsoft.com/office/powerpoint/2010/main" val="1044028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59432"/>
            <a:ext cx="8229600" cy="1877070"/>
          </a:xfrm>
        </p:spPr>
        <p:txBody>
          <a:bodyPr wrap="square" anchor="ctr">
            <a:normAutofit/>
          </a:bodyPr>
          <a:lstStyle/>
          <a:p>
            <a:r>
              <a:rPr lang="en-GB" sz="1800" b="1" dirty="0"/>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16689" y="1340768"/>
            <a:ext cx="8579296" cy="3960440"/>
          </a:xfrm>
        </p:spPr>
        <p:txBody>
          <a:bodyPr wrap="square" anchor="t">
            <a:normAutofit fontScale="25000" lnSpcReduction="20000"/>
          </a:bodyPr>
          <a:lstStyle/>
          <a:p>
            <a:pPr algn="just">
              <a:lnSpc>
                <a:spcPct val="150000"/>
              </a:lnSpc>
            </a:pPr>
            <a:r>
              <a:rPr lang="en-GB" sz="7200" dirty="0">
                <a:latin typeface="Arial" panose="020B0604020202020204" pitchFamily="34" charset="0"/>
                <a:cs typeface="Arial" panose="020B0604020202020204" pitchFamily="34" charset="0"/>
              </a:rPr>
              <a:t>Changes in pressure are necessary for breathing.</a:t>
            </a:r>
          </a:p>
          <a:p>
            <a:pPr algn="just">
              <a:lnSpc>
                <a:spcPct val="150000"/>
              </a:lnSpc>
            </a:pPr>
            <a:r>
              <a:rPr lang="en-GB" sz="7200" dirty="0">
                <a:latin typeface="Arial" panose="020B0604020202020204" pitchFamily="34" charset="0"/>
                <a:cs typeface="Arial" panose="020B0604020202020204" pitchFamily="34" charset="0"/>
              </a:rPr>
              <a:t> Oxygen passes into the bloodstream while carbon dioxide is expelled.</a:t>
            </a:r>
          </a:p>
          <a:p>
            <a:pPr algn="just">
              <a:lnSpc>
                <a:spcPct val="150000"/>
              </a:lnSpc>
            </a:pPr>
            <a:r>
              <a:rPr lang="en-GB" sz="7200" dirty="0">
                <a:latin typeface="Arial" panose="020B0604020202020204" pitchFamily="34" charset="0"/>
                <a:cs typeface="Arial" panose="020B0604020202020204" pitchFamily="34" charset="0"/>
              </a:rPr>
              <a:t>The size of the airways is managed by smooth muscle (Barnes, 2022).</a:t>
            </a:r>
          </a:p>
          <a:p>
            <a:pPr algn="just">
              <a:lnSpc>
                <a:spcPct val="150000"/>
              </a:lnSpc>
            </a:pPr>
            <a:r>
              <a:rPr lang="en-GB" sz="7200" dirty="0">
                <a:latin typeface="Arial" panose="020B0604020202020204" pitchFamily="34" charset="0"/>
                <a:cs typeface="Arial" panose="020B0604020202020204" pitchFamily="34" charset="0"/>
              </a:rPr>
              <a:t>The medulla oblongata and chemoreceptors oversee this process</a:t>
            </a:r>
          </a:p>
          <a:p>
            <a:pPr algn="just">
              <a:lnSpc>
                <a:spcPct val="150000"/>
              </a:lnSpc>
            </a:pPr>
            <a:r>
              <a:rPr lang="en-GB" sz="7200" dirty="0">
                <a:latin typeface="Arial" panose="020B0604020202020204" pitchFamily="34" charset="0"/>
                <a:cs typeface="Arial" panose="020B0604020202020204" pitchFamily="34" charset="0"/>
              </a:rPr>
              <a:t>Surfactant lessens the surface tension in alveoli (Hall &amp; Hall, 2021).</a:t>
            </a:r>
          </a:p>
          <a:p>
            <a:pPr algn="just">
              <a:lnSpc>
                <a:spcPct val="150000"/>
              </a:lnSpc>
            </a:pPr>
            <a:r>
              <a:rPr lang="en-GB" sz="7200" dirty="0">
                <a:latin typeface="Arial" panose="020B0604020202020204" pitchFamily="34" charset="0"/>
                <a:cs typeface="Arial" panose="020B0604020202020204" pitchFamily="34" charset="0"/>
              </a:rPr>
              <a:t>Elastic recoil is crucial for the process of exhaling. </a:t>
            </a:r>
          </a:p>
          <a:p>
            <a:pPr algn="just">
              <a:lnSpc>
                <a:spcPct val="150000"/>
              </a:lnSpc>
            </a:pPr>
            <a:r>
              <a:rPr lang="en-GB" sz="7200" dirty="0">
                <a:latin typeface="Arial" panose="020B0604020202020204" pitchFamily="34" charset="0"/>
                <a:cs typeface="Arial" panose="020B0604020202020204" pitchFamily="34" charset="0"/>
              </a:rPr>
              <a:t>Efficient oxygen–carbon dioxide exchange essential for cellular metabolism (Tortora &amp; Derrickson, 2021)</a:t>
            </a:r>
          </a:p>
          <a:p>
            <a:pPr algn="just">
              <a:lnSpc>
                <a:spcPct val="150000"/>
              </a:lnSpc>
            </a:pPr>
            <a:endParaRPr lang="en-GB" sz="4900" dirty="0">
              <a:latin typeface="Arial" panose="020B0604020202020204" pitchFamily="34" charset="0"/>
              <a:cs typeface="Arial" panose="020B0604020202020204" pitchFamily="34" charset="0"/>
            </a:endParaRPr>
          </a:p>
          <a:p>
            <a:pPr marL="0" indent="0">
              <a:lnSpc>
                <a:spcPct val="150000"/>
              </a:lnSpc>
              <a:buNone/>
            </a:pPr>
            <a:endParaRPr lang="en-GB" sz="2900" dirty="0">
              <a:latin typeface="Arial" panose="020B0604020202020204" pitchFamily="34" charset="0"/>
              <a:cs typeface="Arial" panose="020B0604020202020204" pitchFamily="34" charset="0"/>
            </a:endParaRPr>
          </a:p>
          <a:p>
            <a:pPr marL="0" indent="0">
              <a:lnSpc>
                <a:spcPct val="150000"/>
              </a:lnSpc>
              <a:buNone/>
            </a:pPr>
            <a:endParaRPr lang="en-GB" sz="2900" dirty="0">
              <a:latin typeface="Arial" panose="020B0604020202020204" pitchFamily="34" charset="0"/>
              <a:cs typeface="Arial" panose="020B0604020202020204" pitchFamily="34" charset="0"/>
            </a:endParaRPr>
          </a:p>
          <a:p>
            <a:pPr>
              <a:lnSpc>
                <a:spcPct val="170000"/>
              </a:lnSpc>
            </a:pPr>
            <a:endParaRPr lang="en-GB" sz="2900" dirty="0"/>
          </a:p>
          <a:p>
            <a:pPr marL="0" indent="0">
              <a:lnSpc>
                <a:spcPct val="90000"/>
              </a:lnSpc>
              <a:buNone/>
            </a:pPr>
            <a:endParaRPr lang="en-GB" sz="2900" dirty="0"/>
          </a:p>
          <a:p>
            <a:pPr marL="0" indent="0">
              <a:lnSpc>
                <a:spcPct val="90000"/>
              </a:lnSpc>
              <a:buNone/>
            </a:pPr>
            <a:endParaRPr lang="en-GB" sz="2900" dirty="0"/>
          </a:p>
          <a:p>
            <a:pPr marL="0" indent="0">
              <a:lnSpc>
                <a:spcPct val="90000"/>
              </a:lnSpc>
              <a:buNone/>
            </a:pPr>
            <a:endParaRPr lang="en-GB" sz="2900" dirty="0"/>
          </a:p>
          <a:p>
            <a:pPr marL="0" indent="0">
              <a:lnSpc>
                <a:spcPct val="90000"/>
              </a:lnSpc>
              <a:buNone/>
            </a:pPr>
            <a:endParaRPr lang="en-GB" sz="2900" dirty="0"/>
          </a:p>
          <a:p>
            <a:pPr marL="0" indent="0">
              <a:lnSpc>
                <a:spcPct val="90000"/>
              </a:lnSpc>
              <a:buNone/>
            </a:pPr>
            <a:r>
              <a:rPr lang="en-GB" sz="2900" dirty="0"/>
              <a:t> </a:t>
            </a:r>
          </a:p>
          <a:p>
            <a:pPr marL="0" indent="0">
              <a:lnSpc>
                <a:spcPct val="90000"/>
              </a:lnSpc>
              <a:buNone/>
            </a:pPr>
            <a:endParaRPr lang="en-GB" sz="2900" dirty="0"/>
          </a:p>
          <a:p>
            <a:pPr marL="0" indent="0">
              <a:lnSpc>
                <a:spcPct val="90000"/>
              </a:lnSpc>
              <a:buNone/>
            </a:pP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br>
              <a:rPr lang="en-GB" sz="2900" b="1" dirty="0">
                <a:latin typeface="Arial" panose="020B0604020202020204" pitchFamily="34" charset="0"/>
                <a:ea typeface="Times New Roman" panose="02020603050405020304" pitchFamily="18" charset="0"/>
                <a:cs typeface="Arial" panose="020B0604020202020204" pitchFamily="34" charset="0"/>
              </a:rPr>
            </a:br>
            <a:endParaRPr lang="en-GB" sz="29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buNone/>
            </a:pPr>
            <a:endParaRPr lang="en-GB" sz="1800" dirty="0"/>
          </a:p>
          <a:p>
            <a:pPr>
              <a:lnSpc>
                <a:spcPct val="90000"/>
              </a:lnSpc>
            </a:pPr>
            <a:endParaRPr lang="en-GB" sz="1100" dirty="0"/>
          </a:p>
        </p:txBody>
      </p:sp>
      <p:sp>
        <p:nvSpPr>
          <p:cNvPr id="9" name="Date Placeholder 4">
            <a:extLst>
              <a:ext uri="{FF2B5EF4-FFF2-40B4-BE49-F238E27FC236}">
                <a16:creationId xmlns:a16="http://schemas.microsoft.com/office/drawing/2014/main" id="{2FD4B9CB-0F0E-B100-BB1B-3AC9D8336950}"/>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22/04/2026</a:t>
            </a:fld>
            <a:endParaRPr lang="en-GB" altLang="en-US"/>
          </a:p>
        </p:txBody>
      </p:sp>
      <p:sp>
        <p:nvSpPr>
          <p:cNvPr id="11" name="Slide Number Placeholder 5">
            <a:extLst>
              <a:ext uri="{FF2B5EF4-FFF2-40B4-BE49-F238E27FC236}">
                <a16:creationId xmlns:a16="http://schemas.microsoft.com/office/drawing/2014/main" id="{6EFBAA75-9876-2E0C-220A-BC040A53D6B3}"/>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82CA-44FB-62F7-C265-D79D2C4B7744}"/>
              </a:ext>
            </a:extLst>
          </p:cNvPr>
          <p:cNvSpPr>
            <a:spLocks noGrp="1"/>
          </p:cNvSpPr>
          <p:nvPr>
            <p:ph type="title"/>
          </p:nvPr>
        </p:nvSpPr>
        <p:spPr/>
        <p:txBody>
          <a:bodyPr/>
          <a:lstStyle/>
          <a:p>
            <a:pPr marL="0" indent="0">
              <a:lnSpc>
                <a:spcPct val="90000"/>
              </a:lnSpc>
            </a:pPr>
            <a:br>
              <a:rPr lang="en-GB" b="1" dirty="0">
                <a:latin typeface="Arial" panose="020B0604020202020204" pitchFamily="34" charset="0"/>
                <a:ea typeface="Times New Roman" panose="02020603050405020304" pitchFamily="18" charset="0"/>
                <a:cs typeface="Arial" panose="020B0604020202020204" pitchFamily="34" charset="0"/>
              </a:rPr>
            </a:br>
            <a:r>
              <a:rPr lang="en-GB" b="1" dirty="0">
                <a:latin typeface="Arial" panose="020B0604020202020204" pitchFamily="34" charset="0"/>
                <a:ea typeface="Times New Roman" panose="02020603050405020304" pitchFamily="18" charset="0"/>
                <a:cs typeface="Arial" panose="020B0604020202020204" pitchFamily="34" charset="0"/>
              </a:rPr>
              <a:t>                                                                </a:t>
            </a:r>
            <a:r>
              <a:rPr lang="en-GB" sz="1800" b="1" dirty="0">
                <a:latin typeface="Arial" panose="020B0604020202020204" pitchFamily="34" charset="0"/>
                <a:ea typeface="Times New Roman" panose="02020603050405020304" pitchFamily="18" charset="0"/>
                <a:cs typeface="Arial" panose="020B0604020202020204" pitchFamily="34" charset="0"/>
              </a:rPr>
              <a:t>Fig: 2: </a:t>
            </a:r>
            <a:r>
              <a:rPr lang="en-GB" sz="1800" dirty="0">
                <a:latin typeface="Arial" panose="020B0604020202020204" pitchFamily="34" charset="0"/>
                <a:ea typeface="Times New Roman" panose="02020603050405020304" pitchFamily="18" charset="0"/>
                <a:cs typeface="Arial" panose="020B0604020202020204" pitchFamily="34" charset="0"/>
              </a:rPr>
              <a:t>Anatomy and Physiology of Respiratory system</a:t>
            </a:r>
            <a:br>
              <a:rPr lang="en-GB" b="1" dirty="0">
                <a:latin typeface="Arial" panose="020B0604020202020204" pitchFamily="34" charset="0"/>
                <a:ea typeface="Times New Roman" panose="02020603050405020304" pitchFamily="18" charset="0"/>
                <a:cs typeface="Arial" panose="020B0604020202020204" pitchFamily="34" charset="0"/>
              </a:rPr>
            </a:br>
            <a:br>
              <a:rPr lang="en-GB" b="1" dirty="0">
                <a:latin typeface="Arial" panose="020B0604020202020204" pitchFamily="34" charset="0"/>
                <a:ea typeface="Times New Roman" panose="02020603050405020304" pitchFamily="18" charset="0"/>
                <a:cs typeface="Arial" panose="020B0604020202020204" pitchFamily="34" charset="0"/>
              </a:rPr>
            </a:br>
            <a:endParaRPr lang="en-GB" dirty="0"/>
          </a:p>
        </p:txBody>
      </p:sp>
      <p:sp>
        <p:nvSpPr>
          <p:cNvPr id="4" name="Date Placeholder 3">
            <a:extLst>
              <a:ext uri="{FF2B5EF4-FFF2-40B4-BE49-F238E27FC236}">
                <a16:creationId xmlns:a16="http://schemas.microsoft.com/office/drawing/2014/main" id="{1F806520-2E1A-7D09-9D1E-30279B56613F}"/>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0E6AA881-9AA8-A558-0E60-594D4030D3C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Content Placeholder 5" descr="Anatomy And Physiology Respiratory System In Medical Lab #7">
            <a:extLst>
              <a:ext uri="{FF2B5EF4-FFF2-40B4-BE49-F238E27FC236}">
                <a16:creationId xmlns:a16="http://schemas.microsoft.com/office/drawing/2014/main" id="{1525D1D8-5ABE-600A-5F92-5A98C97F057E}"/>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1091" y="1600201"/>
            <a:ext cx="5221817" cy="3268960"/>
          </a:xfrm>
          <a:prstGeom prst="rect">
            <a:avLst/>
          </a:prstGeom>
          <a:noFill/>
          <a:ln>
            <a:noFill/>
          </a:ln>
        </p:spPr>
      </p:pic>
    </p:spTree>
    <p:extLst>
      <p:ext uri="{BB962C8B-B14F-4D97-AF65-F5344CB8AC3E}">
        <p14:creationId xmlns:p14="http://schemas.microsoft.com/office/powerpoint/2010/main" val="1426381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B6885-DDCB-CF23-1734-F1347B0C2A09}"/>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Anatomy of the Respiratory System</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8EFA4F1-7058-5522-E0EF-17A240E5177E}"/>
              </a:ext>
            </a:extLst>
          </p:cNvPr>
          <p:cNvSpPr>
            <a:spLocks noGrp="1"/>
          </p:cNvSpPr>
          <p:nvPr>
            <p:ph idx="1"/>
          </p:nvPr>
        </p:nvSpPr>
        <p:spPr>
          <a:xfrm>
            <a:off x="457200" y="1196752"/>
            <a:ext cx="8229600" cy="4320481"/>
          </a:xfrm>
        </p:spPr>
        <p:txBody>
          <a:bodyPr/>
          <a:lstStyle/>
          <a:p>
            <a:pPr algn="just"/>
            <a:r>
              <a:rPr lang="en-GB" sz="1800" dirty="0">
                <a:latin typeface="Arial" panose="020B0604020202020204" pitchFamily="34" charset="0"/>
                <a:cs typeface="Arial" panose="020B0604020202020204" pitchFamily="34" charset="0"/>
              </a:rPr>
              <a:t> According to Johnson et al 2021) the anatomy is consisting of  Upper and lower airways, as well as alveoli</a:t>
            </a:r>
          </a:p>
          <a:p>
            <a:pPr algn="just"/>
            <a:r>
              <a:rPr lang="en-GB" sz="1800" dirty="0">
                <a:latin typeface="Arial" panose="020B0604020202020204" pitchFamily="34" charset="0"/>
                <a:cs typeface="Arial" panose="020B0604020202020204" pitchFamily="34" charset="0"/>
              </a:rPr>
              <a:t> The trachea contains bronchi and bronchioles.• The alveoli are where gas exchange happens. • The diaphragm and intercostal muscles aid in respiration. </a:t>
            </a:r>
          </a:p>
          <a:p>
            <a:pPr algn="just"/>
            <a:r>
              <a:rPr lang="en-GB" sz="1800" dirty="0">
                <a:latin typeface="Arial" panose="020B0604020202020204" pitchFamily="34" charset="0"/>
                <a:cs typeface="Arial" panose="020B0604020202020204" pitchFamily="34" charset="0"/>
              </a:rPr>
              <a:t>Ciliated epithelium lines the airways (Tortora and Derrickson, 2022).</a:t>
            </a:r>
          </a:p>
          <a:p>
            <a:pPr algn="just"/>
            <a:r>
              <a:rPr lang="en-GB" sz="1800" dirty="0">
                <a:latin typeface="Arial" panose="020B0604020202020204" pitchFamily="34" charset="0"/>
                <a:cs typeface="Arial" panose="020B0604020202020204" pitchFamily="34" charset="0"/>
              </a:rPr>
              <a:t> Lungs have around 300 million alveoli.</a:t>
            </a:r>
          </a:p>
          <a:p>
            <a:pPr algn="just"/>
            <a:r>
              <a:rPr lang="en-GB" sz="1800" dirty="0">
                <a:latin typeface="Arial" panose="020B0604020202020204" pitchFamily="34" charset="0"/>
                <a:cs typeface="Arial" panose="020B0604020202020204" pitchFamily="34" charset="0"/>
              </a:rPr>
              <a:t> Pleural membranes help to reduce friction during breathing. </a:t>
            </a:r>
          </a:p>
          <a:p>
            <a:pPr algn="just"/>
            <a:endParaRPr lang="en-GB" sz="18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B8984144-ECB2-A97C-9EDB-C8977F1F80BE}"/>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349009D-75E4-E890-F567-3E6254070BD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967311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7C85-31CA-A89B-CDEC-48B581C82E09}"/>
              </a:ext>
            </a:extLst>
          </p:cNvPr>
          <p:cNvSpPr>
            <a:spLocks noGrp="1"/>
          </p:cNvSpPr>
          <p:nvPr>
            <p:ph type="title"/>
          </p:nvPr>
        </p:nvSpPr>
        <p:spPr/>
        <p:txBody>
          <a:bodyPr/>
          <a:lstStyle/>
          <a:p>
            <a:r>
              <a:rPr lang="en-GB" sz="1800" b="1" dirty="0"/>
              <a:t>Physiology of Normal Breathing</a:t>
            </a:r>
            <a:br>
              <a:rPr lang="en-GB" dirty="0"/>
            </a:br>
            <a:endParaRPr lang="en-GB" dirty="0"/>
          </a:p>
        </p:txBody>
      </p:sp>
      <p:sp>
        <p:nvSpPr>
          <p:cNvPr id="3" name="Content Placeholder 2">
            <a:extLst>
              <a:ext uri="{FF2B5EF4-FFF2-40B4-BE49-F238E27FC236}">
                <a16:creationId xmlns:a16="http://schemas.microsoft.com/office/drawing/2014/main" id="{E03D7C6C-E0EA-C157-0E0C-73D3ED2FC997}"/>
              </a:ext>
            </a:extLst>
          </p:cNvPr>
          <p:cNvSpPr>
            <a:spLocks noGrp="1"/>
          </p:cNvSpPr>
          <p:nvPr>
            <p:ph idx="1"/>
          </p:nvPr>
        </p:nvSpPr>
        <p:spPr/>
        <p:txBody>
          <a:bodyPr/>
          <a:lstStyle/>
          <a:p>
            <a:pPr algn="just"/>
            <a:r>
              <a:rPr lang="en-GB" sz="1800" dirty="0">
                <a:latin typeface="Arial" panose="020B0604020202020204" pitchFamily="34" charset="0"/>
                <a:cs typeface="Arial" panose="020B0604020202020204" pitchFamily="34" charset="0"/>
              </a:rPr>
              <a:t>Changes in pressure are necessary for breathing.</a:t>
            </a:r>
          </a:p>
          <a:p>
            <a:pPr algn="just"/>
            <a:r>
              <a:rPr lang="en-GB" sz="1800" dirty="0">
                <a:latin typeface="Arial" panose="020B0604020202020204" pitchFamily="34" charset="0"/>
                <a:cs typeface="Arial" panose="020B0604020202020204" pitchFamily="34" charset="0"/>
              </a:rPr>
              <a:t>Oxygen passes into the bloodstream while carbon dioxide is expelled.</a:t>
            </a:r>
          </a:p>
          <a:p>
            <a:pPr algn="just"/>
            <a:r>
              <a:rPr lang="en-GB" sz="1800" dirty="0">
                <a:latin typeface="Arial" panose="020B0604020202020204" pitchFamily="34" charset="0"/>
                <a:cs typeface="Arial" panose="020B0604020202020204" pitchFamily="34" charset="0"/>
              </a:rPr>
              <a:t>The size of the airways is managed by smooth muscle (Barnes, 2022).</a:t>
            </a:r>
          </a:p>
          <a:p>
            <a:pPr algn="just"/>
            <a:r>
              <a:rPr lang="en-GB" sz="1800" dirty="0">
                <a:latin typeface="Arial" panose="020B0604020202020204" pitchFamily="34" charset="0"/>
                <a:cs typeface="Arial" panose="020B0604020202020204" pitchFamily="34" charset="0"/>
              </a:rPr>
              <a:t>The medulla oblongata and chemoreceptors oversee this process.• Surfactant lessens the surface tension in alveoli (Hall &amp; Hall, 2021).</a:t>
            </a:r>
          </a:p>
          <a:p>
            <a:pPr algn="just"/>
            <a:r>
              <a:rPr lang="en-GB" sz="1800" dirty="0">
                <a:latin typeface="Arial" panose="020B0604020202020204" pitchFamily="34" charset="0"/>
                <a:cs typeface="Arial" panose="020B0604020202020204" pitchFamily="34" charset="0"/>
              </a:rPr>
              <a:t>Elastic recoil is crucial for the process of exhaling.</a:t>
            </a:r>
          </a:p>
          <a:p>
            <a:pPr algn="just"/>
            <a:endParaRPr lang="en-GB" sz="1800" dirty="0">
              <a:latin typeface="Arial" panose="020B0604020202020204" pitchFamily="34"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FDA8E3CA-B113-F739-65A0-EAD3218308A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1B5B0125-B468-A9B5-5D45-A730AFB3C5C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618071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18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algn="just"/>
            <a:r>
              <a:rPr lang="en-GB" sz="1800" dirty="0">
                <a:latin typeface="Arial" panose="020B0604020202020204" pitchFamily="34" charset="0"/>
                <a:cs typeface="Arial" panose="020B0604020202020204" pitchFamily="34" charset="0"/>
              </a:rPr>
              <a:t>Mr Y a 65 years of gentleman, he is retired and lives independently.</a:t>
            </a:r>
          </a:p>
          <a:p>
            <a:pPr algn="just"/>
            <a:r>
              <a:rPr lang="en-GB" sz="1800" dirty="0">
                <a:latin typeface="Arial" panose="020B0604020202020204" pitchFamily="34" charset="0"/>
                <a:cs typeface="Arial" panose="020B0604020202020204" pitchFamily="34" charset="0"/>
              </a:rPr>
              <a:t>His  BMI of 31 (obesity classification).</a:t>
            </a:r>
          </a:p>
          <a:p>
            <a:pPr algn="just"/>
            <a:r>
              <a:rPr lang="en-GB" sz="1800" dirty="0">
                <a:latin typeface="Arial" panose="020B0604020202020204" pitchFamily="34" charset="0"/>
                <a:cs typeface="Arial" panose="020B0604020202020204" pitchFamily="34" charset="0"/>
              </a:rPr>
              <a:t> He has a history of smoking for 30 years.</a:t>
            </a:r>
          </a:p>
          <a:p>
            <a:pPr algn="just"/>
            <a:r>
              <a:rPr lang="en-GB" sz="1800" dirty="0">
                <a:latin typeface="Arial" panose="020B0604020202020204" pitchFamily="34" charset="0"/>
                <a:cs typeface="Arial" panose="020B0604020202020204" pitchFamily="34" charset="0"/>
              </a:rPr>
              <a:t> Engages in limited physical activity.</a:t>
            </a:r>
          </a:p>
          <a:p>
            <a:pPr algn="just"/>
            <a:r>
              <a:rPr lang="en-GB" sz="1800" dirty="0">
                <a:latin typeface="Arial" panose="020B0604020202020204" pitchFamily="34" charset="0"/>
                <a:cs typeface="Arial" panose="020B0604020202020204" pitchFamily="34" charset="0"/>
              </a:rPr>
              <a:t> Inhaler use is irregular.</a:t>
            </a:r>
          </a:p>
          <a:p>
            <a:pPr algn="just"/>
            <a:r>
              <a:rPr lang="en-GB" sz="1800" dirty="0">
                <a:latin typeface="Arial" panose="020B0604020202020204" pitchFamily="34" charset="0"/>
                <a:cs typeface="Arial" panose="020B0604020202020204" pitchFamily="34" charset="0"/>
              </a:rPr>
              <a:t>Experiences anxiety during episodes of breathlessness.</a:t>
            </a:r>
          </a:p>
          <a:p>
            <a:pPr algn="just"/>
            <a:r>
              <a:rPr lang="en-GB" sz="1800" dirty="0">
                <a:latin typeface="Arial" panose="020B0604020202020204" pitchFamily="34" charset="0"/>
                <a:cs typeface="Arial" panose="020B0604020202020204" pitchFamily="34" charset="0"/>
              </a:rPr>
              <a:t>Home environment is dusty, featuring an old carpet and smells of mould, which can be the cause of his asthma.</a:t>
            </a:r>
          </a:p>
          <a:p>
            <a:pPr marL="0" indent="0" algn="just">
              <a:buNone/>
            </a:pPr>
            <a:endParaRPr lang="en-GB" sz="1100" dirty="0">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136525"/>
            <a:ext cx="8229600" cy="1060227"/>
          </a:xfrm>
        </p:spPr>
        <p:txBody>
          <a:bodyPr/>
          <a:lstStyle/>
          <a:p>
            <a:r>
              <a:rPr lang="en-GB" sz="18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908720"/>
            <a:ext cx="8229600" cy="4608513"/>
          </a:xfrm>
        </p:spPr>
        <p:txBody>
          <a:bodyPr/>
          <a:lstStyle/>
          <a:p>
            <a:pPr algn="just"/>
            <a:r>
              <a:rPr lang="en-GB" sz="1800" dirty="0">
                <a:latin typeface="Arial" panose="020B0604020202020204" pitchFamily="34" charset="0"/>
                <a:cs typeface="Arial" panose="020B0604020202020204" pitchFamily="34" charset="0"/>
              </a:rPr>
              <a:t>Care Plan: Medication Management</a:t>
            </a:r>
          </a:p>
          <a:p>
            <a:pPr algn="just"/>
            <a:r>
              <a:rPr lang="en-GB" sz="1800" dirty="0">
                <a:latin typeface="Arial" panose="020B0604020202020204" pitchFamily="34" charset="0"/>
                <a:cs typeface="Arial" panose="020B0604020202020204" pitchFamily="34" charset="0"/>
              </a:rPr>
              <a:t>Continue using SABA  for symptoms relief</a:t>
            </a:r>
          </a:p>
          <a:p>
            <a:pPr algn="just"/>
            <a:r>
              <a:rPr lang="en-GB" sz="1800" dirty="0">
                <a:latin typeface="Arial" panose="020B0604020202020204" pitchFamily="34" charset="0"/>
                <a:cs typeface="Arial" panose="020B0604020202020204" pitchFamily="34" charset="0"/>
              </a:rPr>
              <a:t>Utilise ICS as a preventative measure</a:t>
            </a:r>
          </a:p>
          <a:p>
            <a:pPr algn="just"/>
            <a:r>
              <a:rPr lang="en-GB" sz="1800" dirty="0">
                <a:latin typeface="Arial" panose="020B0604020202020204" pitchFamily="34" charset="0"/>
                <a:cs typeface="Arial" panose="020B0604020202020204" pitchFamily="34" charset="0"/>
              </a:rPr>
              <a:t>Think about combining ICS and LABA issues continue</a:t>
            </a:r>
          </a:p>
          <a:p>
            <a:pPr algn="just"/>
            <a:r>
              <a:rPr lang="en-GB" sz="1800" dirty="0">
                <a:latin typeface="Arial" panose="020B0604020202020204" pitchFamily="34" charset="0"/>
                <a:cs typeface="Arial" panose="020B0604020202020204" pitchFamily="34" charset="0"/>
              </a:rPr>
              <a:t>Regularly continue to check inhaler technique.</a:t>
            </a:r>
          </a:p>
          <a:p>
            <a:pPr algn="just"/>
            <a:r>
              <a:rPr lang="en-GB" sz="1800" dirty="0">
                <a:latin typeface="Arial" panose="020B0604020202020204" pitchFamily="34" charset="0"/>
                <a:cs typeface="Arial" panose="020B0604020202020204" pitchFamily="34" charset="0"/>
              </a:rPr>
              <a:t>Conduct a yearly medication assessment.</a:t>
            </a:r>
          </a:p>
          <a:p>
            <a:pPr algn="just"/>
            <a:r>
              <a:rPr lang="en-GB" sz="1800" dirty="0">
                <a:latin typeface="Arial" panose="020B0604020202020204" pitchFamily="34" charset="0"/>
                <a:cs typeface="Arial" panose="020B0604020202020204" pitchFamily="34" charset="0"/>
              </a:rPr>
              <a:t>Explore MART treatment options (GINA, 2024)</a:t>
            </a:r>
          </a:p>
          <a:p>
            <a:pPr algn="just"/>
            <a:r>
              <a:rPr lang="en-GB" sz="1800" dirty="0">
                <a:latin typeface="Arial" panose="020B0604020202020204" pitchFamily="34" charset="0"/>
                <a:cs typeface="Arial" panose="020B0604020202020204" pitchFamily="34" charset="0"/>
              </a:rPr>
              <a:t>Watch any side effects of ICS.</a:t>
            </a:r>
          </a:p>
          <a:p>
            <a:pPr algn="just"/>
            <a:r>
              <a:rPr lang="en-GB" sz="1800" dirty="0">
                <a:latin typeface="Arial" panose="020B0604020202020204" pitchFamily="34" charset="0"/>
                <a:cs typeface="Arial" panose="020B0604020202020204" pitchFamily="34" charset="0"/>
              </a:rPr>
              <a:t>Emphasise the distinction between reliever and preventer.</a:t>
            </a:r>
          </a:p>
          <a:p>
            <a:pPr algn="just"/>
            <a:r>
              <a:rPr lang="en-GB" sz="1800" dirty="0">
                <a:latin typeface="Arial" panose="020B0604020202020204" pitchFamily="34" charset="0"/>
                <a:cs typeface="Arial" panose="020B0604020202020204" pitchFamily="34" charset="0"/>
              </a:rPr>
              <a:t>Smoking cessation support essential to improve lung function and treatment response</a:t>
            </a:r>
          </a:p>
          <a:p>
            <a:pPr algn="just"/>
            <a:r>
              <a:rPr lang="en-GB" sz="1800" dirty="0">
                <a:latin typeface="Arial" panose="020B0604020202020204" pitchFamily="34" charset="0"/>
                <a:cs typeface="Arial" panose="020B0604020202020204" pitchFamily="34" charset="0"/>
              </a:rPr>
              <a:t>Gradual introduction of low–moderate exercise to enhance respiratory capacity</a:t>
            </a:r>
          </a:p>
          <a:p>
            <a:pPr algn="just"/>
            <a:r>
              <a:rPr lang="en-GB" sz="1800" dirty="0">
                <a:latin typeface="Arial" panose="020B0604020202020204" pitchFamily="34" charset="0"/>
                <a:cs typeface="Arial" panose="020B0604020202020204" pitchFamily="34" charset="0"/>
              </a:rPr>
              <a:t>Avoidance of triggers (pollution, allergens, cold air) (NICE, 2022; NHS, 2023)</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18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algn="just"/>
            <a:r>
              <a:rPr lang="en-GB" sz="1800" dirty="0">
                <a:latin typeface="Arial" panose="020B0604020202020204" pitchFamily="34" charset="0"/>
                <a:cs typeface="Arial" panose="020B0604020202020204" pitchFamily="34" charset="0"/>
              </a:rPr>
              <a:t>To Support Mr Y to manage his weight.</a:t>
            </a:r>
          </a:p>
          <a:p>
            <a:pPr algn="just"/>
            <a:r>
              <a:rPr lang="en-GB" sz="1800" dirty="0">
                <a:latin typeface="Arial" panose="020B0604020202020204" pitchFamily="34" charset="0"/>
                <a:cs typeface="Arial" panose="020B0604020202020204" pitchFamily="34" charset="0"/>
              </a:rPr>
              <a:t>Encourage him to quit smoking.</a:t>
            </a:r>
          </a:p>
          <a:p>
            <a:pPr algn="just"/>
            <a:r>
              <a:rPr lang="en-GB" sz="1800" dirty="0">
                <a:latin typeface="Arial" panose="020B0604020202020204" pitchFamily="34" charset="0"/>
                <a:cs typeface="Arial" panose="020B0604020202020204" pitchFamily="34" charset="0"/>
              </a:rPr>
              <a:t>Implement a mild exercise routine.</a:t>
            </a:r>
          </a:p>
          <a:p>
            <a:pPr algn="just"/>
            <a:r>
              <a:rPr lang="en-GB" sz="1800" dirty="0">
                <a:latin typeface="Arial" panose="020B0604020202020204" pitchFamily="34" charset="0"/>
                <a:cs typeface="Arial" panose="020B0604020202020204" pitchFamily="34" charset="0"/>
              </a:rPr>
              <a:t>Steer clear of cold air and allergens.</a:t>
            </a:r>
          </a:p>
          <a:p>
            <a:pPr algn="just"/>
            <a:r>
              <a:rPr lang="en-GB" sz="1800" dirty="0">
                <a:latin typeface="Arial" panose="020B0604020202020204" pitchFamily="34" charset="0"/>
                <a:cs typeface="Arial" panose="020B0604020202020204" pitchFamily="34" charset="0"/>
              </a:rPr>
              <a:t>Offer a written asthma action plan.</a:t>
            </a:r>
          </a:p>
          <a:p>
            <a:pPr algn="just"/>
            <a:r>
              <a:rPr lang="en-GB" sz="1800" dirty="0">
                <a:latin typeface="Arial" panose="020B0604020202020204" pitchFamily="34" charset="0"/>
                <a:cs typeface="Arial" panose="020B0604020202020204" pitchFamily="34" charset="0"/>
              </a:rPr>
              <a:t>Encourage vaccinations.</a:t>
            </a:r>
          </a:p>
          <a:p>
            <a:pPr algn="just"/>
            <a:r>
              <a:rPr lang="en-GB" sz="1800" dirty="0">
                <a:latin typeface="Arial" panose="020B0604020202020204" pitchFamily="34" charset="0"/>
                <a:cs typeface="Arial" panose="020B0604020202020204" pitchFamily="34" charset="0"/>
              </a:rPr>
              <a:t>Teach breathing  techniques exercises (McHugh et al., 2022).</a:t>
            </a:r>
          </a:p>
          <a:p>
            <a:pPr algn="just"/>
            <a:r>
              <a:rPr lang="en-GB" sz="1800" dirty="0">
                <a:latin typeface="Arial" panose="020B0604020202020204" pitchFamily="34" charset="0"/>
                <a:cs typeface="Arial" panose="020B0604020202020204" pitchFamily="34" charset="0"/>
              </a:rPr>
              <a:t>Direct to local support groups.</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1800" dirty="0">
                <a:latin typeface="Arial" panose="020B0604020202020204" pitchFamily="34" charset="0"/>
                <a:cs typeface="Arial" panose="020B0604020202020204" pitchFamily="34" charset="0"/>
              </a:rPr>
              <a:t> </a:t>
            </a:r>
            <a:endParaRPr lang="en-GB" sz="18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1800" b="1" dirty="0"/>
              <a:t>Asthma mortality: UK in Comparison with Global Statistics</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algn="just"/>
            <a:r>
              <a:rPr lang="en-GB" sz="1800" dirty="0">
                <a:latin typeface="Arial" panose="020B0604020202020204" pitchFamily="34" charset="0"/>
                <a:cs typeface="Arial" panose="020B0604020202020204" pitchFamily="34" charset="0"/>
              </a:rPr>
              <a:t>Asthma impacts 334 million individuals across the globe, and the worldwide death rate remain high (Yuan et al, 2025).</a:t>
            </a:r>
          </a:p>
          <a:p>
            <a:pPr algn="just"/>
            <a:r>
              <a:rPr lang="en-GB" sz="1800" dirty="0">
                <a:latin typeface="Arial" panose="020B0604020202020204" pitchFamily="34" charset="0"/>
                <a:cs typeface="Arial" panose="020B0604020202020204" pitchFamily="34" charset="0"/>
              </a:rPr>
              <a:t>Although there has been a reduction in global mortality, it continues to be elevated in low-income nations due to restricted access to healthcare.</a:t>
            </a:r>
          </a:p>
          <a:p>
            <a:pPr algn="just"/>
            <a:r>
              <a:rPr lang="en-GB" sz="1800" dirty="0">
                <a:latin typeface="Arial" panose="020B0604020202020204" pitchFamily="34" charset="0"/>
                <a:cs typeface="Arial" panose="020B0604020202020204" pitchFamily="34" charset="0"/>
              </a:rPr>
              <a:t>In the UK, there 1,141 asthma-related deaths each year, equating to a mortality rate of 1.99 per 100,000 (DHSC, 2024).</a:t>
            </a:r>
          </a:p>
          <a:p>
            <a:pPr algn="just"/>
            <a:r>
              <a:rPr lang="en-GB" sz="1800" dirty="0">
                <a:latin typeface="Arial" panose="020B0604020202020204" pitchFamily="34" charset="0"/>
                <a:cs typeface="Arial" panose="020B0604020202020204" pitchFamily="34" charset="0"/>
              </a:rPr>
              <a:t>The UK exhibits one of the highest rates of asthma mortality in Western Europe (RCPCH, 2021).</a:t>
            </a:r>
          </a:p>
          <a:p>
            <a:pPr algn="just"/>
            <a:r>
              <a:rPr lang="en-GB" sz="1800" dirty="0">
                <a:latin typeface="Arial" panose="020B0604020202020204" pitchFamily="34" charset="0"/>
                <a:cs typeface="Arial" panose="020B0604020202020204" pitchFamily="34" charset="0"/>
              </a:rPr>
              <a:t>A significant  number of deaths in the UK could be avoided with better management practices (Asthma + Lung UK, 2025)</a:t>
            </a:r>
          </a:p>
          <a:p>
            <a:pPr algn="just"/>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endParaRPr lang="en-GB" sz="18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18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052736"/>
            <a:ext cx="8229600" cy="4464497"/>
          </a:xfrm>
        </p:spPr>
        <p:txBody>
          <a:bodyPr/>
          <a:lstStyle/>
          <a:p>
            <a:pPr algn="just">
              <a:lnSpc>
                <a:spcPct val="150000"/>
              </a:lnSpc>
            </a:pPr>
            <a:r>
              <a:rPr lang="en-GB" sz="1800" dirty="0">
                <a:latin typeface="Arial" panose="020B0604020202020204" pitchFamily="34" charset="0"/>
                <a:cs typeface="Arial" panose="020B0604020202020204" pitchFamily="34" charset="0"/>
              </a:rPr>
              <a:t>Risk Factors for Mr Y</a:t>
            </a:r>
          </a:p>
          <a:p>
            <a:pPr algn="just">
              <a:lnSpc>
                <a:spcPct val="150000"/>
              </a:lnSpc>
            </a:pPr>
            <a:r>
              <a:rPr lang="en-GB" sz="1800" dirty="0">
                <a:latin typeface="Arial" panose="020B0604020202020204" pitchFamily="34" charset="0"/>
                <a:cs typeface="Arial" panose="020B0604020202020204" pitchFamily="34" charset="0"/>
              </a:rPr>
              <a:t> Age-related reduction in lung elasticity.</a:t>
            </a:r>
          </a:p>
          <a:p>
            <a:pPr algn="just">
              <a:lnSpc>
                <a:spcPct val="150000"/>
              </a:lnSpc>
            </a:pPr>
            <a:r>
              <a:rPr lang="en-GB" sz="1800" dirty="0">
                <a:latin typeface="Arial" panose="020B0604020202020204" pitchFamily="34" charset="0"/>
                <a:cs typeface="Arial" panose="020B0604020202020204" pitchFamily="34" charset="0"/>
              </a:rPr>
              <a:t> Obesity hinders lung expansion.</a:t>
            </a:r>
          </a:p>
          <a:p>
            <a:pPr algn="just">
              <a:lnSpc>
                <a:spcPct val="150000"/>
              </a:lnSpc>
            </a:pPr>
            <a:r>
              <a:rPr lang="en-GB" sz="1800" dirty="0">
                <a:latin typeface="Arial" panose="020B0604020202020204" pitchFamily="34" charset="0"/>
                <a:cs typeface="Arial" panose="020B0604020202020204" pitchFamily="34" charset="0"/>
              </a:rPr>
              <a:t>  Past smoking history irritates the airways.</a:t>
            </a:r>
          </a:p>
          <a:p>
            <a:pPr algn="just">
              <a:lnSpc>
                <a:spcPct val="150000"/>
              </a:lnSpc>
            </a:pPr>
            <a:r>
              <a:rPr lang="en-GB" sz="1800" dirty="0">
                <a:latin typeface="Arial" panose="020B0604020202020204" pitchFamily="34" charset="0"/>
                <a:cs typeface="Arial" panose="020B0604020202020204" pitchFamily="34" charset="0"/>
              </a:rPr>
              <a:t>Sensitivity to cold weather and exposure to dust.</a:t>
            </a:r>
          </a:p>
          <a:p>
            <a:pPr algn="just">
              <a:lnSpc>
                <a:spcPct val="150000"/>
              </a:lnSpc>
            </a:pPr>
            <a:r>
              <a:rPr lang="en-GB" sz="1800" dirty="0">
                <a:latin typeface="Arial" panose="020B0604020202020204" pitchFamily="34" charset="0"/>
                <a:cs typeface="Arial" panose="020B0604020202020204" pitchFamily="34" charset="0"/>
              </a:rPr>
              <a:t> Potentially poor technique in inhaler usage.</a:t>
            </a:r>
          </a:p>
          <a:p>
            <a:pPr algn="just">
              <a:lnSpc>
                <a:spcPct val="150000"/>
              </a:lnSpc>
            </a:pPr>
            <a:r>
              <a:rPr lang="en-GB" sz="1800" dirty="0">
                <a:latin typeface="Arial" panose="020B0604020202020204" pitchFamily="34" charset="0"/>
                <a:cs typeface="Arial" panose="020B0604020202020204" pitchFamily="34" charset="0"/>
              </a:rPr>
              <a:t>Social isolation may limit the willingness to seek assistance (NHS, 2023).</a:t>
            </a:r>
          </a:p>
          <a:p>
            <a:pPr algn="just">
              <a:lnSpc>
                <a:spcPct val="150000"/>
              </a:lnSpc>
            </a:pPr>
            <a:r>
              <a:rPr lang="en-GB" sz="1800" dirty="0">
                <a:latin typeface="Arial" panose="020B0604020202020204" pitchFamily="34" charset="0"/>
                <a:cs typeface="Arial" panose="020B0604020202020204" pitchFamily="34" charset="0"/>
              </a:rPr>
              <a:t> Sleep disturbances linked to nighttime symptoms.</a:t>
            </a:r>
          </a:p>
          <a:p>
            <a:pPr algn="just">
              <a:lnSpc>
                <a:spcPct val="150000"/>
              </a:lnSpc>
            </a:pPr>
            <a:r>
              <a:rPr lang="en-GB" sz="1800" dirty="0">
                <a:latin typeface="Arial" panose="020B0604020202020204" pitchFamily="34" charset="0"/>
                <a:cs typeface="Arial" panose="020B0604020202020204" pitchFamily="34" charset="0"/>
              </a:rPr>
              <a:t>Possible overlap between COPD and asthma conditions.</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buNone/>
            </a:pPr>
            <a:endParaRPr lang="en-GB" sz="11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727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98ADD-BCFA-321A-A737-80C2840D40E3}"/>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Risk Factors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45154E8-A605-6C91-BD79-ED3B6A54F925}"/>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Reduced airflow → impaired oxygenation → fatigue and activity intolerance</a:t>
            </a:r>
          </a:p>
          <a:p>
            <a:r>
              <a:rPr lang="en-GB" sz="1800" dirty="0">
                <a:latin typeface="Arial" panose="020B0604020202020204" pitchFamily="34" charset="0"/>
                <a:cs typeface="Arial" panose="020B0604020202020204" pitchFamily="34" charset="0"/>
              </a:rPr>
              <a:t>Increased work of breathing</a:t>
            </a:r>
          </a:p>
          <a:p>
            <a:r>
              <a:rPr lang="en-GB" sz="1800" dirty="0">
                <a:latin typeface="Arial" panose="020B0604020202020204" pitchFamily="34" charset="0"/>
                <a:cs typeface="Arial" panose="020B0604020202020204" pitchFamily="34" charset="0"/>
              </a:rPr>
              <a:t>Risk of acute severe exacerbations requiring emergency intervention</a:t>
            </a:r>
          </a:p>
          <a:p>
            <a:r>
              <a:rPr lang="en-GB" sz="1800" dirty="0">
                <a:latin typeface="Arial" panose="020B0604020202020204" pitchFamily="34" charset="0"/>
                <a:cs typeface="Arial" panose="020B0604020202020204" pitchFamily="34" charset="0"/>
              </a:rPr>
              <a:t>Psychological impact: anxiety, fear of breathlessness, reduced confidence (WHO, 2021)</a:t>
            </a:r>
          </a:p>
          <a:p>
            <a:endParaRPr lang="en-GB" dirty="0"/>
          </a:p>
        </p:txBody>
      </p:sp>
      <p:sp>
        <p:nvSpPr>
          <p:cNvPr id="4" name="Date Placeholder 3">
            <a:extLst>
              <a:ext uri="{FF2B5EF4-FFF2-40B4-BE49-F238E27FC236}">
                <a16:creationId xmlns:a16="http://schemas.microsoft.com/office/drawing/2014/main" id="{1AB63B54-8361-5348-2647-2D759473DBA7}"/>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A09E5C50-326F-D8AF-D2FA-D92A2954409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718818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AB431-D7E0-7F9A-8A55-36D4D43C2D18}"/>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Communication &amp; Ethical Considerations</a:t>
            </a:r>
            <a:br>
              <a:rPr lang="en-GB" sz="1100" b="1" dirty="0">
                <a:latin typeface="Arial" panose="020B0604020202020204" pitchFamily="34" charset="0"/>
                <a:cs typeface="Arial" panose="020B0604020202020204" pitchFamily="34" charset="0"/>
              </a:rPr>
            </a:br>
            <a:endParaRPr lang="en-GB" sz="1100" b="1" dirty="0"/>
          </a:p>
        </p:txBody>
      </p:sp>
      <p:sp>
        <p:nvSpPr>
          <p:cNvPr id="3" name="Content Placeholder 2">
            <a:extLst>
              <a:ext uri="{FF2B5EF4-FFF2-40B4-BE49-F238E27FC236}">
                <a16:creationId xmlns:a16="http://schemas.microsoft.com/office/drawing/2014/main" id="{85CDE17F-01E4-E64C-C3DC-C35363E9C672}"/>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Communication &amp; Ethical Considerations</a:t>
            </a:r>
          </a:p>
          <a:p>
            <a:r>
              <a:rPr lang="en-GB" sz="1800" dirty="0">
                <a:latin typeface="Arial" panose="020B0604020202020204" pitchFamily="34" charset="0"/>
                <a:cs typeface="Arial" panose="020B0604020202020204" pitchFamily="34" charset="0"/>
              </a:rPr>
              <a:t>Focus on patient-</a:t>
            </a:r>
            <a:r>
              <a:rPr lang="en-GB" sz="1800" dirty="0" err="1">
                <a:latin typeface="Arial" panose="020B0604020202020204" pitchFamily="34" charset="0"/>
                <a:cs typeface="Arial" panose="020B0604020202020204" pitchFamily="34" charset="0"/>
              </a:rPr>
              <a:t>centered</a:t>
            </a:r>
            <a:r>
              <a:rPr lang="en-GB" sz="1800" dirty="0">
                <a:latin typeface="Arial" panose="020B0604020202020204" pitchFamily="34" charset="0"/>
                <a:cs typeface="Arial" panose="020B0604020202020204" pitchFamily="34" charset="0"/>
              </a:rPr>
              <a:t> dialogue</a:t>
            </a:r>
          </a:p>
          <a:p>
            <a:r>
              <a:rPr lang="en-GB" sz="1800" dirty="0">
                <a:latin typeface="Arial" panose="020B0604020202020204" pitchFamily="34" charset="0"/>
                <a:cs typeface="Arial" panose="020B0604020202020204" pitchFamily="34" charset="0"/>
              </a:rPr>
              <a:t>Honor individual choices and preferences.</a:t>
            </a:r>
          </a:p>
          <a:p>
            <a:r>
              <a:rPr lang="en-GB" sz="1800" dirty="0">
                <a:latin typeface="Arial" panose="020B0604020202020204" pitchFamily="34" charset="0"/>
                <a:cs typeface="Arial" panose="020B0604020202020204" pitchFamily="34" charset="0"/>
              </a:rPr>
              <a:t>Use clear, straightforward language.</a:t>
            </a:r>
          </a:p>
          <a:p>
            <a:r>
              <a:rPr lang="en-GB" sz="1800" dirty="0">
                <a:latin typeface="Arial" panose="020B0604020202020204" pitchFamily="34" charset="0"/>
                <a:cs typeface="Arial" panose="020B0604020202020204" pitchFamily="34" charset="0"/>
              </a:rPr>
              <a:t>Protect privacy (GDPR compliance).</a:t>
            </a:r>
          </a:p>
          <a:p>
            <a:r>
              <a:rPr lang="en-GB" sz="1800" dirty="0">
                <a:latin typeface="Arial" panose="020B0604020202020204" pitchFamily="34" charset="0"/>
                <a:cs typeface="Arial" panose="020B0604020202020204" pitchFamily="34" charset="0"/>
              </a:rPr>
              <a:t>Engage in shared decision-making.</a:t>
            </a:r>
          </a:p>
          <a:p>
            <a:r>
              <a:rPr lang="en-GB" sz="1800" dirty="0">
                <a:latin typeface="Arial" panose="020B0604020202020204" pitchFamily="34" charset="0"/>
                <a:cs typeface="Arial" panose="020B0604020202020204" pitchFamily="34" charset="0"/>
              </a:rPr>
              <a:t>Take health literacy and cultural contexts into account.</a:t>
            </a:r>
          </a:p>
          <a:p>
            <a:r>
              <a:rPr lang="en-GB" sz="1800" dirty="0">
                <a:latin typeface="Arial" panose="020B0604020202020204" pitchFamily="34" charset="0"/>
                <a:cs typeface="Arial" panose="020B0604020202020204" pitchFamily="34" charset="0"/>
              </a:rPr>
              <a:t>Apply the teach-back technique.</a:t>
            </a:r>
          </a:p>
          <a:p>
            <a:r>
              <a:rPr lang="en-GB" sz="1800" dirty="0">
                <a:latin typeface="Arial" panose="020B0604020202020204" pitchFamily="34" charset="0"/>
                <a:cs typeface="Arial" panose="020B0604020202020204" pitchFamily="34" charset="0"/>
              </a:rPr>
              <a:t>Accurately record conversations.</a:t>
            </a:r>
          </a:p>
          <a:p>
            <a:endParaRPr lang="en-GB" sz="18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22C02B7C-8820-B320-D849-D81C7DB408BC}"/>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F6BF31CD-5A2F-9DFD-A549-4D8E1569692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412032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pPr marL="0" indent="0">
              <a:buNone/>
            </a:pPr>
            <a:endParaRPr lang="en-GB" dirty="0">
              <a:solidFill>
                <a:srgbClr val="0070C0"/>
              </a:solidFill>
            </a:endParaRPr>
          </a:p>
          <a:p>
            <a:pPr algn="just"/>
            <a:r>
              <a:rPr lang="en-GB" sz="1800" dirty="0">
                <a:latin typeface="Arial" panose="020B0604020202020204" pitchFamily="34" charset="0"/>
                <a:cs typeface="Arial" panose="020B0604020202020204" pitchFamily="34" charset="0"/>
              </a:rPr>
              <a:t>Mr  Y needs monitoring &amp; Follow Up</a:t>
            </a:r>
          </a:p>
          <a:p>
            <a:pPr algn="just"/>
            <a:r>
              <a:rPr lang="en-GB" sz="1800" dirty="0">
                <a:latin typeface="Arial" panose="020B0604020202020204" pitchFamily="34" charset="0"/>
                <a:cs typeface="Arial" panose="020B0604020202020204" pitchFamily="34" charset="0"/>
              </a:rPr>
              <a:t>This should start with monthly check-ins.</a:t>
            </a:r>
          </a:p>
          <a:p>
            <a:pPr algn="just"/>
            <a:r>
              <a:rPr lang="en-GB" sz="1800" dirty="0">
                <a:latin typeface="Arial" panose="020B0604020202020204" pitchFamily="34" charset="0"/>
                <a:cs typeface="Arial" panose="020B0604020202020204" pitchFamily="34" charset="0"/>
              </a:rPr>
              <a:t>Should be encouraged to keep a peak flow journal.</a:t>
            </a:r>
          </a:p>
          <a:p>
            <a:pPr algn="just"/>
            <a:r>
              <a:rPr lang="en-GB" sz="1800" dirty="0">
                <a:latin typeface="Arial" panose="020B0604020202020204" pitchFamily="34" charset="0"/>
                <a:cs typeface="Arial" panose="020B0604020202020204" pitchFamily="34" charset="0"/>
              </a:rPr>
              <a:t>Review asthma status annually.</a:t>
            </a:r>
          </a:p>
          <a:p>
            <a:pPr algn="just"/>
            <a:r>
              <a:rPr lang="en-GB" sz="1800" dirty="0">
                <a:latin typeface="Arial" panose="020B0604020202020204" pitchFamily="34" charset="0"/>
                <a:cs typeface="Arial" panose="020B0604020202020204" pitchFamily="34" charset="0"/>
              </a:rPr>
              <a:t>Administer flu and pneumococcal shots.</a:t>
            </a:r>
          </a:p>
          <a:p>
            <a:pPr algn="just"/>
            <a:r>
              <a:rPr lang="en-GB" sz="1800" dirty="0">
                <a:latin typeface="Arial" panose="020B0604020202020204" pitchFamily="34" charset="0"/>
                <a:cs typeface="Arial" panose="020B0604020202020204" pitchFamily="34" charset="0"/>
              </a:rPr>
              <a:t>Assess home environment.</a:t>
            </a:r>
          </a:p>
          <a:p>
            <a:pPr algn="just"/>
            <a:r>
              <a:rPr lang="en-GB" sz="1800" dirty="0">
                <a:latin typeface="Arial" panose="020B0604020202020204" pitchFamily="34" charset="0"/>
                <a:cs typeface="Arial" panose="020B0604020202020204" pitchFamily="34" charset="0"/>
              </a:rPr>
              <a:t>Discuss adherence during each appointment.</a:t>
            </a:r>
          </a:p>
          <a:p>
            <a:pPr algn="just"/>
            <a:r>
              <a:rPr lang="en-GB" sz="1800" dirty="0">
                <a:latin typeface="Arial" panose="020B0604020202020204" pitchFamily="34" charset="0"/>
                <a:cs typeface="Arial" panose="020B0604020202020204" pitchFamily="34" charset="0"/>
              </a:rPr>
              <a:t>Watch for warning signs with Mr Y.</a:t>
            </a:r>
          </a:p>
          <a:p>
            <a:pPr algn="just"/>
            <a:r>
              <a:rPr lang="en-GB" sz="1800" dirty="0">
                <a:latin typeface="Arial" panose="020B0604020202020204" pitchFamily="34" charset="0"/>
                <a:cs typeface="Arial" panose="020B0604020202020204" pitchFamily="34" charset="0"/>
              </a:rPr>
              <a:t>Promote use of digital asthma applications.</a:t>
            </a:r>
          </a:p>
          <a:p>
            <a:pPr marL="0" indent="0" algn="just">
              <a:buNone/>
            </a:pPr>
            <a:r>
              <a:rPr lang="en-GB" sz="1800" dirty="0">
                <a:latin typeface="Arial" panose="020B0604020202020204" pitchFamily="34" charset="0"/>
                <a:cs typeface="Arial" panose="020B0604020202020204" pitchFamily="34" charset="0"/>
              </a:rPr>
              <a:t> </a:t>
            </a:r>
          </a:p>
          <a:p>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196752"/>
            <a:ext cx="8229600" cy="4320481"/>
          </a:xfrm>
        </p:spPr>
        <p:txBody>
          <a:bodyPr/>
          <a:lstStyle/>
          <a:p>
            <a:pPr algn="just"/>
            <a:r>
              <a:rPr lang="en-GB" sz="1800" dirty="0">
                <a:latin typeface="Arial" panose="020B0604020202020204" pitchFamily="34" charset="0"/>
                <a:cs typeface="Arial" panose="020B0604020202020204" pitchFamily="34" charset="0"/>
              </a:rPr>
              <a:t>Mr Y's asthma control and long-term well-being can benefit considerably from a structured, evidence-based care plan. His risk of severe exacerbations can be decreased by following NICE NG80 guidelines and NHS Long Term Plan goals, reducing modifiable risk factors such as smoking, mould exposure, and poor inhaler technique, and ensuring proper use of MART treatment where appropriate. </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Global and UK mortality data (Yuan et al., 2025; DHSC, 2024) emphasise the need of good management, while evidence suggests that customized asthma action plans can reduce hospital admissions by up to 70%. </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Regular reviews, as well as ethical, patient-centred communication, help to improve adherence and self-management. Overall, a structured strategy founded on current data offers Mr. Y the best possibility for improvement.</a:t>
            </a: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GB" sz="18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marL="0" indent="0" algn="just">
              <a:buNone/>
            </a:pPr>
            <a:endParaRPr lang="en-GB" dirty="0"/>
          </a:p>
          <a:p>
            <a:pPr algn="just"/>
            <a:r>
              <a:rPr lang="en-GB" sz="1800" dirty="0"/>
              <a:t>Asthma + Lung UK (2023) Asthma facts and statistics. Available at: https://www.asthmaandlung.org.uk (asthmaandlung.org.uk in Bing) (Accessed: 09/04/2026)</a:t>
            </a:r>
          </a:p>
          <a:p>
            <a:pPr algn="just"/>
            <a:r>
              <a:rPr lang="en-GB" sz="1800" dirty="0"/>
              <a:t>Barnes, P. (2022) Mechanisms of airway regulation.</a:t>
            </a:r>
          </a:p>
          <a:p>
            <a:pPr algn="just"/>
            <a:r>
              <a:rPr lang="en-GB" sz="1800" dirty="0"/>
              <a:t>Barnes, P. (2022) Pathophysiology of Asthma. London: Respiratory Press.</a:t>
            </a:r>
          </a:p>
          <a:p>
            <a:pPr algn="just"/>
            <a:r>
              <a:rPr lang="en-GB" sz="1800" dirty="0"/>
              <a:t>Department of Health and Social Care (2024) Asthma Mortality Data in England. DHSC.</a:t>
            </a:r>
          </a:p>
          <a:p>
            <a:pPr algn="just"/>
            <a:r>
              <a:rPr lang="en-GB" sz="1800" dirty="0"/>
              <a:t>GINA (2024) Global Strategy for Asthma Management and Prevention.</a:t>
            </a:r>
          </a:p>
          <a:p>
            <a:pPr algn="just"/>
            <a:r>
              <a:rPr lang="en-GB" sz="1800" dirty="0"/>
              <a:t>Hall, J. &amp; Hall, M. (2021) Guyton and Hall Textbook of Medical Physiology.</a:t>
            </a:r>
          </a:p>
          <a:p>
            <a:pPr algn="just"/>
            <a:r>
              <a:rPr lang="en-GB" sz="1800" dirty="0">
                <a:latin typeface="Arial" panose="020B0604020202020204" pitchFamily="34" charset="0"/>
                <a:cs typeface="Arial" panose="020B0604020202020204" pitchFamily="34" charset="0"/>
              </a:rPr>
              <a:t>Johnson, R., Patel, S. and Ahmed, L. (2021) Respiratory System Anatomy &amp; Physiology. Oxford: Health Sciences Press.</a:t>
            </a:r>
          </a:p>
          <a:p>
            <a:pPr algn="just"/>
            <a:r>
              <a:rPr lang="en-GB" sz="1800" dirty="0">
                <a:latin typeface="Arial" panose="020B0604020202020204" pitchFamily="34" charset="0"/>
                <a:cs typeface="Arial" panose="020B0604020202020204" pitchFamily="34" charset="0"/>
              </a:rPr>
              <a:t>McHugh, T. et al. (2022) ‘Breathing exercises in asthma management’, Respiratory Care Journal.</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E33B-EA59-1A70-8A0C-8C4723E1F48C}"/>
              </a:ext>
            </a:extLst>
          </p:cNvPr>
          <p:cNvSpPr>
            <a:spLocks noGrp="1"/>
          </p:cNvSpPr>
          <p:nvPr>
            <p:ph type="title"/>
          </p:nvPr>
        </p:nvSpPr>
        <p:spPr>
          <a:xfrm>
            <a:off x="457200" y="274638"/>
            <a:ext cx="8229600" cy="634082"/>
          </a:xfrm>
        </p:spPr>
        <p:txBody>
          <a:bodyPr/>
          <a:lstStyle/>
          <a:p>
            <a:r>
              <a:rPr lang="en-GB" sz="1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9284376-67BB-C1AC-99D3-4E6507DCD27B}"/>
              </a:ext>
            </a:extLst>
          </p:cNvPr>
          <p:cNvSpPr>
            <a:spLocks noGrp="1"/>
          </p:cNvSpPr>
          <p:nvPr>
            <p:ph idx="1"/>
          </p:nvPr>
        </p:nvSpPr>
        <p:spPr>
          <a:xfrm>
            <a:off x="457200" y="836712"/>
            <a:ext cx="8229600" cy="4680521"/>
          </a:xfrm>
        </p:spPr>
        <p:txBody>
          <a:bodyPr/>
          <a:lstStyle/>
          <a:p>
            <a:pPr algn="just"/>
            <a:r>
              <a:rPr lang="en-GB" sz="1800" dirty="0">
                <a:latin typeface="Arial" panose="020B0604020202020204" pitchFamily="34" charset="0"/>
                <a:cs typeface="Arial" panose="020B0604020202020204" pitchFamily="34" charset="0"/>
              </a:rPr>
              <a:t>NHS (2023) NHS Long Term Plan: Respiratory Care.</a:t>
            </a:r>
          </a:p>
          <a:p>
            <a:pPr algn="just"/>
            <a:r>
              <a:rPr lang="en-GB" sz="1800" dirty="0">
                <a:latin typeface="Arial" panose="020B0604020202020204" pitchFamily="34" charset="0"/>
                <a:cs typeface="Arial" panose="020B0604020202020204" pitchFamily="34" charset="0"/>
              </a:rPr>
              <a:t>NICE (2022) Asthma: diagnosis, monitoring and chronic asthma management (NG80). London: National Institute for Health and Care Excellence.</a:t>
            </a:r>
          </a:p>
          <a:p>
            <a:pPr algn="just"/>
            <a:r>
              <a:rPr lang="en-GB" sz="1800" dirty="0">
                <a:latin typeface="Arial" panose="020B0604020202020204" pitchFamily="34" charset="0"/>
                <a:cs typeface="Arial" panose="020B0604020202020204" pitchFamily="34" charset="0"/>
              </a:rPr>
              <a:t>NICE (2024) Asthma: Diagnosis, Monitoring and Chronic Asthma Management (NG80).</a:t>
            </a:r>
          </a:p>
          <a:p>
            <a:pPr algn="just"/>
            <a:r>
              <a:rPr lang="en-GB" sz="1800" dirty="0">
                <a:latin typeface="Arial" panose="020B0604020202020204" pitchFamily="34" charset="0"/>
                <a:cs typeface="Arial" panose="020B0604020202020204" pitchFamily="34" charset="0"/>
              </a:rPr>
              <a:t>RCPCH (2021) State of Child Health: Asthma. Royal College of Paediatrics and Child Health.</a:t>
            </a:r>
          </a:p>
          <a:p>
            <a:pPr algn="just"/>
            <a:r>
              <a:rPr lang="en-GB" sz="1800" dirty="0">
                <a:latin typeface="Arial" panose="020B0604020202020204" pitchFamily="34" charset="0"/>
                <a:cs typeface="Arial" panose="020B0604020202020204" pitchFamily="34" charset="0"/>
              </a:rPr>
              <a:t>Tortora, G.J. and Derrickson, B. (2021) Principles of Anatomy and Physiology. 16th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Hoboken: Wiley.</a:t>
            </a:r>
          </a:p>
          <a:p>
            <a:pPr algn="just"/>
            <a:r>
              <a:rPr lang="en-GB" sz="1800" dirty="0">
                <a:latin typeface="Arial" panose="020B0604020202020204" pitchFamily="34" charset="0"/>
                <a:cs typeface="Arial" panose="020B0604020202020204" pitchFamily="34" charset="0"/>
              </a:rPr>
              <a:t>WHO (2021) Asthma fact sheet. World Health Organization. Available at: https://www.who.int (Accessed:10/04/2026).</a:t>
            </a:r>
          </a:p>
          <a:p>
            <a:pPr algn="just"/>
            <a:r>
              <a:rPr lang="en-GB" sz="1800" dirty="0">
                <a:latin typeface="Arial" panose="020B0604020202020204" pitchFamily="34" charset="0"/>
                <a:cs typeface="Arial" panose="020B0604020202020204" pitchFamily="34" charset="0"/>
              </a:rPr>
              <a:t>Yuan, L. et al. (2025) ‘Global, regional, national burden of asthma from 1990 to 2021’, </a:t>
            </a:r>
            <a:r>
              <a:rPr lang="en-GB" sz="1800" dirty="0" err="1">
                <a:latin typeface="Arial" panose="020B0604020202020204" pitchFamily="34" charset="0"/>
                <a:cs typeface="Arial" panose="020B0604020202020204" pitchFamily="34" charset="0"/>
              </a:rPr>
              <a:t>eClinicalMedicine</a:t>
            </a:r>
            <a:r>
              <a:rPr lang="en-GB" sz="1800" dirty="0">
                <a:latin typeface="Arial" panose="020B0604020202020204" pitchFamily="34" charset="0"/>
                <a:cs typeface="Arial" panose="020B0604020202020204" pitchFamily="34" charset="0"/>
              </a:rPr>
              <a:t>, 80, p.103051.</a:t>
            </a:r>
          </a:p>
          <a:p>
            <a:endParaRPr lang="en-GB" dirty="0"/>
          </a:p>
        </p:txBody>
      </p:sp>
      <p:sp>
        <p:nvSpPr>
          <p:cNvPr id="4" name="Date Placeholder 3">
            <a:extLst>
              <a:ext uri="{FF2B5EF4-FFF2-40B4-BE49-F238E27FC236}">
                <a16:creationId xmlns:a16="http://schemas.microsoft.com/office/drawing/2014/main" id="{F62B55EA-1A59-220C-EC10-F4A22B1FB0A3}"/>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3EF82E4-0064-1C70-BFF8-752DBC4AEC6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275442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1678</TotalTime>
  <Words>1632</Words>
  <Application>Microsoft Office PowerPoint</Application>
  <PresentationFormat>On-screen Show (4:3)</PresentationFormat>
  <Paragraphs>210</Paragraphs>
  <Slides>18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Verdana</vt:lpstr>
      <vt:lpstr>20140311PresentationUWTSDTemplate</vt:lpstr>
      <vt:lpstr>PowerPoint Presentation</vt:lpstr>
      <vt:lpstr>Care Plan for a Fictional Patient with Asthma</vt:lpstr>
      <vt:lpstr>Introduction</vt:lpstr>
      <vt:lpstr>Anatomy and Physiology</vt:lpstr>
      <vt:lpstr>                                                                 Fig: 2: Anatomy and Physiology of Respiratory system  </vt:lpstr>
      <vt:lpstr>Anatomy of the Respiratory System </vt:lpstr>
      <vt:lpstr>Physiology of Normal Breathing </vt:lpstr>
      <vt:lpstr>Care Plan (1/3)</vt:lpstr>
      <vt:lpstr>Care Plan (2/3)</vt:lpstr>
      <vt:lpstr>Care Plan (3/3) </vt:lpstr>
      <vt:lpstr>Asthma mortality: UK in Comparison with Global Statistics</vt:lpstr>
      <vt:lpstr>Risk factors</vt:lpstr>
      <vt:lpstr>Risk Factors </vt:lpstr>
      <vt:lpstr>Communication &amp; Ethical Considerations </vt:lpstr>
      <vt:lpstr>Recommendations</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Ma. Corazon Osborne (2414115)</cp:lastModifiedBy>
  <cp:revision>237</cp:revision>
  <cp:lastPrinted>2018-07-09T15:27:01Z</cp:lastPrinted>
  <dcterms:created xsi:type="dcterms:W3CDTF">2002-10-07T19:43:58Z</dcterms:created>
  <dcterms:modified xsi:type="dcterms:W3CDTF">2026-04-22T00:18:36Z</dcterms:modified>
</cp:coreProperties>
</file>