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64" r:id="rId2"/>
    <p:sldId id="299" r:id="rId3"/>
    <p:sldId id="290" r:id="rId4"/>
    <p:sldId id="262" r:id="rId5"/>
    <p:sldId id="266" r:id="rId6"/>
    <p:sldId id="267" r:id="rId7"/>
  </p:sldIdLst>
  <p:sldSz cx="9144000" cy="5143500" type="screen16x9"/>
  <p:notesSz cx="6858000" cy="9144000"/>
  <p:custDataLst>
    <p:tags r:id="rId10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26E86"/>
    <a:srgbClr val="7DBFC5"/>
    <a:srgbClr val="333E50"/>
    <a:srgbClr val="D04626"/>
    <a:srgbClr val="6A6A6A"/>
    <a:srgbClr val="103F54"/>
    <a:srgbClr val="196487"/>
    <a:srgbClr val="C4CBD1"/>
    <a:srgbClr val="6498AD"/>
    <a:srgbClr val="01396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0641" autoAdjust="0"/>
    <p:restoredTop sz="94660" autoAdjust="0"/>
  </p:normalViewPr>
  <p:slideViewPr>
    <p:cSldViewPr>
      <p:cViewPr varScale="1">
        <p:scale>
          <a:sx n="89" d="100"/>
          <a:sy n="89" d="100"/>
        </p:scale>
        <p:origin x="808" y="19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86" d="100"/>
        <a:sy n="186" d="100"/>
      </p:scale>
      <p:origin x="0" y="0"/>
    </p:cViewPr>
  </p:sorterViewPr>
  <p:notesViewPr>
    <p:cSldViewPr>
      <p:cViewPr varScale="1">
        <p:scale>
          <a:sx n="86" d="100"/>
          <a:sy n="86" d="100"/>
        </p:scale>
        <p:origin x="-3810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tags" Target="tags/tag1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 dirty="0">
              <a:latin typeface="inpin heiti" charset="-122"/>
              <a:ea typeface="inpin heiti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53A075-29DF-4CAE-8BA7-CDA0ED456C88}" type="datetimeFigureOut">
              <a:rPr lang="zh-CN" altLang="en-US" smtClean="0">
                <a:latin typeface="inpin heiti" charset="-122"/>
                <a:ea typeface="inpin heiti" charset="-122"/>
              </a:rPr>
              <a:t>2020/3/3</a:t>
            </a:fld>
            <a:endParaRPr lang="zh-CN" altLang="en-US" dirty="0">
              <a:latin typeface="inpin heiti" charset="-122"/>
              <a:ea typeface="inpin heiti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 dirty="0">
              <a:latin typeface="inpin heiti" charset="-122"/>
              <a:ea typeface="inpin heiti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3924EE-29F1-4E68-A53A-86CBCBDF827A}" type="slidenum">
              <a:rPr lang="zh-CN" altLang="en-US" smtClean="0">
                <a:latin typeface="inpin heiti" charset="-122"/>
                <a:ea typeface="inpin heiti" charset="-122"/>
              </a:rPr>
              <a:t>‹#›</a:t>
            </a:fld>
            <a:endParaRPr lang="zh-CN" altLang="en-US" dirty="0">
              <a:latin typeface="inpin heiti" charset="-122"/>
              <a:ea typeface="inpin heiti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2138443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b="0" i="0">
                <a:latin typeface="inpin heiti" charset="-122"/>
                <a:ea typeface="inpin heiti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b="0" i="0">
                <a:latin typeface="inpin heiti" charset="-122"/>
                <a:ea typeface="inpin heiti" charset="-122"/>
              </a:defRPr>
            </a:lvl1pPr>
          </a:lstStyle>
          <a:p>
            <a:fld id="{6A2B73EA-EE91-4E33-A9C1-8BF5DD7139A2}" type="datetimeFigureOut">
              <a:rPr lang="zh-CN" altLang="en-US" smtClean="0"/>
              <a:pPr/>
              <a:t>2020/3/3</a:t>
            </a:fld>
            <a:endParaRPr lang="zh-CN" altLang="en-US" dirty="0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 dirty="0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b="0" i="0">
                <a:latin typeface="inpin heiti" charset="-122"/>
                <a:ea typeface="inpin heiti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b="0" i="0">
                <a:latin typeface="inpin heiti" charset="-122"/>
                <a:ea typeface="inpin heiti" charset="-122"/>
              </a:defRPr>
            </a:lvl1pPr>
          </a:lstStyle>
          <a:p>
            <a:fld id="{7392B679-AE23-4750-8FB0-6513430B8953}" type="slidenum">
              <a:rPr lang="zh-CN" altLang="en-US" smtClean="0"/>
              <a:pPr/>
              <a:t>‹#›</a:t>
            </a:fld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299301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b="0" i="0" kern="1200">
        <a:solidFill>
          <a:schemeClr val="tx1"/>
        </a:solidFill>
        <a:latin typeface="inpin heiti" charset="-122"/>
        <a:ea typeface="inpin heiti" charset="-122"/>
        <a:cs typeface="+mn-cs"/>
      </a:defRPr>
    </a:lvl1pPr>
    <a:lvl2pPr marL="457200" algn="l" defTabSz="914400" rtl="0" eaLnBrk="1" latinLnBrk="0" hangingPunct="1">
      <a:defRPr sz="1200" b="0" i="0" kern="1200">
        <a:solidFill>
          <a:schemeClr val="tx1"/>
        </a:solidFill>
        <a:latin typeface="inpin heiti" charset="-122"/>
        <a:ea typeface="inpin heiti" charset="-122"/>
        <a:cs typeface="+mn-cs"/>
      </a:defRPr>
    </a:lvl2pPr>
    <a:lvl3pPr marL="914400" algn="l" defTabSz="914400" rtl="0" eaLnBrk="1" latinLnBrk="0" hangingPunct="1">
      <a:defRPr sz="1200" b="0" i="0" kern="1200">
        <a:solidFill>
          <a:schemeClr val="tx1"/>
        </a:solidFill>
        <a:latin typeface="inpin heiti" charset="-122"/>
        <a:ea typeface="inpin heiti" charset="-122"/>
        <a:cs typeface="+mn-cs"/>
      </a:defRPr>
    </a:lvl3pPr>
    <a:lvl4pPr marL="1371600" algn="l" defTabSz="914400" rtl="0" eaLnBrk="1" latinLnBrk="0" hangingPunct="1">
      <a:defRPr sz="1200" b="0" i="0" kern="1200">
        <a:solidFill>
          <a:schemeClr val="tx1"/>
        </a:solidFill>
        <a:latin typeface="inpin heiti" charset="-122"/>
        <a:ea typeface="inpin heiti" charset="-122"/>
        <a:cs typeface="+mn-cs"/>
      </a:defRPr>
    </a:lvl4pPr>
    <a:lvl5pPr marL="1828800" algn="l" defTabSz="914400" rtl="0" eaLnBrk="1" latinLnBrk="0" hangingPunct="1">
      <a:defRPr sz="1200" b="0" i="0" kern="1200">
        <a:solidFill>
          <a:schemeClr val="tx1"/>
        </a:solidFill>
        <a:latin typeface="inpin heiti" charset="-122"/>
        <a:ea typeface="inpin heiti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247000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888578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595170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12789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83390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273122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3.xml"/><Relationship Id="rId1" Type="http://schemas.openxmlformats.org/officeDocument/2006/relationships/tags" Target="../tags/tag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inpin heiti" charset="-122"/>
                <a:ea typeface="inpin heiti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chemeClr val="tx1">
                    <a:tint val="75000"/>
                  </a:schemeClr>
                </a:solidFill>
                <a:latin typeface="inpin heiti" charset="-122"/>
                <a:ea typeface="inpin heiti" charset="-12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dirty="0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inpin heiti" charset="-122"/>
                <a:ea typeface="inpin heiti" charset="-122"/>
              </a:defRPr>
            </a:lvl1pPr>
          </a:lstStyle>
          <a:p>
            <a:fld id="{530820CF-B880-4189-942D-D702A7CBA730}" type="datetimeFigureOut">
              <a:rPr lang="zh-CN" altLang="en-US" smtClean="0"/>
              <a:pPr/>
              <a:t>2020/3/3</a:t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inpin heiti" charset="-122"/>
                <a:ea typeface="inpin heiti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inpin heiti" charset="-122"/>
                <a:ea typeface="inpin heiti" charset="-122"/>
              </a:defRPr>
            </a:lvl1pPr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4000">
        <p:fade/>
      </p:transition>
    </mc:Choice>
    <mc:Fallback xmlns="">
      <p:transition spd="slow" advClick="0" advTm="400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任意多边形 7"/>
          <p:cNvSpPr/>
          <p:nvPr userDrawn="1">
            <p:custDataLst>
              <p:tags r:id="rId1"/>
            </p:custDataLst>
          </p:nvPr>
        </p:nvSpPr>
        <p:spPr>
          <a:xfrm>
            <a:off x="521636" y="555120"/>
            <a:ext cx="8623953" cy="22253"/>
          </a:xfrm>
          <a:custGeom>
            <a:avLst/>
            <a:gdLst>
              <a:gd name="connsiteX0" fmla="*/ 0 w 12125327"/>
              <a:gd name="connsiteY0" fmla="*/ 0 h 31282"/>
              <a:gd name="connsiteX1" fmla="*/ 12125327 w 12125327"/>
              <a:gd name="connsiteY1" fmla="*/ 0 h 31282"/>
              <a:gd name="connsiteX2" fmla="*/ 12125327 w 12125327"/>
              <a:gd name="connsiteY2" fmla="*/ 31282 h 31282"/>
              <a:gd name="connsiteX3" fmla="*/ 17139 w 12125327"/>
              <a:gd name="connsiteY3" fmla="*/ 31282 h 312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25327" h="31282">
                <a:moveTo>
                  <a:pt x="0" y="0"/>
                </a:moveTo>
                <a:lnTo>
                  <a:pt x="12125327" y="0"/>
                </a:lnTo>
                <a:lnTo>
                  <a:pt x="12125327" y="31282"/>
                </a:lnTo>
                <a:lnTo>
                  <a:pt x="17139" y="3128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7032" tIns="33516" rIns="67032" bIns="33516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zh-CN" altLang="en-US" sz="1400" b="0" i="0" dirty="0">
              <a:latin typeface="inpin heiti" charset="-122"/>
              <a:ea typeface="inpin heiti" charset="-122"/>
              <a:sym typeface="Arial" panose="020B0604020202020204" pitchFamily="34" charset="0"/>
            </a:endParaRPr>
          </a:p>
        </p:txBody>
      </p:sp>
      <p:sp>
        <p:nvSpPr>
          <p:cNvPr id="9" name="任意多边形 8"/>
          <p:cNvSpPr/>
          <p:nvPr userDrawn="1">
            <p:custDataLst>
              <p:tags r:id="rId2"/>
            </p:custDataLst>
          </p:nvPr>
        </p:nvSpPr>
        <p:spPr>
          <a:xfrm>
            <a:off x="2" y="195486"/>
            <a:ext cx="410536" cy="381886"/>
          </a:xfrm>
          <a:custGeom>
            <a:avLst/>
            <a:gdLst>
              <a:gd name="connsiteX0" fmla="*/ 284734 w 577217"/>
              <a:gd name="connsiteY0" fmla="*/ 0 h 536832"/>
              <a:gd name="connsiteX1" fmla="*/ 577217 w 577217"/>
              <a:gd name="connsiteY1" fmla="*/ 536832 h 536832"/>
              <a:gd name="connsiteX2" fmla="*/ 0 w 577217"/>
              <a:gd name="connsiteY2" fmla="*/ 536832 h 536832"/>
              <a:gd name="connsiteX3" fmla="*/ 0 w 577217"/>
              <a:gd name="connsiteY3" fmla="*/ 184 h 536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77217" h="536832">
                <a:moveTo>
                  <a:pt x="284734" y="0"/>
                </a:moveTo>
                <a:lnTo>
                  <a:pt x="577217" y="536832"/>
                </a:lnTo>
                <a:lnTo>
                  <a:pt x="0" y="536832"/>
                </a:lnTo>
                <a:lnTo>
                  <a:pt x="0" y="184"/>
                </a:lnTo>
                <a:close/>
              </a:path>
            </a:pathLst>
          </a:custGeom>
          <a:solidFill>
            <a:srgbClr val="77A9D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7032" tIns="33516" rIns="67032" bIns="33516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zh-CN" altLang="en-US" sz="1400" b="0" i="0" dirty="0">
              <a:solidFill>
                <a:srgbClr val="7EC234"/>
              </a:solidFill>
              <a:latin typeface="inpin heiti" charset="-122"/>
              <a:ea typeface="inpin heiti" charset="-122"/>
              <a:sym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4000">
        <p:fade/>
      </p:transition>
    </mc:Choice>
    <mc:Fallback xmlns="">
      <p:transition spd="slow" advClick="0" advTm="400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396552" y="-524594"/>
            <a:ext cx="1214141" cy="1248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3114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4000">
        <p:fade/>
      </p:transition>
    </mc:Choice>
    <mc:Fallback xmlns="">
      <p:transition spd="slow" advClick="0" advTm="4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45121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4000">
        <p:fade/>
      </p:transition>
    </mc:Choice>
    <mc:Fallback xmlns="">
      <p:transition spd="slow" advClick="0" advTm="400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  <a:prstGeom prst="rect">
            <a:avLst/>
          </a:prstGeom>
        </p:spPr>
        <p:txBody>
          <a:bodyPr anchor="t"/>
          <a:lstStyle>
            <a:lvl1pPr algn="l">
              <a:defRPr sz="4000" b="0" i="0" cap="all">
                <a:latin typeface="inpin heiti" charset="-122"/>
                <a:ea typeface="inpin heiti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 b="0" i="0">
                <a:solidFill>
                  <a:schemeClr val="tx1">
                    <a:tint val="75000"/>
                  </a:schemeClr>
                </a:solidFill>
                <a:latin typeface="inpin heiti" charset="-122"/>
                <a:ea typeface="inpin heiti" charset="-12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inpin heiti" charset="-122"/>
                <a:ea typeface="inpin heiti" charset="-122"/>
              </a:defRPr>
            </a:lvl1pPr>
          </a:lstStyle>
          <a:p>
            <a:fld id="{530820CF-B880-4189-942D-D702A7CBA730}" type="datetimeFigureOut">
              <a:rPr lang="zh-CN" altLang="en-US" smtClean="0"/>
              <a:pPr/>
              <a:t>2020/3/3</a:t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inpin heiti" charset="-122"/>
                <a:ea typeface="inpin heiti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inpin heiti" charset="-122"/>
                <a:ea typeface="inpin heiti" charset="-122"/>
              </a:defRPr>
            </a:lvl1pPr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4000">
        <p:fade/>
      </p:transition>
    </mc:Choice>
    <mc:Fallback xmlns="">
      <p:transition spd="slow" advClick="0" advTm="400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inpin heiti" charset="-122"/>
                <a:ea typeface="inpin heiti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  <a:prstGeom prst="rect">
            <a:avLst/>
          </a:prstGeom>
        </p:spPr>
        <p:txBody>
          <a:bodyPr/>
          <a:lstStyle>
            <a:lvl1pPr>
              <a:defRPr sz="2800" b="0" i="0">
                <a:latin typeface="inpin heiti" charset="-122"/>
                <a:ea typeface="inpin heiti" charset="-122"/>
              </a:defRPr>
            </a:lvl1pPr>
            <a:lvl2pPr>
              <a:defRPr sz="2400" b="0" i="0">
                <a:latin typeface="inpin heiti" charset="-122"/>
                <a:ea typeface="inpin heiti" charset="-122"/>
              </a:defRPr>
            </a:lvl2pPr>
            <a:lvl3pPr>
              <a:defRPr sz="2000" b="0" i="0">
                <a:latin typeface="inpin heiti" charset="-122"/>
                <a:ea typeface="inpin heiti" charset="-122"/>
              </a:defRPr>
            </a:lvl3pPr>
            <a:lvl4pPr>
              <a:defRPr sz="1800" b="0" i="0">
                <a:latin typeface="inpin heiti" charset="-122"/>
                <a:ea typeface="inpin heiti" charset="-122"/>
              </a:defRPr>
            </a:lvl4pPr>
            <a:lvl5pPr>
              <a:defRPr sz="1800" b="0" i="0">
                <a:latin typeface="inpin heiti" charset="-122"/>
                <a:ea typeface="inpin heiti" charset="-122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  <a:prstGeom prst="rect">
            <a:avLst/>
          </a:prstGeom>
        </p:spPr>
        <p:txBody>
          <a:bodyPr/>
          <a:lstStyle>
            <a:lvl1pPr>
              <a:defRPr sz="2800" b="0" i="0">
                <a:latin typeface="inpin heiti" charset="-122"/>
                <a:ea typeface="inpin heiti" charset="-122"/>
              </a:defRPr>
            </a:lvl1pPr>
            <a:lvl2pPr>
              <a:defRPr sz="2400" b="0" i="0">
                <a:latin typeface="inpin heiti" charset="-122"/>
                <a:ea typeface="inpin heiti" charset="-122"/>
              </a:defRPr>
            </a:lvl2pPr>
            <a:lvl3pPr>
              <a:defRPr sz="2000" b="0" i="0">
                <a:latin typeface="inpin heiti" charset="-122"/>
                <a:ea typeface="inpin heiti" charset="-122"/>
              </a:defRPr>
            </a:lvl3pPr>
            <a:lvl4pPr>
              <a:defRPr sz="1800" b="0" i="0">
                <a:latin typeface="inpin heiti" charset="-122"/>
                <a:ea typeface="inpin heiti" charset="-122"/>
              </a:defRPr>
            </a:lvl4pPr>
            <a:lvl5pPr>
              <a:defRPr sz="1800" b="0" i="0">
                <a:latin typeface="inpin heiti" charset="-122"/>
                <a:ea typeface="inpin heiti" charset="-122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inpin heiti" charset="-122"/>
                <a:ea typeface="inpin heiti" charset="-122"/>
              </a:defRPr>
            </a:lvl1pPr>
          </a:lstStyle>
          <a:p>
            <a:fld id="{530820CF-B880-4189-942D-D702A7CBA730}" type="datetimeFigureOut">
              <a:rPr lang="zh-CN" altLang="en-US" smtClean="0"/>
              <a:pPr/>
              <a:t>2020/3/3</a:t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inpin heiti" charset="-122"/>
                <a:ea typeface="inpin heiti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inpin heiti" charset="-122"/>
                <a:ea typeface="inpin heiti" charset="-122"/>
              </a:defRPr>
            </a:lvl1pPr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4000">
        <p:fade/>
      </p:transition>
    </mc:Choice>
    <mc:Fallback xmlns="">
      <p:transition spd="slow" advClick="0" advTm="400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inpin heiti" charset="-122"/>
                <a:ea typeface="inpin heiti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0" i="0">
                <a:latin typeface="inpin heiti" charset="-122"/>
                <a:ea typeface="inpin heiti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  <a:prstGeom prst="rect">
            <a:avLst/>
          </a:prstGeom>
        </p:spPr>
        <p:txBody>
          <a:bodyPr/>
          <a:lstStyle>
            <a:lvl1pPr>
              <a:defRPr sz="2400" b="0" i="0">
                <a:latin typeface="inpin heiti" charset="-122"/>
                <a:ea typeface="inpin heiti" charset="-122"/>
              </a:defRPr>
            </a:lvl1pPr>
            <a:lvl2pPr>
              <a:defRPr sz="2000" b="0" i="0">
                <a:latin typeface="inpin heiti" charset="-122"/>
                <a:ea typeface="inpin heiti" charset="-122"/>
              </a:defRPr>
            </a:lvl2pPr>
            <a:lvl3pPr>
              <a:defRPr sz="1800" b="0" i="0">
                <a:latin typeface="inpin heiti" charset="-122"/>
                <a:ea typeface="inpin heiti" charset="-122"/>
              </a:defRPr>
            </a:lvl3pPr>
            <a:lvl4pPr>
              <a:defRPr sz="1600" b="0" i="0">
                <a:latin typeface="inpin heiti" charset="-122"/>
                <a:ea typeface="inpin heiti" charset="-122"/>
              </a:defRPr>
            </a:lvl4pPr>
            <a:lvl5pPr>
              <a:defRPr sz="1600" b="0" i="0">
                <a:latin typeface="inpin heiti" charset="-122"/>
                <a:ea typeface="inpin heiti" charset="-122"/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0" i="0">
                <a:latin typeface="inpin heiti" charset="-122"/>
                <a:ea typeface="inpin heiti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  <a:prstGeom prst="rect">
            <a:avLst/>
          </a:prstGeom>
        </p:spPr>
        <p:txBody>
          <a:bodyPr/>
          <a:lstStyle>
            <a:lvl1pPr>
              <a:defRPr sz="2400" b="0" i="0">
                <a:latin typeface="inpin heiti" charset="-122"/>
                <a:ea typeface="inpin heiti" charset="-122"/>
              </a:defRPr>
            </a:lvl1pPr>
            <a:lvl2pPr>
              <a:defRPr sz="2000" b="0" i="0">
                <a:latin typeface="inpin heiti" charset="-122"/>
                <a:ea typeface="inpin heiti" charset="-122"/>
              </a:defRPr>
            </a:lvl2pPr>
            <a:lvl3pPr>
              <a:defRPr sz="1800" b="0" i="0">
                <a:latin typeface="inpin heiti" charset="-122"/>
                <a:ea typeface="inpin heiti" charset="-122"/>
              </a:defRPr>
            </a:lvl3pPr>
            <a:lvl4pPr>
              <a:defRPr sz="1600" b="0" i="0">
                <a:latin typeface="inpin heiti" charset="-122"/>
                <a:ea typeface="inpin heiti" charset="-122"/>
              </a:defRPr>
            </a:lvl4pPr>
            <a:lvl5pPr>
              <a:defRPr sz="1600" b="0" i="0">
                <a:latin typeface="inpin heiti" charset="-122"/>
                <a:ea typeface="inpin heiti" charset="-122"/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inpin heiti" charset="-122"/>
                <a:ea typeface="inpin heiti" charset="-122"/>
              </a:defRPr>
            </a:lvl1pPr>
          </a:lstStyle>
          <a:p>
            <a:fld id="{530820CF-B880-4189-942D-D702A7CBA730}" type="datetimeFigureOut">
              <a:rPr lang="zh-CN" altLang="en-US" smtClean="0"/>
              <a:pPr/>
              <a:t>2020/3/3</a:t>
            </a:fld>
            <a:endParaRPr lang="zh-CN" altLang="en-US" dirty="0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inpin heiti" charset="-122"/>
                <a:ea typeface="inpin heiti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inpin heiti" charset="-122"/>
                <a:ea typeface="inpin heiti" charset="-122"/>
              </a:defRPr>
            </a:lvl1pPr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4000">
        <p:fade/>
      </p:transition>
    </mc:Choice>
    <mc:Fallback xmlns="">
      <p:transition spd="slow" advClick="0" advTm="400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inpin heiti" charset="-122"/>
                <a:ea typeface="inpin heiti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inpin heiti" charset="-122"/>
                <a:ea typeface="inpin heiti" charset="-122"/>
              </a:defRPr>
            </a:lvl1pPr>
          </a:lstStyle>
          <a:p>
            <a:fld id="{530820CF-B880-4189-942D-D702A7CBA730}" type="datetimeFigureOut">
              <a:rPr lang="zh-CN" altLang="en-US" smtClean="0"/>
              <a:pPr/>
              <a:t>2020/3/3</a:t>
            </a:fld>
            <a:endParaRPr lang="zh-CN" altLang="en-US" dirty="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inpin heiti" charset="-122"/>
                <a:ea typeface="inpin heiti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inpin heiti" charset="-122"/>
                <a:ea typeface="inpin heiti" charset="-122"/>
              </a:defRPr>
            </a:lvl1pPr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4000">
        <p:fade/>
      </p:transition>
    </mc:Choice>
    <mc:Fallback xmlns="">
      <p:transition spd="slow" advClick="0" advTm="400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inpin heiti" charset="-122"/>
                <a:ea typeface="inpin heiti" charset="-122"/>
              </a:defRPr>
            </a:lvl1pPr>
          </a:lstStyle>
          <a:p>
            <a:fld id="{530820CF-B880-4189-942D-D702A7CBA730}" type="datetimeFigureOut">
              <a:rPr lang="zh-CN" altLang="en-US" smtClean="0"/>
              <a:pPr/>
              <a:t>2020/3/3</a:t>
            </a:fld>
            <a:endParaRPr lang="zh-CN" altLang="en-US" dirty="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inpin heiti" charset="-122"/>
                <a:ea typeface="inpin heiti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inpin heiti" charset="-122"/>
                <a:ea typeface="inpin heiti" charset="-122"/>
              </a:defRPr>
            </a:lvl1pPr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4000">
        <p:fade/>
      </p:transition>
    </mc:Choice>
    <mc:Fallback xmlns="">
      <p:transition spd="slow" advClick="0" advTm="400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  <a:prstGeom prst="rect">
            <a:avLst/>
          </a:prstGeom>
        </p:spPr>
        <p:txBody>
          <a:bodyPr anchor="b"/>
          <a:lstStyle>
            <a:lvl1pPr algn="l">
              <a:defRPr sz="2000" b="0" i="0">
                <a:latin typeface="inpin heiti" charset="-122"/>
                <a:ea typeface="inpin heiti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  <a:prstGeom prst="rect">
            <a:avLst/>
          </a:prstGeom>
        </p:spPr>
        <p:txBody>
          <a:bodyPr/>
          <a:lstStyle>
            <a:lvl1pPr>
              <a:defRPr sz="3200" b="0" i="0">
                <a:latin typeface="inpin heiti" charset="-122"/>
                <a:ea typeface="inpin heiti" charset="-122"/>
              </a:defRPr>
            </a:lvl1pPr>
            <a:lvl2pPr>
              <a:defRPr sz="2800" b="0" i="0">
                <a:latin typeface="inpin heiti" charset="-122"/>
                <a:ea typeface="inpin heiti" charset="-122"/>
              </a:defRPr>
            </a:lvl2pPr>
            <a:lvl3pPr>
              <a:defRPr sz="2400" b="0" i="0">
                <a:latin typeface="inpin heiti" charset="-122"/>
                <a:ea typeface="inpin heiti" charset="-122"/>
              </a:defRPr>
            </a:lvl3pPr>
            <a:lvl4pPr>
              <a:defRPr sz="2000" b="0" i="0">
                <a:latin typeface="inpin heiti" charset="-122"/>
                <a:ea typeface="inpin heiti" charset="-122"/>
              </a:defRPr>
            </a:lvl4pPr>
            <a:lvl5pPr>
              <a:defRPr sz="2000" b="0" i="0">
                <a:latin typeface="inpin heiti" charset="-122"/>
                <a:ea typeface="inpin heiti" charset="-122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 b="0" i="0">
                <a:latin typeface="inpin heiti" charset="-122"/>
                <a:ea typeface="inpin heiti" charset="-12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inpin heiti" charset="-122"/>
                <a:ea typeface="inpin heiti" charset="-122"/>
              </a:defRPr>
            </a:lvl1pPr>
          </a:lstStyle>
          <a:p>
            <a:fld id="{530820CF-B880-4189-942D-D702A7CBA730}" type="datetimeFigureOut">
              <a:rPr lang="zh-CN" altLang="en-US" smtClean="0"/>
              <a:pPr/>
              <a:t>2020/3/3</a:t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inpin heiti" charset="-122"/>
                <a:ea typeface="inpin heiti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inpin heiti" charset="-122"/>
                <a:ea typeface="inpin heiti" charset="-122"/>
              </a:defRPr>
            </a:lvl1pPr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4000">
        <p:fade/>
      </p:transition>
    </mc:Choice>
    <mc:Fallback xmlns="">
      <p:transition spd="slow" advClick="0" advTm="400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  <a:prstGeom prst="rect">
            <a:avLst/>
          </a:prstGeom>
        </p:spPr>
        <p:txBody>
          <a:bodyPr anchor="b"/>
          <a:lstStyle>
            <a:lvl1pPr algn="l">
              <a:defRPr sz="2000" b="0" i="0">
                <a:latin typeface="inpin heiti" charset="-122"/>
                <a:ea typeface="inpin heiti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 b="0" i="0">
                <a:latin typeface="inpin heiti" charset="-122"/>
                <a:ea typeface="inpin heiti" charset="-12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 b="0" i="0">
                <a:latin typeface="inpin heiti" charset="-122"/>
                <a:ea typeface="inpin heiti" charset="-12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inpin heiti" charset="-122"/>
                <a:ea typeface="inpin heiti" charset="-122"/>
              </a:defRPr>
            </a:lvl1pPr>
          </a:lstStyle>
          <a:p>
            <a:fld id="{530820CF-B880-4189-942D-D702A7CBA730}" type="datetimeFigureOut">
              <a:rPr lang="zh-CN" altLang="en-US" smtClean="0"/>
              <a:pPr/>
              <a:t>2020/3/3</a:t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inpin heiti" charset="-122"/>
                <a:ea typeface="inpin heiti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inpin heiti" charset="-122"/>
                <a:ea typeface="inpin heiti" charset="-122"/>
              </a:defRPr>
            </a:lvl1pPr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4000">
        <p:fade/>
      </p:transition>
    </mc:Choice>
    <mc:Fallback xmlns="">
      <p:transition spd="slow" advClick="0" advTm="4000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inpin heiti" charset="-122"/>
                <a:ea typeface="inpin heiti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eaVert"/>
          <a:lstStyle>
            <a:lvl1pPr>
              <a:defRPr b="0" i="0">
                <a:latin typeface="inpin heiti" charset="-122"/>
                <a:ea typeface="inpin heiti" charset="-122"/>
              </a:defRPr>
            </a:lvl1pPr>
            <a:lvl2pPr>
              <a:defRPr b="0" i="0">
                <a:latin typeface="inpin heiti" charset="-122"/>
                <a:ea typeface="inpin heiti" charset="-122"/>
              </a:defRPr>
            </a:lvl2pPr>
            <a:lvl3pPr>
              <a:defRPr b="0" i="0">
                <a:latin typeface="inpin heiti" charset="-122"/>
                <a:ea typeface="inpin heiti" charset="-122"/>
              </a:defRPr>
            </a:lvl3pPr>
            <a:lvl4pPr>
              <a:defRPr b="0" i="0">
                <a:latin typeface="inpin heiti" charset="-122"/>
                <a:ea typeface="inpin heiti" charset="-122"/>
              </a:defRPr>
            </a:lvl4pPr>
            <a:lvl5pPr>
              <a:defRPr b="0" i="0">
                <a:latin typeface="inpin heiti" charset="-122"/>
                <a:ea typeface="inpin heiti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inpin heiti" charset="-122"/>
                <a:ea typeface="inpin heiti" charset="-122"/>
              </a:defRPr>
            </a:lvl1pPr>
          </a:lstStyle>
          <a:p>
            <a:fld id="{530820CF-B880-4189-942D-D702A7CBA730}" type="datetimeFigureOut">
              <a:rPr lang="zh-CN" altLang="en-US" smtClean="0"/>
              <a:pPr/>
              <a:t>2020/3/3</a:t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inpin heiti" charset="-122"/>
                <a:ea typeface="inpin heiti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inpin heiti" charset="-122"/>
                <a:ea typeface="inpin heiti" charset="-122"/>
              </a:defRPr>
            </a:lvl1pPr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4000">
        <p:fade/>
      </p:transition>
    </mc:Choice>
    <mc:Fallback xmlns="">
      <p:transition spd="slow" advClick="0" advTm="4000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  <a:prstGeom prst="rect">
            <a:avLst/>
          </a:prstGeom>
        </p:spPr>
        <p:txBody>
          <a:bodyPr vert="eaVert"/>
          <a:lstStyle>
            <a:lvl1pPr>
              <a:defRPr b="0" i="0">
                <a:latin typeface="inpin heiti" charset="-122"/>
                <a:ea typeface="inpin heiti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  <a:prstGeom prst="rect">
            <a:avLst/>
          </a:prstGeom>
        </p:spPr>
        <p:txBody>
          <a:bodyPr vert="eaVert"/>
          <a:lstStyle>
            <a:lvl1pPr>
              <a:defRPr b="0" i="0">
                <a:latin typeface="inpin heiti" charset="-122"/>
                <a:ea typeface="inpin heiti" charset="-122"/>
              </a:defRPr>
            </a:lvl1pPr>
            <a:lvl2pPr>
              <a:defRPr b="0" i="0">
                <a:latin typeface="inpin heiti" charset="-122"/>
                <a:ea typeface="inpin heiti" charset="-122"/>
              </a:defRPr>
            </a:lvl2pPr>
            <a:lvl3pPr>
              <a:defRPr b="0" i="0">
                <a:latin typeface="inpin heiti" charset="-122"/>
                <a:ea typeface="inpin heiti" charset="-122"/>
              </a:defRPr>
            </a:lvl3pPr>
            <a:lvl4pPr>
              <a:defRPr b="0" i="0">
                <a:latin typeface="inpin heiti" charset="-122"/>
                <a:ea typeface="inpin heiti" charset="-122"/>
              </a:defRPr>
            </a:lvl4pPr>
            <a:lvl5pPr>
              <a:defRPr b="0" i="0">
                <a:latin typeface="inpin heiti" charset="-122"/>
                <a:ea typeface="inpin heiti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inpin heiti" charset="-122"/>
                <a:ea typeface="inpin heiti" charset="-122"/>
              </a:defRPr>
            </a:lvl1pPr>
          </a:lstStyle>
          <a:p>
            <a:fld id="{530820CF-B880-4189-942D-D702A7CBA730}" type="datetimeFigureOut">
              <a:rPr lang="zh-CN" altLang="en-US" smtClean="0"/>
              <a:pPr/>
              <a:t>2020/3/3</a:t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inpin heiti" charset="-122"/>
                <a:ea typeface="inpin heiti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inpin heiti" charset="-122"/>
                <a:ea typeface="inpin heiti" charset="-122"/>
              </a:defRPr>
            </a:lvl1pPr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4000">
        <p:fade/>
      </p:transition>
    </mc:Choice>
    <mc:Fallback xmlns="">
      <p:transition spd="slow" advClick="0" advTm="400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dotGrid">
          <a:fgClr>
            <a:schemeClr val="accent2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61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</p:sldLayoutIdLst>
  <mc:AlternateContent xmlns:mc="http://schemas.openxmlformats.org/markup-compatibility/2006" xmlns:p14="http://schemas.microsoft.com/office/powerpoint/2010/main">
    <mc:Choice Requires="p14">
      <p:transition spd="slow" p14:dur="1250" advClick="0" advTm="4000">
        <p:fade/>
      </p:transition>
    </mc:Choice>
    <mc:Fallback xmlns="">
      <p:transition spd="slow" advClick="0" advTm="4000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矩形 16"/>
          <p:cNvSpPr/>
          <p:nvPr/>
        </p:nvSpPr>
        <p:spPr>
          <a:xfrm>
            <a:off x="0" y="966925"/>
            <a:ext cx="9144000" cy="3512418"/>
          </a:xfrm>
          <a:prstGeom prst="rect">
            <a:avLst/>
          </a:prstGeom>
          <a:solidFill>
            <a:srgbClr val="333E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cs typeface="+mn-ea"/>
              <a:sym typeface="+mn-lt"/>
            </a:endParaRPr>
          </a:p>
        </p:txBody>
      </p:sp>
      <p:pic>
        <p:nvPicPr>
          <p:cNvPr id="18" name="图片 17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2262723">
            <a:off x="-448758" y="-1337238"/>
            <a:ext cx="5702770" cy="5863580"/>
          </a:xfrm>
          <a:prstGeom prst="rect">
            <a:avLst/>
          </a:prstGeom>
        </p:spPr>
      </p:pic>
      <p:sp>
        <p:nvSpPr>
          <p:cNvPr id="19" name="矩形 18"/>
          <p:cNvSpPr/>
          <p:nvPr/>
        </p:nvSpPr>
        <p:spPr>
          <a:xfrm>
            <a:off x="743084" y="1840657"/>
            <a:ext cx="3888432" cy="784403"/>
          </a:xfrm>
          <a:prstGeom prst="rect">
            <a:avLst/>
          </a:prstGeom>
          <a:solidFill>
            <a:srgbClr val="6498AD">
              <a:alpha val="87000"/>
            </a:srgbClr>
          </a:solidFill>
          <a:ln>
            <a:noFill/>
          </a:ln>
          <a:effectLst>
            <a:outerShdw blurRad="228600" dist="101600" dir="4200000" algn="tl" rotWithShape="0">
              <a:prstClr val="black">
                <a:alpha val="3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cs typeface="+mn-ea"/>
              <a:sym typeface="+mn-lt"/>
            </a:endParaRPr>
          </a:p>
        </p:txBody>
      </p:sp>
      <p:sp>
        <p:nvSpPr>
          <p:cNvPr id="35" name="矩形 34"/>
          <p:cNvSpPr/>
          <p:nvPr/>
        </p:nvSpPr>
        <p:spPr>
          <a:xfrm>
            <a:off x="5648519" y="1112231"/>
            <a:ext cx="2808312" cy="382794"/>
          </a:xfrm>
          <a:prstGeom prst="rect">
            <a:avLst/>
          </a:prstGeom>
          <a:effectLst/>
        </p:spPr>
        <p:txBody>
          <a:bodyPr wrap="square" lIns="63560" tIns="31780" rIns="63560" bIns="31780">
            <a:spAutoFit/>
          </a:bodyPr>
          <a:lstStyle/>
          <a:p>
            <a:pPr>
              <a:lnSpc>
                <a:spcPct val="120000"/>
              </a:lnSpc>
            </a:pPr>
            <a:r>
              <a:rPr lang="en-US" altLang="zh-CN" sz="1900" dirty="0">
                <a:solidFill>
                  <a:schemeClr val="bg1"/>
                </a:solidFill>
                <a:cs typeface="+mn-ea"/>
                <a:sym typeface="+mn-lt"/>
              </a:rPr>
              <a:t>01  </a:t>
            </a:r>
            <a:r>
              <a:rPr lang="en-GB" altLang="zh-CN" sz="1900" dirty="0">
                <a:solidFill>
                  <a:schemeClr val="bg1"/>
                </a:solidFill>
                <a:cs typeface="+mn-ea"/>
                <a:sym typeface="+mn-lt"/>
              </a:rPr>
              <a:t>the first store in 2006</a:t>
            </a:r>
            <a:endParaRPr lang="en-US" altLang="zh-CN" sz="1900" dirty="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36" name="矩形 35"/>
          <p:cNvSpPr/>
          <p:nvPr/>
        </p:nvSpPr>
        <p:spPr>
          <a:xfrm>
            <a:off x="5648519" y="1118969"/>
            <a:ext cx="394765" cy="376056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3560" tIns="31780" rIns="63560" bIns="31780" rtlCol="0" anchor="ctr"/>
          <a:lstStyle/>
          <a:p>
            <a:pPr algn="ctr"/>
            <a:endParaRPr lang="zh-CN" altLang="en-US" dirty="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37" name="矩形 36"/>
          <p:cNvSpPr/>
          <p:nvPr/>
        </p:nvSpPr>
        <p:spPr>
          <a:xfrm>
            <a:off x="5621382" y="1972531"/>
            <a:ext cx="3199089" cy="382794"/>
          </a:xfrm>
          <a:prstGeom prst="rect">
            <a:avLst/>
          </a:prstGeom>
          <a:effectLst/>
        </p:spPr>
        <p:txBody>
          <a:bodyPr wrap="square" lIns="63560" tIns="31780" rIns="63560" bIns="31780">
            <a:spAutoFit/>
          </a:bodyPr>
          <a:lstStyle/>
          <a:p>
            <a:pPr>
              <a:lnSpc>
                <a:spcPct val="120000"/>
              </a:lnSpc>
            </a:pPr>
            <a:r>
              <a:rPr lang="en-US" altLang="zh-CN" sz="1900" dirty="0">
                <a:solidFill>
                  <a:schemeClr val="bg1"/>
                </a:solidFill>
                <a:cs typeface="+mn-ea"/>
                <a:sym typeface="+mn-lt"/>
              </a:rPr>
              <a:t>02  about </a:t>
            </a:r>
            <a:r>
              <a:rPr lang="en-GB" altLang="zh-CN" sz="1900" dirty="0">
                <a:solidFill>
                  <a:schemeClr val="bg1"/>
                </a:solidFill>
                <a:cs typeface="+mn-ea"/>
                <a:sym typeface="+mn-lt"/>
              </a:rPr>
              <a:t>900 stores now</a:t>
            </a:r>
            <a:endParaRPr lang="en-US" altLang="zh-CN" sz="1900" dirty="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38" name="矩形 37"/>
          <p:cNvSpPr/>
          <p:nvPr/>
        </p:nvSpPr>
        <p:spPr>
          <a:xfrm>
            <a:off x="5641359" y="1988258"/>
            <a:ext cx="394765" cy="376056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3560" tIns="31780" rIns="63560" bIns="31780" rtlCol="0" anchor="ctr"/>
          <a:lstStyle/>
          <a:p>
            <a:pPr algn="ctr"/>
            <a:endParaRPr lang="zh-CN" altLang="en-US" dirty="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5648518" y="2821958"/>
            <a:ext cx="2923877" cy="382794"/>
          </a:xfrm>
          <a:prstGeom prst="rect">
            <a:avLst/>
          </a:prstGeom>
          <a:effectLst/>
        </p:spPr>
        <p:txBody>
          <a:bodyPr wrap="square" lIns="63560" tIns="31780" rIns="63560" bIns="31780">
            <a:spAutoFit/>
          </a:bodyPr>
          <a:lstStyle/>
          <a:p>
            <a:pPr>
              <a:lnSpc>
                <a:spcPct val="120000"/>
              </a:lnSpc>
            </a:pPr>
            <a:r>
              <a:rPr lang="en-US" altLang="zh-CN" sz="1900" dirty="0">
                <a:solidFill>
                  <a:schemeClr val="bg1"/>
                </a:solidFill>
                <a:cs typeface="+mn-ea"/>
                <a:sym typeface="+mn-lt"/>
              </a:rPr>
              <a:t>03  </a:t>
            </a:r>
            <a:r>
              <a:rPr lang="en-GB" altLang="zh-CN" sz="1900" dirty="0">
                <a:solidFill>
                  <a:schemeClr val="bg1"/>
                </a:solidFill>
                <a:cs typeface="+mn-ea"/>
                <a:sym typeface="+mn-lt"/>
              </a:rPr>
              <a:t>Starbucks</a:t>
            </a:r>
            <a:endParaRPr lang="en-US" altLang="zh-CN" sz="1900" dirty="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40" name="矩形 39"/>
          <p:cNvSpPr/>
          <p:nvPr/>
        </p:nvSpPr>
        <p:spPr>
          <a:xfrm>
            <a:off x="5648519" y="2837611"/>
            <a:ext cx="394765" cy="376056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3560" tIns="31780" rIns="63560" bIns="31780" rtlCol="0" anchor="ctr"/>
          <a:lstStyle/>
          <a:p>
            <a:pPr algn="ctr"/>
            <a:endParaRPr lang="zh-CN" altLang="en-US" dirty="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44" name="TextBox 148"/>
          <p:cNvSpPr txBox="1"/>
          <p:nvPr/>
        </p:nvSpPr>
        <p:spPr>
          <a:xfrm>
            <a:off x="782464" y="1821720"/>
            <a:ext cx="3888432" cy="684415"/>
          </a:xfrm>
          <a:prstGeom prst="rect">
            <a:avLst/>
          </a:prstGeom>
          <a:noFill/>
        </p:spPr>
        <p:txBody>
          <a:bodyPr vert="horz" wrap="square" lIns="63560" tIns="31780" rIns="63560" bIns="31780" rtlCol="0">
            <a:spAutoFit/>
          </a:bodyPr>
          <a:lstStyle/>
          <a:p>
            <a:pPr>
              <a:lnSpc>
                <a:spcPct val="120000"/>
              </a:lnSpc>
            </a:pPr>
            <a:r>
              <a:rPr lang="en-US" altLang="zh-CN" sz="3600" dirty="0">
                <a:solidFill>
                  <a:schemeClr val="bg1"/>
                </a:solidFill>
                <a:latin typeface="Arial Black" panose="020B0A04020102020204" pitchFamily="34" charset="0"/>
                <a:cs typeface="+mn-ea"/>
                <a:sym typeface="+mn-lt"/>
              </a:rPr>
              <a:t>Costa in China</a:t>
            </a:r>
          </a:p>
        </p:txBody>
      </p:sp>
    </p:spTree>
    <p:extLst>
      <p:ext uri="{BB962C8B-B14F-4D97-AF65-F5344CB8AC3E}">
        <p14:creationId xmlns:p14="http://schemas.microsoft.com/office/powerpoint/2010/main" val="4139336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4000">
        <p:fade/>
      </p:transition>
    </mc:Choice>
    <mc:Fallback xmlns="">
      <p:transition spd="slow" advClick="0" advTm="4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9" grpId="0" animBg="1"/>
      <p:bldP spid="35" grpId="0"/>
      <p:bldP spid="36" grpId="0" animBg="1"/>
      <p:bldP spid="37" grpId="0"/>
      <p:bldP spid="38" grpId="0" animBg="1"/>
      <p:bldP spid="39" grpId="0"/>
      <p:bldP spid="40" grpId="0" animBg="1"/>
      <p:bldP spid="4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1"/>
          <p:cNvSpPr txBox="1">
            <a:spLocks/>
          </p:cNvSpPr>
          <p:nvPr/>
        </p:nvSpPr>
        <p:spPr>
          <a:xfrm>
            <a:off x="-197407" y="388473"/>
            <a:ext cx="3096344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lvl="2"/>
            <a:r>
              <a:rPr lang="en-GB" sz="3200" dirty="0">
                <a:solidFill>
                  <a:schemeClr val="accent5">
                    <a:lumMod val="75000"/>
                  </a:schemeClr>
                </a:solidFill>
              </a:rPr>
              <a:t>Objectives</a:t>
            </a:r>
          </a:p>
        </p:txBody>
      </p:sp>
      <p:grpSp>
        <p:nvGrpSpPr>
          <p:cNvPr id="15" name="Group 62"/>
          <p:cNvGrpSpPr/>
          <p:nvPr/>
        </p:nvGrpSpPr>
        <p:grpSpPr>
          <a:xfrm>
            <a:off x="5414477" y="1310983"/>
            <a:ext cx="1410364" cy="1709480"/>
            <a:chOff x="9683156" y="2245342"/>
            <a:chExt cx="1880262" cy="2278603"/>
          </a:xfrm>
          <a:effectLst>
            <a:outerShdw blurRad="368300" dir="13500000" sy="23000" kx="1200000" algn="br" rotWithShape="0">
              <a:prstClr val="black">
                <a:alpha val="25000"/>
              </a:prstClr>
            </a:outerShdw>
          </a:effectLst>
        </p:grpSpPr>
        <p:sp>
          <p:nvSpPr>
            <p:cNvPr id="16" name="Freeform 63"/>
            <p:cNvSpPr>
              <a:spLocks/>
            </p:cNvSpPr>
            <p:nvPr/>
          </p:nvSpPr>
          <p:spPr bwMode="auto">
            <a:xfrm>
              <a:off x="9697382" y="2584406"/>
              <a:ext cx="1851810" cy="1939539"/>
            </a:xfrm>
            <a:custGeom>
              <a:avLst/>
              <a:gdLst>
                <a:gd name="T0" fmla="*/ 1516 w 1562"/>
                <a:gd name="T1" fmla="*/ 0 h 1636"/>
                <a:gd name="T2" fmla="*/ 1562 w 1562"/>
                <a:gd name="T3" fmla="*/ 11 h 1636"/>
                <a:gd name="T4" fmla="*/ 781 w 1562"/>
                <a:gd name="T5" fmla="*/ 1636 h 1636"/>
                <a:gd name="T6" fmla="*/ 0 w 1562"/>
                <a:gd name="T7" fmla="*/ 11 h 1636"/>
                <a:gd name="T8" fmla="*/ 57 w 1562"/>
                <a:gd name="T9" fmla="*/ 0 h 1636"/>
                <a:gd name="T10" fmla="*/ 1516 w 1562"/>
                <a:gd name="T11" fmla="*/ 0 h 16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62" h="1636">
                  <a:moveTo>
                    <a:pt x="1516" y="0"/>
                  </a:moveTo>
                  <a:lnTo>
                    <a:pt x="1562" y="11"/>
                  </a:lnTo>
                  <a:lnTo>
                    <a:pt x="781" y="1636"/>
                  </a:lnTo>
                  <a:lnTo>
                    <a:pt x="0" y="11"/>
                  </a:lnTo>
                  <a:lnTo>
                    <a:pt x="57" y="0"/>
                  </a:lnTo>
                  <a:lnTo>
                    <a:pt x="1516" y="0"/>
                  </a:lnTo>
                  <a:close/>
                </a:path>
              </a:pathLst>
            </a:custGeom>
            <a:solidFill>
              <a:srgbClr val="326E86"/>
            </a:solidFill>
            <a:ln>
              <a:noFill/>
            </a:ln>
          </p:spPr>
          <p:txBody>
            <a:bodyPr vert="horz" wrap="square" lIns="96435" tIns="48218" rIns="96435" bIns="48218" numCol="1" anchor="t" anchorCtr="0" compatLnSpc="1">
              <a:prstTxWarp prst="textNoShape">
                <a:avLst/>
              </a:prstTxWarp>
            </a:bodyPr>
            <a:lstStyle/>
            <a:p>
              <a:pPr algn="just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</a:pPr>
              <a:endParaRPr lang="id-ID" sz="600" dirty="0">
                <a:cs typeface="+mn-ea"/>
                <a:sym typeface="+mn-lt"/>
              </a:endParaRPr>
            </a:p>
          </p:txBody>
        </p:sp>
        <p:sp>
          <p:nvSpPr>
            <p:cNvPr id="17" name="Oval 6"/>
            <p:cNvSpPr>
              <a:spLocks noChangeArrowheads="1"/>
            </p:cNvSpPr>
            <p:nvPr/>
          </p:nvSpPr>
          <p:spPr bwMode="auto">
            <a:xfrm>
              <a:off x="9683156" y="2245342"/>
              <a:ext cx="1880262" cy="610552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3000">
                  <a:schemeClr val="bg1">
                    <a:lumMod val="95000"/>
                  </a:schemeClr>
                </a:gs>
                <a:gs pos="100000">
                  <a:schemeClr val="bg1">
                    <a:lumMod val="85000"/>
                  </a:schemeClr>
                </a:gs>
              </a:gsLst>
              <a:lin ang="16800000" scaled="0"/>
            </a:gradFill>
            <a:ln>
              <a:noFill/>
            </a:ln>
          </p:spPr>
          <p:txBody>
            <a:bodyPr vert="horz" wrap="square" lIns="96435" tIns="48218" rIns="96435" bIns="48218" numCol="1" anchor="t" anchorCtr="0" compatLnSpc="1">
              <a:prstTxWarp prst="textNoShape">
                <a:avLst/>
              </a:prstTxWarp>
            </a:bodyPr>
            <a:lstStyle/>
            <a:p>
              <a:pPr algn="just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</a:pPr>
              <a:endParaRPr lang="id-ID" sz="600" dirty="0">
                <a:cs typeface="+mn-ea"/>
                <a:sym typeface="+mn-lt"/>
              </a:endParaRPr>
            </a:p>
          </p:txBody>
        </p:sp>
      </p:grpSp>
      <p:grpSp>
        <p:nvGrpSpPr>
          <p:cNvPr id="18" name="Group 65"/>
          <p:cNvGrpSpPr/>
          <p:nvPr/>
        </p:nvGrpSpPr>
        <p:grpSpPr>
          <a:xfrm>
            <a:off x="3485225" y="1605828"/>
            <a:ext cx="1410364" cy="1709480"/>
            <a:chOff x="4666657" y="2245342"/>
            <a:chExt cx="1880262" cy="2278603"/>
          </a:xfrm>
          <a:effectLst>
            <a:outerShdw blurRad="368300" dir="13500000" sy="23000" kx="1200000" algn="br" rotWithShape="0">
              <a:prstClr val="black">
                <a:alpha val="25000"/>
              </a:prstClr>
            </a:outerShdw>
          </a:effectLst>
        </p:grpSpPr>
        <p:sp>
          <p:nvSpPr>
            <p:cNvPr id="19" name="Freeform 66"/>
            <p:cNvSpPr>
              <a:spLocks/>
            </p:cNvSpPr>
            <p:nvPr/>
          </p:nvSpPr>
          <p:spPr bwMode="auto">
            <a:xfrm>
              <a:off x="4680883" y="2584406"/>
              <a:ext cx="1851810" cy="1939539"/>
            </a:xfrm>
            <a:custGeom>
              <a:avLst/>
              <a:gdLst>
                <a:gd name="T0" fmla="*/ 1516 w 1562"/>
                <a:gd name="T1" fmla="*/ 0 h 1636"/>
                <a:gd name="T2" fmla="*/ 1562 w 1562"/>
                <a:gd name="T3" fmla="*/ 11 h 1636"/>
                <a:gd name="T4" fmla="*/ 781 w 1562"/>
                <a:gd name="T5" fmla="*/ 1636 h 1636"/>
                <a:gd name="T6" fmla="*/ 0 w 1562"/>
                <a:gd name="T7" fmla="*/ 11 h 1636"/>
                <a:gd name="T8" fmla="*/ 57 w 1562"/>
                <a:gd name="T9" fmla="*/ 0 h 1636"/>
                <a:gd name="T10" fmla="*/ 1516 w 1562"/>
                <a:gd name="T11" fmla="*/ 0 h 16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62" h="1636">
                  <a:moveTo>
                    <a:pt x="1516" y="0"/>
                  </a:moveTo>
                  <a:lnTo>
                    <a:pt x="1562" y="11"/>
                  </a:lnTo>
                  <a:lnTo>
                    <a:pt x="781" y="1636"/>
                  </a:lnTo>
                  <a:lnTo>
                    <a:pt x="0" y="11"/>
                  </a:lnTo>
                  <a:lnTo>
                    <a:pt x="57" y="0"/>
                  </a:lnTo>
                  <a:lnTo>
                    <a:pt x="1516" y="0"/>
                  </a:lnTo>
                  <a:close/>
                </a:path>
              </a:pathLst>
            </a:custGeom>
            <a:solidFill>
              <a:srgbClr val="7DBFC5"/>
            </a:solidFill>
            <a:ln>
              <a:noFill/>
            </a:ln>
          </p:spPr>
          <p:txBody>
            <a:bodyPr vert="horz" wrap="square" lIns="96435" tIns="48218" rIns="96435" bIns="48218" numCol="1" anchor="t" anchorCtr="0" compatLnSpc="1">
              <a:prstTxWarp prst="textNoShape">
                <a:avLst/>
              </a:prstTxWarp>
            </a:bodyPr>
            <a:lstStyle/>
            <a:p>
              <a:pPr algn="just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</a:pPr>
              <a:endParaRPr lang="id-ID" sz="600" dirty="0">
                <a:cs typeface="+mn-ea"/>
                <a:sym typeface="+mn-lt"/>
              </a:endParaRPr>
            </a:p>
          </p:txBody>
        </p:sp>
        <p:sp>
          <p:nvSpPr>
            <p:cNvPr id="20" name="Oval 6"/>
            <p:cNvSpPr>
              <a:spLocks noChangeArrowheads="1"/>
            </p:cNvSpPr>
            <p:nvPr/>
          </p:nvSpPr>
          <p:spPr bwMode="auto">
            <a:xfrm>
              <a:off x="4666657" y="2245342"/>
              <a:ext cx="1880262" cy="610552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3000">
                  <a:schemeClr val="bg1">
                    <a:lumMod val="95000"/>
                  </a:schemeClr>
                </a:gs>
                <a:gs pos="100000">
                  <a:schemeClr val="bg1">
                    <a:lumMod val="85000"/>
                  </a:schemeClr>
                </a:gs>
              </a:gsLst>
              <a:lin ang="16800000" scaled="0"/>
            </a:gradFill>
            <a:ln>
              <a:noFill/>
            </a:ln>
          </p:spPr>
          <p:txBody>
            <a:bodyPr vert="horz" wrap="square" lIns="96435" tIns="48218" rIns="96435" bIns="48218" numCol="1" anchor="t" anchorCtr="0" compatLnSpc="1">
              <a:prstTxWarp prst="textNoShape">
                <a:avLst/>
              </a:prstTxWarp>
            </a:bodyPr>
            <a:lstStyle/>
            <a:p>
              <a:pPr algn="just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</a:pPr>
              <a:endParaRPr lang="id-ID" sz="600" dirty="0">
                <a:cs typeface="+mn-ea"/>
                <a:sym typeface="+mn-lt"/>
              </a:endParaRPr>
            </a:p>
          </p:txBody>
        </p:sp>
      </p:grpSp>
      <p:grpSp>
        <p:nvGrpSpPr>
          <p:cNvPr id="21" name="Group 129"/>
          <p:cNvGrpSpPr/>
          <p:nvPr/>
        </p:nvGrpSpPr>
        <p:grpSpPr>
          <a:xfrm>
            <a:off x="1499244" y="1936695"/>
            <a:ext cx="1410364" cy="1709480"/>
            <a:chOff x="7146332" y="2245342"/>
            <a:chExt cx="1880262" cy="2278603"/>
          </a:xfrm>
          <a:effectLst>
            <a:outerShdw blurRad="368300" dir="13500000" sy="23000" kx="1200000" algn="br" rotWithShape="0">
              <a:prstClr val="black">
                <a:alpha val="25000"/>
              </a:prstClr>
            </a:outerShdw>
          </a:effectLst>
        </p:grpSpPr>
        <p:sp>
          <p:nvSpPr>
            <p:cNvPr id="22" name="Freeform 130"/>
            <p:cNvSpPr>
              <a:spLocks/>
            </p:cNvSpPr>
            <p:nvPr/>
          </p:nvSpPr>
          <p:spPr bwMode="auto">
            <a:xfrm>
              <a:off x="7160558" y="2584406"/>
              <a:ext cx="1851810" cy="1939539"/>
            </a:xfrm>
            <a:custGeom>
              <a:avLst/>
              <a:gdLst>
                <a:gd name="T0" fmla="*/ 1516 w 1562"/>
                <a:gd name="T1" fmla="*/ 0 h 1636"/>
                <a:gd name="T2" fmla="*/ 1562 w 1562"/>
                <a:gd name="T3" fmla="*/ 11 h 1636"/>
                <a:gd name="T4" fmla="*/ 781 w 1562"/>
                <a:gd name="T5" fmla="*/ 1636 h 1636"/>
                <a:gd name="T6" fmla="*/ 0 w 1562"/>
                <a:gd name="T7" fmla="*/ 11 h 1636"/>
                <a:gd name="T8" fmla="*/ 57 w 1562"/>
                <a:gd name="T9" fmla="*/ 0 h 1636"/>
                <a:gd name="T10" fmla="*/ 1516 w 1562"/>
                <a:gd name="T11" fmla="*/ 0 h 16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62" h="1636">
                  <a:moveTo>
                    <a:pt x="1516" y="0"/>
                  </a:moveTo>
                  <a:lnTo>
                    <a:pt x="1562" y="11"/>
                  </a:lnTo>
                  <a:lnTo>
                    <a:pt x="781" y="1636"/>
                  </a:lnTo>
                  <a:lnTo>
                    <a:pt x="0" y="11"/>
                  </a:lnTo>
                  <a:lnTo>
                    <a:pt x="57" y="0"/>
                  </a:lnTo>
                  <a:lnTo>
                    <a:pt x="1516" y="0"/>
                  </a:lnTo>
                  <a:close/>
                </a:path>
              </a:pathLst>
            </a:custGeom>
            <a:solidFill>
              <a:srgbClr val="326E86"/>
            </a:solidFill>
            <a:ln>
              <a:noFill/>
            </a:ln>
          </p:spPr>
          <p:txBody>
            <a:bodyPr vert="horz" wrap="square" lIns="96435" tIns="48218" rIns="96435" bIns="48218" numCol="1" anchor="t" anchorCtr="0" compatLnSpc="1">
              <a:prstTxWarp prst="textNoShape">
                <a:avLst/>
              </a:prstTxWarp>
            </a:bodyPr>
            <a:lstStyle/>
            <a:p>
              <a:pPr algn="just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</a:pPr>
              <a:endParaRPr lang="id-ID" sz="600" dirty="0">
                <a:cs typeface="+mn-ea"/>
                <a:sym typeface="+mn-lt"/>
              </a:endParaRPr>
            </a:p>
          </p:txBody>
        </p:sp>
        <p:sp>
          <p:nvSpPr>
            <p:cNvPr id="23" name="Oval 6"/>
            <p:cNvSpPr>
              <a:spLocks noChangeArrowheads="1"/>
            </p:cNvSpPr>
            <p:nvPr/>
          </p:nvSpPr>
          <p:spPr bwMode="auto">
            <a:xfrm>
              <a:off x="7146332" y="2245342"/>
              <a:ext cx="1880262" cy="610552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3000">
                  <a:schemeClr val="bg1">
                    <a:lumMod val="95000"/>
                  </a:schemeClr>
                </a:gs>
                <a:gs pos="100000">
                  <a:schemeClr val="bg1">
                    <a:lumMod val="85000"/>
                  </a:schemeClr>
                </a:gs>
              </a:gsLst>
              <a:lin ang="16800000" scaled="0"/>
            </a:gradFill>
            <a:ln>
              <a:noFill/>
            </a:ln>
          </p:spPr>
          <p:txBody>
            <a:bodyPr vert="horz" wrap="square" lIns="96435" tIns="48218" rIns="96435" bIns="48218" numCol="1" anchor="t" anchorCtr="0" compatLnSpc="1">
              <a:prstTxWarp prst="textNoShape">
                <a:avLst/>
              </a:prstTxWarp>
            </a:bodyPr>
            <a:lstStyle/>
            <a:p>
              <a:pPr algn="just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</a:pPr>
              <a:endParaRPr lang="id-ID" sz="600" dirty="0">
                <a:cs typeface="+mn-ea"/>
                <a:sym typeface="+mn-lt"/>
              </a:endParaRPr>
            </a:p>
          </p:txBody>
        </p:sp>
      </p:grpSp>
      <p:sp>
        <p:nvSpPr>
          <p:cNvPr id="24" name="TextBox 23"/>
          <p:cNvSpPr txBox="1"/>
          <p:nvPr/>
        </p:nvSpPr>
        <p:spPr>
          <a:xfrm>
            <a:off x="2042392" y="1887484"/>
            <a:ext cx="384843" cy="351503"/>
          </a:xfrm>
          <a:prstGeom prst="rect">
            <a:avLst/>
          </a:prstGeom>
          <a:noFill/>
          <a:effectLst/>
        </p:spPr>
        <p:txBody>
          <a:bodyPr wrap="none" lIns="63560" tIns="31780" rIns="63560" bIns="31780" rtlCol="0">
            <a:spAutoFit/>
          </a:bodyPr>
          <a:lstStyle/>
          <a:p>
            <a:pPr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id-ID" sz="1700" dirty="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lt"/>
              </a:rPr>
              <a:t>01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3975083" y="1556899"/>
            <a:ext cx="384843" cy="351503"/>
          </a:xfrm>
          <a:prstGeom prst="rect">
            <a:avLst/>
          </a:prstGeom>
          <a:noFill/>
          <a:effectLst/>
        </p:spPr>
        <p:txBody>
          <a:bodyPr wrap="none" lIns="63560" tIns="31780" rIns="63560" bIns="31780" rtlCol="0">
            <a:spAutoFit/>
          </a:bodyPr>
          <a:lstStyle/>
          <a:p>
            <a:pPr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id-ID" sz="1700" dirty="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lt"/>
              </a:rPr>
              <a:t>02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5904903" y="1282942"/>
            <a:ext cx="384843" cy="351503"/>
          </a:xfrm>
          <a:prstGeom prst="rect">
            <a:avLst/>
          </a:prstGeom>
          <a:noFill/>
          <a:effectLst/>
        </p:spPr>
        <p:txBody>
          <a:bodyPr wrap="none" lIns="63560" tIns="31780" rIns="63560" bIns="31780" rtlCol="0">
            <a:spAutoFit/>
          </a:bodyPr>
          <a:lstStyle/>
          <a:p>
            <a:pPr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id-ID" sz="1700" dirty="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lt"/>
              </a:rPr>
              <a:t>03</a:t>
            </a:r>
          </a:p>
        </p:txBody>
      </p:sp>
      <p:sp>
        <p:nvSpPr>
          <p:cNvPr id="29" name="Freeform 135"/>
          <p:cNvSpPr>
            <a:spLocks noEditPoints="1"/>
          </p:cNvSpPr>
          <p:nvPr/>
        </p:nvSpPr>
        <p:spPr bwMode="auto">
          <a:xfrm>
            <a:off x="6004186" y="2155050"/>
            <a:ext cx="245376" cy="172722"/>
          </a:xfrm>
          <a:custGeom>
            <a:avLst/>
            <a:gdLst>
              <a:gd name="T0" fmla="*/ 0 w 530"/>
              <a:gd name="T1" fmla="*/ 373 h 373"/>
              <a:gd name="T2" fmla="*/ 530 w 530"/>
              <a:gd name="T3" fmla="*/ 373 h 373"/>
              <a:gd name="T4" fmla="*/ 530 w 530"/>
              <a:gd name="T5" fmla="*/ 0 h 373"/>
              <a:gd name="T6" fmla="*/ 0 w 530"/>
              <a:gd name="T7" fmla="*/ 0 h 373"/>
              <a:gd name="T8" fmla="*/ 0 w 530"/>
              <a:gd name="T9" fmla="*/ 373 h 373"/>
              <a:gd name="T10" fmla="*/ 510 w 530"/>
              <a:gd name="T11" fmla="*/ 36 h 373"/>
              <a:gd name="T12" fmla="*/ 343 w 530"/>
              <a:gd name="T13" fmla="*/ 183 h 373"/>
              <a:gd name="T14" fmla="*/ 510 w 530"/>
              <a:gd name="T15" fmla="*/ 337 h 373"/>
              <a:gd name="T16" fmla="*/ 510 w 530"/>
              <a:gd name="T17" fmla="*/ 354 h 373"/>
              <a:gd name="T18" fmla="*/ 321 w 530"/>
              <a:gd name="T19" fmla="*/ 200 h 373"/>
              <a:gd name="T20" fmla="*/ 264 w 530"/>
              <a:gd name="T21" fmla="*/ 248 h 373"/>
              <a:gd name="T22" fmla="*/ 206 w 530"/>
              <a:gd name="T23" fmla="*/ 200 h 373"/>
              <a:gd name="T24" fmla="*/ 17 w 530"/>
              <a:gd name="T25" fmla="*/ 354 h 373"/>
              <a:gd name="T26" fmla="*/ 17 w 530"/>
              <a:gd name="T27" fmla="*/ 337 h 373"/>
              <a:gd name="T28" fmla="*/ 187 w 530"/>
              <a:gd name="T29" fmla="*/ 183 h 373"/>
              <a:gd name="T30" fmla="*/ 17 w 530"/>
              <a:gd name="T31" fmla="*/ 36 h 373"/>
              <a:gd name="T32" fmla="*/ 17 w 530"/>
              <a:gd name="T33" fmla="*/ 19 h 373"/>
              <a:gd name="T34" fmla="*/ 264 w 530"/>
              <a:gd name="T35" fmla="*/ 195 h 373"/>
              <a:gd name="T36" fmla="*/ 510 w 530"/>
              <a:gd name="T37" fmla="*/ 19 h 373"/>
              <a:gd name="T38" fmla="*/ 510 w 530"/>
              <a:gd name="T39" fmla="*/ 36 h 3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</a:cxnLst>
            <a:rect l="0" t="0" r="r" b="b"/>
            <a:pathLst>
              <a:path w="530" h="373">
                <a:moveTo>
                  <a:pt x="0" y="373"/>
                </a:moveTo>
                <a:lnTo>
                  <a:pt x="530" y="373"/>
                </a:lnTo>
                <a:lnTo>
                  <a:pt x="530" y="0"/>
                </a:lnTo>
                <a:lnTo>
                  <a:pt x="0" y="0"/>
                </a:lnTo>
                <a:lnTo>
                  <a:pt x="0" y="373"/>
                </a:lnTo>
                <a:close/>
                <a:moveTo>
                  <a:pt x="510" y="36"/>
                </a:moveTo>
                <a:lnTo>
                  <a:pt x="343" y="183"/>
                </a:lnTo>
                <a:lnTo>
                  <a:pt x="510" y="337"/>
                </a:lnTo>
                <a:lnTo>
                  <a:pt x="510" y="354"/>
                </a:lnTo>
                <a:lnTo>
                  <a:pt x="321" y="200"/>
                </a:lnTo>
                <a:lnTo>
                  <a:pt x="264" y="248"/>
                </a:lnTo>
                <a:lnTo>
                  <a:pt x="206" y="200"/>
                </a:lnTo>
                <a:lnTo>
                  <a:pt x="17" y="354"/>
                </a:lnTo>
                <a:lnTo>
                  <a:pt x="17" y="337"/>
                </a:lnTo>
                <a:lnTo>
                  <a:pt x="187" y="183"/>
                </a:lnTo>
                <a:lnTo>
                  <a:pt x="17" y="36"/>
                </a:lnTo>
                <a:lnTo>
                  <a:pt x="17" y="19"/>
                </a:lnTo>
                <a:lnTo>
                  <a:pt x="264" y="195"/>
                </a:lnTo>
                <a:lnTo>
                  <a:pt x="510" y="19"/>
                </a:lnTo>
                <a:lnTo>
                  <a:pt x="510" y="3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67032" tIns="33516" rIns="67032" bIns="33516" numCol="1" anchor="t" anchorCtr="0" compatLnSpc="1">
            <a:prstTxWarp prst="textNoShape">
              <a:avLst/>
            </a:prstTxWarp>
          </a:bodyPr>
          <a:lstStyle/>
          <a:p>
            <a:pPr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endParaRPr lang="id-ID" sz="600" dirty="0">
              <a:cs typeface="+mn-ea"/>
              <a:sym typeface="+mn-lt"/>
            </a:endParaRPr>
          </a:p>
        </p:txBody>
      </p:sp>
      <p:sp>
        <p:nvSpPr>
          <p:cNvPr id="30" name="Freeform 136"/>
          <p:cNvSpPr>
            <a:spLocks noEditPoints="1"/>
          </p:cNvSpPr>
          <p:nvPr/>
        </p:nvSpPr>
        <p:spPr bwMode="auto">
          <a:xfrm>
            <a:off x="4098728" y="2390394"/>
            <a:ext cx="232641" cy="232252"/>
          </a:xfrm>
          <a:custGeom>
            <a:avLst/>
            <a:gdLst>
              <a:gd name="T0" fmla="*/ 120 w 223"/>
              <a:gd name="T1" fmla="*/ 86 h 223"/>
              <a:gd name="T2" fmla="*/ 120 w 223"/>
              <a:gd name="T3" fmla="*/ 69 h 223"/>
              <a:gd name="T4" fmla="*/ 163 w 223"/>
              <a:gd name="T5" fmla="*/ 69 h 223"/>
              <a:gd name="T6" fmla="*/ 163 w 223"/>
              <a:gd name="T7" fmla="*/ 0 h 223"/>
              <a:gd name="T8" fmla="*/ 60 w 223"/>
              <a:gd name="T9" fmla="*/ 0 h 223"/>
              <a:gd name="T10" fmla="*/ 60 w 223"/>
              <a:gd name="T11" fmla="*/ 69 h 223"/>
              <a:gd name="T12" fmla="*/ 103 w 223"/>
              <a:gd name="T13" fmla="*/ 69 h 223"/>
              <a:gd name="T14" fmla="*/ 103 w 223"/>
              <a:gd name="T15" fmla="*/ 86 h 223"/>
              <a:gd name="T16" fmla="*/ 43 w 223"/>
              <a:gd name="T17" fmla="*/ 86 h 223"/>
              <a:gd name="T18" fmla="*/ 43 w 223"/>
              <a:gd name="T19" fmla="*/ 78 h 223"/>
              <a:gd name="T20" fmla="*/ 18 w 223"/>
              <a:gd name="T21" fmla="*/ 78 h 223"/>
              <a:gd name="T22" fmla="*/ 18 w 223"/>
              <a:gd name="T23" fmla="*/ 86 h 223"/>
              <a:gd name="T24" fmla="*/ 0 w 223"/>
              <a:gd name="T25" fmla="*/ 86 h 223"/>
              <a:gd name="T26" fmla="*/ 0 w 223"/>
              <a:gd name="T27" fmla="*/ 223 h 223"/>
              <a:gd name="T28" fmla="*/ 223 w 223"/>
              <a:gd name="T29" fmla="*/ 223 h 223"/>
              <a:gd name="T30" fmla="*/ 223 w 223"/>
              <a:gd name="T31" fmla="*/ 86 h 223"/>
              <a:gd name="T32" fmla="*/ 120 w 223"/>
              <a:gd name="T33" fmla="*/ 86 h 223"/>
              <a:gd name="T34" fmla="*/ 69 w 223"/>
              <a:gd name="T35" fmla="*/ 9 h 223"/>
              <a:gd name="T36" fmla="*/ 155 w 223"/>
              <a:gd name="T37" fmla="*/ 9 h 223"/>
              <a:gd name="T38" fmla="*/ 155 w 223"/>
              <a:gd name="T39" fmla="*/ 60 h 223"/>
              <a:gd name="T40" fmla="*/ 69 w 223"/>
              <a:gd name="T41" fmla="*/ 60 h 223"/>
              <a:gd name="T42" fmla="*/ 69 w 223"/>
              <a:gd name="T43" fmla="*/ 9 h 223"/>
              <a:gd name="T44" fmla="*/ 112 w 223"/>
              <a:gd name="T45" fmla="*/ 198 h 223"/>
              <a:gd name="T46" fmla="*/ 69 w 223"/>
              <a:gd name="T47" fmla="*/ 155 h 223"/>
              <a:gd name="T48" fmla="*/ 112 w 223"/>
              <a:gd name="T49" fmla="*/ 112 h 223"/>
              <a:gd name="T50" fmla="*/ 155 w 223"/>
              <a:gd name="T51" fmla="*/ 155 h 223"/>
              <a:gd name="T52" fmla="*/ 112 w 223"/>
              <a:gd name="T53" fmla="*/ 198 h 223"/>
              <a:gd name="T54" fmla="*/ 206 w 223"/>
              <a:gd name="T55" fmla="*/ 112 h 223"/>
              <a:gd name="T56" fmla="*/ 180 w 223"/>
              <a:gd name="T57" fmla="*/ 112 h 223"/>
              <a:gd name="T58" fmla="*/ 180 w 223"/>
              <a:gd name="T59" fmla="*/ 103 h 223"/>
              <a:gd name="T60" fmla="*/ 206 w 223"/>
              <a:gd name="T61" fmla="*/ 103 h 223"/>
              <a:gd name="T62" fmla="*/ 206 w 223"/>
              <a:gd name="T63" fmla="*/ 112 h 2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223" h="223">
                <a:moveTo>
                  <a:pt x="120" y="86"/>
                </a:moveTo>
                <a:cubicBezTo>
                  <a:pt x="120" y="69"/>
                  <a:pt x="120" y="69"/>
                  <a:pt x="120" y="69"/>
                </a:cubicBezTo>
                <a:cubicBezTo>
                  <a:pt x="163" y="69"/>
                  <a:pt x="163" y="69"/>
                  <a:pt x="163" y="69"/>
                </a:cubicBezTo>
                <a:cubicBezTo>
                  <a:pt x="163" y="0"/>
                  <a:pt x="163" y="0"/>
                  <a:pt x="163" y="0"/>
                </a:cubicBezTo>
                <a:cubicBezTo>
                  <a:pt x="60" y="0"/>
                  <a:pt x="60" y="0"/>
                  <a:pt x="60" y="0"/>
                </a:cubicBezTo>
                <a:cubicBezTo>
                  <a:pt x="60" y="69"/>
                  <a:pt x="60" y="69"/>
                  <a:pt x="60" y="69"/>
                </a:cubicBezTo>
                <a:cubicBezTo>
                  <a:pt x="103" y="69"/>
                  <a:pt x="103" y="69"/>
                  <a:pt x="103" y="69"/>
                </a:cubicBezTo>
                <a:cubicBezTo>
                  <a:pt x="103" y="86"/>
                  <a:pt x="103" y="86"/>
                  <a:pt x="103" y="86"/>
                </a:cubicBezTo>
                <a:cubicBezTo>
                  <a:pt x="43" y="86"/>
                  <a:pt x="43" y="86"/>
                  <a:pt x="43" y="86"/>
                </a:cubicBezTo>
                <a:cubicBezTo>
                  <a:pt x="43" y="78"/>
                  <a:pt x="43" y="78"/>
                  <a:pt x="43" y="78"/>
                </a:cubicBezTo>
                <a:cubicBezTo>
                  <a:pt x="18" y="78"/>
                  <a:pt x="18" y="78"/>
                  <a:pt x="18" y="78"/>
                </a:cubicBezTo>
                <a:cubicBezTo>
                  <a:pt x="18" y="86"/>
                  <a:pt x="18" y="86"/>
                  <a:pt x="18" y="86"/>
                </a:cubicBezTo>
                <a:cubicBezTo>
                  <a:pt x="0" y="86"/>
                  <a:pt x="0" y="86"/>
                  <a:pt x="0" y="86"/>
                </a:cubicBezTo>
                <a:cubicBezTo>
                  <a:pt x="0" y="223"/>
                  <a:pt x="0" y="223"/>
                  <a:pt x="0" y="223"/>
                </a:cubicBezTo>
                <a:cubicBezTo>
                  <a:pt x="223" y="223"/>
                  <a:pt x="223" y="223"/>
                  <a:pt x="223" y="223"/>
                </a:cubicBezTo>
                <a:cubicBezTo>
                  <a:pt x="223" y="86"/>
                  <a:pt x="223" y="86"/>
                  <a:pt x="223" y="86"/>
                </a:cubicBezTo>
                <a:cubicBezTo>
                  <a:pt x="120" y="86"/>
                  <a:pt x="120" y="86"/>
                  <a:pt x="120" y="86"/>
                </a:cubicBezTo>
                <a:moveTo>
                  <a:pt x="69" y="9"/>
                </a:moveTo>
                <a:cubicBezTo>
                  <a:pt x="155" y="9"/>
                  <a:pt x="155" y="9"/>
                  <a:pt x="155" y="9"/>
                </a:cubicBezTo>
                <a:cubicBezTo>
                  <a:pt x="155" y="60"/>
                  <a:pt x="155" y="60"/>
                  <a:pt x="155" y="60"/>
                </a:cubicBezTo>
                <a:cubicBezTo>
                  <a:pt x="69" y="60"/>
                  <a:pt x="69" y="60"/>
                  <a:pt x="69" y="60"/>
                </a:cubicBezTo>
                <a:lnTo>
                  <a:pt x="69" y="9"/>
                </a:lnTo>
                <a:close/>
                <a:moveTo>
                  <a:pt x="112" y="198"/>
                </a:moveTo>
                <a:cubicBezTo>
                  <a:pt x="88" y="198"/>
                  <a:pt x="69" y="178"/>
                  <a:pt x="69" y="155"/>
                </a:cubicBezTo>
                <a:cubicBezTo>
                  <a:pt x="69" y="131"/>
                  <a:pt x="88" y="112"/>
                  <a:pt x="112" y="112"/>
                </a:cubicBezTo>
                <a:cubicBezTo>
                  <a:pt x="136" y="112"/>
                  <a:pt x="155" y="131"/>
                  <a:pt x="155" y="155"/>
                </a:cubicBezTo>
                <a:cubicBezTo>
                  <a:pt x="155" y="178"/>
                  <a:pt x="136" y="198"/>
                  <a:pt x="112" y="198"/>
                </a:cubicBezTo>
                <a:moveTo>
                  <a:pt x="206" y="112"/>
                </a:moveTo>
                <a:cubicBezTo>
                  <a:pt x="180" y="112"/>
                  <a:pt x="180" y="112"/>
                  <a:pt x="180" y="112"/>
                </a:cubicBezTo>
                <a:cubicBezTo>
                  <a:pt x="180" y="103"/>
                  <a:pt x="180" y="103"/>
                  <a:pt x="180" y="103"/>
                </a:cubicBezTo>
                <a:cubicBezTo>
                  <a:pt x="206" y="103"/>
                  <a:pt x="206" y="103"/>
                  <a:pt x="206" y="103"/>
                </a:cubicBezTo>
                <a:lnTo>
                  <a:pt x="206" y="11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67032" tIns="33516" rIns="67032" bIns="33516" numCol="1" anchor="t" anchorCtr="0" compatLnSpc="1">
            <a:prstTxWarp prst="textNoShape">
              <a:avLst/>
            </a:prstTxWarp>
          </a:bodyPr>
          <a:lstStyle/>
          <a:p>
            <a:pPr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endParaRPr lang="id-ID" sz="600" dirty="0">
              <a:cs typeface="+mn-ea"/>
              <a:sym typeface="+mn-lt"/>
            </a:endParaRPr>
          </a:p>
        </p:txBody>
      </p:sp>
      <p:grpSp>
        <p:nvGrpSpPr>
          <p:cNvPr id="31" name="Group 137"/>
          <p:cNvGrpSpPr/>
          <p:nvPr/>
        </p:nvGrpSpPr>
        <p:grpSpPr>
          <a:xfrm flipH="1">
            <a:off x="2039382" y="2721157"/>
            <a:ext cx="295058" cy="299306"/>
            <a:chOff x="1909763" y="950913"/>
            <a:chExt cx="782637" cy="793750"/>
          </a:xfrm>
          <a:solidFill>
            <a:schemeClr val="bg1"/>
          </a:solidFill>
        </p:grpSpPr>
        <p:sp>
          <p:nvSpPr>
            <p:cNvPr id="32" name="Freeform 59"/>
            <p:cNvSpPr>
              <a:spLocks noEditPoints="1"/>
            </p:cNvSpPr>
            <p:nvPr/>
          </p:nvSpPr>
          <p:spPr bwMode="auto">
            <a:xfrm>
              <a:off x="1909763" y="1204913"/>
              <a:ext cx="539750" cy="539750"/>
            </a:xfrm>
            <a:custGeom>
              <a:avLst/>
              <a:gdLst>
                <a:gd name="T0" fmla="*/ 0 w 340"/>
                <a:gd name="T1" fmla="*/ 340 h 340"/>
                <a:gd name="T2" fmla="*/ 340 w 340"/>
                <a:gd name="T3" fmla="*/ 340 h 340"/>
                <a:gd name="T4" fmla="*/ 340 w 340"/>
                <a:gd name="T5" fmla="*/ 0 h 340"/>
                <a:gd name="T6" fmla="*/ 0 w 340"/>
                <a:gd name="T7" fmla="*/ 0 h 340"/>
                <a:gd name="T8" fmla="*/ 0 w 340"/>
                <a:gd name="T9" fmla="*/ 340 h 340"/>
                <a:gd name="T10" fmla="*/ 304 w 340"/>
                <a:gd name="T11" fmla="*/ 251 h 340"/>
                <a:gd name="T12" fmla="*/ 35 w 340"/>
                <a:gd name="T13" fmla="*/ 251 h 340"/>
                <a:gd name="T14" fmla="*/ 35 w 340"/>
                <a:gd name="T15" fmla="*/ 36 h 340"/>
                <a:gd name="T16" fmla="*/ 304 w 340"/>
                <a:gd name="T17" fmla="*/ 36 h 340"/>
                <a:gd name="T18" fmla="*/ 304 w 340"/>
                <a:gd name="T19" fmla="*/ 251 h 3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40" h="340">
                  <a:moveTo>
                    <a:pt x="0" y="340"/>
                  </a:moveTo>
                  <a:lnTo>
                    <a:pt x="340" y="340"/>
                  </a:lnTo>
                  <a:lnTo>
                    <a:pt x="340" y="0"/>
                  </a:lnTo>
                  <a:lnTo>
                    <a:pt x="0" y="0"/>
                  </a:lnTo>
                  <a:lnTo>
                    <a:pt x="0" y="340"/>
                  </a:lnTo>
                  <a:close/>
                  <a:moveTo>
                    <a:pt x="304" y="251"/>
                  </a:moveTo>
                  <a:lnTo>
                    <a:pt x="35" y="251"/>
                  </a:lnTo>
                  <a:lnTo>
                    <a:pt x="35" y="36"/>
                  </a:lnTo>
                  <a:lnTo>
                    <a:pt x="304" y="36"/>
                  </a:lnTo>
                  <a:lnTo>
                    <a:pt x="304" y="25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6435" tIns="48218" rIns="96435" bIns="48218" numCol="1" anchor="t" anchorCtr="0" compatLnSpc="1">
              <a:prstTxWarp prst="textNoShape">
                <a:avLst/>
              </a:prstTxWarp>
            </a:bodyPr>
            <a:lstStyle/>
            <a:p>
              <a:pPr algn="just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</a:pPr>
              <a:endParaRPr lang="id-ID" sz="600" dirty="0">
                <a:cs typeface="+mn-ea"/>
                <a:sym typeface="+mn-lt"/>
              </a:endParaRPr>
            </a:p>
          </p:txBody>
        </p:sp>
        <p:sp>
          <p:nvSpPr>
            <p:cNvPr id="33" name="Freeform 60"/>
            <p:cNvSpPr>
              <a:spLocks/>
            </p:cNvSpPr>
            <p:nvPr/>
          </p:nvSpPr>
          <p:spPr bwMode="auto">
            <a:xfrm>
              <a:off x="2060575" y="950913"/>
              <a:ext cx="631825" cy="569913"/>
            </a:xfrm>
            <a:custGeom>
              <a:avLst/>
              <a:gdLst>
                <a:gd name="T0" fmla="*/ 334 w 398"/>
                <a:gd name="T1" fmla="*/ 0 h 359"/>
                <a:gd name="T2" fmla="*/ 0 w 398"/>
                <a:gd name="T3" fmla="*/ 64 h 359"/>
                <a:gd name="T4" fmla="*/ 15 w 398"/>
                <a:gd name="T5" fmla="*/ 143 h 359"/>
                <a:gd name="T6" fmla="*/ 51 w 398"/>
                <a:gd name="T7" fmla="*/ 143 h 359"/>
                <a:gd name="T8" fmla="*/ 41 w 398"/>
                <a:gd name="T9" fmla="*/ 93 h 359"/>
                <a:gd name="T10" fmla="*/ 305 w 398"/>
                <a:gd name="T11" fmla="*/ 40 h 359"/>
                <a:gd name="T12" fmla="*/ 346 w 398"/>
                <a:gd name="T13" fmla="*/ 251 h 359"/>
                <a:gd name="T14" fmla="*/ 262 w 398"/>
                <a:gd name="T15" fmla="*/ 268 h 359"/>
                <a:gd name="T16" fmla="*/ 262 w 398"/>
                <a:gd name="T17" fmla="*/ 359 h 359"/>
                <a:gd name="T18" fmla="*/ 398 w 398"/>
                <a:gd name="T19" fmla="*/ 332 h 359"/>
                <a:gd name="T20" fmla="*/ 334 w 398"/>
                <a:gd name="T21" fmla="*/ 0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98" h="359">
                  <a:moveTo>
                    <a:pt x="334" y="0"/>
                  </a:moveTo>
                  <a:lnTo>
                    <a:pt x="0" y="64"/>
                  </a:lnTo>
                  <a:lnTo>
                    <a:pt x="15" y="143"/>
                  </a:lnTo>
                  <a:lnTo>
                    <a:pt x="51" y="143"/>
                  </a:lnTo>
                  <a:lnTo>
                    <a:pt x="41" y="93"/>
                  </a:lnTo>
                  <a:lnTo>
                    <a:pt x="305" y="40"/>
                  </a:lnTo>
                  <a:lnTo>
                    <a:pt x="346" y="251"/>
                  </a:lnTo>
                  <a:lnTo>
                    <a:pt x="262" y="268"/>
                  </a:lnTo>
                  <a:lnTo>
                    <a:pt x="262" y="359"/>
                  </a:lnTo>
                  <a:lnTo>
                    <a:pt x="398" y="332"/>
                  </a:lnTo>
                  <a:lnTo>
                    <a:pt x="334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6435" tIns="48218" rIns="96435" bIns="48218" numCol="1" anchor="t" anchorCtr="0" compatLnSpc="1">
              <a:prstTxWarp prst="textNoShape">
                <a:avLst/>
              </a:prstTxWarp>
            </a:bodyPr>
            <a:lstStyle/>
            <a:p>
              <a:pPr algn="just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</a:pPr>
              <a:endParaRPr lang="id-ID" sz="600" dirty="0">
                <a:cs typeface="+mn-ea"/>
                <a:sym typeface="+mn-lt"/>
              </a:endParaRPr>
            </a:p>
          </p:txBody>
        </p:sp>
      </p:grpSp>
      <p:cxnSp>
        <p:nvCxnSpPr>
          <p:cNvPr id="34" name="Straight Connector 143"/>
          <p:cNvCxnSpPr/>
          <p:nvPr/>
        </p:nvCxnSpPr>
        <p:spPr>
          <a:xfrm>
            <a:off x="2500755" y="4293258"/>
            <a:ext cx="1268083" cy="0"/>
          </a:xfrm>
          <a:prstGeom prst="line">
            <a:avLst/>
          </a:prstGeom>
          <a:ln w="6350">
            <a:solidFill>
              <a:schemeClr val="bg1">
                <a:lumMod val="65000"/>
              </a:schemeClr>
            </a:solidFill>
            <a:prstDash val="sysDot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/>
          <p:cNvSpPr txBox="1"/>
          <p:nvPr/>
        </p:nvSpPr>
        <p:spPr>
          <a:xfrm>
            <a:off x="2583047" y="3204701"/>
            <a:ext cx="1094252" cy="399594"/>
          </a:xfrm>
          <a:prstGeom prst="rect">
            <a:avLst/>
          </a:prstGeom>
          <a:noFill/>
        </p:spPr>
        <p:txBody>
          <a:bodyPr wrap="square" lIns="63560" tIns="31780" rIns="63560" bIns="31780" rtlCol="0">
            <a:spAutoFit/>
          </a:bodyPr>
          <a:lstStyle/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altLang="zh-CN" sz="2000" dirty="0">
                <a:solidFill>
                  <a:schemeClr val="accent5">
                    <a:lumMod val="75000"/>
                  </a:schemeClr>
                </a:solidFill>
                <a:cs typeface="+mn-ea"/>
                <a:sym typeface="+mn-lt"/>
              </a:rPr>
              <a:t>SWOT</a:t>
            </a:r>
            <a:endParaRPr lang="id-ID" sz="2000" dirty="0">
              <a:solidFill>
                <a:schemeClr val="accent5">
                  <a:lumMod val="7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2604408" y="3615238"/>
            <a:ext cx="1288302" cy="518985"/>
          </a:xfrm>
          <a:prstGeom prst="rect">
            <a:avLst/>
          </a:prstGeom>
          <a:noFill/>
        </p:spPr>
        <p:txBody>
          <a:bodyPr wrap="square" lIns="63560" tIns="31780" rIns="63560" bIns="3178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altLang="zh-CN" sz="1050" dirty="0">
                <a:solidFill>
                  <a:schemeClr val="accent5">
                    <a:lumMod val="75000"/>
                  </a:schemeClr>
                </a:solidFill>
                <a:cs typeface="+mn-ea"/>
                <a:sym typeface="+mn-lt"/>
              </a:rPr>
              <a:t>Analysis of </a:t>
            </a:r>
          </a:p>
          <a:p>
            <a:pPr>
              <a:lnSpc>
                <a:spcPct val="150000"/>
              </a:lnSpc>
            </a:pPr>
            <a:r>
              <a:rPr lang="en-GB" altLang="zh-CN" sz="1050" dirty="0">
                <a:solidFill>
                  <a:schemeClr val="accent5">
                    <a:lumMod val="75000"/>
                  </a:schemeClr>
                </a:solidFill>
                <a:cs typeface="+mn-ea"/>
                <a:sym typeface="+mn-lt"/>
              </a:rPr>
              <a:t>Costa itself</a:t>
            </a:r>
            <a:endParaRPr lang="zh-CN" altLang="en-US" sz="1050" dirty="0">
              <a:solidFill>
                <a:schemeClr val="accent5">
                  <a:lumMod val="75000"/>
                </a:schemeClr>
              </a:solidFill>
              <a:cs typeface="+mn-ea"/>
              <a:sym typeface="+mn-lt"/>
            </a:endParaRPr>
          </a:p>
        </p:txBody>
      </p:sp>
      <p:cxnSp>
        <p:nvCxnSpPr>
          <p:cNvPr id="37" name="Straight Connector 146"/>
          <p:cNvCxnSpPr/>
          <p:nvPr/>
        </p:nvCxnSpPr>
        <p:spPr>
          <a:xfrm flipH="1" flipV="1">
            <a:off x="2500754" y="3419114"/>
            <a:ext cx="0" cy="872503"/>
          </a:xfrm>
          <a:prstGeom prst="line">
            <a:avLst/>
          </a:prstGeom>
          <a:ln w="6350">
            <a:solidFill>
              <a:schemeClr val="bg1">
                <a:lumMod val="65000"/>
              </a:schemeClr>
            </a:solidFill>
            <a:prstDash val="sysDot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147"/>
          <p:cNvCxnSpPr/>
          <p:nvPr/>
        </p:nvCxnSpPr>
        <p:spPr>
          <a:xfrm>
            <a:off x="4571800" y="3913459"/>
            <a:ext cx="1268083" cy="0"/>
          </a:xfrm>
          <a:prstGeom prst="line">
            <a:avLst/>
          </a:prstGeom>
          <a:ln w="6350">
            <a:solidFill>
              <a:schemeClr val="bg1">
                <a:lumMod val="65000"/>
              </a:schemeClr>
            </a:solidFill>
            <a:prstDash val="sysDot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Box 49"/>
          <p:cNvSpPr txBox="1"/>
          <p:nvPr/>
        </p:nvSpPr>
        <p:spPr>
          <a:xfrm>
            <a:off x="4674955" y="2796972"/>
            <a:ext cx="1479043" cy="399594"/>
          </a:xfrm>
          <a:prstGeom prst="rect">
            <a:avLst/>
          </a:prstGeom>
          <a:noFill/>
        </p:spPr>
        <p:txBody>
          <a:bodyPr wrap="square" lIns="63560" tIns="31780" rIns="63560" bIns="31780" rtlCol="0">
            <a:spAutoFit/>
          </a:bodyPr>
          <a:lstStyle/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2000" dirty="0">
                <a:solidFill>
                  <a:schemeClr val="accent5">
                    <a:lumMod val="75000"/>
                  </a:schemeClr>
                </a:solidFill>
              </a:rPr>
              <a:t>competitors</a:t>
            </a:r>
            <a:endParaRPr lang="id-ID" sz="2000" dirty="0">
              <a:solidFill>
                <a:schemeClr val="accent5">
                  <a:lumMod val="7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51" name="TextBox 50"/>
          <p:cNvSpPr txBox="1"/>
          <p:nvPr/>
        </p:nvSpPr>
        <p:spPr>
          <a:xfrm>
            <a:off x="4674955" y="3238641"/>
            <a:ext cx="1410353" cy="518985"/>
          </a:xfrm>
          <a:prstGeom prst="rect">
            <a:avLst/>
          </a:prstGeom>
          <a:noFill/>
        </p:spPr>
        <p:txBody>
          <a:bodyPr wrap="square" lIns="63560" tIns="31780" rIns="63560" bIns="3178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altLang="zh-CN" sz="1050" dirty="0">
                <a:solidFill>
                  <a:schemeClr val="accent5">
                    <a:lumMod val="75000"/>
                  </a:schemeClr>
                </a:solidFill>
                <a:cs typeface="+mn-ea"/>
                <a:sym typeface="+mn-lt"/>
              </a:rPr>
              <a:t>Analysis of </a:t>
            </a:r>
          </a:p>
          <a:p>
            <a:pPr>
              <a:lnSpc>
                <a:spcPct val="150000"/>
              </a:lnSpc>
            </a:pPr>
            <a:r>
              <a:rPr lang="en-GB" altLang="zh-CN" sz="1050" dirty="0">
                <a:solidFill>
                  <a:schemeClr val="accent5">
                    <a:lumMod val="75000"/>
                  </a:schemeClr>
                </a:solidFill>
                <a:cs typeface="+mn-ea"/>
                <a:sym typeface="+mn-lt"/>
              </a:rPr>
              <a:t>Other competitors</a:t>
            </a:r>
            <a:endParaRPr lang="zh-CN" altLang="en-US" sz="1050" dirty="0">
              <a:solidFill>
                <a:schemeClr val="accent5">
                  <a:lumMod val="75000"/>
                </a:schemeClr>
              </a:solidFill>
              <a:cs typeface="+mn-ea"/>
              <a:sym typeface="+mn-lt"/>
            </a:endParaRPr>
          </a:p>
        </p:txBody>
      </p:sp>
      <p:cxnSp>
        <p:nvCxnSpPr>
          <p:cNvPr id="52" name="Straight Connector 150"/>
          <p:cNvCxnSpPr/>
          <p:nvPr/>
        </p:nvCxnSpPr>
        <p:spPr>
          <a:xfrm flipH="1" flipV="1">
            <a:off x="4571799" y="3039314"/>
            <a:ext cx="0" cy="872503"/>
          </a:xfrm>
          <a:prstGeom prst="line">
            <a:avLst/>
          </a:prstGeom>
          <a:ln w="6350">
            <a:solidFill>
              <a:schemeClr val="bg1">
                <a:lumMod val="65000"/>
              </a:schemeClr>
            </a:solidFill>
            <a:prstDash val="sysDot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151"/>
          <p:cNvCxnSpPr/>
          <p:nvPr/>
        </p:nvCxnSpPr>
        <p:spPr>
          <a:xfrm>
            <a:off x="6515478" y="3573106"/>
            <a:ext cx="1268083" cy="0"/>
          </a:xfrm>
          <a:prstGeom prst="line">
            <a:avLst/>
          </a:prstGeom>
          <a:ln w="6350">
            <a:solidFill>
              <a:schemeClr val="bg1">
                <a:lumMod val="65000"/>
              </a:schemeClr>
            </a:solidFill>
            <a:prstDash val="sysDot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TextBox 53"/>
          <p:cNvSpPr txBox="1"/>
          <p:nvPr/>
        </p:nvSpPr>
        <p:spPr>
          <a:xfrm>
            <a:off x="6639407" y="2465109"/>
            <a:ext cx="1094252" cy="399594"/>
          </a:xfrm>
          <a:prstGeom prst="rect">
            <a:avLst/>
          </a:prstGeom>
          <a:noFill/>
        </p:spPr>
        <p:txBody>
          <a:bodyPr wrap="square" lIns="63560" tIns="31780" rIns="63560" bIns="31780" rtlCol="0">
            <a:spAutoFit/>
          </a:bodyPr>
          <a:lstStyle/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altLang="zh-CN" sz="2000" dirty="0">
                <a:solidFill>
                  <a:schemeClr val="accent5">
                    <a:lumMod val="75000"/>
                  </a:schemeClr>
                </a:solidFill>
                <a:cs typeface="+mn-ea"/>
                <a:sym typeface="+mn-lt"/>
              </a:rPr>
              <a:t>advice</a:t>
            </a:r>
            <a:endParaRPr lang="id-ID" sz="2000" dirty="0">
              <a:solidFill>
                <a:schemeClr val="accent5">
                  <a:lumMod val="7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55" name="TextBox 54"/>
          <p:cNvSpPr txBox="1"/>
          <p:nvPr/>
        </p:nvSpPr>
        <p:spPr>
          <a:xfrm>
            <a:off x="6639407" y="2885513"/>
            <a:ext cx="1288302" cy="518985"/>
          </a:xfrm>
          <a:prstGeom prst="rect">
            <a:avLst/>
          </a:prstGeom>
          <a:noFill/>
        </p:spPr>
        <p:txBody>
          <a:bodyPr wrap="square" lIns="63560" tIns="31780" rIns="63560" bIns="3178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050" dirty="0">
                <a:solidFill>
                  <a:schemeClr val="accent5">
                    <a:lumMod val="75000"/>
                  </a:schemeClr>
                </a:solidFill>
              </a:rPr>
              <a:t>Put forward new suggestions </a:t>
            </a:r>
            <a:endParaRPr lang="zh-CN" altLang="en-US" sz="1050" dirty="0">
              <a:solidFill>
                <a:schemeClr val="accent5">
                  <a:lumMod val="75000"/>
                </a:schemeClr>
              </a:solidFill>
              <a:cs typeface="+mn-ea"/>
              <a:sym typeface="+mn-lt"/>
            </a:endParaRPr>
          </a:p>
        </p:txBody>
      </p:sp>
      <p:cxnSp>
        <p:nvCxnSpPr>
          <p:cNvPr id="56" name="Straight Connector 154"/>
          <p:cNvCxnSpPr/>
          <p:nvPr/>
        </p:nvCxnSpPr>
        <p:spPr>
          <a:xfrm flipH="1" flipV="1">
            <a:off x="6515477" y="2698962"/>
            <a:ext cx="0" cy="872503"/>
          </a:xfrm>
          <a:prstGeom prst="line">
            <a:avLst/>
          </a:prstGeom>
          <a:ln w="6350">
            <a:solidFill>
              <a:schemeClr val="bg1">
                <a:lumMod val="65000"/>
              </a:schemeClr>
            </a:solidFill>
            <a:prstDash val="sysDot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6581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4000">
        <p:fade/>
      </p:transition>
    </mc:Choice>
    <mc:Fallback xmlns="">
      <p:transition spd="slow" advClick="0" advTm="4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95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450"/>
                            </p:stCondLst>
                            <p:childTnLst>
                              <p:par>
                                <p:cTn id="2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950"/>
                            </p:stCondLst>
                            <p:childTnLst>
                              <p:par>
                                <p:cTn id="3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45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950"/>
                            </p:stCondLst>
                            <p:childTnLst>
                              <p:par>
                                <p:cTn id="42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3450"/>
                            </p:stCondLst>
                            <p:childTnLst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3950"/>
                            </p:stCondLst>
                            <p:childTnLst>
                              <p:par>
                                <p:cTn id="5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4450"/>
                            </p:stCondLst>
                            <p:childTnLst>
                              <p:par>
                                <p:cTn id="6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950"/>
                            </p:stCondLst>
                            <p:childTnLst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450"/>
                            </p:stCondLst>
                            <p:childTnLst>
                              <p:par>
                                <p:cTn id="72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5950"/>
                            </p:stCondLst>
                            <p:childTnLst>
                              <p:par>
                                <p:cTn id="7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6450"/>
                            </p:stCondLst>
                            <p:childTnLst>
                              <p:par>
                                <p:cTn id="8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9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6950"/>
                            </p:stCondLst>
                            <p:childTnLst>
                              <p:par>
                                <p:cTn id="9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7450"/>
                            </p:stCondLst>
                            <p:childTnLst>
                              <p:par>
                                <p:cTn id="9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4" grpId="0"/>
      <p:bldP spid="25" grpId="0"/>
      <p:bldP spid="28" grpId="0"/>
      <p:bldP spid="29" grpId="0" animBg="1"/>
      <p:bldP spid="30" grpId="0" animBg="1"/>
      <p:bldP spid="35" grpId="0"/>
      <p:bldP spid="36" grpId="0"/>
      <p:bldP spid="50" grpId="0"/>
      <p:bldP spid="51" grpId="0"/>
      <p:bldP spid="54" grpId="0"/>
      <p:bldP spid="5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539552" y="432341"/>
            <a:ext cx="4290184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r>
              <a:rPr lang="en-GB" sz="3200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Secondary Research</a:t>
            </a:r>
          </a:p>
        </p:txBody>
      </p:sp>
      <p:grpSp>
        <p:nvGrpSpPr>
          <p:cNvPr id="18" name="Group 73"/>
          <p:cNvGrpSpPr/>
          <p:nvPr/>
        </p:nvGrpSpPr>
        <p:grpSpPr>
          <a:xfrm>
            <a:off x="3391418" y="1823777"/>
            <a:ext cx="348874" cy="163347"/>
            <a:chOff x="3366566" y="1459073"/>
            <a:chExt cx="465169" cy="221445"/>
          </a:xfrm>
        </p:grpSpPr>
        <p:cxnSp>
          <p:nvCxnSpPr>
            <p:cNvPr id="19" name="Straight Connector 37"/>
            <p:cNvCxnSpPr/>
            <p:nvPr/>
          </p:nvCxnSpPr>
          <p:spPr>
            <a:xfrm flipH="1" flipV="1">
              <a:off x="3592681" y="1460250"/>
              <a:ext cx="239054" cy="220268"/>
            </a:xfrm>
            <a:prstGeom prst="line">
              <a:avLst/>
            </a:prstGeom>
            <a:ln w="19050" cap="rnd">
              <a:solidFill>
                <a:srgbClr val="A491BB"/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38"/>
            <p:cNvCxnSpPr/>
            <p:nvPr/>
          </p:nvCxnSpPr>
          <p:spPr>
            <a:xfrm flipH="1">
              <a:off x="3366566" y="1459073"/>
              <a:ext cx="226116" cy="0"/>
            </a:xfrm>
            <a:prstGeom prst="line">
              <a:avLst/>
            </a:prstGeom>
            <a:ln w="19050" cap="rnd">
              <a:solidFill>
                <a:srgbClr val="A491BB"/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1" name="Group 74"/>
          <p:cNvGrpSpPr/>
          <p:nvPr/>
        </p:nvGrpSpPr>
        <p:grpSpPr>
          <a:xfrm flipH="1">
            <a:off x="5354428" y="1822424"/>
            <a:ext cx="384896" cy="166052"/>
            <a:chOff x="3318534" y="1459155"/>
            <a:chExt cx="513201" cy="221363"/>
          </a:xfrm>
        </p:grpSpPr>
        <p:cxnSp>
          <p:nvCxnSpPr>
            <p:cNvPr id="22" name="Straight Connector 40"/>
            <p:cNvCxnSpPr/>
            <p:nvPr/>
          </p:nvCxnSpPr>
          <p:spPr>
            <a:xfrm flipH="1" flipV="1">
              <a:off x="3592681" y="1460250"/>
              <a:ext cx="239054" cy="220268"/>
            </a:xfrm>
            <a:prstGeom prst="line">
              <a:avLst/>
            </a:prstGeom>
            <a:ln w="19050" cap="rnd">
              <a:solidFill>
                <a:srgbClr val="77A9D3"/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41"/>
            <p:cNvCxnSpPr/>
            <p:nvPr/>
          </p:nvCxnSpPr>
          <p:spPr>
            <a:xfrm flipH="1">
              <a:off x="3318534" y="1459155"/>
              <a:ext cx="274147" cy="0"/>
            </a:xfrm>
            <a:prstGeom prst="line">
              <a:avLst/>
            </a:prstGeom>
            <a:ln w="19050" cap="rnd">
              <a:solidFill>
                <a:srgbClr val="77A9D3"/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4" name="Group 81"/>
          <p:cNvGrpSpPr/>
          <p:nvPr/>
        </p:nvGrpSpPr>
        <p:grpSpPr>
          <a:xfrm flipV="1">
            <a:off x="3391419" y="3638587"/>
            <a:ext cx="341436" cy="163347"/>
            <a:chOff x="3376482" y="1459073"/>
            <a:chExt cx="455253" cy="221445"/>
          </a:xfrm>
        </p:grpSpPr>
        <p:cxnSp>
          <p:nvCxnSpPr>
            <p:cNvPr id="25" name="Straight Connector 43"/>
            <p:cNvCxnSpPr/>
            <p:nvPr/>
          </p:nvCxnSpPr>
          <p:spPr>
            <a:xfrm flipH="1" flipV="1">
              <a:off x="3592681" y="1460250"/>
              <a:ext cx="239054" cy="220268"/>
            </a:xfrm>
            <a:prstGeom prst="line">
              <a:avLst/>
            </a:prstGeom>
            <a:ln w="19050" cap="rnd">
              <a:solidFill>
                <a:srgbClr val="77A9D3"/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44"/>
            <p:cNvCxnSpPr/>
            <p:nvPr/>
          </p:nvCxnSpPr>
          <p:spPr>
            <a:xfrm flipH="1" flipV="1">
              <a:off x="3376482" y="1459073"/>
              <a:ext cx="216200" cy="0"/>
            </a:xfrm>
            <a:prstGeom prst="line">
              <a:avLst/>
            </a:prstGeom>
            <a:ln w="19050" cap="rnd">
              <a:solidFill>
                <a:srgbClr val="77A9D3"/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7" name="Group 84"/>
          <p:cNvGrpSpPr/>
          <p:nvPr/>
        </p:nvGrpSpPr>
        <p:grpSpPr>
          <a:xfrm flipH="1" flipV="1">
            <a:off x="5370067" y="3637233"/>
            <a:ext cx="369257" cy="166052"/>
            <a:chOff x="3339387" y="1459155"/>
            <a:chExt cx="492348" cy="221363"/>
          </a:xfrm>
        </p:grpSpPr>
        <p:cxnSp>
          <p:nvCxnSpPr>
            <p:cNvPr id="28" name="Straight Connector 46"/>
            <p:cNvCxnSpPr/>
            <p:nvPr/>
          </p:nvCxnSpPr>
          <p:spPr>
            <a:xfrm flipH="1" flipV="1">
              <a:off x="3592681" y="1460250"/>
              <a:ext cx="239054" cy="220268"/>
            </a:xfrm>
            <a:prstGeom prst="line">
              <a:avLst/>
            </a:prstGeom>
            <a:ln w="19050" cap="rnd">
              <a:solidFill>
                <a:srgbClr val="A491BB"/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47"/>
            <p:cNvCxnSpPr/>
            <p:nvPr/>
          </p:nvCxnSpPr>
          <p:spPr>
            <a:xfrm flipH="1" flipV="1">
              <a:off x="3339387" y="1459155"/>
              <a:ext cx="253294" cy="0"/>
            </a:xfrm>
            <a:prstGeom prst="line">
              <a:avLst/>
            </a:prstGeom>
            <a:ln w="19050" cap="rnd">
              <a:solidFill>
                <a:srgbClr val="A491BB"/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Freeform 5"/>
          <p:cNvSpPr>
            <a:spLocks/>
          </p:cNvSpPr>
          <p:nvPr/>
        </p:nvSpPr>
        <p:spPr bwMode="auto">
          <a:xfrm>
            <a:off x="3172637" y="2384547"/>
            <a:ext cx="1398968" cy="1679081"/>
          </a:xfrm>
          <a:custGeom>
            <a:avLst/>
            <a:gdLst/>
            <a:ahLst/>
            <a:cxnLst>
              <a:cxn ang="0">
                <a:pos x="248" y="158"/>
              </a:cxn>
              <a:cxn ang="0">
                <a:pos x="248" y="160"/>
              </a:cxn>
              <a:cxn ang="0">
                <a:pos x="250" y="192"/>
              </a:cxn>
              <a:cxn ang="0">
                <a:pos x="321" y="335"/>
              </a:cxn>
              <a:cxn ang="0">
                <a:pos x="437" y="401"/>
              </a:cxn>
              <a:cxn ang="0">
                <a:pos x="496" y="408"/>
              </a:cxn>
              <a:cxn ang="0">
                <a:pos x="496" y="595"/>
              </a:cxn>
              <a:cxn ang="0">
                <a:pos x="430" y="591"/>
              </a:cxn>
              <a:cxn ang="0">
                <a:pos x="189" y="468"/>
              </a:cxn>
              <a:cxn ang="0">
                <a:pos x="62" y="192"/>
              </a:cxn>
              <a:cxn ang="0">
                <a:pos x="61" y="160"/>
              </a:cxn>
              <a:cxn ang="0">
                <a:pos x="61" y="158"/>
              </a:cxn>
              <a:cxn ang="0">
                <a:pos x="0" y="158"/>
              </a:cxn>
              <a:cxn ang="0">
                <a:pos x="157" y="0"/>
              </a:cxn>
              <a:cxn ang="0">
                <a:pos x="313" y="158"/>
              </a:cxn>
              <a:cxn ang="0">
                <a:pos x="248" y="158"/>
              </a:cxn>
            </a:cxnLst>
            <a:rect l="0" t="0" r="r" b="b"/>
            <a:pathLst>
              <a:path w="496" h="595">
                <a:moveTo>
                  <a:pt x="248" y="158"/>
                </a:moveTo>
                <a:cubicBezTo>
                  <a:pt x="248" y="158"/>
                  <a:pt x="248" y="159"/>
                  <a:pt x="248" y="160"/>
                </a:cubicBezTo>
                <a:cubicBezTo>
                  <a:pt x="248" y="171"/>
                  <a:pt x="249" y="182"/>
                  <a:pt x="250" y="192"/>
                </a:cubicBezTo>
                <a:cubicBezTo>
                  <a:pt x="257" y="247"/>
                  <a:pt x="281" y="295"/>
                  <a:pt x="321" y="335"/>
                </a:cubicBezTo>
                <a:cubicBezTo>
                  <a:pt x="355" y="369"/>
                  <a:pt x="393" y="391"/>
                  <a:pt x="437" y="401"/>
                </a:cubicBezTo>
                <a:cubicBezTo>
                  <a:pt x="456" y="406"/>
                  <a:pt x="475" y="408"/>
                  <a:pt x="496" y="408"/>
                </a:cubicBezTo>
                <a:cubicBezTo>
                  <a:pt x="496" y="595"/>
                  <a:pt x="496" y="595"/>
                  <a:pt x="496" y="595"/>
                </a:cubicBezTo>
                <a:cubicBezTo>
                  <a:pt x="474" y="595"/>
                  <a:pt x="452" y="594"/>
                  <a:pt x="430" y="591"/>
                </a:cubicBezTo>
                <a:cubicBezTo>
                  <a:pt x="338" y="578"/>
                  <a:pt x="258" y="537"/>
                  <a:pt x="189" y="468"/>
                </a:cubicBezTo>
                <a:cubicBezTo>
                  <a:pt x="112" y="390"/>
                  <a:pt x="69" y="299"/>
                  <a:pt x="62" y="192"/>
                </a:cubicBezTo>
                <a:cubicBezTo>
                  <a:pt x="61" y="182"/>
                  <a:pt x="61" y="171"/>
                  <a:pt x="61" y="160"/>
                </a:cubicBezTo>
                <a:cubicBezTo>
                  <a:pt x="61" y="159"/>
                  <a:pt x="61" y="158"/>
                  <a:pt x="61" y="158"/>
                </a:cubicBezTo>
                <a:cubicBezTo>
                  <a:pt x="0" y="158"/>
                  <a:pt x="0" y="158"/>
                  <a:pt x="0" y="158"/>
                </a:cubicBezTo>
                <a:cubicBezTo>
                  <a:pt x="157" y="0"/>
                  <a:pt x="157" y="0"/>
                  <a:pt x="157" y="0"/>
                </a:cubicBezTo>
                <a:cubicBezTo>
                  <a:pt x="313" y="158"/>
                  <a:pt x="313" y="158"/>
                  <a:pt x="313" y="158"/>
                </a:cubicBezTo>
                <a:lnTo>
                  <a:pt x="248" y="158"/>
                </a:lnTo>
                <a:close/>
              </a:path>
            </a:pathLst>
          </a:custGeom>
          <a:solidFill>
            <a:srgbClr val="326E86"/>
          </a:solidFill>
          <a:ln w="9525">
            <a:noFill/>
            <a:round/>
            <a:headEnd/>
            <a:tailEnd/>
          </a:ln>
        </p:spPr>
        <p:txBody>
          <a:bodyPr vert="horz" wrap="square" lIns="67023" tIns="33511" rIns="67023" bIns="33511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120000"/>
              </a:lnSpc>
            </a:pPr>
            <a:endParaRPr lang="en-US" sz="2100" dirty="0">
              <a:cs typeface="+mn-ea"/>
              <a:sym typeface="+mn-lt"/>
            </a:endParaRPr>
          </a:p>
        </p:txBody>
      </p:sp>
      <p:sp>
        <p:nvSpPr>
          <p:cNvPr id="31" name="Freeform 6"/>
          <p:cNvSpPr>
            <a:spLocks/>
          </p:cNvSpPr>
          <p:nvPr/>
        </p:nvSpPr>
        <p:spPr bwMode="auto">
          <a:xfrm>
            <a:off x="4120362" y="2829919"/>
            <a:ext cx="1683526" cy="1402807"/>
          </a:xfrm>
          <a:custGeom>
            <a:avLst/>
            <a:gdLst/>
            <a:ahLst/>
            <a:cxnLst>
              <a:cxn ang="0">
                <a:pos x="403" y="61"/>
              </a:cxn>
              <a:cxn ang="0">
                <a:pos x="410" y="2"/>
              </a:cxn>
              <a:cxn ang="0">
                <a:pos x="410" y="0"/>
              </a:cxn>
              <a:cxn ang="0">
                <a:pos x="597" y="0"/>
              </a:cxn>
              <a:cxn ang="0">
                <a:pos x="597" y="2"/>
              </a:cxn>
              <a:cxn ang="0">
                <a:pos x="592" y="68"/>
              </a:cxn>
              <a:cxn ang="0">
                <a:pos x="469" y="310"/>
              </a:cxn>
              <a:cxn ang="0">
                <a:pos x="161" y="437"/>
              </a:cxn>
              <a:cxn ang="0">
                <a:pos x="160" y="437"/>
              </a:cxn>
              <a:cxn ang="0">
                <a:pos x="160" y="497"/>
              </a:cxn>
              <a:cxn ang="0">
                <a:pos x="0" y="341"/>
              </a:cxn>
              <a:cxn ang="0">
                <a:pos x="160" y="185"/>
              </a:cxn>
              <a:cxn ang="0">
                <a:pos x="160" y="250"/>
              </a:cxn>
              <a:cxn ang="0">
                <a:pos x="161" y="250"/>
              </a:cxn>
              <a:cxn ang="0">
                <a:pos x="337" y="177"/>
              </a:cxn>
              <a:cxn ang="0">
                <a:pos x="403" y="61"/>
              </a:cxn>
            </a:cxnLst>
            <a:rect l="0" t="0" r="r" b="b"/>
            <a:pathLst>
              <a:path w="597" h="497">
                <a:moveTo>
                  <a:pt x="403" y="61"/>
                </a:moveTo>
                <a:cubicBezTo>
                  <a:pt x="408" y="42"/>
                  <a:pt x="410" y="22"/>
                  <a:pt x="410" y="2"/>
                </a:cubicBezTo>
                <a:cubicBezTo>
                  <a:pt x="410" y="1"/>
                  <a:pt x="410" y="0"/>
                  <a:pt x="410" y="0"/>
                </a:cubicBezTo>
                <a:cubicBezTo>
                  <a:pt x="597" y="0"/>
                  <a:pt x="597" y="0"/>
                  <a:pt x="597" y="0"/>
                </a:cubicBezTo>
                <a:cubicBezTo>
                  <a:pt x="597" y="0"/>
                  <a:pt x="597" y="1"/>
                  <a:pt x="597" y="2"/>
                </a:cubicBezTo>
                <a:cubicBezTo>
                  <a:pt x="597" y="24"/>
                  <a:pt x="595" y="46"/>
                  <a:pt x="592" y="68"/>
                </a:cubicBezTo>
                <a:cubicBezTo>
                  <a:pt x="579" y="160"/>
                  <a:pt x="538" y="241"/>
                  <a:pt x="469" y="310"/>
                </a:cubicBezTo>
                <a:cubicBezTo>
                  <a:pt x="384" y="395"/>
                  <a:pt x="281" y="437"/>
                  <a:pt x="161" y="437"/>
                </a:cubicBezTo>
                <a:cubicBezTo>
                  <a:pt x="161" y="437"/>
                  <a:pt x="160" y="437"/>
                  <a:pt x="160" y="437"/>
                </a:cubicBezTo>
                <a:cubicBezTo>
                  <a:pt x="160" y="497"/>
                  <a:pt x="160" y="497"/>
                  <a:pt x="160" y="497"/>
                </a:cubicBezTo>
                <a:cubicBezTo>
                  <a:pt x="0" y="341"/>
                  <a:pt x="0" y="341"/>
                  <a:pt x="0" y="341"/>
                </a:cubicBezTo>
                <a:cubicBezTo>
                  <a:pt x="160" y="185"/>
                  <a:pt x="160" y="185"/>
                  <a:pt x="160" y="185"/>
                </a:cubicBezTo>
                <a:cubicBezTo>
                  <a:pt x="160" y="250"/>
                  <a:pt x="160" y="250"/>
                  <a:pt x="160" y="250"/>
                </a:cubicBezTo>
                <a:cubicBezTo>
                  <a:pt x="160" y="250"/>
                  <a:pt x="161" y="250"/>
                  <a:pt x="161" y="250"/>
                </a:cubicBezTo>
                <a:cubicBezTo>
                  <a:pt x="230" y="250"/>
                  <a:pt x="288" y="226"/>
                  <a:pt x="337" y="177"/>
                </a:cubicBezTo>
                <a:cubicBezTo>
                  <a:pt x="371" y="143"/>
                  <a:pt x="393" y="104"/>
                  <a:pt x="403" y="61"/>
                </a:cubicBezTo>
                <a:close/>
              </a:path>
            </a:pathLst>
          </a:custGeom>
          <a:solidFill>
            <a:srgbClr val="7DBFC5"/>
          </a:solidFill>
          <a:ln w="9525">
            <a:noFill/>
            <a:round/>
            <a:headEnd/>
            <a:tailEnd/>
          </a:ln>
        </p:spPr>
        <p:txBody>
          <a:bodyPr vert="horz" wrap="square" lIns="67023" tIns="33511" rIns="67023" bIns="33511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120000"/>
              </a:lnSpc>
            </a:pPr>
            <a:endParaRPr lang="en-US" sz="2100" dirty="0">
              <a:cs typeface="+mn-ea"/>
              <a:sym typeface="+mn-lt"/>
            </a:endParaRPr>
          </a:p>
        </p:txBody>
      </p:sp>
      <p:sp>
        <p:nvSpPr>
          <p:cNvPr id="32" name="Freeform 7"/>
          <p:cNvSpPr>
            <a:spLocks/>
          </p:cNvSpPr>
          <p:nvPr/>
        </p:nvSpPr>
        <p:spPr bwMode="auto">
          <a:xfrm>
            <a:off x="4571605" y="1602167"/>
            <a:ext cx="1403731" cy="1685035"/>
          </a:xfrm>
          <a:custGeom>
            <a:avLst/>
            <a:gdLst/>
            <a:ahLst/>
            <a:cxnLst>
              <a:cxn ang="0">
                <a:pos x="67" y="5"/>
              </a:cxn>
              <a:cxn ang="0">
                <a:pos x="309" y="129"/>
              </a:cxn>
              <a:cxn ang="0">
                <a:pos x="437" y="435"/>
              </a:cxn>
              <a:cxn ang="0">
                <a:pos x="498" y="435"/>
              </a:cxn>
              <a:cxn ang="0">
                <a:pos x="341" y="597"/>
              </a:cxn>
              <a:cxn ang="0">
                <a:pos x="184" y="435"/>
              </a:cxn>
              <a:cxn ang="0">
                <a:pos x="250" y="435"/>
              </a:cxn>
              <a:cxn ang="0">
                <a:pos x="177" y="261"/>
              </a:cxn>
              <a:cxn ang="0">
                <a:pos x="60" y="194"/>
              </a:cxn>
              <a:cxn ang="0">
                <a:pos x="1" y="188"/>
              </a:cxn>
              <a:cxn ang="0">
                <a:pos x="0" y="188"/>
              </a:cxn>
              <a:cxn ang="0">
                <a:pos x="0" y="0"/>
              </a:cxn>
              <a:cxn ang="0">
                <a:pos x="1" y="0"/>
              </a:cxn>
              <a:cxn ang="0">
                <a:pos x="67" y="5"/>
              </a:cxn>
            </a:cxnLst>
            <a:rect l="0" t="0" r="r" b="b"/>
            <a:pathLst>
              <a:path w="498" h="597">
                <a:moveTo>
                  <a:pt x="67" y="5"/>
                </a:moveTo>
                <a:cubicBezTo>
                  <a:pt x="159" y="18"/>
                  <a:pt x="240" y="59"/>
                  <a:pt x="309" y="129"/>
                </a:cubicBezTo>
                <a:cubicBezTo>
                  <a:pt x="394" y="213"/>
                  <a:pt x="436" y="315"/>
                  <a:pt x="437" y="435"/>
                </a:cubicBezTo>
                <a:cubicBezTo>
                  <a:pt x="498" y="435"/>
                  <a:pt x="498" y="435"/>
                  <a:pt x="498" y="435"/>
                </a:cubicBezTo>
                <a:cubicBezTo>
                  <a:pt x="341" y="597"/>
                  <a:pt x="341" y="597"/>
                  <a:pt x="341" y="597"/>
                </a:cubicBezTo>
                <a:cubicBezTo>
                  <a:pt x="184" y="435"/>
                  <a:pt x="184" y="435"/>
                  <a:pt x="184" y="435"/>
                </a:cubicBezTo>
                <a:cubicBezTo>
                  <a:pt x="250" y="435"/>
                  <a:pt x="250" y="435"/>
                  <a:pt x="250" y="435"/>
                </a:cubicBezTo>
                <a:cubicBezTo>
                  <a:pt x="249" y="367"/>
                  <a:pt x="225" y="309"/>
                  <a:pt x="177" y="261"/>
                </a:cubicBezTo>
                <a:cubicBezTo>
                  <a:pt x="143" y="227"/>
                  <a:pt x="104" y="205"/>
                  <a:pt x="60" y="194"/>
                </a:cubicBezTo>
                <a:cubicBezTo>
                  <a:pt x="41" y="190"/>
                  <a:pt x="21" y="188"/>
                  <a:pt x="1" y="188"/>
                </a:cubicBezTo>
                <a:cubicBezTo>
                  <a:pt x="1" y="188"/>
                  <a:pt x="0" y="188"/>
                  <a:pt x="0" y="188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1" y="0"/>
                  <a:pt x="1" y="0"/>
                </a:cubicBezTo>
                <a:cubicBezTo>
                  <a:pt x="24" y="0"/>
                  <a:pt x="46" y="2"/>
                  <a:pt x="67" y="5"/>
                </a:cubicBezTo>
                <a:close/>
              </a:path>
            </a:pathLst>
          </a:custGeom>
          <a:solidFill>
            <a:srgbClr val="326E86"/>
          </a:solidFill>
          <a:ln w="9525">
            <a:noFill/>
            <a:round/>
            <a:headEnd/>
            <a:tailEnd/>
          </a:ln>
        </p:spPr>
        <p:txBody>
          <a:bodyPr vert="horz" wrap="square" lIns="67023" tIns="33511" rIns="67023" bIns="33511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120000"/>
              </a:lnSpc>
            </a:pPr>
            <a:endParaRPr lang="en-US" sz="2100" dirty="0">
              <a:cs typeface="+mn-ea"/>
              <a:sym typeface="+mn-lt"/>
            </a:endParaRPr>
          </a:p>
        </p:txBody>
      </p:sp>
      <p:sp>
        <p:nvSpPr>
          <p:cNvPr id="33" name="Freeform 8"/>
          <p:cNvSpPr>
            <a:spLocks noEditPoints="1"/>
          </p:cNvSpPr>
          <p:nvPr/>
        </p:nvSpPr>
        <p:spPr bwMode="auto">
          <a:xfrm>
            <a:off x="3344085" y="1430685"/>
            <a:ext cx="1678762" cy="1399234"/>
          </a:xfrm>
          <a:custGeom>
            <a:avLst/>
            <a:gdLst/>
            <a:ahLst/>
            <a:cxnLst>
              <a:cxn ang="0">
                <a:pos x="96" y="338"/>
              </a:cxn>
              <a:cxn ang="0">
                <a:pos x="95" y="338"/>
              </a:cxn>
              <a:cxn ang="0">
                <a:pos x="96" y="338"/>
              </a:cxn>
              <a:cxn ang="0">
                <a:pos x="435" y="0"/>
              </a:cxn>
              <a:cxn ang="0">
                <a:pos x="595" y="157"/>
              </a:cxn>
              <a:cxn ang="0">
                <a:pos x="435" y="314"/>
              </a:cxn>
              <a:cxn ang="0">
                <a:pos x="435" y="249"/>
              </a:cxn>
              <a:cxn ang="0">
                <a:pos x="260" y="322"/>
              </a:cxn>
              <a:cxn ang="0">
                <a:pos x="194" y="437"/>
              </a:cxn>
              <a:cxn ang="0">
                <a:pos x="187" y="496"/>
              </a:cxn>
              <a:cxn ang="0">
                <a:pos x="0" y="496"/>
              </a:cxn>
              <a:cxn ang="0">
                <a:pos x="5" y="429"/>
              </a:cxn>
              <a:cxn ang="0">
                <a:pos x="128" y="190"/>
              </a:cxn>
              <a:cxn ang="0">
                <a:pos x="435" y="61"/>
              </a:cxn>
              <a:cxn ang="0">
                <a:pos x="435" y="0"/>
              </a:cxn>
            </a:cxnLst>
            <a:rect l="0" t="0" r="r" b="b"/>
            <a:pathLst>
              <a:path w="595" h="496">
                <a:moveTo>
                  <a:pt x="96" y="338"/>
                </a:moveTo>
                <a:cubicBezTo>
                  <a:pt x="96" y="338"/>
                  <a:pt x="95" y="338"/>
                  <a:pt x="95" y="338"/>
                </a:cubicBezTo>
                <a:cubicBezTo>
                  <a:pt x="96" y="338"/>
                  <a:pt x="96" y="338"/>
                  <a:pt x="96" y="338"/>
                </a:cubicBezTo>
                <a:close/>
                <a:moveTo>
                  <a:pt x="435" y="0"/>
                </a:moveTo>
                <a:cubicBezTo>
                  <a:pt x="595" y="157"/>
                  <a:pt x="595" y="157"/>
                  <a:pt x="595" y="157"/>
                </a:cubicBezTo>
                <a:cubicBezTo>
                  <a:pt x="435" y="314"/>
                  <a:pt x="435" y="314"/>
                  <a:pt x="435" y="314"/>
                </a:cubicBezTo>
                <a:cubicBezTo>
                  <a:pt x="435" y="249"/>
                  <a:pt x="435" y="249"/>
                  <a:pt x="435" y="249"/>
                </a:cubicBezTo>
                <a:cubicBezTo>
                  <a:pt x="367" y="249"/>
                  <a:pt x="309" y="273"/>
                  <a:pt x="260" y="322"/>
                </a:cubicBezTo>
                <a:cubicBezTo>
                  <a:pt x="227" y="356"/>
                  <a:pt x="204" y="394"/>
                  <a:pt x="194" y="437"/>
                </a:cubicBezTo>
                <a:cubicBezTo>
                  <a:pt x="190" y="456"/>
                  <a:pt x="187" y="475"/>
                  <a:pt x="187" y="496"/>
                </a:cubicBezTo>
                <a:cubicBezTo>
                  <a:pt x="0" y="496"/>
                  <a:pt x="0" y="496"/>
                  <a:pt x="0" y="496"/>
                </a:cubicBezTo>
                <a:cubicBezTo>
                  <a:pt x="0" y="473"/>
                  <a:pt x="2" y="451"/>
                  <a:pt x="5" y="429"/>
                </a:cubicBezTo>
                <a:cubicBezTo>
                  <a:pt x="18" y="338"/>
                  <a:pt x="59" y="258"/>
                  <a:pt x="128" y="190"/>
                </a:cubicBezTo>
                <a:cubicBezTo>
                  <a:pt x="213" y="104"/>
                  <a:pt x="315" y="62"/>
                  <a:pt x="435" y="61"/>
                </a:cubicBezTo>
                <a:lnTo>
                  <a:pt x="435" y="0"/>
                </a:lnTo>
                <a:close/>
              </a:path>
            </a:pathLst>
          </a:custGeom>
          <a:solidFill>
            <a:srgbClr val="7DBFC5"/>
          </a:solidFill>
          <a:ln w="9525">
            <a:noFill/>
            <a:round/>
            <a:headEnd/>
            <a:tailEnd/>
          </a:ln>
        </p:spPr>
        <p:txBody>
          <a:bodyPr vert="horz" wrap="square" lIns="67023" tIns="33511" rIns="67023" bIns="33511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120000"/>
              </a:lnSpc>
            </a:pPr>
            <a:endParaRPr lang="en-US" sz="2100" dirty="0">
              <a:cs typeface="+mn-ea"/>
              <a:sym typeface="+mn-lt"/>
            </a:endParaRPr>
          </a:p>
        </p:txBody>
      </p:sp>
      <p:sp>
        <p:nvSpPr>
          <p:cNvPr id="34" name="Text Placeholder 3"/>
          <p:cNvSpPr txBox="1">
            <a:spLocks/>
          </p:cNvSpPr>
          <p:nvPr/>
        </p:nvSpPr>
        <p:spPr>
          <a:xfrm>
            <a:off x="4517095" y="1855926"/>
            <a:ext cx="141064" cy="167675"/>
          </a:xfrm>
          <a:prstGeom prst="rect">
            <a:avLst/>
          </a:prstGeom>
        </p:spPr>
        <p:txBody>
          <a:bodyPr wrap="none" lIns="0" tIns="0" rIns="0" bIns="0" anchor="b">
            <a:spAutoFit/>
          </a:bodyPr>
          <a:lstStyle>
            <a:lvl1pPr marL="0" indent="0" algn="ctr">
              <a:buNone/>
              <a:defRPr sz="2800" b="1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defTabSz="670249">
              <a:lnSpc>
                <a:spcPct val="120000"/>
              </a:lnSpc>
              <a:spcBef>
                <a:spcPct val="20000"/>
              </a:spcBef>
              <a:defRPr/>
            </a:pPr>
            <a:r>
              <a:rPr lang="en-US" sz="1000" b="0" dirty="0">
                <a:solidFill>
                  <a:schemeClr val="bg1"/>
                </a:solidFill>
                <a:cs typeface="+mn-ea"/>
                <a:sym typeface="+mn-lt"/>
              </a:rPr>
              <a:t>01</a:t>
            </a:r>
          </a:p>
        </p:txBody>
      </p:sp>
      <p:sp>
        <p:nvSpPr>
          <p:cNvPr id="35" name="Text Placeholder 3"/>
          <p:cNvSpPr txBox="1">
            <a:spLocks/>
          </p:cNvSpPr>
          <p:nvPr/>
        </p:nvSpPr>
        <p:spPr>
          <a:xfrm>
            <a:off x="5460664" y="2972904"/>
            <a:ext cx="141064" cy="167675"/>
          </a:xfrm>
          <a:prstGeom prst="rect">
            <a:avLst/>
          </a:prstGeom>
        </p:spPr>
        <p:txBody>
          <a:bodyPr wrap="none" lIns="0" tIns="0" rIns="0" bIns="0" anchor="b">
            <a:spAutoFit/>
          </a:bodyPr>
          <a:lstStyle>
            <a:lvl1pPr marL="0" indent="0" algn="ctr">
              <a:buNone/>
              <a:defRPr sz="2800" b="1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defTabSz="670249">
              <a:lnSpc>
                <a:spcPct val="120000"/>
              </a:lnSpc>
              <a:spcBef>
                <a:spcPct val="20000"/>
              </a:spcBef>
              <a:defRPr/>
            </a:pPr>
            <a:r>
              <a:rPr lang="en-US" sz="1000" b="0" dirty="0">
                <a:solidFill>
                  <a:schemeClr val="bg1"/>
                </a:solidFill>
                <a:cs typeface="+mn-ea"/>
                <a:sym typeface="+mn-lt"/>
              </a:rPr>
              <a:t>02</a:t>
            </a:r>
          </a:p>
        </p:txBody>
      </p:sp>
      <p:sp>
        <p:nvSpPr>
          <p:cNvPr id="36" name="Text Placeholder 3"/>
          <p:cNvSpPr txBox="1">
            <a:spLocks/>
          </p:cNvSpPr>
          <p:nvPr/>
        </p:nvSpPr>
        <p:spPr>
          <a:xfrm>
            <a:off x="4470863" y="3772874"/>
            <a:ext cx="141064" cy="167675"/>
          </a:xfrm>
          <a:prstGeom prst="rect">
            <a:avLst/>
          </a:prstGeom>
        </p:spPr>
        <p:txBody>
          <a:bodyPr wrap="none" lIns="0" tIns="0" rIns="0" bIns="0" anchor="b">
            <a:spAutoFit/>
          </a:bodyPr>
          <a:lstStyle>
            <a:lvl1pPr marL="0" indent="0" algn="ctr">
              <a:buNone/>
              <a:defRPr sz="2800" b="1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defTabSz="670249">
              <a:lnSpc>
                <a:spcPct val="120000"/>
              </a:lnSpc>
              <a:spcBef>
                <a:spcPct val="20000"/>
              </a:spcBef>
              <a:defRPr/>
            </a:pPr>
            <a:r>
              <a:rPr lang="en-US" sz="1000" b="0" dirty="0">
                <a:solidFill>
                  <a:schemeClr val="bg1"/>
                </a:solidFill>
                <a:cs typeface="+mn-ea"/>
                <a:sym typeface="+mn-lt"/>
              </a:rPr>
              <a:t>03</a:t>
            </a:r>
          </a:p>
        </p:txBody>
      </p:sp>
      <p:grpSp>
        <p:nvGrpSpPr>
          <p:cNvPr id="37" name="Group 59"/>
          <p:cNvGrpSpPr/>
          <p:nvPr/>
        </p:nvGrpSpPr>
        <p:grpSpPr>
          <a:xfrm>
            <a:off x="5862111" y="3546590"/>
            <a:ext cx="1760916" cy="375860"/>
            <a:chOff x="7154105" y="3210792"/>
            <a:chExt cx="2276194" cy="501055"/>
          </a:xfrm>
        </p:grpSpPr>
        <p:sp>
          <p:nvSpPr>
            <p:cNvPr id="38" name="TextBox 37"/>
            <p:cNvSpPr txBox="1"/>
            <p:nvPr/>
          </p:nvSpPr>
          <p:spPr>
            <a:xfrm>
              <a:off x="7154105" y="3550037"/>
              <a:ext cx="2276194" cy="161810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>
                <a:lnSpc>
                  <a:spcPct val="150000"/>
                </a:lnSpc>
              </a:pPr>
              <a:endParaRPr lang="zh-CN" altLang="en-US" sz="600" dirty="0">
                <a:solidFill>
                  <a:schemeClr val="bg1">
                    <a:lumMod val="50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39" name="Rectangle 50"/>
            <p:cNvSpPr/>
            <p:nvPr/>
          </p:nvSpPr>
          <p:spPr>
            <a:xfrm>
              <a:off x="7245281" y="3210792"/>
              <a:ext cx="1002882" cy="357640"/>
            </a:xfrm>
            <a:prstGeom prst="rect">
              <a:avLst/>
            </a:prstGeom>
          </p:spPr>
          <p:txBody>
            <a:bodyPr wrap="none" lIns="0" tIns="0" rIns="0" bIns="0">
              <a:spAutoFit/>
            </a:bodyPr>
            <a:lstStyle/>
            <a:p>
              <a:pPr>
                <a:lnSpc>
                  <a:spcPct val="120000"/>
                </a:lnSpc>
              </a:pPr>
              <a:r>
                <a:rPr lang="en-GB" altLang="zh-CN" sz="1600" b="1" dirty="0">
                  <a:solidFill>
                    <a:schemeClr val="accent5">
                      <a:lumMod val="75000"/>
                    </a:schemeClr>
                  </a:solidFill>
                  <a:cs typeface="+mn-ea"/>
                  <a:sym typeface="+mn-lt"/>
                </a:rPr>
                <a:t>suitable</a:t>
              </a:r>
              <a:endParaRPr lang="en-US" sz="1600" b="1" dirty="0">
                <a:solidFill>
                  <a:schemeClr val="accent5">
                    <a:lumMod val="75000"/>
                  </a:schemeClr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40" name="Group 58"/>
          <p:cNvGrpSpPr/>
          <p:nvPr/>
        </p:nvGrpSpPr>
        <p:grpSpPr>
          <a:xfrm>
            <a:off x="5918613" y="1577222"/>
            <a:ext cx="1768495" cy="1541332"/>
            <a:chOff x="7284392" y="1381782"/>
            <a:chExt cx="2285990" cy="2054745"/>
          </a:xfrm>
        </p:grpSpPr>
        <p:sp>
          <p:nvSpPr>
            <p:cNvPr id="41" name="TextBox 40"/>
            <p:cNvSpPr txBox="1"/>
            <p:nvPr/>
          </p:nvSpPr>
          <p:spPr>
            <a:xfrm>
              <a:off x="7294187" y="1785854"/>
              <a:ext cx="2276195" cy="1650673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GB" altLang="zh-CN" sz="1100" dirty="0">
                  <a:solidFill>
                    <a:schemeClr val="bg1">
                      <a:lumMod val="50000"/>
                    </a:schemeClr>
                  </a:solidFill>
                  <a:cs typeface="+mn-ea"/>
                  <a:sym typeface="+mn-lt"/>
                </a:rPr>
                <a:t>Large amount of information required, simple collection process, saving manpower, material and financial resources</a:t>
              </a:r>
              <a:endParaRPr lang="zh-CN" altLang="en-US" sz="1100" dirty="0">
                <a:solidFill>
                  <a:schemeClr val="bg1">
                    <a:lumMod val="50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42" name="Rectangle 53"/>
            <p:cNvSpPr/>
            <p:nvPr/>
          </p:nvSpPr>
          <p:spPr>
            <a:xfrm>
              <a:off x="7284392" y="1381782"/>
              <a:ext cx="1398649" cy="357642"/>
            </a:xfrm>
            <a:prstGeom prst="rect">
              <a:avLst/>
            </a:prstGeom>
          </p:spPr>
          <p:txBody>
            <a:bodyPr wrap="none" lIns="0" tIns="0" rIns="0" bIns="0">
              <a:spAutoFit/>
            </a:bodyPr>
            <a:lstStyle/>
            <a:p>
              <a:pPr>
                <a:lnSpc>
                  <a:spcPct val="120000"/>
                </a:lnSpc>
                <a:defRPr sz="1800">
                  <a:solidFill>
                    <a:srgbClr val="000000"/>
                  </a:solidFill>
                </a:defRPr>
              </a:pPr>
              <a:r>
                <a:rPr lang="en-GB" altLang="zh-CN" sz="1600" b="1" dirty="0">
                  <a:solidFill>
                    <a:schemeClr val="accent5">
                      <a:lumMod val="75000"/>
                    </a:schemeClr>
                  </a:solidFill>
                  <a:cs typeface="+mn-ea"/>
                  <a:sym typeface="+mn-lt"/>
                </a:rPr>
                <a:t>convenient</a:t>
              </a:r>
              <a:endParaRPr lang="en-GB" sz="1600" b="1" dirty="0">
                <a:solidFill>
                  <a:schemeClr val="accent5">
                    <a:lumMod val="75000"/>
                  </a:schemeClr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43" name="Group 56"/>
          <p:cNvGrpSpPr/>
          <p:nvPr/>
        </p:nvGrpSpPr>
        <p:grpSpPr>
          <a:xfrm>
            <a:off x="1555977" y="1577221"/>
            <a:ext cx="1768748" cy="1535711"/>
            <a:chOff x="-2345475" y="1392685"/>
            <a:chExt cx="4337036" cy="2047243"/>
          </a:xfrm>
        </p:grpSpPr>
        <p:sp>
          <p:nvSpPr>
            <p:cNvPr id="44" name="TextBox 43"/>
            <p:cNvSpPr txBox="1"/>
            <p:nvPr/>
          </p:nvSpPr>
          <p:spPr>
            <a:xfrm>
              <a:off x="-2345475" y="1789262"/>
              <a:ext cx="4337036" cy="1650666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GB" altLang="zh-CN" sz="1100" dirty="0">
                  <a:solidFill>
                    <a:schemeClr val="bg1">
                      <a:lumMod val="50000"/>
                    </a:schemeClr>
                  </a:solidFill>
                  <a:cs typeface="+mn-ea"/>
                  <a:sym typeface="+mn-lt"/>
                </a:rPr>
                <a:t>Due to the study of the Chinese market, taking into account geographical factors, it is impossible to conduct field investigations</a:t>
              </a:r>
              <a:endParaRPr lang="zh-CN" altLang="en-US" sz="1100" dirty="0">
                <a:solidFill>
                  <a:schemeClr val="bg1">
                    <a:lumMod val="50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45" name="Rectangle 56"/>
            <p:cNvSpPr/>
            <p:nvPr/>
          </p:nvSpPr>
          <p:spPr>
            <a:xfrm>
              <a:off x="-221464" y="1392685"/>
              <a:ext cx="1874909" cy="357640"/>
            </a:xfrm>
            <a:prstGeom prst="rect">
              <a:avLst/>
            </a:prstGeom>
          </p:spPr>
          <p:txBody>
            <a:bodyPr wrap="none" lIns="0" tIns="0" rIns="0" bIns="0">
              <a:spAutoFit/>
            </a:bodyPr>
            <a:lstStyle/>
            <a:p>
              <a:pPr>
                <a:lnSpc>
                  <a:spcPct val="120000"/>
                </a:lnSpc>
              </a:pPr>
              <a:r>
                <a:rPr lang="en-GB" altLang="zh-CN" sz="1600" b="1" dirty="0">
                  <a:solidFill>
                    <a:schemeClr val="accent5">
                      <a:lumMod val="75000"/>
                    </a:schemeClr>
                  </a:solidFill>
                  <a:cs typeface="+mn-ea"/>
                  <a:sym typeface="+mn-lt"/>
                </a:rPr>
                <a:t>feasible</a:t>
              </a:r>
              <a:endParaRPr lang="id-ID" sz="1600" b="1" dirty="0">
                <a:solidFill>
                  <a:schemeClr val="accent5">
                    <a:lumMod val="75000"/>
                  </a:schemeClr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46" name="Group 56"/>
          <p:cNvGrpSpPr/>
          <p:nvPr/>
        </p:nvGrpSpPr>
        <p:grpSpPr>
          <a:xfrm>
            <a:off x="1551134" y="3512706"/>
            <a:ext cx="1776428" cy="1259458"/>
            <a:chOff x="-2304800" y="1343187"/>
            <a:chExt cx="4355868" cy="1622671"/>
          </a:xfrm>
        </p:grpSpPr>
        <p:sp>
          <p:nvSpPr>
            <p:cNvPr id="47" name="TextBox 46"/>
            <p:cNvSpPr txBox="1"/>
            <p:nvPr/>
          </p:nvSpPr>
          <p:spPr>
            <a:xfrm>
              <a:off x="-2304800" y="1697687"/>
              <a:ext cx="4284487" cy="1268171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GB" altLang="zh-CN" sz="1100" dirty="0">
                  <a:solidFill>
                    <a:schemeClr val="bg1">
                      <a:lumMod val="50000"/>
                    </a:schemeClr>
                  </a:solidFill>
                  <a:cs typeface="+mn-ea"/>
                  <a:sym typeface="+mn-lt"/>
                </a:rPr>
                <a:t>The data provided by industry reports and company annual reports are more true and accurate</a:t>
              </a:r>
              <a:endParaRPr lang="zh-CN" altLang="en-US" sz="1100" dirty="0">
                <a:solidFill>
                  <a:schemeClr val="bg1">
                    <a:lumMod val="50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48" name="Rectangle 59"/>
            <p:cNvSpPr/>
            <p:nvPr/>
          </p:nvSpPr>
          <p:spPr>
            <a:xfrm>
              <a:off x="-242124" y="1343187"/>
              <a:ext cx="2293192" cy="417023"/>
            </a:xfrm>
            <a:prstGeom prst="rect">
              <a:avLst/>
            </a:prstGeom>
          </p:spPr>
          <p:txBody>
            <a:bodyPr wrap="square" lIns="0" tIns="0" rIns="0" bIns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GB" altLang="zh-CN" sz="1600" b="1" dirty="0">
                  <a:solidFill>
                    <a:schemeClr val="accent5">
                      <a:lumMod val="75000"/>
                    </a:schemeClr>
                  </a:solidFill>
                  <a:cs typeface="+mn-ea"/>
                  <a:sym typeface="+mn-lt"/>
                </a:rPr>
                <a:t>accurate</a:t>
              </a:r>
              <a:endParaRPr lang="zh-CN" altLang="en-US" sz="1600" b="1" dirty="0">
                <a:solidFill>
                  <a:schemeClr val="accent5">
                    <a:lumMod val="75000"/>
                  </a:schemeClr>
                </a:solidFill>
                <a:cs typeface="+mn-ea"/>
                <a:sym typeface="+mn-lt"/>
              </a:endParaRPr>
            </a:p>
          </p:txBody>
        </p:sp>
      </p:grpSp>
      <p:sp>
        <p:nvSpPr>
          <p:cNvPr id="49" name="Freeform 101"/>
          <p:cNvSpPr>
            <a:spLocks noEditPoints="1"/>
          </p:cNvSpPr>
          <p:nvPr/>
        </p:nvSpPr>
        <p:spPr bwMode="auto">
          <a:xfrm>
            <a:off x="3769254" y="1988475"/>
            <a:ext cx="315709" cy="292140"/>
          </a:xfrm>
          <a:custGeom>
            <a:avLst/>
            <a:gdLst/>
            <a:ahLst/>
            <a:cxnLst>
              <a:cxn ang="0">
                <a:pos x="39" y="36"/>
              </a:cxn>
              <a:cxn ang="0">
                <a:pos x="41" y="44"/>
              </a:cxn>
              <a:cxn ang="0">
                <a:pos x="35" y="50"/>
              </a:cxn>
              <a:cxn ang="0">
                <a:pos x="27" y="53"/>
              </a:cxn>
              <a:cxn ang="0">
                <a:pos x="18" y="53"/>
              </a:cxn>
              <a:cxn ang="0">
                <a:pos x="11" y="50"/>
              </a:cxn>
              <a:cxn ang="0">
                <a:pos x="4" y="44"/>
              </a:cxn>
              <a:cxn ang="0">
                <a:pos x="6" y="36"/>
              </a:cxn>
              <a:cxn ang="0">
                <a:pos x="0" y="28"/>
              </a:cxn>
              <a:cxn ang="0">
                <a:pos x="7" y="23"/>
              </a:cxn>
              <a:cxn ang="0">
                <a:pos x="4" y="18"/>
              </a:cxn>
              <a:cxn ang="0">
                <a:pos x="15" y="16"/>
              </a:cxn>
              <a:cxn ang="0">
                <a:pos x="19" y="8"/>
              </a:cxn>
              <a:cxn ang="0">
                <a:pos x="28" y="15"/>
              </a:cxn>
              <a:cxn ang="0">
                <a:pos x="35" y="12"/>
              </a:cxn>
              <a:cxn ang="0">
                <a:pos x="41" y="19"/>
              </a:cxn>
              <a:cxn ang="0">
                <a:pos x="45" y="27"/>
              </a:cxn>
              <a:cxn ang="0">
                <a:pos x="23" y="22"/>
              </a:cxn>
              <a:cxn ang="0">
                <a:pos x="32" y="31"/>
              </a:cxn>
              <a:cxn ang="0">
                <a:pos x="63" y="16"/>
              </a:cxn>
              <a:cxn ang="0">
                <a:pos x="64" y="24"/>
              </a:cxn>
              <a:cxn ang="0">
                <a:pos x="55" y="22"/>
              </a:cxn>
              <a:cxn ang="0">
                <a:pos x="46" y="24"/>
              </a:cxn>
              <a:cxn ang="0">
                <a:pos x="46" y="16"/>
              </a:cxn>
              <a:cxn ang="0">
                <a:pos x="46" y="9"/>
              </a:cxn>
              <a:cxn ang="0">
                <a:pos x="46" y="2"/>
              </a:cxn>
              <a:cxn ang="0">
                <a:pos x="55" y="4"/>
              </a:cxn>
              <a:cxn ang="0">
                <a:pos x="59" y="0"/>
              </a:cxn>
              <a:cxn ang="0">
                <a:pos x="62" y="7"/>
              </a:cxn>
              <a:cxn ang="0">
                <a:pos x="68" y="15"/>
              </a:cxn>
              <a:cxn ang="0">
                <a:pos x="62" y="55"/>
              </a:cxn>
              <a:cxn ang="0">
                <a:pos x="59" y="63"/>
              </a:cxn>
              <a:cxn ang="0">
                <a:pos x="54" y="59"/>
              </a:cxn>
              <a:cxn ang="0">
                <a:pos x="45" y="60"/>
              </a:cxn>
              <a:cxn ang="0">
                <a:pos x="41" y="52"/>
              </a:cxn>
              <a:cxn ang="0">
                <a:pos x="47" y="44"/>
              </a:cxn>
              <a:cxn ang="0">
                <a:pos x="50" y="36"/>
              </a:cxn>
              <a:cxn ang="0">
                <a:pos x="56" y="40"/>
              </a:cxn>
              <a:cxn ang="0">
                <a:pos x="64" y="39"/>
              </a:cxn>
              <a:cxn ang="0">
                <a:pos x="63" y="46"/>
              </a:cxn>
              <a:cxn ang="0">
                <a:pos x="55" y="8"/>
              </a:cxn>
              <a:cxn ang="0">
                <a:pos x="59" y="13"/>
              </a:cxn>
              <a:cxn ang="0">
                <a:pos x="50" y="49"/>
              </a:cxn>
              <a:cxn ang="0">
                <a:pos x="55" y="45"/>
              </a:cxn>
            </a:cxnLst>
            <a:rect l="0" t="0" r="r" b="b"/>
            <a:pathLst>
              <a:path w="68" h="63">
                <a:moveTo>
                  <a:pt x="45" y="35"/>
                </a:moveTo>
                <a:cubicBezTo>
                  <a:pt x="45" y="35"/>
                  <a:pt x="45" y="36"/>
                  <a:pt x="45" y="36"/>
                </a:cubicBezTo>
                <a:cubicBezTo>
                  <a:pt x="39" y="36"/>
                  <a:pt x="39" y="36"/>
                  <a:pt x="39" y="36"/>
                </a:cubicBezTo>
                <a:cubicBezTo>
                  <a:pt x="39" y="37"/>
                  <a:pt x="38" y="38"/>
                  <a:pt x="38" y="39"/>
                </a:cubicBezTo>
                <a:cubicBezTo>
                  <a:pt x="39" y="41"/>
                  <a:pt x="40" y="42"/>
                  <a:pt x="41" y="43"/>
                </a:cubicBezTo>
                <a:cubicBezTo>
                  <a:pt x="41" y="43"/>
                  <a:pt x="41" y="44"/>
                  <a:pt x="41" y="44"/>
                </a:cubicBezTo>
                <a:cubicBezTo>
                  <a:pt x="41" y="44"/>
                  <a:pt x="41" y="44"/>
                  <a:pt x="41" y="45"/>
                </a:cubicBezTo>
                <a:cubicBezTo>
                  <a:pt x="40" y="46"/>
                  <a:pt x="36" y="50"/>
                  <a:pt x="35" y="50"/>
                </a:cubicBezTo>
                <a:cubicBezTo>
                  <a:pt x="35" y="50"/>
                  <a:pt x="35" y="50"/>
                  <a:pt x="35" y="50"/>
                </a:cubicBezTo>
                <a:cubicBezTo>
                  <a:pt x="31" y="47"/>
                  <a:pt x="31" y="47"/>
                  <a:pt x="31" y="47"/>
                </a:cubicBezTo>
                <a:cubicBezTo>
                  <a:pt x="30" y="47"/>
                  <a:pt x="29" y="47"/>
                  <a:pt x="28" y="48"/>
                </a:cubicBezTo>
                <a:cubicBezTo>
                  <a:pt x="28" y="49"/>
                  <a:pt x="27" y="51"/>
                  <a:pt x="27" y="53"/>
                </a:cubicBezTo>
                <a:cubicBezTo>
                  <a:pt x="27" y="54"/>
                  <a:pt x="26" y="54"/>
                  <a:pt x="26" y="54"/>
                </a:cubicBezTo>
                <a:cubicBezTo>
                  <a:pt x="19" y="54"/>
                  <a:pt x="19" y="54"/>
                  <a:pt x="19" y="54"/>
                </a:cubicBezTo>
                <a:cubicBezTo>
                  <a:pt x="19" y="54"/>
                  <a:pt x="18" y="54"/>
                  <a:pt x="18" y="53"/>
                </a:cubicBezTo>
                <a:cubicBezTo>
                  <a:pt x="17" y="48"/>
                  <a:pt x="17" y="48"/>
                  <a:pt x="17" y="48"/>
                </a:cubicBezTo>
                <a:cubicBezTo>
                  <a:pt x="16" y="47"/>
                  <a:pt x="16" y="47"/>
                  <a:pt x="15" y="47"/>
                </a:cubicBezTo>
                <a:cubicBezTo>
                  <a:pt x="11" y="50"/>
                  <a:pt x="11" y="50"/>
                  <a:pt x="11" y="50"/>
                </a:cubicBezTo>
                <a:cubicBezTo>
                  <a:pt x="10" y="50"/>
                  <a:pt x="10" y="50"/>
                  <a:pt x="10" y="50"/>
                </a:cubicBezTo>
                <a:cubicBezTo>
                  <a:pt x="10" y="50"/>
                  <a:pt x="9" y="50"/>
                  <a:pt x="9" y="50"/>
                </a:cubicBezTo>
                <a:cubicBezTo>
                  <a:pt x="8" y="49"/>
                  <a:pt x="4" y="45"/>
                  <a:pt x="4" y="44"/>
                </a:cubicBezTo>
                <a:cubicBezTo>
                  <a:pt x="4" y="44"/>
                  <a:pt x="4" y="44"/>
                  <a:pt x="4" y="43"/>
                </a:cubicBezTo>
                <a:cubicBezTo>
                  <a:pt x="5" y="42"/>
                  <a:pt x="6" y="41"/>
                  <a:pt x="7" y="39"/>
                </a:cubicBezTo>
                <a:cubicBezTo>
                  <a:pt x="7" y="38"/>
                  <a:pt x="6" y="37"/>
                  <a:pt x="6" y="36"/>
                </a:cubicBezTo>
                <a:cubicBezTo>
                  <a:pt x="1" y="35"/>
                  <a:pt x="1" y="35"/>
                  <a:pt x="1" y="35"/>
                </a:cubicBezTo>
                <a:cubicBezTo>
                  <a:pt x="0" y="35"/>
                  <a:pt x="0" y="35"/>
                  <a:pt x="0" y="34"/>
                </a:cubicBezTo>
                <a:cubicBezTo>
                  <a:pt x="0" y="28"/>
                  <a:pt x="0" y="28"/>
                  <a:pt x="0" y="28"/>
                </a:cubicBezTo>
                <a:cubicBezTo>
                  <a:pt x="0" y="27"/>
                  <a:pt x="0" y="27"/>
                  <a:pt x="1" y="27"/>
                </a:cubicBezTo>
                <a:cubicBezTo>
                  <a:pt x="6" y="26"/>
                  <a:pt x="6" y="26"/>
                  <a:pt x="6" y="26"/>
                </a:cubicBezTo>
                <a:cubicBezTo>
                  <a:pt x="6" y="25"/>
                  <a:pt x="7" y="24"/>
                  <a:pt x="7" y="23"/>
                </a:cubicBezTo>
                <a:cubicBezTo>
                  <a:pt x="6" y="22"/>
                  <a:pt x="5" y="20"/>
                  <a:pt x="4" y="19"/>
                </a:cubicBezTo>
                <a:cubicBezTo>
                  <a:pt x="4" y="19"/>
                  <a:pt x="4" y="19"/>
                  <a:pt x="4" y="18"/>
                </a:cubicBezTo>
                <a:cubicBezTo>
                  <a:pt x="4" y="18"/>
                  <a:pt x="4" y="18"/>
                  <a:pt x="4" y="18"/>
                </a:cubicBezTo>
                <a:cubicBezTo>
                  <a:pt x="5" y="17"/>
                  <a:pt x="9" y="12"/>
                  <a:pt x="10" y="12"/>
                </a:cubicBezTo>
                <a:cubicBezTo>
                  <a:pt x="10" y="12"/>
                  <a:pt x="10" y="12"/>
                  <a:pt x="11" y="13"/>
                </a:cubicBezTo>
                <a:cubicBezTo>
                  <a:pt x="15" y="16"/>
                  <a:pt x="15" y="16"/>
                  <a:pt x="15" y="16"/>
                </a:cubicBezTo>
                <a:cubicBezTo>
                  <a:pt x="16" y="15"/>
                  <a:pt x="16" y="15"/>
                  <a:pt x="17" y="15"/>
                </a:cubicBezTo>
                <a:cubicBezTo>
                  <a:pt x="18" y="13"/>
                  <a:pt x="18" y="11"/>
                  <a:pt x="18" y="9"/>
                </a:cubicBezTo>
                <a:cubicBezTo>
                  <a:pt x="18" y="9"/>
                  <a:pt x="19" y="8"/>
                  <a:pt x="19" y="8"/>
                </a:cubicBezTo>
                <a:cubicBezTo>
                  <a:pt x="26" y="8"/>
                  <a:pt x="26" y="8"/>
                  <a:pt x="26" y="8"/>
                </a:cubicBezTo>
                <a:cubicBezTo>
                  <a:pt x="26" y="8"/>
                  <a:pt x="27" y="9"/>
                  <a:pt x="27" y="9"/>
                </a:cubicBezTo>
                <a:cubicBezTo>
                  <a:pt x="28" y="15"/>
                  <a:pt x="28" y="15"/>
                  <a:pt x="28" y="15"/>
                </a:cubicBezTo>
                <a:cubicBezTo>
                  <a:pt x="29" y="15"/>
                  <a:pt x="30" y="15"/>
                  <a:pt x="31" y="16"/>
                </a:cubicBezTo>
                <a:cubicBezTo>
                  <a:pt x="35" y="13"/>
                  <a:pt x="35" y="13"/>
                  <a:pt x="35" y="13"/>
                </a:cubicBezTo>
                <a:cubicBezTo>
                  <a:pt x="35" y="12"/>
                  <a:pt x="35" y="12"/>
                  <a:pt x="35" y="12"/>
                </a:cubicBezTo>
                <a:cubicBezTo>
                  <a:pt x="36" y="12"/>
                  <a:pt x="36" y="12"/>
                  <a:pt x="36" y="13"/>
                </a:cubicBezTo>
                <a:cubicBezTo>
                  <a:pt x="37" y="13"/>
                  <a:pt x="41" y="17"/>
                  <a:pt x="41" y="18"/>
                </a:cubicBezTo>
                <a:cubicBezTo>
                  <a:pt x="41" y="19"/>
                  <a:pt x="41" y="19"/>
                  <a:pt x="41" y="19"/>
                </a:cubicBezTo>
                <a:cubicBezTo>
                  <a:pt x="40" y="20"/>
                  <a:pt x="39" y="22"/>
                  <a:pt x="38" y="23"/>
                </a:cubicBezTo>
                <a:cubicBezTo>
                  <a:pt x="38" y="24"/>
                  <a:pt x="39" y="25"/>
                  <a:pt x="39" y="26"/>
                </a:cubicBezTo>
                <a:cubicBezTo>
                  <a:pt x="45" y="27"/>
                  <a:pt x="45" y="27"/>
                  <a:pt x="45" y="27"/>
                </a:cubicBezTo>
                <a:cubicBezTo>
                  <a:pt x="45" y="27"/>
                  <a:pt x="45" y="27"/>
                  <a:pt x="45" y="28"/>
                </a:cubicBezTo>
                <a:lnTo>
                  <a:pt x="45" y="35"/>
                </a:lnTo>
                <a:close/>
                <a:moveTo>
                  <a:pt x="23" y="22"/>
                </a:moveTo>
                <a:cubicBezTo>
                  <a:pt x="18" y="22"/>
                  <a:pt x="13" y="26"/>
                  <a:pt x="13" y="31"/>
                </a:cubicBezTo>
                <a:cubicBezTo>
                  <a:pt x="13" y="36"/>
                  <a:pt x="18" y="40"/>
                  <a:pt x="23" y="40"/>
                </a:cubicBezTo>
                <a:cubicBezTo>
                  <a:pt x="28" y="40"/>
                  <a:pt x="32" y="36"/>
                  <a:pt x="32" y="31"/>
                </a:cubicBezTo>
                <a:cubicBezTo>
                  <a:pt x="32" y="26"/>
                  <a:pt x="28" y="22"/>
                  <a:pt x="23" y="22"/>
                </a:cubicBezTo>
                <a:close/>
                <a:moveTo>
                  <a:pt x="68" y="15"/>
                </a:moveTo>
                <a:cubicBezTo>
                  <a:pt x="68" y="16"/>
                  <a:pt x="64" y="16"/>
                  <a:pt x="63" y="16"/>
                </a:cubicBezTo>
                <a:cubicBezTo>
                  <a:pt x="63" y="17"/>
                  <a:pt x="62" y="18"/>
                  <a:pt x="62" y="18"/>
                </a:cubicBezTo>
                <a:cubicBezTo>
                  <a:pt x="62" y="19"/>
                  <a:pt x="64" y="23"/>
                  <a:pt x="64" y="23"/>
                </a:cubicBezTo>
                <a:cubicBezTo>
                  <a:pt x="64" y="23"/>
                  <a:pt x="64" y="23"/>
                  <a:pt x="64" y="24"/>
                </a:cubicBezTo>
                <a:cubicBezTo>
                  <a:pt x="63" y="24"/>
                  <a:pt x="59" y="26"/>
                  <a:pt x="59" y="26"/>
                </a:cubicBezTo>
                <a:cubicBezTo>
                  <a:pt x="59" y="26"/>
                  <a:pt x="56" y="22"/>
                  <a:pt x="56" y="22"/>
                </a:cubicBezTo>
                <a:cubicBezTo>
                  <a:pt x="55" y="22"/>
                  <a:pt x="55" y="22"/>
                  <a:pt x="55" y="22"/>
                </a:cubicBezTo>
                <a:cubicBezTo>
                  <a:pt x="54" y="22"/>
                  <a:pt x="54" y="22"/>
                  <a:pt x="54" y="22"/>
                </a:cubicBezTo>
                <a:cubicBezTo>
                  <a:pt x="53" y="22"/>
                  <a:pt x="50" y="26"/>
                  <a:pt x="50" y="26"/>
                </a:cubicBezTo>
                <a:cubicBezTo>
                  <a:pt x="50" y="26"/>
                  <a:pt x="46" y="24"/>
                  <a:pt x="46" y="24"/>
                </a:cubicBezTo>
                <a:cubicBezTo>
                  <a:pt x="45" y="23"/>
                  <a:pt x="45" y="23"/>
                  <a:pt x="45" y="23"/>
                </a:cubicBezTo>
                <a:cubicBezTo>
                  <a:pt x="45" y="23"/>
                  <a:pt x="47" y="19"/>
                  <a:pt x="47" y="18"/>
                </a:cubicBezTo>
                <a:cubicBezTo>
                  <a:pt x="47" y="18"/>
                  <a:pt x="46" y="17"/>
                  <a:pt x="46" y="16"/>
                </a:cubicBezTo>
                <a:cubicBezTo>
                  <a:pt x="45" y="16"/>
                  <a:pt x="41" y="16"/>
                  <a:pt x="41" y="15"/>
                </a:cubicBezTo>
                <a:cubicBezTo>
                  <a:pt x="41" y="10"/>
                  <a:pt x="41" y="10"/>
                  <a:pt x="41" y="10"/>
                </a:cubicBezTo>
                <a:cubicBezTo>
                  <a:pt x="41" y="10"/>
                  <a:pt x="45" y="9"/>
                  <a:pt x="46" y="9"/>
                </a:cubicBezTo>
                <a:cubicBezTo>
                  <a:pt x="46" y="9"/>
                  <a:pt x="47" y="8"/>
                  <a:pt x="47" y="7"/>
                </a:cubicBezTo>
                <a:cubicBezTo>
                  <a:pt x="47" y="7"/>
                  <a:pt x="45" y="3"/>
                  <a:pt x="45" y="2"/>
                </a:cubicBezTo>
                <a:cubicBezTo>
                  <a:pt x="45" y="2"/>
                  <a:pt x="45" y="2"/>
                  <a:pt x="46" y="2"/>
                </a:cubicBezTo>
                <a:cubicBezTo>
                  <a:pt x="46" y="2"/>
                  <a:pt x="50" y="0"/>
                  <a:pt x="50" y="0"/>
                </a:cubicBezTo>
                <a:cubicBezTo>
                  <a:pt x="50" y="0"/>
                  <a:pt x="53" y="3"/>
                  <a:pt x="54" y="4"/>
                </a:cubicBezTo>
                <a:cubicBezTo>
                  <a:pt x="54" y="4"/>
                  <a:pt x="54" y="4"/>
                  <a:pt x="55" y="4"/>
                </a:cubicBezTo>
                <a:cubicBezTo>
                  <a:pt x="55" y="4"/>
                  <a:pt x="55" y="4"/>
                  <a:pt x="56" y="4"/>
                </a:cubicBezTo>
                <a:cubicBezTo>
                  <a:pt x="57" y="2"/>
                  <a:pt x="58" y="1"/>
                  <a:pt x="59" y="0"/>
                </a:cubicBezTo>
                <a:cubicBezTo>
                  <a:pt x="59" y="0"/>
                  <a:pt x="59" y="0"/>
                  <a:pt x="59" y="0"/>
                </a:cubicBezTo>
                <a:cubicBezTo>
                  <a:pt x="59" y="0"/>
                  <a:pt x="63" y="2"/>
                  <a:pt x="64" y="2"/>
                </a:cubicBezTo>
                <a:cubicBezTo>
                  <a:pt x="64" y="2"/>
                  <a:pt x="64" y="2"/>
                  <a:pt x="64" y="2"/>
                </a:cubicBezTo>
                <a:cubicBezTo>
                  <a:pt x="64" y="3"/>
                  <a:pt x="62" y="7"/>
                  <a:pt x="62" y="7"/>
                </a:cubicBezTo>
                <a:cubicBezTo>
                  <a:pt x="62" y="8"/>
                  <a:pt x="63" y="9"/>
                  <a:pt x="63" y="9"/>
                </a:cubicBezTo>
                <a:cubicBezTo>
                  <a:pt x="64" y="9"/>
                  <a:pt x="68" y="10"/>
                  <a:pt x="68" y="10"/>
                </a:cubicBezTo>
                <a:lnTo>
                  <a:pt x="68" y="15"/>
                </a:lnTo>
                <a:close/>
                <a:moveTo>
                  <a:pt x="68" y="52"/>
                </a:moveTo>
                <a:cubicBezTo>
                  <a:pt x="68" y="52"/>
                  <a:pt x="64" y="53"/>
                  <a:pt x="63" y="53"/>
                </a:cubicBezTo>
                <a:cubicBezTo>
                  <a:pt x="63" y="54"/>
                  <a:pt x="62" y="54"/>
                  <a:pt x="62" y="55"/>
                </a:cubicBezTo>
                <a:cubicBezTo>
                  <a:pt x="62" y="56"/>
                  <a:pt x="64" y="59"/>
                  <a:pt x="64" y="60"/>
                </a:cubicBezTo>
                <a:cubicBezTo>
                  <a:pt x="64" y="60"/>
                  <a:pt x="64" y="60"/>
                  <a:pt x="64" y="60"/>
                </a:cubicBezTo>
                <a:cubicBezTo>
                  <a:pt x="63" y="60"/>
                  <a:pt x="59" y="63"/>
                  <a:pt x="59" y="63"/>
                </a:cubicBezTo>
                <a:cubicBezTo>
                  <a:pt x="59" y="63"/>
                  <a:pt x="56" y="59"/>
                  <a:pt x="56" y="59"/>
                </a:cubicBezTo>
                <a:cubicBezTo>
                  <a:pt x="55" y="59"/>
                  <a:pt x="55" y="59"/>
                  <a:pt x="55" y="59"/>
                </a:cubicBezTo>
                <a:cubicBezTo>
                  <a:pt x="54" y="59"/>
                  <a:pt x="54" y="59"/>
                  <a:pt x="54" y="59"/>
                </a:cubicBezTo>
                <a:cubicBezTo>
                  <a:pt x="53" y="59"/>
                  <a:pt x="50" y="63"/>
                  <a:pt x="50" y="63"/>
                </a:cubicBezTo>
                <a:cubicBezTo>
                  <a:pt x="50" y="63"/>
                  <a:pt x="46" y="60"/>
                  <a:pt x="46" y="60"/>
                </a:cubicBezTo>
                <a:cubicBezTo>
                  <a:pt x="45" y="60"/>
                  <a:pt x="45" y="60"/>
                  <a:pt x="45" y="60"/>
                </a:cubicBezTo>
                <a:cubicBezTo>
                  <a:pt x="45" y="59"/>
                  <a:pt x="47" y="56"/>
                  <a:pt x="47" y="55"/>
                </a:cubicBezTo>
                <a:cubicBezTo>
                  <a:pt x="47" y="54"/>
                  <a:pt x="46" y="54"/>
                  <a:pt x="46" y="53"/>
                </a:cubicBezTo>
                <a:cubicBezTo>
                  <a:pt x="45" y="53"/>
                  <a:pt x="41" y="52"/>
                  <a:pt x="41" y="52"/>
                </a:cubicBezTo>
                <a:cubicBezTo>
                  <a:pt x="41" y="47"/>
                  <a:pt x="41" y="47"/>
                  <a:pt x="41" y="47"/>
                </a:cubicBezTo>
                <a:cubicBezTo>
                  <a:pt x="41" y="46"/>
                  <a:pt x="45" y="46"/>
                  <a:pt x="46" y="46"/>
                </a:cubicBezTo>
                <a:cubicBezTo>
                  <a:pt x="46" y="45"/>
                  <a:pt x="47" y="45"/>
                  <a:pt x="47" y="44"/>
                </a:cubicBezTo>
                <a:cubicBezTo>
                  <a:pt x="47" y="43"/>
                  <a:pt x="45" y="40"/>
                  <a:pt x="45" y="39"/>
                </a:cubicBezTo>
                <a:cubicBezTo>
                  <a:pt x="45" y="39"/>
                  <a:pt x="45" y="39"/>
                  <a:pt x="46" y="39"/>
                </a:cubicBezTo>
                <a:cubicBezTo>
                  <a:pt x="46" y="39"/>
                  <a:pt x="50" y="36"/>
                  <a:pt x="50" y="36"/>
                </a:cubicBezTo>
                <a:cubicBezTo>
                  <a:pt x="50" y="36"/>
                  <a:pt x="53" y="40"/>
                  <a:pt x="54" y="40"/>
                </a:cubicBezTo>
                <a:cubicBezTo>
                  <a:pt x="54" y="40"/>
                  <a:pt x="54" y="40"/>
                  <a:pt x="55" y="40"/>
                </a:cubicBezTo>
                <a:cubicBezTo>
                  <a:pt x="55" y="40"/>
                  <a:pt x="55" y="40"/>
                  <a:pt x="56" y="40"/>
                </a:cubicBezTo>
                <a:cubicBezTo>
                  <a:pt x="57" y="39"/>
                  <a:pt x="58" y="38"/>
                  <a:pt x="59" y="36"/>
                </a:cubicBezTo>
                <a:cubicBezTo>
                  <a:pt x="59" y="36"/>
                  <a:pt x="59" y="36"/>
                  <a:pt x="59" y="36"/>
                </a:cubicBezTo>
                <a:cubicBezTo>
                  <a:pt x="59" y="36"/>
                  <a:pt x="63" y="39"/>
                  <a:pt x="64" y="39"/>
                </a:cubicBezTo>
                <a:cubicBezTo>
                  <a:pt x="64" y="39"/>
                  <a:pt x="64" y="39"/>
                  <a:pt x="64" y="39"/>
                </a:cubicBezTo>
                <a:cubicBezTo>
                  <a:pt x="64" y="40"/>
                  <a:pt x="62" y="43"/>
                  <a:pt x="62" y="44"/>
                </a:cubicBezTo>
                <a:cubicBezTo>
                  <a:pt x="62" y="45"/>
                  <a:pt x="63" y="45"/>
                  <a:pt x="63" y="46"/>
                </a:cubicBezTo>
                <a:cubicBezTo>
                  <a:pt x="64" y="46"/>
                  <a:pt x="68" y="46"/>
                  <a:pt x="68" y="47"/>
                </a:cubicBezTo>
                <a:lnTo>
                  <a:pt x="68" y="52"/>
                </a:lnTo>
                <a:close/>
                <a:moveTo>
                  <a:pt x="55" y="8"/>
                </a:moveTo>
                <a:cubicBezTo>
                  <a:pt x="52" y="8"/>
                  <a:pt x="50" y="10"/>
                  <a:pt x="50" y="13"/>
                </a:cubicBezTo>
                <a:cubicBezTo>
                  <a:pt x="50" y="15"/>
                  <a:pt x="52" y="17"/>
                  <a:pt x="55" y="17"/>
                </a:cubicBezTo>
                <a:cubicBezTo>
                  <a:pt x="57" y="17"/>
                  <a:pt x="59" y="15"/>
                  <a:pt x="59" y="13"/>
                </a:cubicBezTo>
                <a:cubicBezTo>
                  <a:pt x="59" y="10"/>
                  <a:pt x="57" y="8"/>
                  <a:pt x="55" y="8"/>
                </a:cubicBezTo>
                <a:close/>
                <a:moveTo>
                  <a:pt x="55" y="45"/>
                </a:moveTo>
                <a:cubicBezTo>
                  <a:pt x="52" y="45"/>
                  <a:pt x="50" y="47"/>
                  <a:pt x="50" y="49"/>
                </a:cubicBezTo>
                <a:cubicBezTo>
                  <a:pt x="50" y="52"/>
                  <a:pt x="52" y="54"/>
                  <a:pt x="55" y="54"/>
                </a:cubicBezTo>
                <a:cubicBezTo>
                  <a:pt x="57" y="54"/>
                  <a:pt x="59" y="52"/>
                  <a:pt x="59" y="49"/>
                </a:cubicBezTo>
                <a:cubicBezTo>
                  <a:pt x="59" y="47"/>
                  <a:pt x="57" y="45"/>
                  <a:pt x="55" y="45"/>
                </a:cubicBez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 vert="horz" wrap="square" lIns="67023" tIns="33511" rIns="67023" bIns="33511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120000"/>
              </a:lnSpc>
            </a:pPr>
            <a:endParaRPr lang="en-US" sz="2100" dirty="0">
              <a:cs typeface="+mn-ea"/>
              <a:sym typeface="+mn-lt"/>
            </a:endParaRPr>
          </a:p>
        </p:txBody>
      </p:sp>
      <p:sp>
        <p:nvSpPr>
          <p:cNvPr id="50" name="Freeform 24"/>
          <p:cNvSpPr>
            <a:spLocks noEditPoints="1"/>
          </p:cNvSpPr>
          <p:nvPr/>
        </p:nvSpPr>
        <p:spPr bwMode="auto">
          <a:xfrm>
            <a:off x="5046980" y="3491486"/>
            <a:ext cx="231721" cy="251683"/>
          </a:xfrm>
          <a:custGeom>
            <a:avLst/>
            <a:gdLst/>
            <a:ahLst/>
            <a:cxnLst>
              <a:cxn ang="0">
                <a:pos x="55" y="55"/>
              </a:cxn>
              <a:cxn ang="0">
                <a:pos x="39" y="55"/>
              </a:cxn>
              <a:cxn ang="0">
                <a:pos x="30" y="64"/>
              </a:cxn>
              <a:cxn ang="0">
                <a:pos x="21" y="55"/>
              </a:cxn>
              <a:cxn ang="0">
                <a:pos x="5" y="55"/>
              </a:cxn>
              <a:cxn ang="0">
                <a:pos x="0" y="50"/>
              </a:cxn>
              <a:cxn ang="0">
                <a:pos x="11" y="20"/>
              </a:cxn>
              <a:cxn ang="0">
                <a:pos x="27" y="5"/>
              </a:cxn>
              <a:cxn ang="0">
                <a:pos x="26" y="3"/>
              </a:cxn>
              <a:cxn ang="0">
                <a:pos x="30" y="0"/>
              </a:cxn>
              <a:cxn ang="0">
                <a:pos x="33" y="3"/>
              </a:cxn>
              <a:cxn ang="0">
                <a:pos x="33" y="5"/>
              </a:cxn>
              <a:cxn ang="0">
                <a:pos x="48" y="20"/>
              </a:cxn>
              <a:cxn ang="0">
                <a:pos x="59" y="50"/>
              </a:cxn>
              <a:cxn ang="0">
                <a:pos x="55" y="55"/>
              </a:cxn>
              <a:cxn ang="0">
                <a:pos x="30" y="60"/>
              </a:cxn>
              <a:cxn ang="0">
                <a:pos x="25" y="55"/>
              </a:cxn>
              <a:cxn ang="0">
                <a:pos x="24" y="54"/>
              </a:cxn>
              <a:cxn ang="0">
                <a:pos x="23" y="55"/>
              </a:cxn>
              <a:cxn ang="0">
                <a:pos x="30" y="61"/>
              </a:cxn>
              <a:cxn ang="0">
                <a:pos x="30" y="60"/>
              </a:cxn>
              <a:cxn ang="0">
                <a:pos x="30" y="60"/>
              </a:cxn>
            </a:cxnLst>
            <a:rect l="0" t="0" r="r" b="b"/>
            <a:pathLst>
              <a:path w="59" h="64">
                <a:moveTo>
                  <a:pt x="55" y="55"/>
                </a:moveTo>
                <a:cubicBezTo>
                  <a:pt x="39" y="55"/>
                  <a:pt x="39" y="55"/>
                  <a:pt x="39" y="55"/>
                </a:cubicBezTo>
                <a:cubicBezTo>
                  <a:pt x="39" y="60"/>
                  <a:pt x="35" y="64"/>
                  <a:pt x="30" y="64"/>
                </a:cubicBezTo>
                <a:cubicBezTo>
                  <a:pt x="25" y="64"/>
                  <a:pt x="21" y="60"/>
                  <a:pt x="21" y="55"/>
                </a:cubicBezTo>
                <a:cubicBezTo>
                  <a:pt x="5" y="55"/>
                  <a:pt x="5" y="55"/>
                  <a:pt x="5" y="55"/>
                </a:cubicBezTo>
                <a:cubicBezTo>
                  <a:pt x="2" y="55"/>
                  <a:pt x="0" y="53"/>
                  <a:pt x="0" y="50"/>
                </a:cubicBezTo>
                <a:cubicBezTo>
                  <a:pt x="5" y="46"/>
                  <a:pt x="11" y="38"/>
                  <a:pt x="11" y="20"/>
                </a:cubicBezTo>
                <a:cubicBezTo>
                  <a:pt x="11" y="13"/>
                  <a:pt x="17" y="6"/>
                  <a:pt x="27" y="5"/>
                </a:cubicBezTo>
                <a:cubicBezTo>
                  <a:pt x="26" y="4"/>
                  <a:pt x="26" y="4"/>
                  <a:pt x="26" y="3"/>
                </a:cubicBezTo>
                <a:cubicBezTo>
                  <a:pt x="26" y="1"/>
                  <a:pt x="28" y="0"/>
                  <a:pt x="30" y="0"/>
                </a:cubicBezTo>
                <a:cubicBezTo>
                  <a:pt x="32" y="0"/>
                  <a:pt x="33" y="1"/>
                  <a:pt x="33" y="3"/>
                </a:cubicBezTo>
                <a:cubicBezTo>
                  <a:pt x="33" y="4"/>
                  <a:pt x="33" y="4"/>
                  <a:pt x="33" y="5"/>
                </a:cubicBezTo>
                <a:cubicBezTo>
                  <a:pt x="42" y="6"/>
                  <a:pt x="48" y="13"/>
                  <a:pt x="48" y="20"/>
                </a:cubicBezTo>
                <a:cubicBezTo>
                  <a:pt x="48" y="38"/>
                  <a:pt x="54" y="46"/>
                  <a:pt x="59" y="50"/>
                </a:cubicBezTo>
                <a:cubicBezTo>
                  <a:pt x="59" y="53"/>
                  <a:pt x="57" y="55"/>
                  <a:pt x="55" y="55"/>
                </a:cubicBezTo>
                <a:close/>
                <a:moveTo>
                  <a:pt x="30" y="60"/>
                </a:moveTo>
                <a:cubicBezTo>
                  <a:pt x="27" y="60"/>
                  <a:pt x="25" y="57"/>
                  <a:pt x="25" y="55"/>
                </a:cubicBezTo>
                <a:cubicBezTo>
                  <a:pt x="25" y="54"/>
                  <a:pt x="24" y="54"/>
                  <a:pt x="24" y="54"/>
                </a:cubicBezTo>
                <a:cubicBezTo>
                  <a:pt x="24" y="54"/>
                  <a:pt x="23" y="54"/>
                  <a:pt x="23" y="55"/>
                </a:cubicBezTo>
                <a:cubicBezTo>
                  <a:pt x="23" y="58"/>
                  <a:pt x="26" y="61"/>
                  <a:pt x="30" y="61"/>
                </a:cubicBezTo>
                <a:cubicBezTo>
                  <a:pt x="30" y="61"/>
                  <a:pt x="30" y="61"/>
                  <a:pt x="30" y="60"/>
                </a:cubicBezTo>
                <a:cubicBezTo>
                  <a:pt x="30" y="60"/>
                  <a:pt x="30" y="60"/>
                  <a:pt x="30" y="60"/>
                </a:cubicBez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 vert="horz" wrap="square" lIns="67023" tIns="33511" rIns="67023" bIns="33511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120000"/>
              </a:lnSpc>
            </a:pPr>
            <a:endParaRPr lang="en-US" sz="2100" dirty="0">
              <a:cs typeface="+mn-ea"/>
              <a:sym typeface="+mn-lt"/>
            </a:endParaRPr>
          </a:p>
        </p:txBody>
      </p:sp>
      <p:sp>
        <p:nvSpPr>
          <p:cNvPr id="51" name="Freeform 138"/>
          <p:cNvSpPr>
            <a:spLocks noEditPoints="1"/>
          </p:cNvSpPr>
          <p:nvPr/>
        </p:nvSpPr>
        <p:spPr bwMode="auto">
          <a:xfrm>
            <a:off x="5227000" y="2152786"/>
            <a:ext cx="266285" cy="206936"/>
          </a:xfrm>
          <a:custGeom>
            <a:avLst/>
            <a:gdLst/>
            <a:ahLst/>
            <a:cxnLst>
              <a:cxn ang="0">
                <a:pos x="50" y="40"/>
              </a:cxn>
              <a:cxn ang="0">
                <a:pos x="40" y="50"/>
              </a:cxn>
              <a:cxn ang="0">
                <a:pos x="10" y="50"/>
              </a:cxn>
              <a:cxn ang="0">
                <a:pos x="0" y="40"/>
              </a:cxn>
              <a:cxn ang="0">
                <a:pos x="0" y="10"/>
              </a:cxn>
              <a:cxn ang="0">
                <a:pos x="10" y="0"/>
              </a:cxn>
              <a:cxn ang="0">
                <a:pos x="40" y="0"/>
              </a:cxn>
              <a:cxn ang="0">
                <a:pos x="44" y="1"/>
              </a:cxn>
              <a:cxn ang="0">
                <a:pos x="45" y="2"/>
              </a:cxn>
              <a:cxn ang="0">
                <a:pos x="44" y="3"/>
              </a:cxn>
              <a:cxn ang="0">
                <a:pos x="42" y="4"/>
              </a:cxn>
              <a:cxn ang="0">
                <a:pos x="41" y="5"/>
              </a:cxn>
              <a:cxn ang="0">
                <a:pos x="40" y="4"/>
              </a:cxn>
              <a:cxn ang="0">
                <a:pos x="10" y="4"/>
              </a:cxn>
              <a:cxn ang="0">
                <a:pos x="4" y="10"/>
              </a:cxn>
              <a:cxn ang="0">
                <a:pos x="4" y="40"/>
              </a:cxn>
              <a:cxn ang="0">
                <a:pos x="10" y="46"/>
              </a:cxn>
              <a:cxn ang="0">
                <a:pos x="40" y="46"/>
              </a:cxn>
              <a:cxn ang="0">
                <a:pos x="45" y="40"/>
              </a:cxn>
              <a:cxn ang="0">
                <a:pos x="45" y="35"/>
              </a:cxn>
              <a:cxn ang="0">
                <a:pos x="46" y="35"/>
              </a:cxn>
              <a:cxn ang="0">
                <a:pos x="48" y="32"/>
              </a:cxn>
              <a:cxn ang="0">
                <a:pos x="49" y="32"/>
              </a:cxn>
              <a:cxn ang="0">
                <a:pos x="50" y="33"/>
              </a:cxn>
              <a:cxn ang="0">
                <a:pos x="50" y="40"/>
              </a:cxn>
              <a:cxn ang="0">
                <a:pos x="57" y="17"/>
              </a:cxn>
              <a:cxn ang="0">
                <a:pos x="33" y="41"/>
              </a:cxn>
              <a:cxn ang="0">
                <a:pos x="23" y="41"/>
              </a:cxn>
              <a:cxn ang="0">
                <a:pos x="23" y="31"/>
              </a:cxn>
              <a:cxn ang="0">
                <a:pos x="47" y="7"/>
              </a:cxn>
              <a:cxn ang="0">
                <a:pos x="57" y="17"/>
              </a:cxn>
              <a:cxn ang="0">
                <a:pos x="36" y="33"/>
              </a:cxn>
              <a:cxn ang="0">
                <a:pos x="30" y="28"/>
              </a:cxn>
              <a:cxn ang="0">
                <a:pos x="26" y="32"/>
              </a:cxn>
              <a:cxn ang="0">
                <a:pos x="26" y="34"/>
              </a:cxn>
              <a:cxn ang="0">
                <a:pos x="29" y="34"/>
              </a:cxn>
              <a:cxn ang="0">
                <a:pos x="29" y="38"/>
              </a:cxn>
              <a:cxn ang="0">
                <a:pos x="31" y="38"/>
              </a:cxn>
              <a:cxn ang="0">
                <a:pos x="36" y="33"/>
              </a:cxn>
              <a:cxn ang="0">
                <a:pos x="46" y="12"/>
              </a:cxn>
              <a:cxn ang="0">
                <a:pos x="34" y="24"/>
              </a:cxn>
              <a:cxn ang="0">
                <a:pos x="33" y="26"/>
              </a:cxn>
              <a:cxn ang="0">
                <a:pos x="35" y="26"/>
              </a:cxn>
              <a:cxn ang="0">
                <a:pos x="47" y="13"/>
              </a:cxn>
              <a:cxn ang="0">
                <a:pos x="47" y="12"/>
              </a:cxn>
              <a:cxn ang="0">
                <a:pos x="46" y="12"/>
              </a:cxn>
              <a:cxn ang="0">
                <a:pos x="59" y="15"/>
              </a:cxn>
              <a:cxn ang="0">
                <a:pos x="49" y="4"/>
              </a:cxn>
              <a:cxn ang="0">
                <a:pos x="52" y="1"/>
              </a:cxn>
              <a:cxn ang="0">
                <a:pos x="57" y="1"/>
              </a:cxn>
              <a:cxn ang="0">
                <a:pos x="62" y="7"/>
              </a:cxn>
              <a:cxn ang="0">
                <a:pos x="62" y="11"/>
              </a:cxn>
              <a:cxn ang="0">
                <a:pos x="59" y="15"/>
              </a:cxn>
            </a:cxnLst>
            <a:rect l="0" t="0" r="r" b="b"/>
            <a:pathLst>
              <a:path w="64" h="50">
                <a:moveTo>
                  <a:pt x="50" y="40"/>
                </a:moveTo>
                <a:cubicBezTo>
                  <a:pt x="50" y="46"/>
                  <a:pt x="45" y="50"/>
                  <a:pt x="40" y="50"/>
                </a:cubicBezTo>
                <a:cubicBezTo>
                  <a:pt x="10" y="50"/>
                  <a:pt x="10" y="50"/>
                  <a:pt x="10" y="50"/>
                </a:cubicBezTo>
                <a:cubicBezTo>
                  <a:pt x="4" y="50"/>
                  <a:pt x="0" y="46"/>
                  <a:pt x="0" y="40"/>
                </a:cubicBezTo>
                <a:cubicBezTo>
                  <a:pt x="0" y="10"/>
                  <a:pt x="0" y="10"/>
                  <a:pt x="0" y="10"/>
                </a:cubicBezTo>
                <a:cubicBezTo>
                  <a:pt x="0" y="5"/>
                  <a:pt x="4" y="0"/>
                  <a:pt x="10" y="0"/>
                </a:cubicBezTo>
                <a:cubicBezTo>
                  <a:pt x="40" y="0"/>
                  <a:pt x="40" y="0"/>
                  <a:pt x="40" y="0"/>
                </a:cubicBezTo>
                <a:cubicBezTo>
                  <a:pt x="41" y="0"/>
                  <a:pt x="43" y="0"/>
                  <a:pt x="44" y="1"/>
                </a:cubicBezTo>
                <a:cubicBezTo>
                  <a:pt x="44" y="1"/>
                  <a:pt x="44" y="1"/>
                  <a:pt x="45" y="2"/>
                </a:cubicBezTo>
                <a:cubicBezTo>
                  <a:pt x="45" y="2"/>
                  <a:pt x="45" y="2"/>
                  <a:pt x="44" y="3"/>
                </a:cubicBezTo>
                <a:cubicBezTo>
                  <a:pt x="42" y="4"/>
                  <a:pt x="42" y="4"/>
                  <a:pt x="42" y="4"/>
                </a:cubicBezTo>
                <a:cubicBezTo>
                  <a:pt x="42" y="5"/>
                  <a:pt x="42" y="5"/>
                  <a:pt x="41" y="5"/>
                </a:cubicBezTo>
                <a:cubicBezTo>
                  <a:pt x="41" y="5"/>
                  <a:pt x="40" y="4"/>
                  <a:pt x="40" y="4"/>
                </a:cubicBezTo>
                <a:cubicBezTo>
                  <a:pt x="10" y="4"/>
                  <a:pt x="10" y="4"/>
                  <a:pt x="10" y="4"/>
                </a:cubicBezTo>
                <a:cubicBezTo>
                  <a:pt x="7" y="4"/>
                  <a:pt x="4" y="7"/>
                  <a:pt x="4" y="10"/>
                </a:cubicBezTo>
                <a:cubicBezTo>
                  <a:pt x="4" y="40"/>
                  <a:pt x="4" y="40"/>
                  <a:pt x="4" y="40"/>
                </a:cubicBezTo>
                <a:cubicBezTo>
                  <a:pt x="4" y="43"/>
                  <a:pt x="7" y="46"/>
                  <a:pt x="10" y="46"/>
                </a:cubicBezTo>
                <a:cubicBezTo>
                  <a:pt x="40" y="46"/>
                  <a:pt x="40" y="46"/>
                  <a:pt x="40" y="46"/>
                </a:cubicBezTo>
                <a:cubicBezTo>
                  <a:pt x="43" y="46"/>
                  <a:pt x="45" y="43"/>
                  <a:pt x="45" y="40"/>
                </a:cubicBezTo>
                <a:cubicBezTo>
                  <a:pt x="45" y="35"/>
                  <a:pt x="45" y="35"/>
                  <a:pt x="45" y="35"/>
                </a:cubicBezTo>
                <a:cubicBezTo>
                  <a:pt x="45" y="35"/>
                  <a:pt x="46" y="35"/>
                  <a:pt x="46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48" y="32"/>
                  <a:pt x="49" y="32"/>
                  <a:pt x="49" y="32"/>
                </a:cubicBezTo>
                <a:cubicBezTo>
                  <a:pt x="50" y="32"/>
                  <a:pt x="50" y="33"/>
                  <a:pt x="50" y="33"/>
                </a:cubicBezTo>
                <a:lnTo>
                  <a:pt x="50" y="40"/>
                </a:lnTo>
                <a:close/>
                <a:moveTo>
                  <a:pt x="57" y="17"/>
                </a:moveTo>
                <a:cubicBezTo>
                  <a:pt x="33" y="41"/>
                  <a:pt x="33" y="41"/>
                  <a:pt x="33" y="41"/>
                </a:cubicBezTo>
                <a:cubicBezTo>
                  <a:pt x="23" y="41"/>
                  <a:pt x="23" y="41"/>
                  <a:pt x="23" y="41"/>
                </a:cubicBezTo>
                <a:cubicBezTo>
                  <a:pt x="23" y="31"/>
                  <a:pt x="23" y="31"/>
                  <a:pt x="23" y="31"/>
                </a:cubicBezTo>
                <a:cubicBezTo>
                  <a:pt x="47" y="7"/>
                  <a:pt x="47" y="7"/>
                  <a:pt x="47" y="7"/>
                </a:cubicBezTo>
                <a:lnTo>
                  <a:pt x="57" y="17"/>
                </a:lnTo>
                <a:close/>
                <a:moveTo>
                  <a:pt x="36" y="33"/>
                </a:moveTo>
                <a:cubicBezTo>
                  <a:pt x="30" y="28"/>
                  <a:pt x="30" y="28"/>
                  <a:pt x="30" y="28"/>
                </a:cubicBezTo>
                <a:cubicBezTo>
                  <a:pt x="26" y="32"/>
                  <a:pt x="26" y="32"/>
                  <a:pt x="26" y="32"/>
                </a:cubicBezTo>
                <a:cubicBezTo>
                  <a:pt x="26" y="34"/>
                  <a:pt x="26" y="34"/>
                  <a:pt x="26" y="34"/>
                </a:cubicBezTo>
                <a:cubicBezTo>
                  <a:pt x="29" y="34"/>
                  <a:pt x="29" y="34"/>
                  <a:pt x="29" y="34"/>
                </a:cubicBezTo>
                <a:cubicBezTo>
                  <a:pt x="29" y="38"/>
                  <a:pt x="29" y="38"/>
                  <a:pt x="29" y="38"/>
                </a:cubicBezTo>
                <a:cubicBezTo>
                  <a:pt x="31" y="38"/>
                  <a:pt x="31" y="38"/>
                  <a:pt x="31" y="38"/>
                </a:cubicBezTo>
                <a:lnTo>
                  <a:pt x="36" y="33"/>
                </a:lnTo>
                <a:close/>
                <a:moveTo>
                  <a:pt x="46" y="12"/>
                </a:moveTo>
                <a:cubicBezTo>
                  <a:pt x="34" y="24"/>
                  <a:pt x="34" y="24"/>
                  <a:pt x="34" y="24"/>
                </a:cubicBezTo>
                <a:cubicBezTo>
                  <a:pt x="33" y="25"/>
                  <a:pt x="33" y="25"/>
                  <a:pt x="33" y="26"/>
                </a:cubicBezTo>
                <a:cubicBezTo>
                  <a:pt x="34" y="26"/>
                  <a:pt x="34" y="26"/>
                  <a:pt x="35" y="26"/>
                </a:cubicBezTo>
                <a:cubicBezTo>
                  <a:pt x="47" y="13"/>
                  <a:pt x="47" y="13"/>
                  <a:pt x="47" y="13"/>
                </a:cubicBezTo>
                <a:cubicBezTo>
                  <a:pt x="47" y="13"/>
                  <a:pt x="47" y="12"/>
                  <a:pt x="47" y="12"/>
                </a:cubicBezTo>
                <a:cubicBezTo>
                  <a:pt x="47" y="12"/>
                  <a:pt x="46" y="12"/>
                  <a:pt x="46" y="12"/>
                </a:cubicBezTo>
                <a:close/>
                <a:moveTo>
                  <a:pt x="59" y="15"/>
                </a:moveTo>
                <a:cubicBezTo>
                  <a:pt x="49" y="4"/>
                  <a:pt x="49" y="4"/>
                  <a:pt x="49" y="4"/>
                </a:cubicBezTo>
                <a:cubicBezTo>
                  <a:pt x="52" y="1"/>
                  <a:pt x="52" y="1"/>
                  <a:pt x="52" y="1"/>
                </a:cubicBezTo>
                <a:cubicBezTo>
                  <a:pt x="53" y="0"/>
                  <a:pt x="56" y="0"/>
                  <a:pt x="57" y="1"/>
                </a:cubicBezTo>
                <a:cubicBezTo>
                  <a:pt x="62" y="7"/>
                  <a:pt x="62" y="7"/>
                  <a:pt x="62" y="7"/>
                </a:cubicBezTo>
                <a:cubicBezTo>
                  <a:pt x="64" y="8"/>
                  <a:pt x="64" y="10"/>
                  <a:pt x="62" y="11"/>
                </a:cubicBezTo>
                <a:lnTo>
                  <a:pt x="59" y="15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 vert="horz" wrap="square" lIns="67023" tIns="33511" rIns="67023" bIns="33511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120000"/>
              </a:lnSpc>
            </a:pPr>
            <a:endParaRPr lang="en-US" sz="2100" dirty="0">
              <a:cs typeface="+mn-ea"/>
              <a:sym typeface="+mn-lt"/>
            </a:endParaRPr>
          </a:p>
        </p:txBody>
      </p:sp>
      <p:sp>
        <p:nvSpPr>
          <p:cNvPr id="52" name="Freeform 248"/>
          <p:cNvSpPr>
            <a:spLocks noEditPoints="1"/>
          </p:cNvSpPr>
          <p:nvPr/>
        </p:nvSpPr>
        <p:spPr bwMode="auto">
          <a:xfrm>
            <a:off x="3671394" y="3288742"/>
            <a:ext cx="246186" cy="200775"/>
          </a:xfrm>
          <a:custGeom>
            <a:avLst/>
            <a:gdLst/>
            <a:ahLst/>
            <a:cxnLst>
              <a:cxn ang="0">
                <a:pos x="24" y="49"/>
              </a:cxn>
              <a:cxn ang="0">
                <a:pos x="11" y="49"/>
              </a:cxn>
              <a:cxn ang="0">
                <a:pos x="0" y="38"/>
              </a:cxn>
              <a:cxn ang="0">
                <a:pos x="0" y="11"/>
              </a:cxn>
              <a:cxn ang="0">
                <a:pos x="11" y="0"/>
              </a:cxn>
              <a:cxn ang="0">
                <a:pos x="24" y="0"/>
              </a:cxn>
              <a:cxn ang="0">
                <a:pos x="25" y="2"/>
              </a:cxn>
              <a:cxn ang="0">
                <a:pos x="24" y="5"/>
              </a:cxn>
              <a:cxn ang="0">
                <a:pos x="11" y="5"/>
              </a:cxn>
              <a:cxn ang="0">
                <a:pos x="5" y="11"/>
              </a:cxn>
              <a:cxn ang="0">
                <a:pos x="5" y="38"/>
              </a:cxn>
              <a:cxn ang="0">
                <a:pos x="11" y="44"/>
              </a:cxn>
              <a:cxn ang="0">
                <a:pos x="22" y="44"/>
              </a:cxn>
              <a:cxn ang="0">
                <a:pos x="25" y="45"/>
              </a:cxn>
              <a:cxn ang="0">
                <a:pos x="24" y="49"/>
              </a:cxn>
              <a:cxn ang="0">
                <a:pos x="59" y="26"/>
              </a:cxn>
              <a:cxn ang="0">
                <a:pos x="39" y="47"/>
              </a:cxn>
              <a:cxn ang="0">
                <a:pos x="37" y="48"/>
              </a:cxn>
              <a:cxn ang="0">
                <a:pos x="34" y="45"/>
              </a:cxn>
              <a:cxn ang="0">
                <a:pos x="34" y="34"/>
              </a:cxn>
              <a:cxn ang="0">
                <a:pos x="17" y="34"/>
              </a:cxn>
              <a:cxn ang="0">
                <a:pos x="15" y="32"/>
              </a:cxn>
              <a:cxn ang="0">
                <a:pos x="15" y="17"/>
              </a:cxn>
              <a:cxn ang="0">
                <a:pos x="17" y="15"/>
              </a:cxn>
              <a:cxn ang="0">
                <a:pos x="34" y="15"/>
              </a:cxn>
              <a:cxn ang="0">
                <a:pos x="34" y="4"/>
              </a:cxn>
              <a:cxn ang="0">
                <a:pos x="37" y="2"/>
              </a:cxn>
              <a:cxn ang="0">
                <a:pos x="39" y="2"/>
              </a:cxn>
              <a:cxn ang="0">
                <a:pos x="59" y="23"/>
              </a:cxn>
              <a:cxn ang="0">
                <a:pos x="60" y="25"/>
              </a:cxn>
              <a:cxn ang="0">
                <a:pos x="59" y="26"/>
              </a:cxn>
            </a:cxnLst>
            <a:rect l="0" t="0" r="r" b="b"/>
            <a:pathLst>
              <a:path w="60" h="49">
                <a:moveTo>
                  <a:pt x="24" y="49"/>
                </a:moveTo>
                <a:cubicBezTo>
                  <a:pt x="11" y="49"/>
                  <a:pt x="11" y="49"/>
                  <a:pt x="11" y="49"/>
                </a:cubicBezTo>
                <a:cubicBezTo>
                  <a:pt x="5" y="49"/>
                  <a:pt x="0" y="44"/>
                  <a:pt x="0" y="38"/>
                </a:cubicBezTo>
                <a:cubicBezTo>
                  <a:pt x="0" y="11"/>
                  <a:pt x="0" y="11"/>
                  <a:pt x="0" y="11"/>
                </a:cubicBezTo>
                <a:cubicBezTo>
                  <a:pt x="0" y="5"/>
                  <a:pt x="5" y="0"/>
                  <a:pt x="11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24" y="0"/>
                  <a:pt x="25" y="1"/>
                  <a:pt x="25" y="2"/>
                </a:cubicBezTo>
                <a:cubicBezTo>
                  <a:pt x="25" y="3"/>
                  <a:pt x="25" y="5"/>
                  <a:pt x="24" y="5"/>
                </a:cubicBezTo>
                <a:cubicBezTo>
                  <a:pt x="11" y="5"/>
                  <a:pt x="11" y="5"/>
                  <a:pt x="11" y="5"/>
                </a:cubicBezTo>
                <a:cubicBezTo>
                  <a:pt x="8" y="5"/>
                  <a:pt x="5" y="8"/>
                  <a:pt x="5" y="11"/>
                </a:cubicBezTo>
                <a:cubicBezTo>
                  <a:pt x="5" y="38"/>
                  <a:pt x="5" y="38"/>
                  <a:pt x="5" y="38"/>
                </a:cubicBezTo>
                <a:cubicBezTo>
                  <a:pt x="5" y="41"/>
                  <a:pt x="8" y="44"/>
                  <a:pt x="11" y="44"/>
                </a:cubicBezTo>
                <a:cubicBezTo>
                  <a:pt x="22" y="44"/>
                  <a:pt x="22" y="44"/>
                  <a:pt x="22" y="44"/>
                </a:cubicBezTo>
                <a:cubicBezTo>
                  <a:pt x="23" y="44"/>
                  <a:pt x="25" y="44"/>
                  <a:pt x="25" y="45"/>
                </a:cubicBezTo>
                <a:cubicBezTo>
                  <a:pt x="25" y="46"/>
                  <a:pt x="25" y="49"/>
                  <a:pt x="24" y="49"/>
                </a:cubicBezTo>
                <a:close/>
                <a:moveTo>
                  <a:pt x="59" y="26"/>
                </a:moveTo>
                <a:cubicBezTo>
                  <a:pt x="39" y="47"/>
                  <a:pt x="39" y="47"/>
                  <a:pt x="39" y="47"/>
                </a:cubicBezTo>
                <a:cubicBezTo>
                  <a:pt x="38" y="48"/>
                  <a:pt x="38" y="48"/>
                  <a:pt x="37" y="48"/>
                </a:cubicBezTo>
                <a:cubicBezTo>
                  <a:pt x="36" y="48"/>
                  <a:pt x="34" y="47"/>
                  <a:pt x="34" y="45"/>
                </a:cubicBezTo>
                <a:cubicBezTo>
                  <a:pt x="34" y="34"/>
                  <a:pt x="34" y="34"/>
                  <a:pt x="34" y="34"/>
                </a:cubicBezTo>
                <a:cubicBezTo>
                  <a:pt x="17" y="34"/>
                  <a:pt x="17" y="34"/>
                  <a:pt x="17" y="34"/>
                </a:cubicBezTo>
                <a:cubicBezTo>
                  <a:pt x="16" y="34"/>
                  <a:pt x="15" y="33"/>
                  <a:pt x="15" y="32"/>
                </a:cubicBezTo>
                <a:cubicBezTo>
                  <a:pt x="15" y="17"/>
                  <a:pt x="15" y="17"/>
                  <a:pt x="15" y="17"/>
                </a:cubicBezTo>
                <a:cubicBezTo>
                  <a:pt x="15" y="16"/>
                  <a:pt x="16" y="15"/>
                  <a:pt x="17" y="15"/>
                </a:cubicBezTo>
                <a:cubicBezTo>
                  <a:pt x="34" y="15"/>
                  <a:pt x="34" y="15"/>
                  <a:pt x="34" y="15"/>
                </a:cubicBezTo>
                <a:cubicBezTo>
                  <a:pt x="34" y="4"/>
                  <a:pt x="34" y="4"/>
                  <a:pt x="34" y="4"/>
                </a:cubicBezTo>
                <a:cubicBezTo>
                  <a:pt x="34" y="3"/>
                  <a:pt x="36" y="2"/>
                  <a:pt x="37" y="2"/>
                </a:cubicBezTo>
                <a:cubicBezTo>
                  <a:pt x="38" y="2"/>
                  <a:pt x="38" y="2"/>
                  <a:pt x="39" y="2"/>
                </a:cubicBezTo>
                <a:cubicBezTo>
                  <a:pt x="59" y="23"/>
                  <a:pt x="59" y="23"/>
                  <a:pt x="59" y="23"/>
                </a:cubicBezTo>
                <a:cubicBezTo>
                  <a:pt x="60" y="23"/>
                  <a:pt x="60" y="24"/>
                  <a:pt x="60" y="25"/>
                </a:cubicBezTo>
                <a:cubicBezTo>
                  <a:pt x="60" y="25"/>
                  <a:pt x="60" y="26"/>
                  <a:pt x="59" y="26"/>
                </a:cubicBez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 vert="horz" wrap="square" lIns="67023" tIns="33511" rIns="67023" bIns="33511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120000"/>
              </a:lnSpc>
            </a:pPr>
            <a:endParaRPr lang="en-US" sz="2100" dirty="0">
              <a:cs typeface="+mn-ea"/>
              <a:sym typeface="+mn-lt"/>
            </a:endParaRPr>
          </a:p>
        </p:txBody>
      </p:sp>
      <p:sp>
        <p:nvSpPr>
          <p:cNvPr id="53" name="Freeform 9"/>
          <p:cNvSpPr>
            <a:spLocks/>
          </p:cNvSpPr>
          <p:nvPr/>
        </p:nvSpPr>
        <p:spPr bwMode="auto">
          <a:xfrm>
            <a:off x="3172637" y="2384545"/>
            <a:ext cx="882244" cy="540640"/>
          </a:xfrm>
          <a:custGeom>
            <a:avLst/>
            <a:gdLst/>
            <a:ahLst/>
            <a:cxnLst>
              <a:cxn ang="0">
                <a:pos x="250" y="192"/>
              </a:cxn>
              <a:cxn ang="0">
                <a:pos x="62" y="192"/>
              </a:cxn>
              <a:cxn ang="0">
                <a:pos x="61" y="160"/>
              </a:cxn>
              <a:cxn ang="0">
                <a:pos x="61" y="158"/>
              </a:cxn>
              <a:cxn ang="0">
                <a:pos x="0" y="158"/>
              </a:cxn>
              <a:cxn ang="0">
                <a:pos x="157" y="0"/>
              </a:cxn>
              <a:cxn ang="0">
                <a:pos x="313" y="158"/>
              </a:cxn>
              <a:cxn ang="0">
                <a:pos x="248" y="158"/>
              </a:cxn>
              <a:cxn ang="0">
                <a:pos x="248" y="160"/>
              </a:cxn>
              <a:cxn ang="0">
                <a:pos x="250" y="192"/>
              </a:cxn>
            </a:cxnLst>
            <a:rect l="0" t="0" r="r" b="b"/>
            <a:pathLst>
              <a:path w="313" h="192">
                <a:moveTo>
                  <a:pt x="250" y="192"/>
                </a:moveTo>
                <a:cubicBezTo>
                  <a:pt x="62" y="192"/>
                  <a:pt x="62" y="192"/>
                  <a:pt x="62" y="192"/>
                </a:cubicBezTo>
                <a:cubicBezTo>
                  <a:pt x="61" y="182"/>
                  <a:pt x="61" y="171"/>
                  <a:pt x="61" y="160"/>
                </a:cubicBezTo>
                <a:cubicBezTo>
                  <a:pt x="61" y="159"/>
                  <a:pt x="61" y="158"/>
                  <a:pt x="61" y="158"/>
                </a:cubicBezTo>
                <a:cubicBezTo>
                  <a:pt x="0" y="158"/>
                  <a:pt x="0" y="158"/>
                  <a:pt x="0" y="158"/>
                </a:cubicBezTo>
                <a:cubicBezTo>
                  <a:pt x="157" y="0"/>
                  <a:pt x="157" y="0"/>
                  <a:pt x="157" y="0"/>
                </a:cubicBezTo>
                <a:cubicBezTo>
                  <a:pt x="313" y="158"/>
                  <a:pt x="313" y="158"/>
                  <a:pt x="313" y="158"/>
                </a:cubicBezTo>
                <a:cubicBezTo>
                  <a:pt x="248" y="158"/>
                  <a:pt x="248" y="158"/>
                  <a:pt x="248" y="158"/>
                </a:cubicBezTo>
                <a:cubicBezTo>
                  <a:pt x="248" y="158"/>
                  <a:pt x="248" y="159"/>
                  <a:pt x="248" y="160"/>
                </a:cubicBezTo>
                <a:cubicBezTo>
                  <a:pt x="248" y="171"/>
                  <a:pt x="249" y="182"/>
                  <a:pt x="250" y="192"/>
                </a:cubicBezTo>
                <a:close/>
              </a:path>
            </a:pathLst>
          </a:custGeom>
          <a:solidFill>
            <a:srgbClr val="326E86"/>
          </a:solidFill>
          <a:ln w="9525">
            <a:noFill/>
            <a:round/>
            <a:headEnd/>
            <a:tailEnd/>
          </a:ln>
        </p:spPr>
        <p:txBody>
          <a:bodyPr vert="horz" wrap="square" lIns="67023" tIns="33511" rIns="67023" bIns="33511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120000"/>
              </a:lnSpc>
            </a:pPr>
            <a:endParaRPr lang="en-US" sz="2100" dirty="0">
              <a:cs typeface="+mn-ea"/>
              <a:sym typeface="+mn-lt"/>
            </a:endParaRPr>
          </a:p>
        </p:txBody>
      </p:sp>
      <p:sp>
        <p:nvSpPr>
          <p:cNvPr id="54" name="Text Placeholder 3"/>
          <p:cNvSpPr txBox="1">
            <a:spLocks/>
          </p:cNvSpPr>
          <p:nvPr/>
        </p:nvSpPr>
        <p:spPr>
          <a:xfrm>
            <a:off x="3555195" y="2683677"/>
            <a:ext cx="141064" cy="167675"/>
          </a:xfrm>
          <a:prstGeom prst="rect">
            <a:avLst/>
          </a:prstGeom>
        </p:spPr>
        <p:txBody>
          <a:bodyPr wrap="none" lIns="0" tIns="0" rIns="0" bIns="0" anchor="b">
            <a:spAutoFit/>
          </a:bodyPr>
          <a:lstStyle>
            <a:lvl1pPr marL="0" indent="0" algn="ctr">
              <a:buNone/>
              <a:defRPr sz="2800" b="1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defTabSz="670249">
              <a:lnSpc>
                <a:spcPct val="120000"/>
              </a:lnSpc>
              <a:spcBef>
                <a:spcPct val="20000"/>
              </a:spcBef>
              <a:defRPr/>
            </a:pPr>
            <a:r>
              <a:rPr lang="en-US" sz="1000" b="0" dirty="0">
                <a:solidFill>
                  <a:schemeClr val="bg1"/>
                </a:solidFill>
                <a:cs typeface="+mn-ea"/>
                <a:sym typeface="+mn-lt"/>
              </a:rPr>
              <a:t>04</a:t>
            </a: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BFA90829-7CDA-4EED-BA67-131CAF77F6D7}"/>
              </a:ext>
            </a:extLst>
          </p:cNvPr>
          <p:cNvSpPr/>
          <p:nvPr/>
        </p:nvSpPr>
        <p:spPr>
          <a:xfrm>
            <a:off x="5803888" y="3772874"/>
            <a:ext cx="2231095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>
                <a:solidFill>
                  <a:schemeClr val="bg1">
                    <a:lumMod val="50000"/>
                  </a:schemeClr>
                </a:solidFill>
                <a:cs typeface="+mn-ea"/>
              </a:rPr>
              <a:t>Most of the contents are to </a:t>
            </a:r>
            <a:r>
              <a:rPr lang="en-GB" sz="1100" dirty="0" err="1">
                <a:solidFill>
                  <a:schemeClr val="bg1">
                    <a:lumMod val="50000"/>
                  </a:schemeClr>
                </a:solidFill>
                <a:cs typeface="+mn-ea"/>
              </a:rPr>
              <a:t>analyze</a:t>
            </a:r>
            <a:r>
              <a:rPr lang="en-GB" sz="1100" dirty="0">
                <a:solidFill>
                  <a:schemeClr val="bg1">
                    <a:lumMod val="50000"/>
                  </a:schemeClr>
                </a:solidFill>
                <a:cs typeface="+mn-ea"/>
              </a:rPr>
              <a:t> itself, compare with competitors, summarize and make recommendations, and secondary research is more suitable.</a:t>
            </a:r>
          </a:p>
        </p:txBody>
      </p:sp>
    </p:spTree>
    <p:extLst>
      <p:ext uri="{BB962C8B-B14F-4D97-AF65-F5344CB8AC3E}">
        <p14:creationId xmlns:p14="http://schemas.microsoft.com/office/powerpoint/2010/main" val="2368780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4000">
        <p:fade/>
      </p:transition>
    </mc:Choice>
    <mc:Fallback xmlns="">
      <p:transition spd="slow" advClick="0" advTm="4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300"/>
                            </p:stCondLst>
                            <p:childTnLst>
                              <p:par>
                                <p:cTn id="13" presetID="18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5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300"/>
                            </p:stCondLst>
                            <p:childTnLst>
                              <p:par>
                                <p:cTn id="17" presetID="18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800"/>
                            </p:stCondLst>
                            <p:childTnLst>
                              <p:par>
                                <p:cTn id="2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300"/>
                            </p:stCondLst>
                            <p:childTnLst>
                              <p:par>
                                <p:cTn id="27" presetID="18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9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300"/>
                            </p:stCondLst>
                            <p:childTnLst>
                              <p:par>
                                <p:cTn id="3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800"/>
                            </p:stCondLst>
                            <p:childTnLst>
                              <p:par>
                                <p:cTn id="37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9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800"/>
                            </p:stCondLst>
                            <p:childTnLst>
                              <p:par>
                                <p:cTn id="4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300"/>
                            </p:stCondLst>
                            <p:childTnLst>
                              <p:par>
                                <p:cTn id="47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9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300"/>
                            </p:stCondLst>
                            <p:childTnLst>
                              <p:par>
                                <p:cTn id="5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7800"/>
                            </p:stCondLst>
                            <p:childTnLst>
                              <p:par>
                                <p:cTn id="5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8300"/>
                            </p:stCondLst>
                            <p:childTnLst>
                              <p:par>
                                <p:cTn id="6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8800"/>
                            </p:stCondLst>
                            <p:childTnLst>
                              <p:par>
                                <p:cTn id="6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9300"/>
                            </p:stCondLst>
                            <p:childTnLst>
                              <p:par>
                                <p:cTn id="7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9800"/>
                            </p:stCondLst>
                            <p:childTnLst>
                              <p:par>
                                <p:cTn id="81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" presetClass="entr" presetSubtype="8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0300"/>
                            </p:stCondLst>
                            <p:childTnLst>
                              <p:par>
                                <p:cTn id="89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9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" presetClass="entr" presetSubtype="8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10800"/>
                            </p:stCondLst>
                            <p:childTnLst>
                              <p:par>
                                <p:cTn id="97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9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2" presetClass="entr" presetSubtype="2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11300"/>
                            </p:stCondLst>
                            <p:childTnLst>
                              <p:par>
                                <p:cTn id="105" presetID="18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0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2" presetClass="entr" presetSubtype="2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0" grpId="0" animBg="1"/>
      <p:bldP spid="31" grpId="0" animBg="1"/>
      <p:bldP spid="32" grpId="0" animBg="1"/>
      <p:bldP spid="33" grpId="0" animBg="1"/>
      <p:bldP spid="34" grpId="0"/>
      <p:bldP spid="35" grpId="0"/>
      <p:bldP spid="36" grpId="0"/>
      <p:bldP spid="49" grpId="0" animBg="1"/>
      <p:bldP spid="50" grpId="0" animBg="1"/>
      <p:bldP spid="51" grpId="0" animBg="1"/>
      <p:bldP spid="52" grpId="0" animBg="1"/>
      <p:bldP spid="53" grpId="0" animBg="1"/>
      <p:bldP spid="5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itle 1"/>
          <p:cNvSpPr txBox="1">
            <a:spLocks/>
          </p:cNvSpPr>
          <p:nvPr/>
        </p:nvSpPr>
        <p:spPr>
          <a:xfrm>
            <a:off x="683568" y="430582"/>
            <a:ext cx="4250797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en-GB" sz="3200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Background Literature</a:t>
            </a:r>
            <a:endParaRPr lang="en-GB" altLang="zh-CN" sz="3200" dirty="0">
              <a:solidFill>
                <a:schemeClr val="accent5">
                  <a:lumMod val="7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43" name="Text Placeholder 2"/>
          <p:cNvSpPr txBox="1">
            <a:spLocks/>
          </p:cNvSpPr>
          <p:nvPr/>
        </p:nvSpPr>
        <p:spPr>
          <a:xfrm>
            <a:off x="1187624" y="1296978"/>
            <a:ext cx="6768752" cy="685252"/>
          </a:xfrm>
          <a:prstGeom prst="rect">
            <a:avLst/>
          </a:prstGeom>
        </p:spPr>
        <p:txBody>
          <a:bodyPr vert="horz" wrap="square" lIns="0" tIns="0" rIns="0" bIns="0" anchor="t" anchorCtr="0">
            <a:spAutoFit/>
          </a:bodyPr>
          <a:lstStyle>
            <a:lvl1pPr marL="0" indent="0" algn="l" defTabSz="914476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None/>
              <a:defRPr sz="1582" b="0" kern="1200" baseline="0">
                <a:solidFill>
                  <a:schemeClr val="tx1">
                    <a:lumMod val="50000"/>
                    <a:lumOff val="50000"/>
                  </a:schemeClr>
                </a:solidFill>
                <a:latin typeface="Lato Regular"/>
                <a:ea typeface="+mn-ea"/>
                <a:cs typeface="Lato Regular"/>
              </a:defRPr>
            </a:lvl1pPr>
            <a:lvl2pPr marL="685858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94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333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571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809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2048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286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524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dirty="0"/>
              <a:t>It is the second largest coffee chain in the world and the largest in the UK (BBC NEWS, 2018)</a:t>
            </a:r>
            <a:endParaRPr lang="zh-CN" altLang="en-US" sz="600" dirty="0">
              <a:solidFill>
                <a:schemeClr val="bg1">
                  <a:lumMod val="50000"/>
                </a:schemeClr>
              </a:solidFill>
              <a:latin typeface="+mn-lt"/>
              <a:cs typeface="+mn-ea"/>
              <a:sym typeface="+mn-lt"/>
            </a:endParaRPr>
          </a:p>
        </p:txBody>
      </p:sp>
      <p:sp>
        <p:nvSpPr>
          <p:cNvPr id="44" name="Rounded Rectangle 11"/>
          <p:cNvSpPr>
            <a:spLocks noChangeAspect="1"/>
          </p:cNvSpPr>
          <p:nvPr/>
        </p:nvSpPr>
        <p:spPr>
          <a:xfrm>
            <a:off x="413557" y="1274588"/>
            <a:ext cx="540022" cy="540651"/>
          </a:xfrm>
          <a:prstGeom prst="roundRect">
            <a:avLst>
              <a:gd name="adj" fmla="val 50000"/>
            </a:avLst>
          </a:prstGeom>
          <a:solidFill>
            <a:srgbClr val="326E8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3560" tIns="31780" rIns="63560" bIns="31780" rtlCol="0" anchor="ctr" anchorCtr="0"/>
          <a:lstStyle/>
          <a:p>
            <a:pPr algn="ctr">
              <a:lnSpc>
                <a:spcPct val="120000"/>
              </a:lnSpc>
            </a:pPr>
            <a:endParaRPr lang="en-US" sz="900">
              <a:solidFill>
                <a:schemeClr val="tx1"/>
              </a:solidFill>
              <a:cs typeface="+mn-ea"/>
              <a:sym typeface="+mn-lt"/>
            </a:endParaRPr>
          </a:p>
        </p:txBody>
      </p:sp>
      <p:sp>
        <p:nvSpPr>
          <p:cNvPr id="45" name="Text Placeholder 7"/>
          <p:cNvSpPr txBox="1">
            <a:spLocks/>
          </p:cNvSpPr>
          <p:nvPr/>
        </p:nvSpPr>
        <p:spPr>
          <a:xfrm>
            <a:off x="464994" y="1364501"/>
            <a:ext cx="437148" cy="360827"/>
          </a:xfrm>
          <a:prstGeom prst="rect">
            <a:avLst/>
          </a:prstGeom>
        </p:spPr>
        <p:txBody>
          <a:bodyPr vert="horz" lIns="0" tIns="72210" rIns="0" bIns="72210" anchor="ctr" anchorCtr="0"/>
          <a:lstStyle>
            <a:lvl1pPr marL="0" indent="0" algn="ctr" defTabSz="914476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109" b="1" kern="1200">
                <a:solidFill>
                  <a:schemeClr val="bg1"/>
                </a:solidFill>
                <a:latin typeface="FontAwesome"/>
                <a:ea typeface="+mn-ea"/>
                <a:cs typeface="FontAwesome"/>
              </a:defRPr>
            </a:lvl1pPr>
            <a:lvl2pPr marL="685858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94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333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571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809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2048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286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524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20000"/>
              </a:lnSpc>
              <a:spcAft>
                <a:spcPts val="0"/>
              </a:spcAft>
            </a:pPr>
            <a:r>
              <a:rPr lang="es-ES_tradnl" b="0" dirty="0">
                <a:latin typeface="+mn-lt"/>
                <a:cs typeface="+mn-ea"/>
                <a:sym typeface="+mn-lt"/>
              </a:rPr>
              <a:t>01</a:t>
            </a:r>
          </a:p>
        </p:txBody>
      </p:sp>
      <p:sp>
        <p:nvSpPr>
          <p:cNvPr id="47" name="Text Placeholder 2"/>
          <p:cNvSpPr txBox="1">
            <a:spLocks/>
          </p:cNvSpPr>
          <p:nvPr/>
        </p:nvSpPr>
        <p:spPr>
          <a:xfrm>
            <a:off x="1203375" y="3489129"/>
            <a:ext cx="6696744" cy="685059"/>
          </a:xfrm>
          <a:prstGeom prst="rect">
            <a:avLst/>
          </a:prstGeom>
        </p:spPr>
        <p:txBody>
          <a:bodyPr vert="horz" wrap="square" lIns="0" tIns="0" rIns="0" bIns="0" anchor="t" anchorCtr="0">
            <a:spAutoFit/>
          </a:bodyPr>
          <a:lstStyle>
            <a:lvl1pPr marL="0" indent="0" algn="l" defTabSz="914476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None/>
              <a:defRPr sz="1582" b="0" kern="1200" baseline="0">
                <a:solidFill>
                  <a:schemeClr val="tx1">
                    <a:lumMod val="50000"/>
                    <a:lumOff val="50000"/>
                  </a:schemeClr>
                </a:solidFill>
                <a:latin typeface="Lato Regular"/>
                <a:ea typeface="+mn-ea"/>
                <a:cs typeface="Lato Regular"/>
              </a:defRPr>
            </a:lvl1pPr>
            <a:lvl2pPr marL="685858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94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333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571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809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2048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286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524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altLang="zh-CN" dirty="0">
                <a:sym typeface="+mn-lt"/>
              </a:rPr>
              <a:t>Starbucks currently leads the Chinese coffee market and is Costa's biggest competitor in the Chinese market (</a:t>
            </a:r>
            <a:r>
              <a:rPr lang="en-GB" dirty="0"/>
              <a:t>MarketLine)</a:t>
            </a:r>
            <a:endParaRPr lang="zh-CN" altLang="en-US" dirty="0">
              <a:sym typeface="+mn-lt"/>
            </a:endParaRPr>
          </a:p>
        </p:txBody>
      </p:sp>
      <p:sp>
        <p:nvSpPr>
          <p:cNvPr id="48" name="Rounded Rectangle 23"/>
          <p:cNvSpPr>
            <a:spLocks noChangeAspect="1"/>
          </p:cNvSpPr>
          <p:nvPr/>
        </p:nvSpPr>
        <p:spPr>
          <a:xfrm>
            <a:off x="458153" y="3425215"/>
            <a:ext cx="540022" cy="540651"/>
          </a:xfrm>
          <a:prstGeom prst="roundRect">
            <a:avLst>
              <a:gd name="adj" fmla="val 50000"/>
            </a:avLst>
          </a:prstGeom>
          <a:solidFill>
            <a:srgbClr val="326E8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3560" tIns="31780" rIns="63560" bIns="31780" rtlCol="0" anchor="ctr" anchorCtr="0"/>
          <a:lstStyle/>
          <a:p>
            <a:pPr algn="ctr">
              <a:lnSpc>
                <a:spcPct val="120000"/>
              </a:lnSpc>
            </a:pPr>
            <a:endParaRPr lang="en-US" sz="900">
              <a:solidFill>
                <a:schemeClr val="tx1"/>
              </a:solidFill>
              <a:cs typeface="+mn-ea"/>
              <a:sym typeface="+mn-lt"/>
            </a:endParaRPr>
          </a:p>
        </p:txBody>
      </p:sp>
      <p:sp>
        <p:nvSpPr>
          <p:cNvPr id="49" name="Text Placeholder 7"/>
          <p:cNvSpPr txBox="1">
            <a:spLocks/>
          </p:cNvSpPr>
          <p:nvPr/>
        </p:nvSpPr>
        <p:spPr>
          <a:xfrm>
            <a:off x="509590" y="3497156"/>
            <a:ext cx="437148" cy="360827"/>
          </a:xfrm>
          <a:prstGeom prst="rect">
            <a:avLst/>
          </a:prstGeom>
        </p:spPr>
        <p:txBody>
          <a:bodyPr vert="horz" lIns="0" tIns="72210" rIns="0" bIns="72210" anchor="ctr" anchorCtr="0"/>
          <a:lstStyle>
            <a:lvl1pPr marL="0" indent="0" algn="ctr" defTabSz="914476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109" b="1" kern="1200">
                <a:solidFill>
                  <a:schemeClr val="bg1"/>
                </a:solidFill>
                <a:latin typeface="FontAwesome"/>
                <a:ea typeface="+mn-ea"/>
                <a:cs typeface="FontAwesome"/>
              </a:defRPr>
            </a:lvl1pPr>
            <a:lvl2pPr marL="685858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94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333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571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809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2048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286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524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20000"/>
              </a:lnSpc>
              <a:spcAft>
                <a:spcPts val="0"/>
              </a:spcAft>
            </a:pPr>
            <a:r>
              <a:rPr lang="es-ES_tradnl" b="0" dirty="0">
                <a:latin typeface="+mn-lt"/>
                <a:cs typeface="+mn-ea"/>
                <a:sym typeface="+mn-lt"/>
              </a:rPr>
              <a:t>03</a:t>
            </a:r>
          </a:p>
        </p:txBody>
      </p:sp>
      <p:sp>
        <p:nvSpPr>
          <p:cNvPr id="51" name="Text Placeholder 2"/>
          <p:cNvSpPr txBox="1">
            <a:spLocks/>
          </p:cNvSpPr>
          <p:nvPr/>
        </p:nvSpPr>
        <p:spPr>
          <a:xfrm>
            <a:off x="1203375" y="2387647"/>
            <a:ext cx="6696744" cy="685059"/>
          </a:xfrm>
          <a:prstGeom prst="rect">
            <a:avLst/>
          </a:prstGeom>
        </p:spPr>
        <p:txBody>
          <a:bodyPr vert="horz" wrap="square" lIns="0" tIns="0" rIns="0" bIns="0" anchor="t" anchorCtr="0">
            <a:spAutoFit/>
          </a:bodyPr>
          <a:lstStyle>
            <a:lvl1pPr marL="0" indent="0" algn="l" defTabSz="914476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None/>
              <a:defRPr sz="1582" b="0" kern="1200" baseline="0">
                <a:solidFill>
                  <a:schemeClr val="tx1">
                    <a:lumMod val="50000"/>
                    <a:lumOff val="50000"/>
                  </a:schemeClr>
                </a:solidFill>
                <a:latin typeface="Lato Regular"/>
                <a:ea typeface="+mn-ea"/>
                <a:cs typeface="Lato Regular"/>
              </a:defRPr>
            </a:lvl1pPr>
            <a:lvl2pPr marL="685858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94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333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571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809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2048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286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524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altLang="zh-CN" dirty="0">
                <a:sym typeface="+mn-lt"/>
              </a:rPr>
              <a:t>China's retail sales of hot drinks are expected to reach $ 5.4 billion by 2022</a:t>
            </a:r>
          </a:p>
          <a:p>
            <a:pPr>
              <a:lnSpc>
                <a:spcPct val="150000"/>
              </a:lnSpc>
            </a:pPr>
            <a:r>
              <a:rPr lang="en-GB" altLang="zh-CN" dirty="0">
                <a:sym typeface="+mn-lt"/>
              </a:rPr>
              <a:t>(</a:t>
            </a:r>
            <a:r>
              <a:rPr lang="en-GB" dirty="0"/>
              <a:t>ABI/INFORM Collection)</a:t>
            </a:r>
            <a:endParaRPr lang="zh-CN" altLang="en-US" dirty="0">
              <a:sym typeface="+mn-lt"/>
            </a:endParaRPr>
          </a:p>
        </p:txBody>
      </p:sp>
      <p:sp>
        <p:nvSpPr>
          <p:cNvPr id="52" name="Rounded Rectangle 27"/>
          <p:cNvSpPr>
            <a:spLocks noChangeAspect="1"/>
          </p:cNvSpPr>
          <p:nvPr/>
        </p:nvSpPr>
        <p:spPr>
          <a:xfrm>
            <a:off x="413557" y="2301424"/>
            <a:ext cx="540022" cy="540651"/>
          </a:xfrm>
          <a:prstGeom prst="roundRect">
            <a:avLst>
              <a:gd name="adj" fmla="val 50000"/>
            </a:avLst>
          </a:prstGeom>
          <a:solidFill>
            <a:srgbClr val="7DBFC5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3560" tIns="31780" rIns="63560" bIns="31780" rtlCol="0" anchor="ctr" anchorCtr="0"/>
          <a:lstStyle/>
          <a:p>
            <a:pPr algn="ctr">
              <a:lnSpc>
                <a:spcPct val="120000"/>
              </a:lnSpc>
            </a:pPr>
            <a:endParaRPr lang="en-US" sz="900">
              <a:solidFill>
                <a:schemeClr val="tx1"/>
              </a:solidFill>
              <a:cs typeface="+mn-ea"/>
              <a:sym typeface="+mn-lt"/>
            </a:endParaRPr>
          </a:p>
        </p:txBody>
      </p:sp>
      <p:sp>
        <p:nvSpPr>
          <p:cNvPr id="53" name="Text Placeholder 7"/>
          <p:cNvSpPr txBox="1">
            <a:spLocks/>
          </p:cNvSpPr>
          <p:nvPr/>
        </p:nvSpPr>
        <p:spPr>
          <a:xfrm>
            <a:off x="459815" y="2391335"/>
            <a:ext cx="437148" cy="360827"/>
          </a:xfrm>
          <a:prstGeom prst="rect">
            <a:avLst/>
          </a:prstGeom>
        </p:spPr>
        <p:txBody>
          <a:bodyPr vert="horz" lIns="0" tIns="72210" rIns="0" bIns="72210" anchor="ctr" anchorCtr="0"/>
          <a:lstStyle>
            <a:lvl1pPr marL="0" indent="0" algn="ctr" defTabSz="914476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109" b="1" kern="1200">
                <a:solidFill>
                  <a:schemeClr val="bg1"/>
                </a:solidFill>
                <a:latin typeface="FontAwesome"/>
                <a:ea typeface="+mn-ea"/>
                <a:cs typeface="FontAwesome"/>
              </a:defRPr>
            </a:lvl1pPr>
            <a:lvl2pPr marL="685858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94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333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571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809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2048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286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524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20000"/>
              </a:lnSpc>
              <a:spcAft>
                <a:spcPts val="0"/>
              </a:spcAft>
            </a:pPr>
            <a:r>
              <a:rPr lang="es-ES_tradnl" b="0" dirty="0">
                <a:latin typeface="+mn-lt"/>
                <a:cs typeface="+mn-ea"/>
                <a:sym typeface="+mn-lt"/>
              </a:rPr>
              <a:t>02</a:t>
            </a:r>
          </a:p>
        </p:txBody>
      </p:sp>
    </p:spTree>
    <p:extLst>
      <p:ext uri="{BB962C8B-B14F-4D97-AF65-F5344CB8AC3E}">
        <p14:creationId xmlns:p14="http://schemas.microsoft.com/office/powerpoint/2010/main" val="965536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4000">
        <p:fade/>
      </p:transition>
    </mc:Choice>
    <mc:Fallback xmlns="">
      <p:transition spd="slow" advClick="0" advTm="4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3" presetClass="entr" presetSubtype="16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3" presetClass="entr" presetSubtype="16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3" presetClass="entr" presetSubtype="16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3" presetClass="entr" presetSubtype="16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53" presetClass="entr" presetSubtype="16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16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43" grpId="0" build="p">
        <p:tmplLst>
          <p:tmpl lvl="1">
            <p:tnLst>
              <p:par>
                <p:cTn presetID="23" presetClass="entr" presetSubtype="16" fill="hold" nodeType="withEffect">
                  <p:stCondLst>
                    <p:cond delay="2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4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4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  <p:bldP spid="44" grpId="0" animBg="1"/>
      <p:bldP spid="45" grpId="0" build="p">
        <p:tmplLst>
          <p:tmpl lvl="1">
            <p:tnLst>
              <p:par>
                <p:cTn presetID="53" presetClass="entr" presetSubtype="16" fill="hold" nodeType="withEffect">
                  <p:stCondLst>
                    <p:cond delay="2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45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45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45"/>
                        </p:tgtEl>
                      </p:cBhvr>
                    </p:animEffect>
                  </p:childTnLst>
                </p:cTn>
              </p:par>
            </p:tnLst>
          </p:tmpl>
        </p:tmplLst>
      </p:bldP>
      <p:bldP spid="47" grpId="0" build="p">
        <p:tmplLst>
          <p:tmpl lvl="1">
            <p:tnLst>
              <p:par>
                <p:cTn presetID="23" presetClass="entr" presetSubtype="16" fill="hold" nodeType="withEffect">
                  <p:stCondLst>
                    <p:cond delay="2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47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47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  <p:bldP spid="48" grpId="0" animBg="1"/>
      <p:bldP spid="49" grpId="0" build="p">
        <p:tmplLst>
          <p:tmpl lvl="1">
            <p:tnLst>
              <p:par>
                <p:cTn presetID="53" presetClass="entr" presetSubtype="16" fill="hold" nodeType="withEffect">
                  <p:stCondLst>
                    <p:cond delay="2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49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49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49"/>
                        </p:tgtEl>
                      </p:cBhvr>
                    </p:animEffect>
                  </p:childTnLst>
                </p:cTn>
              </p:par>
            </p:tnLst>
          </p:tmpl>
        </p:tmplLst>
      </p:bldP>
      <p:bldP spid="51" grpId="0" build="p">
        <p:tmplLst>
          <p:tmpl lvl="1">
            <p:tnLst>
              <p:par>
                <p:cTn presetID="23" presetClass="entr" presetSubtype="16" fill="hold" nodeType="withEffect">
                  <p:stCondLst>
                    <p:cond delay="2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51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51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  <p:bldP spid="52" grpId="0" animBg="1"/>
      <p:bldP spid="53" grpId="0" build="p">
        <p:tmplLst>
          <p:tmpl lvl="1">
            <p:tnLst>
              <p:par>
                <p:cTn presetID="53" presetClass="entr" presetSubtype="16" fill="hold" nodeType="withEffect">
                  <p:stCondLst>
                    <p:cond delay="2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5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5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5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1" name="Straight Arrow Connector 48"/>
          <p:cNvCxnSpPr/>
          <p:nvPr/>
        </p:nvCxnSpPr>
        <p:spPr>
          <a:xfrm>
            <a:off x="251" y="2734909"/>
            <a:ext cx="8387759" cy="0"/>
          </a:xfrm>
          <a:prstGeom prst="straightConnector1">
            <a:avLst/>
          </a:prstGeom>
          <a:ln w="114300">
            <a:solidFill>
              <a:srgbClr val="333E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3" name="Group 11"/>
          <p:cNvGrpSpPr/>
          <p:nvPr/>
        </p:nvGrpSpPr>
        <p:grpSpPr>
          <a:xfrm>
            <a:off x="5373527" y="2421266"/>
            <a:ext cx="1696962" cy="191035"/>
            <a:chOff x="7163516" y="3227357"/>
            <a:chExt cx="2262348" cy="254634"/>
          </a:xfrm>
          <a:solidFill>
            <a:srgbClr val="326E86"/>
          </a:solidFill>
        </p:grpSpPr>
        <p:sp>
          <p:nvSpPr>
            <p:cNvPr id="34" name="Rectangle 51"/>
            <p:cNvSpPr/>
            <p:nvPr/>
          </p:nvSpPr>
          <p:spPr>
            <a:xfrm>
              <a:off x="7163516" y="3300674"/>
              <a:ext cx="2097777" cy="108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</a:pPr>
              <a:endParaRPr lang="id-ID" sz="600">
                <a:cs typeface="+mn-ea"/>
                <a:sym typeface="+mn-lt"/>
              </a:endParaRPr>
            </a:p>
          </p:txBody>
        </p:sp>
        <p:sp>
          <p:nvSpPr>
            <p:cNvPr id="35" name="Oval 57"/>
            <p:cNvSpPr/>
            <p:nvPr/>
          </p:nvSpPr>
          <p:spPr>
            <a:xfrm>
              <a:off x="9171230" y="3227357"/>
              <a:ext cx="254634" cy="25463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</a:pPr>
              <a:endParaRPr lang="id-ID" sz="600">
                <a:cs typeface="+mn-ea"/>
                <a:sym typeface="+mn-lt"/>
              </a:endParaRPr>
            </a:p>
          </p:txBody>
        </p:sp>
      </p:grpSp>
      <p:sp>
        <p:nvSpPr>
          <p:cNvPr id="36" name="Text Placeholder 32"/>
          <p:cNvSpPr txBox="1">
            <a:spLocks/>
          </p:cNvSpPr>
          <p:nvPr/>
        </p:nvSpPr>
        <p:spPr>
          <a:xfrm>
            <a:off x="1313746" y="1917042"/>
            <a:ext cx="1790943" cy="4331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en-GB" altLang="zh-CN" sz="1000" dirty="0" err="1">
                <a:solidFill>
                  <a:schemeClr val="accent5">
                    <a:lumMod val="75000"/>
                  </a:schemeClr>
                </a:solidFill>
                <a:latin typeface="+mn-lt"/>
                <a:cs typeface="+mn-ea"/>
                <a:sym typeface="+mn-lt"/>
              </a:rPr>
              <a:t>Analyze</a:t>
            </a:r>
            <a:r>
              <a:rPr lang="en-GB" altLang="zh-CN" sz="1000" dirty="0">
                <a:solidFill>
                  <a:schemeClr val="accent5">
                    <a:lumMod val="75000"/>
                  </a:schemeClr>
                </a:solidFill>
                <a:latin typeface="+mn-lt"/>
                <a:cs typeface="+mn-ea"/>
                <a:sym typeface="+mn-lt"/>
              </a:rPr>
              <a:t> the status and strategy of Costa in the Chinese market</a:t>
            </a:r>
            <a:endParaRPr lang="zh-CN" altLang="en-US" sz="1000" dirty="0">
              <a:solidFill>
                <a:schemeClr val="accent5">
                  <a:lumMod val="75000"/>
                </a:schemeClr>
              </a:solidFill>
              <a:latin typeface="+mn-lt"/>
              <a:cs typeface="+mn-ea"/>
              <a:sym typeface="+mn-lt"/>
            </a:endParaRPr>
          </a:p>
        </p:txBody>
      </p:sp>
      <p:sp>
        <p:nvSpPr>
          <p:cNvPr id="37" name="Text Placeholder 33"/>
          <p:cNvSpPr txBox="1">
            <a:spLocks/>
          </p:cNvSpPr>
          <p:nvPr/>
        </p:nvSpPr>
        <p:spPr>
          <a:xfrm>
            <a:off x="1632716" y="1683468"/>
            <a:ext cx="1153005" cy="20127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altLang="zh-CN" sz="1200" dirty="0">
                <a:solidFill>
                  <a:schemeClr val="accent5">
                    <a:lumMod val="75000"/>
                  </a:schemeClr>
                </a:solidFill>
                <a:latin typeface="+mn-lt"/>
                <a:cs typeface="+mn-ea"/>
                <a:sym typeface="+mn-lt"/>
              </a:rPr>
              <a:t>Costa's status</a:t>
            </a:r>
            <a:endParaRPr lang="en-AU" sz="1200" dirty="0">
              <a:solidFill>
                <a:schemeClr val="accent5">
                  <a:lumMod val="75000"/>
                </a:schemeClr>
              </a:solidFill>
              <a:latin typeface="+mn-lt"/>
              <a:cs typeface="+mn-ea"/>
              <a:sym typeface="+mn-lt"/>
            </a:endParaRPr>
          </a:p>
        </p:txBody>
      </p:sp>
      <p:sp>
        <p:nvSpPr>
          <p:cNvPr id="38" name="Oval 60"/>
          <p:cNvSpPr>
            <a:spLocks noChangeAspect="1"/>
          </p:cNvSpPr>
          <p:nvPr/>
        </p:nvSpPr>
        <p:spPr>
          <a:xfrm>
            <a:off x="1958715" y="1257802"/>
            <a:ext cx="414043" cy="414122"/>
          </a:xfrm>
          <a:prstGeom prst="ellipse">
            <a:avLst/>
          </a:prstGeom>
          <a:solidFill>
            <a:srgbClr val="326E8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endParaRPr lang="en-US" altLang="zh-CN" sz="1000" dirty="0">
              <a:solidFill>
                <a:srgbClr val="FFFFFF"/>
              </a:solidFill>
              <a:cs typeface="+mn-ea"/>
              <a:sym typeface="+mn-lt"/>
            </a:endParaRPr>
          </a:p>
        </p:txBody>
      </p:sp>
      <p:sp>
        <p:nvSpPr>
          <p:cNvPr id="42" name="Text Placeholder 32"/>
          <p:cNvSpPr txBox="1">
            <a:spLocks/>
          </p:cNvSpPr>
          <p:nvPr/>
        </p:nvSpPr>
        <p:spPr>
          <a:xfrm>
            <a:off x="4581988" y="1892984"/>
            <a:ext cx="2131296" cy="4331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en-GB" altLang="zh-CN" sz="1000" dirty="0">
                <a:solidFill>
                  <a:schemeClr val="accent5">
                    <a:lumMod val="75000"/>
                  </a:schemeClr>
                </a:solidFill>
                <a:latin typeface="+mn-lt"/>
                <a:cs typeface="+mn-ea"/>
                <a:sym typeface="+mn-lt"/>
              </a:rPr>
              <a:t>Summarize the advantages and disadvantages of alternatives</a:t>
            </a:r>
            <a:endParaRPr lang="zh-CN" altLang="en-US" sz="1000" dirty="0">
              <a:solidFill>
                <a:schemeClr val="accent5">
                  <a:lumMod val="75000"/>
                </a:schemeClr>
              </a:solidFill>
              <a:latin typeface="+mn-lt"/>
              <a:cs typeface="+mn-ea"/>
              <a:sym typeface="+mn-lt"/>
            </a:endParaRPr>
          </a:p>
        </p:txBody>
      </p:sp>
      <p:sp>
        <p:nvSpPr>
          <p:cNvPr id="43" name="Text Placeholder 33"/>
          <p:cNvSpPr txBox="1">
            <a:spLocks/>
          </p:cNvSpPr>
          <p:nvPr/>
        </p:nvSpPr>
        <p:spPr>
          <a:xfrm>
            <a:off x="5004049" y="1683468"/>
            <a:ext cx="864096" cy="20127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altLang="zh-CN" sz="1200" dirty="0">
                <a:solidFill>
                  <a:schemeClr val="accent5">
                    <a:lumMod val="75000"/>
                  </a:schemeClr>
                </a:solidFill>
                <a:latin typeface="+mn-lt"/>
                <a:cs typeface="+mn-ea"/>
                <a:sym typeface="+mn-lt"/>
              </a:rPr>
              <a:t>alternatives</a:t>
            </a:r>
            <a:endParaRPr lang="en-AU" sz="1200" dirty="0">
              <a:solidFill>
                <a:schemeClr val="accent5">
                  <a:lumMod val="75000"/>
                </a:schemeClr>
              </a:solidFill>
              <a:latin typeface="+mn-lt"/>
              <a:cs typeface="+mn-ea"/>
              <a:sym typeface="+mn-lt"/>
            </a:endParaRPr>
          </a:p>
        </p:txBody>
      </p:sp>
      <p:sp>
        <p:nvSpPr>
          <p:cNvPr id="44" name="Oval 66"/>
          <p:cNvSpPr>
            <a:spLocks noChangeAspect="1"/>
          </p:cNvSpPr>
          <p:nvPr/>
        </p:nvSpPr>
        <p:spPr>
          <a:xfrm>
            <a:off x="5160124" y="1257802"/>
            <a:ext cx="414043" cy="414122"/>
          </a:xfrm>
          <a:prstGeom prst="ellipse">
            <a:avLst/>
          </a:prstGeom>
          <a:solidFill>
            <a:srgbClr val="326E8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endParaRPr lang="en-US" altLang="zh-CN" sz="1000" dirty="0">
              <a:solidFill>
                <a:srgbClr val="FFFFFF"/>
              </a:solidFill>
              <a:cs typeface="+mn-ea"/>
              <a:sym typeface="+mn-lt"/>
            </a:endParaRPr>
          </a:p>
        </p:txBody>
      </p:sp>
      <p:grpSp>
        <p:nvGrpSpPr>
          <p:cNvPr id="48" name="Group 10"/>
          <p:cNvGrpSpPr/>
          <p:nvPr/>
        </p:nvGrpSpPr>
        <p:grpSpPr>
          <a:xfrm>
            <a:off x="5373527" y="2877095"/>
            <a:ext cx="1696962" cy="191035"/>
            <a:chOff x="7163516" y="3834942"/>
            <a:chExt cx="2262348" cy="254634"/>
          </a:xfrm>
          <a:solidFill>
            <a:srgbClr val="7DBFC5"/>
          </a:solidFill>
        </p:grpSpPr>
        <p:sp>
          <p:nvSpPr>
            <p:cNvPr id="49" name="Rectangle 72"/>
            <p:cNvSpPr/>
            <p:nvPr/>
          </p:nvSpPr>
          <p:spPr>
            <a:xfrm>
              <a:off x="7163516" y="3908259"/>
              <a:ext cx="2097777" cy="108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</a:pPr>
              <a:endParaRPr lang="id-ID" sz="600">
                <a:cs typeface="+mn-ea"/>
                <a:sym typeface="+mn-lt"/>
              </a:endParaRPr>
            </a:p>
          </p:txBody>
        </p:sp>
        <p:sp>
          <p:nvSpPr>
            <p:cNvPr id="50" name="Oval 78"/>
            <p:cNvSpPr/>
            <p:nvPr/>
          </p:nvSpPr>
          <p:spPr>
            <a:xfrm>
              <a:off x="9171230" y="3834942"/>
              <a:ext cx="254634" cy="25463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</a:pPr>
              <a:endParaRPr lang="id-ID" sz="600">
                <a:cs typeface="+mn-ea"/>
                <a:sym typeface="+mn-lt"/>
              </a:endParaRPr>
            </a:p>
          </p:txBody>
        </p:sp>
      </p:grpSp>
      <p:sp>
        <p:nvSpPr>
          <p:cNvPr id="54" name="Text Placeholder 32"/>
          <p:cNvSpPr txBox="1">
            <a:spLocks/>
          </p:cNvSpPr>
          <p:nvPr/>
        </p:nvSpPr>
        <p:spPr>
          <a:xfrm>
            <a:off x="2897259" y="3961605"/>
            <a:ext cx="1850936" cy="4331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en-GB" altLang="zh-CN" sz="1000" dirty="0">
                <a:solidFill>
                  <a:schemeClr val="accent5">
                    <a:lumMod val="75000"/>
                  </a:schemeClr>
                </a:solidFill>
                <a:latin typeface="+mn-lt"/>
                <a:cs typeface="+mn-ea"/>
                <a:sym typeface="+mn-lt"/>
              </a:rPr>
              <a:t>Summarize the advantages and disadvantages of competitors</a:t>
            </a:r>
            <a:endParaRPr lang="zh-CN" altLang="en-US" sz="1000" dirty="0">
              <a:solidFill>
                <a:schemeClr val="accent5">
                  <a:lumMod val="75000"/>
                </a:schemeClr>
              </a:solidFill>
              <a:latin typeface="+mn-lt"/>
              <a:cs typeface="+mn-ea"/>
              <a:sym typeface="+mn-lt"/>
            </a:endParaRPr>
          </a:p>
        </p:txBody>
      </p:sp>
      <p:sp>
        <p:nvSpPr>
          <p:cNvPr id="55" name="Text Placeholder 33"/>
          <p:cNvSpPr txBox="1">
            <a:spLocks/>
          </p:cNvSpPr>
          <p:nvPr/>
        </p:nvSpPr>
        <p:spPr>
          <a:xfrm>
            <a:off x="3340469" y="3750446"/>
            <a:ext cx="863188" cy="20127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20000"/>
              </a:lnSpc>
              <a:spcBef>
                <a:spcPts val="0"/>
              </a:spcBef>
              <a:buNone/>
            </a:pPr>
            <a:r>
              <a:rPr lang="en-GB" altLang="zh-CN" sz="1200" dirty="0">
                <a:solidFill>
                  <a:schemeClr val="accent5">
                    <a:lumMod val="75000"/>
                  </a:schemeClr>
                </a:solidFill>
                <a:latin typeface="+mn-lt"/>
                <a:cs typeface="+mn-ea"/>
                <a:sym typeface="+mn-lt"/>
              </a:rPr>
              <a:t>competitors</a:t>
            </a:r>
            <a:endParaRPr lang="en-AU" sz="1200" dirty="0">
              <a:solidFill>
                <a:schemeClr val="accent5">
                  <a:lumMod val="75000"/>
                </a:schemeClr>
              </a:solidFill>
              <a:latin typeface="+mn-lt"/>
              <a:cs typeface="+mn-ea"/>
              <a:sym typeface="+mn-lt"/>
            </a:endParaRPr>
          </a:p>
        </p:txBody>
      </p:sp>
      <p:sp>
        <p:nvSpPr>
          <p:cNvPr id="56" name="Oval 84"/>
          <p:cNvSpPr>
            <a:spLocks noChangeAspect="1"/>
          </p:cNvSpPr>
          <p:nvPr/>
        </p:nvSpPr>
        <p:spPr>
          <a:xfrm>
            <a:off x="3565042" y="3326439"/>
            <a:ext cx="414043" cy="414122"/>
          </a:xfrm>
          <a:prstGeom prst="ellipse">
            <a:avLst/>
          </a:prstGeom>
          <a:solidFill>
            <a:srgbClr val="7DBFC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endParaRPr lang="en-US" sz="1000" dirty="0">
              <a:solidFill>
                <a:srgbClr val="FFFFFF"/>
              </a:solidFill>
              <a:cs typeface="+mn-ea"/>
              <a:sym typeface="+mn-lt"/>
            </a:endParaRPr>
          </a:p>
        </p:txBody>
      </p:sp>
      <p:sp>
        <p:nvSpPr>
          <p:cNvPr id="60" name="Text Placeholder 32"/>
          <p:cNvSpPr txBox="1">
            <a:spLocks/>
          </p:cNvSpPr>
          <p:nvPr/>
        </p:nvSpPr>
        <p:spPr>
          <a:xfrm>
            <a:off x="6264187" y="3961605"/>
            <a:ext cx="1961895" cy="4331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en-GB" altLang="zh-CN" sz="1000" dirty="0">
                <a:solidFill>
                  <a:schemeClr val="accent5">
                    <a:lumMod val="75000"/>
                  </a:schemeClr>
                </a:solidFill>
                <a:latin typeface="+mn-lt"/>
                <a:cs typeface="+mn-ea"/>
                <a:sym typeface="+mn-lt"/>
              </a:rPr>
              <a:t>Advise Costa's development in China and promote its expansion</a:t>
            </a:r>
            <a:endParaRPr lang="zh-CN" altLang="en-US" sz="1000" dirty="0">
              <a:solidFill>
                <a:schemeClr val="accent5">
                  <a:lumMod val="75000"/>
                </a:schemeClr>
              </a:solidFill>
              <a:latin typeface="+mn-lt"/>
              <a:cs typeface="+mn-ea"/>
              <a:sym typeface="+mn-lt"/>
            </a:endParaRPr>
          </a:p>
        </p:txBody>
      </p:sp>
      <p:sp>
        <p:nvSpPr>
          <p:cNvPr id="61" name="Text Placeholder 33"/>
          <p:cNvSpPr txBox="1">
            <a:spLocks/>
          </p:cNvSpPr>
          <p:nvPr/>
        </p:nvSpPr>
        <p:spPr>
          <a:xfrm>
            <a:off x="6516216" y="3740538"/>
            <a:ext cx="1457838" cy="20127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altLang="zh-CN" sz="1200" dirty="0">
                <a:solidFill>
                  <a:schemeClr val="accent5">
                    <a:lumMod val="75000"/>
                  </a:schemeClr>
                </a:solidFill>
                <a:latin typeface="+mn-lt"/>
                <a:cs typeface="+mn-ea"/>
                <a:sym typeface="+mn-lt"/>
              </a:rPr>
              <a:t>advice on Costa</a:t>
            </a:r>
            <a:endParaRPr lang="en-AU" sz="1200" dirty="0">
              <a:solidFill>
                <a:schemeClr val="accent5">
                  <a:lumMod val="75000"/>
                </a:schemeClr>
              </a:solidFill>
              <a:latin typeface="+mn-lt"/>
              <a:cs typeface="+mn-ea"/>
              <a:sym typeface="+mn-lt"/>
            </a:endParaRPr>
          </a:p>
        </p:txBody>
      </p:sp>
      <p:sp>
        <p:nvSpPr>
          <p:cNvPr id="62" name="Oval 90"/>
          <p:cNvSpPr>
            <a:spLocks noChangeAspect="1"/>
          </p:cNvSpPr>
          <p:nvPr/>
        </p:nvSpPr>
        <p:spPr>
          <a:xfrm>
            <a:off x="6766451" y="3326439"/>
            <a:ext cx="414043" cy="414122"/>
          </a:xfrm>
          <a:prstGeom prst="ellipse">
            <a:avLst/>
          </a:prstGeom>
          <a:solidFill>
            <a:srgbClr val="7DBFC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endParaRPr lang="en-US" altLang="zh-CN" sz="1000" dirty="0">
              <a:solidFill>
                <a:srgbClr val="FFFFFF"/>
              </a:solidFill>
              <a:cs typeface="+mn-ea"/>
              <a:sym typeface="+mn-lt"/>
            </a:endParaRPr>
          </a:p>
        </p:txBody>
      </p:sp>
      <p:grpSp>
        <p:nvGrpSpPr>
          <p:cNvPr id="63" name="Group 6"/>
          <p:cNvGrpSpPr/>
          <p:nvPr/>
        </p:nvGrpSpPr>
        <p:grpSpPr>
          <a:xfrm>
            <a:off x="3772063" y="2421266"/>
            <a:ext cx="1696962" cy="191035"/>
            <a:chOff x="5028485" y="3227357"/>
            <a:chExt cx="2262348" cy="254634"/>
          </a:xfrm>
          <a:solidFill>
            <a:srgbClr val="326E86"/>
          </a:solidFill>
        </p:grpSpPr>
        <p:sp>
          <p:nvSpPr>
            <p:cNvPr id="64" name="Rectangle 50"/>
            <p:cNvSpPr/>
            <p:nvPr/>
          </p:nvSpPr>
          <p:spPr>
            <a:xfrm>
              <a:off x="5028485" y="3300674"/>
              <a:ext cx="2097777" cy="108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</a:pPr>
              <a:endParaRPr lang="id-ID" sz="600">
                <a:cs typeface="+mn-ea"/>
                <a:sym typeface="+mn-lt"/>
              </a:endParaRPr>
            </a:p>
          </p:txBody>
        </p:sp>
        <p:sp>
          <p:nvSpPr>
            <p:cNvPr id="65" name="Oval 56"/>
            <p:cNvSpPr/>
            <p:nvPr/>
          </p:nvSpPr>
          <p:spPr>
            <a:xfrm>
              <a:off x="7036199" y="3227357"/>
              <a:ext cx="254634" cy="25463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</a:pPr>
              <a:endParaRPr lang="id-ID" sz="600">
                <a:cs typeface="+mn-ea"/>
                <a:sym typeface="+mn-lt"/>
              </a:endParaRPr>
            </a:p>
          </p:txBody>
        </p:sp>
      </p:grpSp>
      <p:grpSp>
        <p:nvGrpSpPr>
          <p:cNvPr id="66" name="Group 9"/>
          <p:cNvGrpSpPr/>
          <p:nvPr/>
        </p:nvGrpSpPr>
        <p:grpSpPr>
          <a:xfrm>
            <a:off x="3772063" y="2877095"/>
            <a:ext cx="1696962" cy="191035"/>
            <a:chOff x="5028485" y="3834942"/>
            <a:chExt cx="2262348" cy="254634"/>
          </a:xfrm>
          <a:solidFill>
            <a:srgbClr val="7DBFC5"/>
          </a:solidFill>
        </p:grpSpPr>
        <p:sp>
          <p:nvSpPr>
            <p:cNvPr id="67" name="Rectangle 71"/>
            <p:cNvSpPr/>
            <p:nvPr/>
          </p:nvSpPr>
          <p:spPr>
            <a:xfrm>
              <a:off x="5028485" y="3908259"/>
              <a:ext cx="2097777" cy="108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</a:pPr>
              <a:endParaRPr lang="id-ID" sz="600">
                <a:cs typeface="+mn-ea"/>
                <a:sym typeface="+mn-lt"/>
              </a:endParaRPr>
            </a:p>
          </p:txBody>
        </p:sp>
        <p:sp>
          <p:nvSpPr>
            <p:cNvPr id="68" name="Oval 77"/>
            <p:cNvSpPr/>
            <p:nvPr/>
          </p:nvSpPr>
          <p:spPr>
            <a:xfrm>
              <a:off x="7036199" y="3834942"/>
              <a:ext cx="254634" cy="25463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</a:pPr>
              <a:endParaRPr lang="id-ID" sz="600">
                <a:cs typeface="+mn-ea"/>
                <a:sym typeface="+mn-lt"/>
              </a:endParaRPr>
            </a:p>
          </p:txBody>
        </p:sp>
      </p:grpSp>
      <p:grpSp>
        <p:nvGrpSpPr>
          <p:cNvPr id="69" name="Group 4"/>
          <p:cNvGrpSpPr/>
          <p:nvPr/>
        </p:nvGrpSpPr>
        <p:grpSpPr>
          <a:xfrm>
            <a:off x="2230039" y="2421266"/>
            <a:ext cx="1637523" cy="191035"/>
            <a:chOff x="2972698" y="3227357"/>
            <a:chExt cx="2183104" cy="254634"/>
          </a:xfrm>
          <a:solidFill>
            <a:srgbClr val="326E86"/>
          </a:solidFill>
        </p:grpSpPr>
        <p:sp>
          <p:nvSpPr>
            <p:cNvPr id="70" name="Rectangle 53"/>
            <p:cNvSpPr/>
            <p:nvPr/>
          </p:nvSpPr>
          <p:spPr>
            <a:xfrm>
              <a:off x="2972698" y="3300674"/>
              <a:ext cx="2097777" cy="108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</a:pPr>
              <a:endParaRPr lang="id-ID" sz="600">
                <a:cs typeface="+mn-ea"/>
                <a:sym typeface="+mn-lt"/>
              </a:endParaRPr>
            </a:p>
          </p:txBody>
        </p:sp>
        <p:sp>
          <p:nvSpPr>
            <p:cNvPr id="71" name="Oval 54"/>
            <p:cNvSpPr/>
            <p:nvPr/>
          </p:nvSpPr>
          <p:spPr>
            <a:xfrm>
              <a:off x="4901168" y="3227357"/>
              <a:ext cx="254634" cy="25463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</a:pPr>
              <a:endParaRPr lang="id-ID" sz="600">
                <a:cs typeface="+mn-ea"/>
                <a:sym typeface="+mn-lt"/>
              </a:endParaRPr>
            </a:p>
          </p:txBody>
        </p:sp>
      </p:grpSp>
      <p:grpSp>
        <p:nvGrpSpPr>
          <p:cNvPr id="72" name="Group 1"/>
          <p:cNvGrpSpPr/>
          <p:nvPr/>
        </p:nvGrpSpPr>
        <p:grpSpPr>
          <a:xfrm>
            <a:off x="251" y="2421266"/>
            <a:ext cx="2265848" cy="191035"/>
            <a:chOff x="0" y="3227357"/>
            <a:chExt cx="3020771" cy="254634"/>
          </a:xfrm>
          <a:solidFill>
            <a:srgbClr val="326E86"/>
          </a:solidFill>
        </p:grpSpPr>
        <p:sp>
          <p:nvSpPr>
            <p:cNvPr id="73" name="Rectangle 52"/>
            <p:cNvSpPr/>
            <p:nvPr/>
          </p:nvSpPr>
          <p:spPr>
            <a:xfrm>
              <a:off x="0" y="3300674"/>
              <a:ext cx="2882900" cy="108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</a:pPr>
              <a:endParaRPr lang="id-ID" sz="600">
                <a:cs typeface="+mn-ea"/>
                <a:sym typeface="+mn-lt"/>
              </a:endParaRPr>
            </a:p>
          </p:txBody>
        </p:sp>
        <p:sp>
          <p:nvSpPr>
            <p:cNvPr id="74" name="Oval 55"/>
            <p:cNvSpPr/>
            <p:nvPr/>
          </p:nvSpPr>
          <p:spPr>
            <a:xfrm>
              <a:off x="2766137" y="3227357"/>
              <a:ext cx="254634" cy="25463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</a:pPr>
              <a:endParaRPr lang="id-ID" sz="600">
                <a:cs typeface="+mn-ea"/>
                <a:sym typeface="+mn-lt"/>
              </a:endParaRPr>
            </a:p>
          </p:txBody>
        </p:sp>
      </p:grpSp>
      <p:grpSp>
        <p:nvGrpSpPr>
          <p:cNvPr id="75" name="Group 5"/>
          <p:cNvGrpSpPr/>
          <p:nvPr/>
        </p:nvGrpSpPr>
        <p:grpSpPr>
          <a:xfrm>
            <a:off x="2230039" y="2877095"/>
            <a:ext cx="1637523" cy="191035"/>
            <a:chOff x="2972698" y="3834942"/>
            <a:chExt cx="2183104" cy="254634"/>
          </a:xfrm>
          <a:solidFill>
            <a:srgbClr val="7DBFC5"/>
          </a:solidFill>
        </p:grpSpPr>
        <p:sp>
          <p:nvSpPr>
            <p:cNvPr id="76" name="Rectangle 74"/>
            <p:cNvSpPr/>
            <p:nvPr/>
          </p:nvSpPr>
          <p:spPr>
            <a:xfrm>
              <a:off x="2972698" y="3908259"/>
              <a:ext cx="2097777" cy="108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</a:pPr>
              <a:endParaRPr lang="id-ID" sz="600">
                <a:cs typeface="+mn-ea"/>
                <a:sym typeface="+mn-lt"/>
              </a:endParaRPr>
            </a:p>
          </p:txBody>
        </p:sp>
        <p:sp>
          <p:nvSpPr>
            <p:cNvPr id="77" name="Oval 75"/>
            <p:cNvSpPr/>
            <p:nvPr/>
          </p:nvSpPr>
          <p:spPr>
            <a:xfrm>
              <a:off x="4901168" y="3834942"/>
              <a:ext cx="254634" cy="25463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</a:pPr>
              <a:endParaRPr lang="id-ID" sz="600">
                <a:cs typeface="+mn-ea"/>
                <a:sym typeface="+mn-lt"/>
              </a:endParaRPr>
            </a:p>
          </p:txBody>
        </p:sp>
      </p:grpSp>
      <p:grpSp>
        <p:nvGrpSpPr>
          <p:cNvPr id="78" name="Group 2"/>
          <p:cNvGrpSpPr/>
          <p:nvPr/>
        </p:nvGrpSpPr>
        <p:grpSpPr>
          <a:xfrm>
            <a:off x="251" y="2877095"/>
            <a:ext cx="2265848" cy="191035"/>
            <a:chOff x="0" y="3834942"/>
            <a:chExt cx="3020771" cy="254634"/>
          </a:xfrm>
          <a:solidFill>
            <a:srgbClr val="7DBFC5"/>
          </a:solidFill>
        </p:grpSpPr>
        <p:sp>
          <p:nvSpPr>
            <p:cNvPr id="79" name="Rectangle 73"/>
            <p:cNvSpPr/>
            <p:nvPr/>
          </p:nvSpPr>
          <p:spPr>
            <a:xfrm>
              <a:off x="0" y="3908259"/>
              <a:ext cx="2924175" cy="108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</a:pPr>
              <a:endParaRPr lang="id-ID" sz="600">
                <a:cs typeface="+mn-ea"/>
                <a:sym typeface="+mn-lt"/>
              </a:endParaRPr>
            </a:p>
          </p:txBody>
        </p:sp>
        <p:sp>
          <p:nvSpPr>
            <p:cNvPr id="80" name="Oval 76"/>
            <p:cNvSpPr/>
            <p:nvPr/>
          </p:nvSpPr>
          <p:spPr>
            <a:xfrm>
              <a:off x="2766137" y="3834942"/>
              <a:ext cx="254634" cy="25463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</a:pPr>
              <a:endParaRPr lang="id-ID" sz="600">
                <a:cs typeface="+mn-ea"/>
                <a:sym typeface="+mn-lt"/>
              </a:endParaRPr>
            </a:p>
          </p:txBody>
        </p:sp>
      </p:grpSp>
      <p:sp>
        <p:nvSpPr>
          <p:cNvPr id="81" name="Title 1">
            <a:extLst>
              <a:ext uri="{FF2B5EF4-FFF2-40B4-BE49-F238E27FC236}">
                <a16:creationId xmlns:a16="http://schemas.microsoft.com/office/drawing/2014/main" id="{D5F80D7E-8496-4F32-9284-08F3A68ED8E1}"/>
              </a:ext>
            </a:extLst>
          </p:cNvPr>
          <p:cNvSpPr txBox="1">
            <a:spLocks/>
          </p:cNvSpPr>
          <p:nvPr/>
        </p:nvSpPr>
        <p:spPr>
          <a:xfrm>
            <a:off x="683568" y="411510"/>
            <a:ext cx="2129944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en-GB" altLang="zh-CN" sz="3200" dirty="0">
                <a:solidFill>
                  <a:schemeClr val="accent5">
                    <a:lumMod val="75000"/>
                  </a:schemeClr>
                </a:solidFill>
                <a:latin typeface="+mn-lt"/>
                <a:sym typeface="+mn-lt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398975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4000">
        <p:fade/>
      </p:transition>
    </mc:Choice>
    <mc:Fallback xmlns="">
      <p:transition spd="slow" advClick="0" advTm="4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00"/>
                            </p:stCondLst>
                            <p:childTnLst>
                              <p:par>
                                <p:cTn id="81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 tmFilter="0,0; .5, 1; 1, 1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  <p:bldP spid="38" grpId="0" animBg="1"/>
      <p:bldP spid="42" grpId="0"/>
      <p:bldP spid="43" grpId="0"/>
      <p:bldP spid="44" grpId="0" animBg="1"/>
      <p:bldP spid="54" grpId="0"/>
      <p:bldP spid="55" grpId="0"/>
      <p:bldP spid="56" grpId="0" animBg="1"/>
      <p:bldP spid="60" grpId="0"/>
      <p:bldP spid="61" grpId="0"/>
      <p:bldP spid="62" grpId="0" animBg="1"/>
      <p:bldP spid="8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itle 1"/>
          <p:cNvSpPr txBox="1">
            <a:spLocks/>
          </p:cNvSpPr>
          <p:nvPr/>
        </p:nvSpPr>
        <p:spPr>
          <a:xfrm>
            <a:off x="611560" y="411510"/>
            <a:ext cx="2129944" cy="379477"/>
          </a:xfrm>
          <a:prstGeom prst="rect">
            <a:avLst/>
          </a:prstGeom>
        </p:spPr>
        <p:txBody>
          <a:bodyPr lIns="0" rIns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itchFamily="2" charset="0"/>
                <a:cs typeface="Open Sans Light" panose="020B0306030504020204" pitchFamily="34" charset="0"/>
              </a:defRPr>
            </a:lvl1pPr>
          </a:lstStyle>
          <a:p>
            <a:pPr algn="l"/>
            <a:r>
              <a:rPr lang="en-GB" altLang="zh-CN" sz="3200" dirty="0">
                <a:solidFill>
                  <a:schemeClr val="accent5">
                    <a:lumMod val="7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References</a:t>
            </a:r>
          </a:p>
        </p:txBody>
      </p:sp>
      <p:sp>
        <p:nvSpPr>
          <p:cNvPr id="58" name="Text Placeholder 9"/>
          <p:cNvSpPr txBox="1">
            <a:spLocks/>
          </p:cNvSpPr>
          <p:nvPr/>
        </p:nvSpPr>
        <p:spPr>
          <a:xfrm>
            <a:off x="395536" y="1275606"/>
            <a:ext cx="7424255" cy="342863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228620" indent="-228620" algn="l" defTabSz="914476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58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94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333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571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809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2048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286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524" indent="-228620" algn="l" defTabSz="91447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dirty="0">
                <a:solidFill>
                  <a:schemeClr val="accent5">
                    <a:lumMod val="75000"/>
                  </a:schemeClr>
                </a:solidFill>
              </a:rPr>
              <a:t>BBC NEWS, 2018. </a:t>
            </a:r>
            <a:r>
              <a:rPr lang="en-GB" sz="1200" i="1" dirty="0">
                <a:solidFill>
                  <a:schemeClr val="accent5">
                    <a:lumMod val="75000"/>
                  </a:schemeClr>
                </a:solidFill>
              </a:rPr>
              <a:t>Coca-Cola to buy Costa coffee for £3.9bn.</a:t>
            </a:r>
            <a:r>
              <a:rPr lang="en-GB" sz="12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br>
              <a:rPr lang="en-GB" sz="1200" dirty="0">
                <a:solidFill>
                  <a:schemeClr val="accent5">
                    <a:lumMod val="75000"/>
                  </a:schemeClr>
                </a:solidFill>
              </a:rPr>
            </a:br>
            <a:r>
              <a:rPr lang="en-GB" sz="1200" dirty="0">
                <a:solidFill>
                  <a:schemeClr val="accent5">
                    <a:lumMod val="75000"/>
                  </a:schemeClr>
                </a:solidFill>
              </a:rPr>
              <a:t>Available at: </a:t>
            </a:r>
            <a:r>
              <a:rPr lang="en-GB" sz="1200" u="sng" dirty="0">
                <a:solidFill>
                  <a:schemeClr val="accent5">
                    <a:lumMod val="75000"/>
                  </a:schemeClr>
                </a:solidFill>
              </a:rPr>
              <a:t>https://www.bbc.co.uk/news/business-45365893</a:t>
            </a:r>
            <a:endParaRPr lang="en-GB" sz="1200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en-GB" sz="1200" dirty="0">
                <a:solidFill>
                  <a:schemeClr val="accent5">
                    <a:lumMod val="75000"/>
                  </a:schemeClr>
                </a:solidFill>
              </a:rPr>
              <a:t>Costa, 2020. </a:t>
            </a:r>
            <a:r>
              <a:rPr lang="en-GB" sz="1200" i="1" dirty="0">
                <a:solidFill>
                  <a:schemeClr val="accent5">
                    <a:lumMod val="75000"/>
                  </a:schemeClr>
                </a:solidFill>
              </a:rPr>
              <a:t>Costa Coffee</a:t>
            </a:r>
            <a:r>
              <a:rPr lang="zh-CN" altLang="en-US" sz="1200" i="1" dirty="0">
                <a:solidFill>
                  <a:schemeClr val="accent5">
                    <a:lumMod val="75000"/>
                  </a:schemeClr>
                </a:solidFill>
              </a:rPr>
              <a:t>：</a:t>
            </a:r>
            <a:r>
              <a:rPr lang="en-GB" sz="1200" i="1" dirty="0">
                <a:solidFill>
                  <a:schemeClr val="accent5">
                    <a:lumMod val="75000"/>
                  </a:schemeClr>
                </a:solidFill>
              </a:rPr>
              <a:t>The Nation</a:t>
            </a:r>
            <a:r>
              <a:rPr lang="zh-CN" altLang="en-US" sz="1200" i="1" dirty="0">
                <a:solidFill>
                  <a:schemeClr val="accent5">
                    <a:lumMod val="75000"/>
                  </a:schemeClr>
                </a:solidFill>
              </a:rPr>
              <a:t>‘</a:t>
            </a:r>
            <a:r>
              <a:rPr lang="en-GB" sz="1200" i="1" dirty="0">
                <a:solidFill>
                  <a:schemeClr val="accent5">
                    <a:lumMod val="75000"/>
                  </a:schemeClr>
                </a:solidFill>
              </a:rPr>
              <a:t>s Favourite Coffee Shop. </a:t>
            </a:r>
            <a:br>
              <a:rPr lang="en-GB" sz="1200" dirty="0">
                <a:solidFill>
                  <a:schemeClr val="accent5">
                    <a:lumMod val="75000"/>
                  </a:schemeClr>
                </a:solidFill>
              </a:rPr>
            </a:br>
            <a:r>
              <a:rPr lang="en-GB" sz="1200" dirty="0">
                <a:solidFill>
                  <a:schemeClr val="accent5">
                    <a:lumMod val="75000"/>
                  </a:schemeClr>
                </a:solidFill>
              </a:rPr>
              <a:t>Available at: </a:t>
            </a:r>
            <a:r>
              <a:rPr lang="en-GB" sz="1200" u="sng" dirty="0">
                <a:solidFill>
                  <a:schemeClr val="accent5">
                    <a:lumMod val="75000"/>
                  </a:schemeClr>
                </a:solidFill>
              </a:rPr>
              <a:t>https://www.costa.co.uk/</a:t>
            </a:r>
            <a:endParaRPr lang="en-GB" sz="1200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en-GB" sz="1200" dirty="0" err="1">
                <a:solidFill>
                  <a:schemeClr val="accent5">
                    <a:lumMod val="75000"/>
                  </a:schemeClr>
                </a:solidFill>
              </a:rPr>
              <a:t>Czinkota</a:t>
            </a:r>
            <a:r>
              <a:rPr lang="en-GB" sz="1200" dirty="0">
                <a:solidFill>
                  <a:schemeClr val="accent5">
                    <a:lumMod val="75000"/>
                  </a:schemeClr>
                </a:solidFill>
              </a:rPr>
              <a:t>, M. R. &amp; </a:t>
            </a:r>
            <a:r>
              <a:rPr lang="en-GB" sz="1200" dirty="0" err="1">
                <a:solidFill>
                  <a:schemeClr val="accent5">
                    <a:lumMod val="75000"/>
                  </a:schemeClr>
                </a:solidFill>
              </a:rPr>
              <a:t>Ronkainen</a:t>
            </a:r>
            <a:r>
              <a:rPr lang="en-GB" sz="1200" dirty="0">
                <a:solidFill>
                  <a:schemeClr val="accent5">
                    <a:lumMod val="75000"/>
                  </a:schemeClr>
                </a:solidFill>
              </a:rPr>
              <a:t>, I. A., 2017. </a:t>
            </a:r>
            <a:r>
              <a:rPr lang="en-GB" sz="1200" i="1" dirty="0">
                <a:solidFill>
                  <a:schemeClr val="accent5">
                    <a:lumMod val="75000"/>
                  </a:schemeClr>
                </a:solidFill>
              </a:rPr>
              <a:t>International Marketing. </a:t>
            </a:r>
            <a:r>
              <a:rPr lang="en-GB" sz="1200" dirty="0" err="1">
                <a:solidFill>
                  <a:schemeClr val="accent5">
                    <a:lumMod val="75000"/>
                  </a:schemeClr>
                </a:solidFill>
              </a:rPr>
              <a:t>sl:Thomson</a:t>
            </a:r>
            <a:r>
              <a:rPr lang="en-GB" sz="1200" dirty="0">
                <a:solidFill>
                  <a:schemeClr val="accent5">
                    <a:lumMod val="75000"/>
                  </a:schemeClr>
                </a:solidFill>
              </a:rPr>
              <a:t> South Western Learning, Inc.</a:t>
            </a:r>
          </a:p>
          <a:p>
            <a:r>
              <a:rPr lang="en-GB" sz="1200" dirty="0">
                <a:solidFill>
                  <a:schemeClr val="accent5">
                    <a:lumMod val="75000"/>
                  </a:schemeClr>
                </a:solidFill>
              </a:rPr>
              <a:t>GÜREL, E. &amp; TAT, M., 2017. SWOT ANALYSIS: A THEORETICAL REVIEW. </a:t>
            </a:r>
            <a:r>
              <a:rPr lang="en-GB" sz="1200" i="1" dirty="0">
                <a:solidFill>
                  <a:schemeClr val="accent5">
                    <a:lumMod val="75000"/>
                  </a:schemeClr>
                </a:solidFill>
              </a:rPr>
              <a:t>Journal of International Social Research, </a:t>
            </a:r>
            <a:r>
              <a:rPr lang="en-GB" sz="1200" dirty="0">
                <a:solidFill>
                  <a:schemeClr val="accent5">
                    <a:lumMod val="75000"/>
                  </a:schemeClr>
                </a:solidFill>
              </a:rPr>
              <a:t>10(51), pp. 994-1007.</a:t>
            </a:r>
          </a:p>
          <a:p>
            <a:r>
              <a:rPr lang="en-GB" sz="1200" dirty="0">
                <a:solidFill>
                  <a:schemeClr val="accent5">
                    <a:lumMod val="75000"/>
                  </a:schemeClr>
                </a:solidFill>
              </a:rPr>
              <a:t>Jennifer, L., 2020. </a:t>
            </a:r>
            <a:r>
              <a:rPr lang="en-GB" sz="1200" i="1" dirty="0">
                <a:solidFill>
                  <a:schemeClr val="accent5">
                    <a:lumMod val="75000"/>
                  </a:schemeClr>
                </a:solidFill>
              </a:rPr>
              <a:t>Revenue of Costa Coffee worldwide 2010-2019. </a:t>
            </a:r>
            <a:br>
              <a:rPr lang="en-GB" sz="1200" dirty="0">
                <a:solidFill>
                  <a:schemeClr val="accent5">
                    <a:lumMod val="75000"/>
                  </a:schemeClr>
                </a:solidFill>
              </a:rPr>
            </a:br>
            <a:r>
              <a:rPr lang="en-GB" sz="1200" dirty="0">
                <a:solidFill>
                  <a:schemeClr val="accent5">
                    <a:lumMod val="75000"/>
                  </a:schemeClr>
                </a:solidFill>
              </a:rPr>
              <a:t>Available at: </a:t>
            </a:r>
            <a:r>
              <a:rPr lang="en-GB" sz="1200" u="sng" dirty="0">
                <a:solidFill>
                  <a:schemeClr val="accent5">
                    <a:lumMod val="75000"/>
                  </a:schemeClr>
                </a:solidFill>
              </a:rPr>
              <a:t>https://www.statista.com/statistics/579810/costa-coffee-revenue/</a:t>
            </a:r>
            <a:endParaRPr lang="en-GB" sz="1200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en-GB" sz="1200" dirty="0">
                <a:solidFill>
                  <a:schemeClr val="accent5">
                    <a:lumMod val="75000"/>
                  </a:schemeClr>
                </a:solidFill>
              </a:rPr>
              <a:t>Joanna, L. &amp; Daniel, R., 2018. </a:t>
            </a:r>
            <a:r>
              <a:rPr lang="en-GB" sz="1200" i="1" dirty="0">
                <a:solidFill>
                  <a:schemeClr val="accent5">
                    <a:lumMod val="75000"/>
                  </a:schemeClr>
                </a:solidFill>
              </a:rPr>
              <a:t>Starbucks, Costa take on the challenge of growing the coffee business in China, the traditional land of tea.</a:t>
            </a:r>
            <a:r>
              <a:rPr lang="en-GB" sz="12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br>
              <a:rPr lang="en-GB" sz="1200" dirty="0">
                <a:solidFill>
                  <a:schemeClr val="accent5">
                    <a:lumMod val="75000"/>
                  </a:schemeClr>
                </a:solidFill>
              </a:rPr>
            </a:br>
            <a:r>
              <a:rPr lang="en-GB" sz="1200" dirty="0">
                <a:solidFill>
                  <a:schemeClr val="accent5">
                    <a:lumMod val="75000"/>
                  </a:schemeClr>
                </a:solidFill>
              </a:rPr>
              <a:t>Available at: </a:t>
            </a:r>
            <a:r>
              <a:rPr lang="en-GB" sz="1200" u="sng" dirty="0">
                <a:solidFill>
                  <a:schemeClr val="accent5">
                    <a:lumMod val="75000"/>
                  </a:schemeClr>
                </a:solidFill>
              </a:rPr>
              <a:t>https://www.scmp.com/business/companies/article/2160564/starbucks-costa-take-challenge-growing-coffee-business-china</a:t>
            </a:r>
            <a:endParaRPr lang="en-GB" sz="1200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en-GB" sz="1200" dirty="0">
                <a:solidFill>
                  <a:schemeClr val="accent5">
                    <a:lumMod val="75000"/>
                  </a:schemeClr>
                </a:solidFill>
              </a:rPr>
              <a:t>MarketLine, 2015. </a:t>
            </a:r>
            <a:r>
              <a:rPr lang="en-GB" sz="1200" i="1" dirty="0">
                <a:solidFill>
                  <a:schemeClr val="accent5">
                    <a:lumMod val="75000"/>
                  </a:schemeClr>
                </a:solidFill>
              </a:rPr>
              <a:t>Coffee Shops in China-Expansion of western chains. </a:t>
            </a:r>
            <a:br>
              <a:rPr lang="en-GB" sz="1200" dirty="0">
                <a:solidFill>
                  <a:schemeClr val="accent5">
                    <a:lumMod val="75000"/>
                  </a:schemeClr>
                </a:solidFill>
              </a:rPr>
            </a:br>
            <a:r>
              <a:rPr lang="en-GB" sz="1200" dirty="0">
                <a:solidFill>
                  <a:schemeClr val="accent5">
                    <a:lumMod val="75000"/>
                  </a:schemeClr>
                </a:solidFill>
              </a:rPr>
              <a:t>Available at: </a:t>
            </a:r>
            <a:r>
              <a:rPr lang="en-GB" sz="1200" u="sng" dirty="0">
                <a:solidFill>
                  <a:schemeClr val="accent5">
                    <a:lumMod val="75000"/>
                  </a:schemeClr>
                </a:solidFill>
              </a:rPr>
              <a:t>https://advantage-marketline-</a:t>
            </a:r>
            <a:endParaRPr lang="zh-CN" altLang="en-US" sz="1200" dirty="0">
              <a:solidFill>
                <a:schemeClr val="accent5">
                  <a:lumMod val="75000"/>
                </a:schemeClr>
              </a:solidFill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004977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4000">
        <p:fade/>
      </p:transition>
    </mc:Choice>
    <mc:Fallback xmlns="">
      <p:transition spd="slow" advClick="0" advTm="4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9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45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95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45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95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45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95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58" grpId="0" build="p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PRESENTATION_TITLE" val="第一PPT模板网-WWW.1PPT.COM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60830110547"/>
  <p:tag name="MH_LIBRARY" val="CONTENTS"/>
  <p:tag name="MH_TYPE" val="OTHERS"/>
  <p:tag name="ID" val="545840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60830110547"/>
  <p:tag name="MH_LIBRARY" val="CONTENTS"/>
  <p:tag name="MH_TYPE" val="OTHERS"/>
  <p:tag name="ID" val="545840"/>
</p:tagLst>
</file>

<file path=ppt/theme/theme1.xml><?xml version="1.0" encoding="utf-8"?>
<a:theme xmlns:a="http://schemas.openxmlformats.org/drawingml/2006/main" name="第一PPT，www.1ppt.com">
  <a:themeElements>
    <a:clrScheme name="自定义 23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5DA2"/>
      </a:accent1>
      <a:accent2>
        <a:srgbClr val="C4C7CB"/>
      </a:accent2>
      <a:accent3>
        <a:srgbClr val="7F7F7F"/>
      </a:accent3>
      <a:accent4>
        <a:srgbClr val="7F7F7F"/>
      </a:accent4>
      <a:accent5>
        <a:srgbClr val="7F7F7F"/>
      </a:accent5>
      <a:accent6>
        <a:srgbClr val="7F7F7F"/>
      </a:accent6>
      <a:hlink>
        <a:srgbClr val="17365D"/>
      </a:hlink>
      <a:folHlink>
        <a:srgbClr val="548DD4"/>
      </a:folHlink>
    </a:clrScheme>
    <a:fontScheme name="ixcnh3e2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noFill/>
      </a:spPr>
      <a:bodyPr wrap="none" rtlCol="0">
        <a:spAutoFit/>
      </a:bodyPr>
      <a:lstStyle>
        <a:defPPr>
          <a:defRPr sz="1200" dirty="0" smtClean="0">
            <a:solidFill>
              <a:schemeClr val="tx1">
                <a:lumMod val="75000"/>
                <a:lumOff val="25000"/>
              </a:schemeClr>
            </a:solidFill>
            <a:latin typeface="微软雅黑" panose="020B0503020204020204" pitchFamily="34" charset="-122"/>
            <a:ea typeface="微软雅黑" panose="020B0503020204020204" pitchFamily="34" charset="-122"/>
          </a:defRPr>
        </a:defPPr>
      </a:lstStyle>
    </a:txDef>
  </a:objectDefaults>
  <a:extraClrSchemeLst/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2178</TotalTime>
  <Words>460</Words>
  <Application>Microsoft Office PowerPoint</Application>
  <PresentationFormat>全屏显示(16:9)</PresentationFormat>
  <Paragraphs>60</Paragraphs>
  <Slides>6</Slides>
  <Notes>6</Notes>
  <HiddenSlides>0</HiddenSlides>
  <MMClips>0</MMClips>
  <ScaleCrop>false</ScaleCrop>
  <HeadingPairs>
    <vt:vector size="6" baseType="variant">
      <vt:variant>
        <vt:lpstr>已用的字体</vt:lpstr>
      </vt:variant>
      <vt:variant>
        <vt:i4>4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6</vt:i4>
      </vt:variant>
    </vt:vector>
  </HeadingPairs>
  <TitlesOfParts>
    <vt:vector size="11" baseType="lpstr">
      <vt:lpstr>inpin heiti</vt:lpstr>
      <vt:lpstr>Lato Regular</vt:lpstr>
      <vt:lpstr>Arial</vt:lpstr>
      <vt:lpstr>Arial Black</vt:lpstr>
      <vt:lpstr>第一PPT，www.1ppt.com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>第一PPT，www.1ppt.com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员工执行力培训</dc:title>
  <dc:creator>第一PPT</dc:creator>
  <cp:keywords>第一PPT模板网-WWW.1PPT.COM</cp:keywords>
  <dc:description>www.1ppt.com</dc:description>
  <cp:lastModifiedBy>益君 刘</cp:lastModifiedBy>
  <cp:revision>153</cp:revision>
  <dcterms:created xsi:type="dcterms:W3CDTF">2015-12-11T17:46:17Z</dcterms:created>
  <dcterms:modified xsi:type="dcterms:W3CDTF">2020-03-03T01:07:59Z</dcterms:modified>
</cp:coreProperties>
</file>