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5.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6.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7.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8.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26" r:id="rId2"/>
    <p:sldMasterId id="2147483732" r:id="rId3"/>
    <p:sldMasterId id="2147483744" r:id="rId4"/>
    <p:sldMasterId id="2147483840" r:id="rId5"/>
    <p:sldMasterId id="2147483852" r:id="rId6"/>
    <p:sldMasterId id="2147483876" r:id="rId7"/>
    <p:sldMasterId id="2147483882" r:id="rId8"/>
    <p:sldMasterId id="2147483888" r:id="rId9"/>
  </p:sldMasterIdLst>
  <p:notesMasterIdLst>
    <p:notesMasterId r:id="rId48"/>
  </p:notesMasterIdLst>
  <p:sldIdLst>
    <p:sldId id="379" r:id="rId10"/>
    <p:sldId id="280" r:id="rId11"/>
    <p:sldId id="282" r:id="rId12"/>
    <p:sldId id="284" r:id="rId13"/>
    <p:sldId id="318" r:id="rId14"/>
    <p:sldId id="376" r:id="rId15"/>
    <p:sldId id="320" r:id="rId16"/>
    <p:sldId id="324" r:id="rId17"/>
    <p:sldId id="339" r:id="rId18"/>
    <p:sldId id="353" r:id="rId19"/>
    <p:sldId id="337" r:id="rId20"/>
    <p:sldId id="338" r:id="rId21"/>
    <p:sldId id="340" r:id="rId22"/>
    <p:sldId id="341" r:id="rId23"/>
    <p:sldId id="377" r:id="rId24"/>
    <p:sldId id="326" r:id="rId25"/>
    <p:sldId id="344" r:id="rId26"/>
    <p:sldId id="327" r:id="rId27"/>
    <p:sldId id="328" r:id="rId28"/>
    <p:sldId id="378" r:id="rId29"/>
    <p:sldId id="354" r:id="rId30"/>
    <p:sldId id="290" r:id="rId31"/>
    <p:sldId id="336" r:id="rId32"/>
    <p:sldId id="281" r:id="rId33"/>
    <p:sldId id="380" r:id="rId34"/>
    <p:sldId id="298" r:id="rId35"/>
    <p:sldId id="294" r:id="rId36"/>
    <p:sldId id="295" r:id="rId37"/>
    <p:sldId id="350" r:id="rId38"/>
    <p:sldId id="321" r:id="rId39"/>
    <p:sldId id="322" r:id="rId40"/>
    <p:sldId id="323" r:id="rId41"/>
    <p:sldId id="342" r:id="rId42"/>
    <p:sldId id="343" r:id="rId43"/>
    <p:sldId id="319" r:id="rId44"/>
    <p:sldId id="335" r:id="rId45"/>
    <p:sldId id="310" r:id="rId46"/>
    <p:sldId id="28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42" autoAdjust="0"/>
    <p:restoredTop sz="82374" autoAdjust="0"/>
  </p:normalViewPr>
  <p:slideViewPr>
    <p:cSldViewPr snapToGrid="0">
      <p:cViewPr varScale="1">
        <p:scale>
          <a:sx n="94" d="100"/>
          <a:sy n="94" d="100"/>
        </p:scale>
        <p:origin x="1212" y="78"/>
      </p:cViewPr>
      <p:guideLst/>
    </p:cSldViewPr>
  </p:slideViewPr>
  <p:notesTextViewPr>
    <p:cViewPr>
      <p:scale>
        <a:sx n="1" d="1"/>
        <a:sy n="1" d="1"/>
      </p:scale>
      <p:origin x="0" y="0"/>
    </p:cViewPr>
  </p:notesTextViewPr>
  <p:sorterViewPr>
    <p:cViewPr varScale="1">
      <p:scale>
        <a:sx n="1" d="1"/>
        <a:sy n="1" d="1"/>
      </p:scale>
      <p:origin x="0" y="-41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3" Type="http://schemas.openxmlformats.org/officeDocument/2006/relationships/slideMaster" Target="slideMasters/slideMaster3.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slide" Target="slides/slide3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9A74DE-ECD0-2D4B-A5CD-36ED028B057A}" type="doc">
      <dgm:prSet loTypeId="urn:microsoft.com/office/officeart/2005/8/layout/list1" loCatId="" qsTypeId="urn:microsoft.com/office/officeart/2005/8/quickstyle/3d3" qsCatId="3D" csTypeId="urn:microsoft.com/office/officeart/2005/8/colors/accent1_2" csCatId="accent1" phldr="1"/>
      <dgm:spPr/>
      <dgm:t>
        <a:bodyPr/>
        <a:lstStyle/>
        <a:p>
          <a:endParaRPr lang="en-US"/>
        </a:p>
      </dgm:t>
    </dgm:pt>
    <dgm:pt modelId="{96E8EDF4-B05C-5B42-AB55-46C00C264BA3}">
      <dgm:prSet/>
      <dgm:spPr/>
      <dgm:t>
        <a:bodyPr/>
        <a:lstStyle/>
        <a:p>
          <a:pPr rtl="0"/>
          <a:r>
            <a:rPr lang="en-US" dirty="0"/>
            <a:t>Going up the Brain Stem</a:t>
          </a:r>
        </a:p>
      </dgm:t>
    </dgm:pt>
    <dgm:pt modelId="{9278AAAD-7F60-CD41-B81C-B0C82803887B}" type="parTrans" cxnId="{56BD2875-F204-BC4E-9DD4-472FBEF068A0}">
      <dgm:prSet/>
      <dgm:spPr/>
      <dgm:t>
        <a:bodyPr/>
        <a:lstStyle/>
        <a:p>
          <a:endParaRPr lang="en-US"/>
        </a:p>
      </dgm:t>
    </dgm:pt>
    <dgm:pt modelId="{C16EF81B-631A-7E48-A093-AA65C3E89212}" type="sibTrans" cxnId="{56BD2875-F204-BC4E-9DD4-472FBEF068A0}">
      <dgm:prSet/>
      <dgm:spPr/>
      <dgm:t>
        <a:bodyPr/>
        <a:lstStyle/>
        <a:p>
          <a:endParaRPr lang="en-US"/>
        </a:p>
      </dgm:t>
    </dgm:pt>
    <dgm:pt modelId="{7E3F1267-1FD3-9142-B169-F52FA527663C}">
      <dgm:prSet/>
      <dgm:spPr/>
      <dgm:t>
        <a:bodyPr/>
        <a:lstStyle/>
        <a:p>
          <a:pPr rtl="0"/>
          <a:r>
            <a:rPr lang="en-US"/>
            <a:t>Processing in the Cerebral Cortex</a:t>
          </a:r>
        </a:p>
      </dgm:t>
    </dgm:pt>
    <dgm:pt modelId="{7004656F-C29D-8B47-8653-8C52FD97E07E}" type="parTrans" cxnId="{434F3EC2-2E2A-B746-9DD2-5875BB96F495}">
      <dgm:prSet/>
      <dgm:spPr/>
      <dgm:t>
        <a:bodyPr/>
        <a:lstStyle/>
        <a:p>
          <a:endParaRPr lang="en-US"/>
        </a:p>
      </dgm:t>
    </dgm:pt>
    <dgm:pt modelId="{5EF25BC2-B076-5741-A65A-D69522252117}" type="sibTrans" cxnId="{434F3EC2-2E2A-B746-9DD2-5875BB96F495}">
      <dgm:prSet/>
      <dgm:spPr/>
      <dgm:t>
        <a:bodyPr/>
        <a:lstStyle/>
        <a:p>
          <a:endParaRPr lang="en-US"/>
        </a:p>
      </dgm:t>
    </dgm:pt>
    <dgm:pt modelId="{C11B63C1-2D6C-564D-BD6E-F314E51C5C61}">
      <dgm:prSet/>
      <dgm:spPr/>
      <dgm:t>
        <a:bodyPr/>
        <a:lstStyle/>
        <a:p>
          <a:pPr rtl="0"/>
          <a:r>
            <a:rPr lang="en-US" dirty="0"/>
            <a:t>Left and Right Hemispheres</a:t>
          </a:r>
        </a:p>
      </dgm:t>
    </dgm:pt>
    <dgm:pt modelId="{7B00397D-5848-D649-BEB5-399192FD7C94}" type="parTrans" cxnId="{B51095BF-8421-6D48-86EC-C03AD77FE1BD}">
      <dgm:prSet/>
      <dgm:spPr/>
      <dgm:t>
        <a:bodyPr/>
        <a:lstStyle/>
        <a:p>
          <a:endParaRPr lang="en-US"/>
        </a:p>
      </dgm:t>
    </dgm:pt>
    <dgm:pt modelId="{CC48A058-F6F0-8446-8E07-C3809BFA97A7}" type="sibTrans" cxnId="{B51095BF-8421-6D48-86EC-C03AD77FE1BD}">
      <dgm:prSet/>
      <dgm:spPr/>
      <dgm:t>
        <a:bodyPr/>
        <a:lstStyle/>
        <a:p>
          <a:endParaRPr lang="en-US"/>
        </a:p>
      </dgm:t>
    </dgm:pt>
    <dgm:pt modelId="{6469F832-C59E-1E46-85A0-62AAA13A0F67}">
      <dgm:prSet/>
      <dgm:spPr/>
      <dgm:t>
        <a:bodyPr/>
        <a:lstStyle/>
        <a:p>
          <a:pPr rtl="0"/>
          <a:r>
            <a:rPr lang="en-US" dirty="0"/>
            <a:t>Wilder Penfield</a:t>
          </a:r>
        </a:p>
      </dgm:t>
    </dgm:pt>
    <dgm:pt modelId="{757874BA-9DE5-DD47-B82F-585BFF24D47D}" type="parTrans" cxnId="{9E144D43-AA14-094C-AAAB-F2AC2B5F3ECA}">
      <dgm:prSet/>
      <dgm:spPr/>
      <dgm:t>
        <a:bodyPr/>
        <a:lstStyle/>
        <a:p>
          <a:endParaRPr lang="en-US"/>
        </a:p>
      </dgm:t>
    </dgm:pt>
    <dgm:pt modelId="{AA04C43C-C37B-664D-9085-27DB29C1CC84}" type="sibTrans" cxnId="{9E144D43-AA14-094C-AAAB-F2AC2B5F3ECA}">
      <dgm:prSet/>
      <dgm:spPr/>
      <dgm:t>
        <a:bodyPr/>
        <a:lstStyle/>
        <a:p>
          <a:endParaRPr lang="en-US"/>
        </a:p>
      </dgm:t>
    </dgm:pt>
    <dgm:pt modelId="{9E58466F-257A-426D-820D-25E58E94BABF}">
      <dgm:prSet/>
      <dgm:spPr/>
      <dgm:t>
        <a:bodyPr/>
        <a:lstStyle/>
        <a:p>
          <a:pPr rtl="0"/>
          <a:r>
            <a:rPr lang="en-US" dirty="0"/>
            <a:t>McGurk, rubber hands and split brains</a:t>
          </a:r>
        </a:p>
      </dgm:t>
    </dgm:pt>
    <dgm:pt modelId="{5F7D72D9-FC77-49FF-92A8-6889D7DFE0F8}" type="parTrans" cxnId="{07C90DEC-5AB6-4C14-9E4F-25D25D74E682}">
      <dgm:prSet/>
      <dgm:spPr/>
      <dgm:t>
        <a:bodyPr/>
        <a:lstStyle/>
        <a:p>
          <a:endParaRPr lang="en-GB"/>
        </a:p>
      </dgm:t>
    </dgm:pt>
    <dgm:pt modelId="{D77D4FDE-A4FA-4B75-8FC9-006948C74D48}" type="sibTrans" cxnId="{07C90DEC-5AB6-4C14-9E4F-25D25D74E682}">
      <dgm:prSet/>
      <dgm:spPr/>
      <dgm:t>
        <a:bodyPr/>
        <a:lstStyle/>
        <a:p>
          <a:endParaRPr lang="en-GB"/>
        </a:p>
      </dgm:t>
    </dgm:pt>
    <dgm:pt modelId="{F51BF2EA-526D-3743-858E-DCDD49B6D1E5}" type="pres">
      <dgm:prSet presAssocID="{E79A74DE-ECD0-2D4B-A5CD-36ED028B057A}" presName="linear" presStyleCnt="0">
        <dgm:presLayoutVars>
          <dgm:dir/>
          <dgm:animLvl val="lvl"/>
          <dgm:resizeHandles val="exact"/>
        </dgm:presLayoutVars>
      </dgm:prSet>
      <dgm:spPr/>
    </dgm:pt>
    <dgm:pt modelId="{10652767-C0AE-9D40-A47A-AA20D2CAD2FD}" type="pres">
      <dgm:prSet presAssocID="{96E8EDF4-B05C-5B42-AB55-46C00C264BA3}" presName="parentLin" presStyleCnt="0"/>
      <dgm:spPr/>
    </dgm:pt>
    <dgm:pt modelId="{648A4E00-2E95-3349-A0CC-724A6186A518}" type="pres">
      <dgm:prSet presAssocID="{96E8EDF4-B05C-5B42-AB55-46C00C264BA3}" presName="parentLeftMargin" presStyleLbl="node1" presStyleIdx="0" presStyleCnt="5"/>
      <dgm:spPr/>
    </dgm:pt>
    <dgm:pt modelId="{CD1480CB-FD11-694E-BC6C-D6D4A9DD7D61}" type="pres">
      <dgm:prSet presAssocID="{96E8EDF4-B05C-5B42-AB55-46C00C264BA3}" presName="parentText" presStyleLbl="node1" presStyleIdx="0" presStyleCnt="5">
        <dgm:presLayoutVars>
          <dgm:chMax val="0"/>
          <dgm:bulletEnabled val="1"/>
        </dgm:presLayoutVars>
      </dgm:prSet>
      <dgm:spPr/>
    </dgm:pt>
    <dgm:pt modelId="{10BBBE7E-56B2-D743-896F-BF13A6768943}" type="pres">
      <dgm:prSet presAssocID="{96E8EDF4-B05C-5B42-AB55-46C00C264BA3}" presName="negativeSpace" presStyleCnt="0"/>
      <dgm:spPr/>
    </dgm:pt>
    <dgm:pt modelId="{2ECDD347-0116-F840-BFE5-5590C93C28E4}" type="pres">
      <dgm:prSet presAssocID="{96E8EDF4-B05C-5B42-AB55-46C00C264BA3}" presName="childText" presStyleLbl="conFgAcc1" presStyleIdx="0" presStyleCnt="5">
        <dgm:presLayoutVars>
          <dgm:bulletEnabled val="1"/>
        </dgm:presLayoutVars>
      </dgm:prSet>
      <dgm:spPr/>
    </dgm:pt>
    <dgm:pt modelId="{8652B0C4-B83C-1340-8BD4-E5E0C3D0FE3D}" type="pres">
      <dgm:prSet presAssocID="{C16EF81B-631A-7E48-A093-AA65C3E89212}" presName="spaceBetweenRectangles" presStyleCnt="0"/>
      <dgm:spPr/>
    </dgm:pt>
    <dgm:pt modelId="{C703F3A4-CA15-194C-B07C-3B81EA57ED80}" type="pres">
      <dgm:prSet presAssocID="{7E3F1267-1FD3-9142-B169-F52FA527663C}" presName="parentLin" presStyleCnt="0"/>
      <dgm:spPr/>
    </dgm:pt>
    <dgm:pt modelId="{9552DD97-A40D-9747-87B2-AE1E36867448}" type="pres">
      <dgm:prSet presAssocID="{7E3F1267-1FD3-9142-B169-F52FA527663C}" presName="parentLeftMargin" presStyleLbl="node1" presStyleIdx="0" presStyleCnt="5"/>
      <dgm:spPr/>
    </dgm:pt>
    <dgm:pt modelId="{4270ECF8-D16E-1142-81AB-290829DD90A3}" type="pres">
      <dgm:prSet presAssocID="{7E3F1267-1FD3-9142-B169-F52FA527663C}" presName="parentText" presStyleLbl="node1" presStyleIdx="1" presStyleCnt="5">
        <dgm:presLayoutVars>
          <dgm:chMax val="0"/>
          <dgm:bulletEnabled val="1"/>
        </dgm:presLayoutVars>
      </dgm:prSet>
      <dgm:spPr/>
    </dgm:pt>
    <dgm:pt modelId="{88D821CA-EC74-ED4B-B5C0-32FC6FF3C7F5}" type="pres">
      <dgm:prSet presAssocID="{7E3F1267-1FD3-9142-B169-F52FA527663C}" presName="negativeSpace" presStyleCnt="0"/>
      <dgm:spPr/>
    </dgm:pt>
    <dgm:pt modelId="{F2AB4E17-90F2-2F4F-953C-9B3690DA2A75}" type="pres">
      <dgm:prSet presAssocID="{7E3F1267-1FD3-9142-B169-F52FA527663C}" presName="childText" presStyleLbl="conFgAcc1" presStyleIdx="1" presStyleCnt="5">
        <dgm:presLayoutVars>
          <dgm:bulletEnabled val="1"/>
        </dgm:presLayoutVars>
      </dgm:prSet>
      <dgm:spPr/>
    </dgm:pt>
    <dgm:pt modelId="{3A75E6F9-FDED-6C4A-B685-DD4D35FFEF6D}" type="pres">
      <dgm:prSet presAssocID="{5EF25BC2-B076-5741-A65A-D69522252117}" presName="spaceBetweenRectangles" presStyleCnt="0"/>
      <dgm:spPr/>
    </dgm:pt>
    <dgm:pt modelId="{07C84DC6-D28F-F240-9341-9861C0ADE8F5}" type="pres">
      <dgm:prSet presAssocID="{C11B63C1-2D6C-564D-BD6E-F314E51C5C61}" presName="parentLin" presStyleCnt="0"/>
      <dgm:spPr/>
    </dgm:pt>
    <dgm:pt modelId="{EAC8FE9F-61DC-2443-8904-482193FC03D0}" type="pres">
      <dgm:prSet presAssocID="{C11B63C1-2D6C-564D-BD6E-F314E51C5C61}" presName="parentLeftMargin" presStyleLbl="node1" presStyleIdx="1" presStyleCnt="5"/>
      <dgm:spPr/>
    </dgm:pt>
    <dgm:pt modelId="{94AB3263-2CCC-384F-A831-819B68C43BEA}" type="pres">
      <dgm:prSet presAssocID="{C11B63C1-2D6C-564D-BD6E-F314E51C5C61}" presName="parentText" presStyleLbl="node1" presStyleIdx="2" presStyleCnt="5">
        <dgm:presLayoutVars>
          <dgm:chMax val="0"/>
          <dgm:bulletEnabled val="1"/>
        </dgm:presLayoutVars>
      </dgm:prSet>
      <dgm:spPr/>
    </dgm:pt>
    <dgm:pt modelId="{8DC2A654-D854-314A-BE9D-77D43C701030}" type="pres">
      <dgm:prSet presAssocID="{C11B63C1-2D6C-564D-BD6E-F314E51C5C61}" presName="negativeSpace" presStyleCnt="0"/>
      <dgm:spPr/>
    </dgm:pt>
    <dgm:pt modelId="{6A60382B-BA0E-754D-B24D-EA14E59458BF}" type="pres">
      <dgm:prSet presAssocID="{C11B63C1-2D6C-564D-BD6E-F314E51C5C61}" presName="childText" presStyleLbl="conFgAcc1" presStyleIdx="2" presStyleCnt="5">
        <dgm:presLayoutVars>
          <dgm:bulletEnabled val="1"/>
        </dgm:presLayoutVars>
      </dgm:prSet>
      <dgm:spPr/>
    </dgm:pt>
    <dgm:pt modelId="{DF567D29-E987-564F-B272-C7CDEFB718CC}" type="pres">
      <dgm:prSet presAssocID="{CC48A058-F6F0-8446-8E07-C3809BFA97A7}" presName="spaceBetweenRectangles" presStyleCnt="0"/>
      <dgm:spPr/>
    </dgm:pt>
    <dgm:pt modelId="{BF53A7D4-FF21-7945-A7EE-DED4E400EC04}" type="pres">
      <dgm:prSet presAssocID="{6469F832-C59E-1E46-85A0-62AAA13A0F67}" presName="parentLin" presStyleCnt="0"/>
      <dgm:spPr/>
    </dgm:pt>
    <dgm:pt modelId="{E0759E50-2DEE-4449-87EE-D508D9AB5276}" type="pres">
      <dgm:prSet presAssocID="{6469F832-C59E-1E46-85A0-62AAA13A0F67}" presName="parentLeftMargin" presStyleLbl="node1" presStyleIdx="2" presStyleCnt="5"/>
      <dgm:spPr/>
    </dgm:pt>
    <dgm:pt modelId="{DF57FF8F-4A48-6B4B-999A-9B539FA50B73}" type="pres">
      <dgm:prSet presAssocID="{6469F832-C59E-1E46-85A0-62AAA13A0F67}" presName="parentText" presStyleLbl="node1" presStyleIdx="3" presStyleCnt="5">
        <dgm:presLayoutVars>
          <dgm:chMax val="0"/>
          <dgm:bulletEnabled val="1"/>
        </dgm:presLayoutVars>
      </dgm:prSet>
      <dgm:spPr/>
    </dgm:pt>
    <dgm:pt modelId="{A8D430E2-4BE0-4445-BD72-423218FC6FAC}" type="pres">
      <dgm:prSet presAssocID="{6469F832-C59E-1E46-85A0-62AAA13A0F67}" presName="negativeSpace" presStyleCnt="0"/>
      <dgm:spPr/>
    </dgm:pt>
    <dgm:pt modelId="{107C2E25-419B-A44F-B99C-99591FFD88DA}" type="pres">
      <dgm:prSet presAssocID="{6469F832-C59E-1E46-85A0-62AAA13A0F67}" presName="childText" presStyleLbl="conFgAcc1" presStyleIdx="3" presStyleCnt="5">
        <dgm:presLayoutVars>
          <dgm:bulletEnabled val="1"/>
        </dgm:presLayoutVars>
      </dgm:prSet>
      <dgm:spPr/>
    </dgm:pt>
    <dgm:pt modelId="{C8E20F59-7143-4351-AD12-73BF89208113}" type="pres">
      <dgm:prSet presAssocID="{AA04C43C-C37B-664D-9085-27DB29C1CC84}" presName="spaceBetweenRectangles" presStyleCnt="0"/>
      <dgm:spPr/>
    </dgm:pt>
    <dgm:pt modelId="{2A092DC1-398B-49E4-819F-3E6A5A5927D9}" type="pres">
      <dgm:prSet presAssocID="{9E58466F-257A-426D-820D-25E58E94BABF}" presName="parentLin" presStyleCnt="0"/>
      <dgm:spPr/>
    </dgm:pt>
    <dgm:pt modelId="{CEF0D747-C365-4451-BD3E-E3DC73B28385}" type="pres">
      <dgm:prSet presAssocID="{9E58466F-257A-426D-820D-25E58E94BABF}" presName="parentLeftMargin" presStyleLbl="node1" presStyleIdx="3" presStyleCnt="5"/>
      <dgm:spPr/>
    </dgm:pt>
    <dgm:pt modelId="{29DB497B-FECD-42BB-8CE6-12ED22374104}" type="pres">
      <dgm:prSet presAssocID="{9E58466F-257A-426D-820D-25E58E94BABF}" presName="parentText" presStyleLbl="node1" presStyleIdx="4" presStyleCnt="5">
        <dgm:presLayoutVars>
          <dgm:chMax val="0"/>
          <dgm:bulletEnabled val="1"/>
        </dgm:presLayoutVars>
      </dgm:prSet>
      <dgm:spPr/>
    </dgm:pt>
    <dgm:pt modelId="{15BD5A55-05D7-47C5-BFF6-6AE00BA9983D}" type="pres">
      <dgm:prSet presAssocID="{9E58466F-257A-426D-820D-25E58E94BABF}" presName="negativeSpace" presStyleCnt="0"/>
      <dgm:spPr/>
    </dgm:pt>
    <dgm:pt modelId="{0C175BD7-562B-4293-8C94-81FB9992307D}" type="pres">
      <dgm:prSet presAssocID="{9E58466F-257A-426D-820D-25E58E94BABF}" presName="childText" presStyleLbl="conFgAcc1" presStyleIdx="4" presStyleCnt="5">
        <dgm:presLayoutVars>
          <dgm:bulletEnabled val="1"/>
        </dgm:presLayoutVars>
      </dgm:prSet>
      <dgm:spPr/>
    </dgm:pt>
  </dgm:ptLst>
  <dgm:cxnLst>
    <dgm:cxn modelId="{64D2F413-F6E0-4668-BFE0-B17B0A705809}" type="presOf" srcId="{7E3F1267-1FD3-9142-B169-F52FA527663C}" destId="{4270ECF8-D16E-1142-81AB-290829DD90A3}" srcOrd="1" destOrd="0" presId="urn:microsoft.com/office/officeart/2005/8/layout/list1"/>
    <dgm:cxn modelId="{24ED4928-6172-4C09-8E34-28C75EB14EB4}" type="presOf" srcId="{6469F832-C59E-1E46-85A0-62AAA13A0F67}" destId="{DF57FF8F-4A48-6B4B-999A-9B539FA50B73}" srcOrd="1" destOrd="0" presId="urn:microsoft.com/office/officeart/2005/8/layout/list1"/>
    <dgm:cxn modelId="{485B4D38-DE32-4996-A064-D70A3AF1F7F1}" type="presOf" srcId="{7E3F1267-1FD3-9142-B169-F52FA527663C}" destId="{9552DD97-A40D-9747-87B2-AE1E36867448}" srcOrd="0" destOrd="0" presId="urn:microsoft.com/office/officeart/2005/8/layout/list1"/>
    <dgm:cxn modelId="{23410939-273F-4EAA-B85A-048C3B207DF8}" type="presOf" srcId="{9E58466F-257A-426D-820D-25E58E94BABF}" destId="{CEF0D747-C365-4451-BD3E-E3DC73B28385}" srcOrd="0" destOrd="0" presId="urn:microsoft.com/office/officeart/2005/8/layout/list1"/>
    <dgm:cxn modelId="{3D646E41-7C70-44E6-A207-D9091316B760}" type="presOf" srcId="{96E8EDF4-B05C-5B42-AB55-46C00C264BA3}" destId="{CD1480CB-FD11-694E-BC6C-D6D4A9DD7D61}" srcOrd="1" destOrd="0" presId="urn:microsoft.com/office/officeart/2005/8/layout/list1"/>
    <dgm:cxn modelId="{9E144D43-AA14-094C-AAAB-F2AC2B5F3ECA}" srcId="{E79A74DE-ECD0-2D4B-A5CD-36ED028B057A}" destId="{6469F832-C59E-1E46-85A0-62AAA13A0F67}" srcOrd="3" destOrd="0" parTransId="{757874BA-9DE5-DD47-B82F-585BFF24D47D}" sibTransId="{AA04C43C-C37B-664D-9085-27DB29C1CC84}"/>
    <dgm:cxn modelId="{C0BC264B-CFAA-418D-8508-B363BDE86609}" type="presOf" srcId="{C11B63C1-2D6C-564D-BD6E-F314E51C5C61}" destId="{EAC8FE9F-61DC-2443-8904-482193FC03D0}" srcOrd="0" destOrd="0" presId="urn:microsoft.com/office/officeart/2005/8/layout/list1"/>
    <dgm:cxn modelId="{56BD2875-F204-BC4E-9DD4-472FBEF068A0}" srcId="{E79A74DE-ECD0-2D4B-A5CD-36ED028B057A}" destId="{96E8EDF4-B05C-5B42-AB55-46C00C264BA3}" srcOrd="0" destOrd="0" parTransId="{9278AAAD-7F60-CD41-B81C-B0C82803887B}" sibTransId="{C16EF81B-631A-7E48-A093-AA65C3E89212}"/>
    <dgm:cxn modelId="{F1339F79-0A9E-484F-8AB5-6708E3AE609A}" type="presOf" srcId="{96E8EDF4-B05C-5B42-AB55-46C00C264BA3}" destId="{648A4E00-2E95-3349-A0CC-724A6186A518}" srcOrd="0" destOrd="0" presId="urn:microsoft.com/office/officeart/2005/8/layout/list1"/>
    <dgm:cxn modelId="{083347A6-690B-4D43-99EE-CA6A2513150F}" type="presOf" srcId="{6469F832-C59E-1E46-85A0-62AAA13A0F67}" destId="{E0759E50-2DEE-4449-87EE-D508D9AB5276}" srcOrd="0" destOrd="0" presId="urn:microsoft.com/office/officeart/2005/8/layout/list1"/>
    <dgm:cxn modelId="{109DA2B2-ABC8-4E49-BF14-FA373CFBB213}" type="presOf" srcId="{9E58466F-257A-426D-820D-25E58E94BABF}" destId="{29DB497B-FECD-42BB-8CE6-12ED22374104}" srcOrd="1" destOrd="0" presId="urn:microsoft.com/office/officeart/2005/8/layout/list1"/>
    <dgm:cxn modelId="{B51095BF-8421-6D48-86EC-C03AD77FE1BD}" srcId="{E79A74DE-ECD0-2D4B-A5CD-36ED028B057A}" destId="{C11B63C1-2D6C-564D-BD6E-F314E51C5C61}" srcOrd="2" destOrd="0" parTransId="{7B00397D-5848-D649-BEB5-399192FD7C94}" sibTransId="{CC48A058-F6F0-8446-8E07-C3809BFA97A7}"/>
    <dgm:cxn modelId="{434F3EC2-2E2A-B746-9DD2-5875BB96F495}" srcId="{E79A74DE-ECD0-2D4B-A5CD-36ED028B057A}" destId="{7E3F1267-1FD3-9142-B169-F52FA527663C}" srcOrd="1" destOrd="0" parTransId="{7004656F-C29D-8B47-8653-8C52FD97E07E}" sibTransId="{5EF25BC2-B076-5741-A65A-D69522252117}"/>
    <dgm:cxn modelId="{22021FCC-153C-4333-9E4B-1B8A9C5DB58F}" type="presOf" srcId="{E79A74DE-ECD0-2D4B-A5CD-36ED028B057A}" destId="{F51BF2EA-526D-3743-858E-DCDD49B6D1E5}" srcOrd="0" destOrd="0" presId="urn:microsoft.com/office/officeart/2005/8/layout/list1"/>
    <dgm:cxn modelId="{07C90DEC-5AB6-4C14-9E4F-25D25D74E682}" srcId="{E79A74DE-ECD0-2D4B-A5CD-36ED028B057A}" destId="{9E58466F-257A-426D-820D-25E58E94BABF}" srcOrd="4" destOrd="0" parTransId="{5F7D72D9-FC77-49FF-92A8-6889D7DFE0F8}" sibTransId="{D77D4FDE-A4FA-4B75-8FC9-006948C74D48}"/>
    <dgm:cxn modelId="{A02ADAF1-4258-4374-A527-DFE37AFD31F7}" type="presOf" srcId="{C11B63C1-2D6C-564D-BD6E-F314E51C5C61}" destId="{94AB3263-2CCC-384F-A831-819B68C43BEA}" srcOrd="1" destOrd="0" presId="urn:microsoft.com/office/officeart/2005/8/layout/list1"/>
    <dgm:cxn modelId="{02D8DBB3-4E71-47FB-B373-0129ECE69168}" type="presParOf" srcId="{F51BF2EA-526D-3743-858E-DCDD49B6D1E5}" destId="{10652767-C0AE-9D40-A47A-AA20D2CAD2FD}" srcOrd="0" destOrd="0" presId="urn:microsoft.com/office/officeart/2005/8/layout/list1"/>
    <dgm:cxn modelId="{FC65A95E-23B1-4131-8EF4-777088B854B5}" type="presParOf" srcId="{10652767-C0AE-9D40-A47A-AA20D2CAD2FD}" destId="{648A4E00-2E95-3349-A0CC-724A6186A518}" srcOrd="0" destOrd="0" presId="urn:microsoft.com/office/officeart/2005/8/layout/list1"/>
    <dgm:cxn modelId="{FB25A81B-BA2C-4634-B535-DB1556A7311E}" type="presParOf" srcId="{10652767-C0AE-9D40-A47A-AA20D2CAD2FD}" destId="{CD1480CB-FD11-694E-BC6C-D6D4A9DD7D61}" srcOrd="1" destOrd="0" presId="urn:microsoft.com/office/officeart/2005/8/layout/list1"/>
    <dgm:cxn modelId="{B7C17563-BA8B-45B4-A307-6D749BA83B6F}" type="presParOf" srcId="{F51BF2EA-526D-3743-858E-DCDD49B6D1E5}" destId="{10BBBE7E-56B2-D743-896F-BF13A6768943}" srcOrd="1" destOrd="0" presId="urn:microsoft.com/office/officeart/2005/8/layout/list1"/>
    <dgm:cxn modelId="{883E2F84-9160-424B-A12F-325335F97045}" type="presParOf" srcId="{F51BF2EA-526D-3743-858E-DCDD49B6D1E5}" destId="{2ECDD347-0116-F840-BFE5-5590C93C28E4}" srcOrd="2" destOrd="0" presId="urn:microsoft.com/office/officeart/2005/8/layout/list1"/>
    <dgm:cxn modelId="{9C4D612F-8491-4BCB-AB43-FBAA5F3A69B1}" type="presParOf" srcId="{F51BF2EA-526D-3743-858E-DCDD49B6D1E5}" destId="{8652B0C4-B83C-1340-8BD4-E5E0C3D0FE3D}" srcOrd="3" destOrd="0" presId="urn:microsoft.com/office/officeart/2005/8/layout/list1"/>
    <dgm:cxn modelId="{80E54ADD-D379-424B-A718-E62819AF7090}" type="presParOf" srcId="{F51BF2EA-526D-3743-858E-DCDD49B6D1E5}" destId="{C703F3A4-CA15-194C-B07C-3B81EA57ED80}" srcOrd="4" destOrd="0" presId="urn:microsoft.com/office/officeart/2005/8/layout/list1"/>
    <dgm:cxn modelId="{A4F776AF-E368-4ABE-A127-1A649423559F}" type="presParOf" srcId="{C703F3A4-CA15-194C-B07C-3B81EA57ED80}" destId="{9552DD97-A40D-9747-87B2-AE1E36867448}" srcOrd="0" destOrd="0" presId="urn:microsoft.com/office/officeart/2005/8/layout/list1"/>
    <dgm:cxn modelId="{2BE2B505-DF20-45E3-B1EE-55BD17089659}" type="presParOf" srcId="{C703F3A4-CA15-194C-B07C-3B81EA57ED80}" destId="{4270ECF8-D16E-1142-81AB-290829DD90A3}" srcOrd="1" destOrd="0" presId="urn:microsoft.com/office/officeart/2005/8/layout/list1"/>
    <dgm:cxn modelId="{FD23C7F1-642A-463E-A252-F4914612785E}" type="presParOf" srcId="{F51BF2EA-526D-3743-858E-DCDD49B6D1E5}" destId="{88D821CA-EC74-ED4B-B5C0-32FC6FF3C7F5}" srcOrd="5" destOrd="0" presId="urn:microsoft.com/office/officeart/2005/8/layout/list1"/>
    <dgm:cxn modelId="{3948DA7C-6A96-4F9A-9DE1-C8AD4653DEEA}" type="presParOf" srcId="{F51BF2EA-526D-3743-858E-DCDD49B6D1E5}" destId="{F2AB4E17-90F2-2F4F-953C-9B3690DA2A75}" srcOrd="6" destOrd="0" presId="urn:microsoft.com/office/officeart/2005/8/layout/list1"/>
    <dgm:cxn modelId="{8E813181-5BEB-49A2-818E-8BF7A7091AB6}" type="presParOf" srcId="{F51BF2EA-526D-3743-858E-DCDD49B6D1E5}" destId="{3A75E6F9-FDED-6C4A-B685-DD4D35FFEF6D}" srcOrd="7" destOrd="0" presId="urn:microsoft.com/office/officeart/2005/8/layout/list1"/>
    <dgm:cxn modelId="{399F27FA-F9C4-44D6-84CB-0AA0B8D2F749}" type="presParOf" srcId="{F51BF2EA-526D-3743-858E-DCDD49B6D1E5}" destId="{07C84DC6-D28F-F240-9341-9861C0ADE8F5}" srcOrd="8" destOrd="0" presId="urn:microsoft.com/office/officeart/2005/8/layout/list1"/>
    <dgm:cxn modelId="{2E58A820-C754-4D9A-A7FA-28504F6196A8}" type="presParOf" srcId="{07C84DC6-D28F-F240-9341-9861C0ADE8F5}" destId="{EAC8FE9F-61DC-2443-8904-482193FC03D0}" srcOrd="0" destOrd="0" presId="urn:microsoft.com/office/officeart/2005/8/layout/list1"/>
    <dgm:cxn modelId="{442E7DA9-D409-49A2-8BEC-9F41CF377534}" type="presParOf" srcId="{07C84DC6-D28F-F240-9341-9861C0ADE8F5}" destId="{94AB3263-2CCC-384F-A831-819B68C43BEA}" srcOrd="1" destOrd="0" presId="urn:microsoft.com/office/officeart/2005/8/layout/list1"/>
    <dgm:cxn modelId="{102A7B31-3E67-4538-A9BA-77F4CE12AF48}" type="presParOf" srcId="{F51BF2EA-526D-3743-858E-DCDD49B6D1E5}" destId="{8DC2A654-D854-314A-BE9D-77D43C701030}" srcOrd="9" destOrd="0" presId="urn:microsoft.com/office/officeart/2005/8/layout/list1"/>
    <dgm:cxn modelId="{A84B94F6-4402-4B4F-8274-BC9A9E744DC7}" type="presParOf" srcId="{F51BF2EA-526D-3743-858E-DCDD49B6D1E5}" destId="{6A60382B-BA0E-754D-B24D-EA14E59458BF}" srcOrd="10" destOrd="0" presId="urn:microsoft.com/office/officeart/2005/8/layout/list1"/>
    <dgm:cxn modelId="{A550D0E2-B56B-46E0-A560-A54C2521B2EE}" type="presParOf" srcId="{F51BF2EA-526D-3743-858E-DCDD49B6D1E5}" destId="{DF567D29-E987-564F-B272-C7CDEFB718CC}" srcOrd="11" destOrd="0" presId="urn:microsoft.com/office/officeart/2005/8/layout/list1"/>
    <dgm:cxn modelId="{09F5E4C8-83A8-4F71-8356-8637C8D10081}" type="presParOf" srcId="{F51BF2EA-526D-3743-858E-DCDD49B6D1E5}" destId="{BF53A7D4-FF21-7945-A7EE-DED4E400EC04}" srcOrd="12" destOrd="0" presId="urn:microsoft.com/office/officeart/2005/8/layout/list1"/>
    <dgm:cxn modelId="{DA1DB075-3CA3-408B-8C26-0E09D9588591}" type="presParOf" srcId="{BF53A7D4-FF21-7945-A7EE-DED4E400EC04}" destId="{E0759E50-2DEE-4449-87EE-D508D9AB5276}" srcOrd="0" destOrd="0" presId="urn:microsoft.com/office/officeart/2005/8/layout/list1"/>
    <dgm:cxn modelId="{534E2F33-B1A3-4A08-91BB-36B3BB3BED43}" type="presParOf" srcId="{BF53A7D4-FF21-7945-A7EE-DED4E400EC04}" destId="{DF57FF8F-4A48-6B4B-999A-9B539FA50B73}" srcOrd="1" destOrd="0" presId="urn:microsoft.com/office/officeart/2005/8/layout/list1"/>
    <dgm:cxn modelId="{5CCACA13-473D-4715-9859-ED85553D980E}" type="presParOf" srcId="{F51BF2EA-526D-3743-858E-DCDD49B6D1E5}" destId="{A8D430E2-4BE0-4445-BD72-423218FC6FAC}" srcOrd="13" destOrd="0" presId="urn:microsoft.com/office/officeart/2005/8/layout/list1"/>
    <dgm:cxn modelId="{5CF8B98C-0627-4E5E-8C9F-44116FF62248}" type="presParOf" srcId="{F51BF2EA-526D-3743-858E-DCDD49B6D1E5}" destId="{107C2E25-419B-A44F-B99C-99591FFD88DA}" srcOrd="14" destOrd="0" presId="urn:microsoft.com/office/officeart/2005/8/layout/list1"/>
    <dgm:cxn modelId="{A67C81B1-536B-4FD0-8BE5-E6EC8DB1B738}" type="presParOf" srcId="{F51BF2EA-526D-3743-858E-DCDD49B6D1E5}" destId="{C8E20F59-7143-4351-AD12-73BF89208113}" srcOrd="15" destOrd="0" presId="urn:microsoft.com/office/officeart/2005/8/layout/list1"/>
    <dgm:cxn modelId="{20C310A0-8562-4B9A-A724-F03F5F55BE83}" type="presParOf" srcId="{F51BF2EA-526D-3743-858E-DCDD49B6D1E5}" destId="{2A092DC1-398B-49E4-819F-3E6A5A5927D9}" srcOrd="16" destOrd="0" presId="urn:microsoft.com/office/officeart/2005/8/layout/list1"/>
    <dgm:cxn modelId="{C0B03576-7650-45C4-8317-C70A9A94D503}" type="presParOf" srcId="{2A092DC1-398B-49E4-819F-3E6A5A5927D9}" destId="{CEF0D747-C365-4451-BD3E-E3DC73B28385}" srcOrd="0" destOrd="0" presId="urn:microsoft.com/office/officeart/2005/8/layout/list1"/>
    <dgm:cxn modelId="{5BE3D249-09B6-4889-BDDD-6493FD6A796C}" type="presParOf" srcId="{2A092DC1-398B-49E4-819F-3E6A5A5927D9}" destId="{29DB497B-FECD-42BB-8CE6-12ED22374104}" srcOrd="1" destOrd="0" presId="urn:microsoft.com/office/officeart/2005/8/layout/list1"/>
    <dgm:cxn modelId="{584E2887-AF22-436A-88DD-50E24A70CA09}" type="presParOf" srcId="{F51BF2EA-526D-3743-858E-DCDD49B6D1E5}" destId="{15BD5A55-05D7-47C5-BFF6-6AE00BA9983D}" srcOrd="17" destOrd="0" presId="urn:microsoft.com/office/officeart/2005/8/layout/list1"/>
    <dgm:cxn modelId="{876082CA-96D3-43CD-AF3A-8748BD61F2C3}" type="presParOf" srcId="{F51BF2EA-526D-3743-858E-DCDD49B6D1E5}" destId="{0C175BD7-562B-4293-8C94-81FB9992307D}"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6172CF-4270-DA4E-A994-C922501FB592}" type="doc">
      <dgm:prSet loTypeId="urn:microsoft.com/office/officeart/2005/8/layout/hierarchy2" loCatId="" qsTypeId="urn:microsoft.com/office/officeart/2005/8/quickstyle/simple4" qsCatId="simple" csTypeId="urn:microsoft.com/office/officeart/2005/8/colors/colorful4" csCatId="colorful" phldr="1"/>
      <dgm:spPr/>
      <dgm:t>
        <a:bodyPr/>
        <a:lstStyle/>
        <a:p>
          <a:endParaRPr lang="en-US"/>
        </a:p>
      </dgm:t>
    </dgm:pt>
    <dgm:pt modelId="{77CF9B02-4D89-CE40-930B-5DC2CAA69F87}">
      <dgm:prSet custT="1"/>
      <dgm:spPr/>
      <dgm:t>
        <a:bodyPr/>
        <a:lstStyle/>
        <a:p>
          <a:pPr rtl="0"/>
          <a:r>
            <a:rPr lang="en-US" sz="2800" b="1" dirty="0">
              <a:solidFill>
                <a:srgbClr val="000000"/>
              </a:solidFill>
            </a:rPr>
            <a:t>Brain stem</a:t>
          </a:r>
        </a:p>
      </dgm:t>
    </dgm:pt>
    <dgm:pt modelId="{BBFF717B-147E-D34B-B991-9556703B7278}" type="parTrans" cxnId="{357044A6-F628-D547-8B53-4766FEF31D47}">
      <dgm:prSet/>
      <dgm:spPr/>
      <dgm:t>
        <a:bodyPr/>
        <a:lstStyle/>
        <a:p>
          <a:endParaRPr lang="en-US" b="1">
            <a:solidFill>
              <a:srgbClr val="000000"/>
            </a:solidFill>
          </a:endParaRPr>
        </a:p>
      </dgm:t>
    </dgm:pt>
    <dgm:pt modelId="{09EA30A9-9F5E-8644-BCCE-1FB58FEE3E3F}" type="sibTrans" cxnId="{357044A6-F628-D547-8B53-4766FEF31D47}">
      <dgm:prSet/>
      <dgm:spPr/>
      <dgm:t>
        <a:bodyPr/>
        <a:lstStyle/>
        <a:p>
          <a:endParaRPr lang="en-US" b="1">
            <a:solidFill>
              <a:srgbClr val="000000"/>
            </a:solidFill>
          </a:endParaRPr>
        </a:p>
      </dgm:t>
    </dgm:pt>
    <dgm:pt modelId="{D95E5BD0-4370-9A4A-AF77-7650940A89CE}">
      <dgm:prSet custT="1"/>
      <dgm:spPr/>
      <dgm:t>
        <a:bodyPr/>
        <a:lstStyle/>
        <a:p>
          <a:pPr rtl="0"/>
          <a:r>
            <a:rPr lang="en-US" sz="2000" b="1" dirty="0">
              <a:solidFill>
                <a:srgbClr val="000000"/>
              </a:solidFill>
            </a:rPr>
            <a:t>Medulla </a:t>
          </a:r>
        </a:p>
      </dgm:t>
    </dgm:pt>
    <dgm:pt modelId="{F240F166-C15D-6948-AA99-CEA4B2444A43}" type="parTrans" cxnId="{715B7B65-0265-544C-923C-41DA04781A5B}">
      <dgm:prSet/>
      <dgm:spPr/>
      <dgm:t>
        <a:bodyPr/>
        <a:lstStyle/>
        <a:p>
          <a:endParaRPr lang="en-US" b="1">
            <a:solidFill>
              <a:srgbClr val="000000"/>
            </a:solidFill>
          </a:endParaRPr>
        </a:p>
      </dgm:t>
    </dgm:pt>
    <dgm:pt modelId="{C8041B34-45A6-2E4B-B15F-CF3C700E33AC}" type="sibTrans" cxnId="{715B7B65-0265-544C-923C-41DA04781A5B}">
      <dgm:prSet/>
      <dgm:spPr/>
      <dgm:t>
        <a:bodyPr/>
        <a:lstStyle/>
        <a:p>
          <a:endParaRPr lang="en-US" b="1">
            <a:solidFill>
              <a:srgbClr val="000000"/>
            </a:solidFill>
          </a:endParaRPr>
        </a:p>
      </dgm:t>
    </dgm:pt>
    <dgm:pt modelId="{2AFD2289-2719-6B49-BE6D-94D5177CC6A6}">
      <dgm:prSet custT="1"/>
      <dgm:spPr/>
      <dgm:t>
        <a:bodyPr/>
        <a:lstStyle/>
        <a:p>
          <a:pPr rtl="0"/>
          <a:r>
            <a:rPr lang="en-US" sz="2000" b="1" dirty="0">
              <a:solidFill>
                <a:srgbClr val="000000"/>
              </a:solidFill>
            </a:rPr>
            <a:t>Reticular formation </a:t>
          </a:r>
        </a:p>
      </dgm:t>
    </dgm:pt>
    <dgm:pt modelId="{51D6E4EB-CDA1-CB4E-A35B-A41C847D9C7B}" type="parTrans" cxnId="{31DF0210-0798-7D41-988A-68A99917FC57}">
      <dgm:prSet/>
      <dgm:spPr/>
      <dgm:t>
        <a:bodyPr/>
        <a:lstStyle/>
        <a:p>
          <a:endParaRPr lang="en-US" b="1">
            <a:solidFill>
              <a:srgbClr val="000000"/>
            </a:solidFill>
          </a:endParaRPr>
        </a:p>
      </dgm:t>
    </dgm:pt>
    <dgm:pt modelId="{E8C96B5B-5E29-A449-A9F4-09AE74FE7A6B}" type="sibTrans" cxnId="{31DF0210-0798-7D41-988A-68A99917FC57}">
      <dgm:prSet/>
      <dgm:spPr/>
      <dgm:t>
        <a:bodyPr/>
        <a:lstStyle/>
        <a:p>
          <a:endParaRPr lang="en-US" b="1">
            <a:solidFill>
              <a:srgbClr val="000000"/>
            </a:solidFill>
          </a:endParaRPr>
        </a:p>
      </dgm:t>
    </dgm:pt>
    <dgm:pt modelId="{C8D1C589-7767-104F-853B-02E6740D9293}">
      <dgm:prSet custT="1"/>
      <dgm:spPr/>
      <dgm:t>
        <a:bodyPr/>
        <a:lstStyle/>
        <a:p>
          <a:pPr rtl="0"/>
          <a:r>
            <a:rPr lang="en-US" sz="2800" b="1" dirty="0">
              <a:solidFill>
                <a:srgbClr val="000000"/>
              </a:solidFill>
            </a:rPr>
            <a:t>Cerebellum </a:t>
          </a:r>
          <a:endParaRPr lang="en-US" sz="3600" b="1" dirty="0">
            <a:solidFill>
              <a:srgbClr val="000000"/>
            </a:solidFill>
          </a:endParaRPr>
        </a:p>
      </dgm:t>
    </dgm:pt>
    <dgm:pt modelId="{90CEF897-BD9A-AF4D-986F-8E8478671390}" type="parTrans" cxnId="{D7032EBC-8417-0D44-8ABE-8149AE98A122}">
      <dgm:prSet/>
      <dgm:spPr/>
      <dgm:t>
        <a:bodyPr/>
        <a:lstStyle/>
        <a:p>
          <a:endParaRPr lang="en-US" b="1">
            <a:solidFill>
              <a:srgbClr val="000000"/>
            </a:solidFill>
          </a:endParaRPr>
        </a:p>
      </dgm:t>
    </dgm:pt>
    <dgm:pt modelId="{19ACBE3D-1913-1C46-8C97-2F6A798739BA}" type="sibTrans" cxnId="{D7032EBC-8417-0D44-8ABE-8149AE98A122}">
      <dgm:prSet/>
      <dgm:spPr/>
      <dgm:t>
        <a:bodyPr/>
        <a:lstStyle/>
        <a:p>
          <a:endParaRPr lang="en-US" b="1">
            <a:solidFill>
              <a:srgbClr val="000000"/>
            </a:solidFill>
          </a:endParaRPr>
        </a:p>
      </dgm:t>
    </dgm:pt>
    <dgm:pt modelId="{0AF846DD-AACB-3B47-B49D-1E39DCD92B1A}">
      <dgm:prSet custT="1"/>
      <dgm:spPr/>
      <dgm:t>
        <a:bodyPr/>
        <a:lstStyle/>
        <a:p>
          <a:pPr rtl="0"/>
          <a:r>
            <a:rPr lang="en-US" sz="2800" b="1" dirty="0">
              <a:solidFill>
                <a:srgbClr val="000000"/>
              </a:solidFill>
            </a:rPr>
            <a:t>Thalamus</a:t>
          </a:r>
          <a:endParaRPr lang="en-US" sz="4400" b="1" dirty="0">
            <a:solidFill>
              <a:srgbClr val="000000"/>
            </a:solidFill>
          </a:endParaRPr>
        </a:p>
      </dgm:t>
    </dgm:pt>
    <dgm:pt modelId="{DFDB0C5C-385B-0742-8BB4-2F493D702484}" type="parTrans" cxnId="{C5532805-5985-FC4C-9B42-3C7E686DF3E4}">
      <dgm:prSet/>
      <dgm:spPr/>
      <dgm:t>
        <a:bodyPr/>
        <a:lstStyle/>
        <a:p>
          <a:endParaRPr lang="en-US" b="1">
            <a:solidFill>
              <a:srgbClr val="000000"/>
            </a:solidFill>
          </a:endParaRPr>
        </a:p>
      </dgm:t>
    </dgm:pt>
    <dgm:pt modelId="{81CA3887-B299-AA4A-ADAF-3891FBA13335}" type="sibTrans" cxnId="{C5532805-5985-FC4C-9B42-3C7E686DF3E4}">
      <dgm:prSet/>
      <dgm:spPr/>
      <dgm:t>
        <a:bodyPr/>
        <a:lstStyle/>
        <a:p>
          <a:endParaRPr lang="en-US" b="1">
            <a:solidFill>
              <a:srgbClr val="000000"/>
            </a:solidFill>
          </a:endParaRPr>
        </a:p>
      </dgm:t>
    </dgm:pt>
    <dgm:pt modelId="{2F15990F-7A70-6F49-93F6-70E342910B7E}">
      <dgm:prSet custT="1"/>
      <dgm:spPr/>
      <dgm:t>
        <a:bodyPr/>
        <a:lstStyle/>
        <a:p>
          <a:pPr rtl="0"/>
          <a:r>
            <a:rPr lang="en-US" sz="2000" b="1" dirty="0">
              <a:solidFill>
                <a:srgbClr val="000000"/>
              </a:solidFill>
            </a:rPr>
            <a:t>Basal ganglia</a:t>
          </a:r>
        </a:p>
      </dgm:t>
    </dgm:pt>
    <dgm:pt modelId="{3E7A0CEF-C52B-044F-B333-099BD0842240}" type="parTrans" cxnId="{663B5CAE-EF9A-5B40-B2E7-E936D8A3B50C}">
      <dgm:prSet/>
      <dgm:spPr/>
      <dgm:t>
        <a:bodyPr/>
        <a:lstStyle/>
        <a:p>
          <a:endParaRPr lang="en-US" b="1">
            <a:solidFill>
              <a:srgbClr val="000000"/>
            </a:solidFill>
          </a:endParaRPr>
        </a:p>
      </dgm:t>
    </dgm:pt>
    <dgm:pt modelId="{8B91E20A-B18C-A64C-AED9-45FD567C8B75}" type="sibTrans" cxnId="{663B5CAE-EF9A-5B40-B2E7-E936D8A3B50C}">
      <dgm:prSet/>
      <dgm:spPr/>
      <dgm:t>
        <a:bodyPr/>
        <a:lstStyle/>
        <a:p>
          <a:endParaRPr lang="en-US" b="1">
            <a:solidFill>
              <a:srgbClr val="000000"/>
            </a:solidFill>
          </a:endParaRPr>
        </a:p>
      </dgm:t>
    </dgm:pt>
    <dgm:pt modelId="{B987966A-8203-0649-B07B-BD06A3687F68}">
      <dgm:prSet custT="1"/>
      <dgm:spPr/>
      <dgm:t>
        <a:bodyPr/>
        <a:lstStyle/>
        <a:p>
          <a:pPr rtl="0"/>
          <a:r>
            <a:rPr lang="en-US" sz="2000" b="1" dirty="0">
              <a:solidFill>
                <a:srgbClr val="000000"/>
              </a:solidFill>
            </a:rPr>
            <a:t>Basal ganglia</a:t>
          </a:r>
        </a:p>
      </dgm:t>
    </dgm:pt>
    <dgm:pt modelId="{B1B7DC58-4FC8-904D-B260-206999698634}" type="parTrans" cxnId="{F115EB3D-3A0E-0F47-82B7-C1FD8BE719CC}">
      <dgm:prSet/>
      <dgm:spPr/>
      <dgm:t>
        <a:bodyPr/>
        <a:lstStyle/>
        <a:p>
          <a:endParaRPr lang="en-US" b="1">
            <a:solidFill>
              <a:srgbClr val="000000"/>
            </a:solidFill>
          </a:endParaRPr>
        </a:p>
      </dgm:t>
    </dgm:pt>
    <dgm:pt modelId="{14765BE7-6BCA-3F4F-90B5-F9ABD377BFC2}" type="sibTrans" cxnId="{F115EB3D-3A0E-0F47-82B7-C1FD8BE719CC}">
      <dgm:prSet/>
      <dgm:spPr/>
      <dgm:t>
        <a:bodyPr/>
        <a:lstStyle/>
        <a:p>
          <a:endParaRPr lang="en-US" b="1">
            <a:solidFill>
              <a:srgbClr val="000000"/>
            </a:solidFill>
          </a:endParaRPr>
        </a:p>
      </dgm:t>
    </dgm:pt>
    <dgm:pt modelId="{3D6E0949-129F-A243-B529-35A891CCDC7D}" type="pres">
      <dgm:prSet presAssocID="{7A6172CF-4270-DA4E-A994-C922501FB592}" presName="diagram" presStyleCnt="0">
        <dgm:presLayoutVars>
          <dgm:chPref val="1"/>
          <dgm:dir/>
          <dgm:animOne val="branch"/>
          <dgm:animLvl val="lvl"/>
          <dgm:resizeHandles val="exact"/>
        </dgm:presLayoutVars>
      </dgm:prSet>
      <dgm:spPr/>
    </dgm:pt>
    <dgm:pt modelId="{A6436138-30D7-EC4B-B630-10B4E0AA7117}" type="pres">
      <dgm:prSet presAssocID="{77CF9B02-4D89-CE40-930B-5DC2CAA69F87}" presName="root1" presStyleCnt="0"/>
      <dgm:spPr/>
    </dgm:pt>
    <dgm:pt modelId="{195FB1CF-3F76-AD49-BB36-1544C8FB97B4}" type="pres">
      <dgm:prSet presAssocID="{77CF9B02-4D89-CE40-930B-5DC2CAA69F87}" presName="LevelOneTextNode" presStyleLbl="node0" presStyleIdx="0" presStyleCnt="3">
        <dgm:presLayoutVars>
          <dgm:chPref val="3"/>
        </dgm:presLayoutVars>
      </dgm:prSet>
      <dgm:spPr/>
    </dgm:pt>
    <dgm:pt modelId="{3FFBAD4F-9127-8A4E-AD23-35A362BADE0D}" type="pres">
      <dgm:prSet presAssocID="{77CF9B02-4D89-CE40-930B-5DC2CAA69F87}" presName="level2hierChild" presStyleCnt="0"/>
      <dgm:spPr/>
    </dgm:pt>
    <dgm:pt modelId="{856F14BA-CD05-224A-9C81-AF927C330E1A}" type="pres">
      <dgm:prSet presAssocID="{F240F166-C15D-6948-AA99-CEA4B2444A43}" presName="conn2-1" presStyleLbl="parChTrans1D2" presStyleIdx="0" presStyleCnt="4"/>
      <dgm:spPr/>
    </dgm:pt>
    <dgm:pt modelId="{47FF77E3-B34D-8947-88C2-41040B385227}" type="pres">
      <dgm:prSet presAssocID="{F240F166-C15D-6948-AA99-CEA4B2444A43}" presName="connTx" presStyleLbl="parChTrans1D2" presStyleIdx="0" presStyleCnt="4"/>
      <dgm:spPr/>
    </dgm:pt>
    <dgm:pt modelId="{8BFA250E-5F67-1A42-98E9-533DCA4A47E1}" type="pres">
      <dgm:prSet presAssocID="{D95E5BD0-4370-9A4A-AF77-7650940A89CE}" presName="root2" presStyleCnt="0"/>
      <dgm:spPr/>
    </dgm:pt>
    <dgm:pt modelId="{79605D1F-6504-1A48-83AC-568BAA3CB892}" type="pres">
      <dgm:prSet presAssocID="{D95E5BD0-4370-9A4A-AF77-7650940A89CE}" presName="LevelTwoTextNode" presStyleLbl="node2" presStyleIdx="0" presStyleCnt="4" custScaleY="43663">
        <dgm:presLayoutVars>
          <dgm:chPref val="3"/>
        </dgm:presLayoutVars>
      </dgm:prSet>
      <dgm:spPr/>
    </dgm:pt>
    <dgm:pt modelId="{84354FA0-576E-3144-AF93-F1BB556BA413}" type="pres">
      <dgm:prSet presAssocID="{D95E5BD0-4370-9A4A-AF77-7650940A89CE}" presName="level3hierChild" presStyleCnt="0"/>
      <dgm:spPr/>
    </dgm:pt>
    <dgm:pt modelId="{72E83B6A-DA8D-8149-8F31-4B0BE4D9244D}" type="pres">
      <dgm:prSet presAssocID="{51D6E4EB-CDA1-CB4E-A35B-A41C847D9C7B}" presName="conn2-1" presStyleLbl="parChTrans1D2" presStyleIdx="1" presStyleCnt="4"/>
      <dgm:spPr/>
    </dgm:pt>
    <dgm:pt modelId="{2E338F55-9CD4-DD4F-918D-E427B64A2574}" type="pres">
      <dgm:prSet presAssocID="{51D6E4EB-CDA1-CB4E-A35B-A41C847D9C7B}" presName="connTx" presStyleLbl="parChTrans1D2" presStyleIdx="1" presStyleCnt="4"/>
      <dgm:spPr/>
    </dgm:pt>
    <dgm:pt modelId="{8BE0ED8F-9926-FD46-AB64-2B205FD69A9A}" type="pres">
      <dgm:prSet presAssocID="{2AFD2289-2719-6B49-BE6D-94D5177CC6A6}" presName="root2" presStyleCnt="0"/>
      <dgm:spPr/>
    </dgm:pt>
    <dgm:pt modelId="{A49F610B-01AA-934F-8AB9-4CC03BA1CB9D}" type="pres">
      <dgm:prSet presAssocID="{2AFD2289-2719-6B49-BE6D-94D5177CC6A6}" presName="LevelTwoTextNode" presStyleLbl="node2" presStyleIdx="1" presStyleCnt="4" custScaleY="43663">
        <dgm:presLayoutVars>
          <dgm:chPref val="3"/>
        </dgm:presLayoutVars>
      </dgm:prSet>
      <dgm:spPr/>
    </dgm:pt>
    <dgm:pt modelId="{5CA586A2-B5A8-3249-A4D7-94AA71264948}" type="pres">
      <dgm:prSet presAssocID="{2AFD2289-2719-6B49-BE6D-94D5177CC6A6}" presName="level3hierChild" presStyleCnt="0"/>
      <dgm:spPr/>
    </dgm:pt>
    <dgm:pt modelId="{6FC3ECE5-5258-9942-AF53-4F2F0A69E0F7}" type="pres">
      <dgm:prSet presAssocID="{C8D1C589-7767-104F-853B-02E6740D9293}" presName="root1" presStyleCnt="0"/>
      <dgm:spPr/>
    </dgm:pt>
    <dgm:pt modelId="{1CCFDCC4-2460-2840-84AB-BA2A5AC41D60}" type="pres">
      <dgm:prSet presAssocID="{C8D1C589-7767-104F-853B-02E6740D9293}" presName="LevelOneTextNode" presStyleLbl="node0" presStyleIdx="1" presStyleCnt="3">
        <dgm:presLayoutVars>
          <dgm:chPref val="3"/>
        </dgm:presLayoutVars>
      </dgm:prSet>
      <dgm:spPr/>
    </dgm:pt>
    <dgm:pt modelId="{A6B0EF1A-C214-3749-B45A-2D8C8F5B80D8}" type="pres">
      <dgm:prSet presAssocID="{C8D1C589-7767-104F-853B-02E6740D9293}" presName="level2hierChild" presStyleCnt="0"/>
      <dgm:spPr/>
    </dgm:pt>
    <dgm:pt modelId="{988462BA-1BD6-9B49-8ECC-228E20376F38}" type="pres">
      <dgm:prSet presAssocID="{0AF846DD-AACB-3B47-B49D-1E39DCD92B1A}" presName="root1" presStyleCnt="0"/>
      <dgm:spPr/>
    </dgm:pt>
    <dgm:pt modelId="{93584997-0B1B-FB4C-8B3C-F93BBF7116A9}" type="pres">
      <dgm:prSet presAssocID="{0AF846DD-AACB-3B47-B49D-1E39DCD92B1A}" presName="LevelOneTextNode" presStyleLbl="node0" presStyleIdx="2" presStyleCnt="3">
        <dgm:presLayoutVars>
          <dgm:chPref val="3"/>
        </dgm:presLayoutVars>
      </dgm:prSet>
      <dgm:spPr/>
    </dgm:pt>
    <dgm:pt modelId="{8C1BE446-9194-7F44-AFDE-53A69695967E}" type="pres">
      <dgm:prSet presAssocID="{0AF846DD-AACB-3B47-B49D-1E39DCD92B1A}" presName="level2hierChild" presStyleCnt="0"/>
      <dgm:spPr/>
    </dgm:pt>
    <dgm:pt modelId="{AEC1763E-7392-7F4A-AE63-B2C07F0C02FE}" type="pres">
      <dgm:prSet presAssocID="{3E7A0CEF-C52B-044F-B333-099BD0842240}" presName="conn2-1" presStyleLbl="parChTrans1D2" presStyleIdx="2" presStyleCnt="4"/>
      <dgm:spPr/>
    </dgm:pt>
    <dgm:pt modelId="{66F19FB2-83FD-7A41-8901-07C4B1467D7D}" type="pres">
      <dgm:prSet presAssocID="{3E7A0CEF-C52B-044F-B333-099BD0842240}" presName="connTx" presStyleLbl="parChTrans1D2" presStyleIdx="2" presStyleCnt="4"/>
      <dgm:spPr/>
    </dgm:pt>
    <dgm:pt modelId="{4A3A9260-ECD0-464C-AFEC-1060060C63E3}" type="pres">
      <dgm:prSet presAssocID="{2F15990F-7A70-6F49-93F6-70E342910B7E}" presName="root2" presStyleCnt="0"/>
      <dgm:spPr/>
    </dgm:pt>
    <dgm:pt modelId="{64DA58DD-5D2E-9E4B-B4C8-B7B98B7890B7}" type="pres">
      <dgm:prSet presAssocID="{2F15990F-7A70-6F49-93F6-70E342910B7E}" presName="LevelTwoTextNode" presStyleLbl="node2" presStyleIdx="2" presStyleCnt="4" custScaleY="43663">
        <dgm:presLayoutVars>
          <dgm:chPref val="3"/>
        </dgm:presLayoutVars>
      </dgm:prSet>
      <dgm:spPr/>
    </dgm:pt>
    <dgm:pt modelId="{B4B73A83-910D-384D-BAC1-75D178457EB8}" type="pres">
      <dgm:prSet presAssocID="{2F15990F-7A70-6F49-93F6-70E342910B7E}" presName="level3hierChild" presStyleCnt="0"/>
      <dgm:spPr/>
    </dgm:pt>
    <dgm:pt modelId="{471F9C48-E670-5145-A689-08C4BFEB514D}" type="pres">
      <dgm:prSet presAssocID="{B1B7DC58-4FC8-904D-B260-206999698634}" presName="conn2-1" presStyleLbl="parChTrans1D2" presStyleIdx="3" presStyleCnt="4"/>
      <dgm:spPr/>
    </dgm:pt>
    <dgm:pt modelId="{ECA674A8-DE2F-EE4D-A575-9FC6EBA68EB0}" type="pres">
      <dgm:prSet presAssocID="{B1B7DC58-4FC8-904D-B260-206999698634}" presName="connTx" presStyleLbl="parChTrans1D2" presStyleIdx="3" presStyleCnt="4"/>
      <dgm:spPr/>
    </dgm:pt>
    <dgm:pt modelId="{FDC28FC0-FAA8-C840-B22C-389F8DF2D8A8}" type="pres">
      <dgm:prSet presAssocID="{B987966A-8203-0649-B07B-BD06A3687F68}" presName="root2" presStyleCnt="0"/>
      <dgm:spPr/>
    </dgm:pt>
    <dgm:pt modelId="{9536A2AB-62A0-0444-A3A3-3D3AD136B53F}" type="pres">
      <dgm:prSet presAssocID="{B987966A-8203-0649-B07B-BD06A3687F68}" presName="LevelTwoTextNode" presStyleLbl="node2" presStyleIdx="3" presStyleCnt="4" custScaleY="43663">
        <dgm:presLayoutVars>
          <dgm:chPref val="3"/>
        </dgm:presLayoutVars>
      </dgm:prSet>
      <dgm:spPr/>
    </dgm:pt>
    <dgm:pt modelId="{92659500-3C92-E14E-B15D-51E85E28655B}" type="pres">
      <dgm:prSet presAssocID="{B987966A-8203-0649-B07B-BD06A3687F68}" presName="level3hierChild" presStyleCnt="0"/>
      <dgm:spPr/>
    </dgm:pt>
  </dgm:ptLst>
  <dgm:cxnLst>
    <dgm:cxn modelId="{3CB40E05-67FF-4160-B5B7-6C5356AF35DC}" type="presOf" srcId="{C8D1C589-7767-104F-853B-02E6740D9293}" destId="{1CCFDCC4-2460-2840-84AB-BA2A5AC41D60}" srcOrd="0" destOrd="0" presId="urn:microsoft.com/office/officeart/2005/8/layout/hierarchy2"/>
    <dgm:cxn modelId="{C5532805-5985-FC4C-9B42-3C7E686DF3E4}" srcId="{7A6172CF-4270-DA4E-A994-C922501FB592}" destId="{0AF846DD-AACB-3B47-B49D-1E39DCD92B1A}" srcOrd="2" destOrd="0" parTransId="{DFDB0C5C-385B-0742-8BB4-2F493D702484}" sibTransId="{81CA3887-B299-AA4A-ADAF-3891FBA13335}"/>
    <dgm:cxn modelId="{31DF0210-0798-7D41-988A-68A99917FC57}" srcId="{77CF9B02-4D89-CE40-930B-5DC2CAA69F87}" destId="{2AFD2289-2719-6B49-BE6D-94D5177CC6A6}" srcOrd="1" destOrd="0" parTransId="{51D6E4EB-CDA1-CB4E-A35B-A41C847D9C7B}" sibTransId="{E8C96B5B-5E29-A449-A9F4-09AE74FE7A6B}"/>
    <dgm:cxn modelId="{A72CC61D-C9EE-4C99-B093-FEB3971B2102}" type="presOf" srcId="{3E7A0CEF-C52B-044F-B333-099BD0842240}" destId="{66F19FB2-83FD-7A41-8901-07C4B1467D7D}" srcOrd="1" destOrd="0" presId="urn:microsoft.com/office/officeart/2005/8/layout/hierarchy2"/>
    <dgm:cxn modelId="{647B0926-3B08-4C51-B964-36E31AC3ADCC}" type="presOf" srcId="{F240F166-C15D-6948-AA99-CEA4B2444A43}" destId="{47FF77E3-B34D-8947-88C2-41040B385227}" srcOrd="1" destOrd="0" presId="urn:microsoft.com/office/officeart/2005/8/layout/hierarchy2"/>
    <dgm:cxn modelId="{01AFBB2D-CCCD-4330-BB8C-60E8429E027D}" type="presOf" srcId="{2AFD2289-2719-6B49-BE6D-94D5177CC6A6}" destId="{A49F610B-01AA-934F-8AB9-4CC03BA1CB9D}" srcOrd="0" destOrd="0" presId="urn:microsoft.com/office/officeart/2005/8/layout/hierarchy2"/>
    <dgm:cxn modelId="{1B22463C-D3CB-4CF8-B834-8B85E40835A2}" type="presOf" srcId="{F240F166-C15D-6948-AA99-CEA4B2444A43}" destId="{856F14BA-CD05-224A-9C81-AF927C330E1A}" srcOrd="0" destOrd="0" presId="urn:microsoft.com/office/officeart/2005/8/layout/hierarchy2"/>
    <dgm:cxn modelId="{F115EB3D-3A0E-0F47-82B7-C1FD8BE719CC}" srcId="{0AF846DD-AACB-3B47-B49D-1E39DCD92B1A}" destId="{B987966A-8203-0649-B07B-BD06A3687F68}" srcOrd="1" destOrd="0" parTransId="{B1B7DC58-4FC8-904D-B260-206999698634}" sibTransId="{14765BE7-6BCA-3F4F-90B5-F9ABD377BFC2}"/>
    <dgm:cxn modelId="{D5BE8540-DE5B-43DA-B5BD-0E6662754424}" type="presOf" srcId="{0AF846DD-AACB-3B47-B49D-1E39DCD92B1A}" destId="{93584997-0B1B-FB4C-8B3C-F93BBF7116A9}" srcOrd="0" destOrd="0" presId="urn:microsoft.com/office/officeart/2005/8/layout/hierarchy2"/>
    <dgm:cxn modelId="{55226141-8730-400C-B6DC-466F595F73F9}" type="presOf" srcId="{51D6E4EB-CDA1-CB4E-A35B-A41C847D9C7B}" destId="{72E83B6A-DA8D-8149-8F31-4B0BE4D9244D}" srcOrd="0" destOrd="0" presId="urn:microsoft.com/office/officeart/2005/8/layout/hierarchy2"/>
    <dgm:cxn modelId="{78F17845-AB2C-4AEC-A5E7-126AAF0F4A92}" type="presOf" srcId="{B1B7DC58-4FC8-904D-B260-206999698634}" destId="{471F9C48-E670-5145-A689-08C4BFEB514D}" srcOrd="0" destOrd="0" presId="urn:microsoft.com/office/officeart/2005/8/layout/hierarchy2"/>
    <dgm:cxn modelId="{715B7B65-0265-544C-923C-41DA04781A5B}" srcId="{77CF9B02-4D89-CE40-930B-5DC2CAA69F87}" destId="{D95E5BD0-4370-9A4A-AF77-7650940A89CE}" srcOrd="0" destOrd="0" parTransId="{F240F166-C15D-6948-AA99-CEA4B2444A43}" sibTransId="{C8041B34-45A6-2E4B-B15F-CF3C700E33AC}"/>
    <dgm:cxn modelId="{FE4B529A-E2F7-432C-A32B-5205A29373DD}" type="presOf" srcId="{3E7A0CEF-C52B-044F-B333-099BD0842240}" destId="{AEC1763E-7392-7F4A-AE63-B2C07F0C02FE}" srcOrd="0" destOrd="0" presId="urn:microsoft.com/office/officeart/2005/8/layout/hierarchy2"/>
    <dgm:cxn modelId="{357044A6-F628-D547-8B53-4766FEF31D47}" srcId="{7A6172CF-4270-DA4E-A994-C922501FB592}" destId="{77CF9B02-4D89-CE40-930B-5DC2CAA69F87}" srcOrd="0" destOrd="0" parTransId="{BBFF717B-147E-D34B-B991-9556703B7278}" sibTransId="{09EA30A9-9F5E-8644-BCCE-1FB58FEE3E3F}"/>
    <dgm:cxn modelId="{663B5CAE-EF9A-5B40-B2E7-E936D8A3B50C}" srcId="{0AF846DD-AACB-3B47-B49D-1E39DCD92B1A}" destId="{2F15990F-7A70-6F49-93F6-70E342910B7E}" srcOrd="0" destOrd="0" parTransId="{3E7A0CEF-C52B-044F-B333-099BD0842240}" sibTransId="{8B91E20A-B18C-A64C-AED9-45FD567C8B75}"/>
    <dgm:cxn modelId="{0AE165B3-CB62-423B-A242-C1D1A7B1DD85}" type="presOf" srcId="{77CF9B02-4D89-CE40-930B-5DC2CAA69F87}" destId="{195FB1CF-3F76-AD49-BB36-1544C8FB97B4}" srcOrd="0" destOrd="0" presId="urn:microsoft.com/office/officeart/2005/8/layout/hierarchy2"/>
    <dgm:cxn modelId="{D7032EBC-8417-0D44-8ABE-8149AE98A122}" srcId="{7A6172CF-4270-DA4E-A994-C922501FB592}" destId="{C8D1C589-7767-104F-853B-02E6740D9293}" srcOrd="1" destOrd="0" parTransId="{90CEF897-BD9A-AF4D-986F-8E8478671390}" sibTransId="{19ACBE3D-1913-1C46-8C97-2F6A798739BA}"/>
    <dgm:cxn modelId="{DB03ECC5-03C3-4E44-BECA-13519E6D9934}" type="presOf" srcId="{D95E5BD0-4370-9A4A-AF77-7650940A89CE}" destId="{79605D1F-6504-1A48-83AC-568BAA3CB892}" srcOrd="0" destOrd="0" presId="urn:microsoft.com/office/officeart/2005/8/layout/hierarchy2"/>
    <dgm:cxn modelId="{A830DED7-C9C6-4271-A679-58A300BB86C4}" type="presOf" srcId="{B987966A-8203-0649-B07B-BD06A3687F68}" destId="{9536A2AB-62A0-0444-A3A3-3D3AD136B53F}" srcOrd="0" destOrd="0" presId="urn:microsoft.com/office/officeart/2005/8/layout/hierarchy2"/>
    <dgm:cxn modelId="{892DE8E5-41BC-4C26-897E-448CFA33E107}" type="presOf" srcId="{7A6172CF-4270-DA4E-A994-C922501FB592}" destId="{3D6E0949-129F-A243-B529-35A891CCDC7D}" srcOrd="0" destOrd="0" presId="urn:microsoft.com/office/officeart/2005/8/layout/hierarchy2"/>
    <dgm:cxn modelId="{64C945ED-A0F4-464B-A7C4-18DD55D7554C}" type="presOf" srcId="{B1B7DC58-4FC8-904D-B260-206999698634}" destId="{ECA674A8-DE2F-EE4D-A575-9FC6EBA68EB0}" srcOrd="1" destOrd="0" presId="urn:microsoft.com/office/officeart/2005/8/layout/hierarchy2"/>
    <dgm:cxn modelId="{24C08AF0-5FF7-420F-A394-E01AB371B765}" type="presOf" srcId="{51D6E4EB-CDA1-CB4E-A35B-A41C847D9C7B}" destId="{2E338F55-9CD4-DD4F-918D-E427B64A2574}" srcOrd="1" destOrd="0" presId="urn:microsoft.com/office/officeart/2005/8/layout/hierarchy2"/>
    <dgm:cxn modelId="{6284B1F5-32C0-45BA-A08C-0587976A6114}" type="presOf" srcId="{2F15990F-7A70-6F49-93F6-70E342910B7E}" destId="{64DA58DD-5D2E-9E4B-B4C8-B7B98B7890B7}" srcOrd="0" destOrd="0" presId="urn:microsoft.com/office/officeart/2005/8/layout/hierarchy2"/>
    <dgm:cxn modelId="{C9C57F82-B64A-468E-83BC-F82B7BDC778D}" type="presParOf" srcId="{3D6E0949-129F-A243-B529-35A891CCDC7D}" destId="{A6436138-30D7-EC4B-B630-10B4E0AA7117}" srcOrd="0" destOrd="0" presId="urn:microsoft.com/office/officeart/2005/8/layout/hierarchy2"/>
    <dgm:cxn modelId="{28E9783B-5F50-4B17-A002-EF5F1E1FA134}" type="presParOf" srcId="{A6436138-30D7-EC4B-B630-10B4E0AA7117}" destId="{195FB1CF-3F76-AD49-BB36-1544C8FB97B4}" srcOrd="0" destOrd="0" presId="urn:microsoft.com/office/officeart/2005/8/layout/hierarchy2"/>
    <dgm:cxn modelId="{950B428F-1A8E-474E-9D83-7B46D597D42B}" type="presParOf" srcId="{A6436138-30D7-EC4B-B630-10B4E0AA7117}" destId="{3FFBAD4F-9127-8A4E-AD23-35A362BADE0D}" srcOrd="1" destOrd="0" presId="urn:microsoft.com/office/officeart/2005/8/layout/hierarchy2"/>
    <dgm:cxn modelId="{99D4083F-BACA-40CB-99EE-FAD2D5C9002F}" type="presParOf" srcId="{3FFBAD4F-9127-8A4E-AD23-35A362BADE0D}" destId="{856F14BA-CD05-224A-9C81-AF927C330E1A}" srcOrd="0" destOrd="0" presId="urn:microsoft.com/office/officeart/2005/8/layout/hierarchy2"/>
    <dgm:cxn modelId="{3261F58E-5F0A-459C-AA1E-0CC5A3A6B32E}" type="presParOf" srcId="{856F14BA-CD05-224A-9C81-AF927C330E1A}" destId="{47FF77E3-B34D-8947-88C2-41040B385227}" srcOrd="0" destOrd="0" presId="urn:microsoft.com/office/officeart/2005/8/layout/hierarchy2"/>
    <dgm:cxn modelId="{DBDBA21A-2C0F-47C2-8E61-51DEC6C02E4B}" type="presParOf" srcId="{3FFBAD4F-9127-8A4E-AD23-35A362BADE0D}" destId="{8BFA250E-5F67-1A42-98E9-533DCA4A47E1}" srcOrd="1" destOrd="0" presId="urn:microsoft.com/office/officeart/2005/8/layout/hierarchy2"/>
    <dgm:cxn modelId="{5F037665-1FF8-4237-8AD3-C43FF1B9C6E8}" type="presParOf" srcId="{8BFA250E-5F67-1A42-98E9-533DCA4A47E1}" destId="{79605D1F-6504-1A48-83AC-568BAA3CB892}" srcOrd="0" destOrd="0" presId="urn:microsoft.com/office/officeart/2005/8/layout/hierarchy2"/>
    <dgm:cxn modelId="{ED8C77B8-3FAA-431D-878C-F81048F7DBFD}" type="presParOf" srcId="{8BFA250E-5F67-1A42-98E9-533DCA4A47E1}" destId="{84354FA0-576E-3144-AF93-F1BB556BA413}" srcOrd="1" destOrd="0" presId="urn:microsoft.com/office/officeart/2005/8/layout/hierarchy2"/>
    <dgm:cxn modelId="{C4FA8C21-EC59-4A63-8153-E49B8CCA0496}" type="presParOf" srcId="{3FFBAD4F-9127-8A4E-AD23-35A362BADE0D}" destId="{72E83B6A-DA8D-8149-8F31-4B0BE4D9244D}" srcOrd="2" destOrd="0" presId="urn:microsoft.com/office/officeart/2005/8/layout/hierarchy2"/>
    <dgm:cxn modelId="{65307642-A443-4DE3-BB4A-14BB9FBC5E42}" type="presParOf" srcId="{72E83B6A-DA8D-8149-8F31-4B0BE4D9244D}" destId="{2E338F55-9CD4-DD4F-918D-E427B64A2574}" srcOrd="0" destOrd="0" presId="urn:microsoft.com/office/officeart/2005/8/layout/hierarchy2"/>
    <dgm:cxn modelId="{7B2ED0BD-5920-41B2-B079-BBC11F2412E2}" type="presParOf" srcId="{3FFBAD4F-9127-8A4E-AD23-35A362BADE0D}" destId="{8BE0ED8F-9926-FD46-AB64-2B205FD69A9A}" srcOrd="3" destOrd="0" presId="urn:microsoft.com/office/officeart/2005/8/layout/hierarchy2"/>
    <dgm:cxn modelId="{D53BA61F-1B94-42F0-A6AD-D012827DE0A4}" type="presParOf" srcId="{8BE0ED8F-9926-FD46-AB64-2B205FD69A9A}" destId="{A49F610B-01AA-934F-8AB9-4CC03BA1CB9D}" srcOrd="0" destOrd="0" presId="urn:microsoft.com/office/officeart/2005/8/layout/hierarchy2"/>
    <dgm:cxn modelId="{5EE864D3-9B0B-47DD-8E5B-7390611368F5}" type="presParOf" srcId="{8BE0ED8F-9926-FD46-AB64-2B205FD69A9A}" destId="{5CA586A2-B5A8-3249-A4D7-94AA71264948}" srcOrd="1" destOrd="0" presId="urn:microsoft.com/office/officeart/2005/8/layout/hierarchy2"/>
    <dgm:cxn modelId="{B0E2DA4E-28B3-41FB-855C-644FCBE396FA}" type="presParOf" srcId="{3D6E0949-129F-A243-B529-35A891CCDC7D}" destId="{6FC3ECE5-5258-9942-AF53-4F2F0A69E0F7}" srcOrd="1" destOrd="0" presId="urn:microsoft.com/office/officeart/2005/8/layout/hierarchy2"/>
    <dgm:cxn modelId="{DF40D2D7-11CE-4D69-ADFE-64F648330440}" type="presParOf" srcId="{6FC3ECE5-5258-9942-AF53-4F2F0A69E0F7}" destId="{1CCFDCC4-2460-2840-84AB-BA2A5AC41D60}" srcOrd="0" destOrd="0" presId="urn:microsoft.com/office/officeart/2005/8/layout/hierarchy2"/>
    <dgm:cxn modelId="{670090F0-47E5-42D4-8E7E-6C2CD53EBEDF}" type="presParOf" srcId="{6FC3ECE5-5258-9942-AF53-4F2F0A69E0F7}" destId="{A6B0EF1A-C214-3749-B45A-2D8C8F5B80D8}" srcOrd="1" destOrd="0" presId="urn:microsoft.com/office/officeart/2005/8/layout/hierarchy2"/>
    <dgm:cxn modelId="{18B01C7E-A74C-4BAB-8AA3-D70233BD310E}" type="presParOf" srcId="{3D6E0949-129F-A243-B529-35A891CCDC7D}" destId="{988462BA-1BD6-9B49-8ECC-228E20376F38}" srcOrd="2" destOrd="0" presId="urn:microsoft.com/office/officeart/2005/8/layout/hierarchy2"/>
    <dgm:cxn modelId="{CDBE902C-35A3-4901-BA5C-D89C478CB715}" type="presParOf" srcId="{988462BA-1BD6-9B49-8ECC-228E20376F38}" destId="{93584997-0B1B-FB4C-8B3C-F93BBF7116A9}" srcOrd="0" destOrd="0" presId="urn:microsoft.com/office/officeart/2005/8/layout/hierarchy2"/>
    <dgm:cxn modelId="{D5280EF4-76E2-4D60-B99C-E2EA8B8F2685}" type="presParOf" srcId="{988462BA-1BD6-9B49-8ECC-228E20376F38}" destId="{8C1BE446-9194-7F44-AFDE-53A69695967E}" srcOrd="1" destOrd="0" presId="urn:microsoft.com/office/officeart/2005/8/layout/hierarchy2"/>
    <dgm:cxn modelId="{E6206EC9-700B-4BBF-A113-4D66D7EEBCA5}" type="presParOf" srcId="{8C1BE446-9194-7F44-AFDE-53A69695967E}" destId="{AEC1763E-7392-7F4A-AE63-B2C07F0C02FE}" srcOrd="0" destOrd="0" presId="urn:microsoft.com/office/officeart/2005/8/layout/hierarchy2"/>
    <dgm:cxn modelId="{EFDACA9E-4379-4239-B456-2B6D203A1AA0}" type="presParOf" srcId="{AEC1763E-7392-7F4A-AE63-B2C07F0C02FE}" destId="{66F19FB2-83FD-7A41-8901-07C4B1467D7D}" srcOrd="0" destOrd="0" presId="urn:microsoft.com/office/officeart/2005/8/layout/hierarchy2"/>
    <dgm:cxn modelId="{0023099A-4FA2-4691-909E-9C4CDB9139FA}" type="presParOf" srcId="{8C1BE446-9194-7F44-AFDE-53A69695967E}" destId="{4A3A9260-ECD0-464C-AFEC-1060060C63E3}" srcOrd="1" destOrd="0" presId="urn:microsoft.com/office/officeart/2005/8/layout/hierarchy2"/>
    <dgm:cxn modelId="{E98ED51C-FDE3-43D1-8B81-99CE3F87583F}" type="presParOf" srcId="{4A3A9260-ECD0-464C-AFEC-1060060C63E3}" destId="{64DA58DD-5D2E-9E4B-B4C8-B7B98B7890B7}" srcOrd="0" destOrd="0" presId="urn:microsoft.com/office/officeart/2005/8/layout/hierarchy2"/>
    <dgm:cxn modelId="{A5314C9F-4502-4327-906B-AB85E985E6F6}" type="presParOf" srcId="{4A3A9260-ECD0-464C-AFEC-1060060C63E3}" destId="{B4B73A83-910D-384D-BAC1-75D178457EB8}" srcOrd="1" destOrd="0" presId="urn:microsoft.com/office/officeart/2005/8/layout/hierarchy2"/>
    <dgm:cxn modelId="{1F80B22E-E5F9-445A-8890-57460A01DF91}" type="presParOf" srcId="{8C1BE446-9194-7F44-AFDE-53A69695967E}" destId="{471F9C48-E670-5145-A689-08C4BFEB514D}" srcOrd="2" destOrd="0" presId="urn:microsoft.com/office/officeart/2005/8/layout/hierarchy2"/>
    <dgm:cxn modelId="{F6BD90CC-0239-4C4D-ACF2-FF62E54C2DC5}" type="presParOf" srcId="{471F9C48-E670-5145-A689-08C4BFEB514D}" destId="{ECA674A8-DE2F-EE4D-A575-9FC6EBA68EB0}" srcOrd="0" destOrd="0" presId="urn:microsoft.com/office/officeart/2005/8/layout/hierarchy2"/>
    <dgm:cxn modelId="{89A5A9A1-B47F-4808-9CD2-CD2CFD247CC7}" type="presParOf" srcId="{8C1BE446-9194-7F44-AFDE-53A69695967E}" destId="{FDC28FC0-FAA8-C840-B22C-389F8DF2D8A8}" srcOrd="3" destOrd="0" presId="urn:microsoft.com/office/officeart/2005/8/layout/hierarchy2"/>
    <dgm:cxn modelId="{E5E4D9DB-6988-4716-A00F-E424FED34271}" type="presParOf" srcId="{FDC28FC0-FAA8-C840-B22C-389F8DF2D8A8}" destId="{9536A2AB-62A0-0444-A3A3-3D3AD136B53F}" srcOrd="0" destOrd="0" presId="urn:microsoft.com/office/officeart/2005/8/layout/hierarchy2"/>
    <dgm:cxn modelId="{5C85C23D-2562-4B72-A5BC-8C468FFB37EE}" type="presParOf" srcId="{FDC28FC0-FAA8-C840-B22C-389F8DF2D8A8}" destId="{92659500-3C92-E14E-B15D-51E85E28655B}"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DD347-0116-F840-BFE5-5590C93C28E4}">
      <dsp:nvSpPr>
        <dsp:cNvPr id="0" name=""/>
        <dsp:cNvSpPr/>
      </dsp:nvSpPr>
      <dsp:spPr>
        <a:xfrm>
          <a:off x="0" y="364440"/>
          <a:ext cx="8991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CD1480CB-FD11-694E-BC6C-D6D4A9DD7D61}">
      <dsp:nvSpPr>
        <dsp:cNvPr id="0" name=""/>
        <dsp:cNvSpPr/>
      </dsp:nvSpPr>
      <dsp:spPr>
        <a:xfrm>
          <a:off x="449580" y="10200"/>
          <a:ext cx="6294120" cy="70848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7903" tIns="0" rIns="237903" bIns="0" numCol="1" spcCol="1270" anchor="ctr" anchorCtr="0">
          <a:noAutofit/>
        </a:bodyPr>
        <a:lstStyle/>
        <a:p>
          <a:pPr marL="0" lvl="0" indent="0" algn="l" defTabSz="1066800" rtl="0">
            <a:lnSpc>
              <a:spcPct val="90000"/>
            </a:lnSpc>
            <a:spcBef>
              <a:spcPct val="0"/>
            </a:spcBef>
            <a:spcAft>
              <a:spcPct val="35000"/>
            </a:spcAft>
            <a:buNone/>
          </a:pPr>
          <a:r>
            <a:rPr lang="en-US" sz="2400" kern="1200" dirty="0"/>
            <a:t>Going up the Brain Stem</a:t>
          </a:r>
        </a:p>
      </dsp:txBody>
      <dsp:txXfrm>
        <a:off x="484165" y="44785"/>
        <a:ext cx="6224950" cy="639310"/>
      </dsp:txXfrm>
    </dsp:sp>
    <dsp:sp modelId="{F2AB4E17-90F2-2F4F-953C-9B3690DA2A75}">
      <dsp:nvSpPr>
        <dsp:cNvPr id="0" name=""/>
        <dsp:cNvSpPr/>
      </dsp:nvSpPr>
      <dsp:spPr>
        <a:xfrm>
          <a:off x="0" y="1453080"/>
          <a:ext cx="8991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4270ECF8-D16E-1142-81AB-290829DD90A3}">
      <dsp:nvSpPr>
        <dsp:cNvPr id="0" name=""/>
        <dsp:cNvSpPr/>
      </dsp:nvSpPr>
      <dsp:spPr>
        <a:xfrm>
          <a:off x="449580" y="1098840"/>
          <a:ext cx="6294120" cy="70848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7903" tIns="0" rIns="237903" bIns="0" numCol="1" spcCol="1270" anchor="ctr" anchorCtr="0">
          <a:noAutofit/>
        </a:bodyPr>
        <a:lstStyle/>
        <a:p>
          <a:pPr marL="0" lvl="0" indent="0" algn="l" defTabSz="1066800" rtl="0">
            <a:lnSpc>
              <a:spcPct val="90000"/>
            </a:lnSpc>
            <a:spcBef>
              <a:spcPct val="0"/>
            </a:spcBef>
            <a:spcAft>
              <a:spcPct val="35000"/>
            </a:spcAft>
            <a:buNone/>
          </a:pPr>
          <a:r>
            <a:rPr lang="en-US" sz="2400" kern="1200"/>
            <a:t>Processing in the Cerebral Cortex</a:t>
          </a:r>
        </a:p>
      </dsp:txBody>
      <dsp:txXfrm>
        <a:off x="484165" y="1133425"/>
        <a:ext cx="6224950" cy="639310"/>
      </dsp:txXfrm>
    </dsp:sp>
    <dsp:sp modelId="{6A60382B-BA0E-754D-B24D-EA14E59458BF}">
      <dsp:nvSpPr>
        <dsp:cNvPr id="0" name=""/>
        <dsp:cNvSpPr/>
      </dsp:nvSpPr>
      <dsp:spPr>
        <a:xfrm>
          <a:off x="0" y="2541720"/>
          <a:ext cx="8991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4AB3263-2CCC-384F-A831-819B68C43BEA}">
      <dsp:nvSpPr>
        <dsp:cNvPr id="0" name=""/>
        <dsp:cNvSpPr/>
      </dsp:nvSpPr>
      <dsp:spPr>
        <a:xfrm>
          <a:off x="449580" y="2187480"/>
          <a:ext cx="6294120" cy="70848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7903" tIns="0" rIns="237903" bIns="0" numCol="1" spcCol="1270" anchor="ctr" anchorCtr="0">
          <a:noAutofit/>
        </a:bodyPr>
        <a:lstStyle/>
        <a:p>
          <a:pPr marL="0" lvl="0" indent="0" algn="l" defTabSz="1066800" rtl="0">
            <a:lnSpc>
              <a:spcPct val="90000"/>
            </a:lnSpc>
            <a:spcBef>
              <a:spcPct val="0"/>
            </a:spcBef>
            <a:spcAft>
              <a:spcPct val="35000"/>
            </a:spcAft>
            <a:buNone/>
          </a:pPr>
          <a:r>
            <a:rPr lang="en-US" sz="2400" kern="1200" dirty="0"/>
            <a:t>Left and Right Hemispheres</a:t>
          </a:r>
        </a:p>
      </dsp:txBody>
      <dsp:txXfrm>
        <a:off x="484165" y="2222065"/>
        <a:ext cx="6224950" cy="639310"/>
      </dsp:txXfrm>
    </dsp:sp>
    <dsp:sp modelId="{107C2E25-419B-A44F-B99C-99591FFD88DA}">
      <dsp:nvSpPr>
        <dsp:cNvPr id="0" name=""/>
        <dsp:cNvSpPr/>
      </dsp:nvSpPr>
      <dsp:spPr>
        <a:xfrm>
          <a:off x="0" y="3630359"/>
          <a:ext cx="8991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F57FF8F-4A48-6B4B-999A-9B539FA50B73}">
      <dsp:nvSpPr>
        <dsp:cNvPr id="0" name=""/>
        <dsp:cNvSpPr/>
      </dsp:nvSpPr>
      <dsp:spPr>
        <a:xfrm>
          <a:off x="449580" y="3276120"/>
          <a:ext cx="6294120" cy="70848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7903" tIns="0" rIns="237903" bIns="0" numCol="1" spcCol="1270" anchor="ctr" anchorCtr="0">
          <a:noAutofit/>
        </a:bodyPr>
        <a:lstStyle/>
        <a:p>
          <a:pPr marL="0" lvl="0" indent="0" algn="l" defTabSz="1066800" rtl="0">
            <a:lnSpc>
              <a:spcPct val="90000"/>
            </a:lnSpc>
            <a:spcBef>
              <a:spcPct val="0"/>
            </a:spcBef>
            <a:spcAft>
              <a:spcPct val="35000"/>
            </a:spcAft>
            <a:buNone/>
          </a:pPr>
          <a:r>
            <a:rPr lang="en-US" sz="2400" kern="1200" dirty="0"/>
            <a:t>Wilder Penfield</a:t>
          </a:r>
        </a:p>
      </dsp:txBody>
      <dsp:txXfrm>
        <a:off x="484165" y="3310705"/>
        <a:ext cx="6224950" cy="639310"/>
      </dsp:txXfrm>
    </dsp:sp>
    <dsp:sp modelId="{0C175BD7-562B-4293-8C94-81FB9992307D}">
      <dsp:nvSpPr>
        <dsp:cNvPr id="0" name=""/>
        <dsp:cNvSpPr/>
      </dsp:nvSpPr>
      <dsp:spPr>
        <a:xfrm>
          <a:off x="0" y="4718999"/>
          <a:ext cx="8991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9DB497B-FECD-42BB-8CE6-12ED22374104}">
      <dsp:nvSpPr>
        <dsp:cNvPr id="0" name=""/>
        <dsp:cNvSpPr/>
      </dsp:nvSpPr>
      <dsp:spPr>
        <a:xfrm>
          <a:off x="449580" y="4364759"/>
          <a:ext cx="6294120" cy="70848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7903" tIns="0" rIns="237903" bIns="0" numCol="1" spcCol="1270" anchor="ctr" anchorCtr="0">
          <a:noAutofit/>
        </a:bodyPr>
        <a:lstStyle/>
        <a:p>
          <a:pPr marL="0" lvl="0" indent="0" algn="l" defTabSz="1066800" rtl="0">
            <a:lnSpc>
              <a:spcPct val="90000"/>
            </a:lnSpc>
            <a:spcBef>
              <a:spcPct val="0"/>
            </a:spcBef>
            <a:spcAft>
              <a:spcPct val="35000"/>
            </a:spcAft>
            <a:buNone/>
          </a:pPr>
          <a:r>
            <a:rPr lang="en-US" sz="2400" kern="1200" dirty="0"/>
            <a:t>McGurk, rubber hands and split brains</a:t>
          </a:r>
        </a:p>
      </dsp:txBody>
      <dsp:txXfrm>
        <a:off x="484165" y="4399344"/>
        <a:ext cx="6224950"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FB1CF-3F76-AD49-BB36-1544C8FB97B4}">
      <dsp:nvSpPr>
        <dsp:cNvPr id="0" name=""/>
        <dsp:cNvSpPr/>
      </dsp:nvSpPr>
      <dsp:spPr>
        <a:xfrm>
          <a:off x="845329" y="16807"/>
          <a:ext cx="2724558" cy="1362279"/>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000000"/>
              </a:solidFill>
            </a:rPr>
            <a:t>Brain stem</a:t>
          </a:r>
        </a:p>
      </dsp:txBody>
      <dsp:txXfrm>
        <a:off x="885229" y="56707"/>
        <a:ext cx="2644758" cy="1282479"/>
      </dsp:txXfrm>
    </dsp:sp>
    <dsp:sp modelId="{856F14BA-CD05-224A-9C81-AF927C330E1A}">
      <dsp:nvSpPr>
        <dsp:cNvPr id="0" name=""/>
        <dsp:cNvSpPr/>
      </dsp:nvSpPr>
      <dsp:spPr>
        <a:xfrm rot="20391891">
          <a:off x="3534417" y="471088"/>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469139"/>
        <a:ext cx="58038" cy="58038"/>
      </dsp:txXfrm>
    </dsp:sp>
    <dsp:sp modelId="{79605D1F-6504-1A48-83AC-568BAA3CB892}">
      <dsp:nvSpPr>
        <dsp:cNvPr id="0" name=""/>
        <dsp:cNvSpPr/>
      </dsp:nvSpPr>
      <dsp:spPr>
        <a:xfrm>
          <a:off x="4659711" y="964"/>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Medulla </a:t>
          </a:r>
        </a:p>
      </dsp:txBody>
      <dsp:txXfrm>
        <a:off x="4677132" y="18385"/>
        <a:ext cx="2689716" cy="559970"/>
      </dsp:txXfrm>
    </dsp:sp>
    <dsp:sp modelId="{72E83B6A-DA8D-8149-8F31-4B0BE4D9244D}">
      <dsp:nvSpPr>
        <dsp:cNvPr id="0" name=""/>
        <dsp:cNvSpPr/>
      </dsp:nvSpPr>
      <dsp:spPr>
        <a:xfrm rot="1208109">
          <a:off x="3534417" y="870665"/>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868716"/>
        <a:ext cx="58038" cy="58038"/>
      </dsp:txXfrm>
    </dsp:sp>
    <dsp:sp modelId="{A49F610B-01AA-934F-8AB9-4CC03BA1CB9D}">
      <dsp:nvSpPr>
        <dsp:cNvPr id="0" name=""/>
        <dsp:cNvSpPr/>
      </dsp:nvSpPr>
      <dsp:spPr>
        <a:xfrm>
          <a:off x="4659711" y="800118"/>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Reticular formation </a:t>
          </a:r>
        </a:p>
      </dsp:txBody>
      <dsp:txXfrm>
        <a:off x="4677132" y="817539"/>
        <a:ext cx="2689716" cy="559970"/>
      </dsp:txXfrm>
    </dsp:sp>
    <dsp:sp modelId="{1CCFDCC4-2460-2840-84AB-BA2A5AC41D60}">
      <dsp:nvSpPr>
        <dsp:cNvPr id="0" name=""/>
        <dsp:cNvSpPr/>
      </dsp:nvSpPr>
      <dsp:spPr>
        <a:xfrm>
          <a:off x="845329" y="1583428"/>
          <a:ext cx="2724558" cy="1362279"/>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000000"/>
              </a:solidFill>
            </a:rPr>
            <a:t>Cerebellum </a:t>
          </a:r>
          <a:endParaRPr lang="en-US" sz="3600" b="1" kern="1200" dirty="0">
            <a:solidFill>
              <a:srgbClr val="000000"/>
            </a:solidFill>
          </a:endParaRPr>
        </a:p>
      </dsp:txBody>
      <dsp:txXfrm>
        <a:off x="885229" y="1623328"/>
        <a:ext cx="2644758" cy="1282479"/>
      </dsp:txXfrm>
    </dsp:sp>
    <dsp:sp modelId="{93584997-0B1B-FB4C-8B3C-F93BBF7116A9}">
      <dsp:nvSpPr>
        <dsp:cNvPr id="0" name=""/>
        <dsp:cNvSpPr/>
      </dsp:nvSpPr>
      <dsp:spPr>
        <a:xfrm>
          <a:off x="845329" y="3150050"/>
          <a:ext cx="2724558" cy="1362279"/>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000000"/>
              </a:solidFill>
            </a:rPr>
            <a:t>Thalamus</a:t>
          </a:r>
          <a:endParaRPr lang="en-US" sz="4400" b="1" kern="1200" dirty="0">
            <a:solidFill>
              <a:srgbClr val="000000"/>
            </a:solidFill>
          </a:endParaRPr>
        </a:p>
      </dsp:txBody>
      <dsp:txXfrm>
        <a:off x="885229" y="3189950"/>
        <a:ext cx="2644758" cy="1282479"/>
      </dsp:txXfrm>
    </dsp:sp>
    <dsp:sp modelId="{AEC1763E-7392-7F4A-AE63-B2C07F0C02FE}">
      <dsp:nvSpPr>
        <dsp:cNvPr id="0" name=""/>
        <dsp:cNvSpPr/>
      </dsp:nvSpPr>
      <dsp:spPr>
        <a:xfrm rot="20391891">
          <a:off x="3534417" y="3604331"/>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3602382"/>
        <a:ext cx="58038" cy="58038"/>
      </dsp:txXfrm>
    </dsp:sp>
    <dsp:sp modelId="{64DA58DD-5D2E-9E4B-B4C8-B7B98B7890B7}">
      <dsp:nvSpPr>
        <dsp:cNvPr id="0" name=""/>
        <dsp:cNvSpPr/>
      </dsp:nvSpPr>
      <dsp:spPr>
        <a:xfrm>
          <a:off x="4659711" y="3134206"/>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Basal ganglia</a:t>
          </a:r>
        </a:p>
      </dsp:txBody>
      <dsp:txXfrm>
        <a:off x="4677132" y="3151627"/>
        <a:ext cx="2689716" cy="559970"/>
      </dsp:txXfrm>
    </dsp:sp>
    <dsp:sp modelId="{471F9C48-E670-5145-A689-08C4BFEB514D}">
      <dsp:nvSpPr>
        <dsp:cNvPr id="0" name=""/>
        <dsp:cNvSpPr/>
      </dsp:nvSpPr>
      <dsp:spPr>
        <a:xfrm rot="1208109">
          <a:off x="3534417" y="4003908"/>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4001959"/>
        <a:ext cx="58038" cy="58038"/>
      </dsp:txXfrm>
    </dsp:sp>
    <dsp:sp modelId="{9536A2AB-62A0-0444-A3A3-3D3AD136B53F}">
      <dsp:nvSpPr>
        <dsp:cNvPr id="0" name=""/>
        <dsp:cNvSpPr/>
      </dsp:nvSpPr>
      <dsp:spPr>
        <a:xfrm>
          <a:off x="4659711" y="3933360"/>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Basal ganglia</a:t>
          </a:r>
        </a:p>
      </dsp:txBody>
      <dsp:txXfrm>
        <a:off x="4677132" y="3950781"/>
        <a:ext cx="2689716" cy="55997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3AB560-E46B-464B-B3AE-CCC53712F51E}" type="datetimeFigureOut">
              <a:rPr lang="en-GB" smtClean="0"/>
              <a:t>11/11/2021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B53791-6EF0-42AF-9F45-1256D913A620}" type="slidenum">
              <a:rPr lang="en-GB" smtClean="0"/>
              <a:t>‹#›</a:t>
            </a:fld>
            <a:endParaRPr lang="en-GB"/>
          </a:p>
        </p:txBody>
      </p:sp>
    </p:spTree>
    <p:extLst>
      <p:ext uri="{BB962C8B-B14F-4D97-AF65-F5344CB8AC3E}">
        <p14:creationId xmlns:p14="http://schemas.microsoft.com/office/powerpoint/2010/main" val="105810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397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5000"/>
              </a:lnSpc>
              <a:buFontTx/>
              <a:buChar char="•"/>
            </a:pPr>
            <a:r>
              <a:rPr lang="en-US" sz="2500" dirty="0">
                <a:latin typeface="Calibri" charset="0"/>
              </a:rPr>
              <a:t>The </a:t>
            </a:r>
            <a:r>
              <a:rPr lang="en-US" sz="2500" b="1" dirty="0">
                <a:solidFill>
                  <a:schemeClr val="accent1"/>
                </a:solidFill>
                <a:latin typeface="Calibri" charset="0"/>
              </a:rPr>
              <a:t>brain stem</a:t>
            </a:r>
          </a:p>
          <a:p>
            <a:pPr marL="804863" lvl="1" eaLnBrk="1" hangingPunct="1">
              <a:lnSpc>
                <a:spcPct val="95000"/>
              </a:lnSpc>
              <a:buFont typeface="Arial" charset="0"/>
              <a:buChar char="–"/>
            </a:pPr>
            <a:r>
              <a:rPr lang="en-US" sz="1900" dirty="0">
                <a:latin typeface="Calibri" charset="0"/>
              </a:rPr>
              <a:t>The </a:t>
            </a:r>
            <a:r>
              <a:rPr lang="en-US" sz="1900" b="1" dirty="0">
                <a:solidFill>
                  <a:schemeClr val="accent2"/>
                </a:solidFill>
                <a:latin typeface="Calibri" charset="0"/>
              </a:rPr>
              <a:t>medulla</a:t>
            </a:r>
            <a:r>
              <a:rPr lang="en-US" sz="1900" dirty="0">
                <a:latin typeface="Calibri" charset="0"/>
              </a:rPr>
              <a:t> links the spinal cord to the brain and is involved in regulating heartbeat, blood pressure, digestion, and swallowing</a:t>
            </a:r>
          </a:p>
          <a:p>
            <a:pPr marL="804863" lvl="1" eaLnBrk="1" hangingPunct="1">
              <a:lnSpc>
                <a:spcPct val="95000"/>
              </a:lnSpc>
              <a:buFont typeface="Arial" charset="0"/>
              <a:buChar char="–"/>
            </a:pPr>
            <a:r>
              <a:rPr lang="en-US" sz="1900" dirty="0">
                <a:latin typeface="Calibri" charset="0"/>
              </a:rPr>
              <a:t>The </a:t>
            </a:r>
            <a:r>
              <a:rPr lang="en-US" sz="1900" b="1" dirty="0">
                <a:solidFill>
                  <a:schemeClr val="accent2"/>
                </a:solidFill>
                <a:latin typeface="Calibri" charset="0"/>
              </a:rPr>
              <a:t>reticular formation</a:t>
            </a:r>
            <a:r>
              <a:rPr lang="en-US" sz="1900" dirty="0">
                <a:latin typeface="Calibri" charset="0"/>
              </a:rPr>
              <a:t> is a network of neurons running up the center of the brain stem and into the thalamus that is involved in controlling our different levels of arousal and awareness</a:t>
            </a:r>
          </a:p>
          <a:p>
            <a:pPr eaLnBrk="1" hangingPunct="1">
              <a:lnSpc>
                <a:spcPct val="95000"/>
              </a:lnSpc>
              <a:buFontTx/>
              <a:buChar char="•"/>
            </a:pPr>
            <a:r>
              <a:rPr lang="en-US" sz="2500" dirty="0">
                <a:latin typeface="Calibri" charset="0"/>
              </a:rPr>
              <a:t>The </a:t>
            </a:r>
            <a:r>
              <a:rPr lang="en-US" sz="2500" b="1" dirty="0">
                <a:solidFill>
                  <a:schemeClr val="accent1"/>
                </a:solidFill>
                <a:latin typeface="Calibri" charset="0"/>
              </a:rPr>
              <a:t>cerebellum</a:t>
            </a:r>
            <a:r>
              <a:rPr lang="en-US" sz="2500" dirty="0">
                <a:latin typeface="Calibri" charset="0"/>
              </a:rPr>
              <a:t> is involved in the coordination of our movements, our sense of balance, and motor and procedural learning</a:t>
            </a:r>
          </a:p>
          <a:p>
            <a:pPr eaLnBrk="1" hangingPunct="1">
              <a:lnSpc>
                <a:spcPct val="95000"/>
              </a:lnSpc>
              <a:buFontTx/>
              <a:buChar char="•"/>
            </a:pPr>
            <a:r>
              <a:rPr lang="en-US" sz="2500" dirty="0">
                <a:latin typeface="Calibri" charset="0"/>
              </a:rPr>
              <a:t>The </a:t>
            </a:r>
            <a:r>
              <a:rPr lang="en-US" sz="2500" b="1" dirty="0">
                <a:solidFill>
                  <a:schemeClr val="accent1"/>
                </a:solidFill>
                <a:latin typeface="Calibri" charset="0"/>
              </a:rPr>
              <a:t>thalamus</a:t>
            </a:r>
            <a:r>
              <a:rPr lang="en-US" sz="2500" dirty="0">
                <a:latin typeface="Calibri" charset="0"/>
              </a:rPr>
              <a:t>, located at the top of the brain stem, serves as a relay station for incoming sensory information (except smell)</a:t>
            </a:r>
          </a:p>
          <a:p>
            <a:pPr marL="804863" lvl="1" eaLnBrk="1" hangingPunct="1">
              <a:lnSpc>
                <a:spcPct val="95000"/>
              </a:lnSpc>
              <a:buFont typeface="Arial" charset="0"/>
              <a:buChar char="–"/>
            </a:pPr>
            <a:r>
              <a:rPr lang="en-US" sz="1900" dirty="0">
                <a:latin typeface="Calibri" charset="0"/>
              </a:rPr>
              <a:t>The </a:t>
            </a:r>
            <a:r>
              <a:rPr lang="en-US" sz="1900" b="1" dirty="0">
                <a:solidFill>
                  <a:schemeClr val="accent2"/>
                </a:solidFill>
                <a:latin typeface="Calibri" charset="0"/>
              </a:rPr>
              <a:t>basal ganglia</a:t>
            </a:r>
            <a:r>
              <a:rPr lang="en-US" sz="1900" dirty="0">
                <a:latin typeface="Calibri" charset="0"/>
              </a:rPr>
              <a:t> are on the outer sides of the thalamus and are concerned mainly with the initiation and execution of physical movements</a:t>
            </a:r>
          </a:p>
          <a:p>
            <a:endParaRPr lang="en-US" dirty="0">
              <a:latin typeface="Calibri" charset="0"/>
            </a:endParaRPr>
          </a:p>
        </p:txBody>
      </p:sp>
      <p:sp>
        <p:nvSpPr>
          <p:cNvPr id="8397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EC6AA92-9894-1A45-A283-38BD5DDDCDA9}" type="slidenum">
              <a:rPr lang="en-US" sz="1200">
                <a:solidFill>
                  <a:prstClr val="black"/>
                </a:solidFill>
              </a:rPr>
              <a:pPr eaLnBrk="1" hangingPunct="1"/>
              <a:t>3</a:t>
            </a:fld>
            <a:endParaRPr lang="en-US" sz="1200">
              <a:solidFill>
                <a:prstClr val="black"/>
              </a:solidFill>
            </a:endParaRPr>
          </a:p>
        </p:txBody>
      </p:sp>
    </p:spTree>
    <p:extLst>
      <p:ext uri="{BB962C8B-B14F-4D97-AF65-F5344CB8AC3E}">
        <p14:creationId xmlns:p14="http://schemas.microsoft.com/office/powerpoint/2010/main" val="4276270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320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a:latin typeface="Calibri" charset="0"/>
              </a:rPr>
              <a:t>The central core of the brain includes</a:t>
            </a:r>
          </a:p>
          <a:p>
            <a:pPr marL="171450" indent="-171450">
              <a:buFontTx/>
              <a:buChar char="•"/>
            </a:pPr>
            <a:r>
              <a:rPr lang="en-US">
                <a:latin typeface="Calibri" charset="0"/>
              </a:rPr>
              <a:t>(a) the brain stem (which includes the medulla and the pons), the thalamus attached to the top of the brain stem, and the reticular formation that passes through both;</a:t>
            </a:r>
          </a:p>
          <a:p>
            <a:pPr marL="171450" indent="-171450">
              <a:buFontTx/>
              <a:buChar char="•"/>
            </a:pPr>
            <a:r>
              <a:rPr lang="en-US">
                <a:latin typeface="Calibri" charset="0"/>
              </a:rPr>
              <a:t> (b) the cerebellum, which extends from the back of the brainstem; and</a:t>
            </a:r>
          </a:p>
          <a:p>
            <a:pPr marL="171450" indent="-171450">
              <a:buFontTx/>
              <a:buChar char="•"/>
            </a:pPr>
            <a:r>
              <a:rPr lang="en-US">
                <a:latin typeface="Calibri" charset="0"/>
              </a:rPr>
              <a:t> (c) the basal ganglia that surround the thalamus.</a:t>
            </a:r>
          </a:p>
          <a:p>
            <a:pPr marL="171450" indent="-171450">
              <a:buFontTx/>
              <a:buChar char="•"/>
            </a:pPr>
            <a:r>
              <a:rPr lang="en-US">
                <a:latin typeface="Calibri" charset="0"/>
              </a:rPr>
              <a:t> The hippocampus and amygdala are limbic system structures.</a:t>
            </a:r>
          </a:p>
        </p:txBody>
      </p:sp>
      <p:sp>
        <p:nvSpPr>
          <p:cNvPr id="1320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3F9858B-E6CA-0D45-A782-8D85245B20CF}" type="slidenum">
              <a:rPr lang="en-US" sz="1200">
                <a:solidFill>
                  <a:prstClr val="black"/>
                </a:solidFill>
              </a:rPr>
              <a:pPr eaLnBrk="1" hangingPunct="1"/>
              <a:t>4</a:t>
            </a:fld>
            <a:endParaRPr lang="en-US" sz="1200">
              <a:solidFill>
                <a:prstClr val="black"/>
              </a:solidFill>
            </a:endParaRPr>
          </a:p>
        </p:txBody>
      </p:sp>
    </p:spTree>
    <p:extLst>
      <p:ext uri="{BB962C8B-B14F-4D97-AF65-F5344CB8AC3E}">
        <p14:creationId xmlns:p14="http://schemas.microsoft.com/office/powerpoint/2010/main" val="3899551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011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a:buFontTx/>
              <a:buChar char="•"/>
            </a:pPr>
            <a:r>
              <a:rPr lang="en-US" dirty="0">
                <a:latin typeface="Calibri" charset="0"/>
              </a:rPr>
              <a:t>Cerebral cortex </a:t>
            </a:r>
            <a:r>
              <a:rPr lang="en-US" sz="2400" dirty="0">
                <a:solidFill>
                  <a:srgbClr val="000000"/>
                </a:solidFill>
                <a:latin typeface="Calibri" charset="0"/>
              </a:rPr>
              <a:t>Is where perception, language, memory, decision making, and all other higher-level cognitive processing occur.</a:t>
            </a:r>
          </a:p>
          <a:p>
            <a:pPr marL="171450" lvl="1" indent="-171450">
              <a:buFontTx/>
              <a:buChar char="•"/>
            </a:pPr>
            <a:r>
              <a:rPr lang="en-US" sz="2400" dirty="0">
                <a:solidFill>
                  <a:srgbClr val="000000"/>
                </a:solidFill>
                <a:latin typeface="Calibri" charset="0"/>
              </a:rPr>
              <a:t>Cerebral cortex consists of two hemispheres connected by a band of neurons called the corpus callosum, allowing the two hemispheres to communicate.</a:t>
            </a:r>
          </a:p>
          <a:p>
            <a:pPr marL="171450" lvl="1" indent="-171450">
              <a:buFontTx/>
              <a:buChar char="•"/>
            </a:pPr>
            <a:endParaRPr lang="en-US" sz="2400" dirty="0">
              <a:solidFill>
                <a:srgbClr val="000000"/>
              </a:solidFill>
              <a:latin typeface="Calibri" charset="0"/>
            </a:endParaRPr>
          </a:p>
          <a:p>
            <a:endParaRPr lang="en-US" dirty="0">
              <a:latin typeface="Calibri" charset="0"/>
            </a:endParaRPr>
          </a:p>
        </p:txBody>
      </p:sp>
      <p:sp>
        <p:nvSpPr>
          <p:cNvPr id="9011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3BF19DF-A137-2C45-8FF7-AB400C9A2653}" type="slidenum">
              <a:rPr lang="en-US" sz="1200">
                <a:solidFill>
                  <a:prstClr val="black"/>
                </a:solidFill>
              </a:rPr>
              <a:pPr eaLnBrk="1" hangingPunct="1"/>
              <a:t>5</a:t>
            </a:fld>
            <a:endParaRPr lang="en-US" sz="1200">
              <a:solidFill>
                <a:prstClr val="black"/>
              </a:solidFill>
            </a:endParaRPr>
          </a:p>
        </p:txBody>
      </p:sp>
    </p:spTree>
    <p:extLst>
      <p:ext uri="{BB962C8B-B14F-4D97-AF65-F5344CB8AC3E}">
        <p14:creationId xmlns:p14="http://schemas.microsoft.com/office/powerpoint/2010/main" val="1258658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341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This figure shows the four lobes in the left hemisphere. </a:t>
            </a:r>
          </a:p>
          <a:p>
            <a:pPr marL="171450" indent="-171450">
              <a:buFontTx/>
              <a:buChar char="•"/>
            </a:pPr>
            <a:r>
              <a:rPr lang="en-US" dirty="0">
                <a:latin typeface="Calibri" charset="0"/>
              </a:rPr>
              <a:t>They are exactly the same areas in the right hemisphere.</a:t>
            </a:r>
          </a:p>
          <a:p>
            <a:pPr marL="171450" indent="-171450">
              <a:buFontTx/>
              <a:buChar char="•"/>
            </a:pPr>
            <a:r>
              <a:rPr lang="en-US" dirty="0">
                <a:latin typeface="Calibri" charset="0"/>
              </a:rPr>
              <a:t>The central fissure separates the frontal lobe from the parietal lobe, and the temporal lobe is located beneath the lateral fissure running along the side of the hemisphere. </a:t>
            </a:r>
          </a:p>
          <a:p>
            <a:pPr marL="171450" indent="-171450">
              <a:buFontTx/>
              <a:buChar char="•"/>
            </a:pPr>
            <a:r>
              <a:rPr lang="en-US" dirty="0">
                <a:latin typeface="Calibri" charset="0"/>
              </a:rPr>
              <a:t>The occipital lobe is toward the lower back of the hemisphere. </a:t>
            </a:r>
          </a:p>
          <a:p>
            <a:pPr marL="171450" indent="-171450">
              <a:buFontTx/>
              <a:buChar char="•"/>
            </a:pPr>
            <a:r>
              <a:rPr lang="en-US" dirty="0">
                <a:latin typeface="Calibri" charset="0"/>
              </a:rPr>
              <a:t>The motor cortex is the strip in the frontal lobe directly in front of the central fissure; the somatosensory cortex is the strip in the parietal lobe directly behind the central fissure.</a:t>
            </a:r>
          </a:p>
          <a:p>
            <a:pPr marL="171450" indent="-171450">
              <a:buFontTx/>
              <a:buChar char="•"/>
            </a:pPr>
            <a:r>
              <a:rPr lang="en-US" dirty="0">
                <a:latin typeface="Calibri" charset="0"/>
              </a:rPr>
              <a:t>Primary auditory processing occurs in the temporal lobe, and primary visual processing in the occipital lobe.</a:t>
            </a:r>
          </a:p>
        </p:txBody>
      </p:sp>
      <p:sp>
        <p:nvSpPr>
          <p:cNvPr id="1341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B435A95-082E-CB4F-A529-3F2F52A14EF1}" type="slidenum">
              <a:rPr lang="en-US" sz="1200">
                <a:solidFill>
                  <a:prstClr val="black"/>
                </a:solidFill>
              </a:rPr>
              <a:pPr eaLnBrk="1" hangingPunct="1"/>
              <a:t>7</a:t>
            </a:fld>
            <a:endParaRPr lang="en-US" sz="1200">
              <a:solidFill>
                <a:prstClr val="black"/>
              </a:solidFill>
            </a:endParaRPr>
          </a:p>
        </p:txBody>
      </p:sp>
    </p:spTree>
    <p:extLst>
      <p:ext uri="{BB962C8B-B14F-4D97-AF65-F5344CB8AC3E}">
        <p14:creationId xmlns:p14="http://schemas.microsoft.com/office/powerpoint/2010/main" val="309897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06498"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a:buFontTx/>
              <a:buChar char="•"/>
            </a:pPr>
            <a:r>
              <a:rPr lang="en-US">
                <a:latin typeface="Calibri" charset="0"/>
              </a:rPr>
              <a:t>The right half of each eye connects with the right hemisphere, and the left half of each eye connects with the left hemisphere.</a:t>
            </a:r>
          </a:p>
          <a:p>
            <a:endParaRPr lang="en-US">
              <a:latin typeface="Calibri" charset="0"/>
            </a:endParaRPr>
          </a:p>
        </p:txBody>
      </p:sp>
      <p:sp>
        <p:nvSpPr>
          <p:cNvPr id="10649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97AA68B-2ED0-7E4A-898A-E1EDAD52E69E}" type="slidenum">
              <a:rPr lang="en-US" sz="1200">
                <a:solidFill>
                  <a:prstClr val="black"/>
                </a:solidFill>
              </a:rPr>
              <a:pPr eaLnBrk="1" hangingPunct="1"/>
              <a:t>11</a:t>
            </a:fld>
            <a:endParaRPr lang="en-US" sz="1200">
              <a:solidFill>
                <a:prstClr val="black"/>
              </a:solidFill>
            </a:endParaRPr>
          </a:p>
        </p:txBody>
      </p:sp>
    </p:spTree>
    <p:extLst>
      <p:ext uri="{BB962C8B-B14F-4D97-AF65-F5344CB8AC3E}">
        <p14:creationId xmlns:p14="http://schemas.microsoft.com/office/powerpoint/2010/main" val="2748171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0957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endParaRPr lang="en-US">
              <a:latin typeface="Calibri" charset="0"/>
            </a:endParaRPr>
          </a:p>
        </p:txBody>
      </p:sp>
      <p:sp>
        <p:nvSpPr>
          <p:cNvPr id="10957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EF5D78-AF1F-DD4D-88D7-1BF3322E5977}"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738012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hangingPunct="1">
              <a:lnSpc>
                <a:spcPct val="95000"/>
              </a:lnSpc>
              <a:buFont typeface="Arial"/>
              <a:buChar char="•"/>
              <a:defRPr/>
            </a:pPr>
            <a:r>
              <a:rPr lang="en-US" dirty="0">
                <a:latin typeface="Calibri" charset="0"/>
              </a:rPr>
              <a:t>If a spoon was flashed in the left visual field, split-brained people could not say it was a spoon.</a:t>
            </a:r>
          </a:p>
          <a:p>
            <a:pPr marL="171450" indent="-171450" eaLnBrk="1" hangingPunct="1">
              <a:lnSpc>
                <a:spcPct val="95000"/>
              </a:lnSpc>
              <a:buFont typeface="Arial"/>
              <a:buChar char="•"/>
              <a:defRPr/>
            </a:pPr>
            <a:r>
              <a:rPr lang="en-US" dirty="0">
                <a:latin typeface="Calibri" charset="0"/>
              </a:rPr>
              <a:t>If the person was blind-folded and told to find the object from a group of objects with the left hand, s/he can do this.</a:t>
            </a:r>
          </a:p>
          <a:p>
            <a:pPr>
              <a:defRPr/>
            </a:pPr>
            <a:endParaRPr lang="en-US" dirty="0"/>
          </a:p>
        </p:txBody>
      </p:sp>
      <p:sp>
        <p:nvSpPr>
          <p:cNvPr id="1116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DDD8E2B-58FE-AA45-8AB7-28491C495E8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1839410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361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marL="171450" indent="-171450">
              <a:buFontTx/>
              <a:buChar char="•"/>
            </a:pPr>
            <a:endParaRPr lang="en-US">
              <a:latin typeface="Calibri" charset="0"/>
            </a:endParaRPr>
          </a:p>
        </p:txBody>
      </p:sp>
      <p:sp>
        <p:nvSpPr>
          <p:cNvPr id="1361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EA2C013-AB64-D84D-BC9F-2FF6FEB27C51}" type="slidenum">
              <a:rPr lang="en-US" sz="1200">
                <a:solidFill>
                  <a:prstClr val="black"/>
                </a:solidFill>
              </a:rPr>
              <a:pPr eaLnBrk="1" hangingPunct="1"/>
              <a:t>18</a:t>
            </a:fld>
            <a:endParaRPr lang="en-US" sz="1200">
              <a:solidFill>
                <a:prstClr val="black"/>
              </a:solidFill>
            </a:endParaRPr>
          </a:p>
        </p:txBody>
      </p:sp>
    </p:spTree>
    <p:extLst>
      <p:ext uri="{BB962C8B-B14F-4D97-AF65-F5344CB8AC3E}">
        <p14:creationId xmlns:p14="http://schemas.microsoft.com/office/powerpoint/2010/main" val="23009045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3721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err="1">
                <a:latin typeface="Calibri" charset="0"/>
              </a:rPr>
              <a:t>Broca</a:t>
            </a:r>
            <a:r>
              <a:rPr lang="fr-FR" dirty="0">
                <a:latin typeface="Calibri" charset="0"/>
              </a:rPr>
              <a:t>'</a:t>
            </a:r>
            <a:r>
              <a:rPr lang="en-US" dirty="0">
                <a:latin typeface="Calibri" charset="0"/>
              </a:rPr>
              <a:t>s area and Wernicke</a:t>
            </a:r>
            <a:r>
              <a:rPr lang="fr-FR" dirty="0">
                <a:latin typeface="Calibri" charset="0"/>
              </a:rPr>
              <a:t>'</a:t>
            </a:r>
            <a:r>
              <a:rPr lang="en-US" dirty="0">
                <a:latin typeface="Calibri" charset="0"/>
              </a:rPr>
              <a:t>s area are responsible for speech production and the comprehension of speech and text, respectively. </a:t>
            </a:r>
          </a:p>
          <a:p>
            <a:pPr marL="171450" indent="-171450">
              <a:buFontTx/>
              <a:buChar char="•"/>
            </a:pPr>
            <a:r>
              <a:rPr lang="en-US" dirty="0">
                <a:latin typeface="Calibri" charset="0"/>
              </a:rPr>
              <a:t>They are located only in the left hemisphere for the majority of both left- and right-handed people.</a:t>
            </a:r>
          </a:p>
        </p:txBody>
      </p:sp>
      <p:sp>
        <p:nvSpPr>
          <p:cNvPr id="1372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3F8BB3-38B8-2249-BB6F-85647F8B3245}" type="slidenum">
              <a:rPr lang="en-US" sz="1200">
                <a:solidFill>
                  <a:prstClr val="black"/>
                </a:solidFill>
              </a:rPr>
              <a:pPr eaLnBrk="1" hangingPunct="1"/>
              <a:t>19</a:t>
            </a:fld>
            <a:endParaRPr lang="en-US" sz="1200">
              <a:solidFill>
                <a:prstClr val="black"/>
              </a:solidFill>
            </a:endParaRPr>
          </a:p>
        </p:txBody>
      </p:sp>
    </p:spTree>
    <p:extLst>
      <p:ext uri="{BB962C8B-B14F-4D97-AF65-F5344CB8AC3E}">
        <p14:creationId xmlns:p14="http://schemas.microsoft.com/office/powerpoint/2010/main" val="3143845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Each hemisphere controls the voluntary movement of the opposite side of the body (a contralateral relationship)</a:t>
            </a:r>
          </a:p>
          <a:p>
            <a:pPr eaLnBrk="1" hangingPunct="1">
              <a:buFont typeface="Arial"/>
              <a:buNone/>
              <a:defRPr/>
            </a:pPr>
            <a:endParaRPr lang="en-US" dirty="0"/>
          </a:p>
        </p:txBody>
      </p:sp>
      <p:sp>
        <p:nvSpPr>
          <p:cNvPr id="942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42AA97D-F9DA-154E-99C9-12A2E87D6DC7}"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081695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CEB9285-4D13-434E-99A6-91D4CE93985F}" type="datetime1">
              <a:rPr lang="en-GB" smtClean="0"/>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946619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82774B0-BBC9-443F-B0AE-62DEDDD9A771}" type="datetime1">
              <a:rPr lang="en-GB" smtClean="0"/>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916678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008595-5538-4B42-B5DE-7FB8D9FDF06C}" type="datetime1">
              <a:rPr lang="en-GB" smtClean="0"/>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665681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36B9567-4A44-4064-89A4-CC3103521657}" type="datetime1">
              <a:rPr lang="en-GB" smtClean="0"/>
              <a:t>11/11/2021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871471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6C7124C-EB5A-4B66-9617-9307CF63CC97}" type="datetime1">
              <a:rPr lang="en-GB" smtClean="0"/>
              <a:t>11/11/2021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2378974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599D90-EBC8-4EF1-90D5-9DAB1CA10ABC}" type="datetime1">
              <a:rPr lang="en-GB" smtClean="0"/>
              <a:t>11/11/2021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668618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970CCB-8D72-4058-8782-20A66FAD9E28}" type="datetime1">
              <a:rPr lang="en-GB" smtClean="0"/>
              <a:t>11/11/2021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1578845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220398-BD30-49A9-A233-C47AB9855CC2}" type="datetime1">
              <a:rPr lang="en-GB" smtClean="0"/>
              <a:t>11/11/2021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140048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3C1878-926E-4A67-BAB1-59346A46BCEF}" type="datetime1">
              <a:rPr lang="en-GB" smtClean="0"/>
              <a:t>11/11/2021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155203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0BCAA1-6FDF-41E4-B98C-5BC4F043218A}" type="datetime1">
              <a:rPr lang="en-GB" smtClean="0"/>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81751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0C05B7-4A22-4C58-BD10-7AE77AF1DDE9}" type="datetime1">
              <a:rPr lang="en-GB" smtClean="0"/>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1568165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823864599"/>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321080"/>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3665326"/>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55852155"/>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0849405"/>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399925917"/>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8664173"/>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0177249"/>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27099956"/>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86923947"/>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996599"/>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18293986"/>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8398247"/>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17079681"/>
      </p:ext>
    </p:extLst>
  </p:cSld>
  <p:clrMapOvr>
    <a:masterClrMapping/>
  </p:clrMapOvr>
  <p:transition spd="med">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0094064"/>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327528971"/>
      </p:ext>
    </p:extLst>
  </p:cSld>
  <p:clrMapOvr>
    <a:masterClrMapping/>
  </p:clrMapOvr>
  <p:transition spd="med">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3197598"/>
      </p:ext>
    </p:extLst>
  </p:cSld>
  <p:clrMapOvr>
    <a:masterClrMapping/>
  </p:clrMapOvr>
  <p:transition spd="med">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2953232"/>
      </p:ext>
    </p:extLst>
  </p:cSld>
  <p:clrMapOvr>
    <a:masterClrMapping/>
  </p:clrMapOvr>
  <p:transition spd="med">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69322539"/>
      </p:ext>
    </p:extLst>
  </p:cSld>
  <p:clrMapOvr>
    <a:masterClrMapping/>
  </p:clrMapOvr>
  <p:transition spd="med">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9843581"/>
      </p:ext>
    </p:extLst>
  </p:cSld>
  <p:clrMapOvr>
    <a:masterClrMapping/>
  </p:clrMapOvr>
  <p:transition spd="med">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665037850"/>
      </p:ext>
    </p:extLst>
  </p:cSld>
  <p:clrMapOvr>
    <a:masterClrMapping/>
  </p:clrMapOvr>
  <p:transition spd="med">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963587"/>
      </p:ext>
    </p:extLst>
  </p:cSld>
  <p:clrMapOvr>
    <a:masterClrMapping/>
  </p:clrMapOvr>
  <p:transition spd="med">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3839926"/>
      </p:ext>
    </p:extLst>
  </p:cSld>
  <p:clrMapOvr>
    <a:masterClrMapping/>
  </p:clrMapOvr>
  <p:transition spd="med">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2110480"/>
      </p:ext>
    </p:extLst>
  </p:cSld>
  <p:clrMapOvr>
    <a:masterClrMapping/>
  </p:clrMapOvr>
  <p:transition spd="med">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8269233"/>
      </p:ext>
    </p:extLst>
  </p:cSld>
  <p:clrMapOvr>
    <a:masterClrMapping/>
  </p:clrMapOvr>
  <p:transition spd="med">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659298249"/>
      </p:ext>
    </p:extLst>
  </p:cSld>
  <p:clrMapOvr>
    <a:masterClrMapping/>
  </p:clrMapOvr>
  <p:transition spd="med">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9331241"/>
      </p:ext>
    </p:extLst>
  </p:cSld>
  <p:clrMapOvr>
    <a:masterClrMapping/>
  </p:clrMapOvr>
  <p:transition spd="med">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1469766"/>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7246051"/>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71423475"/>
      </p:ext>
    </p:extLst>
  </p:cSld>
  <p:clrMapOvr>
    <a:masterClrMapping/>
  </p:clrMapOvr>
  <p:transition spd="med">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462468612"/>
      </p:ext>
    </p:extLst>
  </p:cSld>
  <p:clrMapOvr>
    <a:masterClrMapping/>
  </p:clrMapOvr>
  <p:transition spd="med">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22461452"/>
      </p:ext>
    </p:extLst>
  </p:cSld>
  <p:clrMapOvr>
    <a:masterClrMapping/>
  </p:clrMapOvr>
  <p:transition spd="med">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0348959"/>
      </p:ext>
    </p:extLst>
  </p:cSld>
  <p:clrMapOvr>
    <a:masterClrMapping/>
  </p:clrMapOvr>
  <p:transition spd="med">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98873867"/>
      </p:ext>
    </p:extLst>
  </p:cSld>
  <p:clrMapOvr>
    <a:masterClrMapping/>
  </p:clrMapOvr>
  <p:transition spd="med">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1375940"/>
      </p:ext>
    </p:extLst>
  </p:cSld>
  <p:clrMapOvr>
    <a:masterClrMapping/>
  </p:clrMapOvr>
  <p:transition spd="med">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169892928"/>
      </p:ext>
    </p:extLst>
  </p:cSld>
  <p:clrMapOvr>
    <a:masterClrMapping/>
  </p:clrMapOvr>
  <p:transition spd="med">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1532505"/>
      </p:ext>
    </p:extLst>
  </p:cSld>
  <p:clrMapOvr>
    <a:masterClrMapping/>
  </p:clrMapOvr>
  <p:transition spd="med">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57926"/>
      </p:ext>
    </p:extLst>
  </p:cSld>
  <p:clrMapOvr>
    <a:masterClrMapping/>
  </p:clrMapOvr>
  <p:transition spd="med">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30507833"/>
      </p:ext>
    </p:extLst>
  </p:cSld>
  <p:clrMapOvr>
    <a:masterClrMapping/>
  </p:clrMapOvr>
  <p:transition spd="med">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62938245"/>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3.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1.png"/><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theme" Target="../theme/theme4.xml"/><Relationship Id="rId5" Type="http://schemas.openxmlformats.org/officeDocument/2006/relationships/slideLayout" Target="../slideLayouts/slideLayout26.xml"/><Relationship Id="rId4" Type="http://schemas.openxmlformats.org/officeDocument/2006/relationships/slideLayout" Target="../slideLayouts/slideLayout25.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1.png"/><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theme" Target="../theme/theme5.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4.xml"/><Relationship Id="rId7" Type="http://schemas.openxmlformats.org/officeDocument/2006/relationships/image" Target="../media/image1.png"/><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theme" Target="../theme/theme6.xml"/><Relationship Id="rId5" Type="http://schemas.openxmlformats.org/officeDocument/2006/relationships/slideLayout" Target="../slideLayouts/slideLayout36.xml"/><Relationship Id="rId4" Type="http://schemas.openxmlformats.org/officeDocument/2006/relationships/slideLayout" Target="../slideLayouts/slideLayout35.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7.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8.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9.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D6969A-616F-4E34-9CB6-1F6925830103}" type="datetime1">
              <a:rPr lang="en-GB" smtClean="0"/>
              <a:t>11/11/2021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9BC4C9-9C9C-42A1-ADA0-304ED0305212}" type="slidenum">
              <a:rPr lang="en-GB" smtClean="0"/>
              <a:t>‹#›</a:t>
            </a:fld>
            <a:endParaRPr lang="en-GB"/>
          </a:p>
        </p:txBody>
      </p:sp>
    </p:spTree>
    <p:extLst>
      <p:ext uri="{BB962C8B-B14F-4D97-AF65-F5344CB8AC3E}">
        <p14:creationId xmlns:p14="http://schemas.microsoft.com/office/powerpoint/2010/main" val="2854632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963314861"/>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1626569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64818557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187931751"/>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850819925"/>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032965979"/>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650113185"/>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527938807"/>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6.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youtube.com/watch?v=zx53Zj7EKQE&amp;t=101s" TargetMode="Externa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5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mcgill.ca/about/history/mcgill-pioneers/penfield"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Rqxhdffo_0c"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bing.com/videos/search?q=the+mcgurk+effect&amp;&amp;view=detail&amp;mid=862DCBF9932A6E0D6A86862DCBF9932A6E0D6A86&amp;&amp;FORM=VDRVRV" TargetMode="Externa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bing.com/videos/search?q=Brain+Tricks+with+Rubber+Hand&amp;&amp;view=detail&amp;mid=AFDFBBC906F0F31A26D5AFDFBBC906F0F31A26D5&amp;&amp;FORM=VDRVRV" TargetMode="Externa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youtube.com/watch?v=sl8W-QNSq4g"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youtube.com/watch?v=kaThzeghWnM" TargetMode="Externa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hyperlink" Target="https://www.youtube.com/watch?v=M_fjiEOb40M"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www.bbc.co.uk/programmes/p02rwgjj" TargetMode="External"/><Relationship Id="rId1" Type="http://schemas.openxmlformats.org/officeDocument/2006/relationships/slideLayout" Target="../slideLayouts/slideLayout7.xml"/><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a:extLst>
              <a:ext uri="{FF2B5EF4-FFF2-40B4-BE49-F238E27FC236}">
                <a16:creationId xmlns:a16="http://schemas.microsoft.com/office/drawing/2014/main" id="{5FF96126-0FD3-4123-86D6-F4238E5D163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AAA80F-7C4F-4E4E-8C66-E7AD3B90A6E1}"/>
              </a:ext>
            </a:extLst>
          </p:cNvPr>
          <p:cNvSpPr>
            <a:spLocks noGrp="1"/>
          </p:cNvSpPr>
          <p:nvPr>
            <p:ph type="ctrTitle"/>
          </p:nvPr>
        </p:nvSpPr>
        <p:spPr>
          <a:xfrm>
            <a:off x="1209040" y="5432584"/>
            <a:ext cx="10058400" cy="1106328"/>
          </a:xfrm>
          <a:effectLst>
            <a:outerShdw blurRad="50800" dist="38100" dir="2700000" algn="tl" rotWithShape="0">
              <a:prstClr val="black">
                <a:alpha val="40000"/>
              </a:prstClr>
            </a:outerShdw>
          </a:effectLst>
        </p:spPr>
        <p:txBody>
          <a:bodyPr>
            <a:normAutofit/>
          </a:bodyPr>
          <a:lstStyle/>
          <a:p>
            <a:r>
              <a:rPr lang="en-GB" sz="5200" dirty="0"/>
              <a:t>Biology and Behaviour</a:t>
            </a:r>
          </a:p>
        </p:txBody>
      </p:sp>
      <p:sp>
        <p:nvSpPr>
          <p:cNvPr id="4" name="Slide Number Placeholder 3">
            <a:extLst>
              <a:ext uri="{FF2B5EF4-FFF2-40B4-BE49-F238E27FC236}">
                <a16:creationId xmlns:a16="http://schemas.microsoft.com/office/drawing/2014/main" id="{40C4C6C2-1559-4635-8269-E530D1E5D238}"/>
              </a:ext>
            </a:extLst>
          </p:cNvPr>
          <p:cNvSpPr>
            <a:spLocks noGrp="1"/>
          </p:cNvSpPr>
          <p:nvPr>
            <p:ph type="sldNum" sz="quarter" idx="12"/>
          </p:nvPr>
        </p:nvSpPr>
        <p:spPr>
          <a:xfrm>
            <a:off x="8610600" y="6356350"/>
            <a:ext cx="2743200" cy="365125"/>
          </a:xfrm>
        </p:spPr>
        <p:txBody>
          <a:bodyPr>
            <a:normAutofit/>
          </a:bodyPr>
          <a:lstStyle/>
          <a:p>
            <a:pPr>
              <a:spcAft>
                <a:spcPts val="600"/>
              </a:spcAft>
            </a:pPr>
            <a:fld id="{779BC4C9-9C9C-42A1-ADA0-304ED0305212}" type="slidenum">
              <a:rPr lang="en-GB">
                <a:solidFill>
                  <a:srgbClr val="FFFFFF"/>
                </a:solidFill>
              </a:rPr>
              <a:pPr>
                <a:spcAft>
                  <a:spcPts val="600"/>
                </a:spcAft>
              </a:pPr>
              <a:t>1</a:t>
            </a:fld>
            <a:endParaRPr lang="en-GB">
              <a:solidFill>
                <a:srgbClr val="FFFFFF"/>
              </a:solidFill>
            </a:endParaRPr>
          </a:p>
        </p:txBody>
      </p:sp>
    </p:spTree>
    <p:extLst>
      <p:ext uri="{BB962C8B-B14F-4D97-AF65-F5344CB8AC3E}">
        <p14:creationId xmlns:p14="http://schemas.microsoft.com/office/powerpoint/2010/main" val="2050206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Grp="1" noChangeArrowheads="1"/>
          </p:cNvSpPr>
          <p:nvPr>
            <p:ph type="title"/>
          </p:nvPr>
        </p:nvSpPr>
        <p:spPr>
          <a:xfrm>
            <a:off x="708972" y="1842119"/>
            <a:ext cx="2217108" cy="2417523"/>
          </a:xfrm>
        </p:spPr>
        <p:txBody>
          <a:bodyPr>
            <a:normAutofit/>
          </a:bodyPr>
          <a:lstStyle/>
          <a:p>
            <a:r>
              <a:rPr lang="en-US" sz="6000" dirty="0"/>
              <a:t>The Brain</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309524351"/>
              </p:ext>
            </p:extLst>
          </p:nvPr>
        </p:nvGraphicFramePr>
        <p:xfrm>
          <a:off x="2926080" y="383881"/>
          <a:ext cx="89916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6260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graphicEl>
                                              <a:dgm id="{CD1480CB-FD11-694E-BC6C-D6D4A9DD7D61}"/>
                                            </p:graphicEl>
                                          </p:spTgt>
                                        </p:tgtEl>
                                        <p:attrNameLst>
                                          <p:attrName>style.visibility</p:attrName>
                                        </p:attrNameLst>
                                      </p:cBhvr>
                                      <p:to>
                                        <p:strVal val="visible"/>
                                      </p:to>
                                    </p:set>
                                    <p:anim calcmode="lin" valueType="num">
                                      <p:cBhvr additive="base">
                                        <p:cTn id="7" dur="500" fill="hold"/>
                                        <p:tgtEl>
                                          <p:spTgt spid="2">
                                            <p:graphicEl>
                                              <a:dgm id="{CD1480CB-FD11-694E-BC6C-D6D4A9DD7D6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graphicEl>
                                              <a:dgm id="{CD1480CB-FD11-694E-BC6C-D6D4A9DD7D6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graphicEl>
                                              <a:dgm id="{2ECDD347-0116-F840-BFE5-5590C93C28E4}"/>
                                            </p:graphicEl>
                                          </p:spTgt>
                                        </p:tgtEl>
                                        <p:attrNameLst>
                                          <p:attrName>style.visibility</p:attrName>
                                        </p:attrNameLst>
                                      </p:cBhvr>
                                      <p:to>
                                        <p:strVal val="visible"/>
                                      </p:to>
                                    </p:set>
                                    <p:anim calcmode="lin" valueType="num">
                                      <p:cBhvr additive="base">
                                        <p:cTn id="13" dur="500" fill="hold"/>
                                        <p:tgtEl>
                                          <p:spTgt spid="2">
                                            <p:graphicEl>
                                              <a:dgm id="{2ECDD347-0116-F840-BFE5-5590C93C28E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graphicEl>
                                              <a:dgm id="{2ECDD347-0116-F840-BFE5-5590C93C28E4}"/>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graphicEl>
                                              <a:dgm id="{4270ECF8-D16E-1142-81AB-290829DD90A3}"/>
                                            </p:graphicEl>
                                          </p:spTgt>
                                        </p:tgtEl>
                                        <p:attrNameLst>
                                          <p:attrName>style.visibility</p:attrName>
                                        </p:attrNameLst>
                                      </p:cBhvr>
                                      <p:to>
                                        <p:strVal val="visible"/>
                                      </p:to>
                                    </p:set>
                                    <p:anim calcmode="lin" valueType="num">
                                      <p:cBhvr additive="base">
                                        <p:cTn id="19" dur="500" fill="hold"/>
                                        <p:tgtEl>
                                          <p:spTgt spid="2">
                                            <p:graphicEl>
                                              <a:dgm id="{4270ECF8-D16E-1142-81AB-290829DD90A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graphicEl>
                                              <a:dgm id="{4270ECF8-D16E-1142-81AB-290829DD90A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graphicEl>
                                              <a:dgm id="{F2AB4E17-90F2-2F4F-953C-9B3690DA2A75}"/>
                                            </p:graphicEl>
                                          </p:spTgt>
                                        </p:tgtEl>
                                        <p:attrNameLst>
                                          <p:attrName>style.visibility</p:attrName>
                                        </p:attrNameLst>
                                      </p:cBhvr>
                                      <p:to>
                                        <p:strVal val="visible"/>
                                      </p:to>
                                    </p:set>
                                    <p:anim calcmode="lin" valueType="num">
                                      <p:cBhvr additive="base">
                                        <p:cTn id="25" dur="500" fill="hold"/>
                                        <p:tgtEl>
                                          <p:spTgt spid="2">
                                            <p:graphicEl>
                                              <a:dgm id="{F2AB4E17-90F2-2F4F-953C-9B3690DA2A75}"/>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graphicEl>
                                              <a:dgm id="{F2AB4E17-90F2-2F4F-953C-9B3690DA2A75}"/>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graphicEl>
                                              <a:dgm id="{94AB3263-2CCC-384F-A831-819B68C43BEA}"/>
                                            </p:graphicEl>
                                          </p:spTgt>
                                        </p:tgtEl>
                                        <p:attrNameLst>
                                          <p:attrName>style.visibility</p:attrName>
                                        </p:attrNameLst>
                                      </p:cBhvr>
                                      <p:to>
                                        <p:strVal val="visible"/>
                                      </p:to>
                                    </p:set>
                                    <p:anim calcmode="lin" valueType="num">
                                      <p:cBhvr additive="base">
                                        <p:cTn id="31" dur="500" fill="hold"/>
                                        <p:tgtEl>
                                          <p:spTgt spid="2">
                                            <p:graphicEl>
                                              <a:dgm id="{94AB3263-2CCC-384F-A831-819B68C43BEA}"/>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graphicEl>
                                              <a:dgm id="{94AB3263-2CCC-384F-A831-819B68C43BEA}"/>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graphicEl>
                                              <a:dgm id="{6A60382B-BA0E-754D-B24D-EA14E59458BF}"/>
                                            </p:graphicEl>
                                          </p:spTgt>
                                        </p:tgtEl>
                                        <p:attrNameLst>
                                          <p:attrName>style.visibility</p:attrName>
                                        </p:attrNameLst>
                                      </p:cBhvr>
                                      <p:to>
                                        <p:strVal val="visible"/>
                                      </p:to>
                                    </p:set>
                                    <p:anim calcmode="lin" valueType="num">
                                      <p:cBhvr additive="base">
                                        <p:cTn id="37" dur="500" fill="hold"/>
                                        <p:tgtEl>
                                          <p:spTgt spid="2">
                                            <p:graphicEl>
                                              <a:dgm id="{6A60382B-BA0E-754D-B24D-EA14E59458BF}"/>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graphicEl>
                                              <a:dgm id="{6A60382B-BA0E-754D-B24D-EA14E59458BF}"/>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graphicEl>
                                              <a:dgm id="{DF57FF8F-4A48-6B4B-999A-9B539FA50B73}"/>
                                            </p:graphicEl>
                                          </p:spTgt>
                                        </p:tgtEl>
                                        <p:attrNameLst>
                                          <p:attrName>style.visibility</p:attrName>
                                        </p:attrNameLst>
                                      </p:cBhvr>
                                      <p:to>
                                        <p:strVal val="visible"/>
                                      </p:to>
                                    </p:set>
                                    <p:anim calcmode="lin" valueType="num">
                                      <p:cBhvr additive="base">
                                        <p:cTn id="43" dur="500" fill="hold"/>
                                        <p:tgtEl>
                                          <p:spTgt spid="2">
                                            <p:graphicEl>
                                              <a:dgm id="{DF57FF8F-4A48-6B4B-999A-9B539FA50B73}"/>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graphicEl>
                                              <a:dgm id="{DF57FF8F-4A48-6B4B-999A-9B539FA50B73}"/>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graphicEl>
                                              <a:dgm id="{107C2E25-419B-A44F-B99C-99591FFD88DA}"/>
                                            </p:graphicEl>
                                          </p:spTgt>
                                        </p:tgtEl>
                                        <p:attrNameLst>
                                          <p:attrName>style.visibility</p:attrName>
                                        </p:attrNameLst>
                                      </p:cBhvr>
                                      <p:to>
                                        <p:strVal val="visible"/>
                                      </p:to>
                                    </p:set>
                                    <p:anim calcmode="lin" valueType="num">
                                      <p:cBhvr additive="base">
                                        <p:cTn id="49" dur="500" fill="hold"/>
                                        <p:tgtEl>
                                          <p:spTgt spid="2">
                                            <p:graphicEl>
                                              <a:dgm id="{107C2E25-419B-A44F-B99C-99591FFD88DA}"/>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graphicEl>
                                              <a:dgm id="{107C2E25-419B-A44F-B99C-99591FFD88DA}"/>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
                                            <p:graphicEl>
                                              <a:dgm id="{29DB497B-FECD-42BB-8CE6-12ED22374104}"/>
                                            </p:graphicEl>
                                          </p:spTgt>
                                        </p:tgtEl>
                                        <p:attrNameLst>
                                          <p:attrName>style.visibility</p:attrName>
                                        </p:attrNameLst>
                                      </p:cBhvr>
                                      <p:to>
                                        <p:strVal val="visible"/>
                                      </p:to>
                                    </p:set>
                                    <p:anim calcmode="lin" valueType="num">
                                      <p:cBhvr additive="base">
                                        <p:cTn id="55" dur="500" fill="hold"/>
                                        <p:tgtEl>
                                          <p:spTgt spid="2">
                                            <p:graphicEl>
                                              <a:dgm id="{29DB497B-FECD-42BB-8CE6-12ED22374104}"/>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graphicEl>
                                              <a:dgm id="{29DB497B-FECD-42BB-8CE6-12ED22374104}"/>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
                                            <p:graphicEl>
                                              <a:dgm id="{0C175BD7-562B-4293-8C94-81FB9992307D}"/>
                                            </p:graphicEl>
                                          </p:spTgt>
                                        </p:tgtEl>
                                        <p:attrNameLst>
                                          <p:attrName>style.visibility</p:attrName>
                                        </p:attrNameLst>
                                      </p:cBhvr>
                                      <p:to>
                                        <p:strVal val="visible"/>
                                      </p:to>
                                    </p:set>
                                    <p:anim calcmode="lin" valueType="num">
                                      <p:cBhvr additive="base">
                                        <p:cTn id="61" dur="500" fill="hold"/>
                                        <p:tgtEl>
                                          <p:spTgt spid="2">
                                            <p:graphicEl>
                                              <a:dgm id="{0C175BD7-562B-4293-8C94-81FB9992307D}"/>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graphicEl>
                                              <a:dgm id="{0C175BD7-562B-4293-8C94-81FB9992307D}"/>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p:txBody>
          <a:bodyPr>
            <a:noAutofit/>
          </a:bodyPr>
          <a:lstStyle/>
          <a:p>
            <a:r>
              <a:rPr lang="en-US" sz="5400" dirty="0"/>
              <a:t>Going Up the Brain Stem: </a:t>
            </a:r>
            <a:br>
              <a:rPr lang="en-US" sz="5400" dirty="0"/>
            </a:br>
            <a:r>
              <a:rPr lang="en-US" sz="5400" dirty="0"/>
              <a:t>The Central Core</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278253010"/>
              </p:ext>
            </p:extLst>
          </p:nvPr>
        </p:nvGraphicFramePr>
        <p:xfrm>
          <a:off x="396240" y="1698944"/>
          <a:ext cx="8229600" cy="4529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46381652-EC3F-48C7-B75D-7378747BC7C5}"/>
              </a:ext>
            </a:extLst>
          </p:cNvPr>
          <p:cNvSpPr txBox="1"/>
          <p:nvPr/>
        </p:nvSpPr>
        <p:spPr>
          <a:xfrm>
            <a:off x="8046720" y="1417638"/>
            <a:ext cx="4145280" cy="923330"/>
          </a:xfrm>
          <a:prstGeom prst="rect">
            <a:avLst/>
          </a:prstGeom>
          <a:noFill/>
        </p:spPr>
        <p:txBody>
          <a:bodyPr wrap="square" rtlCol="0">
            <a:spAutoFit/>
          </a:bodyPr>
          <a:lstStyle/>
          <a:p>
            <a:r>
              <a:rPr lang="en-GB" dirty="0"/>
              <a:t>Links spinal cord to the brain</a:t>
            </a:r>
          </a:p>
          <a:p>
            <a:r>
              <a:rPr lang="en-GB" dirty="0"/>
              <a:t>Regulates heartbeat, blood pressure, digestion, swallowing</a:t>
            </a:r>
          </a:p>
        </p:txBody>
      </p:sp>
      <p:sp>
        <p:nvSpPr>
          <p:cNvPr id="5" name="TextBox 4">
            <a:extLst>
              <a:ext uri="{FF2B5EF4-FFF2-40B4-BE49-F238E27FC236}">
                <a16:creationId xmlns:a16="http://schemas.microsoft.com/office/drawing/2014/main" id="{BDD08729-0206-4A0A-AC37-B12EABB63595}"/>
              </a:ext>
            </a:extLst>
          </p:cNvPr>
          <p:cNvSpPr txBox="1"/>
          <p:nvPr/>
        </p:nvSpPr>
        <p:spPr>
          <a:xfrm>
            <a:off x="8046720" y="2452847"/>
            <a:ext cx="4145280" cy="646331"/>
          </a:xfrm>
          <a:prstGeom prst="rect">
            <a:avLst/>
          </a:prstGeom>
          <a:noFill/>
        </p:spPr>
        <p:txBody>
          <a:bodyPr wrap="square" rtlCol="0">
            <a:spAutoFit/>
          </a:bodyPr>
          <a:lstStyle/>
          <a:p>
            <a:r>
              <a:rPr lang="en-GB" dirty="0"/>
              <a:t>Network of neurons, controls different levels of arousal and awareness</a:t>
            </a:r>
          </a:p>
        </p:txBody>
      </p:sp>
      <p:sp>
        <p:nvSpPr>
          <p:cNvPr id="6" name="TextBox 5">
            <a:extLst>
              <a:ext uri="{FF2B5EF4-FFF2-40B4-BE49-F238E27FC236}">
                <a16:creationId xmlns:a16="http://schemas.microsoft.com/office/drawing/2014/main" id="{C341823C-B00B-4776-9D86-45E6AC59E60D}"/>
              </a:ext>
            </a:extLst>
          </p:cNvPr>
          <p:cNvSpPr txBox="1"/>
          <p:nvPr/>
        </p:nvSpPr>
        <p:spPr>
          <a:xfrm>
            <a:off x="4643120" y="3501847"/>
            <a:ext cx="4145280" cy="923330"/>
          </a:xfrm>
          <a:prstGeom prst="rect">
            <a:avLst/>
          </a:prstGeom>
          <a:noFill/>
        </p:spPr>
        <p:txBody>
          <a:bodyPr wrap="square" rtlCol="0">
            <a:spAutoFit/>
          </a:bodyPr>
          <a:lstStyle/>
          <a:p>
            <a:r>
              <a:rPr lang="en-GB" dirty="0"/>
              <a:t>Linked to co-ordination of movement, sense of balance, motor and procedural learning</a:t>
            </a:r>
          </a:p>
        </p:txBody>
      </p:sp>
      <p:sp>
        <p:nvSpPr>
          <p:cNvPr id="7" name="TextBox 6">
            <a:extLst>
              <a:ext uri="{FF2B5EF4-FFF2-40B4-BE49-F238E27FC236}">
                <a16:creationId xmlns:a16="http://schemas.microsoft.com/office/drawing/2014/main" id="{210266CB-A53F-475D-B2FD-586835160009}"/>
              </a:ext>
            </a:extLst>
          </p:cNvPr>
          <p:cNvSpPr txBox="1"/>
          <p:nvPr/>
        </p:nvSpPr>
        <p:spPr>
          <a:xfrm>
            <a:off x="8046720" y="5587902"/>
            <a:ext cx="4145280" cy="646331"/>
          </a:xfrm>
          <a:prstGeom prst="rect">
            <a:avLst/>
          </a:prstGeom>
          <a:noFill/>
        </p:spPr>
        <p:txBody>
          <a:bodyPr wrap="square" rtlCol="0">
            <a:spAutoFit/>
          </a:bodyPr>
          <a:lstStyle/>
          <a:p>
            <a:r>
              <a:rPr lang="en-GB" dirty="0"/>
              <a:t>Initiation and execution of physical movements</a:t>
            </a:r>
          </a:p>
        </p:txBody>
      </p:sp>
      <p:sp>
        <p:nvSpPr>
          <p:cNvPr id="9" name="TextBox 8">
            <a:extLst>
              <a:ext uri="{FF2B5EF4-FFF2-40B4-BE49-F238E27FC236}">
                <a16:creationId xmlns:a16="http://schemas.microsoft.com/office/drawing/2014/main" id="{B4EB2E28-1549-45AA-B05F-390DAC6406FA}"/>
              </a:ext>
            </a:extLst>
          </p:cNvPr>
          <p:cNvSpPr txBox="1"/>
          <p:nvPr/>
        </p:nvSpPr>
        <p:spPr>
          <a:xfrm>
            <a:off x="8046720" y="4544874"/>
            <a:ext cx="4145280" cy="923330"/>
          </a:xfrm>
          <a:prstGeom prst="rect">
            <a:avLst/>
          </a:prstGeom>
          <a:noFill/>
        </p:spPr>
        <p:txBody>
          <a:bodyPr wrap="square" rtlCol="0">
            <a:spAutoFit/>
          </a:bodyPr>
          <a:lstStyle/>
          <a:p>
            <a:r>
              <a:rPr lang="en-GB" dirty="0"/>
              <a:t>Thalamus (top of brain stem) – relay station for incoming sensory information</a:t>
            </a:r>
          </a:p>
        </p:txBody>
      </p:sp>
    </p:spTree>
    <p:extLst>
      <p:ext uri="{BB962C8B-B14F-4D97-AF65-F5344CB8AC3E}">
        <p14:creationId xmlns:p14="http://schemas.microsoft.com/office/powerpoint/2010/main" val="379240537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descr="Griggs4e_fig_02_06a-c.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94936" y="324439"/>
            <a:ext cx="7599275" cy="5791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5069149" y="2629011"/>
            <a:ext cx="7107481" cy="4143080"/>
          </a:xfrm>
          <a:prstGeom prst="rect">
            <a:avLst/>
          </a:prstGeom>
        </p:spPr>
      </p:pic>
      <p:sp>
        <p:nvSpPr>
          <p:cNvPr id="21" name="Rectangle 20"/>
          <p:cNvSpPr/>
          <p:nvPr/>
        </p:nvSpPr>
        <p:spPr bwMode="auto">
          <a:xfrm>
            <a:off x="6400800" y="324439"/>
            <a:ext cx="2693411" cy="215750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22" name="Rectangle 21"/>
          <p:cNvSpPr/>
          <p:nvPr/>
        </p:nvSpPr>
        <p:spPr bwMode="auto">
          <a:xfrm>
            <a:off x="1621971" y="3285465"/>
            <a:ext cx="3320143" cy="283017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107796665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1"/>
                                        </p:tgtEl>
                                        <p:attrNameLst>
                                          <p:attrName>ppt_x</p:attrName>
                                        </p:attrNameLst>
                                      </p:cBhvr>
                                      <p:tavLst>
                                        <p:tav tm="0">
                                          <p:val>
                                            <p:strVal val="ppt_x"/>
                                          </p:val>
                                        </p:tav>
                                        <p:tav tm="100000">
                                          <p:val>
                                            <p:strVal val="ppt_x"/>
                                          </p:val>
                                        </p:tav>
                                      </p:tavLst>
                                    </p:anim>
                                    <p:anim calcmode="lin" valueType="num">
                                      <p:cBhvr additive="base">
                                        <p:cTn id="7" dur="500"/>
                                        <p:tgtEl>
                                          <p:spTgt spid="21"/>
                                        </p:tgtEl>
                                        <p:attrNameLst>
                                          <p:attrName>ppt_y</p:attrName>
                                        </p:attrNameLst>
                                      </p:cBhvr>
                                      <p:tavLst>
                                        <p:tav tm="0">
                                          <p:val>
                                            <p:strVal val="ppt_y"/>
                                          </p:val>
                                        </p:tav>
                                        <p:tav tm="100000">
                                          <p:val>
                                            <p:strVal val="1+ppt_h/2"/>
                                          </p:val>
                                        </p:tav>
                                      </p:tavLst>
                                    </p:anim>
                                    <p:set>
                                      <p:cBhvr>
                                        <p:cTn id="8" dur="1" fill="hold">
                                          <p:stCondLst>
                                            <p:cond delay="499"/>
                                          </p:stCondLst>
                                        </p:cTn>
                                        <p:tgtEl>
                                          <p:spTgt spid="21"/>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22"/>
                                        </p:tgtEl>
                                        <p:attrNameLst>
                                          <p:attrName>ppt_x</p:attrName>
                                        </p:attrNameLst>
                                      </p:cBhvr>
                                      <p:tavLst>
                                        <p:tav tm="0">
                                          <p:val>
                                            <p:strVal val="ppt_x"/>
                                          </p:val>
                                        </p:tav>
                                        <p:tav tm="100000">
                                          <p:val>
                                            <p:strVal val="ppt_x"/>
                                          </p:val>
                                        </p:tav>
                                      </p:tavLst>
                                    </p:anim>
                                    <p:anim calcmode="lin" valueType="num">
                                      <p:cBhvr additive="base">
                                        <p:cTn id="13" dur="500"/>
                                        <p:tgtEl>
                                          <p:spTgt spid="22"/>
                                        </p:tgtEl>
                                        <p:attrNameLst>
                                          <p:attrName>ppt_y</p:attrName>
                                        </p:attrNameLst>
                                      </p:cBhvr>
                                      <p:tavLst>
                                        <p:tav tm="0">
                                          <p:val>
                                            <p:strVal val="ppt_y"/>
                                          </p:val>
                                        </p:tav>
                                        <p:tav tm="100000">
                                          <p:val>
                                            <p:strVal val="1+ppt_h/2"/>
                                          </p:val>
                                        </p:tav>
                                      </p:tavLst>
                                    </p:anim>
                                    <p:set>
                                      <p:cBhvr>
                                        <p:cTn id="14"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ormAutofit/>
          </a:bodyPr>
          <a:lstStyle/>
          <a:p>
            <a:r>
              <a:rPr lang="en-US" sz="4800" dirty="0"/>
              <a:t>Processing in the Cerebral Cortex</a:t>
            </a:r>
          </a:p>
        </p:txBody>
      </p:sp>
      <p:sp>
        <p:nvSpPr>
          <p:cNvPr id="89090" name="Rectangle 3"/>
          <p:cNvSpPr>
            <a:spLocks noGrp="1" noChangeArrowheads="1"/>
          </p:cNvSpPr>
          <p:nvPr>
            <p:ph sz="half" idx="1"/>
          </p:nvPr>
        </p:nvSpPr>
        <p:spPr>
          <a:xfrm>
            <a:off x="389699" y="1444627"/>
            <a:ext cx="5706301" cy="4757737"/>
          </a:xfrm>
        </p:spPr>
        <p:txBody>
          <a:bodyPr>
            <a:noAutofit/>
          </a:bodyPr>
          <a:lstStyle/>
          <a:p>
            <a:r>
              <a:rPr lang="en-US" sz="3200" b="1" dirty="0"/>
              <a:t>Cerebral cortex</a:t>
            </a:r>
          </a:p>
          <a:p>
            <a:pPr lvl="1"/>
            <a:r>
              <a:rPr lang="en-US" sz="3200" dirty="0"/>
              <a:t>Most important brain structure</a:t>
            </a:r>
          </a:p>
          <a:p>
            <a:pPr lvl="1"/>
            <a:r>
              <a:rPr lang="en-US" sz="3200" dirty="0"/>
              <a:t>Information processing center for nervous system</a:t>
            </a:r>
          </a:p>
          <a:p>
            <a:pPr lvl="1"/>
            <a:r>
              <a:rPr lang="en-US" sz="3200" dirty="0"/>
              <a:t>Center for all higher-level cognitive processing</a:t>
            </a:r>
          </a:p>
          <a:p>
            <a:pPr lvl="1"/>
            <a:r>
              <a:rPr lang="en-US" sz="3200" dirty="0"/>
              <a:t>Site of hemispheric communication</a:t>
            </a:r>
          </a:p>
        </p:txBody>
      </p:sp>
      <p:pic>
        <p:nvPicPr>
          <p:cNvPr id="7" name="Picture 1" descr="Griggs4e_2UN06.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1219201"/>
            <a:ext cx="4464052" cy="4983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692224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9090">
                                            <p:txEl>
                                              <p:pRg st="0" end="0"/>
                                            </p:txEl>
                                          </p:spTgt>
                                        </p:tgtEl>
                                        <p:attrNameLst>
                                          <p:attrName>style.visibility</p:attrName>
                                        </p:attrNameLst>
                                      </p:cBhvr>
                                      <p:to>
                                        <p:strVal val="visible"/>
                                      </p:to>
                                    </p:set>
                                    <p:animEffect transition="in" filter="fade">
                                      <p:cBhvr>
                                        <p:cTn id="7" dur="1000"/>
                                        <p:tgtEl>
                                          <p:spTgt spid="89090">
                                            <p:txEl>
                                              <p:pRg st="0" end="0"/>
                                            </p:txEl>
                                          </p:spTgt>
                                        </p:tgtEl>
                                      </p:cBhvr>
                                    </p:animEffect>
                                    <p:anim calcmode="lin" valueType="num">
                                      <p:cBhvr>
                                        <p:cTn id="8" dur="1000" fill="hold"/>
                                        <p:tgtEl>
                                          <p:spTgt spid="8909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909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9090">
                                            <p:txEl>
                                              <p:pRg st="1" end="1"/>
                                            </p:txEl>
                                          </p:spTgt>
                                        </p:tgtEl>
                                        <p:attrNameLst>
                                          <p:attrName>style.visibility</p:attrName>
                                        </p:attrNameLst>
                                      </p:cBhvr>
                                      <p:to>
                                        <p:strVal val="visible"/>
                                      </p:to>
                                    </p:set>
                                    <p:animEffect transition="in" filter="fade">
                                      <p:cBhvr>
                                        <p:cTn id="14" dur="1000"/>
                                        <p:tgtEl>
                                          <p:spTgt spid="89090">
                                            <p:txEl>
                                              <p:pRg st="1" end="1"/>
                                            </p:txEl>
                                          </p:spTgt>
                                        </p:tgtEl>
                                      </p:cBhvr>
                                    </p:animEffect>
                                    <p:anim calcmode="lin" valueType="num">
                                      <p:cBhvr>
                                        <p:cTn id="15" dur="1000" fill="hold"/>
                                        <p:tgtEl>
                                          <p:spTgt spid="8909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909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9090">
                                            <p:txEl>
                                              <p:pRg st="2" end="2"/>
                                            </p:txEl>
                                          </p:spTgt>
                                        </p:tgtEl>
                                        <p:attrNameLst>
                                          <p:attrName>style.visibility</p:attrName>
                                        </p:attrNameLst>
                                      </p:cBhvr>
                                      <p:to>
                                        <p:strVal val="visible"/>
                                      </p:to>
                                    </p:set>
                                    <p:animEffect transition="in" filter="fade">
                                      <p:cBhvr>
                                        <p:cTn id="21" dur="1000"/>
                                        <p:tgtEl>
                                          <p:spTgt spid="89090">
                                            <p:txEl>
                                              <p:pRg st="2" end="2"/>
                                            </p:txEl>
                                          </p:spTgt>
                                        </p:tgtEl>
                                      </p:cBhvr>
                                    </p:animEffect>
                                    <p:anim calcmode="lin" valueType="num">
                                      <p:cBhvr>
                                        <p:cTn id="22" dur="1000" fill="hold"/>
                                        <p:tgtEl>
                                          <p:spTgt spid="89090">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909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9090">
                                            <p:txEl>
                                              <p:pRg st="3" end="3"/>
                                            </p:txEl>
                                          </p:spTgt>
                                        </p:tgtEl>
                                        <p:attrNameLst>
                                          <p:attrName>style.visibility</p:attrName>
                                        </p:attrNameLst>
                                      </p:cBhvr>
                                      <p:to>
                                        <p:strVal val="visible"/>
                                      </p:to>
                                    </p:set>
                                    <p:animEffect transition="in" filter="fade">
                                      <p:cBhvr>
                                        <p:cTn id="28" dur="1000"/>
                                        <p:tgtEl>
                                          <p:spTgt spid="89090">
                                            <p:txEl>
                                              <p:pRg st="3" end="3"/>
                                            </p:txEl>
                                          </p:spTgt>
                                        </p:tgtEl>
                                      </p:cBhvr>
                                    </p:animEffect>
                                    <p:anim calcmode="lin" valueType="num">
                                      <p:cBhvr>
                                        <p:cTn id="29" dur="1000" fill="hold"/>
                                        <p:tgtEl>
                                          <p:spTgt spid="89090">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909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9090">
                                            <p:txEl>
                                              <p:pRg st="4" end="4"/>
                                            </p:txEl>
                                          </p:spTgt>
                                        </p:tgtEl>
                                        <p:attrNameLst>
                                          <p:attrName>style.visibility</p:attrName>
                                        </p:attrNameLst>
                                      </p:cBhvr>
                                      <p:to>
                                        <p:strVal val="visible"/>
                                      </p:to>
                                    </p:set>
                                    <p:animEffect transition="in" filter="fade">
                                      <p:cBhvr>
                                        <p:cTn id="35" dur="1000"/>
                                        <p:tgtEl>
                                          <p:spTgt spid="89090">
                                            <p:txEl>
                                              <p:pRg st="4" end="4"/>
                                            </p:txEl>
                                          </p:spTgt>
                                        </p:tgtEl>
                                      </p:cBhvr>
                                    </p:animEffect>
                                    <p:anim calcmode="lin" valueType="num">
                                      <p:cBhvr>
                                        <p:cTn id="36" dur="1000" fill="hold"/>
                                        <p:tgtEl>
                                          <p:spTgt spid="89090">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909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0B17-9957-4747-A6D1-EBCA55A027D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E4D1CBA-61BB-4E1C-A791-683C7794CC03}"/>
              </a:ext>
            </a:extLst>
          </p:cNvPr>
          <p:cNvSpPr>
            <a:spLocks noGrp="1"/>
          </p:cNvSpPr>
          <p:nvPr>
            <p:ph type="subTitle" idx="1"/>
          </p:nvPr>
        </p:nvSpPr>
        <p:spPr/>
        <p:txBody>
          <a:bodyPr/>
          <a:lstStyle/>
          <a:p>
            <a:endParaRPr lang="en-GB"/>
          </a:p>
        </p:txBody>
      </p:sp>
      <p:sp>
        <p:nvSpPr>
          <p:cNvPr id="4" name="Slide Number Placeholder 3">
            <a:extLst>
              <a:ext uri="{FF2B5EF4-FFF2-40B4-BE49-F238E27FC236}">
                <a16:creationId xmlns:a16="http://schemas.microsoft.com/office/drawing/2014/main" id="{8EA7FE77-3677-47CA-9D0B-A9A0A02C68BC}"/>
              </a:ext>
            </a:extLst>
          </p:cNvPr>
          <p:cNvSpPr>
            <a:spLocks noGrp="1"/>
          </p:cNvSpPr>
          <p:nvPr>
            <p:ph type="sldNum" sz="quarter" idx="12"/>
          </p:nvPr>
        </p:nvSpPr>
        <p:spPr/>
        <p:txBody>
          <a:bodyPr/>
          <a:lstStyle/>
          <a:p>
            <a:fld id="{779BC4C9-9C9C-42A1-ADA0-304ED0305212}" type="slidenum">
              <a:rPr lang="en-GB" smtClean="0"/>
              <a:t>6</a:t>
            </a:fld>
            <a:endParaRPr lang="en-GB"/>
          </a:p>
        </p:txBody>
      </p:sp>
      <p:pic>
        <p:nvPicPr>
          <p:cNvPr id="5" name="Picture 4">
            <a:extLst>
              <a:ext uri="{FF2B5EF4-FFF2-40B4-BE49-F238E27FC236}">
                <a16:creationId xmlns:a16="http://schemas.microsoft.com/office/drawing/2014/main" id="{C3900E75-168C-4FBC-BF91-17FC4B9D035C}"/>
              </a:ext>
            </a:extLst>
          </p:cNvPr>
          <p:cNvPicPr>
            <a:picLocks noChangeAspect="1"/>
          </p:cNvPicPr>
          <p:nvPr/>
        </p:nvPicPr>
        <p:blipFill>
          <a:blip r:embed="rId2"/>
          <a:stretch>
            <a:fillRect/>
          </a:stretch>
        </p:blipFill>
        <p:spPr>
          <a:xfrm>
            <a:off x="2664712" y="0"/>
            <a:ext cx="6862575" cy="6858000"/>
          </a:xfrm>
          <a:prstGeom prst="rect">
            <a:avLst/>
          </a:prstGeom>
        </p:spPr>
      </p:pic>
    </p:spTree>
    <p:extLst>
      <p:ext uri="{BB962C8B-B14F-4D97-AF65-F5344CB8AC3E}">
        <p14:creationId xmlns:p14="http://schemas.microsoft.com/office/powerpoint/2010/main" val="2034614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609600" y="122237"/>
            <a:ext cx="3156857" cy="5037591"/>
          </a:xfrm>
        </p:spPr>
        <p:txBody>
          <a:bodyPr rtlCol="0">
            <a:normAutofit/>
          </a:bodyPr>
          <a:lstStyle/>
          <a:p>
            <a:pPr fontAlgn="auto">
              <a:spcAft>
                <a:spcPts val="0"/>
              </a:spcAft>
              <a:defRPr/>
            </a:pPr>
            <a:r>
              <a:rPr lang="en-US" sz="3500" dirty="0">
                <a:cs typeface="+mj-cs"/>
              </a:rPr>
              <a:t>The Four Lobes and the </a:t>
            </a:r>
            <a:br>
              <a:rPr lang="en-US" sz="3500" dirty="0">
                <a:cs typeface="+mj-cs"/>
              </a:rPr>
            </a:br>
            <a:r>
              <a:rPr lang="en-US" sz="3500" dirty="0">
                <a:cs typeface="+mj-cs"/>
              </a:rPr>
              <a:t>Sensory-Motor Processing Areas</a:t>
            </a:r>
          </a:p>
        </p:txBody>
      </p:sp>
      <p:pic>
        <p:nvPicPr>
          <p:cNvPr id="4" name="Picture 1" descr="Griggs4e_fig_02_08.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99869" y="381000"/>
            <a:ext cx="8117960" cy="56590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5475154"/>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Title 1"/>
          <p:cNvSpPr>
            <a:spLocks noGrp="1"/>
          </p:cNvSpPr>
          <p:nvPr>
            <p:ph type="title"/>
          </p:nvPr>
        </p:nvSpPr>
        <p:spPr>
          <a:xfrm>
            <a:off x="454152" y="2298510"/>
            <a:ext cx="1822704" cy="1295400"/>
          </a:xfrm>
        </p:spPr>
        <p:txBody>
          <a:bodyPr>
            <a:normAutofit fontScale="90000"/>
          </a:bodyPr>
          <a:lstStyle/>
          <a:p>
            <a:r>
              <a:rPr lang="en-US" dirty="0"/>
              <a:t>The Four Cerebral Lobes</a:t>
            </a:r>
          </a:p>
        </p:txBody>
      </p:sp>
      <p:pic>
        <p:nvPicPr>
          <p:cNvPr id="4" name="Picture 3" descr="Screen Shot 2013-10-31 at 2.30.03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1247" y="769938"/>
            <a:ext cx="9840753" cy="5016690"/>
          </a:xfrm>
          <a:prstGeom prst="rect">
            <a:avLst/>
          </a:prstGeom>
        </p:spPr>
      </p:pic>
    </p:spTree>
    <p:extLst>
      <p:ext uri="{BB962C8B-B14F-4D97-AF65-F5344CB8AC3E}">
        <p14:creationId xmlns:p14="http://schemas.microsoft.com/office/powerpoint/2010/main" val="4168994515"/>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rot="269476">
            <a:off x="6985877" y="204188"/>
            <a:ext cx="5332673" cy="2999629"/>
          </a:xfrm>
          <a:prstGeom prst="rect">
            <a:avLst/>
          </a:prstGeom>
        </p:spPr>
      </p:pic>
      <p:sp>
        <p:nvSpPr>
          <p:cNvPr id="112641" name="Rectangle 2"/>
          <p:cNvSpPr>
            <a:spLocks noGrp="1" noChangeArrowheads="1"/>
          </p:cNvSpPr>
          <p:nvPr>
            <p:ph type="title"/>
          </p:nvPr>
        </p:nvSpPr>
        <p:spPr/>
        <p:txBody>
          <a:bodyPr>
            <a:normAutofit/>
          </a:bodyPr>
          <a:lstStyle/>
          <a:p>
            <a:r>
              <a:rPr lang="en-US" sz="4400" dirty="0"/>
              <a:t>What we know…</a:t>
            </a:r>
          </a:p>
        </p:txBody>
      </p:sp>
      <p:sp>
        <p:nvSpPr>
          <p:cNvPr id="120835" name="Rectangle 3"/>
          <p:cNvSpPr>
            <a:spLocks noGrp="1" noChangeArrowheads="1"/>
          </p:cNvSpPr>
          <p:nvPr>
            <p:ph idx="1"/>
          </p:nvPr>
        </p:nvSpPr>
        <p:spPr>
          <a:xfrm>
            <a:off x="438387" y="1704002"/>
            <a:ext cx="7360289" cy="4529137"/>
          </a:xfrm>
        </p:spPr>
        <p:txBody>
          <a:bodyPr>
            <a:normAutofit fontScale="92500" lnSpcReduction="20000"/>
          </a:bodyPr>
          <a:lstStyle/>
          <a:p>
            <a:r>
              <a:rPr lang="en-US" b="1" dirty="0"/>
              <a:t>Left hemisphere (local processing, verbal hemisphere)</a:t>
            </a:r>
          </a:p>
          <a:p>
            <a:pPr lvl="1"/>
            <a:r>
              <a:rPr lang="en-US" dirty="0"/>
              <a:t>Language</a:t>
            </a:r>
          </a:p>
          <a:p>
            <a:pPr lvl="1"/>
            <a:r>
              <a:rPr lang="en-US" dirty="0"/>
              <a:t>Math and logic skills</a:t>
            </a:r>
          </a:p>
          <a:p>
            <a:pPr lvl="1"/>
            <a:r>
              <a:rPr lang="en-US" dirty="0"/>
              <a:t>More analytical, analyzing wholes into pieces </a:t>
            </a:r>
          </a:p>
          <a:p>
            <a:pPr lvl="1"/>
            <a:endParaRPr lang="en-US" dirty="0"/>
          </a:p>
          <a:p>
            <a:r>
              <a:rPr lang="en-US" b="1" dirty="0"/>
              <a:t>Right hemisphere (global processing</a:t>
            </a:r>
          </a:p>
          <a:p>
            <a:pPr lvl="1"/>
            <a:r>
              <a:rPr lang="en-US" dirty="0"/>
              <a:t>Spatial perception</a:t>
            </a:r>
          </a:p>
          <a:p>
            <a:pPr lvl="1"/>
            <a:r>
              <a:rPr lang="en-US" dirty="0"/>
              <a:t>Solving spatial problems</a:t>
            </a:r>
          </a:p>
          <a:p>
            <a:pPr lvl="1"/>
            <a:r>
              <a:rPr lang="en-US" dirty="0"/>
              <a:t>Drawing</a:t>
            </a:r>
          </a:p>
          <a:p>
            <a:pPr lvl="1"/>
            <a:r>
              <a:rPr lang="en-US" dirty="0"/>
              <a:t>Face recognition</a:t>
            </a:r>
          </a:p>
        </p:txBody>
      </p:sp>
    </p:spTree>
    <p:extLst>
      <p:ext uri="{BB962C8B-B14F-4D97-AF65-F5344CB8AC3E}">
        <p14:creationId xmlns:p14="http://schemas.microsoft.com/office/powerpoint/2010/main" val="3581029322"/>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28800" y="0"/>
            <a:ext cx="9003323" cy="6647454"/>
          </a:xfrm>
          <a:prstGeom prst="rect">
            <a:avLst/>
          </a:prstGeom>
        </p:spPr>
      </p:pic>
    </p:spTree>
    <p:extLst>
      <p:ext uri="{BB962C8B-B14F-4D97-AF65-F5344CB8AC3E}">
        <p14:creationId xmlns:p14="http://schemas.microsoft.com/office/powerpoint/2010/main" val="2205131239"/>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2"/>
          <p:cNvSpPr>
            <a:spLocks noGrp="1" noChangeArrowheads="1"/>
          </p:cNvSpPr>
          <p:nvPr>
            <p:ph type="title"/>
          </p:nvPr>
        </p:nvSpPr>
        <p:spPr>
          <a:xfrm>
            <a:off x="609600" y="122238"/>
            <a:ext cx="10972800" cy="1597026"/>
          </a:xfrm>
        </p:spPr>
        <p:txBody>
          <a:bodyPr>
            <a:noAutofit/>
          </a:bodyPr>
          <a:lstStyle/>
          <a:p>
            <a:r>
              <a:rPr lang="en-US" sz="4400" dirty="0"/>
              <a:t>Specializations of the Left and Right Hemispheres</a:t>
            </a:r>
          </a:p>
        </p:txBody>
      </p:sp>
      <p:sp>
        <p:nvSpPr>
          <p:cNvPr id="106498" name="Rectangle 3"/>
          <p:cNvSpPr>
            <a:spLocks noGrp="1" noChangeArrowheads="1"/>
          </p:cNvSpPr>
          <p:nvPr>
            <p:ph idx="1"/>
          </p:nvPr>
        </p:nvSpPr>
        <p:spPr>
          <a:xfrm>
            <a:off x="731520" y="1719264"/>
            <a:ext cx="11219688" cy="2928937"/>
          </a:xfrm>
        </p:spPr>
        <p:txBody>
          <a:bodyPr>
            <a:normAutofit lnSpcReduction="10000"/>
          </a:bodyPr>
          <a:lstStyle/>
          <a:p>
            <a:pPr marL="0" indent="0">
              <a:buNone/>
            </a:pPr>
            <a:r>
              <a:rPr lang="en-US" b="1" dirty="0"/>
              <a:t>Studying the two hemispheres </a:t>
            </a:r>
          </a:p>
          <a:p>
            <a:r>
              <a:rPr lang="en-US" dirty="0"/>
              <a:t>Light waves from the left visual field go to the right half of each eye and connect with the right hemisphere.</a:t>
            </a:r>
            <a:br>
              <a:rPr lang="en-US" dirty="0"/>
            </a:br>
            <a:endParaRPr lang="en-US" dirty="0"/>
          </a:p>
          <a:p>
            <a:r>
              <a:rPr lang="en-US" dirty="0"/>
              <a:t>Light waves from the right visual field go to the left half of each eye and connect with the left hemisphere.</a:t>
            </a:r>
          </a:p>
        </p:txBody>
      </p:sp>
      <p:pic>
        <p:nvPicPr>
          <p:cNvPr id="2" name="Picture 1" descr="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7000" y="4724400"/>
            <a:ext cx="7204364" cy="1485900"/>
          </a:xfrm>
          <a:prstGeom prst="rect">
            <a:avLst/>
          </a:prstGeom>
        </p:spPr>
      </p:pic>
    </p:spTree>
    <p:extLst>
      <p:ext uri="{BB962C8B-B14F-4D97-AF65-F5344CB8AC3E}">
        <p14:creationId xmlns:p14="http://schemas.microsoft.com/office/powerpoint/2010/main" val="3455056744"/>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7" name="Rectangle 5"/>
          <p:cNvSpPr>
            <a:spLocks noGrp="1" noChangeArrowheads="1"/>
          </p:cNvSpPr>
          <p:nvPr>
            <p:ph type="title"/>
          </p:nvPr>
        </p:nvSpPr>
        <p:spPr>
          <a:xfrm>
            <a:off x="5477256" y="122238"/>
            <a:ext cx="6105144" cy="1295400"/>
          </a:xfrm>
        </p:spPr>
        <p:txBody>
          <a:bodyPr>
            <a:normAutofit fontScale="90000"/>
          </a:bodyPr>
          <a:lstStyle/>
          <a:p>
            <a:r>
              <a:rPr lang="en-US" dirty="0"/>
              <a:t>Pathways for Processing Information in the Left and Right Visual Fields</a:t>
            </a:r>
          </a:p>
        </p:txBody>
      </p:sp>
      <p:sp>
        <p:nvSpPr>
          <p:cNvPr id="107523" name="Content Placeholder 3"/>
          <p:cNvSpPr>
            <a:spLocks noGrp="1"/>
          </p:cNvSpPr>
          <p:nvPr>
            <p:ph sz="half" idx="2"/>
          </p:nvPr>
        </p:nvSpPr>
        <p:spPr>
          <a:xfrm>
            <a:off x="5477256" y="1719264"/>
            <a:ext cx="6105144" cy="4757737"/>
          </a:xfrm>
        </p:spPr>
        <p:txBody>
          <a:bodyPr>
            <a:normAutofit/>
          </a:bodyPr>
          <a:lstStyle/>
          <a:p>
            <a:r>
              <a:rPr lang="en-US" dirty="0"/>
              <a:t>Half of the fibers from each eye cross over at the optic chiasm to go to the opposite hemisphere</a:t>
            </a:r>
            <a:br>
              <a:rPr lang="en-US" dirty="0"/>
            </a:br>
            <a:endParaRPr lang="en-US" dirty="0"/>
          </a:p>
          <a:p>
            <a:r>
              <a:rPr lang="en-US" dirty="0"/>
              <a:t>The right half in the left eye go to the right hemisphere and the left half in the right eye go to the left hemisphere.</a:t>
            </a:r>
          </a:p>
        </p:txBody>
      </p:sp>
      <p:pic>
        <p:nvPicPr>
          <p:cNvPr id="5" name="Picture 1" descr="Griggs4e_fig_02_11a.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51396" y="122238"/>
            <a:ext cx="2273004" cy="62345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 name="TextBox 2">
            <a:extLst>
              <a:ext uri="{FF2B5EF4-FFF2-40B4-BE49-F238E27FC236}">
                <a16:creationId xmlns:a16="http://schemas.microsoft.com/office/drawing/2014/main" id="{E4E580EE-D8A9-482A-8AD2-19582E5E9755}"/>
              </a:ext>
            </a:extLst>
          </p:cNvPr>
          <p:cNvSpPr txBox="1"/>
          <p:nvPr/>
        </p:nvSpPr>
        <p:spPr>
          <a:xfrm>
            <a:off x="487680" y="4098132"/>
            <a:ext cx="2113280" cy="923330"/>
          </a:xfrm>
          <a:prstGeom prst="rect">
            <a:avLst/>
          </a:prstGeom>
          <a:noFill/>
        </p:spPr>
        <p:txBody>
          <a:bodyPr wrap="square" rtlCol="0">
            <a:spAutoFit/>
          </a:bodyPr>
          <a:lstStyle/>
          <a:p>
            <a:r>
              <a:rPr lang="en-GB" dirty="0"/>
              <a:t>Left hemisphere (language processing</a:t>
            </a:r>
          </a:p>
        </p:txBody>
      </p:sp>
    </p:spTree>
    <p:extLst>
      <p:ext uri="{BB962C8B-B14F-4D97-AF65-F5344CB8AC3E}">
        <p14:creationId xmlns:p14="http://schemas.microsoft.com/office/powerpoint/2010/main" val="1026899606"/>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Rectangle 2"/>
          <p:cNvSpPr>
            <a:spLocks noGrp="1" noChangeArrowheads="1"/>
          </p:cNvSpPr>
          <p:nvPr>
            <p:ph type="title"/>
          </p:nvPr>
        </p:nvSpPr>
        <p:spPr>
          <a:xfrm>
            <a:off x="609600" y="122238"/>
            <a:ext cx="10972800" cy="801306"/>
          </a:xfrm>
        </p:spPr>
        <p:txBody>
          <a:bodyPr/>
          <a:lstStyle/>
          <a:p>
            <a:r>
              <a:rPr lang="en-US" dirty="0"/>
              <a:t>Studying the Two Hemispheres </a:t>
            </a:r>
          </a:p>
        </p:txBody>
      </p:sp>
      <p:sp>
        <p:nvSpPr>
          <p:cNvPr id="108546" name="Rectangle 3"/>
          <p:cNvSpPr>
            <a:spLocks noGrp="1" noChangeArrowheads="1"/>
          </p:cNvSpPr>
          <p:nvPr>
            <p:ph sz="half" idx="1"/>
          </p:nvPr>
        </p:nvSpPr>
        <p:spPr>
          <a:xfrm>
            <a:off x="609600" y="2157984"/>
            <a:ext cx="5384800" cy="4017391"/>
          </a:xfrm>
        </p:spPr>
        <p:txBody>
          <a:bodyPr/>
          <a:lstStyle/>
          <a:p>
            <a:r>
              <a:rPr lang="en-US" b="1" dirty="0"/>
              <a:t>Roger Sperry</a:t>
            </a:r>
          </a:p>
          <a:p>
            <a:pPr lvl="1"/>
            <a:r>
              <a:rPr lang="en-US" dirty="0"/>
              <a:t>Led most of the </a:t>
            </a:r>
            <a:br>
              <a:rPr lang="en-US" dirty="0"/>
            </a:br>
            <a:r>
              <a:rPr lang="en-US" dirty="0"/>
              <a:t>early split-brain </a:t>
            </a:r>
            <a:br>
              <a:rPr lang="en-US" dirty="0"/>
            </a:br>
            <a:r>
              <a:rPr lang="en-US" dirty="0"/>
              <a:t>research and in 1981 won the Nobel Prize in Physiology or Medicine for his discoveries concerning the functional specializations of the cerebral hemispheres</a:t>
            </a:r>
          </a:p>
        </p:txBody>
      </p:sp>
      <p:sp>
        <p:nvSpPr>
          <p:cNvPr id="108547" name="Content Placeholder 1"/>
          <p:cNvSpPr>
            <a:spLocks noGrp="1"/>
          </p:cNvSpPr>
          <p:nvPr>
            <p:ph sz="half" idx="2"/>
          </p:nvPr>
        </p:nvSpPr>
        <p:spPr>
          <a:xfrm>
            <a:off x="6197600" y="2157984"/>
            <a:ext cx="5384800" cy="4017390"/>
          </a:xfrm>
        </p:spPr>
        <p:txBody>
          <a:bodyPr/>
          <a:lstStyle/>
          <a:p>
            <a:r>
              <a:rPr lang="en-US" b="1" dirty="0"/>
              <a:t>Mike Gazzaniga</a:t>
            </a:r>
          </a:p>
          <a:p>
            <a:pPr lvl="1"/>
            <a:r>
              <a:rPr lang="en-US" dirty="0"/>
              <a:t>Sperry</a:t>
            </a:r>
            <a:r>
              <a:rPr lang="fr-FR" dirty="0"/>
              <a:t>'</a:t>
            </a:r>
            <a:r>
              <a:rPr lang="en-US" dirty="0"/>
              <a:t>s student </a:t>
            </a:r>
          </a:p>
          <a:p>
            <a:pPr lvl="1"/>
            <a:r>
              <a:rPr lang="en-US" dirty="0"/>
              <a:t>Conducted the first studies with human split-brain participants in the early 1960s</a:t>
            </a:r>
          </a:p>
          <a:p>
            <a:r>
              <a:rPr lang="en-US" b="1" dirty="0" err="1"/>
              <a:t>Bogen</a:t>
            </a:r>
            <a:endParaRPr lang="en-US" b="1" dirty="0"/>
          </a:p>
          <a:p>
            <a:pPr lvl="1"/>
            <a:r>
              <a:rPr lang="en-US" dirty="0"/>
              <a:t>Continued this line of inquiry for the past five decades</a:t>
            </a:r>
          </a:p>
        </p:txBody>
      </p:sp>
      <p:pic>
        <p:nvPicPr>
          <p:cNvPr id="2" name="Picture 1"/>
          <p:cNvPicPr>
            <a:picLocks noChangeAspect="1"/>
          </p:cNvPicPr>
          <p:nvPr/>
        </p:nvPicPr>
        <p:blipFill>
          <a:blip r:embed="rId3"/>
          <a:stretch>
            <a:fillRect/>
          </a:stretch>
        </p:blipFill>
        <p:spPr>
          <a:xfrm>
            <a:off x="4030218" y="1031748"/>
            <a:ext cx="1790700" cy="1905000"/>
          </a:xfrm>
          <a:prstGeom prst="rect">
            <a:avLst/>
          </a:prstGeom>
        </p:spPr>
      </p:pic>
      <p:pic>
        <p:nvPicPr>
          <p:cNvPr id="3" name="Picture 2"/>
          <p:cNvPicPr>
            <a:picLocks noChangeAspect="1"/>
          </p:cNvPicPr>
          <p:nvPr/>
        </p:nvPicPr>
        <p:blipFill>
          <a:blip r:embed="rId4"/>
          <a:stretch>
            <a:fillRect/>
          </a:stretch>
        </p:blipFill>
        <p:spPr>
          <a:xfrm>
            <a:off x="9957815" y="1031748"/>
            <a:ext cx="1624585" cy="2156529"/>
          </a:xfrm>
          <a:prstGeom prst="rect">
            <a:avLst/>
          </a:prstGeom>
        </p:spPr>
      </p:pic>
    </p:spTree>
    <p:extLst>
      <p:ext uri="{BB962C8B-B14F-4D97-AF65-F5344CB8AC3E}">
        <p14:creationId xmlns:p14="http://schemas.microsoft.com/office/powerpoint/2010/main" val="710238571"/>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Rectangle 2"/>
          <p:cNvSpPr>
            <a:spLocks noGrp="1" noChangeArrowheads="1"/>
          </p:cNvSpPr>
          <p:nvPr>
            <p:ph type="title"/>
          </p:nvPr>
        </p:nvSpPr>
        <p:spPr/>
        <p:txBody>
          <a:bodyPr/>
          <a:lstStyle/>
          <a:p>
            <a:r>
              <a:rPr lang="en-US"/>
              <a:t>Studying the Two Hemispheres </a:t>
            </a:r>
          </a:p>
        </p:txBody>
      </p:sp>
      <p:sp>
        <p:nvSpPr>
          <p:cNvPr id="110594" name="Rectangle 3"/>
          <p:cNvSpPr>
            <a:spLocks noGrp="1" noChangeArrowheads="1"/>
          </p:cNvSpPr>
          <p:nvPr>
            <p:ph idx="1"/>
          </p:nvPr>
        </p:nvSpPr>
        <p:spPr>
          <a:xfrm>
            <a:off x="609600" y="1719264"/>
            <a:ext cx="6321552" cy="4529137"/>
          </a:xfrm>
        </p:spPr>
        <p:txBody>
          <a:bodyPr/>
          <a:lstStyle/>
          <a:p>
            <a:r>
              <a:rPr lang="en-US" b="1" dirty="0"/>
              <a:t>Split-brained people</a:t>
            </a:r>
          </a:p>
          <a:p>
            <a:pPr lvl="1"/>
            <a:r>
              <a:rPr lang="en-US" dirty="0"/>
              <a:t>Information cannot transfer between hemispheres because the corpus callosum has been severed</a:t>
            </a:r>
            <a:br>
              <a:rPr lang="en-US" dirty="0"/>
            </a:br>
            <a:endParaRPr lang="en-US" dirty="0"/>
          </a:p>
          <a:p>
            <a:pPr lvl="1"/>
            <a:r>
              <a:rPr lang="en-US" dirty="0"/>
              <a:t>Can only identify information orally when it is presented briefly in the right visual field and thus processing in the left hemisphere</a:t>
            </a:r>
          </a:p>
        </p:txBody>
      </p:sp>
      <p:pic>
        <p:nvPicPr>
          <p:cNvPr id="2" name="Picture 1"/>
          <p:cNvPicPr>
            <a:picLocks noChangeAspect="1"/>
          </p:cNvPicPr>
          <p:nvPr/>
        </p:nvPicPr>
        <p:blipFill>
          <a:blip r:embed="rId3"/>
          <a:stretch>
            <a:fillRect/>
          </a:stretch>
        </p:blipFill>
        <p:spPr>
          <a:xfrm>
            <a:off x="8388667" y="433389"/>
            <a:ext cx="2714625" cy="2571750"/>
          </a:xfrm>
          <a:prstGeom prst="rect">
            <a:avLst/>
          </a:prstGeom>
        </p:spPr>
      </p:pic>
      <p:sp>
        <p:nvSpPr>
          <p:cNvPr id="3" name="TextBox 2"/>
          <p:cNvSpPr txBox="1"/>
          <p:nvPr/>
        </p:nvSpPr>
        <p:spPr>
          <a:xfrm>
            <a:off x="7719059" y="3316290"/>
            <a:ext cx="4053840" cy="230832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Flashed to the left visual field we would not recognise the object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But blindfolded we could select this from a group of objects with our left hand</a:t>
            </a:r>
          </a:p>
        </p:txBody>
      </p:sp>
    </p:spTree>
    <p:extLst>
      <p:ext uri="{BB962C8B-B14F-4D97-AF65-F5344CB8AC3E}">
        <p14:creationId xmlns:p14="http://schemas.microsoft.com/office/powerpoint/2010/main" val="421824558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CC3C84AF-BFA4-4379-B745-2AD02BEE3AB8}"/>
              </a:ext>
            </a:extLst>
          </p:cNvPr>
          <p:cNvPicPr>
            <a:picLocks noChangeAspect="1"/>
          </p:cNvPicPr>
          <p:nvPr/>
        </p:nvPicPr>
        <p:blipFill>
          <a:blip r:embed="rId3"/>
          <a:stretch>
            <a:fillRect/>
          </a:stretch>
        </p:blipFill>
        <p:spPr>
          <a:xfrm>
            <a:off x="1609725" y="71437"/>
            <a:ext cx="8972550" cy="6715125"/>
          </a:xfrm>
          <a:prstGeom prst="rect">
            <a:avLst/>
          </a:prstGeom>
        </p:spPr>
      </p:pic>
    </p:spTree>
    <p:extLst>
      <p:ext uri="{BB962C8B-B14F-4D97-AF65-F5344CB8AC3E}">
        <p14:creationId xmlns:p14="http://schemas.microsoft.com/office/powerpoint/2010/main" val="3346396532"/>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0515600" cy="1021715"/>
          </a:xfrm>
        </p:spPr>
        <p:txBody>
          <a:bodyPr>
            <a:normAutofit/>
          </a:bodyPr>
          <a:lstStyle/>
          <a:p>
            <a:r>
              <a:rPr lang="en-GB" sz="5400" dirty="0"/>
              <a:t>Phineas Gage 1848</a:t>
            </a:r>
          </a:p>
        </p:txBody>
      </p:sp>
      <p:sp>
        <p:nvSpPr>
          <p:cNvPr id="3" name="Slide Number Placeholder 2"/>
          <p:cNvSpPr>
            <a:spLocks noGrp="1"/>
          </p:cNvSpPr>
          <p:nvPr>
            <p:ph type="sldNum" sz="quarter" idx="12"/>
          </p:nvPr>
        </p:nvSpPr>
        <p:spPr/>
        <p:txBody>
          <a:bodyPr/>
          <a:lstStyle/>
          <a:p>
            <a:fld id="{779BC4C9-9C9C-42A1-ADA0-304ED0305212}" type="slidenum">
              <a:rPr lang="en-GB" smtClean="0">
                <a:solidFill>
                  <a:prstClr val="black">
                    <a:tint val="75000"/>
                  </a:prstClr>
                </a:solidFill>
              </a:rPr>
              <a:pPr/>
              <a:t>16</a:t>
            </a:fld>
            <a:endParaRPr lang="en-GB">
              <a:solidFill>
                <a:prstClr val="black">
                  <a:tint val="75000"/>
                </a:prstClr>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4922" y="3700018"/>
            <a:ext cx="3689350" cy="2656332"/>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73216" y="308231"/>
            <a:ext cx="3773320" cy="6413244"/>
          </a:xfrm>
          <a:prstGeom prst="rect">
            <a:avLst/>
          </a:prstGeom>
        </p:spPr>
      </p:pic>
      <p:sp>
        <p:nvSpPr>
          <p:cNvPr id="7" name="TextBox 6"/>
          <p:cNvSpPr txBox="1"/>
          <p:nvPr/>
        </p:nvSpPr>
        <p:spPr>
          <a:xfrm>
            <a:off x="740664" y="1250644"/>
            <a:ext cx="6632552" cy="2677656"/>
          </a:xfrm>
          <a:prstGeom prst="rect">
            <a:avLst/>
          </a:prstGeom>
          <a:noFill/>
        </p:spPr>
        <p:txBody>
          <a:bodyPr wrap="square" rtlCol="0">
            <a:spAutoFit/>
          </a:bodyPr>
          <a:lstStyle/>
          <a:p>
            <a:pPr marL="342900" indent="-342900">
              <a:buFont typeface="Arial" panose="020B0604020202020204" pitchFamily="34" charset="0"/>
              <a:buChar char="•"/>
            </a:pPr>
            <a:r>
              <a:rPr lang="en-GB" sz="2800" dirty="0">
                <a:solidFill>
                  <a:prstClr val="black"/>
                </a:solidFill>
              </a:rPr>
              <a:t>After his terrible accident Mr Gage’s personality changed significantly</a:t>
            </a:r>
          </a:p>
          <a:p>
            <a:pPr marL="342900" indent="-342900">
              <a:buFont typeface="Arial" panose="020B0604020202020204" pitchFamily="34" charset="0"/>
              <a:buChar char="•"/>
            </a:pPr>
            <a:r>
              <a:rPr lang="en-GB" sz="2800" dirty="0">
                <a:solidFill>
                  <a:prstClr val="black"/>
                </a:solidFill>
              </a:rPr>
              <a:t>He became irresponsible, disorderly, impulsive and began swearing regularly</a:t>
            </a:r>
          </a:p>
          <a:p>
            <a:pPr marL="342900" indent="-342900">
              <a:buFont typeface="Arial" panose="020B0604020202020204" pitchFamily="34" charset="0"/>
              <a:buChar char="•"/>
            </a:pPr>
            <a:r>
              <a:rPr lang="en-GB" sz="2800" dirty="0">
                <a:solidFill>
                  <a:prstClr val="black"/>
                </a:solidFill>
              </a:rPr>
              <a:t>Severe epilepsy resulted in his death 11 </a:t>
            </a:r>
            <a:r>
              <a:rPr lang="en-GB" sz="2800" dirty="0" err="1">
                <a:solidFill>
                  <a:prstClr val="black"/>
                </a:solidFill>
              </a:rPr>
              <a:t>yrs</a:t>
            </a:r>
            <a:r>
              <a:rPr lang="en-GB" sz="2800" dirty="0">
                <a:solidFill>
                  <a:prstClr val="black"/>
                </a:solidFill>
              </a:rPr>
              <a:t> later</a:t>
            </a:r>
          </a:p>
        </p:txBody>
      </p:sp>
    </p:spTree>
    <p:extLst>
      <p:ext uri="{BB962C8B-B14F-4D97-AF65-F5344CB8AC3E}">
        <p14:creationId xmlns:p14="http://schemas.microsoft.com/office/powerpoint/2010/main" val="2919342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fld id="{779BC4C9-9C9C-42A1-ADA0-304ED0305212}" type="slidenum">
              <a:rPr lang="en-GB" smtClean="0"/>
              <a:t>17</a:t>
            </a:fld>
            <a:endParaRPr lang="en-GB"/>
          </a:p>
        </p:txBody>
      </p:sp>
      <p:pic>
        <p:nvPicPr>
          <p:cNvPr id="4" name="Picture 3"/>
          <p:cNvPicPr>
            <a:picLocks noChangeAspect="1"/>
          </p:cNvPicPr>
          <p:nvPr/>
        </p:nvPicPr>
        <p:blipFill>
          <a:blip r:embed="rId2"/>
          <a:stretch>
            <a:fillRect/>
          </a:stretch>
        </p:blipFill>
        <p:spPr>
          <a:xfrm>
            <a:off x="325677" y="1407245"/>
            <a:ext cx="6474655" cy="4666031"/>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0332" y="-1626657"/>
            <a:ext cx="5516066" cy="9375266"/>
          </a:xfrm>
          <a:prstGeom prst="rect">
            <a:avLst/>
          </a:prstGeom>
        </p:spPr>
      </p:pic>
    </p:spTree>
    <p:extLst>
      <p:ext uri="{BB962C8B-B14F-4D97-AF65-F5344CB8AC3E}">
        <p14:creationId xmlns:p14="http://schemas.microsoft.com/office/powerpoint/2010/main" val="124015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lstStyle/>
          <a:p>
            <a:r>
              <a:rPr lang="en-US"/>
              <a:t>The Case of Eduardo Leite</a:t>
            </a:r>
          </a:p>
        </p:txBody>
      </p:sp>
      <p:sp>
        <p:nvSpPr>
          <p:cNvPr id="126979" name="Rectangle 3"/>
          <p:cNvSpPr>
            <a:spLocks noGrp="1" noChangeArrowheads="1"/>
          </p:cNvSpPr>
          <p:nvPr>
            <p:ph sz="half" idx="1"/>
          </p:nvPr>
        </p:nvSpPr>
        <p:spPr>
          <a:xfrm>
            <a:off x="711200" y="1417638"/>
            <a:ext cx="5384800" cy="4757737"/>
          </a:xfrm>
        </p:spPr>
        <p:txBody>
          <a:bodyPr>
            <a:normAutofit/>
          </a:bodyPr>
          <a:lstStyle/>
          <a:p>
            <a:r>
              <a:rPr lang="en-US" dirty="0"/>
              <a:t>Construction worker in Brazil who was impaled by falling metal bar</a:t>
            </a:r>
          </a:p>
          <a:p>
            <a:endParaRPr lang="en-US" dirty="0"/>
          </a:p>
          <a:p>
            <a:r>
              <a:rPr lang="en-US" dirty="0"/>
              <a:t>Bar entered in front of the motor cortex in the right hemisphere and exited the right frontal lobe just above the right eye through a “non-eloquent” area of brain</a:t>
            </a:r>
          </a:p>
          <a:p>
            <a:pPr lvl="1"/>
            <a:endParaRPr lang="en-US" dirty="0"/>
          </a:p>
        </p:txBody>
      </p:sp>
      <p:pic>
        <p:nvPicPr>
          <p:cNvPr id="7" name="Picture 1" descr="Griggs4e_2UN14.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37121" y="0"/>
            <a:ext cx="4754879" cy="693662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9911720"/>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4"/>
          <p:cNvSpPr>
            <a:spLocks noGrp="1" noChangeArrowheads="1"/>
          </p:cNvSpPr>
          <p:nvPr>
            <p:ph type="title"/>
          </p:nvPr>
        </p:nvSpPr>
        <p:spPr>
          <a:xfrm>
            <a:off x="609600" y="122238"/>
            <a:ext cx="10972800" cy="664146"/>
          </a:xfrm>
        </p:spPr>
        <p:txBody>
          <a:bodyPr/>
          <a:lstStyle/>
          <a:p>
            <a:r>
              <a:rPr lang="en-US" dirty="0" err="1"/>
              <a:t>Broca</a:t>
            </a:r>
            <a:r>
              <a:rPr lang="fr-FR" altLang="ja-JP" dirty="0"/>
              <a:t>'</a:t>
            </a:r>
            <a:r>
              <a:rPr lang="en-US" altLang="ja-JP" dirty="0"/>
              <a:t>s Area and Wernicke</a:t>
            </a:r>
            <a:r>
              <a:rPr lang="fr-FR" altLang="ja-JP" dirty="0"/>
              <a:t>'</a:t>
            </a:r>
            <a:r>
              <a:rPr lang="en-US" altLang="ja-JP" dirty="0"/>
              <a:t>s Area</a:t>
            </a:r>
            <a:endParaRPr lang="en-US" dirty="0"/>
          </a:p>
        </p:txBody>
      </p:sp>
      <p:pic>
        <p:nvPicPr>
          <p:cNvPr id="4" name="Picture 1" descr="Griggs4e_fig_02_10.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66688" y="1011937"/>
            <a:ext cx="5740400" cy="4809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p:cNvSpPr/>
          <p:nvPr/>
        </p:nvSpPr>
        <p:spPr>
          <a:xfrm>
            <a:off x="609600" y="1118676"/>
            <a:ext cx="5657088" cy="4893647"/>
          </a:xfrm>
          <a:prstGeom prst="rect">
            <a:avLst/>
          </a:prstGeom>
        </p:spPr>
        <p:txBody>
          <a:bodyPr wrap="square">
            <a:spAutoFit/>
          </a:bodyPr>
          <a:lstStyle/>
          <a:p>
            <a:pPr marL="342900" indent="-342900">
              <a:buFont typeface="Arial" panose="020B0604020202020204" pitchFamily="34" charset="0"/>
              <a:buChar char="•"/>
            </a:pPr>
            <a:r>
              <a:rPr lang="en-GB" sz="2400" b="1" dirty="0" err="1">
                <a:solidFill>
                  <a:prstClr val="black"/>
                </a:solidFill>
              </a:rPr>
              <a:t>Broca's</a:t>
            </a:r>
            <a:r>
              <a:rPr lang="en-GB" sz="2400" b="1" dirty="0">
                <a:solidFill>
                  <a:prstClr val="black"/>
                </a:solidFill>
              </a:rPr>
              <a:t> area</a:t>
            </a:r>
          </a:p>
          <a:p>
            <a:r>
              <a:rPr lang="en-GB" sz="2400" dirty="0">
                <a:solidFill>
                  <a:prstClr val="black"/>
                </a:solidFill>
              </a:rPr>
              <a:t>Located in left frontal lobe</a:t>
            </a:r>
          </a:p>
          <a:p>
            <a:r>
              <a:rPr lang="en-GB" sz="2400" dirty="0">
                <a:solidFill>
                  <a:prstClr val="black"/>
                </a:solidFill>
              </a:rPr>
              <a:t>Is responsible for fluent speech production</a:t>
            </a:r>
          </a:p>
          <a:p>
            <a:r>
              <a:rPr lang="en-GB" sz="2400" dirty="0">
                <a:solidFill>
                  <a:prstClr val="black"/>
                </a:solidFill>
              </a:rPr>
              <a:t>When damaged, fluent speech generation is damaged, but comprehension is left intact</a:t>
            </a:r>
          </a:p>
          <a:p>
            <a:r>
              <a:rPr lang="en-GB" sz="2400" dirty="0">
                <a:solidFill>
                  <a:prstClr val="black"/>
                </a:solidFill>
              </a:rPr>
              <a:t>Houses singing and musical abilities </a:t>
            </a:r>
          </a:p>
          <a:p>
            <a:endParaRPr lang="en-GB" sz="2400" dirty="0">
              <a:solidFill>
                <a:prstClr val="black"/>
              </a:solidFill>
            </a:endParaRPr>
          </a:p>
          <a:p>
            <a:pPr marL="342900" indent="-342900">
              <a:buFont typeface="Arial" panose="020B0604020202020204" pitchFamily="34" charset="0"/>
              <a:buChar char="•"/>
            </a:pPr>
            <a:r>
              <a:rPr lang="en-GB" sz="2400" b="1" dirty="0">
                <a:solidFill>
                  <a:prstClr val="black"/>
                </a:solidFill>
              </a:rPr>
              <a:t>Wernicke's area </a:t>
            </a:r>
          </a:p>
          <a:p>
            <a:r>
              <a:rPr lang="en-GB" sz="2400" dirty="0">
                <a:solidFill>
                  <a:prstClr val="black"/>
                </a:solidFill>
              </a:rPr>
              <a:t>Located in the temporal lobe</a:t>
            </a:r>
          </a:p>
          <a:p>
            <a:r>
              <a:rPr lang="en-GB" sz="2400" dirty="0">
                <a:solidFill>
                  <a:prstClr val="black"/>
                </a:solidFill>
              </a:rPr>
              <a:t>Is responsible for the comprehension of speech and reading </a:t>
            </a:r>
          </a:p>
        </p:txBody>
      </p:sp>
    </p:spTree>
    <p:extLst>
      <p:ext uri="{BB962C8B-B14F-4D97-AF65-F5344CB8AC3E}">
        <p14:creationId xmlns:p14="http://schemas.microsoft.com/office/powerpoint/2010/main" val="216611195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6" end="6"/>
                                            </p:txEl>
                                          </p:spTgt>
                                        </p:tgtEl>
                                        <p:attrNameLst>
                                          <p:attrName>style.visibility</p:attrName>
                                        </p:attrNameLst>
                                      </p:cBhvr>
                                      <p:to>
                                        <p:strVal val="visible"/>
                                      </p:to>
                                    </p:set>
                                    <p:animEffect transition="in" filter="fade">
                                      <p:cBhvr>
                                        <p:cTn id="14" dur="1000"/>
                                        <p:tgtEl>
                                          <p:spTgt spid="2">
                                            <p:txEl>
                                              <p:pRg st="6" end="6"/>
                                            </p:txEl>
                                          </p:spTgt>
                                        </p:tgtEl>
                                      </p:cBhvr>
                                    </p:animEffect>
                                    <p:anim calcmode="lin" valueType="num">
                                      <p:cBhvr>
                                        <p:cTn id="15"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animEffect transition="in" filter="fade">
                                      <p:cBhvr>
                                        <p:cTn id="21" dur="1000"/>
                                        <p:tgtEl>
                                          <p:spTgt spid="2">
                                            <p:txEl>
                                              <p:pRg st="7" end="7"/>
                                            </p:txEl>
                                          </p:spTgt>
                                        </p:tgtEl>
                                      </p:cBhvr>
                                    </p:animEffect>
                                    <p:anim calcmode="lin" valueType="num">
                                      <p:cBhvr>
                                        <p:cTn id="22"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7" end="7"/>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2">
                                            <p:txEl>
                                              <p:pRg st="8" end="8"/>
                                            </p:txEl>
                                          </p:spTgt>
                                        </p:tgtEl>
                                        <p:attrNameLst>
                                          <p:attrName>style.visibility</p:attrName>
                                        </p:attrNameLst>
                                      </p:cBhvr>
                                      <p:to>
                                        <p:strVal val="visible"/>
                                      </p:to>
                                    </p:set>
                                    <p:animEffect transition="in" filter="fade">
                                      <p:cBhvr>
                                        <p:cTn id="26" dur="1000"/>
                                        <p:tgtEl>
                                          <p:spTgt spid="2">
                                            <p:txEl>
                                              <p:pRg st="8" end="8"/>
                                            </p:txEl>
                                          </p:spTgt>
                                        </p:tgtEl>
                                      </p:cBhvr>
                                    </p:animEffect>
                                    <p:anim calcmode="lin" valueType="num">
                                      <p:cBhvr>
                                        <p:cTn id="27"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28"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51FE1-6A56-4A91-B473-0C8521D396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34B6247-5A0B-4D98-98F0-4B984BAE4EAE}"/>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A33B011-3372-42CB-B210-E46DD17CFCA4}"/>
              </a:ext>
            </a:extLst>
          </p:cNvPr>
          <p:cNvSpPr>
            <a:spLocks noGrp="1"/>
          </p:cNvSpPr>
          <p:nvPr>
            <p:ph type="sldNum" sz="quarter" idx="12"/>
          </p:nvPr>
        </p:nvSpPr>
        <p:spPr/>
        <p:txBody>
          <a:bodyPr/>
          <a:lstStyle/>
          <a:p>
            <a:fld id="{779BC4C9-9C9C-42A1-ADA0-304ED0305212}" type="slidenum">
              <a:rPr lang="en-GB" smtClean="0"/>
              <a:t>20</a:t>
            </a:fld>
            <a:endParaRPr lang="en-GB"/>
          </a:p>
        </p:txBody>
      </p:sp>
    </p:spTree>
    <p:extLst>
      <p:ext uri="{BB962C8B-B14F-4D97-AF65-F5344CB8AC3E}">
        <p14:creationId xmlns:p14="http://schemas.microsoft.com/office/powerpoint/2010/main" val="1686405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79BC4C9-9C9C-42A1-ADA0-304ED0305212}" type="slidenum">
              <a:rPr lang="en-GB" smtClean="0"/>
              <a:t>21</a:t>
            </a:fld>
            <a:endParaRPr lang="en-GB"/>
          </a:p>
        </p:txBody>
      </p:sp>
      <p:pic>
        <p:nvPicPr>
          <p:cNvPr id="3" name="Picture 2"/>
          <p:cNvPicPr>
            <a:picLocks noChangeAspect="1"/>
          </p:cNvPicPr>
          <p:nvPr/>
        </p:nvPicPr>
        <p:blipFill>
          <a:blip r:embed="rId2"/>
          <a:stretch>
            <a:fillRect/>
          </a:stretch>
        </p:blipFill>
        <p:spPr>
          <a:xfrm>
            <a:off x="3099460" y="84501"/>
            <a:ext cx="5902036" cy="6587381"/>
          </a:xfrm>
          <a:prstGeom prst="rect">
            <a:avLst/>
          </a:prstGeom>
        </p:spPr>
      </p:pic>
    </p:spTree>
    <p:extLst>
      <p:ext uri="{BB962C8B-B14F-4D97-AF65-F5344CB8AC3E}">
        <p14:creationId xmlns:p14="http://schemas.microsoft.com/office/powerpoint/2010/main" val="2294405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How could we know which body parts are controlled by which part of the brain?</a:t>
            </a:r>
          </a:p>
        </p:txBody>
      </p:sp>
      <p:sp>
        <p:nvSpPr>
          <p:cNvPr id="4" name="Content Placeholder 3"/>
          <p:cNvSpPr>
            <a:spLocks noGrp="1"/>
          </p:cNvSpPr>
          <p:nvPr>
            <p:ph idx="1"/>
          </p:nvPr>
        </p:nvSpPr>
        <p:spPr>
          <a:xfrm>
            <a:off x="838200" y="1825625"/>
            <a:ext cx="7056120" cy="4446032"/>
          </a:xfrm>
        </p:spPr>
        <p:txBody>
          <a:bodyPr>
            <a:noAutofit/>
          </a:bodyPr>
          <a:lstStyle/>
          <a:p>
            <a:r>
              <a:rPr lang="en-GB" sz="2400" dirty="0"/>
              <a:t>Canadian neurosurgeon Wilder Penfield (1891 – 1976) applied electric shocks to patients’ brains before surgery for epilepsy</a:t>
            </a:r>
          </a:p>
          <a:p>
            <a:r>
              <a:rPr lang="en-GB" sz="2400" dirty="0"/>
              <a:t>As the brain has no nerve receptors he was able to anaesthetise the relevant area, peel back the skin, cut away the skull and stimulate areas of the brain </a:t>
            </a:r>
          </a:p>
          <a:p>
            <a:r>
              <a:rPr lang="en-GB" sz="2400" dirty="0"/>
              <a:t>Patients’ found involuntary movement and sensations in specific body parts. His early work (1937) was later reinforced by </a:t>
            </a:r>
            <a:r>
              <a:rPr lang="en-GB" sz="2400" dirty="0" err="1"/>
              <a:t>Seung</a:t>
            </a:r>
            <a:r>
              <a:rPr lang="en-GB" sz="2400" dirty="0"/>
              <a:t> 2012 using modern technology</a:t>
            </a:r>
          </a:p>
          <a:p>
            <a:r>
              <a:rPr lang="en-GB" sz="2400" dirty="0"/>
              <a:t>Researchers found specific areas of the brain were activated by touching specific parts of the body</a:t>
            </a:r>
          </a:p>
        </p:txBody>
      </p:sp>
      <p:sp>
        <p:nvSpPr>
          <p:cNvPr id="2" name="Rectangle 1"/>
          <p:cNvSpPr/>
          <p:nvPr/>
        </p:nvSpPr>
        <p:spPr>
          <a:xfrm>
            <a:off x="5555779" y="6311900"/>
            <a:ext cx="6020302" cy="369332"/>
          </a:xfrm>
          <a:prstGeom prst="rect">
            <a:avLst/>
          </a:prstGeom>
        </p:spPr>
        <p:txBody>
          <a:bodyPr wrap="none">
            <a:spAutoFit/>
          </a:bodyPr>
          <a:lstStyle/>
          <a:p>
            <a:r>
              <a:rPr lang="en-GB" dirty="0">
                <a:hlinkClick r:id="rId2"/>
              </a:rPr>
              <a:t>https://www.mcgill.ca/about/history/mcgill-pioneers/penfield</a:t>
            </a:r>
            <a:r>
              <a:rPr lang="en-GB" dirty="0"/>
              <a:t> </a:t>
            </a:r>
          </a:p>
        </p:txBody>
      </p:sp>
      <p:sp>
        <p:nvSpPr>
          <p:cNvPr id="5" name="Slide Number Placeholder 4">
            <a:extLst>
              <a:ext uri="{FF2B5EF4-FFF2-40B4-BE49-F238E27FC236}">
                <a16:creationId xmlns:a16="http://schemas.microsoft.com/office/drawing/2014/main" id="{124B091F-5F7F-4D67-920B-77D3DDD0ACD3}"/>
              </a:ext>
            </a:extLst>
          </p:cNvPr>
          <p:cNvSpPr>
            <a:spLocks noGrp="1"/>
          </p:cNvSpPr>
          <p:nvPr>
            <p:ph type="sldNum" sz="quarter" idx="12"/>
          </p:nvPr>
        </p:nvSpPr>
        <p:spPr/>
        <p:txBody>
          <a:bodyPr/>
          <a:lstStyle/>
          <a:p>
            <a:fld id="{779BC4C9-9C9C-42A1-ADA0-304ED0305212}" type="slidenum">
              <a:rPr lang="en-GB" smtClean="0"/>
              <a:t>22</a:t>
            </a:fld>
            <a:endParaRPr lang="en-GB"/>
          </a:p>
        </p:txBody>
      </p:sp>
      <p:pic>
        <p:nvPicPr>
          <p:cNvPr id="6" name="Picture 5">
            <a:extLst>
              <a:ext uri="{FF2B5EF4-FFF2-40B4-BE49-F238E27FC236}">
                <a16:creationId xmlns:a16="http://schemas.microsoft.com/office/drawing/2014/main" id="{442291A3-33F2-4026-98A0-15FADA0FD23A}"/>
              </a:ext>
            </a:extLst>
          </p:cNvPr>
          <p:cNvPicPr>
            <a:picLocks noChangeAspect="1"/>
          </p:cNvPicPr>
          <p:nvPr/>
        </p:nvPicPr>
        <p:blipFill>
          <a:blip r:embed="rId3"/>
          <a:stretch>
            <a:fillRect/>
          </a:stretch>
        </p:blipFill>
        <p:spPr>
          <a:xfrm>
            <a:off x="8174869" y="1986932"/>
            <a:ext cx="3614661" cy="4028725"/>
          </a:xfrm>
          <a:prstGeom prst="rect">
            <a:avLst/>
          </a:prstGeom>
        </p:spPr>
      </p:pic>
    </p:spTree>
    <p:extLst>
      <p:ext uri="{BB962C8B-B14F-4D97-AF65-F5344CB8AC3E}">
        <p14:creationId xmlns:p14="http://schemas.microsoft.com/office/powerpoint/2010/main" val="3814952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5961993" cy="4530725"/>
          </a:xfrm>
          <a:solidFill>
            <a:srgbClr val="FFFF00"/>
          </a:solidFill>
          <a:ln w="76200">
            <a:solidFill>
              <a:schemeClr val="tx1"/>
            </a:solidFill>
          </a:ln>
        </p:spPr>
        <p:txBody>
          <a:bodyPr>
            <a:normAutofit/>
          </a:bodyPr>
          <a:lstStyle/>
          <a:p>
            <a:pPr marL="0" indent="0">
              <a:buNone/>
            </a:pPr>
            <a:r>
              <a:rPr lang="en-GB" sz="4000" dirty="0"/>
              <a:t>"Wilder Penfield was not only a great surgeon and a great scientist, he was an even greater human being."</a:t>
            </a:r>
          </a:p>
          <a:p>
            <a:pPr marL="0" indent="0">
              <a:buNone/>
            </a:pPr>
            <a:r>
              <a:rPr lang="en-GB" dirty="0"/>
              <a:t> </a:t>
            </a:r>
          </a:p>
          <a:p>
            <a:pPr marL="0" indent="0">
              <a:buNone/>
            </a:pPr>
            <a:r>
              <a:rPr lang="en-GB" dirty="0"/>
              <a:t>Sir George Pickering, </a:t>
            </a:r>
            <a:r>
              <a:rPr lang="en-GB" dirty="0" err="1"/>
              <a:t>Regius</a:t>
            </a:r>
            <a:r>
              <a:rPr lang="en-GB" dirty="0"/>
              <a:t> Professor of Medicine at Oxford University</a:t>
            </a:r>
          </a:p>
        </p:txBody>
      </p:sp>
      <p:sp>
        <p:nvSpPr>
          <p:cNvPr id="4" name="Slide Number Placeholder 3"/>
          <p:cNvSpPr>
            <a:spLocks noGrp="1"/>
          </p:cNvSpPr>
          <p:nvPr>
            <p:ph type="sldNum" sz="quarter" idx="12"/>
          </p:nvPr>
        </p:nvSpPr>
        <p:spPr/>
        <p:txBody>
          <a:bodyPr/>
          <a:lstStyle/>
          <a:p>
            <a:fld id="{779BC4C9-9C9C-42A1-ADA0-304ED0305212}" type="slidenum">
              <a:rPr lang="en-GB" smtClean="0"/>
              <a:t>23</a:t>
            </a:fld>
            <a:endParaRPr lang="en-GB"/>
          </a:p>
        </p:txBody>
      </p:sp>
      <p:sp>
        <p:nvSpPr>
          <p:cNvPr id="5" name="Rectangle 4"/>
          <p:cNvSpPr/>
          <p:nvPr/>
        </p:nvSpPr>
        <p:spPr>
          <a:xfrm>
            <a:off x="7223233" y="365125"/>
            <a:ext cx="4695497" cy="3477875"/>
          </a:xfrm>
          <a:prstGeom prst="rect">
            <a:avLst/>
          </a:prstGeom>
        </p:spPr>
        <p:txBody>
          <a:bodyPr wrap="square">
            <a:spAutoFit/>
          </a:bodyPr>
          <a:lstStyle/>
          <a:p>
            <a:r>
              <a:rPr lang="en-GB" sz="2000" dirty="0"/>
              <a:t>Recruited to McGill from New York in 1928, Penfield brought with him a vision: to create an institute where clinicians and scientists from different disciplines would work side-by-side. He convinced the Rockefeller Foundation to endow and fund the construction of Montreal Neurological Institute, which opened in 1934 by its founder and first Director, Wilder Penfield, the same year he became a Canadian citizen</a:t>
            </a:r>
          </a:p>
        </p:txBody>
      </p:sp>
      <p:sp>
        <p:nvSpPr>
          <p:cNvPr id="6" name="Rectangle 5"/>
          <p:cNvSpPr/>
          <p:nvPr/>
        </p:nvSpPr>
        <p:spPr>
          <a:xfrm>
            <a:off x="7375634" y="4090987"/>
            <a:ext cx="4543096" cy="2246769"/>
          </a:xfrm>
          <a:prstGeom prst="rect">
            <a:avLst/>
          </a:prstGeom>
        </p:spPr>
        <p:txBody>
          <a:bodyPr wrap="square">
            <a:spAutoFit/>
          </a:bodyPr>
          <a:lstStyle/>
          <a:p>
            <a:r>
              <a:rPr lang="en-GB" sz="2000" dirty="0"/>
              <a:t>Penfield attributed his success to his "tenacity of purpose." Through that tenacity, Penfield broadened our understanding of how the brain works, and in the MNI left a lasting legacy of a centre for neurosciences known internationally.</a:t>
            </a:r>
          </a:p>
        </p:txBody>
      </p:sp>
    </p:spTree>
    <p:extLst>
      <p:ext uri="{BB962C8B-B14F-4D97-AF65-F5344CB8AC3E}">
        <p14:creationId xmlns:p14="http://schemas.microsoft.com/office/powerpoint/2010/main" val="5863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79BC4C9-9C9C-42A1-ADA0-304ED0305212}" type="slidenum">
              <a:rPr lang="en-GB" smtClean="0"/>
              <a:t>24</a:t>
            </a:fld>
            <a:endParaRPr lang="en-GB"/>
          </a:p>
        </p:txBody>
      </p:sp>
      <p:sp>
        <p:nvSpPr>
          <p:cNvPr id="7" name="TextBox 6"/>
          <p:cNvSpPr txBox="1"/>
          <p:nvPr/>
        </p:nvSpPr>
        <p:spPr>
          <a:xfrm>
            <a:off x="185356" y="414158"/>
            <a:ext cx="2832164" cy="6124754"/>
          </a:xfrm>
          <a:prstGeom prst="rect">
            <a:avLst/>
          </a:prstGeom>
          <a:noFill/>
        </p:spPr>
        <p:txBody>
          <a:bodyPr wrap="square" rtlCol="0">
            <a:spAutoFit/>
          </a:bodyPr>
          <a:lstStyle/>
          <a:p>
            <a:r>
              <a:rPr lang="en-GB" sz="2800" dirty="0"/>
              <a:t>Of course, in order to check on the experience of patients they had to be awake throughout surgery</a:t>
            </a:r>
          </a:p>
          <a:p>
            <a:endParaRPr lang="en-GB" sz="2800" dirty="0"/>
          </a:p>
          <a:p>
            <a:r>
              <a:rPr lang="en-GB" sz="2800" dirty="0"/>
              <a:t>Penfield was an incredible pioneer who blazed a trail which has been followed ever since</a:t>
            </a:r>
          </a:p>
        </p:txBody>
      </p:sp>
      <p:pic>
        <p:nvPicPr>
          <p:cNvPr id="3" name="Picture 2">
            <a:hlinkClick r:id="rId2"/>
          </p:cNvPr>
          <p:cNvPicPr>
            <a:picLocks noChangeAspect="1"/>
          </p:cNvPicPr>
          <p:nvPr/>
        </p:nvPicPr>
        <p:blipFill>
          <a:blip r:embed="rId3"/>
          <a:stretch>
            <a:fillRect/>
          </a:stretch>
        </p:blipFill>
        <p:spPr>
          <a:xfrm>
            <a:off x="3126828" y="216119"/>
            <a:ext cx="8839200" cy="5753100"/>
          </a:xfrm>
          <a:prstGeom prst="rect">
            <a:avLst/>
          </a:prstGeom>
        </p:spPr>
      </p:pic>
    </p:spTree>
    <p:extLst>
      <p:ext uri="{BB962C8B-B14F-4D97-AF65-F5344CB8AC3E}">
        <p14:creationId xmlns:p14="http://schemas.microsoft.com/office/powerpoint/2010/main" val="237670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a:xfrm>
            <a:off x="305909" y="469393"/>
            <a:ext cx="3633216" cy="4830192"/>
          </a:xfrm>
        </p:spPr>
        <p:txBody>
          <a:bodyPr rtlCol="0">
            <a:normAutofit/>
          </a:bodyPr>
          <a:lstStyle/>
          <a:p>
            <a:pPr algn="ctr" fontAlgn="auto">
              <a:spcAft>
                <a:spcPts val="0"/>
              </a:spcAft>
              <a:defRPr/>
            </a:pPr>
            <a:r>
              <a:rPr lang="en-US" sz="3500" dirty="0">
                <a:cs typeface="+mj-cs"/>
              </a:rPr>
              <a:t>Homunculi </a:t>
            </a:r>
            <a:br>
              <a:rPr lang="en-US" sz="3500" dirty="0">
                <a:cs typeface="+mj-cs"/>
              </a:rPr>
            </a:br>
            <a:r>
              <a:rPr lang="en-US" sz="3500" dirty="0">
                <a:cs typeface="+mj-cs"/>
              </a:rPr>
              <a:t>for the Motor Cortex and the Somatosensory Cortex</a:t>
            </a:r>
          </a:p>
        </p:txBody>
      </p:sp>
      <p:pic>
        <p:nvPicPr>
          <p:cNvPr id="4" name="Picture 1" descr="Griggs4e_fig_02_09a-c.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39125" y="642113"/>
            <a:ext cx="7877236" cy="500684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965092718"/>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Association Cortex</a:t>
            </a:r>
          </a:p>
        </p:txBody>
      </p:sp>
      <p:sp>
        <p:nvSpPr>
          <p:cNvPr id="4" name="Content Placeholder 3"/>
          <p:cNvSpPr>
            <a:spLocks noGrp="1"/>
          </p:cNvSpPr>
          <p:nvPr>
            <p:ph idx="1"/>
          </p:nvPr>
        </p:nvSpPr>
        <p:spPr>
          <a:xfrm>
            <a:off x="6986016" y="1856042"/>
            <a:ext cx="4919472" cy="4351338"/>
          </a:xfrm>
        </p:spPr>
        <p:txBody>
          <a:bodyPr>
            <a:normAutofit/>
          </a:bodyPr>
          <a:lstStyle/>
          <a:p>
            <a:r>
              <a:rPr lang="en-GB" dirty="0"/>
              <a:t>McGurk and Macdonald 1976</a:t>
            </a:r>
          </a:p>
          <a:p>
            <a:endParaRPr lang="en-GB" dirty="0"/>
          </a:p>
          <a:p>
            <a:r>
              <a:rPr lang="en-GB" dirty="0"/>
              <a:t>The McGurk effect</a:t>
            </a:r>
          </a:p>
          <a:p>
            <a:endParaRPr lang="en-GB" dirty="0"/>
          </a:p>
          <a:p>
            <a:r>
              <a:rPr lang="en-GB" dirty="0"/>
              <a:t>The rubber hand illusion</a:t>
            </a:r>
          </a:p>
        </p:txBody>
      </p:sp>
      <p:sp>
        <p:nvSpPr>
          <p:cNvPr id="2" name="Slide Number Placeholder 1"/>
          <p:cNvSpPr>
            <a:spLocks noGrp="1"/>
          </p:cNvSpPr>
          <p:nvPr>
            <p:ph type="sldNum" sz="quarter" idx="12"/>
          </p:nvPr>
        </p:nvSpPr>
        <p:spPr/>
        <p:txBody>
          <a:bodyPr/>
          <a:lstStyle/>
          <a:p>
            <a:fld id="{779BC4C9-9C9C-42A1-ADA0-304ED0305212}" type="slidenum">
              <a:rPr lang="en-GB" smtClean="0"/>
              <a:t>26</a:t>
            </a:fld>
            <a:endParaRPr lang="en-GB"/>
          </a:p>
        </p:txBody>
      </p:sp>
      <p:sp>
        <p:nvSpPr>
          <p:cNvPr id="5" name="Content Placeholder 3"/>
          <p:cNvSpPr txBox="1">
            <a:spLocks/>
          </p:cNvSpPr>
          <p:nvPr/>
        </p:nvSpPr>
        <p:spPr>
          <a:xfrm>
            <a:off x="990599" y="1527142"/>
            <a:ext cx="5730711" cy="461019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All areas of the brain except those areas devoted to motor processing</a:t>
            </a:r>
          </a:p>
          <a:p>
            <a:r>
              <a:rPr lang="en-GB" sz="3200" dirty="0"/>
              <a:t>This is where all higher-level cognitive processes which require the integration of information occur e.g. perception and language</a:t>
            </a:r>
          </a:p>
          <a:p>
            <a:r>
              <a:rPr lang="en-GB" sz="3200" dirty="0"/>
              <a:t>Entails 70% of the cerebral cortex</a:t>
            </a:r>
          </a:p>
        </p:txBody>
      </p:sp>
    </p:spTree>
    <p:extLst>
      <p:ext uri="{BB962C8B-B14F-4D97-AF65-F5344CB8AC3E}">
        <p14:creationId xmlns:p14="http://schemas.microsoft.com/office/powerpoint/2010/main" val="21324722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69353"/>
          </a:xfrm>
        </p:spPr>
        <p:txBody>
          <a:bodyPr>
            <a:normAutofit fontScale="90000"/>
          </a:bodyPr>
          <a:lstStyle/>
          <a:p>
            <a:r>
              <a:rPr lang="en-GB" dirty="0"/>
              <a:t>The McGurk effect</a:t>
            </a:r>
          </a:p>
        </p:txBody>
      </p:sp>
      <p:sp>
        <p:nvSpPr>
          <p:cNvPr id="2" name="Slide Number Placeholder 1"/>
          <p:cNvSpPr>
            <a:spLocks noGrp="1"/>
          </p:cNvSpPr>
          <p:nvPr>
            <p:ph type="sldNum" sz="quarter" idx="12"/>
          </p:nvPr>
        </p:nvSpPr>
        <p:spPr/>
        <p:txBody>
          <a:bodyPr/>
          <a:lstStyle/>
          <a:p>
            <a:fld id="{779BC4C9-9C9C-42A1-ADA0-304ED0305212}" type="slidenum">
              <a:rPr lang="en-GB" smtClean="0"/>
              <a:t>27</a:t>
            </a:fld>
            <a:endParaRPr lang="en-GB"/>
          </a:p>
        </p:txBody>
      </p:sp>
      <p:pic>
        <p:nvPicPr>
          <p:cNvPr id="5" name="Picture 4">
            <a:hlinkClick r:id="rId2"/>
            <a:extLst>
              <a:ext uri="{FF2B5EF4-FFF2-40B4-BE49-F238E27FC236}">
                <a16:creationId xmlns:a16="http://schemas.microsoft.com/office/drawing/2014/main" id="{298DF96A-9393-42D3-AC76-66264592C07D}"/>
              </a:ext>
            </a:extLst>
          </p:cNvPr>
          <p:cNvPicPr>
            <a:picLocks noChangeAspect="1"/>
          </p:cNvPicPr>
          <p:nvPr/>
        </p:nvPicPr>
        <p:blipFill>
          <a:blip r:embed="rId3"/>
          <a:stretch>
            <a:fillRect/>
          </a:stretch>
        </p:blipFill>
        <p:spPr>
          <a:xfrm>
            <a:off x="1066800" y="1277937"/>
            <a:ext cx="10058400" cy="5286375"/>
          </a:xfrm>
          <a:prstGeom prst="rect">
            <a:avLst/>
          </a:prstGeom>
        </p:spPr>
      </p:pic>
    </p:spTree>
    <p:extLst>
      <p:ext uri="{BB962C8B-B14F-4D97-AF65-F5344CB8AC3E}">
        <p14:creationId xmlns:p14="http://schemas.microsoft.com/office/powerpoint/2010/main" val="4691020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136526"/>
            <a:ext cx="10515600" cy="750442"/>
          </a:xfrm>
        </p:spPr>
        <p:txBody>
          <a:bodyPr>
            <a:normAutofit/>
          </a:bodyPr>
          <a:lstStyle/>
          <a:p>
            <a:r>
              <a:rPr lang="en-GB" dirty="0"/>
              <a:t>Rubber hand illusion</a:t>
            </a:r>
          </a:p>
        </p:txBody>
      </p:sp>
      <p:sp>
        <p:nvSpPr>
          <p:cNvPr id="2" name="Slide Number Placeholder 1"/>
          <p:cNvSpPr>
            <a:spLocks noGrp="1"/>
          </p:cNvSpPr>
          <p:nvPr>
            <p:ph type="sldNum" sz="quarter" idx="12"/>
          </p:nvPr>
        </p:nvSpPr>
        <p:spPr/>
        <p:txBody>
          <a:bodyPr/>
          <a:lstStyle/>
          <a:p>
            <a:fld id="{779BC4C9-9C9C-42A1-ADA0-304ED0305212}" type="slidenum">
              <a:rPr lang="en-GB" smtClean="0"/>
              <a:t>28</a:t>
            </a:fld>
            <a:endParaRPr lang="en-GB"/>
          </a:p>
        </p:txBody>
      </p:sp>
      <p:pic>
        <p:nvPicPr>
          <p:cNvPr id="5" name="Picture 4">
            <a:hlinkClick r:id="rId2"/>
            <a:extLst>
              <a:ext uri="{FF2B5EF4-FFF2-40B4-BE49-F238E27FC236}">
                <a16:creationId xmlns:a16="http://schemas.microsoft.com/office/drawing/2014/main" id="{EB78E9B9-3C92-464E-8923-3E80E818DBAE}"/>
              </a:ext>
            </a:extLst>
          </p:cNvPr>
          <p:cNvPicPr>
            <a:picLocks noChangeAspect="1"/>
          </p:cNvPicPr>
          <p:nvPr/>
        </p:nvPicPr>
        <p:blipFill>
          <a:blip r:embed="rId3"/>
          <a:stretch>
            <a:fillRect/>
          </a:stretch>
        </p:blipFill>
        <p:spPr>
          <a:xfrm>
            <a:off x="1081087" y="800100"/>
            <a:ext cx="10029825" cy="5257800"/>
          </a:xfrm>
          <a:prstGeom prst="rect">
            <a:avLst/>
          </a:prstGeom>
        </p:spPr>
      </p:pic>
    </p:spTree>
    <p:extLst>
      <p:ext uri="{BB962C8B-B14F-4D97-AF65-F5344CB8AC3E}">
        <p14:creationId xmlns:p14="http://schemas.microsoft.com/office/powerpoint/2010/main" val="14125374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9709-85C9-4390-93EB-9AFE22D58E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68E877-23D0-4316-9A65-A370158C8397}"/>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4917AAAA-0A81-45FE-AF8D-667493195E89}"/>
              </a:ext>
            </a:extLst>
          </p:cNvPr>
          <p:cNvSpPr>
            <a:spLocks noGrp="1"/>
          </p:cNvSpPr>
          <p:nvPr>
            <p:ph sz="half" idx="2"/>
          </p:nvPr>
        </p:nvSpPr>
        <p:spPr/>
        <p:txBody>
          <a:bodyPr/>
          <a:lstStyle/>
          <a:p>
            <a:endParaRPr lang="en-GB"/>
          </a:p>
        </p:txBody>
      </p:sp>
      <p:sp>
        <p:nvSpPr>
          <p:cNvPr id="5" name="Slide Number Placeholder 4">
            <a:extLst>
              <a:ext uri="{FF2B5EF4-FFF2-40B4-BE49-F238E27FC236}">
                <a16:creationId xmlns:a16="http://schemas.microsoft.com/office/drawing/2014/main" id="{FF52CBF8-9AF5-489A-9F41-47B904E0F3A6}"/>
              </a:ext>
            </a:extLst>
          </p:cNvPr>
          <p:cNvSpPr>
            <a:spLocks noGrp="1"/>
          </p:cNvSpPr>
          <p:nvPr>
            <p:ph type="sldNum" sz="quarter" idx="12"/>
          </p:nvPr>
        </p:nvSpPr>
        <p:spPr/>
        <p:txBody>
          <a:bodyPr/>
          <a:lstStyle/>
          <a:p>
            <a:fld id="{779BC4C9-9C9C-42A1-ADA0-304ED0305212}" type="slidenum">
              <a:rPr lang="en-GB" smtClean="0"/>
              <a:t>29</a:t>
            </a:fld>
            <a:endParaRPr lang="en-GB"/>
          </a:p>
        </p:txBody>
      </p:sp>
    </p:spTree>
    <p:extLst>
      <p:ext uri="{BB962C8B-B14F-4D97-AF65-F5344CB8AC3E}">
        <p14:creationId xmlns:p14="http://schemas.microsoft.com/office/powerpoint/2010/main" val="15068330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2"/>
          <p:cNvSpPr>
            <a:spLocks noGrp="1" noChangeArrowheads="1"/>
          </p:cNvSpPr>
          <p:nvPr>
            <p:ph type="title"/>
          </p:nvPr>
        </p:nvSpPr>
        <p:spPr/>
        <p:txBody>
          <a:bodyPr>
            <a:normAutofit/>
          </a:bodyPr>
          <a:lstStyle/>
          <a:p>
            <a:r>
              <a:rPr lang="en-US" sz="6000" dirty="0"/>
              <a:t>The Motor Cortex</a:t>
            </a:r>
          </a:p>
        </p:txBody>
      </p:sp>
      <p:sp>
        <p:nvSpPr>
          <p:cNvPr id="93186" name="Rectangle 3"/>
          <p:cNvSpPr>
            <a:spLocks noGrp="1" noChangeArrowheads="1"/>
          </p:cNvSpPr>
          <p:nvPr>
            <p:ph idx="1"/>
          </p:nvPr>
        </p:nvSpPr>
        <p:spPr/>
        <p:txBody>
          <a:bodyPr/>
          <a:lstStyle/>
          <a:p>
            <a:r>
              <a:rPr lang="en-US" b="1" dirty="0"/>
              <a:t>Frontal lobe strip of cortex</a:t>
            </a:r>
          </a:p>
          <a:p>
            <a:pPr lvl="1"/>
            <a:r>
              <a:rPr lang="en-US" dirty="0"/>
              <a:t>Directly in front of central fissure in each hemisphere</a:t>
            </a:r>
          </a:p>
          <a:p>
            <a:pPr lvl="1"/>
            <a:r>
              <a:rPr lang="en-US" dirty="0"/>
              <a:t>Allows movement in different parts of the body</a:t>
            </a:r>
          </a:p>
          <a:p>
            <a:pPr lvl="1"/>
            <a:r>
              <a:rPr lang="en-US" dirty="0"/>
              <a:t>Each hemisphere controls voluntary movement of the opposite side of the body</a:t>
            </a:r>
          </a:p>
          <a:p>
            <a:pPr lvl="1"/>
            <a:r>
              <a:rPr lang="en-US" dirty="0"/>
              <a:t>Amount of motor cortex devoted to a specific body part is related to the complexity and precision of movement of which that part is capable</a:t>
            </a:r>
          </a:p>
        </p:txBody>
      </p:sp>
    </p:spTree>
    <p:extLst>
      <p:ext uri="{BB962C8B-B14F-4D97-AF65-F5344CB8AC3E}">
        <p14:creationId xmlns:p14="http://schemas.microsoft.com/office/powerpoint/2010/main" val="193287901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3186">
                                            <p:txEl>
                                              <p:pRg st="0" end="0"/>
                                            </p:txEl>
                                          </p:spTgt>
                                        </p:tgtEl>
                                        <p:attrNameLst>
                                          <p:attrName>style.visibility</p:attrName>
                                        </p:attrNameLst>
                                      </p:cBhvr>
                                      <p:to>
                                        <p:strVal val="visible"/>
                                      </p:to>
                                    </p:set>
                                    <p:animEffect transition="in" filter="fade">
                                      <p:cBhvr>
                                        <p:cTn id="7" dur="1000"/>
                                        <p:tgtEl>
                                          <p:spTgt spid="93186">
                                            <p:txEl>
                                              <p:pRg st="0" end="0"/>
                                            </p:txEl>
                                          </p:spTgt>
                                        </p:tgtEl>
                                      </p:cBhvr>
                                    </p:animEffect>
                                    <p:anim calcmode="lin" valueType="num">
                                      <p:cBhvr>
                                        <p:cTn id="8" dur="1000" fill="hold"/>
                                        <p:tgtEl>
                                          <p:spTgt spid="9318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318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3186">
                                            <p:txEl>
                                              <p:pRg st="1" end="1"/>
                                            </p:txEl>
                                          </p:spTgt>
                                        </p:tgtEl>
                                        <p:attrNameLst>
                                          <p:attrName>style.visibility</p:attrName>
                                        </p:attrNameLst>
                                      </p:cBhvr>
                                      <p:to>
                                        <p:strVal val="visible"/>
                                      </p:to>
                                    </p:set>
                                    <p:animEffect transition="in" filter="fade">
                                      <p:cBhvr>
                                        <p:cTn id="14" dur="1000"/>
                                        <p:tgtEl>
                                          <p:spTgt spid="93186">
                                            <p:txEl>
                                              <p:pRg st="1" end="1"/>
                                            </p:txEl>
                                          </p:spTgt>
                                        </p:tgtEl>
                                      </p:cBhvr>
                                    </p:animEffect>
                                    <p:anim calcmode="lin" valueType="num">
                                      <p:cBhvr>
                                        <p:cTn id="15" dur="1000" fill="hold"/>
                                        <p:tgtEl>
                                          <p:spTgt spid="9318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9318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3186">
                                            <p:txEl>
                                              <p:pRg st="2" end="2"/>
                                            </p:txEl>
                                          </p:spTgt>
                                        </p:tgtEl>
                                        <p:attrNameLst>
                                          <p:attrName>style.visibility</p:attrName>
                                        </p:attrNameLst>
                                      </p:cBhvr>
                                      <p:to>
                                        <p:strVal val="visible"/>
                                      </p:to>
                                    </p:set>
                                    <p:animEffect transition="in" filter="fade">
                                      <p:cBhvr>
                                        <p:cTn id="21" dur="1000"/>
                                        <p:tgtEl>
                                          <p:spTgt spid="93186">
                                            <p:txEl>
                                              <p:pRg st="2" end="2"/>
                                            </p:txEl>
                                          </p:spTgt>
                                        </p:tgtEl>
                                      </p:cBhvr>
                                    </p:animEffect>
                                    <p:anim calcmode="lin" valueType="num">
                                      <p:cBhvr>
                                        <p:cTn id="22" dur="1000" fill="hold"/>
                                        <p:tgtEl>
                                          <p:spTgt spid="9318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9318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3186">
                                            <p:txEl>
                                              <p:pRg st="3" end="3"/>
                                            </p:txEl>
                                          </p:spTgt>
                                        </p:tgtEl>
                                        <p:attrNameLst>
                                          <p:attrName>style.visibility</p:attrName>
                                        </p:attrNameLst>
                                      </p:cBhvr>
                                      <p:to>
                                        <p:strVal val="visible"/>
                                      </p:to>
                                    </p:set>
                                    <p:animEffect transition="in" filter="fade">
                                      <p:cBhvr>
                                        <p:cTn id="28" dur="1000"/>
                                        <p:tgtEl>
                                          <p:spTgt spid="93186">
                                            <p:txEl>
                                              <p:pRg st="3" end="3"/>
                                            </p:txEl>
                                          </p:spTgt>
                                        </p:tgtEl>
                                      </p:cBhvr>
                                    </p:animEffect>
                                    <p:anim calcmode="lin" valueType="num">
                                      <p:cBhvr>
                                        <p:cTn id="29" dur="1000" fill="hold"/>
                                        <p:tgtEl>
                                          <p:spTgt spid="9318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9318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3186">
                                            <p:txEl>
                                              <p:pRg st="4" end="4"/>
                                            </p:txEl>
                                          </p:spTgt>
                                        </p:tgtEl>
                                        <p:attrNameLst>
                                          <p:attrName>style.visibility</p:attrName>
                                        </p:attrNameLst>
                                      </p:cBhvr>
                                      <p:to>
                                        <p:strVal val="visible"/>
                                      </p:to>
                                    </p:set>
                                    <p:animEffect transition="in" filter="fade">
                                      <p:cBhvr>
                                        <p:cTn id="35" dur="1000"/>
                                        <p:tgtEl>
                                          <p:spTgt spid="93186">
                                            <p:txEl>
                                              <p:pRg st="4" end="4"/>
                                            </p:txEl>
                                          </p:spTgt>
                                        </p:tgtEl>
                                      </p:cBhvr>
                                    </p:animEffect>
                                    <p:anim calcmode="lin" valueType="num">
                                      <p:cBhvr>
                                        <p:cTn id="36" dur="1000" fill="hold"/>
                                        <p:tgtEl>
                                          <p:spTgt spid="9318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9318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6"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5233" name="Rectangle 2"/>
          <p:cNvSpPr>
            <a:spLocks noGrp="1" noChangeArrowheads="1"/>
          </p:cNvSpPr>
          <p:nvPr>
            <p:ph type="title"/>
          </p:nvPr>
        </p:nvSpPr>
        <p:spPr/>
        <p:txBody>
          <a:bodyPr>
            <a:normAutofit/>
          </a:bodyPr>
          <a:lstStyle/>
          <a:p>
            <a:r>
              <a:rPr lang="en-US" sz="6000" dirty="0"/>
              <a:t>The Somatosensory Cortex </a:t>
            </a:r>
          </a:p>
        </p:txBody>
      </p:sp>
      <p:sp>
        <p:nvSpPr>
          <p:cNvPr id="95234" name="Rectangle 3"/>
          <p:cNvSpPr>
            <a:spLocks noGrp="1" noChangeArrowheads="1"/>
          </p:cNvSpPr>
          <p:nvPr>
            <p:ph idx="1"/>
          </p:nvPr>
        </p:nvSpPr>
        <p:spPr/>
        <p:txBody>
          <a:bodyPr/>
          <a:lstStyle/>
          <a:p>
            <a:r>
              <a:rPr lang="en-US" b="1" dirty="0"/>
              <a:t>Parietal lobe strip of cortex</a:t>
            </a:r>
          </a:p>
          <a:p>
            <a:pPr lvl="1"/>
            <a:r>
              <a:rPr lang="en-US" dirty="0"/>
              <a:t>Directly behind central fissure in each hemisphere</a:t>
            </a:r>
          </a:p>
          <a:p>
            <a:pPr lvl="1"/>
            <a:r>
              <a:rPr lang="en-US" dirty="0"/>
              <a:t>Where body sensations of pressure, temperature, limb position, and pain are processed</a:t>
            </a:r>
          </a:p>
          <a:p>
            <a:pPr lvl="1"/>
            <a:r>
              <a:rPr lang="en-US" dirty="0"/>
              <a:t>Contralateral relationship</a:t>
            </a:r>
          </a:p>
          <a:p>
            <a:pPr lvl="1"/>
            <a:r>
              <a:rPr lang="en-US" dirty="0"/>
              <a:t>Amount of sensorimotor cortex devoted </a:t>
            </a:r>
            <a:br>
              <a:rPr lang="en-US" dirty="0"/>
            </a:br>
            <a:r>
              <a:rPr lang="en-US" dirty="0"/>
              <a:t>to a body part is directly proportionate to </a:t>
            </a:r>
            <a:br>
              <a:rPr lang="en-US" dirty="0"/>
            </a:br>
            <a:r>
              <a:rPr lang="en-US" dirty="0"/>
              <a:t>the sensitivity of that body part</a:t>
            </a:r>
          </a:p>
        </p:txBody>
      </p:sp>
    </p:spTree>
    <p:extLst>
      <p:ext uri="{BB962C8B-B14F-4D97-AF65-F5344CB8AC3E}">
        <p14:creationId xmlns:p14="http://schemas.microsoft.com/office/powerpoint/2010/main" val="31262853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5234">
                                            <p:txEl>
                                              <p:pRg st="0" end="0"/>
                                            </p:txEl>
                                          </p:spTgt>
                                        </p:tgtEl>
                                        <p:attrNameLst>
                                          <p:attrName>style.visibility</p:attrName>
                                        </p:attrNameLst>
                                      </p:cBhvr>
                                      <p:to>
                                        <p:strVal val="visible"/>
                                      </p:to>
                                    </p:set>
                                    <p:animEffect transition="in" filter="fade">
                                      <p:cBhvr>
                                        <p:cTn id="7" dur="1000"/>
                                        <p:tgtEl>
                                          <p:spTgt spid="95234">
                                            <p:txEl>
                                              <p:pRg st="0" end="0"/>
                                            </p:txEl>
                                          </p:spTgt>
                                        </p:tgtEl>
                                      </p:cBhvr>
                                    </p:animEffect>
                                    <p:anim calcmode="lin" valueType="num">
                                      <p:cBhvr>
                                        <p:cTn id="8" dur="1000" fill="hold"/>
                                        <p:tgtEl>
                                          <p:spTgt spid="9523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523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5234">
                                            <p:txEl>
                                              <p:pRg st="1" end="1"/>
                                            </p:txEl>
                                          </p:spTgt>
                                        </p:tgtEl>
                                        <p:attrNameLst>
                                          <p:attrName>style.visibility</p:attrName>
                                        </p:attrNameLst>
                                      </p:cBhvr>
                                      <p:to>
                                        <p:strVal val="visible"/>
                                      </p:to>
                                    </p:set>
                                    <p:animEffect transition="in" filter="fade">
                                      <p:cBhvr>
                                        <p:cTn id="12" dur="1000"/>
                                        <p:tgtEl>
                                          <p:spTgt spid="95234">
                                            <p:txEl>
                                              <p:pRg st="1" end="1"/>
                                            </p:txEl>
                                          </p:spTgt>
                                        </p:tgtEl>
                                      </p:cBhvr>
                                    </p:animEffect>
                                    <p:anim calcmode="lin" valueType="num">
                                      <p:cBhvr>
                                        <p:cTn id="13" dur="1000" fill="hold"/>
                                        <p:tgtEl>
                                          <p:spTgt spid="9523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523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5234">
                                            <p:txEl>
                                              <p:pRg st="2" end="2"/>
                                            </p:txEl>
                                          </p:spTgt>
                                        </p:tgtEl>
                                        <p:attrNameLst>
                                          <p:attrName>style.visibility</p:attrName>
                                        </p:attrNameLst>
                                      </p:cBhvr>
                                      <p:to>
                                        <p:strVal val="visible"/>
                                      </p:to>
                                    </p:set>
                                    <p:animEffect transition="in" filter="fade">
                                      <p:cBhvr>
                                        <p:cTn id="17" dur="1000"/>
                                        <p:tgtEl>
                                          <p:spTgt spid="95234">
                                            <p:txEl>
                                              <p:pRg st="2" end="2"/>
                                            </p:txEl>
                                          </p:spTgt>
                                        </p:tgtEl>
                                      </p:cBhvr>
                                    </p:animEffect>
                                    <p:anim calcmode="lin" valueType="num">
                                      <p:cBhvr>
                                        <p:cTn id="18" dur="1000" fill="hold"/>
                                        <p:tgtEl>
                                          <p:spTgt spid="9523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523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5234">
                                            <p:txEl>
                                              <p:pRg st="3" end="3"/>
                                            </p:txEl>
                                          </p:spTgt>
                                        </p:tgtEl>
                                        <p:attrNameLst>
                                          <p:attrName>style.visibility</p:attrName>
                                        </p:attrNameLst>
                                      </p:cBhvr>
                                      <p:to>
                                        <p:strVal val="visible"/>
                                      </p:to>
                                    </p:set>
                                    <p:animEffect transition="in" filter="fade">
                                      <p:cBhvr>
                                        <p:cTn id="22" dur="1000"/>
                                        <p:tgtEl>
                                          <p:spTgt spid="95234">
                                            <p:txEl>
                                              <p:pRg st="3" end="3"/>
                                            </p:txEl>
                                          </p:spTgt>
                                        </p:tgtEl>
                                      </p:cBhvr>
                                    </p:animEffect>
                                    <p:anim calcmode="lin" valueType="num">
                                      <p:cBhvr>
                                        <p:cTn id="23" dur="1000" fill="hold"/>
                                        <p:tgtEl>
                                          <p:spTgt spid="9523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523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5234">
                                            <p:txEl>
                                              <p:pRg st="4" end="4"/>
                                            </p:txEl>
                                          </p:spTgt>
                                        </p:tgtEl>
                                        <p:attrNameLst>
                                          <p:attrName>style.visibility</p:attrName>
                                        </p:attrNameLst>
                                      </p:cBhvr>
                                      <p:to>
                                        <p:strVal val="visible"/>
                                      </p:to>
                                    </p:set>
                                    <p:animEffect transition="in" filter="fade">
                                      <p:cBhvr>
                                        <p:cTn id="27" dur="1000"/>
                                        <p:tgtEl>
                                          <p:spTgt spid="95234">
                                            <p:txEl>
                                              <p:pRg st="4" end="4"/>
                                            </p:txEl>
                                          </p:spTgt>
                                        </p:tgtEl>
                                      </p:cBhvr>
                                    </p:animEffect>
                                    <p:anim calcmode="lin" valueType="num">
                                      <p:cBhvr>
                                        <p:cTn id="28" dur="1000" fill="hold"/>
                                        <p:tgtEl>
                                          <p:spTgt spid="9523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9523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4"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a:xfrm>
            <a:off x="305909" y="469393"/>
            <a:ext cx="3633216" cy="4830192"/>
          </a:xfrm>
        </p:spPr>
        <p:txBody>
          <a:bodyPr rtlCol="0">
            <a:normAutofit/>
          </a:bodyPr>
          <a:lstStyle/>
          <a:p>
            <a:pPr algn="ctr" fontAlgn="auto">
              <a:spcAft>
                <a:spcPts val="0"/>
              </a:spcAft>
              <a:defRPr/>
            </a:pPr>
            <a:r>
              <a:rPr lang="en-US" sz="3500" dirty="0">
                <a:cs typeface="+mj-cs"/>
              </a:rPr>
              <a:t>Homunculi </a:t>
            </a:r>
            <a:br>
              <a:rPr lang="en-US" sz="3500" dirty="0">
                <a:cs typeface="+mj-cs"/>
              </a:rPr>
            </a:br>
            <a:r>
              <a:rPr lang="en-US" sz="3500" dirty="0">
                <a:cs typeface="+mj-cs"/>
              </a:rPr>
              <a:t>for the Motor Cortex and the Somatosensory Cortex</a:t>
            </a:r>
          </a:p>
        </p:txBody>
      </p:sp>
      <p:pic>
        <p:nvPicPr>
          <p:cNvPr id="4" name="Picture 1" descr="Griggs4e_fig_02_09a-c.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39125" y="469393"/>
            <a:ext cx="8252875" cy="52456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2067599"/>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Test – copy the pattern</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p:cNvPicPr>
            <a:picLocks noChangeAspect="1"/>
          </p:cNvPicPr>
          <p:nvPr/>
        </p:nvPicPr>
        <p:blipFill>
          <a:blip r:embed="rId2"/>
          <a:stretch>
            <a:fillRect/>
          </a:stretch>
        </p:blipFill>
        <p:spPr>
          <a:xfrm>
            <a:off x="4194928" y="1913876"/>
            <a:ext cx="2915337" cy="3784823"/>
          </a:xfrm>
          <a:prstGeom prst="rect">
            <a:avLst/>
          </a:prstGeom>
        </p:spPr>
      </p:pic>
    </p:spTree>
    <p:extLst>
      <p:ext uri="{BB962C8B-B14F-4D97-AF65-F5344CB8AC3E}">
        <p14:creationId xmlns:p14="http://schemas.microsoft.com/office/powerpoint/2010/main" val="246827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0049" name="Title 3"/>
          <p:cNvSpPr>
            <a:spLocks noGrp="1"/>
          </p:cNvSpPr>
          <p:nvPr>
            <p:ph type="title"/>
          </p:nvPr>
        </p:nvSpPr>
        <p:spPr/>
        <p:txBody>
          <a:bodyPr>
            <a:normAutofit fontScale="90000"/>
          </a:bodyPr>
          <a:lstStyle/>
          <a:p>
            <a:r>
              <a:rPr lang="en-US" dirty="0"/>
              <a:t>Sample Hierarchical Stimulus and Recall Results for Such Stimuli by Brain-Damaged Patients </a:t>
            </a:r>
          </a:p>
        </p:txBody>
      </p:sp>
      <p:sp>
        <p:nvSpPr>
          <p:cNvPr id="130050" name="Content Placeholder 4"/>
          <p:cNvSpPr>
            <a:spLocks noGrp="1"/>
          </p:cNvSpPr>
          <p:nvPr>
            <p:ph sz="half" idx="1"/>
          </p:nvPr>
        </p:nvSpPr>
        <p:spPr>
          <a:xfrm>
            <a:off x="317938" y="1690688"/>
            <a:ext cx="7738241" cy="4915063"/>
          </a:xfrm>
        </p:spPr>
        <p:txBody>
          <a:bodyPr>
            <a:noAutofit/>
          </a:bodyPr>
          <a:lstStyle/>
          <a:p>
            <a:pPr marL="514350" indent="-514350">
              <a:buFont typeface="+mj-lt"/>
              <a:buAutoNum type="alphaLcParenR"/>
            </a:pPr>
            <a:r>
              <a:rPr lang="en-US" sz="3000" dirty="0"/>
              <a:t>The sample hierarchical stimulus is a capital H made up of little As. </a:t>
            </a:r>
          </a:p>
          <a:p>
            <a:pPr marL="514350" indent="-514350">
              <a:buFont typeface="+mj-lt"/>
              <a:buAutoNum type="alphaLcParenR"/>
            </a:pPr>
            <a:r>
              <a:rPr lang="en-US" sz="3000" dirty="0"/>
              <a:t>Patients with right hemisphere damage (dependent on the left hemisphere) could remember the details of the hierarchical stimulus (the As) but not the overall pattern (H). </a:t>
            </a:r>
          </a:p>
          <a:p>
            <a:pPr marL="514350" indent="-514350">
              <a:buFont typeface="+mj-lt"/>
              <a:buAutoNum type="alphaLcParenR"/>
            </a:pPr>
            <a:r>
              <a:rPr lang="en-US" sz="3000" dirty="0"/>
              <a:t>Patients with left hemisphere damage (dependent upon the right hemisphere) could remember the overall pattern (H) but not its details (the As).</a:t>
            </a:r>
          </a:p>
        </p:txBody>
      </p:sp>
      <p:pic>
        <p:nvPicPr>
          <p:cNvPr id="6" name="Picture 1" descr="Griggs4e_fig_02_12a-c.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47918" y="1690688"/>
            <a:ext cx="4244082" cy="454666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0641BFCF-6243-4897-A6C4-C37684F357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6024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0050">
                                            <p:txEl>
                                              <p:pRg st="0" end="0"/>
                                            </p:txEl>
                                          </p:spTgt>
                                        </p:tgtEl>
                                        <p:attrNameLst>
                                          <p:attrName>style.visibility</p:attrName>
                                        </p:attrNameLst>
                                      </p:cBhvr>
                                      <p:to>
                                        <p:strVal val="visible"/>
                                      </p:to>
                                    </p:set>
                                    <p:anim calcmode="lin" valueType="num">
                                      <p:cBhvr additive="base">
                                        <p:cTn id="7" dur="500" fill="hold"/>
                                        <p:tgtEl>
                                          <p:spTgt spid="13005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005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0050">
                                            <p:txEl>
                                              <p:pRg st="1" end="1"/>
                                            </p:txEl>
                                          </p:spTgt>
                                        </p:tgtEl>
                                        <p:attrNameLst>
                                          <p:attrName>style.visibility</p:attrName>
                                        </p:attrNameLst>
                                      </p:cBhvr>
                                      <p:to>
                                        <p:strVal val="visible"/>
                                      </p:to>
                                    </p:set>
                                    <p:anim calcmode="lin" valueType="num">
                                      <p:cBhvr additive="base">
                                        <p:cTn id="13" dur="500" fill="hold"/>
                                        <p:tgtEl>
                                          <p:spTgt spid="13005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005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0050">
                                            <p:txEl>
                                              <p:pRg st="2" end="2"/>
                                            </p:txEl>
                                          </p:spTgt>
                                        </p:tgtEl>
                                        <p:attrNameLst>
                                          <p:attrName>style.visibility</p:attrName>
                                        </p:attrNameLst>
                                      </p:cBhvr>
                                      <p:to>
                                        <p:strVal val="visible"/>
                                      </p:to>
                                    </p:set>
                                    <p:anim calcmode="lin" valueType="num">
                                      <p:cBhvr additive="base">
                                        <p:cTn id="19" dur="500" fill="hold"/>
                                        <p:tgtEl>
                                          <p:spTgt spid="13005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005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0"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1137" name="Rectangle 2"/>
          <p:cNvSpPr>
            <a:spLocks noGrp="1" noChangeArrowheads="1"/>
          </p:cNvSpPr>
          <p:nvPr>
            <p:ph type="title"/>
          </p:nvPr>
        </p:nvSpPr>
        <p:spPr/>
        <p:txBody>
          <a:bodyPr>
            <a:normAutofit/>
          </a:bodyPr>
          <a:lstStyle/>
          <a:p>
            <a:r>
              <a:rPr lang="en-US" sz="6000" dirty="0"/>
              <a:t>Brain Lobes</a:t>
            </a:r>
          </a:p>
        </p:txBody>
      </p:sp>
      <p:sp>
        <p:nvSpPr>
          <p:cNvPr id="91138" name="Rectangle 3"/>
          <p:cNvSpPr>
            <a:spLocks noGrp="1" noChangeArrowheads="1"/>
          </p:cNvSpPr>
          <p:nvPr>
            <p:ph idx="1"/>
          </p:nvPr>
        </p:nvSpPr>
        <p:spPr>
          <a:xfrm>
            <a:off x="609600" y="1417638"/>
            <a:ext cx="10972800" cy="4529137"/>
          </a:xfrm>
        </p:spPr>
        <p:txBody>
          <a:bodyPr>
            <a:normAutofit/>
          </a:bodyPr>
          <a:lstStyle/>
          <a:p>
            <a:r>
              <a:rPr lang="en-US" b="1" dirty="0"/>
              <a:t>Frontal lobe</a:t>
            </a:r>
          </a:p>
          <a:p>
            <a:pPr lvl="1"/>
            <a:r>
              <a:rPr lang="en-US" dirty="0"/>
              <a:t>Area in the front of each hemisphere and in front of central fissure and above lateral fissure</a:t>
            </a:r>
          </a:p>
          <a:p>
            <a:r>
              <a:rPr lang="en-US" b="1" dirty="0"/>
              <a:t>Parietal lobe</a:t>
            </a:r>
          </a:p>
          <a:p>
            <a:pPr lvl="1"/>
            <a:r>
              <a:rPr lang="en-US" dirty="0"/>
              <a:t>Area located behind central fissure and above lateral fissure</a:t>
            </a:r>
          </a:p>
          <a:p>
            <a:r>
              <a:rPr lang="en-US" b="1" dirty="0"/>
              <a:t>Temporal lobe</a:t>
            </a:r>
          </a:p>
          <a:p>
            <a:pPr lvl="1"/>
            <a:r>
              <a:rPr lang="en-US" dirty="0"/>
              <a:t>Located beneath the lateral fissure</a:t>
            </a:r>
          </a:p>
          <a:p>
            <a:r>
              <a:rPr lang="en-US" b="1" dirty="0"/>
              <a:t>Occipital lobe</a:t>
            </a:r>
          </a:p>
          <a:p>
            <a:pPr lvl="1"/>
            <a:r>
              <a:rPr lang="en-US" dirty="0"/>
              <a:t>Located in the lower back of each hemisphere </a:t>
            </a:r>
          </a:p>
        </p:txBody>
      </p:sp>
    </p:spTree>
    <p:extLst>
      <p:ext uri="{BB962C8B-B14F-4D97-AF65-F5344CB8AC3E}">
        <p14:creationId xmlns:p14="http://schemas.microsoft.com/office/powerpoint/2010/main" val="142939872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1138">
                                            <p:txEl>
                                              <p:pRg st="0" end="0"/>
                                            </p:txEl>
                                          </p:spTgt>
                                        </p:tgtEl>
                                        <p:attrNameLst>
                                          <p:attrName>style.visibility</p:attrName>
                                        </p:attrNameLst>
                                      </p:cBhvr>
                                      <p:to>
                                        <p:strVal val="visible"/>
                                      </p:to>
                                    </p:set>
                                    <p:anim calcmode="lin" valueType="num">
                                      <p:cBhvr additive="base">
                                        <p:cTn id="7" dur="500" fill="hold"/>
                                        <p:tgtEl>
                                          <p:spTgt spid="9113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113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1138">
                                            <p:txEl>
                                              <p:pRg st="1" end="1"/>
                                            </p:txEl>
                                          </p:spTgt>
                                        </p:tgtEl>
                                        <p:attrNameLst>
                                          <p:attrName>style.visibility</p:attrName>
                                        </p:attrNameLst>
                                      </p:cBhvr>
                                      <p:to>
                                        <p:strVal val="visible"/>
                                      </p:to>
                                    </p:set>
                                    <p:anim calcmode="lin" valueType="num">
                                      <p:cBhvr additive="base">
                                        <p:cTn id="11" dur="500" fill="hold"/>
                                        <p:tgtEl>
                                          <p:spTgt spid="9113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113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91138">
                                            <p:txEl>
                                              <p:pRg st="2" end="2"/>
                                            </p:txEl>
                                          </p:spTgt>
                                        </p:tgtEl>
                                        <p:attrNameLst>
                                          <p:attrName>style.visibility</p:attrName>
                                        </p:attrNameLst>
                                      </p:cBhvr>
                                      <p:to>
                                        <p:strVal val="visible"/>
                                      </p:to>
                                    </p:set>
                                    <p:animEffect transition="in" filter="fade">
                                      <p:cBhvr>
                                        <p:cTn id="17" dur="1000"/>
                                        <p:tgtEl>
                                          <p:spTgt spid="91138">
                                            <p:txEl>
                                              <p:pRg st="2" end="2"/>
                                            </p:txEl>
                                          </p:spTgt>
                                        </p:tgtEl>
                                      </p:cBhvr>
                                    </p:animEffect>
                                    <p:anim calcmode="lin" valueType="num">
                                      <p:cBhvr>
                                        <p:cTn id="18" dur="1000" fill="hold"/>
                                        <p:tgtEl>
                                          <p:spTgt spid="91138">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1138">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91138">
                                            <p:txEl>
                                              <p:pRg st="3" end="3"/>
                                            </p:txEl>
                                          </p:spTgt>
                                        </p:tgtEl>
                                        <p:attrNameLst>
                                          <p:attrName>style.visibility</p:attrName>
                                        </p:attrNameLst>
                                      </p:cBhvr>
                                      <p:to>
                                        <p:strVal val="visible"/>
                                      </p:to>
                                    </p:set>
                                    <p:animEffect transition="in" filter="fade">
                                      <p:cBhvr>
                                        <p:cTn id="22" dur="1000"/>
                                        <p:tgtEl>
                                          <p:spTgt spid="91138">
                                            <p:txEl>
                                              <p:pRg st="3" end="3"/>
                                            </p:txEl>
                                          </p:spTgt>
                                        </p:tgtEl>
                                      </p:cBhvr>
                                    </p:animEffect>
                                    <p:anim calcmode="lin" valueType="num">
                                      <p:cBhvr>
                                        <p:cTn id="23" dur="1000" fill="hold"/>
                                        <p:tgtEl>
                                          <p:spTgt spid="91138">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113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1138">
                                            <p:txEl>
                                              <p:pRg st="4" end="4"/>
                                            </p:txEl>
                                          </p:spTgt>
                                        </p:tgtEl>
                                        <p:attrNameLst>
                                          <p:attrName>style.visibility</p:attrName>
                                        </p:attrNameLst>
                                      </p:cBhvr>
                                      <p:to>
                                        <p:strVal val="visible"/>
                                      </p:to>
                                    </p:set>
                                    <p:anim calcmode="lin" valueType="num">
                                      <p:cBhvr additive="base">
                                        <p:cTn id="29" dur="500" fill="hold"/>
                                        <p:tgtEl>
                                          <p:spTgt spid="91138">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1138">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1138">
                                            <p:txEl>
                                              <p:pRg st="5" end="5"/>
                                            </p:txEl>
                                          </p:spTgt>
                                        </p:tgtEl>
                                        <p:attrNameLst>
                                          <p:attrName>style.visibility</p:attrName>
                                        </p:attrNameLst>
                                      </p:cBhvr>
                                      <p:to>
                                        <p:strVal val="visible"/>
                                      </p:to>
                                    </p:set>
                                    <p:anim calcmode="lin" valueType="num">
                                      <p:cBhvr additive="base">
                                        <p:cTn id="33" dur="500" fill="hold"/>
                                        <p:tgtEl>
                                          <p:spTgt spid="91138">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113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91138">
                                            <p:txEl>
                                              <p:pRg st="6" end="6"/>
                                            </p:txEl>
                                          </p:spTgt>
                                        </p:tgtEl>
                                        <p:attrNameLst>
                                          <p:attrName>style.visibility</p:attrName>
                                        </p:attrNameLst>
                                      </p:cBhvr>
                                      <p:to>
                                        <p:strVal val="visible"/>
                                      </p:to>
                                    </p:set>
                                    <p:anim calcmode="lin" valueType="num">
                                      <p:cBhvr additive="base">
                                        <p:cTn id="39" dur="500" fill="hold"/>
                                        <p:tgtEl>
                                          <p:spTgt spid="91138">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1138">
                                            <p:txEl>
                                              <p:pRg st="6" end="6"/>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91138">
                                            <p:txEl>
                                              <p:pRg st="7" end="7"/>
                                            </p:txEl>
                                          </p:spTgt>
                                        </p:tgtEl>
                                        <p:attrNameLst>
                                          <p:attrName>style.visibility</p:attrName>
                                        </p:attrNameLst>
                                      </p:cBhvr>
                                      <p:to>
                                        <p:strVal val="visible"/>
                                      </p:to>
                                    </p:set>
                                    <p:anim calcmode="lin" valueType="num">
                                      <p:cBhvr additive="base">
                                        <p:cTn id="43" dur="500" fill="hold"/>
                                        <p:tgtEl>
                                          <p:spTgt spid="91138">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1138">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hlinkClick r:id="rId2"/>
          </p:cNvPr>
          <p:cNvPicPr>
            <a:picLocks noChangeAspect="1"/>
          </p:cNvPicPr>
          <p:nvPr/>
        </p:nvPicPr>
        <p:blipFill>
          <a:blip r:embed="rId3"/>
          <a:stretch>
            <a:fillRect/>
          </a:stretch>
        </p:blipFill>
        <p:spPr>
          <a:xfrm>
            <a:off x="1608084" y="998482"/>
            <a:ext cx="9171096" cy="5158204"/>
          </a:xfrm>
          <a:prstGeom prst="rect">
            <a:avLst/>
          </a:prstGeom>
        </p:spPr>
      </p:pic>
    </p:spTree>
    <p:extLst>
      <p:ext uri="{BB962C8B-B14F-4D97-AF65-F5344CB8AC3E}">
        <p14:creationId xmlns:p14="http://schemas.microsoft.com/office/powerpoint/2010/main" val="6726556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hlinkClick r:id="rId2"/>
          </p:cNvPr>
          <p:cNvPicPr>
            <a:picLocks noChangeAspect="1"/>
          </p:cNvPicPr>
          <p:nvPr/>
        </p:nvPicPr>
        <p:blipFill>
          <a:blip r:embed="rId3"/>
          <a:stretch>
            <a:fillRect/>
          </a:stretch>
        </p:blipFill>
        <p:spPr>
          <a:xfrm>
            <a:off x="326806" y="146471"/>
            <a:ext cx="5964478" cy="3359807"/>
          </a:xfrm>
          <a:prstGeom prst="rect">
            <a:avLst/>
          </a:prstGeom>
        </p:spPr>
      </p:pic>
      <p:pic>
        <p:nvPicPr>
          <p:cNvPr id="7" name="Picture 6">
            <a:hlinkClick r:id="rId4"/>
          </p:cNvPr>
          <p:cNvPicPr>
            <a:picLocks noChangeAspect="1"/>
          </p:cNvPicPr>
          <p:nvPr/>
        </p:nvPicPr>
        <p:blipFill>
          <a:blip r:embed="rId5"/>
          <a:stretch>
            <a:fillRect/>
          </a:stretch>
        </p:blipFill>
        <p:spPr>
          <a:xfrm>
            <a:off x="5672348" y="3173577"/>
            <a:ext cx="6318969" cy="3547898"/>
          </a:xfrm>
          <a:prstGeom prst="rect">
            <a:avLst/>
          </a:prstGeom>
        </p:spPr>
      </p:pic>
      <p:sp>
        <p:nvSpPr>
          <p:cNvPr id="8" name="TextBox 7"/>
          <p:cNvSpPr txBox="1"/>
          <p:nvPr/>
        </p:nvSpPr>
        <p:spPr>
          <a:xfrm>
            <a:off x="7357241" y="619437"/>
            <a:ext cx="4445876"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Deep Brian Stimulation</a:t>
            </a:r>
          </a:p>
        </p:txBody>
      </p:sp>
    </p:spTree>
    <p:extLst>
      <p:ext uri="{BB962C8B-B14F-4D97-AF65-F5344CB8AC3E}">
        <p14:creationId xmlns:p14="http://schemas.microsoft.com/office/powerpoint/2010/main" val="24185182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1545335" y="4107050"/>
            <a:ext cx="9080373" cy="2750950"/>
          </a:xfrm>
          <a:prstGeom prst="rect">
            <a:avLst/>
          </a:prstGeom>
        </p:spPr>
      </p:pic>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3" name="Picture 2"/>
          <p:cNvPicPr>
            <a:picLocks noChangeAspect="1"/>
          </p:cNvPicPr>
          <p:nvPr/>
        </p:nvPicPr>
        <p:blipFill>
          <a:blip r:embed="rId4"/>
          <a:stretch>
            <a:fillRect/>
          </a:stretch>
        </p:blipFill>
        <p:spPr>
          <a:xfrm>
            <a:off x="2648304" y="118872"/>
            <a:ext cx="6874433" cy="3988178"/>
          </a:xfrm>
          <a:prstGeom prst="rect">
            <a:avLst/>
          </a:prstGeom>
        </p:spPr>
      </p:pic>
    </p:spTree>
    <p:extLst>
      <p:ext uri="{BB962C8B-B14F-4D97-AF65-F5344CB8AC3E}">
        <p14:creationId xmlns:p14="http://schemas.microsoft.com/office/powerpoint/2010/main" val="29518071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4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3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6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0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2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2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1075</TotalTime>
  <Words>1747</Words>
  <Application>Microsoft Office PowerPoint</Application>
  <PresentationFormat>Widescreen</PresentationFormat>
  <Paragraphs>187</Paragraphs>
  <Slides>38</Slides>
  <Notes>10</Notes>
  <HiddenSlides>5</HiddenSlides>
  <MMClips>1</MMClips>
  <ScaleCrop>false</ScaleCrop>
  <HeadingPairs>
    <vt:vector size="6" baseType="variant">
      <vt:variant>
        <vt:lpstr>Fonts Used</vt:lpstr>
      </vt:variant>
      <vt:variant>
        <vt:i4>5</vt:i4>
      </vt:variant>
      <vt:variant>
        <vt:lpstr>Theme</vt:lpstr>
      </vt:variant>
      <vt:variant>
        <vt:i4>9</vt:i4>
      </vt:variant>
      <vt:variant>
        <vt:lpstr>Slide Titles</vt:lpstr>
      </vt:variant>
      <vt:variant>
        <vt:i4>38</vt:i4>
      </vt:variant>
    </vt:vector>
  </HeadingPairs>
  <TitlesOfParts>
    <vt:vector size="52" baseType="lpstr">
      <vt:lpstr>Arial</vt:lpstr>
      <vt:lpstr>Calibri</vt:lpstr>
      <vt:lpstr>Calibri Light</vt:lpstr>
      <vt:lpstr>Lucida Grande</vt:lpstr>
      <vt:lpstr>Wingdings</vt:lpstr>
      <vt:lpstr>Office Theme</vt:lpstr>
      <vt:lpstr>11_Griggs_SciPsych_4e_ch01_W</vt:lpstr>
      <vt:lpstr>12_Griggs_SciPsych_4e_ch01_W</vt:lpstr>
      <vt:lpstr>14_Griggs_SciPsych_4e_ch01_W</vt:lpstr>
      <vt:lpstr>13_Griggs_SciPsych_4e_ch01_W</vt:lpstr>
      <vt:lpstr>16_Griggs_SciPsych_4e_ch01_W</vt:lpstr>
      <vt:lpstr>20_Griggs_SciPsych_4e_ch01_W</vt:lpstr>
      <vt:lpstr>21_Griggs_SciPsych_4e_ch01_W</vt:lpstr>
      <vt:lpstr>22_Griggs_SciPsych_4e_ch01_W</vt:lpstr>
      <vt:lpstr>Biology and Behaviour</vt:lpstr>
      <vt:lpstr>The Brain</vt:lpstr>
      <vt:lpstr>Going Up the Brain Stem:  The Central Core</vt:lpstr>
      <vt:lpstr>PowerPoint Presentation</vt:lpstr>
      <vt:lpstr>Processing in the Cerebral Cortex</vt:lpstr>
      <vt:lpstr>PowerPoint Presentation</vt:lpstr>
      <vt:lpstr>The Four Lobes and the  Sensory-Motor Processing Areas</vt:lpstr>
      <vt:lpstr>The Four Cerebral Lobes</vt:lpstr>
      <vt:lpstr>What we know…</vt:lpstr>
      <vt:lpstr>PowerPoint Presentation</vt:lpstr>
      <vt:lpstr>Specializations of the Left and Right Hemispheres</vt:lpstr>
      <vt:lpstr>Pathways for Processing Information in the Left and Right Visual Fields</vt:lpstr>
      <vt:lpstr>Studying the Two Hemispheres </vt:lpstr>
      <vt:lpstr>Studying the Two Hemispheres </vt:lpstr>
      <vt:lpstr>PowerPoint Presentation</vt:lpstr>
      <vt:lpstr>Phineas Gage 1848</vt:lpstr>
      <vt:lpstr>PowerPoint Presentation</vt:lpstr>
      <vt:lpstr>The Case of Eduardo Leite</vt:lpstr>
      <vt:lpstr>Broca's Area and Wernicke's Area</vt:lpstr>
      <vt:lpstr>PowerPoint Presentation</vt:lpstr>
      <vt:lpstr>PowerPoint Presentation</vt:lpstr>
      <vt:lpstr>How could we know which body parts are controlled by which part of the brain?</vt:lpstr>
      <vt:lpstr>PowerPoint Presentation</vt:lpstr>
      <vt:lpstr>PowerPoint Presentation</vt:lpstr>
      <vt:lpstr>Homunculi  for the Motor Cortex and the Somatosensory Cortex</vt:lpstr>
      <vt:lpstr>Association Cortex</vt:lpstr>
      <vt:lpstr>The McGurk effect</vt:lpstr>
      <vt:lpstr>Rubber hand illusion</vt:lpstr>
      <vt:lpstr>PowerPoint Presentation</vt:lpstr>
      <vt:lpstr>The Motor Cortex</vt:lpstr>
      <vt:lpstr>The Somatosensory Cortex </vt:lpstr>
      <vt:lpstr>Homunculi  for the Motor Cortex and the Somatosensory Cortex</vt:lpstr>
      <vt:lpstr>Quick Test – copy the pattern</vt:lpstr>
      <vt:lpstr>Sample Hierarchical Stimulus and Recall Results for Such Stimuli by Brain-Damaged Patients </vt:lpstr>
      <vt:lpstr>Brain Lobes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Neuroscience</dc:title>
  <dc:creator>Mike Durke</dc:creator>
  <cp:lastModifiedBy>Mike Durke</cp:lastModifiedBy>
  <cp:revision>33</cp:revision>
  <dcterms:created xsi:type="dcterms:W3CDTF">2019-03-16T13:12:52Z</dcterms:created>
  <dcterms:modified xsi:type="dcterms:W3CDTF">2021-11-11T13:39:06Z</dcterms:modified>
</cp:coreProperties>
</file>