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7"/>
  </p:notesMasterIdLst>
  <p:sldIdLst>
    <p:sldId id="264" r:id="rId5"/>
    <p:sldId id="257" r:id="rId6"/>
    <p:sldId id="364" r:id="rId7"/>
    <p:sldId id="277" r:id="rId8"/>
    <p:sldId id="275" r:id="rId9"/>
    <p:sldId id="276" r:id="rId10"/>
    <p:sldId id="272" r:id="rId11"/>
    <p:sldId id="365" r:id="rId12"/>
    <p:sldId id="278" r:id="rId13"/>
    <p:sldId id="273" r:id="rId14"/>
    <p:sldId id="266" r:id="rId15"/>
    <p:sldId id="268"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45ED771-ABCC-4AD5-B203-CA986CF63311}" v="6" dt="2026-06-14T18:29:16.85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61" d="100"/>
          <a:sy n="61" d="100"/>
        </p:scale>
        <p:origin x="844"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ouise Faulkner" userId="270bdbbc37120fc0" providerId="LiveId" clId="{4C416138-3D67-4C45-837E-9C96F9CA77A9}"/>
    <pc:docChg chg="undo custSel addSld delSld modSld">
      <pc:chgData name="Louise Faulkner" userId="270bdbbc37120fc0" providerId="LiveId" clId="{4C416138-3D67-4C45-837E-9C96F9CA77A9}" dt="2026-06-14T18:29:16.818" v="20"/>
      <pc:docMkLst>
        <pc:docMk/>
      </pc:docMkLst>
      <pc:sldChg chg="modSp new del">
        <pc:chgData name="Louise Faulkner" userId="270bdbbc37120fc0" providerId="LiveId" clId="{4C416138-3D67-4C45-837E-9C96F9CA77A9}" dt="2026-06-14T17:24:05.651" v="15" actId="47"/>
        <pc:sldMkLst>
          <pc:docMk/>
          <pc:sldMk cId="3202061908" sldId="256"/>
        </pc:sldMkLst>
        <pc:spChg chg="mod">
          <ac:chgData name="Louise Faulkner" userId="270bdbbc37120fc0" providerId="LiveId" clId="{4C416138-3D67-4C45-837E-9C96F9CA77A9}" dt="2026-06-14T17:15:09.616" v="13"/>
          <ac:spMkLst>
            <pc:docMk/>
            <pc:sldMk cId="3202061908" sldId="256"/>
            <ac:spMk id="2" creationId="{24079441-D544-A1D8-275D-171EF8726C06}"/>
          </ac:spMkLst>
        </pc:spChg>
        <pc:spChg chg="mod">
          <ac:chgData name="Louise Faulkner" userId="270bdbbc37120fc0" providerId="LiveId" clId="{4C416138-3D67-4C45-837E-9C96F9CA77A9}" dt="2026-06-14T17:15:09.616" v="13"/>
          <ac:spMkLst>
            <pc:docMk/>
            <pc:sldMk cId="3202061908" sldId="256"/>
            <ac:spMk id="3" creationId="{B4FF2417-0133-D2BD-AED1-944091F6D3F8}"/>
          </ac:spMkLst>
        </pc:spChg>
      </pc:sldChg>
      <pc:sldChg chg="add">
        <pc:chgData name="Louise Faulkner" userId="270bdbbc37120fc0" providerId="LiveId" clId="{4C416138-3D67-4C45-837E-9C96F9CA77A9}" dt="2026-06-14T17:24:22.251" v="16"/>
        <pc:sldMkLst>
          <pc:docMk/>
          <pc:sldMk cId="0" sldId="257"/>
        </pc:sldMkLst>
      </pc:sldChg>
      <pc:sldChg chg="del">
        <pc:chgData name="Louise Faulkner" userId="270bdbbc37120fc0" providerId="LiveId" clId="{4C416138-3D67-4C45-837E-9C96F9CA77A9}" dt="2026-06-14T17:12:52.524" v="5" actId="47"/>
        <pc:sldMkLst>
          <pc:docMk/>
          <pc:sldMk cId="764605052" sldId="261"/>
        </pc:sldMkLst>
      </pc:sldChg>
      <pc:sldChg chg="del">
        <pc:chgData name="Louise Faulkner" userId="270bdbbc37120fc0" providerId="LiveId" clId="{4C416138-3D67-4C45-837E-9C96F9CA77A9}" dt="2026-06-14T17:12:55.168" v="9" actId="47"/>
        <pc:sldMkLst>
          <pc:docMk/>
          <pc:sldMk cId="2451324015" sldId="263"/>
        </pc:sldMkLst>
      </pc:sldChg>
      <pc:sldChg chg="add">
        <pc:chgData name="Louise Faulkner" userId="270bdbbc37120fc0" providerId="LiveId" clId="{4C416138-3D67-4C45-837E-9C96F9CA77A9}" dt="2026-06-14T17:24:00.659" v="14"/>
        <pc:sldMkLst>
          <pc:docMk/>
          <pc:sldMk cId="744236770" sldId="264"/>
        </pc:sldMkLst>
      </pc:sldChg>
      <pc:sldChg chg="del">
        <pc:chgData name="Louise Faulkner" userId="270bdbbc37120fc0" providerId="LiveId" clId="{4C416138-3D67-4C45-837E-9C96F9CA77A9}" dt="2026-06-14T17:12:54.486" v="8" actId="47"/>
        <pc:sldMkLst>
          <pc:docMk/>
          <pc:sldMk cId="1037257886" sldId="265"/>
        </pc:sldMkLst>
      </pc:sldChg>
      <pc:sldChg chg="add del">
        <pc:chgData name="Louise Faulkner" userId="270bdbbc37120fc0" providerId="LiveId" clId="{4C416138-3D67-4C45-837E-9C96F9CA77A9}" dt="2026-06-14T18:29:16.818" v="20"/>
        <pc:sldMkLst>
          <pc:docMk/>
          <pc:sldMk cId="3258301802" sldId="266"/>
        </pc:sldMkLst>
      </pc:sldChg>
      <pc:sldChg chg="add del">
        <pc:chgData name="Louise Faulkner" userId="270bdbbc37120fc0" providerId="LiveId" clId="{4C416138-3D67-4C45-837E-9C96F9CA77A9}" dt="2026-06-14T18:29:16.818" v="20"/>
        <pc:sldMkLst>
          <pc:docMk/>
          <pc:sldMk cId="3206334785" sldId="268"/>
        </pc:sldMkLst>
      </pc:sldChg>
      <pc:sldChg chg="del">
        <pc:chgData name="Louise Faulkner" userId="270bdbbc37120fc0" providerId="LiveId" clId="{4C416138-3D67-4C45-837E-9C96F9CA77A9}" dt="2026-06-14T17:12:49.384" v="0" actId="47"/>
        <pc:sldMkLst>
          <pc:docMk/>
          <pc:sldMk cId="702059637" sldId="270"/>
        </pc:sldMkLst>
      </pc:sldChg>
      <pc:sldChg chg="del">
        <pc:chgData name="Louise Faulkner" userId="270bdbbc37120fc0" providerId="LiveId" clId="{4C416138-3D67-4C45-837E-9C96F9CA77A9}" dt="2026-06-14T17:12:49.949" v="1" actId="47"/>
        <pc:sldMkLst>
          <pc:docMk/>
          <pc:sldMk cId="3321023050" sldId="271"/>
        </pc:sldMkLst>
      </pc:sldChg>
      <pc:sldChg chg="del">
        <pc:chgData name="Louise Faulkner" userId="270bdbbc37120fc0" providerId="LiveId" clId="{4C416138-3D67-4C45-837E-9C96F9CA77A9}" dt="2026-06-14T17:12:50.548" v="2" actId="47"/>
        <pc:sldMkLst>
          <pc:docMk/>
          <pc:sldMk cId="1027608494" sldId="272"/>
        </pc:sldMkLst>
      </pc:sldChg>
      <pc:sldChg chg="add">
        <pc:chgData name="Louise Faulkner" userId="270bdbbc37120fc0" providerId="LiveId" clId="{4C416138-3D67-4C45-837E-9C96F9CA77A9}" dt="2026-06-14T18:29:16.818" v="20"/>
        <pc:sldMkLst>
          <pc:docMk/>
          <pc:sldMk cId="2918070588" sldId="272"/>
        </pc:sldMkLst>
      </pc:sldChg>
      <pc:sldChg chg="add">
        <pc:chgData name="Louise Faulkner" userId="270bdbbc37120fc0" providerId="LiveId" clId="{4C416138-3D67-4C45-837E-9C96F9CA77A9}" dt="2026-06-14T18:29:16.818" v="20"/>
        <pc:sldMkLst>
          <pc:docMk/>
          <pc:sldMk cId="0" sldId="273"/>
        </pc:sldMkLst>
      </pc:sldChg>
      <pc:sldChg chg="del">
        <pc:chgData name="Louise Faulkner" userId="270bdbbc37120fc0" providerId="LiveId" clId="{4C416138-3D67-4C45-837E-9C96F9CA77A9}" dt="2026-06-14T17:12:51.917" v="4" actId="47"/>
        <pc:sldMkLst>
          <pc:docMk/>
          <pc:sldMk cId="2661610389" sldId="273"/>
        </pc:sldMkLst>
      </pc:sldChg>
      <pc:sldChg chg="del">
        <pc:chgData name="Louise Faulkner" userId="270bdbbc37120fc0" providerId="LiveId" clId="{4C416138-3D67-4C45-837E-9C96F9CA77A9}" dt="2026-06-14T17:12:51.171" v="3" actId="47"/>
        <pc:sldMkLst>
          <pc:docMk/>
          <pc:sldMk cId="860344735" sldId="274"/>
        </pc:sldMkLst>
      </pc:sldChg>
      <pc:sldChg chg="add">
        <pc:chgData name="Louise Faulkner" userId="270bdbbc37120fc0" providerId="LiveId" clId="{4C416138-3D67-4C45-837E-9C96F9CA77A9}" dt="2026-06-14T18:29:16.818" v="20"/>
        <pc:sldMkLst>
          <pc:docMk/>
          <pc:sldMk cId="2168710562" sldId="275"/>
        </pc:sldMkLst>
      </pc:sldChg>
      <pc:sldChg chg="add">
        <pc:chgData name="Louise Faulkner" userId="270bdbbc37120fc0" providerId="LiveId" clId="{4C416138-3D67-4C45-837E-9C96F9CA77A9}" dt="2026-06-14T18:29:16.818" v="20"/>
        <pc:sldMkLst>
          <pc:docMk/>
          <pc:sldMk cId="2957339637" sldId="276"/>
        </pc:sldMkLst>
      </pc:sldChg>
      <pc:sldChg chg="add">
        <pc:chgData name="Louise Faulkner" userId="270bdbbc37120fc0" providerId="LiveId" clId="{4C416138-3D67-4C45-837E-9C96F9CA77A9}" dt="2026-06-14T18:29:16.818" v="20"/>
        <pc:sldMkLst>
          <pc:docMk/>
          <pc:sldMk cId="374374577" sldId="277"/>
        </pc:sldMkLst>
      </pc:sldChg>
      <pc:sldChg chg="add">
        <pc:chgData name="Louise Faulkner" userId="270bdbbc37120fc0" providerId="LiveId" clId="{4C416138-3D67-4C45-837E-9C96F9CA77A9}" dt="2026-06-14T18:29:16.818" v="20"/>
        <pc:sldMkLst>
          <pc:docMk/>
          <pc:sldMk cId="3125279606" sldId="278"/>
        </pc:sldMkLst>
      </pc:sldChg>
      <pc:sldChg chg="del">
        <pc:chgData name="Louise Faulkner" userId="270bdbbc37120fc0" providerId="LiveId" clId="{4C416138-3D67-4C45-837E-9C96F9CA77A9}" dt="2026-06-14T17:12:53.133" v="6" actId="47"/>
        <pc:sldMkLst>
          <pc:docMk/>
          <pc:sldMk cId="2319079123" sldId="337"/>
        </pc:sldMkLst>
      </pc:sldChg>
      <pc:sldChg chg="del">
        <pc:chgData name="Louise Faulkner" userId="270bdbbc37120fc0" providerId="LiveId" clId="{4C416138-3D67-4C45-837E-9C96F9CA77A9}" dt="2026-06-14T17:12:53.791" v="7" actId="47"/>
        <pc:sldMkLst>
          <pc:docMk/>
          <pc:sldMk cId="642852813" sldId="363"/>
        </pc:sldMkLst>
      </pc:sldChg>
      <pc:sldChg chg="addSp delSp add mod">
        <pc:chgData name="Louise Faulkner" userId="270bdbbc37120fc0" providerId="LiveId" clId="{4C416138-3D67-4C45-837E-9C96F9CA77A9}" dt="2026-06-14T18:28:44.470" v="19" actId="22"/>
        <pc:sldMkLst>
          <pc:docMk/>
          <pc:sldMk cId="2166355275" sldId="364"/>
        </pc:sldMkLst>
        <pc:spChg chg="add del">
          <ac:chgData name="Louise Faulkner" userId="270bdbbc37120fc0" providerId="LiveId" clId="{4C416138-3D67-4C45-837E-9C96F9CA77A9}" dt="2026-06-14T18:28:44.470" v="19" actId="22"/>
          <ac:spMkLst>
            <pc:docMk/>
            <pc:sldMk cId="2166355275" sldId="364"/>
            <ac:spMk id="7" creationId="{C05C8097-B478-619E-9A01-71C7453EB09A}"/>
          </ac:spMkLst>
        </pc:spChg>
      </pc:sldChg>
      <pc:sldChg chg="add">
        <pc:chgData name="Louise Faulkner" userId="270bdbbc37120fc0" providerId="LiveId" clId="{4C416138-3D67-4C45-837E-9C96F9CA77A9}" dt="2026-06-14T18:29:16.818" v="20"/>
        <pc:sldMkLst>
          <pc:docMk/>
          <pc:sldMk cId="1106919699" sldId="365"/>
        </pc:sldMkLst>
      </pc:sldChg>
      <pc:sldMasterChg chg="delSldLayout">
        <pc:chgData name="Louise Faulkner" userId="270bdbbc37120fc0" providerId="LiveId" clId="{4C416138-3D67-4C45-837E-9C96F9CA77A9}" dt="2026-06-14T17:12:53.791" v="7" actId="47"/>
        <pc:sldMasterMkLst>
          <pc:docMk/>
          <pc:sldMasterMk cId="106364948" sldId="2147483648"/>
        </pc:sldMasterMkLst>
        <pc:sldLayoutChg chg="del">
          <pc:chgData name="Louise Faulkner" userId="270bdbbc37120fc0" providerId="LiveId" clId="{4C416138-3D67-4C45-837E-9C96F9CA77A9}" dt="2026-06-14T17:12:53.791" v="7" actId="47"/>
          <pc:sldLayoutMkLst>
            <pc:docMk/>
            <pc:sldMasterMk cId="106364948" sldId="2147483648"/>
            <pc:sldLayoutMk cId="3547030344" sldId="2147483660"/>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A4774DF-518B-40ED-B230-0AEEA6601F87}"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EA2AFBFB-74D0-4EB0-BC76-48E0485F07E8}">
      <dgm:prSet/>
      <dgm:spPr/>
      <dgm:t>
        <a:bodyPr/>
        <a:lstStyle/>
        <a:p>
          <a:r>
            <a:rPr lang="en-GB" b="1"/>
            <a:t>Student Name:		Louise Faulkner</a:t>
          </a:r>
          <a:endParaRPr lang="en-US"/>
        </a:p>
      </dgm:t>
    </dgm:pt>
    <dgm:pt modelId="{6FA4B65D-55CB-476E-A328-9391393283E1}" type="parTrans" cxnId="{74DA342D-E22F-4BFB-A76F-37B498CF5219}">
      <dgm:prSet/>
      <dgm:spPr/>
      <dgm:t>
        <a:bodyPr/>
        <a:lstStyle/>
        <a:p>
          <a:endParaRPr lang="en-US"/>
        </a:p>
      </dgm:t>
    </dgm:pt>
    <dgm:pt modelId="{7D0D9ADE-2CF9-458B-A1B5-54DF7239D8AC}" type="sibTrans" cxnId="{74DA342D-E22F-4BFB-A76F-37B498CF5219}">
      <dgm:prSet/>
      <dgm:spPr/>
      <dgm:t>
        <a:bodyPr/>
        <a:lstStyle/>
        <a:p>
          <a:endParaRPr lang="en-US"/>
        </a:p>
      </dgm:t>
    </dgm:pt>
    <dgm:pt modelId="{4EA5665B-772E-41DF-AB6A-F54749E9E073}">
      <dgm:prSet/>
      <dgm:spPr/>
      <dgm:t>
        <a:bodyPr/>
        <a:lstStyle/>
        <a:p>
          <a:r>
            <a:rPr lang="en-GB" b="1" dirty="0"/>
            <a:t>Student ID:		2521018</a:t>
          </a:r>
          <a:endParaRPr lang="en-US" dirty="0"/>
        </a:p>
      </dgm:t>
    </dgm:pt>
    <dgm:pt modelId="{EB604052-9F28-4E76-8DF1-D72E9C9AD5B6}" type="parTrans" cxnId="{C71793A5-6FE2-40F7-83BD-E4DD7140F746}">
      <dgm:prSet/>
      <dgm:spPr/>
      <dgm:t>
        <a:bodyPr/>
        <a:lstStyle/>
        <a:p>
          <a:endParaRPr lang="en-US"/>
        </a:p>
      </dgm:t>
    </dgm:pt>
    <dgm:pt modelId="{A0CE71B7-9FDF-4B29-8316-63D85DFE5F02}" type="sibTrans" cxnId="{C71793A5-6FE2-40F7-83BD-E4DD7140F746}">
      <dgm:prSet/>
      <dgm:spPr/>
      <dgm:t>
        <a:bodyPr/>
        <a:lstStyle/>
        <a:p>
          <a:endParaRPr lang="en-US"/>
        </a:p>
      </dgm:t>
    </dgm:pt>
    <dgm:pt modelId="{72E7B0B3-821B-42B6-90C8-DF0920C08BC5}">
      <dgm:prSet/>
      <dgm:spPr/>
      <dgm:t>
        <a:bodyPr/>
        <a:lstStyle/>
        <a:p>
          <a:r>
            <a:rPr lang="en-GB" b="1" dirty="0"/>
            <a:t>Lecturer’s Name:	Dr Deji </a:t>
          </a:r>
          <a:r>
            <a:rPr lang="en-GB" b="1" dirty="0" err="1"/>
            <a:t>Olagboye</a:t>
          </a:r>
          <a:r>
            <a:rPr lang="en-GB" b="1" dirty="0"/>
            <a:t> </a:t>
          </a:r>
          <a:endParaRPr lang="en-US" b="1" dirty="0"/>
        </a:p>
      </dgm:t>
    </dgm:pt>
    <dgm:pt modelId="{07835A9A-0176-4B84-9533-36329BF92055}" type="parTrans" cxnId="{7CCD070B-B08C-43C1-8943-347A5E4FA211}">
      <dgm:prSet/>
      <dgm:spPr/>
      <dgm:t>
        <a:bodyPr/>
        <a:lstStyle/>
        <a:p>
          <a:endParaRPr lang="en-US"/>
        </a:p>
      </dgm:t>
    </dgm:pt>
    <dgm:pt modelId="{ABB827BE-44F5-48B6-A744-19FC55964CCD}" type="sibTrans" cxnId="{7CCD070B-B08C-43C1-8943-347A5E4FA211}">
      <dgm:prSet/>
      <dgm:spPr/>
      <dgm:t>
        <a:bodyPr/>
        <a:lstStyle/>
        <a:p>
          <a:endParaRPr lang="en-US"/>
        </a:p>
      </dgm:t>
    </dgm:pt>
    <dgm:pt modelId="{67AAB61D-CE43-46AF-BA3B-168F3A41F31A}">
      <dgm:prSet/>
      <dgm:spPr/>
      <dgm:t>
        <a:bodyPr/>
        <a:lstStyle/>
        <a:p>
          <a:r>
            <a:rPr lang="en-GB" b="1" dirty="0"/>
            <a:t>Module Code: 		LCLM 4004</a:t>
          </a:r>
          <a:endParaRPr lang="en-US" b="1" dirty="0"/>
        </a:p>
      </dgm:t>
    </dgm:pt>
    <dgm:pt modelId="{27E7840D-1817-4728-86D1-2D5B05B24ABD}" type="parTrans" cxnId="{DC9CCFDE-37DF-437D-A56A-58AF204D9BD9}">
      <dgm:prSet/>
      <dgm:spPr/>
      <dgm:t>
        <a:bodyPr/>
        <a:lstStyle/>
        <a:p>
          <a:endParaRPr lang="en-US"/>
        </a:p>
      </dgm:t>
    </dgm:pt>
    <dgm:pt modelId="{6B35FFD5-2DC5-410D-91CC-6FD7AB0B0747}" type="sibTrans" cxnId="{DC9CCFDE-37DF-437D-A56A-58AF204D9BD9}">
      <dgm:prSet/>
      <dgm:spPr/>
      <dgm:t>
        <a:bodyPr/>
        <a:lstStyle/>
        <a:p>
          <a:endParaRPr lang="en-US"/>
        </a:p>
      </dgm:t>
    </dgm:pt>
    <dgm:pt modelId="{F7D191B3-4FC8-4C3E-BD06-B4CB896B543F}">
      <dgm:prSet/>
      <dgm:spPr/>
      <dgm:t>
        <a:bodyPr/>
        <a:lstStyle/>
        <a:p>
          <a:r>
            <a:rPr lang="en-GB" sz="2000" b="1"/>
            <a:t>Module Name: 		Problem Solving and Decision-Making</a:t>
          </a:r>
          <a:endParaRPr lang="en-US" sz="2000" b="1"/>
        </a:p>
      </dgm:t>
    </dgm:pt>
    <dgm:pt modelId="{C999FF89-CFDE-41F1-9C75-0753BFDA034D}" type="parTrans" cxnId="{36768854-7CE1-47B4-8EF9-CA8F1F89F4F3}">
      <dgm:prSet/>
      <dgm:spPr/>
      <dgm:t>
        <a:bodyPr/>
        <a:lstStyle/>
        <a:p>
          <a:endParaRPr lang="en-US"/>
        </a:p>
      </dgm:t>
    </dgm:pt>
    <dgm:pt modelId="{76BD2963-2BE8-45CD-9A31-6BC2AD251980}" type="sibTrans" cxnId="{36768854-7CE1-47B4-8EF9-CA8F1F89F4F3}">
      <dgm:prSet/>
      <dgm:spPr/>
      <dgm:t>
        <a:bodyPr/>
        <a:lstStyle/>
        <a:p>
          <a:endParaRPr lang="en-US"/>
        </a:p>
      </dgm:t>
    </dgm:pt>
    <dgm:pt modelId="{9B795730-75DE-4682-AC5F-238EB5197CAF}">
      <dgm:prSet/>
      <dgm:spPr/>
      <dgm:t>
        <a:bodyPr/>
        <a:lstStyle/>
        <a:p>
          <a:r>
            <a:rPr lang="en-GB" b="1" dirty="0"/>
            <a:t>Component 1: 		Basil’s Bakery</a:t>
          </a:r>
          <a:endParaRPr lang="en-US" b="1" dirty="0"/>
        </a:p>
      </dgm:t>
    </dgm:pt>
    <dgm:pt modelId="{7F18585B-B381-4366-8CA3-E1586EE46194}" type="parTrans" cxnId="{E0BB8F54-5F7D-4F76-9E0E-2BEE93A82A6F}">
      <dgm:prSet/>
      <dgm:spPr/>
      <dgm:t>
        <a:bodyPr/>
        <a:lstStyle/>
        <a:p>
          <a:endParaRPr lang="en-US"/>
        </a:p>
      </dgm:t>
    </dgm:pt>
    <dgm:pt modelId="{AEF10D8D-BBC4-406B-892C-1B00EF0C3214}" type="sibTrans" cxnId="{E0BB8F54-5F7D-4F76-9E0E-2BEE93A82A6F}">
      <dgm:prSet/>
      <dgm:spPr/>
      <dgm:t>
        <a:bodyPr/>
        <a:lstStyle/>
        <a:p>
          <a:endParaRPr lang="en-US"/>
        </a:p>
      </dgm:t>
    </dgm:pt>
    <dgm:pt modelId="{0441382F-AA12-4E58-8364-E8EA7B4441A6}" type="pres">
      <dgm:prSet presAssocID="{4A4774DF-518B-40ED-B230-0AEEA6601F87}" presName="vert0" presStyleCnt="0">
        <dgm:presLayoutVars>
          <dgm:dir/>
          <dgm:animOne val="branch"/>
          <dgm:animLvl val="lvl"/>
        </dgm:presLayoutVars>
      </dgm:prSet>
      <dgm:spPr/>
    </dgm:pt>
    <dgm:pt modelId="{D0C7002F-A1CB-441D-AD65-16E07C2D9E6A}" type="pres">
      <dgm:prSet presAssocID="{EA2AFBFB-74D0-4EB0-BC76-48E0485F07E8}" presName="thickLine" presStyleLbl="alignNode1" presStyleIdx="0" presStyleCnt="6"/>
      <dgm:spPr/>
    </dgm:pt>
    <dgm:pt modelId="{F52E1204-0703-44C3-8102-A23722D6B24B}" type="pres">
      <dgm:prSet presAssocID="{EA2AFBFB-74D0-4EB0-BC76-48E0485F07E8}" presName="horz1" presStyleCnt="0"/>
      <dgm:spPr/>
    </dgm:pt>
    <dgm:pt modelId="{EC369997-AB10-4784-B153-E7AC0AF81741}" type="pres">
      <dgm:prSet presAssocID="{EA2AFBFB-74D0-4EB0-BC76-48E0485F07E8}" presName="tx1" presStyleLbl="revTx" presStyleIdx="0" presStyleCnt="6"/>
      <dgm:spPr/>
    </dgm:pt>
    <dgm:pt modelId="{BBFF2A50-2308-4B43-AC62-EBA790E21092}" type="pres">
      <dgm:prSet presAssocID="{EA2AFBFB-74D0-4EB0-BC76-48E0485F07E8}" presName="vert1" presStyleCnt="0"/>
      <dgm:spPr/>
    </dgm:pt>
    <dgm:pt modelId="{668732EE-1B87-400F-81B3-D199C51A7018}" type="pres">
      <dgm:prSet presAssocID="{4EA5665B-772E-41DF-AB6A-F54749E9E073}" presName="thickLine" presStyleLbl="alignNode1" presStyleIdx="1" presStyleCnt="6"/>
      <dgm:spPr/>
    </dgm:pt>
    <dgm:pt modelId="{0B8023FD-6E17-4ECF-B380-C42304EDB6E6}" type="pres">
      <dgm:prSet presAssocID="{4EA5665B-772E-41DF-AB6A-F54749E9E073}" presName="horz1" presStyleCnt="0"/>
      <dgm:spPr/>
    </dgm:pt>
    <dgm:pt modelId="{F6D8D36E-BE99-4C92-9B41-EB74A28537B0}" type="pres">
      <dgm:prSet presAssocID="{4EA5665B-772E-41DF-AB6A-F54749E9E073}" presName="tx1" presStyleLbl="revTx" presStyleIdx="1" presStyleCnt="6"/>
      <dgm:spPr/>
    </dgm:pt>
    <dgm:pt modelId="{2B01667B-EA81-42AE-83B3-62F4131C0515}" type="pres">
      <dgm:prSet presAssocID="{4EA5665B-772E-41DF-AB6A-F54749E9E073}" presName="vert1" presStyleCnt="0"/>
      <dgm:spPr/>
    </dgm:pt>
    <dgm:pt modelId="{551C8E49-7DA9-4180-B4D0-BB2177816406}" type="pres">
      <dgm:prSet presAssocID="{72E7B0B3-821B-42B6-90C8-DF0920C08BC5}" presName="thickLine" presStyleLbl="alignNode1" presStyleIdx="2" presStyleCnt="6"/>
      <dgm:spPr/>
    </dgm:pt>
    <dgm:pt modelId="{A0260125-8D83-439F-9022-F6F6313361A6}" type="pres">
      <dgm:prSet presAssocID="{72E7B0B3-821B-42B6-90C8-DF0920C08BC5}" presName="horz1" presStyleCnt="0"/>
      <dgm:spPr/>
    </dgm:pt>
    <dgm:pt modelId="{C2FF9A2F-D8C2-4E45-BA2E-28458F9BDCA3}" type="pres">
      <dgm:prSet presAssocID="{72E7B0B3-821B-42B6-90C8-DF0920C08BC5}" presName="tx1" presStyleLbl="revTx" presStyleIdx="2" presStyleCnt="6"/>
      <dgm:spPr/>
    </dgm:pt>
    <dgm:pt modelId="{A9674045-3D06-4512-B937-04226368CF97}" type="pres">
      <dgm:prSet presAssocID="{72E7B0B3-821B-42B6-90C8-DF0920C08BC5}" presName="vert1" presStyleCnt="0"/>
      <dgm:spPr/>
    </dgm:pt>
    <dgm:pt modelId="{FD0590CA-6DAF-45C0-BE87-3A033520A433}" type="pres">
      <dgm:prSet presAssocID="{67AAB61D-CE43-46AF-BA3B-168F3A41F31A}" presName="thickLine" presStyleLbl="alignNode1" presStyleIdx="3" presStyleCnt="6"/>
      <dgm:spPr/>
    </dgm:pt>
    <dgm:pt modelId="{EFDFFFAD-B53D-4F32-9D31-44C1E40F0D9D}" type="pres">
      <dgm:prSet presAssocID="{67AAB61D-CE43-46AF-BA3B-168F3A41F31A}" presName="horz1" presStyleCnt="0"/>
      <dgm:spPr/>
    </dgm:pt>
    <dgm:pt modelId="{EEFCB681-C0EC-43EE-8447-F06C07AA5462}" type="pres">
      <dgm:prSet presAssocID="{67AAB61D-CE43-46AF-BA3B-168F3A41F31A}" presName="tx1" presStyleLbl="revTx" presStyleIdx="3" presStyleCnt="6"/>
      <dgm:spPr/>
    </dgm:pt>
    <dgm:pt modelId="{1BD0AD04-3084-413A-872F-1C71A8825973}" type="pres">
      <dgm:prSet presAssocID="{67AAB61D-CE43-46AF-BA3B-168F3A41F31A}" presName="vert1" presStyleCnt="0"/>
      <dgm:spPr/>
    </dgm:pt>
    <dgm:pt modelId="{2FDEA9A7-1EA0-4302-B748-831399448835}" type="pres">
      <dgm:prSet presAssocID="{F7D191B3-4FC8-4C3E-BD06-B4CB896B543F}" presName="thickLine" presStyleLbl="alignNode1" presStyleIdx="4" presStyleCnt="6"/>
      <dgm:spPr/>
    </dgm:pt>
    <dgm:pt modelId="{6C79AC05-33F9-4053-9005-D60994EF4C14}" type="pres">
      <dgm:prSet presAssocID="{F7D191B3-4FC8-4C3E-BD06-B4CB896B543F}" presName="horz1" presStyleCnt="0"/>
      <dgm:spPr/>
    </dgm:pt>
    <dgm:pt modelId="{4DF91AE7-832D-46F4-B544-7444A84CD4A6}" type="pres">
      <dgm:prSet presAssocID="{F7D191B3-4FC8-4C3E-BD06-B4CB896B543F}" presName="tx1" presStyleLbl="revTx" presStyleIdx="4" presStyleCnt="6"/>
      <dgm:spPr/>
    </dgm:pt>
    <dgm:pt modelId="{87F474D0-0564-4D11-811F-5FE0FC517288}" type="pres">
      <dgm:prSet presAssocID="{F7D191B3-4FC8-4C3E-BD06-B4CB896B543F}" presName="vert1" presStyleCnt="0"/>
      <dgm:spPr/>
    </dgm:pt>
    <dgm:pt modelId="{88659FA2-2555-48F2-9EB5-A1026B59693E}" type="pres">
      <dgm:prSet presAssocID="{9B795730-75DE-4682-AC5F-238EB5197CAF}" presName="thickLine" presStyleLbl="alignNode1" presStyleIdx="5" presStyleCnt="6"/>
      <dgm:spPr/>
    </dgm:pt>
    <dgm:pt modelId="{8E4675D2-E2BE-4E9C-A3E0-86C83A7413D4}" type="pres">
      <dgm:prSet presAssocID="{9B795730-75DE-4682-AC5F-238EB5197CAF}" presName="horz1" presStyleCnt="0"/>
      <dgm:spPr/>
    </dgm:pt>
    <dgm:pt modelId="{A5258F07-6B56-4E4D-87E0-98889B911B09}" type="pres">
      <dgm:prSet presAssocID="{9B795730-75DE-4682-AC5F-238EB5197CAF}" presName="tx1" presStyleLbl="revTx" presStyleIdx="5" presStyleCnt="6"/>
      <dgm:spPr/>
    </dgm:pt>
    <dgm:pt modelId="{3D896FA5-8E5E-475D-B140-DAB0E39688EB}" type="pres">
      <dgm:prSet presAssocID="{9B795730-75DE-4682-AC5F-238EB5197CAF}" presName="vert1" presStyleCnt="0"/>
      <dgm:spPr/>
    </dgm:pt>
  </dgm:ptLst>
  <dgm:cxnLst>
    <dgm:cxn modelId="{5232DC00-10A4-4184-8D45-53CA8DD3A163}" type="presOf" srcId="{67AAB61D-CE43-46AF-BA3B-168F3A41F31A}" destId="{EEFCB681-C0EC-43EE-8447-F06C07AA5462}" srcOrd="0" destOrd="0" presId="urn:microsoft.com/office/officeart/2008/layout/LinedList"/>
    <dgm:cxn modelId="{7CCD070B-B08C-43C1-8943-347A5E4FA211}" srcId="{4A4774DF-518B-40ED-B230-0AEEA6601F87}" destId="{72E7B0B3-821B-42B6-90C8-DF0920C08BC5}" srcOrd="2" destOrd="0" parTransId="{07835A9A-0176-4B84-9533-36329BF92055}" sibTransId="{ABB827BE-44F5-48B6-A744-19FC55964CCD}"/>
    <dgm:cxn modelId="{2AEB3612-D476-4092-BC96-33BD7C4FD23F}" type="presOf" srcId="{4A4774DF-518B-40ED-B230-0AEEA6601F87}" destId="{0441382F-AA12-4E58-8364-E8EA7B4441A6}" srcOrd="0" destOrd="0" presId="urn:microsoft.com/office/officeart/2008/layout/LinedList"/>
    <dgm:cxn modelId="{74DA342D-E22F-4BFB-A76F-37B498CF5219}" srcId="{4A4774DF-518B-40ED-B230-0AEEA6601F87}" destId="{EA2AFBFB-74D0-4EB0-BC76-48E0485F07E8}" srcOrd="0" destOrd="0" parTransId="{6FA4B65D-55CB-476E-A328-9391393283E1}" sibTransId="{7D0D9ADE-2CF9-458B-A1B5-54DF7239D8AC}"/>
    <dgm:cxn modelId="{EA6D0B35-D207-4A1B-9996-439E0632CDCB}" type="presOf" srcId="{EA2AFBFB-74D0-4EB0-BC76-48E0485F07E8}" destId="{EC369997-AB10-4784-B153-E7AC0AF81741}" srcOrd="0" destOrd="0" presId="urn:microsoft.com/office/officeart/2008/layout/LinedList"/>
    <dgm:cxn modelId="{36768854-7CE1-47B4-8EF9-CA8F1F89F4F3}" srcId="{4A4774DF-518B-40ED-B230-0AEEA6601F87}" destId="{F7D191B3-4FC8-4C3E-BD06-B4CB896B543F}" srcOrd="4" destOrd="0" parTransId="{C999FF89-CFDE-41F1-9C75-0753BFDA034D}" sibTransId="{76BD2963-2BE8-45CD-9A31-6BC2AD251980}"/>
    <dgm:cxn modelId="{E0BB8F54-5F7D-4F76-9E0E-2BEE93A82A6F}" srcId="{4A4774DF-518B-40ED-B230-0AEEA6601F87}" destId="{9B795730-75DE-4682-AC5F-238EB5197CAF}" srcOrd="5" destOrd="0" parTransId="{7F18585B-B381-4366-8CA3-E1586EE46194}" sibTransId="{AEF10D8D-BBC4-406B-892C-1B00EF0C3214}"/>
    <dgm:cxn modelId="{96F6E174-F3F8-4118-801B-1CDFA228ED20}" type="presOf" srcId="{F7D191B3-4FC8-4C3E-BD06-B4CB896B543F}" destId="{4DF91AE7-832D-46F4-B544-7444A84CD4A6}" srcOrd="0" destOrd="0" presId="urn:microsoft.com/office/officeart/2008/layout/LinedList"/>
    <dgm:cxn modelId="{2C212278-2F39-4F6B-8EA5-035A30F5B0B1}" type="presOf" srcId="{4EA5665B-772E-41DF-AB6A-F54749E9E073}" destId="{F6D8D36E-BE99-4C92-9B41-EB74A28537B0}" srcOrd="0" destOrd="0" presId="urn:microsoft.com/office/officeart/2008/layout/LinedList"/>
    <dgm:cxn modelId="{C71793A5-6FE2-40F7-83BD-E4DD7140F746}" srcId="{4A4774DF-518B-40ED-B230-0AEEA6601F87}" destId="{4EA5665B-772E-41DF-AB6A-F54749E9E073}" srcOrd="1" destOrd="0" parTransId="{EB604052-9F28-4E76-8DF1-D72E9C9AD5B6}" sibTransId="{A0CE71B7-9FDF-4B29-8316-63D85DFE5F02}"/>
    <dgm:cxn modelId="{E62B08C2-8E9B-49DF-AAC6-37BA42B06F7B}" type="presOf" srcId="{72E7B0B3-821B-42B6-90C8-DF0920C08BC5}" destId="{C2FF9A2F-D8C2-4E45-BA2E-28458F9BDCA3}" srcOrd="0" destOrd="0" presId="urn:microsoft.com/office/officeart/2008/layout/LinedList"/>
    <dgm:cxn modelId="{DC9CCFDE-37DF-437D-A56A-58AF204D9BD9}" srcId="{4A4774DF-518B-40ED-B230-0AEEA6601F87}" destId="{67AAB61D-CE43-46AF-BA3B-168F3A41F31A}" srcOrd="3" destOrd="0" parTransId="{27E7840D-1817-4728-86D1-2D5B05B24ABD}" sibTransId="{6B35FFD5-2DC5-410D-91CC-6FD7AB0B0747}"/>
    <dgm:cxn modelId="{06328BF8-72DC-4E95-858E-EC8921F6E557}" type="presOf" srcId="{9B795730-75DE-4682-AC5F-238EB5197CAF}" destId="{A5258F07-6B56-4E4D-87E0-98889B911B09}" srcOrd="0" destOrd="0" presId="urn:microsoft.com/office/officeart/2008/layout/LinedList"/>
    <dgm:cxn modelId="{5589B8AB-C977-4C71-8989-33747A5FB122}" type="presParOf" srcId="{0441382F-AA12-4E58-8364-E8EA7B4441A6}" destId="{D0C7002F-A1CB-441D-AD65-16E07C2D9E6A}" srcOrd="0" destOrd="0" presId="urn:microsoft.com/office/officeart/2008/layout/LinedList"/>
    <dgm:cxn modelId="{9D9BB815-C670-4EC8-BAF8-906BED994C8A}" type="presParOf" srcId="{0441382F-AA12-4E58-8364-E8EA7B4441A6}" destId="{F52E1204-0703-44C3-8102-A23722D6B24B}" srcOrd="1" destOrd="0" presId="urn:microsoft.com/office/officeart/2008/layout/LinedList"/>
    <dgm:cxn modelId="{564C839F-0412-4CBE-9CF0-0BF7AE5887AE}" type="presParOf" srcId="{F52E1204-0703-44C3-8102-A23722D6B24B}" destId="{EC369997-AB10-4784-B153-E7AC0AF81741}" srcOrd="0" destOrd="0" presId="urn:microsoft.com/office/officeart/2008/layout/LinedList"/>
    <dgm:cxn modelId="{49EE19B0-1C99-4C28-B093-F392C4DDCA69}" type="presParOf" srcId="{F52E1204-0703-44C3-8102-A23722D6B24B}" destId="{BBFF2A50-2308-4B43-AC62-EBA790E21092}" srcOrd="1" destOrd="0" presId="urn:microsoft.com/office/officeart/2008/layout/LinedList"/>
    <dgm:cxn modelId="{CA5B447E-0B01-44C7-8CD9-0E734B85D4E5}" type="presParOf" srcId="{0441382F-AA12-4E58-8364-E8EA7B4441A6}" destId="{668732EE-1B87-400F-81B3-D199C51A7018}" srcOrd="2" destOrd="0" presId="urn:microsoft.com/office/officeart/2008/layout/LinedList"/>
    <dgm:cxn modelId="{CCDC02E7-E516-496D-A7AD-E07DC2462EE2}" type="presParOf" srcId="{0441382F-AA12-4E58-8364-E8EA7B4441A6}" destId="{0B8023FD-6E17-4ECF-B380-C42304EDB6E6}" srcOrd="3" destOrd="0" presId="urn:microsoft.com/office/officeart/2008/layout/LinedList"/>
    <dgm:cxn modelId="{DD0DA526-31E5-493A-83D4-967B56FB9EB2}" type="presParOf" srcId="{0B8023FD-6E17-4ECF-B380-C42304EDB6E6}" destId="{F6D8D36E-BE99-4C92-9B41-EB74A28537B0}" srcOrd="0" destOrd="0" presId="urn:microsoft.com/office/officeart/2008/layout/LinedList"/>
    <dgm:cxn modelId="{D73D8235-82CB-4787-BBED-7E6AB8A08194}" type="presParOf" srcId="{0B8023FD-6E17-4ECF-B380-C42304EDB6E6}" destId="{2B01667B-EA81-42AE-83B3-62F4131C0515}" srcOrd="1" destOrd="0" presId="urn:microsoft.com/office/officeart/2008/layout/LinedList"/>
    <dgm:cxn modelId="{EFF2DAB6-1640-42FC-A7C9-3B447365FC66}" type="presParOf" srcId="{0441382F-AA12-4E58-8364-E8EA7B4441A6}" destId="{551C8E49-7DA9-4180-B4D0-BB2177816406}" srcOrd="4" destOrd="0" presId="urn:microsoft.com/office/officeart/2008/layout/LinedList"/>
    <dgm:cxn modelId="{6EA28281-B498-4976-9C3A-DDDF3B2F04C5}" type="presParOf" srcId="{0441382F-AA12-4E58-8364-E8EA7B4441A6}" destId="{A0260125-8D83-439F-9022-F6F6313361A6}" srcOrd="5" destOrd="0" presId="urn:microsoft.com/office/officeart/2008/layout/LinedList"/>
    <dgm:cxn modelId="{45054BC4-D00E-4E08-886E-0DF095E8AD05}" type="presParOf" srcId="{A0260125-8D83-439F-9022-F6F6313361A6}" destId="{C2FF9A2F-D8C2-4E45-BA2E-28458F9BDCA3}" srcOrd="0" destOrd="0" presId="urn:microsoft.com/office/officeart/2008/layout/LinedList"/>
    <dgm:cxn modelId="{4381EB65-AB83-4145-A5E4-9265B8A7F35E}" type="presParOf" srcId="{A0260125-8D83-439F-9022-F6F6313361A6}" destId="{A9674045-3D06-4512-B937-04226368CF97}" srcOrd="1" destOrd="0" presId="urn:microsoft.com/office/officeart/2008/layout/LinedList"/>
    <dgm:cxn modelId="{7F319172-F739-4397-B27D-E51A9896A11A}" type="presParOf" srcId="{0441382F-AA12-4E58-8364-E8EA7B4441A6}" destId="{FD0590CA-6DAF-45C0-BE87-3A033520A433}" srcOrd="6" destOrd="0" presId="urn:microsoft.com/office/officeart/2008/layout/LinedList"/>
    <dgm:cxn modelId="{90C58DE8-81CF-4E09-9804-AAB84CD129BF}" type="presParOf" srcId="{0441382F-AA12-4E58-8364-E8EA7B4441A6}" destId="{EFDFFFAD-B53D-4F32-9D31-44C1E40F0D9D}" srcOrd="7" destOrd="0" presId="urn:microsoft.com/office/officeart/2008/layout/LinedList"/>
    <dgm:cxn modelId="{70C05DFD-1417-4DC5-9735-A6EC3DB2DDB0}" type="presParOf" srcId="{EFDFFFAD-B53D-4F32-9D31-44C1E40F0D9D}" destId="{EEFCB681-C0EC-43EE-8447-F06C07AA5462}" srcOrd="0" destOrd="0" presId="urn:microsoft.com/office/officeart/2008/layout/LinedList"/>
    <dgm:cxn modelId="{992ED0B8-4979-489A-A71D-3A3459EE33B8}" type="presParOf" srcId="{EFDFFFAD-B53D-4F32-9D31-44C1E40F0D9D}" destId="{1BD0AD04-3084-413A-872F-1C71A8825973}" srcOrd="1" destOrd="0" presId="urn:microsoft.com/office/officeart/2008/layout/LinedList"/>
    <dgm:cxn modelId="{72459937-8920-4BA2-B34A-C956303EBC5F}" type="presParOf" srcId="{0441382F-AA12-4E58-8364-E8EA7B4441A6}" destId="{2FDEA9A7-1EA0-4302-B748-831399448835}" srcOrd="8" destOrd="0" presId="urn:microsoft.com/office/officeart/2008/layout/LinedList"/>
    <dgm:cxn modelId="{ED9CBD06-EE4F-484E-9475-2FC4B588157E}" type="presParOf" srcId="{0441382F-AA12-4E58-8364-E8EA7B4441A6}" destId="{6C79AC05-33F9-4053-9005-D60994EF4C14}" srcOrd="9" destOrd="0" presId="urn:microsoft.com/office/officeart/2008/layout/LinedList"/>
    <dgm:cxn modelId="{BABB240A-8965-4A03-B3B2-8E9D472E451A}" type="presParOf" srcId="{6C79AC05-33F9-4053-9005-D60994EF4C14}" destId="{4DF91AE7-832D-46F4-B544-7444A84CD4A6}" srcOrd="0" destOrd="0" presId="urn:microsoft.com/office/officeart/2008/layout/LinedList"/>
    <dgm:cxn modelId="{4D1B0586-FB95-48D4-8072-234584B48D42}" type="presParOf" srcId="{6C79AC05-33F9-4053-9005-D60994EF4C14}" destId="{87F474D0-0564-4D11-811F-5FE0FC517288}" srcOrd="1" destOrd="0" presId="urn:microsoft.com/office/officeart/2008/layout/LinedList"/>
    <dgm:cxn modelId="{53979D41-5F20-4F93-9B27-9C649118C6A0}" type="presParOf" srcId="{0441382F-AA12-4E58-8364-E8EA7B4441A6}" destId="{88659FA2-2555-48F2-9EB5-A1026B59693E}" srcOrd="10" destOrd="0" presId="urn:microsoft.com/office/officeart/2008/layout/LinedList"/>
    <dgm:cxn modelId="{8DD480D0-8DD6-4582-A234-028335C179D9}" type="presParOf" srcId="{0441382F-AA12-4E58-8364-E8EA7B4441A6}" destId="{8E4675D2-E2BE-4E9C-A3E0-86C83A7413D4}" srcOrd="11" destOrd="0" presId="urn:microsoft.com/office/officeart/2008/layout/LinedList"/>
    <dgm:cxn modelId="{93404629-F6D2-46A0-A625-E45D172C9F76}" type="presParOf" srcId="{8E4675D2-E2BE-4E9C-A3E0-86C83A7413D4}" destId="{A5258F07-6B56-4E4D-87E0-98889B911B09}" srcOrd="0" destOrd="0" presId="urn:microsoft.com/office/officeart/2008/layout/LinedList"/>
    <dgm:cxn modelId="{312EB272-FF05-4DF1-9284-8CCC5421BFD9}" type="presParOf" srcId="{8E4675D2-E2BE-4E9C-A3E0-86C83A7413D4}" destId="{3D896FA5-8E5E-475D-B140-DAB0E39688EB}"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C7002F-A1CB-441D-AD65-16E07C2D9E6A}">
      <dsp:nvSpPr>
        <dsp:cNvPr id="0" name=""/>
        <dsp:cNvSpPr/>
      </dsp:nvSpPr>
      <dsp:spPr>
        <a:xfrm>
          <a:off x="0" y="2249"/>
          <a:ext cx="10384972"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C369997-AB10-4784-B153-E7AC0AF81741}">
      <dsp:nvSpPr>
        <dsp:cNvPr id="0" name=""/>
        <dsp:cNvSpPr/>
      </dsp:nvSpPr>
      <dsp:spPr>
        <a:xfrm>
          <a:off x="0" y="2249"/>
          <a:ext cx="10384972" cy="7670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b="1" kern="1200"/>
            <a:t>Student Name:		Louise Faulkner</a:t>
          </a:r>
          <a:endParaRPr lang="en-US" sz="2800" kern="1200"/>
        </a:p>
      </dsp:txBody>
      <dsp:txXfrm>
        <a:off x="0" y="2249"/>
        <a:ext cx="10384972" cy="767099"/>
      </dsp:txXfrm>
    </dsp:sp>
    <dsp:sp modelId="{668732EE-1B87-400F-81B3-D199C51A7018}">
      <dsp:nvSpPr>
        <dsp:cNvPr id="0" name=""/>
        <dsp:cNvSpPr/>
      </dsp:nvSpPr>
      <dsp:spPr>
        <a:xfrm>
          <a:off x="0" y="769348"/>
          <a:ext cx="10384972"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6D8D36E-BE99-4C92-9B41-EB74A28537B0}">
      <dsp:nvSpPr>
        <dsp:cNvPr id="0" name=""/>
        <dsp:cNvSpPr/>
      </dsp:nvSpPr>
      <dsp:spPr>
        <a:xfrm>
          <a:off x="0" y="769348"/>
          <a:ext cx="10384972" cy="7670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b="1" kern="1200" dirty="0"/>
            <a:t>Student ID:		2521018</a:t>
          </a:r>
          <a:endParaRPr lang="en-US" sz="2800" kern="1200" dirty="0"/>
        </a:p>
      </dsp:txBody>
      <dsp:txXfrm>
        <a:off x="0" y="769348"/>
        <a:ext cx="10384972" cy="767099"/>
      </dsp:txXfrm>
    </dsp:sp>
    <dsp:sp modelId="{551C8E49-7DA9-4180-B4D0-BB2177816406}">
      <dsp:nvSpPr>
        <dsp:cNvPr id="0" name=""/>
        <dsp:cNvSpPr/>
      </dsp:nvSpPr>
      <dsp:spPr>
        <a:xfrm>
          <a:off x="0" y="1536448"/>
          <a:ext cx="10384972"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2FF9A2F-D8C2-4E45-BA2E-28458F9BDCA3}">
      <dsp:nvSpPr>
        <dsp:cNvPr id="0" name=""/>
        <dsp:cNvSpPr/>
      </dsp:nvSpPr>
      <dsp:spPr>
        <a:xfrm>
          <a:off x="0" y="1536448"/>
          <a:ext cx="10384972" cy="7670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b="1" kern="1200" dirty="0"/>
            <a:t>Lecturer’s Name:	Dr Deji </a:t>
          </a:r>
          <a:r>
            <a:rPr lang="en-GB" sz="2800" b="1" kern="1200" dirty="0" err="1"/>
            <a:t>Olagboye</a:t>
          </a:r>
          <a:r>
            <a:rPr lang="en-GB" sz="2800" b="1" kern="1200" dirty="0"/>
            <a:t> </a:t>
          </a:r>
          <a:endParaRPr lang="en-US" sz="2800" b="1" kern="1200" dirty="0"/>
        </a:p>
      </dsp:txBody>
      <dsp:txXfrm>
        <a:off x="0" y="1536448"/>
        <a:ext cx="10384972" cy="767099"/>
      </dsp:txXfrm>
    </dsp:sp>
    <dsp:sp modelId="{FD0590CA-6DAF-45C0-BE87-3A033520A433}">
      <dsp:nvSpPr>
        <dsp:cNvPr id="0" name=""/>
        <dsp:cNvSpPr/>
      </dsp:nvSpPr>
      <dsp:spPr>
        <a:xfrm>
          <a:off x="0" y="2303547"/>
          <a:ext cx="10384972"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EFCB681-C0EC-43EE-8447-F06C07AA5462}">
      <dsp:nvSpPr>
        <dsp:cNvPr id="0" name=""/>
        <dsp:cNvSpPr/>
      </dsp:nvSpPr>
      <dsp:spPr>
        <a:xfrm>
          <a:off x="0" y="2303547"/>
          <a:ext cx="10384972" cy="7670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b="1" kern="1200" dirty="0"/>
            <a:t>Module Code: 		LCLM 4004</a:t>
          </a:r>
          <a:endParaRPr lang="en-US" sz="2800" b="1" kern="1200" dirty="0"/>
        </a:p>
      </dsp:txBody>
      <dsp:txXfrm>
        <a:off x="0" y="2303547"/>
        <a:ext cx="10384972" cy="767099"/>
      </dsp:txXfrm>
    </dsp:sp>
    <dsp:sp modelId="{2FDEA9A7-1EA0-4302-B748-831399448835}">
      <dsp:nvSpPr>
        <dsp:cNvPr id="0" name=""/>
        <dsp:cNvSpPr/>
      </dsp:nvSpPr>
      <dsp:spPr>
        <a:xfrm>
          <a:off x="0" y="3070646"/>
          <a:ext cx="10384972"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DF91AE7-832D-46F4-B544-7444A84CD4A6}">
      <dsp:nvSpPr>
        <dsp:cNvPr id="0" name=""/>
        <dsp:cNvSpPr/>
      </dsp:nvSpPr>
      <dsp:spPr>
        <a:xfrm>
          <a:off x="0" y="3070646"/>
          <a:ext cx="10384972" cy="7670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b="1" kern="1200"/>
            <a:t>Module Name: 		Problem Solving and Decision-Making</a:t>
          </a:r>
          <a:endParaRPr lang="en-US" sz="2800" b="1" kern="1200"/>
        </a:p>
      </dsp:txBody>
      <dsp:txXfrm>
        <a:off x="0" y="3070646"/>
        <a:ext cx="10384972" cy="767099"/>
      </dsp:txXfrm>
    </dsp:sp>
    <dsp:sp modelId="{88659FA2-2555-48F2-9EB5-A1026B59693E}">
      <dsp:nvSpPr>
        <dsp:cNvPr id="0" name=""/>
        <dsp:cNvSpPr/>
      </dsp:nvSpPr>
      <dsp:spPr>
        <a:xfrm>
          <a:off x="0" y="3837746"/>
          <a:ext cx="10384972"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5258F07-6B56-4E4D-87E0-98889B911B09}">
      <dsp:nvSpPr>
        <dsp:cNvPr id="0" name=""/>
        <dsp:cNvSpPr/>
      </dsp:nvSpPr>
      <dsp:spPr>
        <a:xfrm>
          <a:off x="0" y="3837746"/>
          <a:ext cx="10384972" cy="7670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b="1" kern="1200" dirty="0"/>
            <a:t>Component 1: 		Basil’s Bakery</a:t>
          </a:r>
          <a:endParaRPr lang="en-US" sz="2800" b="1" kern="1200" dirty="0"/>
        </a:p>
      </dsp:txBody>
      <dsp:txXfrm>
        <a:off x="0" y="3837746"/>
        <a:ext cx="10384972" cy="767099"/>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6E38CDF-16C2-4EBB-9668-FEA4C5C5052C}" type="datetimeFigureOut">
              <a:rPr lang="en-GB" smtClean="0"/>
              <a:t>14/06/2026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C681C49-3DFA-4582-B5C6-9EC1097CF0E9}" type="slidenum">
              <a:rPr lang="en-GB" smtClean="0"/>
              <a:t>‹#›</a:t>
            </a:fld>
            <a:endParaRPr lang="en-GB"/>
          </a:p>
        </p:txBody>
      </p:sp>
    </p:spTree>
    <p:extLst>
      <p:ext uri="{BB962C8B-B14F-4D97-AF65-F5344CB8AC3E}">
        <p14:creationId xmlns:p14="http://schemas.microsoft.com/office/powerpoint/2010/main" val="14226893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0F2C6E1-A14C-45F7-9F54-AD1403CA9E38}" type="slidenum">
              <a:rPr lang="en-GB" smtClean="0"/>
              <a:t>1</a:t>
            </a:fld>
            <a:endParaRPr lang="en-GB"/>
          </a:p>
        </p:txBody>
      </p:sp>
    </p:spTree>
    <p:extLst>
      <p:ext uri="{BB962C8B-B14F-4D97-AF65-F5344CB8AC3E}">
        <p14:creationId xmlns:p14="http://schemas.microsoft.com/office/powerpoint/2010/main" val="30247788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9258D5-7316-BE76-A571-1FED57A903F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357676D-4554-60DB-6737-2403536B83C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C37968B-B8F0-2D5B-F358-72F8923A6E23}"/>
              </a:ext>
            </a:extLst>
          </p:cNvPr>
          <p:cNvSpPr>
            <a:spLocks noGrp="1"/>
          </p:cNvSpPr>
          <p:nvPr>
            <p:ph type="body" idx="1"/>
          </p:nvPr>
        </p:nvSpPr>
        <p:spPr/>
        <p:txBody>
          <a:bodyPr/>
          <a:lstStyle/>
          <a:p>
            <a:r>
              <a:rPr lang="en-GB" dirty="0">
                <a:latin typeface="Arial" panose="020B0604020202020204" pitchFamily="34" charset="0"/>
                <a:cs typeface="Arial" panose="020B0604020202020204" pitchFamily="34" charset="0"/>
              </a:rPr>
              <a:t>Is a small, independently owned bakery – established 2015.</a:t>
            </a:r>
          </a:p>
          <a:p>
            <a:r>
              <a:rPr lang="en-GB" dirty="0">
                <a:latin typeface="Arial" panose="020B0604020202020204" pitchFamily="34" charset="0"/>
                <a:cs typeface="Arial" panose="020B0604020202020204" pitchFamily="34" charset="0"/>
              </a:rPr>
              <a:t>Located in a Coventry retail park; Basil is a skilled baker.</a:t>
            </a:r>
          </a:p>
          <a:p>
            <a:r>
              <a:rPr lang="en-GB" dirty="0">
                <a:latin typeface="Arial" panose="020B0604020202020204" pitchFamily="34" charset="0"/>
                <a:cs typeface="Arial" panose="020B0604020202020204" pitchFamily="34" charset="0"/>
              </a:rPr>
              <a:t>Sells organic cakes, pastries, and breads – popular with local shoppers and retail workers.</a:t>
            </a:r>
          </a:p>
          <a:p>
            <a:r>
              <a:rPr lang="en-GB" dirty="0">
                <a:latin typeface="Arial" panose="020B0604020202020204" pitchFamily="34" charset="0"/>
                <a:cs typeface="Arial" panose="020B0604020202020204" pitchFamily="34" charset="0"/>
              </a:rPr>
              <a:t>Nearby industrial site workers are regular lunchtime customers; the UK food-to-go market is worth £4.4 billion, with sandwiches alone commanding a 20.2% share </a:t>
            </a:r>
            <a:r>
              <a:rPr lang="en-GB" b="1" dirty="0">
                <a:latin typeface="Arial" panose="020B0604020202020204" pitchFamily="34" charset="0"/>
                <a:cs typeface="Arial" panose="020B0604020202020204" pitchFamily="34" charset="0"/>
              </a:rPr>
              <a:t>(Sophie, 2025).</a:t>
            </a:r>
          </a:p>
          <a:p>
            <a:r>
              <a:rPr lang="en-GB" dirty="0">
                <a:latin typeface="Arial" panose="020B0604020202020204" pitchFamily="34" charset="0"/>
                <a:cs typeface="Arial" panose="020B0604020202020204" pitchFamily="34" charset="0"/>
              </a:rPr>
              <a:t>Sales grew yearly until 2020 – pandemic restrictions caused a sharp drop.</a:t>
            </a:r>
          </a:p>
          <a:p>
            <a:r>
              <a:rPr lang="en-GB" dirty="0">
                <a:latin typeface="Arial" panose="020B0604020202020204" pitchFamily="34" charset="0"/>
                <a:cs typeface="Arial" panose="020B0604020202020204" pitchFamily="34" charset="0"/>
              </a:rPr>
              <a:t>Sales never recovered to pre-2020 levels.</a:t>
            </a:r>
          </a:p>
          <a:p>
            <a:r>
              <a:rPr lang="en-GB" dirty="0">
                <a:latin typeface="Arial" panose="020B0604020202020204" pitchFamily="34" charset="0"/>
                <a:cs typeface="Arial" panose="020B0604020202020204" pitchFamily="34" charset="0"/>
              </a:rPr>
              <a:t>2023–2025: sales stuck at 25% below 2019; nearby shops keep closing.</a:t>
            </a:r>
          </a:p>
          <a:p>
            <a:r>
              <a:rPr lang="en-GB" dirty="0">
                <a:latin typeface="Arial" panose="020B0604020202020204" pitchFamily="34" charset="0"/>
                <a:cs typeface="Arial" panose="020B0604020202020204" pitchFamily="34" charset="0"/>
              </a:rPr>
              <a:t>Local redundancies have cost Basil long-standing customers.</a:t>
            </a:r>
          </a:p>
          <a:p>
            <a:r>
              <a:rPr lang="en-GB" dirty="0">
                <a:latin typeface="Arial" panose="020B0604020202020204" pitchFamily="34" charset="0"/>
                <a:cs typeface="Arial" panose="020B0604020202020204" pitchFamily="34" charset="0"/>
              </a:rPr>
              <a:t>Running costs (energy, rent, rates, insurance) up significantly since 2019; over 5,500 small firms have warned that business rates could be ‘the final straw’ </a:t>
            </a:r>
            <a:r>
              <a:rPr lang="en-GB" b="1" dirty="0">
                <a:latin typeface="Arial" panose="020B0604020202020204" pitchFamily="34" charset="0"/>
                <a:cs typeface="Arial" panose="020B0604020202020204" pitchFamily="34" charset="0"/>
              </a:rPr>
              <a:t>(Ingham, 2026).</a:t>
            </a:r>
          </a:p>
          <a:p>
            <a:r>
              <a:rPr lang="en-GB" dirty="0">
                <a:latin typeface="Arial" panose="020B0604020202020204" pitchFamily="34" charset="0"/>
                <a:cs typeface="Arial" panose="020B0604020202020204" pitchFamily="34" charset="0"/>
              </a:rPr>
              <a:t>Organic-only sourcing means supply costs are unpredictable (crop failure risk).</a:t>
            </a:r>
          </a:p>
          <a:p>
            <a:r>
              <a:rPr lang="en-GB" dirty="0">
                <a:latin typeface="Arial" panose="020B0604020202020204" pitchFamily="34" charset="0"/>
                <a:cs typeface="Arial" panose="020B0604020202020204" pitchFamily="34" charset="0"/>
              </a:rPr>
              <a:t>Customers want delivery, but Basil must stay on-site to bake.</a:t>
            </a:r>
          </a:p>
          <a:p>
            <a:r>
              <a:rPr lang="en-GB" dirty="0">
                <a:latin typeface="Arial" panose="020B0604020202020204" pitchFamily="34" charset="0"/>
                <a:cs typeface="Arial" panose="020B0604020202020204" pitchFamily="34" charset="0"/>
              </a:rPr>
              <a:t>Pre-order requests go unanswered – Basil cannot take calls while baking.</a:t>
            </a:r>
          </a:p>
          <a:p>
            <a:endParaRPr lang="en-US" dirty="0"/>
          </a:p>
        </p:txBody>
      </p:sp>
      <p:sp>
        <p:nvSpPr>
          <p:cNvPr id="4" name="Slide Number Placeholder 3">
            <a:extLst>
              <a:ext uri="{FF2B5EF4-FFF2-40B4-BE49-F238E27FC236}">
                <a16:creationId xmlns:a16="http://schemas.microsoft.com/office/drawing/2014/main" id="{79345312-4A0C-F490-5A79-8523AF48321B}"/>
              </a:ext>
            </a:extLst>
          </p:cNvPr>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5824237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Reference </a:t>
            </a:r>
          </a:p>
        </p:txBody>
      </p:sp>
      <p:sp>
        <p:nvSpPr>
          <p:cNvPr id="4" name="Slide Number Placeholder 3"/>
          <p:cNvSpPr>
            <a:spLocks noGrp="1"/>
          </p:cNvSpPr>
          <p:nvPr>
            <p:ph type="sldNum" sz="quarter" idx="5"/>
          </p:nvPr>
        </p:nvSpPr>
        <p:spPr/>
        <p:txBody>
          <a:bodyPr/>
          <a:lstStyle/>
          <a:p>
            <a:fld id="{80F2C6E1-A14C-45F7-9F54-AD1403CA9E38}" type="slidenum">
              <a:rPr lang="en-GB" smtClean="0"/>
              <a:t>4</a:t>
            </a:fld>
            <a:endParaRPr lang="en-GB"/>
          </a:p>
        </p:txBody>
      </p:sp>
    </p:spTree>
    <p:extLst>
      <p:ext uri="{BB962C8B-B14F-4D97-AF65-F5344CB8AC3E}">
        <p14:creationId xmlns:p14="http://schemas.microsoft.com/office/powerpoint/2010/main" val="6187121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CBF5A1-6167-3480-E8A9-E712FC5BD0A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C3032F2-271A-66C6-ACE7-4C19D94F054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CF8472E-C15D-97E3-1BD7-1C0EE8B19BD8}"/>
              </a:ext>
            </a:extLst>
          </p:cNvPr>
          <p:cNvSpPr>
            <a:spLocks noGrp="1"/>
          </p:cNvSpPr>
          <p:nvPr>
            <p:ph type="body" idx="1"/>
          </p:nvPr>
        </p:nvSpPr>
        <p:spPr/>
        <p:txBody>
          <a:bodyPr/>
          <a:lstStyle/>
          <a:p>
            <a:r>
              <a:rPr lang="en-US" dirty="0"/>
              <a:t>Add ref</a:t>
            </a:r>
          </a:p>
        </p:txBody>
      </p:sp>
      <p:sp>
        <p:nvSpPr>
          <p:cNvPr id="4" name="Slide Number Placeholder 3">
            <a:extLst>
              <a:ext uri="{FF2B5EF4-FFF2-40B4-BE49-F238E27FC236}">
                <a16:creationId xmlns:a16="http://schemas.microsoft.com/office/drawing/2014/main" id="{D67FC47D-39DD-AA59-2F21-49E3A03812D9}"/>
              </a:ext>
            </a:extLst>
          </p:cNvPr>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242685356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0F2C6E1-A14C-45F7-9F54-AD1403CA9E38}" type="slidenum">
              <a:rPr lang="en-GB" smtClean="0"/>
              <a:t>6</a:t>
            </a:fld>
            <a:endParaRPr lang="en-GB"/>
          </a:p>
        </p:txBody>
      </p:sp>
    </p:spTree>
    <p:extLst>
      <p:ext uri="{BB962C8B-B14F-4D97-AF65-F5344CB8AC3E}">
        <p14:creationId xmlns:p14="http://schemas.microsoft.com/office/powerpoint/2010/main" val="384170407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3848B0-6DC5-EAFC-FA1B-F94CDB4CD8B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D0DB74B-353D-E891-35FA-B3A168F28EF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3CF63DC-C52F-89F4-5FC5-D19962EFA710}"/>
              </a:ext>
            </a:extLst>
          </p:cNvPr>
          <p:cNvSpPr>
            <a:spLocks noGrp="1"/>
          </p:cNvSpPr>
          <p:nvPr>
            <p:ph type="body" idx="1"/>
          </p:nvPr>
        </p:nvSpPr>
        <p:spPr/>
        <p:txBody>
          <a:bodyPr/>
          <a:lstStyle/>
          <a:p>
            <a:r>
              <a:rPr lang="en-US"/>
              <a:t>Add ref</a:t>
            </a:r>
          </a:p>
        </p:txBody>
      </p:sp>
      <p:sp>
        <p:nvSpPr>
          <p:cNvPr id="4" name="Slide Number Placeholder 3">
            <a:extLst>
              <a:ext uri="{FF2B5EF4-FFF2-40B4-BE49-F238E27FC236}">
                <a16:creationId xmlns:a16="http://schemas.microsoft.com/office/drawing/2014/main" id="{62DD0073-C046-A0B9-6308-6006C230B9D6}"/>
              </a:ext>
            </a:extLst>
          </p:cNvPr>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349875322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0F2C6E1-A14C-45F7-9F54-AD1403CA9E38}" type="slidenum">
              <a:rPr lang="en-GB" smtClean="0"/>
              <a:t>9</a:t>
            </a:fld>
            <a:endParaRPr lang="en-GB"/>
          </a:p>
        </p:txBody>
      </p:sp>
    </p:spTree>
    <p:extLst>
      <p:ext uri="{BB962C8B-B14F-4D97-AF65-F5344CB8AC3E}">
        <p14:creationId xmlns:p14="http://schemas.microsoft.com/office/powerpoint/2010/main" val="72547020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0F2C6E1-A14C-45F7-9F54-AD1403CA9E38}" type="slidenum">
              <a:rPr lang="en-GB" smtClean="0"/>
              <a:t>10</a:t>
            </a:fld>
            <a:endParaRPr lang="en-GB"/>
          </a:p>
        </p:txBody>
      </p:sp>
    </p:spTree>
    <p:extLst>
      <p:ext uri="{BB962C8B-B14F-4D97-AF65-F5344CB8AC3E}">
        <p14:creationId xmlns:p14="http://schemas.microsoft.com/office/powerpoint/2010/main" val="8345492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C5998CB-538F-45AF-896C-2191D41163B7}" type="datetimeFigureOut">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0989398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C5998CB-538F-45AF-896C-2191D41163B7}" type="datetimeFigureOut">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892244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C5998CB-538F-45AF-896C-2191D41163B7}" type="datetimeFigureOut">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42239424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C5998CB-538F-45AF-896C-2191D41163B7}" type="datetimeFigureOut">
              <a:rPr lang="en-GB" smtClean="0"/>
              <a:t>14/06/2026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5921375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C5998CB-538F-45AF-896C-2191D41163B7}" type="datetimeFigureOut">
              <a:rPr lang="en-GB" smtClean="0"/>
              <a:t>14/06/2026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1032889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C5998CB-538F-45AF-896C-2191D41163B7}" type="datetimeFigureOut">
              <a:rPr lang="en-GB" smtClean="0"/>
              <a:t>14/06/2026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8419123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C5998CB-538F-45AF-896C-2191D41163B7}" type="datetimeFigureOut">
              <a:rPr lang="en-GB" smtClean="0"/>
              <a:t>14/06/2026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6534258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C5998CB-538F-45AF-896C-2191D41163B7}" type="datetimeFigureOut">
              <a:rPr lang="en-GB" smtClean="0"/>
              <a:t>14/06/2026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8850266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C5998CB-538F-45AF-896C-2191D41163B7}" type="datetimeFigureOut">
              <a:rPr lang="en-GB" smtClean="0"/>
              <a:t>14/06/2026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9007810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C5998CB-538F-45AF-896C-2191D41163B7}" type="datetimeFigureOut">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3902338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C5998CB-538F-45AF-896C-2191D41163B7}" type="datetimeFigureOut">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62215378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C5998CB-538F-45AF-896C-2191D41163B7}" type="datetimeFigureOut">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54030844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C5998CB-538F-45AF-896C-2191D41163B7}" type="datetimeFigureOut">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45429957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C5998CB-538F-45AF-896C-2191D41163B7}" type="datetimeFigureOut">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5006022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C5998CB-538F-45AF-896C-2191D41163B7}" type="datetimeFigureOut">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31632627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C5998CB-538F-45AF-896C-2191D41163B7}" type="datetimeFigureOut">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29935882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cSld name="DEFAULT">
    <p:spTree>
      <p:nvGrpSpPr>
        <p:cNvPr id="1" name=""/>
        <p:cNvGrpSpPr/>
        <p:nvPr/>
      </p:nvGrpSpPr>
      <p:grpSpPr>
        <a:xfrm>
          <a:off x="0" y="0"/>
          <a:ext cx="0" cy="0"/>
          <a:chOff x="0" y="0"/>
          <a:chExt cx="0" cy="0"/>
        </a:xfrm>
      </p:grpSpPr>
    </p:spTree>
    <p:extLst>
      <p:ext uri="{BB962C8B-B14F-4D97-AF65-F5344CB8AC3E}">
        <p14:creationId xmlns:p14="http://schemas.microsoft.com/office/powerpoint/2010/main" val="7928548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0C5998CB-538F-45AF-896C-2191D41163B7}" type="datetimeFigureOut">
              <a:rPr lang="en-GB" smtClean="0"/>
              <a:t>14/06/2026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EE422D91-C28E-4462-962A-EE4FD1785A07}" type="slidenum">
              <a:rPr lang="en-GB" smtClean="0"/>
              <a:t>‹#›</a:t>
            </a:fld>
            <a:endParaRPr lang="en-GB"/>
          </a:p>
        </p:txBody>
      </p:sp>
    </p:spTree>
    <p:extLst>
      <p:ext uri="{BB962C8B-B14F-4D97-AF65-F5344CB8AC3E}">
        <p14:creationId xmlns:p14="http://schemas.microsoft.com/office/powerpoint/2010/main" val="182668340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1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2.xml"/><Relationship Id="rId1" Type="http://schemas.openxmlformats.org/officeDocument/2006/relationships/slideLayout" Target="../slideLayouts/slideLayout17.xml"/></Relationships>
</file>

<file path=ppt/slides/_rels/slide3.xml.rels><?xml version="1.0" encoding="UTF-8" standalone="yes"?>
<Relationships xmlns="http://schemas.openxmlformats.org/package/2006/relationships"><Relationship Id="rId3" Type="http://schemas.openxmlformats.org/officeDocument/2006/relationships/image" Target="../media/image2.jpg"/><Relationship Id="rId7" Type="http://schemas.openxmlformats.org/officeDocument/2006/relationships/hyperlink" Target="https://pxhere.com/en/photo/1068856" TargetMode="External"/><Relationship Id="rId2" Type="http://schemas.openxmlformats.org/officeDocument/2006/relationships/notesSlide" Target="../notesSlides/notesSlide3.xml"/><Relationship Id="rId1" Type="http://schemas.openxmlformats.org/officeDocument/2006/relationships/slideLayout" Target="../slideLayouts/slideLayout17.xml"/><Relationship Id="rId6" Type="http://schemas.openxmlformats.org/officeDocument/2006/relationships/image" Target="../media/image4.jpg"/><Relationship Id="rId5" Type="http://schemas.openxmlformats.org/officeDocument/2006/relationships/image" Target="../media/image3.jpg"/><Relationship Id="rId4" Type="http://schemas.openxmlformats.org/officeDocument/2006/relationships/hyperlink" Target="https://pixnio.com/flora-plants/vegetables/wood-table-food-organic-nutrition-vegetable"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4.xml"/><Relationship Id="rId1" Type="http://schemas.openxmlformats.org/officeDocument/2006/relationships/slideLayout" Target="../slideLayouts/slideLayout17.xml"/><Relationship Id="rId6" Type="http://schemas.openxmlformats.org/officeDocument/2006/relationships/hyperlink" Target="https://pxhere.com/en/photo/1068856" TargetMode="External"/><Relationship Id="rId5" Type="http://schemas.openxmlformats.org/officeDocument/2006/relationships/image" Target="../media/image4.jpg"/><Relationship Id="rId4" Type="http://schemas.openxmlformats.org/officeDocument/2006/relationships/hyperlink" Target="https://pixnio.com/flora-plants/vegetables/wood-table-food-organic-nutrition-vegetable" TargetMode="External"/></Relationships>
</file>

<file path=ppt/slides/_rels/slide5.xml.rels><?xml version="1.0" encoding="UTF-8" standalone="yes"?>
<Relationships xmlns="http://schemas.openxmlformats.org/package/2006/relationships"><Relationship Id="rId8" Type="http://schemas.microsoft.com/office/2007/relationships/hdphoto" Target="../media/hdphoto1.wdp"/><Relationship Id="rId3" Type="http://schemas.openxmlformats.org/officeDocument/2006/relationships/image" Target="../media/image2.jpg"/><Relationship Id="rId7"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17.xml"/><Relationship Id="rId6" Type="http://schemas.openxmlformats.org/officeDocument/2006/relationships/hyperlink" Target="https://pxhere.com/en/photo/1068856" TargetMode="External"/><Relationship Id="rId5" Type="http://schemas.openxmlformats.org/officeDocument/2006/relationships/image" Target="../media/image4.jpg"/><Relationship Id="rId4" Type="http://schemas.openxmlformats.org/officeDocument/2006/relationships/hyperlink" Target="https://pixnio.com/flora-plants/vegetables/wood-table-food-organic-nutrition-vegetable"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6.xml"/><Relationship Id="rId1" Type="http://schemas.openxmlformats.org/officeDocument/2006/relationships/slideLayout" Target="../slideLayouts/slideLayout17.xml"/><Relationship Id="rId6" Type="http://schemas.openxmlformats.org/officeDocument/2006/relationships/hyperlink" Target="https://pixnio.com/flora-plants/vegetables/wood-table-food-organic-nutrition-vegetable" TargetMode="External"/><Relationship Id="rId5" Type="http://schemas.openxmlformats.org/officeDocument/2006/relationships/image" Target="../media/image2.jpg"/><Relationship Id="rId4" Type="http://schemas.openxmlformats.org/officeDocument/2006/relationships/hyperlink" Target="https://pxhere.com/en/photo/1068856"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7.xml"/><Relationship Id="rId1" Type="http://schemas.openxmlformats.org/officeDocument/2006/relationships/slideLayout" Target="../slideLayouts/slideLayout5.xml"/><Relationship Id="rId6" Type="http://schemas.openxmlformats.org/officeDocument/2006/relationships/hyperlink" Target="https://pxhere.com/en/photo/1068856" TargetMode="External"/><Relationship Id="rId5" Type="http://schemas.openxmlformats.org/officeDocument/2006/relationships/image" Target="../media/image4.jpg"/><Relationship Id="rId4" Type="http://schemas.openxmlformats.org/officeDocument/2006/relationships/hyperlink" Target="https://pixnio.com/flora-plants/vegetables/wood-table-food-organic-nutrition-vegetable"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2.jpg"/><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8.xml"/><Relationship Id="rId1" Type="http://schemas.openxmlformats.org/officeDocument/2006/relationships/slideLayout" Target="../slideLayouts/slideLayout17.xml"/><Relationship Id="rId6" Type="http://schemas.openxmlformats.org/officeDocument/2006/relationships/hyperlink" Target="https://pxhere.com/en/photo/1068856" TargetMode="External"/><Relationship Id="rId5" Type="http://schemas.openxmlformats.org/officeDocument/2006/relationships/image" Target="../media/image4.jpg"/><Relationship Id="rId4" Type="http://schemas.openxmlformats.org/officeDocument/2006/relationships/hyperlink" Target="https://pixnio.com/flora-plants/vegetables/wood-table-food-organic-nutrition-vegetable" TargetMode="Externa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extBox 1">
            <a:extLst>
              <a:ext uri="{FF2B5EF4-FFF2-40B4-BE49-F238E27FC236}">
                <a16:creationId xmlns:a16="http://schemas.microsoft.com/office/drawing/2014/main" id="{CE13941C-8249-3BC5-8CDC-EFB94D227E51}"/>
              </a:ext>
            </a:extLst>
          </p:cNvPr>
          <p:cNvGraphicFramePr/>
          <p:nvPr/>
        </p:nvGraphicFramePr>
        <p:xfrm>
          <a:off x="370115" y="1110417"/>
          <a:ext cx="10384972" cy="460709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442367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853440" y="548640"/>
            <a:ext cx="1950720" cy="426720"/>
          </a:xfrm>
          <a:prstGeom prst="roundRect">
            <a:avLst>
              <a:gd name="adj" fmla="val 28571"/>
            </a:avLst>
          </a:prstGeom>
          <a:solidFill>
            <a:srgbClr val="5D3A1F"/>
          </a:solidFill>
          <a:ln/>
        </p:spPr>
        <p:txBody>
          <a:bodyPr/>
          <a:lstStyle/>
          <a:p>
            <a:endParaRPr lang="en-GB" sz="2400" dirty="0"/>
          </a:p>
        </p:txBody>
      </p:sp>
      <p:sp>
        <p:nvSpPr>
          <p:cNvPr id="3" name="Text 1"/>
          <p:cNvSpPr/>
          <p:nvPr/>
        </p:nvSpPr>
        <p:spPr>
          <a:xfrm>
            <a:off x="853440" y="548640"/>
            <a:ext cx="1950720" cy="426720"/>
          </a:xfrm>
          <a:prstGeom prst="rect">
            <a:avLst/>
          </a:prstGeom>
          <a:noFill/>
          <a:ln/>
        </p:spPr>
        <p:txBody>
          <a:bodyPr wrap="square" lIns="0" tIns="0" rIns="0" bIns="0" rtlCol="0" anchor="ctr"/>
          <a:lstStyle/>
          <a:p>
            <a:pPr algn="ctr"/>
            <a:r>
              <a:rPr lang="en-US" sz="2667" b="1" dirty="0">
                <a:solidFill>
                  <a:srgbClr val="FFFFFF"/>
                </a:solidFill>
                <a:latin typeface="Calibri" pitchFamily="34" charset="0"/>
                <a:ea typeface="Calibri" pitchFamily="34" charset="-122"/>
                <a:cs typeface="Calibri" pitchFamily="34" charset="-120"/>
              </a:rPr>
              <a:t>Introduction</a:t>
            </a:r>
            <a:endParaRPr lang="en-US" sz="2667" dirty="0"/>
          </a:p>
        </p:txBody>
      </p:sp>
      <p:sp>
        <p:nvSpPr>
          <p:cNvPr id="4" name="Text 2"/>
          <p:cNvSpPr/>
          <p:nvPr/>
        </p:nvSpPr>
        <p:spPr>
          <a:xfrm>
            <a:off x="853440" y="1219200"/>
            <a:ext cx="10485120" cy="731520"/>
          </a:xfrm>
          <a:prstGeom prst="rect">
            <a:avLst/>
          </a:prstGeom>
          <a:noFill/>
          <a:ln/>
        </p:spPr>
        <p:txBody>
          <a:bodyPr wrap="square" lIns="0" tIns="0" rIns="0" bIns="0" rtlCol="0" anchor="ctr"/>
          <a:lstStyle/>
          <a:p>
            <a:r>
              <a:rPr lang="en-US" sz="4267" b="1" dirty="0">
                <a:solidFill>
                  <a:srgbClr val="3D3D3D"/>
                </a:solidFill>
                <a:latin typeface="Georgia" pitchFamily="34" charset="0"/>
              </a:rPr>
              <a:t>Good </a:t>
            </a:r>
            <a:r>
              <a:rPr lang="en-US" sz="4267" b="1">
                <a:solidFill>
                  <a:srgbClr val="3D3D3D"/>
                </a:solidFill>
                <a:latin typeface="Georgia" pitchFamily="34" charset="0"/>
              </a:rPr>
              <a:t>morning</a:t>
            </a:r>
            <a:r>
              <a:rPr lang="en-US" sz="4267" b="1" dirty="0">
                <a:solidFill>
                  <a:srgbClr val="3D3D3D"/>
                </a:solidFill>
                <a:latin typeface="Georgia" pitchFamily="34" charset="0"/>
              </a:rPr>
              <a:t>, </a:t>
            </a:r>
            <a:endParaRPr lang="en-US" sz="4267" dirty="0"/>
          </a:p>
        </p:txBody>
      </p:sp>
      <p:sp>
        <p:nvSpPr>
          <p:cNvPr id="5" name="Text 3"/>
          <p:cNvSpPr/>
          <p:nvPr/>
        </p:nvSpPr>
        <p:spPr>
          <a:xfrm>
            <a:off x="657497" y="3085014"/>
            <a:ext cx="10485120" cy="1822268"/>
          </a:xfrm>
          <a:prstGeom prst="rect">
            <a:avLst/>
          </a:prstGeom>
          <a:noFill/>
          <a:ln/>
        </p:spPr>
        <p:txBody>
          <a:bodyPr wrap="square" lIns="0" tIns="0" rIns="0" bIns="0" rtlCol="0" anchor="ctr"/>
          <a:lstStyle/>
          <a:p>
            <a:pPr>
              <a:lnSpc>
                <a:spcPct val="120000"/>
              </a:lnSpc>
            </a:pPr>
            <a:r>
              <a:rPr lang="en-GB" sz="2400" dirty="0">
                <a:latin typeface="Arial" panose="020B0604020202020204" pitchFamily="34" charset="0"/>
                <a:cs typeface="Arial" panose="020B0604020202020204" pitchFamily="34" charset="0"/>
              </a:rPr>
              <a:t>			 My name is Louise.</a:t>
            </a:r>
          </a:p>
          <a:p>
            <a:pPr>
              <a:lnSpc>
                <a:spcPct val="120000"/>
              </a:lnSpc>
            </a:pPr>
            <a:endParaRPr lang="en-GB" sz="2400" dirty="0">
              <a:latin typeface="Arial" panose="020B0604020202020204" pitchFamily="34" charset="0"/>
              <a:cs typeface="Arial" panose="020B0604020202020204" pitchFamily="34" charset="0"/>
            </a:endParaRPr>
          </a:p>
          <a:p>
            <a:pPr>
              <a:lnSpc>
                <a:spcPct val="120000"/>
              </a:lnSpc>
            </a:pPr>
            <a:endParaRPr lang="en-GB" sz="1200" dirty="0">
              <a:latin typeface="Arial" panose="020B0604020202020204" pitchFamily="34" charset="0"/>
              <a:cs typeface="Arial" panose="020B0604020202020204" pitchFamily="34" charset="0"/>
            </a:endParaRPr>
          </a:p>
          <a:p>
            <a:pPr>
              <a:lnSpc>
                <a:spcPct val="120000"/>
              </a:lnSpc>
            </a:pPr>
            <a:r>
              <a:rPr lang="en-GB" sz="2400" dirty="0">
                <a:latin typeface="Arial" panose="020B0604020202020204" pitchFamily="34" charset="0"/>
                <a:cs typeface="Arial" panose="020B0604020202020204" pitchFamily="34" charset="0"/>
              </a:rPr>
              <a:t>During this presentation, I will address the following:</a:t>
            </a:r>
          </a:p>
          <a:p>
            <a:pPr marL="990575" lvl="1" indent="-380990">
              <a:lnSpc>
                <a:spcPct val="120000"/>
              </a:lnSpc>
              <a:buFont typeface="Arial" panose="020B0604020202020204" pitchFamily="34" charset="0"/>
              <a:buChar char="•"/>
            </a:pPr>
            <a:r>
              <a:rPr lang="en-GB" sz="2400" dirty="0">
                <a:latin typeface="Arial" panose="020B0604020202020204" pitchFamily="34" charset="0"/>
                <a:cs typeface="Arial" panose="020B0604020202020204" pitchFamily="34" charset="0"/>
              </a:rPr>
              <a:t>An overview of Basil’s Bakery.</a:t>
            </a:r>
          </a:p>
          <a:p>
            <a:pPr marL="990575" lvl="1" indent="-380990">
              <a:lnSpc>
                <a:spcPct val="120000"/>
              </a:lnSpc>
              <a:buFont typeface="Arial" panose="020B0604020202020204" pitchFamily="34" charset="0"/>
              <a:buChar char="•"/>
            </a:pPr>
            <a:r>
              <a:rPr lang="en-GB" sz="2400" dirty="0">
                <a:latin typeface="Arial" panose="020B0604020202020204" pitchFamily="34" charset="0"/>
                <a:cs typeface="Arial" panose="020B0604020202020204" pitchFamily="34" charset="0"/>
              </a:rPr>
              <a:t>An examination of the nature and scope of the problems confronting the business.</a:t>
            </a:r>
          </a:p>
          <a:p>
            <a:pPr marL="990575" lvl="1" indent="-380990">
              <a:lnSpc>
                <a:spcPct val="120000"/>
              </a:lnSpc>
              <a:buFont typeface="Arial" panose="020B0604020202020204" pitchFamily="34" charset="0"/>
              <a:buChar char="•"/>
            </a:pPr>
            <a:r>
              <a:rPr lang="en-GB" sz="2400" dirty="0">
                <a:latin typeface="Arial" panose="020B0604020202020204" pitchFamily="34" charset="0"/>
                <a:cs typeface="Arial" panose="020B0604020202020204" pitchFamily="34" charset="0"/>
              </a:rPr>
              <a:t>A critical evaluation and application of the PESTEL framework.</a:t>
            </a:r>
          </a:p>
          <a:p>
            <a:pPr marL="990575" lvl="1" indent="-380990">
              <a:lnSpc>
                <a:spcPct val="120000"/>
              </a:lnSpc>
              <a:buFont typeface="Arial" panose="020B0604020202020204" pitchFamily="34" charset="0"/>
              <a:buChar char="•"/>
            </a:pPr>
            <a:r>
              <a:rPr lang="en-GB" sz="2400" dirty="0">
                <a:latin typeface="Arial" panose="020B0604020202020204" pitchFamily="34" charset="0"/>
                <a:cs typeface="Arial" panose="020B0604020202020204" pitchFamily="34" charset="0"/>
              </a:rPr>
              <a:t>A critical evaluation and application of the Cause-and-Effect model.</a:t>
            </a:r>
          </a:p>
          <a:p>
            <a:pPr marL="990575" lvl="1" indent="-380990">
              <a:lnSpc>
                <a:spcPct val="120000"/>
              </a:lnSpc>
              <a:buFont typeface="Arial" panose="020B0604020202020204" pitchFamily="34" charset="0"/>
              <a:buChar char="•"/>
            </a:pPr>
            <a:r>
              <a:rPr lang="en-GB" sz="2400" dirty="0">
                <a:latin typeface="Arial" panose="020B0604020202020204" pitchFamily="34" charset="0"/>
                <a:cs typeface="Arial" panose="020B0604020202020204" pitchFamily="34" charset="0"/>
              </a:rPr>
              <a:t>A concluding of the key findings.</a:t>
            </a:r>
          </a:p>
        </p:txBody>
      </p:sp>
      <p:sp>
        <p:nvSpPr>
          <p:cNvPr id="14" name="Shape 12"/>
          <p:cNvSpPr/>
          <p:nvPr/>
        </p:nvSpPr>
        <p:spPr>
          <a:xfrm>
            <a:off x="7972697" y="506187"/>
            <a:ext cx="3169920" cy="3048000"/>
          </a:xfrm>
          <a:prstGeom prst="roundRect">
            <a:avLst>
              <a:gd name="adj" fmla="val 4800"/>
            </a:avLst>
          </a:prstGeom>
          <a:solidFill>
            <a:srgbClr val="FFFFFF"/>
          </a:solidFill>
          <a:ln/>
          <a:effectLst>
            <a:outerShdw blurRad="76200" dist="25400" dir="8100000" algn="bl" rotWithShape="0">
              <a:srgbClr val="000000">
                <a:alpha val="10000"/>
              </a:srgbClr>
            </a:outerShdw>
          </a:effectLst>
        </p:spPr>
        <p:txBody>
          <a:bodyPr/>
          <a:lstStyle/>
          <a:p>
            <a:endParaRPr lang="en-GB" sz="2400"/>
          </a:p>
        </p:txBody>
      </p:sp>
      <p:sp>
        <p:nvSpPr>
          <p:cNvPr id="15" name="Shape 13"/>
          <p:cNvSpPr/>
          <p:nvPr/>
        </p:nvSpPr>
        <p:spPr>
          <a:xfrm>
            <a:off x="7972697" y="491381"/>
            <a:ext cx="3169920" cy="73152"/>
          </a:xfrm>
          <a:prstGeom prst="rect">
            <a:avLst/>
          </a:prstGeom>
          <a:solidFill>
            <a:srgbClr val="3D3D3D"/>
          </a:solidFill>
          <a:ln/>
        </p:spPr>
        <p:txBody>
          <a:bodyPr/>
          <a:lstStyle/>
          <a:p>
            <a:endParaRPr lang="en-GB" sz="2400"/>
          </a:p>
        </p:txBody>
      </p:sp>
      <p:pic>
        <p:nvPicPr>
          <p:cNvPr id="20" name="Picture 19">
            <a:extLst>
              <a:ext uri="{FF2B5EF4-FFF2-40B4-BE49-F238E27FC236}">
                <a16:creationId xmlns:a16="http://schemas.microsoft.com/office/drawing/2014/main" id="{47640396-FF7D-1884-8071-F5F924260019}"/>
              </a:ext>
            </a:extLst>
          </p:cNvPr>
          <p:cNvPicPr>
            <a:picLocks noChangeAspect="1"/>
          </p:cNvPicPr>
          <p:nvPr/>
        </p:nvPicPr>
        <p:blipFill>
          <a:blip r:embed="rId3"/>
          <a:stretch>
            <a:fillRect/>
          </a:stretch>
        </p:blipFill>
        <p:spPr>
          <a:xfrm>
            <a:off x="8318863" y="770925"/>
            <a:ext cx="2477588" cy="251852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0"/>
                                        </p:tgtEl>
                                        <p:attrNameLst>
                                          <p:attrName>style.visibility</p:attrName>
                                        </p:attrNameLst>
                                      </p:cBhvr>
                                      <p:to>
                                        <p:strVal val="visible"/>
                                      </p:to>
                                    </p:set>
                                    <p:anim calcmode="lin" valueType="num">
                                      <p:cBhvr additive="base">
                                        <p:cTn id="13" dur="500" fill="hold"/>
                                        <p:tgtEl>
                                          <p:spTgt spid="20"/>
                                        </p:tgtEl>
                                        <p:attrNameLst>
                                          <p:attrName>ppt_x</p:attrName>
                                        </p:attrNameLst>
                                      </p:cBhvr>
                                      <p:tavLst>
                                        <p:tav tm="0">
                                          <p:val>
                                            <p:strVal val="#ppt_x"/>
                                          </p:val>
                                        </p:tav>
                                        <p:tav tm="100000">
                                          <p:val>
                                            <p:strVal val="#ppt_x"/>
                                          </p:val>
                                        </p:tav>
                                      </p:tavLst>
                                    </p:anim>
                                    <p:anim calcmode="lin" valueType="num">
                                      <p:cBhvr additive="base">
                                        <p:cTn id="14" dur="500" fill="hold"/>
                                        <p:tgtEl>
                                          <p:spTgt spid="20"/>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5">
                                            <p:txEl>
                                              <p:pRg st="0" end="0"/>
                                            </p:txEl>
                                          </p:spTgt>
                                        </p:tgtEl>
                                        <p:attrNameLst>
                                          <p:attrName>style.visibility</p:attrName>
                                        </p:attrNameLst>
                                      </p:cBhvr>
                                      <p:to>
                                        <p:strVal val="visible"/>
                                      </p:to>
                                    </p:set>
                                    <p:anim calcmode="lin" valueType="num">
                                      <p:cBhvr additive="base">
                                        <p:cTn id="19"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5">
                                            <p:txEl>
                                              <p:pRg st="3" end="3"/>
                                            </p:txEl>
                                          </p:spTgt>
                                        </p:tgtEl>
                                        <p:attrNameLst>
                                          <p:attrName>style.visibility</p:attrName>
                                        </p:attrNameLst>
                                      </p:cBhvr>
                                      <p:to>
                                        <p:strVal val="visible"/>
                                      </p:to>
                                    </p:set>
                                    <p:anim calcmode="lin" valueType="num">
                                      <p:cBhvr additive="base">
                                        <p:cTn id="25"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5">
                                            <p:txEl>
                                              <p:pRg st="4" end="4"/>
                                            </p:txEl>
                                          </p:spTgt>
                                        </p:tgtEl>
                                        <p:attrNameLst>
                                          <p:attrName>style.visibility</p:attrName>
                                        </p:attrNameLst>
                                      </p:cBhvr>
                                      <p:to>
                                        <p:strVal val="visible"/>
                                      </p:to>
                                    </p:set>
                                    <p:anim calcmode="lin" valueType="num">
                                      <p:cBhvr additive="base">
                                        <p:cTn id="31"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5">
                                            <p:txEl>
                                              <p:pRg st="5" end="5"/>
                                            </p:txEl>
                                          </p:spTgt>
                                        </p:tgtEl>
                                        <p:attrNameLst>
                                          <p:attrName>style.visibility</p:attrName>
                                        </p:attrNameLst>
                                      </p:cBhvr>
                                      <p:to>
                                        <p:strVal val="visible"/>
                                      </p:to>
                                    </p:set>
                                    <p:anim calcmode="lin" valueType="num">
                                      <p:cBhvr additive="base">
                                        <p:cTn id="37" dur="500" fill="hold"/>
                                        <p:tgtEl>
                                          <p:spTgt spid="5">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5">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5">
                                            <p:txEl>
                                              <p:pRg st="6" end="6"/>
                                            </p:txEl>
                                          </p:spTgt>
                                        </p:tgtEl>
                                        <p:attrNameLst>
                                          <p:attrName>style.visibility</p:attrName>
                                        </p:attrNameLst>
                                      </p:cBhvr>
                                      <p:to>
                                        <p:strVal val="visible"/>
                                      </p:to>
                                    </p:set>
                                    <p:anim calcmode="lin" valueType="num">
                                      <p:cBhvr additive="base">
                                        <p:cTn id="43" dur="500" fill="hold"/>
                                        <p:tgtEl>
                                          <p:spTgt spid="5">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5">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5">
                                            <p:txEl>
                                              <p:pRg st="7" end="7"/>
                                            </p:txEl>
                                          </p:spTgt>
                                        </p:tgtEl>
                                        <p:attrNameLst>
                                          <p:attrName>style.visibility</p:attrName>
                                        </p:attrNameLst>
                                      </p:cBhvr>
                                      <p:to>
                                        <p:strVal val="visible"/>
                                      </p:to>
                                    </p:set>
                                    <p:anim calcmode="lin" valueType="num">
                                      <p:cBhvr additive="base">
                                        <p:cTn id="49" dur="500" fill="hold"/>
                                        <p:tgtEl>
                                          <p:spTgt spid="5">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5">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5">
                                            <p:txEl>
                                              <p:pRg st="8" end="8"/>
                                            </p:txEl>
                                          </p:spTgt>
                                        </p:tgtEl>
                                        <p:attrNameLst>
                                          <p:attrName>style.visibility</p:attrName>
                                        </p:attrNameLst>
                                      </p:cBhvr>
                                      <p:to>
                                        <p:strVal val="visible"/>
                                      </p:to>
                                    </p:set>
                                    <p:anim calcmode="lin" valueType="num">
                                      <p:cBhvr additive="base">
                                        <p:cTn id="55" dur="500" fill="hold"/>
                                        <p:tgtEl>
                                          <p:spTgt spid="5">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5">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37B714-4C81-2093-B209-27C090660C22}"/>
            </a:ext>
          </a:extLst>
        </p:cNvPr>
        <p:cNvGrpSpPr/>
        <p:nvPr/>
      </p:nvGrpSpPr>
      <p:grpSpPr>
        <a:xfrm>
          <a:off x="0" y="0"/>
          <a:ext cx="0" cy="0"/>
          <a:chOff x="0" y="0"/>
          <a:chExt cx="0" cy="0"/>
        </a:xfrm>
      </p:grpSpPr>
      <p:pic>
        <p:nvPicPr>
          <p:cNvPr id="8" name="Picture 7">
            <a:extLst>
              <a:ext uri="{FF2B5EF4-FFF2-40B4-BE49-F238E27FC236}">
                <a16:creationId xmlns:a16="http://schemas.microsoft.com/office/drawing/2014/main" id="{2991BC11-D124-CDE5-E874-37256E71C5B4}"/>
              </a:ext>
            </a:extLst>
          </p:cNvPr>
          <p:cNvPicPr>
            <a:picLocks noChangeAspect="1"/>
          </p:cNvPicPr>
          <p:nvPr/>
        </p:nvPicPr>
        <p:blipFill>
          <a:blip r:embed="rId3">
            <a:alphaModFix amt="25000"/>
            <a:extLst>
              <a:ext uri="{837473B0-CC2E-450A-ABE3-18F120FF3D39}">
                <a1611:picAttrSrcUrl xmlns:a1611="http://schemas.microsoft.com/office/drawing/2016/11/main" r:id="rId4"/>
              </a:ext>
            </a:extLst>
          </a:blip>
          <a:srcRect l="3611" t="-305" r="24796" b="83402"/>
          <a:stretch>
            <a:fillRect/>
          </a:stretch>
        </p:blipFill>
        <p:spPr>
          <a:xfrm>
            <a:off x="0" y="-27360"/>
            <a:ext cx="9408000" cy="1152000"/>
          </a:xfrm>
          <a:prstGeom prst="rect">
            <a:avLst/>
          </a:prstGeom>
          <a:effectLst>
            <a:outerShdw blurRad="1270000" dist="2540000" dir="21540000" sx="200000" sy="200000" algn="ctr" rotWithShape="0">
              <a:srgbClr val="000000">
                <a:alpha val="0"/>
              </a:srgbClr>
            </a:outerShdw>
          </a:effectLst>
        </p:spPr>
      </p:pic>
      <p:sp>
        <p:nvSpPr>
          <p:cNvPr id="2" name="Shape 0">
            <a:extLst>
              <a:ext uri="{FF2B5EF4-FFF2-40B4-BE49-F238E27FC236}">
                <a16:creationId xmlns:a16="http://schemas.microsoft.com/office/drawing/2014/main" id="{F132DC60-988D-AD8A-3DAB-DE619927133C}"/>
              </a:ext>
            </a:extLst>
          </p:cNvPr>
          <p:cNvSpPr/>
          <p:nvPr/>
        </p:nvSpPr>
        <p:spPr>
          <a:xfrm>
            <a:off x="295878" y="531840"/>
            <a:ext cx="4330484" cy="468540"/>
          </a:xfrm>
          <a:prstGeom prst="roundRect">
            <a:avLst>
              <a:gd name="adj" fmla="val 28571"/>
            </a:avLst>
          </a:prstGeom>
          <a:solidFill>
            <a:srgbClr val="5D3A1F"/>
          </a:solidFill>
          <a:ln/>
        </p:spPr>
        <p:txBody>
          <a:bodyPr/>
          <a:lstStyle/>
          <a:p>
            <a:endParaRPr lang="en-GB" sz="2400" dirty="0"/>
          </a:p>
        </p:txBody>
      </p:sp>
      <p:sp>
        <p:nvSpPr>
          <p:cNvPr id="3" name="Text 1">
            <a:extLst>
              <a:ext uri="{FF2B5EF4-FFF2-40B4-BE49-F238E27FC236}">
                <a16:creationId xmlns:a16="http://schemas.microsoft.com/office/drawing/2014/main" id="{220734C5-679E-16C9-6E56-1E3E599B66BC}"/>
              </a:ext>
            </a:extLst>
          </p:cNvPr>
          <p:cNvSpPr/>
          <p:nvPr/>
        </p:nvSpPr>
        <p:spPr>
          <a:xfrm>
            <a:off x="192000" y="573660"/>
            <a:ext cx="4434362" cy="426720"/>
          </a:xfrm>
          <a:prstGeom prst="rect">
            <a:avLst/>
          </a:prstGeom>
          <a:noFill/>
          <a:ln/>
        </p:spPr>
        <p:txBody>
          <a:bodyPr wrap="square" lIns="0" tIns="0" rIns="0" bIns="0" rtlCol="0" anchor="ctr"/>
          <a:lstStyle/>
          <a:p>
            <a:pPr algn="ctr"/>
            <a:r>
              <a:rPr lang="en-US" sz="2667" b="1" dirty="0">
                <a:solidFill>
                  <a:srgbClr val="FFFFFF"/>
                </a:solidFill>
                <a:latin typeface="Calibri" pitchFamily="34" charset="0"/>
                <a:ea typeface="Calibri" pitchFamily="34" charset="-122"/>
                <a:cs typeface="Calibri" pitchFamily="34" charset="-120"/>
              </a:rPr>
              <a:t>Background Of Basil’s Bakery</a:t>
            </a:r>
          </a:p>
        </p:txBody>
      </p:sp>
      <p:sp>
        <p:nvSpPr>
          <p:cNvPr id="4" name="Text 2">
            <a:extLst>
              <a:ext uri="{FF2B5EF4-FFF2-40B4-BE49-F238E27FC236}">
                <a16:creationId xmlns:a16="http://schemas.microsoft.com/office/drawing/2014/main" id="{507E2EA1-E5D5-4CC9-40BF-DF3873D93175}"/>
              </a:ext>
            </a:extLst>
          </p:cNvPr>
          <p:cNvSpPr/>
          <p:nvPr/>
        </p:nvSpPr>
        <p:spPr>
          <a:xfrm>
            <a:off x="295879" y="1517760"/>
            <a:ext cx="7733333" cy="731520"/>
          </a:xfrm>
          <a:prstGeom prst="rect">
            <a:avLst/>
          </a:prstGeom>
          <a:noFill/>
          <a:ln/>
        </p:spPr>
        <p:txBody>
          <a:bodyPr wrap="square" lIns="0" tIns="0" rIns="0" bIns="0" rtlCol="0" anchor="ctr"/>
          <a:lstStyle/>
          <a:p>
            <a:r>
              <a:rPr lang="en-US" sz="4267" b="1" dirty="0">
                <a:solidFill>
                  <a:srgbClr val="3D3D3D"/>
                </a:solidFill>
                <a:latin typeface="Georgia" pitchFamily="34" charset="0"/>
              </a:rPr>
              <a:t>Basil’s Bakery.., </a:t>
            </a:r>
            <a:endParaRPr lang="en-US" sz="4267" dirty="0"/>
          </a:p>
        </p:txBody>
      </p:sp>
      <p:sp>
        <p:nvSpPr>
          <p:cNvPr id="6" name="Content Placeholder 2">
            <a:extLst>
              <a:ext uri="{FF2B5EF4-FFF2-40B4-BE49-F238E27FC236}">
                <a16:creationId xmlns:a16="http://schemas.microsoft.com/office/drawing/2014/main" id="{6D74B43D-0910-CCC5-5ADC-37F9FD870F9E}"/>
              </a:ext>
            </a:extLst>
          </p:cNvPr>
          <p:cNvSpPr txBox="1">
            <a:spLocks/>
          </p:cNvSpPr>
          <p:nvPr/>
        </p:nvSpPr>
        <p:spPr>
          <a:xfrm>
            <a:off x="295878" y="2336872"/>
            <a:ext cx="7733333" cy="4543697"/>
          </a:xfrm>
          <a:prstGeom prst="rect">
            <a:avLst/>
          </a:prstGeom>
        </p:spPr>
        <p:txBody>
          <a:bodyPr>
            <a:normAutofit fontScale="92500" lnSpcReduction="10000"/>
          </a:bodyPr>
          <a:lstStyle>
            <a:lvl1pPr marL="257175" indent="-257175" algn="l" defTabSz="342900" rtl="0" eaLnBrk="1" latinLnBrk="0" hangingPunct="1">
              <a:spcBef>
                <a:spcPts val="750"/>
              </a:spcBef>
              <a:spcAft>
                <a:spcPts val="0"/>
              </a:spcAft>
              <a:buClr>
                <a:schemeClr val="accent1"/>
              </a:buClr>
              <a:buSzPct val="80000"/>
              <a:buFont typeface="Wingdings 3" charset="2"/>
              <a:buChar char=""/>
              <a:defRPr sz="1350" kern="1200">
                <a:solidFill>
                  <a:schemeClr val="tx1">
                    <a:lumMod val="75000"/>
                    <a:lumOff val="25000"/>
                  </a:schemeClr>
                </a:solidFill>
                <a:latin typeface="+mn-lt"/>
                <a:ea typeface="+mn-ea"/>
                <a:cs typeface="+mn-cs"/>
              </a:defRPr>
            </a:lvl1pPr>
            <a:lvl2pPr marL="557213" indent="-214313" algn="l" defTabSz="342900" rtl="0" eaLnBrk="1" latinLnBrk="0" hangingPunct="1">
              <a:spcBef>
                <a:spcPts val="75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2pPr>
            <a:lvl3pPr marL="857250" indent="-171450" algn="l" defTabSz="342900" rtl="0" eaLnBrk="1" latinLnBrk="0" hangingPunct="1">
              <a:spcBef>
                <a:spcPts val="750"/>
              </a:spcBef>
              <a:spcAft>
                <a:spcPts val="0"/>
              </a:spcAft>
              <a:buClr>
                <a:schemeClr val="accent1"/>
              </a:buClr>
              <a:buSzPct val="80000"/>
              <a:buFont typeface="Wingdings 3" charset="2"/>
              <a:buChar char=""/>
              <a:defRPr sz="1050" kern="1200">
                <a:solidFill>
                  <a:schemeClr val="tx1">
                    <a:lumMod val="75000"/>
                    <a:lumOff val="25000"/>
                  </a:schemeClr>
                </a:solidFill>
                <a:latin typeface="+mn-lt"/>
                <a:ea typeface="+mn-ea"/>
                <a:cs typeface="+mn-cs"/>
              </a:defRPr>
            </a:lvl3pPr>
            <a:lvl4pPr marL="12001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4pPr>
            <a:lvl5pPr marL="15430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5pPr>
            <a:lvl6pPr marL="18859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6pPr>
            <a:lvl7pPr marL="22288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7pPr>
            <a:lvl8pPr marL="25717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8pPr>
            <a:lvl9pPr marL="29146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9pPr>
          </a:lstStyle>
          <a:p>
            <a:pPr marL="0" indent="0" algn="just">
              <a:buNone/>
            </a:pPr>
            <a:r>
              <a:rPr lang="en-GB" sz="1900" dirty="0">
                <a:latin typeface="Arial" panose="020B0604020202020204" pitchFamily="34" charset="0"/>
                <a:cs typeface="Arial" panose="020B0604020202020204" pitchFamily="34" charset="0"/>
              </a:rPr>
              <a:t>Basil’s bakery is a small, independently owned business established in 2015 and located in a Coventry retail park, where Basil operates as a skilled baker specialising in </a:t>
            </a:r>
            <a:r>
              <a:rPr lang="en-GB" sz="1900" b="1" dirty="0">
                <a:latin typeface="Arial" panose="020B0604020202020204" pitchFamily="34" charset="0"/>
                <a:cs typeface="Arial" panose="020B0604020202020204" pitchFamily="34" charset="0"/>
              </a:rPr>
              <a:t>organic cakes, pastries and breads</a:t>
            </a:r>
            <a:r>
              <a:rPr lang="en-GB" sz="1900" dirty="0">
                <a:latin typeface="Arial" panose="020B0604020202020204" pitchFamily="34" charset="0"/>
                <a:cs typeface="Arial" panose="020B0604020202020204" pitchFamily="34" charset="0"/>
              </a:rPr>
              <a:t> that are popular with local shoppers and retail workers. The bakery has also attracted regular lunchtime trade from workers at a nearby industrial site.</a:t>
            </a:r>
          </a:p>
          <a:p>
            <a:pPr marL="0" indent="0" algn="just">
              <a:buNone/>
            </a:pPr>
            <a:r>
              <a:rPr lang="en-GB" sz="1900" dirty="0">
                <a:latin typeface="Arial" panose="020B0604020202020204" pitchFamily="34" charset="0"/>
                <a:cs typeface="Arial" panose="020B0604020202020204" pitchFamily="34" charset="0"/>
              </a:rPr>
              <a:t>Although sales grew steadily until 2020, the </a:t>
            </a:r>
            <a:r>
              <a:rPr lang="en-GB" sz="1900" b="1" dirty="0">
                <a:latin typeface="Arial" panose="020B0604020202020204" pitchFamily="34" charset="0"/>
                <a:cs typeface="Arial" panose="020B0604020202020204" pitchFamily="34" charset="0"/>
              </a:rPr>
              <a:t>impact of pandemic restrictions </a:t>
            </a:r>
            <a:r>
              <a:rPr lang="en-GB" sz="1900" dirty="0">
                <a:latin typeface="Arial" panose="020B0604020202020204" pitchFamily="34" charset="0"/>
                <a:cs typeface="Arial" panose="020B0604020202020204" pitchFamily="34" charset="0"/>
              </a:rPr>
              <a:t>caused a sharp decline from which the business has not recovered, with sales between 2023 and 2025 remaining </a:t>
            </a:r>
            <a:r>
              <a:rPr lang="en-GB" sz="1900" b="1" dirty="0">
                <a:latin typeface="Arial" panose="020B0604020202020204" pitchFamily="34" charset="0"/>
                <a:cs typeface="Arial" panose="020B0604020202020204" pitchFamily="34" charset="0"/>
              </a:rPr>
              <a:t>25% below 2019 levels</a:t>
            </a:r>
            <a:r>
              <a:rPr lang="en-GB" sz="1900" dirty="0">
                <a:latin typeface="Arial" panose="020B0604020202020204" pitchFamily="34" charset="0"/>
                <a:cs typeface="Arial" panose="020B0604020202020204" pitchFamily="34" charset="0"/>
              </a:rPr>
              <a:t>. This downturn has been compounded by the closure of nearby shops and local redundancies, set against a wider wave of UK bakery closures, which have reduced Basil’s long-standing customer base. </a:t>
            </a:r>
          </a:p>
          <a:p>
            <a:pPr marL="0" indent="0" algn="just">
              <a:buNone/>
            </a:pPr>
            <a:r>
              <a:rPr lang="en-GB" sz="1900" dirty="0">
                <a:latin typeface="Arial" panose="020B0604020202020204" pitchFamily="34" charset="0"/>
                <a:cs typeface="Arial" panose="020B0604020202020204" pitchFamily="34" charset="0"/>
              </a:rPr>
              <a:t>Basil’s commitment to </a:t>
            </a:r>
            <a:r>
              <a:rPr lang="en-GB" sz="1900" b="1" dirty="0">
                <a:latin typeface="Arial" panose="020B0604020202020204" pitchFamily="34" charset="0"/>
                <a:cs typeface="Arial" panose="020B0604020202020204" pitchFamily="34" charset="0"/>
              </a:rPr>
              <a:t>organic-only sourcing </a:t>
            </a:r>
            <a:r>
              <a:rPr lang="en-GB" sz="1900" dirty="0">
                <a:latin typeface="Arial" panose="020B0604020202020204" pitchFamily="34" charset="0"/>
                <a:cs typeface="Arial" panose="020B0604020202020204" pitchFamily="34" charset="0"/>
              </a:rPr>
              <a:t>makes supply costs volatile due to risks such as crop failure, while growing customer demand for delivery and </a:t>
            </a:r>
            <a:r>
              <a:rPr lang="en-GB" sz="1900" b="1" dirty="0">
                <a:latin typeface="Arial" panose="020B0604020202020204" pitchFamily="34" charset="0"/>
                <a:cs typeface="Arial" panose="020B0604020202020204" pitchFamily="34" charset="0"/>
              </a:rPr>
              <a:t>pre-orders cannot easily be met </a:t>
            </a:r>
            <a:r>
              <a:rPr lang="en-GB" sz="1900" dirty="0">
                <a:latin typeface="Arial" panose="020B0604020202020204" pitchFamily="34" charset="0"/>
                <a:cs typeface="Arial" panose="020B0604020202020204" pitchFamily="34" charset="0"/>
              </a:rPr>
              <a:t>because Basil must remain on-site to bake and is therefore unable to answer calls during working hours.</a:t>
            </a:r>
          </a:p>
          <a:p>
            <a:endParaRPr lang="en-GB" sz="1800" dirty="0"/>
          </a:p>
        </p:txBody>
      </p:sp>
      <p:pic>
        <p:nvPicPr>
          <p:cNvPr id="20" name="Bakery Image"/>
          <p:cNvPicPr>
            <a:picLocks noChangeAspect="1"/>
          </p:cNvPicPr>
          <p:nvPr/>
        </p:nvPicPr>
        <p:blipFill>
          <a:blip r:embed="rId5"/>
          <a:srcRect l="9082" r="8984"/>
          <a:stretch>
            <a:fillRect/>
          </a:stretch>
        </p:blipFill>
        <p:spPr>
          <a:xfrm>
            <a:off x="9066667" y="1219201"/>
            <a:ext cx="2933333" cy="5369777"/>
          </a:xfrm>
          <a:prstGeom prst="roundRect">
            <a:avLst>
              <a:gd name="adj" fmla="val 3000"/>
            </a:avLst>
          </a:prstGeom>
          <a:effectLst>
            <a:outerShdw blurRad="76200" dist="25400" dir="8100000" algn="bl" rotWithShape="0">
              <a:srgbClr val="000000">
                <a:alpha val="15000"/>
              </a:srgbClr>
            </a:outerShdw>
          </a:effectLst>
        </p:spPr>
      </p:pic>
      <p:pic>
        <p:nvPicPr>
          <p:cNvPr id="10" name="Picture 9">
            <a:extLst>
              <a:ext uri="{FF2B5EF4-FFF2-40B4-BE49-F238E27FC236}">
                <a16:creationId xmlns:a16="http://schemas.microsoft.com/office/drawing/2014/main" id="{766EC16B-7488-D3BE-8B2B-86847010AD9D}"/>
              </a:ext>
            </a:extLst>
          </p:cNvPr>
          <p:cNvPicPr>
            <a:picLocks noChangeAspect="1"/>
          </p:cNvPicPr>
          <p:nvPr/>
        </p:nvPicPr>
        <p:blipFill>
          <a:blip r:embed="rId6">
            <a:alphaModFix amt="32000"/>
            <a:extLst>
              <a:ext uri="{837473B0-CC2E-450A-ABE3-18F120FF3D39}">
                <a1611:picAttrSrcUrl xmlns:a1611="http://schemas.microsoft.com/office/drawing/2016/11/main" r:id="rId7"/>
              </a:ext>
            </a:extLst>
          </a:blip>
          <a:srcRect l="6885" t="-25422" r="5030" b="14311"/>
          <a:stretch>
            <a:fillRect/>
          </a:stretch>
        </p:blipFill>
        <p:spPr>
          <a:xfrm>
            <a:off x="9387840" y="-315360"/>
            <a:ext cx="2804160" cy="1440000"/>
          </a:xfrm>
          <a:prstGeom prst="rect">
            <a:avLst/>
          </a:prstGeom>
          <a:noFill/>
          <a:ln>
            <a:noFill/>
          </a:ln>
          <a:effectLst>
            <a:outerShdw blurRad="1270000" dist="50800" dir="21540000" sx="200000" sy="200000" algn="ctr" rotWithShape="0">
              <a:srgbClr val="000000">
                <a:alpha val="0"/>
              </a:srgbClr>
            </a:outerShdw>
          </a:effectLst>
        </p:spPr>
      </p:pic>
    </p:spTree>
    <p:extLst>
      <p:ext uri="{BB962C8B-B14F-4D97-AF65-F5344CB8AC3E}">
        <p14:creationId xmlns:p14="http://schemas.microsoft.com/office/powerpoint/2010/main" val="21663552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wipe(down)">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wipe(down)">
                                      <p:cBhvr>
                                        <p:cTn id="12" dur="500"/>
                                        <p:tgtEl>
                                          <p:spTgt spid="6">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wipe(down)">
                                      <p:cBhvr>
                                        <p:cTn id="17" dur="500"/>
                                        <p:tgtEl>
                                          <p:spTgt spid="6">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5CFF35-7DB0-7B1C-0B7D-A2BB82606FFF}"/>
            </a:ext>
          </a:extLst>
        </p:cNvPr>
        <p:cNvGrpSpPr/>
        <p:nvPr/>
      </p:nvGrpSpPr>
      <p:grpSpPr>
        <a:xfrm>
          <a:off x="0" y="0"/>
          <a:ext cx="0" cy="0"/>
          <a:chOff x="0" y="0"/>
          <a:chExt cx="0" cy="0"/>
        </a:xfrm>
      </p:grpSpPr>
      <p:pic>
        <p:nvPicPr>
          <p:cNvPr id="8" name="Picture 7">
            <a:extLst>
              <a:ext uri="{FF2B5EF4-FFF2-40B4-BE49-F238E27FC236}">
                <a16:creationId xmlns:a16="http://schemas.microsoft.com/office/drawing/2014/main" id="{84FABBB6-6340-B885-D48E-053F7FF04F77}"/>
              </a:ext>
            </a:extLst>
          </p:cNvPr>
          <p:cNvPicPr>
            <a:picLocks noChangeAspect="1"/>
          </p:cNvPicPr>
          <p:nvPr/>
        </p:nvPicPr>
        <p:blipFill>
          <a:blip r:embed="rId3">
            <a:alphaModFix amt="25000"/>
            <a:extLst>
              <a:ext uri="{837473B0-CC2E-450A-ABE3-18F120FF3D39}">
                <a1611:picAttrSrcUrl xmlns:a1611="http://schemas.microsoft.com/office/drawing/2016/11/main" r:id="rId4"/>
              </a:ext>
            </a:extLst>
          </a:blip>
          <a:srcRect l="3611" t="-305" r="24796" b="83402"/>
          <a:stretch>
            <a:fillRect/>
          </a:stretch>
        </p:blipFill>
        <p:spPr>
          <a:xfrm>
            <a:off x="-20160" y="-27360"/>
            <a:ext cx="9408000" cy="1152000"/>
          </a:xfrm>
          <a:prstGeom prst="rect">
            <a:avLst/>
          </a:prstGeom>
          <a:effectLst>
            <a:outerShdw blurRad="1270000" dist="2540000" dir="21540000" sx="200000" sy="200000" algn="ctr" rotWithShape="0">
              <a:srgbClr val="000000">
                <a:alpha val="0"/>
              </a:srgbClr>
            </a:outerShdw>
          </a:effectLst>
        </p:spPr>
      </p:pic>
      <p:sp>
        <p:nvSpPr>
          <p:cNvPr id="18" name="Shape 0">
            <a:extLst>
              <a:ext uri="{FF2B5EF4-FFF2-40B4-BE49-F238E27FC236}">
                <a16:creationId xmlns:a16="http://schemas.microsoft.com/office/drawing/2014/main" id="{2184BB5B-5D29-DB8E-5EDF-8DC6DDE45A8A}"/>
              </a:ext>
            </a:extLst>
          </p:cNvPr>
          <p:cNvSpPr/>
          <p:nvPr/>
        </p:nvSpPr>
        <p:spPr>
          <a:xfrm>
            <a:off x="295879" y="531839"/>
            <a:ext cx="3910361" cy="405421"/>
          </a:xfrm>
          <a:prstGeom prst="roundRect">
            <a:avLst>
              <a:gd name="adj" fmla="val 28571"/>
            </a:avLst>
          </a:prstGeom>
          <a:solidFill>
            <a:srgbClr val="5D3A1F"/>
          </a:solidFill>
          <a:ln/>
        </p:spPr>
        <p:txBody>
          <a:bodyPr/>
          <a:lstStyle/>
          <a:p>
            <a:endParaRPr lang="en-GB" sz="2400" dirty="0"/>
          </a:p>
        </p:txBody>
      </p:sp>
      <p:sp>
        <p:nvSpPr>
          <p:cNvPr id="3" name="Text 1">
            <a:extLst>
              <a:ext uri="{FF2B5EF4-FFF2-40B4-BE49-F238E27FC236}">
                <a16:creationId xmlns:a16="http://schemas.microsoft.com/office/drawing/2014/main" id="{D8590F0D-C2C4-23A1-F00A-785DA7FC09BF}"/>
              </a:ext>
            </a:extLst>
          </p:cNvPr>
          <p:cNvSpPr/>
          <p:nvPr/>
        </p:nvSpPr>
        <p:spPr>
          <a:xfrm>
            <a:off x="853440" y="548640"/>
            <a:ext cx="5750400" cy="731520"/>
          </a:xfrm>
          <a:prstGeom prst="rect">
            <a:avLst/>
          </a:prstGeom>
          <a:noFill/>
          <a:ln/>
        </p:spPr>
        <p:txBody>
          <a:bodyPr wrap="square" lIns="0" tIns="0" rIns="0" bIns="0" rtlCol="0" anchor="ctr"/>
          <a:lstStyle/>
          <a:p>
            <a:pPr algn="ctr"/>
            <a:endParaRPr lang="en-US" sz="2667" dirty="0">
              <a:solidFill>
                <a:schemeClr val="bg1"/>
              </a:solidFill>
              <a:latin typeface="Calibri" panose="020F0502020204030204" pitchFamily="34" charset="0"/>
              <a:ea typeface="Calibri" panose="020F0502020204030204" pitchFamily="34" charset="0"/>
              <a:cs typeface="Calibri" panose="020F0502020204030204" pitchFamily="34" charset="0"/>
            </a:endParaRPr>
          </a:p>
          <a:p>
            <a:pPr algn="ctr"/>
            <a:endParaRPr lang="en-US" sz="2667" dirty="0"/>
          </a:p>
        </p:txBody>
      </p:sp>
      <p:sp>
        <p:nvSpPr>
          <p:cNvPr id="4" name="Text 2">
            <a:extLst>
              <a:ext uri="{FF2B5EF4-FFF2-40B4-BE49-F238E27FC236}">
                <a16:creationId xmlns:a16="http://schemas.microsoft.com/office/drawing/2014/main" id="{75639ED8-19CC-B275-CF9F-4C756C67657D}"/>
              </a:ext>
            </a:extLst>
          </p:cNvPr>
          <p:cNvSpPr/>
          <p:nvPr/>
        </p:nvSpPr>
        <p:spPr>
          <a:xfrm>
            <a:off x="304800" y="390812"/>
            <a:ext cx="8213227" cy="731520"/>
          </a:xfrm>
          <a:prstGeom prst="rect">
            <a:avLst/>
          </a:prstGeom>
          <a:noFill/>
          <a:ln/>
        </p:spPr>
        <p:txBody>
          <a:bodyPr wrap="square" lIns="0" tIns="0" rIns="0" bIns="0" rtlCol="0" anchor="ctr"/>
          <a:lstStyle/>
          <a:p>
            <a:r>
              <a:rPr lang="en-US" sz="2670" b="1" dirty="0">
                <a:solidFill>
                  <a:schemeClr val="bg1"/>
                </a:solidFill>
                <a:latin typeface="Calibri" panose="020F0502020204030204" pitchFamily="34" charset="0"/>
                <a:ea typeface="Calibri" panose="020F0502020204030204" pitchFamily="34" charset="0"/>
                <a:cs typeface="Calibri" panose="020F0502020204030204" pitchFamily="34" charset="0"/>
              </a:rPr>
              <a:t>Insight Into The Problems</a:t>
            </a:r>
            <a:endParaRPr lang="en-US" sz="2670" dirty="0">
              <a:solidFill>
                <a:schemeClr val="bg1"/>
              </a:solidFill>
              <a:latin typeface="Calibri" panose="020F0502020204030204" pitchFamily="34" charset="0"/>
              <a:ea typeface="Calibri" panose="020F0502020204030204" pitchFamily="34" charset="0"/>
              <a:cs typeface="Calibri" panose="020F0502020204030204" pitchFamily="34" charset="0"/>
            </a:endParaRPr>
          </a:p>
        </p:txBody>
      </p:sp>
      <p:pic>
        <p:nvPicPr>
          <p:cNvPr id="10" name="Picture 9">
            <a:extLst>
              <a:ext uri="{FF2B5EF4-FFF2-40B4-BE49-F238E27FC236}">
                <a16:creationId xmlns:a16="http://schemas.microsoft.com/office/drawing/2014/main" id="{326F13B6-B054-4DDE-5CDF-06AB4AA4AC84}"/>
              </a:ext>
            </a:extLst>
          </p:cNvPr>
          <p:cNvPicPr>
            <a:picLocks noChangeAspect="1"/>
          </p:cNvPicPr>
          <p:nvPr/>
        </p:nvPicPr>
        <p:blipFill>
          <a:blip r:embed="rId5">
            <a:alphaModFix amt="32000"/>
            <a:extLst>
              <a:ext uri="{837473B0-CC2E-450A-ABE3-18F120FF3D39}">
                <a1611:picAttrSrcUrl xmlns:a1611="http://schemas.microsoft.com/office/drawing/2016/11/main" r:id="rId6"/>
              </a:ext>
            </a:extLst>
          </a:blip>
          <a:srcRect l="6885" t="-25422" r="5030" b="14311"/>
          <a:stretch>
            <a:fillRect/>
          </a:stretch>
        </p:blipFill>
        <p:spPr>
          <a:xfrm>
            <a:off x="9387840" y="-315360"/>
            <a:ext cx="2804160" cy="1440000"/>
          </a:xfrm>
          <a:prstGeom prst="rect">
            <a:avLst/>
          </a:prstGeom>
          <a:noFill/>
          <a:ln>
            <a:noFill/>
          </a:ln>
          <a:effectLst>
            <a:outerShdw blurRad="1270000" dist="50800" dir="21540000" sx="200000" sy="200000" algn="ctr" rotWithShape="0">
              <a:srgbClr val="000000">
                <a:alpha val="0"/>
              </a:srgbClr>
            </a:outerShdw>
          </a:effectLst>
        </p:spPr>
      </p:pic>
      <p:sp>
        <p:nvSpPr>
          <p:cNvPr id="7" name="Root Problem Intro"/>
          <p:cNvSpPr/>
          <p:nvPr/>
        </p:nvSpPr>
        <p:spPr>
          <a:xfrm>
            <a:off x="295879" y="1226785"/>
            <a:ext cx="9249566" cy="533333"/>
          </a:xfrm>
          <a:prstGeom prst="rect">
            <a:avLst/>
          </a:prstGeom>
          <a:noFill/>
          <a:ln/>
        </p:spPr>
        <p:txBody>
          <a:bodyPr wrap="square" lIns="0" tIns="0" rIns="0" bIns="0" rtlCol="0" anchor="t"/>
          <a:lstStyle/>
          <a:p>
            <a:pPr algn="just">
              <a:lnSpc>
                <a:spcPct val="130000"/>
              </a:lnSpc>
            </a:pPr>
            <a:r>
              <a:rPr lang="en-GB" sz="1500" dirty="0">
                <a:solidFill>
                  <a:srgbClr val="3D3D3D"/>
                </a:solidFill>
                <a:latin typeface="Arial" panose="020B0604020202020204" pitchFamily="34" charset="0"/>
                <a:cs typeface="Arial" panose="020B0604020202020204" pitchFamily="34" charset="0"/>
              </a:rPr>
              <a:t>Sales have stagnated at </a:t>
            </a:r>
            <a:r>
              <a:rPr lang="en-GB" sz="1500" b="1" dirty="0">
                <a:latin typeface="Arial" panose="020B0604020202020204" pitchFamily="34" charset="0"/>
                <a:cs typeface="Arial" panose="020B0604020202020204" pitchFamily="34" charset="0"/>
              </a:rPr>
              <a:t>25% below 2019 levels</a:t>
            </a:r>
            <a:r>
              <a:rPr lang="en-GB" sz="1500" dirty="0">
                <a:latin typeface="Arial" panose="020B0604020202020204" pitchFamily="34" charset="0"/>
                <a:cs typeface="Arial" panose="020B0604020202020204" pitchFamily="34" charset="0"/>
              </a:rPr>
              <a:t> </a:t>
            </a:r>
            <a:r>
              <a:rPr lang="en-GB" sz="1500" dirty="0">
                <a:solidFill>
                  <a:srgbClr val="3D3D3D"/>
                </a:solidFill>
                <a:latin typeface="Arial" panose="020B0604020202020204" pitchFamily="34" charset="0"/>
                <a:cs typeface="Arial" panose="020B0604020202020204" pitchFamily="34" charset="0"/>
              </a:rPr>
              <a:t>since 2023. The pandemic triggered the initial decline, but recovery has been blocked by a combination of internal operational gaps and external structural pressures. Understanding which problems Basil can control is essential for prioritising solutions.</a:t>
            </a:r>
          </a:p>
        </p:txBody>
      </p:sp>
      <p:sp>
        <p:nvSpPr>
          <p:cNvPr id="11" name="Internal Header"/>
          <p:cNvSpPr/>
          <p:nvPr/>
        </p:nvSpPr>
        <p:spPr>
          <a:xfrm>
            <a:off x="304800" y="2240078"/>
            <a:ext cx="5588000" cy="426720"/>
          </a:xfrm>
          <a:prstGeom prst="roundRect">
            <a:avLst>
              <a:gd name="adj" fmla="val 28571"/>
            </a:avLst>
          </a:prstGeom>
          <a:solidFill>
            <a:schemeClr val="accent3">
              <a:lumMod val="60000"/>
              <a:lumOff val="40000"/>
            </a:schemeClr>
          </a:solidFill>
          <a:ln/>
        </p:spPr>
        <p:txBody>
          <a:bodyPr wrap="square" lIns="121920" tIns="0" rIns="121920" bIns="0" rtlCol="0" anchor="ctr"/>
          <a:lstStyle/>
          <a:p>
            <a:pPr algn="ctr"/>
            <a:r>
              <a:rPr lang="en-GB" b="1">
                <a:solidFill>
                  <a:srgbClr val="3E1F0D"/>
                </a:solidFill>
                <a:latin typeface="Arial" panose="020B0604020202020204" pitchFamily="34" charset="0"/>
                <a:cs typeface="Arial" panose="020B0604020202020204" pitchFamily="34" charset="0"/>
              </a:rPr>
              <a:t>Internal Problems (Within Basil’s Control)</a:t>
            </a:r>
          </a:p>
        </p:txBody>
      </p:sp>
      <p:sp>
        <p:nvSpPr>
          <p:cNvPr id="12" name="Internal Content"/>
          <p:cNvSpPr/>
          <p:nvPr/>
        </p:nvSpPr>
        <p:spPr>
          <a:xfrm>
            <a:off x="304800" y="2664881"/>
            <a:ext cx="5588000" cy="4081607"/>
          </a:xfrm>
          <a:prstGeom prst="rect">
            <a:avLst/>
          </a:prstGeom>
          <a:solidFill>
            <a:schemeClr val="bg1">
              <a:lumMod val="95000"/>
            </a:schemeClr>
          </a:solidFill>
          <a:ln w="12700">
            <a:solidFill>
              <a:srgbClr val="D9D9D9"/>
            </a:solidFill>
          </a:ln>
        </p:spPr>
        <p:txBody>
          <a:bodyPr wrap="square" lIns="121920" tIns="91440" rIns="121920" bIns="91440" rtlCol="0" anchor="t"/>
          <a:lstStyle/>
          <a:p>
            <a:pPr marL="228594" indent="-228594">
              <a:lnSpc>
                <a:spcPct val="120000"/>
              </a:lnSpc>
              <a:spcAft>
                <a:spcPts val="533"/>
              </a:spcAft>
              <a:buFont typeface="Arial" pitchFamily="34" charset="0"/>
              <a:buChar char="●"/>
            </a:pPr>
            <a:r>
              <a:rPr lang="en-GB" sz="1400" b="1" dirty="0">
                <a:solidFill>
                  <a:srgbClr val="2C5F2D"/>
                </a:solidFill>
                <a:latin typeface="Arial" panose="020B0604020202020204" pitchFamily="34" charset="0"/>
                <a:cs typeface="Arial" panose="020B0604020202020204" pitchFamily="34" charset="0"/>
              </a:rPr>
              <a:t>No online ordering or pre-order system</a:t>
            </a:r>
            <a:r>
              <a:rPr lang="en-GB" sz="1400" dirty="0">
                <a:solidFill>
                  <a:srgbClr val="3D3D3D"/>
                </a:solidFill>
                <a:latin typeface="Arial" panose="020B0604020202020204" pitchFamily="34" charset="0"/>
                <a:cs typeface="Arial" panose="020B0604020202020204" pitchFamily="34" charset="0"/>
              </a:rPr>
              <a:t> — customer requests go unanswered</a:t>
            </a:r>
          </a:p>
          <a:p>
            <a:pPr marL="228594" indent="-228594">
              <a:lnSpc>
                <a:spcPct val="120000"/>
              </a:lnSpc>
              <a:spcAft>
                <a:spcPts val="533"/>
              </a:spcAft>
              <a:buFont typeface="Arial" pitchFamily="34" charset="0"/>
              <a:buChar char="●"/>
            </a:pPr>
            <a:r>
              <a:rPr lang="en-GB" sz="1400" b="1" dirty="0">
                <a:solidFill>
                  <a:srgbClr val="2C5F2D"/>
                </a:solidFill>
                <a:latin typeface="Arial" panose="020B0604020202020204" pitchFamily="34" charset="0"/>
                <a:cs typeface="Arial" panose="020B0604020202020204" pitchFamily="34" charset="0"/>
              </a:rPr>
              <a:t>Cannot answer calls while baking</a:t>
            </a:r>
            <a:r>
              <a:rPr lang="en-GB" sz="1400" dirty="0">
                <a:solidFill>
                  <a:srgbClr val="3D3D3D"/>
                </a:solidFill>
                <a:latin typeface="Arial" panose="020B0604020202020204" pitchFamily="34" charset="0"/>
                <a:cs typeface="Arial" panose="020B0604020202020204" pitchFamily="34" charset="0"/>
              </a:rPr>
              <a:t> — sole-operator staffing limits capacity</a:t>
            </a:r>
          </a:p>
          <a:p>
            <a:pPr marL="228594" indent="-228594">
              <a:lnSpc>
                <a:spcPct val="120000"/>
              </a:lnSpc>
              <a:spcAft>
                <a:spcPts val="533"/>
              </a:spcAft>
              <a:buFont typeface="Arial" pitchFamily="34" charset="0"/>
              <a:buChar char="●"/>
            </a:pPr>
            <a:r>
              <a:rPr lang="en-GB" sz="1400" b="1" dirty="0">
                <a:solidFill>
                  <a:srgbClr val="2C5F2D"/>
                </a:solidFill>
                <a:latin typeface="Arial" panose="020B0604020202020204" pitchFamily="34" charset="0"/>
                <a:cs typeface="Arial" panose="020B0604020202020204" pitchFamily="34" charset="0"/>
              </a:rPr>
              <a:t>No delivery capability</a:t>
            </a:r>
            <a:r>
              <a:rPr lang="en-GB" sz="1400" dirty="0">
                <a:solidFill>
                  <a:srgbClr val="3D3D3D"/>
                </a:solidFill>
                <a:latin typeface="Arial" panose="020B0604020202020204" pitchFamily="34" charset="0"/>
                <a:cs typeface="Arial" panose="020B0604020202020204" pitchFamily="34" charset="0"/>
              </a:rPr>
              <a:t> — missing the delivery platform opportunity</a:t>
            </a:r>
          </a:p>
          <a:p>
            <a:pPr marL="228594" indent="-228594">
              <a:lnSpc>
                <a:spcPct val="120000"/>
              </a:lnSpc>
              <a:spcAft>
                <a:spcPts val="533"/>
              </a:spcAft>
              <a:buFont typeface="Arial" pitchFamily="34" charset="0"/>
              <a:buChar char="●"/>
            </a:pPr>
            <a:r>
              <a:rPr lang="en-GB" sz="1400" b="1" dirty="0">
                <a:solidFill>
                  <a:srgbClr val="2C5F2D"/>
                </a:solidFill>
                <a:latin typeface="Arial" panose="020B0604020202020204" pitchFamily="34" charset="0"/>
                <a:cs typeface="Arial" panose="020B0604020202020204" pitchFamily="34" charset="0"/>
              </a:rPr>
              <a:t>No social media presence</a:t>
            </a:r>
            <a:r>
              <a:rPr lang="en-GB" sz="1400" dirty="0">
                <a:solidFill>
                  <a:srgbClr val="3D3D3D"/>
                </a:solidFill>
                <a:latin typeface="Arial" panose="020B0604020202020204" pitchFamily="34" charset="0"/>
                <a:cs typeface="Arial" panose="020B0604020202020204" pitchFamily="34" charset="0"/>
              </a:rPr>
              <a:t> — marketing gap vs. competitors</a:t>
            </a:r>
          </a:p>
          <a:p>
            <a:pPr marL="228594" indent="-228594">
              <a:lnSpc>
                <a:spcPct val="120000"/>
              </a:lnSpc>
              <a:spcAft>
                <a:spcPts val="533"/>
              </a:spcAft>
              <a:buFont typeface="Arial" pitchFamily="34" charset="0"/>
              <a:buChar char="●"/>
            </a:pPr>
            <a:r>
              <a:rPr lang="en-GB" sz="1400" b="1" dirty="0">
                <a:solidFill>
                  <a:srgbClr val="2C5F2D"/>
                </a:solidFill>
                <a:latin typeface="Arial" panose="020B0604020202020204" pitchFamily="34" charset="0"/>
                <a:cs typeface="Arial" panose="020B0604020202020204" pitchFamily="34" charset="0"/>
              </a:rPr>
              <a:t>Organic-only sourcing model</a:t>
            </a:r>
            <a:r>
              <a:rPr lang="en-GB" sz="1400" dirty="0">
                <a:solidFill>
                  <a:srgbClr val="3D3D3D"/>
                </a:solidFill>
                <a:latin typeface="Arial" panose="020B0604020202020204" pitchFamily="34" charset="0"/>
                <a:cs typeface="Arial" panose="020B0604020202020204" pitchFamily="34" charset="0"/>
              </a:rPr>
              <a:t> — unpredictable supply costs</a:t>
            </a:r>
          </a:p>
          <a:p>
            <a:pPr marL="228594" indent="-228594">
              <a:lnSpc>
                <a:spcPct val="120000"/>
              </a:lnSpc>
              <a:spcAft>
                <a:spcPts val="533"/>
              </a:spcAft>
              <a:buFont typeface="Arial" pitchFamily="34" charset="0"/>
              <a:buChar char="●"/>
            </a:pPr>
            <a:endParaRPr lang="en-GB" sz="1400" dirty="0">
              <a:solidFill>
                <a:srgbClr val="3D3D3D"/>
              </a:solidFill>
              <a:latin typeface="Arial" panose="020B0604020202020204" pitchFamily="34" charset="0"/>
              <a:cs typeface="Arial" panose="020B0604020202020204" pitchFamily="34" charset="0"/>
            </a:endParaRPr>
          </a:p>
          <a:p>
            <a:pPr>
              <a:lnSpc>
                <a:spcPct val="120000"/>
              </a:lnSpc>
              <a:spcBef>
                <a:spcPts val="533"/>
              </a:spcBef>
            </a:pPr>
            <a:r>
              <a:rPr lang="en-GB" sz="1400" b="1" i="1" dirty="0">
                <a:solidFill>
                  <a:srgbClr val="2C5F2D"/>
                </a:solidFill>
                <a:latin typeface="Arial" panose="020B0604020202020204" pitchFamily="34" charset="0"/>
                <a:cs typeface="Arial" panose="020B0604020202020204" pitchFamily="34" charset="0"/>
              </a:rPr>
              <a:t>Control: High — these are the most actionable and highest-leverage interventions available to Basil.</a:t>
            </a:r>
          </a:p>
        </p:txBody>
      </p:sp>
      <p:sp>
        <p:nvSpPr>
          <p:cNvPr id="13" name="External Header"/>
          <p:cNvSpPr/>
          <p:nvPr/>
        </p:nvSpPr>
        <p:spPr>
          <a:xfrm>
            <a:off x="6297713" y="2221331"/>
            <a:ext cx="5588000" cy="426720"/>
          </a:xfrm>
          <a:prstGeom prst="roundRect">
            <a:avLst>
              <a:gd name="adj" fmla="val 28571"/>
            </a:avLst>
          </a:prstGeom>
          <a:solidFill>
            <a:srgbClr val="FF4747"/>
          </a:solidFill>
          <a:ln/>
        </p:spPr>
        <p:txBody>
          <a:bodyPr wrap="square" lIns="121920" tIns="0" rIns="121920" bIns="0" rtlCol="0" anchor="ctr"/>
          <a:lstStyle/>
          <a:p>
            <a:pPr algn="ctr"/>
            <a:r>
              <a:rPr lang="en-GB" b="1" dirty="0">
                <a:solidFill>
                  <a:srgbClr val="3E1F0D"/>
                </a:solidFill>
                <a:latin typeface="Arial" panose="020B0604020202020204" pitchFamily="34" charset="0"/>
                <a:cs typeface="Arial" panose="020B0604020202020204" pitchFamily="34" charset="0"/>
              </a:rPr>
              <a:t>External Problems (Beyond Basil’s Control)</a:t>
            </a:r>
          </a:p>
        </p:txBody>
      </p:sp>
      <p:sp>
        <p:nvSpPr>
          <p:cNvPr id="14" name="External Content"/>
          <p:cNvSpPr/>
          <p:nvPr/>
        </p:nvSpPr>
        <p:spPr>
          <a:xfrm>
            <a:off x="6297713" y="2648051"/>
            <a:ext cx="5588000" cy="4098437"/>
          </a:xfrm>
          <a:prstGeom prst="rect">
            <a:avLst/>
          </a:prstGeom>
          <a:solidFill>
            <a:schemeClr val="bg1">
              <a:lumMod val="95000"/>
            </a:schemeClr>
          </a:solidFill>
          <a:ln w="12700">
            <a:solidFill>
              <a:srgbClr val="D9D9D9"/>
            </a:solidFill>
          </a:ln>
        </p:spPr>
        <p:txBody>
          <a:bodyPr wrap="square" lIns="121920" tIns="91440" rIns="121920" bIns="91440" rtlCol="0" anchor="t"/>
          <a:lstStyle/>
          <a:p>
            <a:pPr marL="228594" indent="-228594">
              <a:lnSpc>
                <a:spcPct val="120000"/>
              </a:lnSpc>
              <a:spcAft>
                <a:spcPts val="533"/>
              </a:spcAft>
              <a:buFont typeface="Arial" pitchFamily="34" charset="0"/>
              <a:buChar char="●"/>
            </a:pPr>
            <a:r>
              <a:rPr lang="en-GB" sz="1400" b="1" dirty="0">
                <a:solidFill>
                  <a:srgbClr val="8B4513"/>
                </a:solidFill>
                <a:latin typeface="Arial" panose="020B0604020202020204" pitchFamily="34" charset="0"/>
                <a:cs typeface="Arial" panose="020B0604020202020204" pitchFamily="34" charset="0"/>
              </a:rPr>
              <a:t>COVID-19 &amp; hybrid working shift</a:t>
            </a:r>
            <a:r>
              <a:rPr lang="en-GB" sz="1400" dirty="0">
                <a:solidFill>
                  <a:srgbClr val="3D3D3D"/>
                </a:solidFill>
                <a:latin typeface="Arial" panose="020B0604020202020204" pitchFamily="34" charset="0"/>
                <a:cs typeface="Arial" panose="020B0604020202020204" pitchFamily="34" charset="0"/>
              </a:rPr>
              <a:t> — 87% of lunches now eaten at home </a:t>
            </a:r>
            <a:r>
              <a:rPr lang="en-GB" sz="1400" b="1" kern="100" dirty="0">
                <a:solidFill>
                  <a:srgbClr val="3D3D3D"/>
                </a:solidFill>
                <a:latin typeface="Arial" panose="020B0604020202020204" pitchFamily="34" charset="0"/>
                <a:cs typeface="Arial" panose="020B0604020202020204" pitchFamily="34" charset="0"/>
              </a:rPr>
              <a:t>(Sophie, 2025</a:t>
            </a:r>
            <a:r>
              <a:rPr lang="en-GB" sz="1400" b="1" kern="100">
                <a:solidFill>
                  <a:srgbClr val="3D3D3D"/>
                </a:solidFill>
                <a:latin typeface="Arial" panose="020B0604020202020204" pitchFamily="34" charset="0"/>
                <a:cs typeface="Arial" panose="020B0604020202020204" pitchFamily="34" charset="0"/>
              </a:rPr>
              <a:t>, para. 8</a:t>
            </a:r>
            <a:r>
              <a:rPr lang="en-GB" sz="1400" b="1" kern="100" dirty="0">
                <a:solidFill>
                  <a:srgbClr val="3D3D3D"/>
                </a:solidFill>
                <a:latin typeface="Arial" panose="020B0604020202020204" pitchFamily="34" charset="0"/>
                <a:cs typeface="Arial" panose="020B0604020202020204" pitchFamily="34" charset="0"/>
              </a:rPr>
              <a:t>)</a:t>
            </a:r>
            <a:endParaRPr lang="en-GB" sz="1400" dirty="0">
              <a:solidFill>
                <a:srgbClr val="3D3D3D"/>
              </a:solidFill>
              <a:latin typeface="Arial" panose="020B0604020202020204" pitchFamily="34" charset="0"/>
              <a:cs typeface="Arial" panose="020B0604020202020204" pitchFamily="34" charset="0"/>
            </a:endParaRPr>
          </a:p>
          <a:p>
            <a:pPr marL="228594" indent="-228594">
              <a:lnSpc>
                <a:spcPct val="120000"/>
              </a:lnSpc>
              <a:spcAft>
                <a:spcPts val="533"/>
              </a:spcAft>
              <a:buFont typeface="Arial" pitchFamily="34" charset="0"/>
              <a:buChar char="●"/>
            </a:pPr>
            <a:r>
              <a:rPr lang="en-GB" sz="1400" b="1" dirty="0">
                <a:solidFill>
                  <a:srgbClr val="8B4513"/>
                </a:solidFill>
                <a:latin typeface="Arial" panose="020B0604020202020204" pitchFamily="34" charset="0"/>
                <a:cs typeface="Arial" panose="020B0604020202020204" pitchFamily="34" charset="0"/>
              </a:rPr>
              <a:t>Rising operating costs</a:t>
            </a:r>
            <a:r>
              <a:rPr lang="en-GB" sz="1400" dirty="0">
                <a:solidFill>
                  <a:srgbClr val="3D3D3D"/>
                </a:solidFill>
                <a:latin typeface="Arial" panose="020B0604020202020204" pitchFamily="34" charset="0"/>
                <a:cs typeface="Arial" panose="020B0604020202020204" pitchFamily="34" charset="0"/>
              </a:rPr>
              <a:t> — energy, rent, rates, and insurance up sharply</a:t>
            </a:r>
          </a:p>
          <a:p>
            <a:pPr marL="228594" indent="-228594">
              <a:lnSpc>
                <a:spcPct val="120000"/>
              </a:lnSpc>
              <a:spcAft>
                <a:spcPts val="533"/>
              </a:spcAft>
              <a:buFont typeface="Arial" pitchFamily="34" charset="0"/>
              <a:buChar char="●"/>
            </a:pPr>
            <a:r>
              <a:rPr lang="en-GB" sz="1400" b="1" dirty="0">
                <a:solidFill>
                  <a:srgbClr val="8B4513"/>
                </a:solidFill>
                <a:latin typeface="Arial" panose="020B0604020202020204" pitchFamily="34" charset="0"/>
                <a:cs typeface="Arial" panose="020B0604020202020204" pitchFamily="34" charset="0"/>
              </a:rPr>
              <a:t>Business rates revaluation</a:t>
            </a:r>
            <a:r>
              <a:rPr lang="en-GB" sz="1400" dirty="0">
                <a:solidFill>
                  <a:srgbClr val="3D3D3D"/>
                </a:solidFill>
                <a:latin typeface="Arial" panose="020B0604020202020204" pitchFamily="34" charset="0"/>
                <a:cs typeface="Arial" panose="020B0604020202020204" pitchFamily="34" charset="0"/>
              </a:rPr>
              <a:t> — 5,500+ firms warn of closure risk </a:t>
            </a:r>
            <a:r>
              <a:rPr lang="en-GB" sz="1400" b="1" dirty="0">
                <a:solidFill>
                  <a:srgbClr val="3D3D3D"/>
                </a:solidFill>
                <a:latin typeface="Arial" panose="020B0604020202020204" pitchFamily="34" charset="0"/>
                <a:cs typeface="Arial" panose="020B0604020202020204" pitchFamily="34" charset="0"/>
              </a:rPr>
              <a:t>(Ingham, 2026</a:t>
            </a:r>
            <a:r>
              <a:rPr lang="en-GB" sz="1400" b="1">
                <a:solidFill>
                  <a:srgbClr val="3D3D3D"/>
                </a:solidFill>
                <a:latin typeface="Arial" panose="020B0604020202020204" pitchFamily="34" charset="0"/>
                <a:cs typeface="Arial" panose="020B0604020202020204" pitchFamily="34" charset="0"/>
              </a:rPr>
              <a:t>, para. 1</a:t>
            </a:r>
            <a:r>
              <a:rPr lang="en-GB" sz="1400" b="1" dirty="0">
                <a:solidFill>
                  <a:srgbClr val="3D3D3D"/>
                </a:solidFill>
                <a:latin typeface="Arial" panose="020B0604020202020204" pitchFamily="34" charset="0"/>
                <a:cs typeface="Arial" panose="020B0604020202020204" pitchFamily="34" charset="0"/>
              </a:rPr>
              <a:t>)</a:t>
            </a:r>
          </a:p>
          <a:p>
            <a:pPr marL="228594" indent="-228594">
              <a:lnSpc>
                <a:spcPct val="120000"/>
              </a:lnSpc>
              <a:spcAft>
                <a:spcPts val="533"/>
              </a:spcAft>
              <a:buFont typeface="Arial" pitchFamily="34" charset="0"/>
              <a:buChar char="●"/>
            </a:pPr>
            <a:r>
              <a:rPr lang="en-GB" sz="1400" b="1" dirty="0">
                <a:solidFill>
                  <a:srgbClr val="8B4513"/>
                </a:solidFill>
                <a:latin typeface="Arial" panose="020B0604020202020204" pitchFamily="34" charset="0"/>
                <a:cs typeface="Arial" panose="020B0604020202020204" pitchFamily="34" charset="0"/>
              </a:rPr>
              <a:t>Retail park decline &amp; local redundancies</a:t>
            </a:r>
            <a:r>
              <a:rPr lang="en-GB" sz="1400" dirty="0">
                <a:solidFill>
                  <a:srgbClr val="3D3D3D"/>
                </a:solidFill>
                <a:latin typeface="Arial" panose="020B0604020202020204" pitchFamily="34" charset="0"/>
                <a:cs typeface="Arial" panose="020B0604020202020204" pitchFamily="34" charset="0"/>
              </a:rPr>
              <a:t> — lost regular customers</a:t>
            </a:r>
          </a:p>
          <a:p>
            <a:pPr marL="228594" indent="-228594">
              <a:lnSpc>
                <a:spcPct val="120000"/>
              </a:lnSpc>
              <a:spcAft>
                <a:spcPts val="533"/>
              </a:spcAft>
              <a:buFont typeface="Arial" pitchFamily="34" charset="0"/>
              <a:buChar char="●"/>
            </a:pPr>
            <a:r>
              <a:rPr lang="en-GB" sz="1400" b="1" dirty="0">
                <a:solidFill>
                  <a:srgbClr val="8B4513"/>
                </a:solidFill>
                <a:latin typeface="Arial" panose="020B0604020202020204" pitchFamily="34" charset="0"/>
                <a:cs typeface="Arial" panose="020B0604020202020204" pitchFamily="34" charset="0"/>
              </a:rPr>
              <a:t>Industry-wide bakery collapse</a:t>
            </a:r>
            <a:r>
              <a:rPr lang="en-GB" sz="1400" dirty="0">
                <a:solidFill>
                  <a:srgbClr val="3D3D3D"/>
                </a:solidFill>
                <a:latin typeface="Arial" panose="020B0604020202020204" pitchFamily="34" charset="0"/>
                <a:cs typeface="Arial" panose="020B0604020202020204" pitchFamily="34" charset="0"/>
              </a:rPr>
              <a:t> — 9 UK bakeries closed early </a:t>
            </a:r>
            <a:r>
              <a:rPr lang="en-GB" sz="1400" b="1" dirty="0">
                <a:solidFill>
                  <a:srgbClr val="3D3D3D"/>
                </a:solidFill>
                <a:latin typeface="Arial" panose="020B0604020202020204" pitchFamily="34" charset="0"/>
                <a:cs typeface="Arial" panose="020B0604020202020204" pitchFamily="34" charset="0"/>
              </a:rPr>
              <a:t>2026 (BBC News, 2026</a:t>
            </a:r>
            <a:r>
              <a:rPr lang="en-GB" sz="1400" b="1">
                <a:solidFill>
                  <a:srgbClr val="3D3D3D"/>
                </a:solidFill>
                <a:latin typeface="Arial" panose="020B0604020202020204" pitchFamily="34" charset="0"/>
                <a:cs typeface="Arial" panose="020B0604020202020204" pitchFamily="34" charset="0"/>
              </a:rPr>
              <a:t>, para. 1</a:t>
            </a:r>
            <a:r>
              <a:rPr lang="en-GB" sz="1400" b="1" dirty="0">
                <a:solidFill>
                  <a:srgbClr val="3D3D3D"/>
                </a:solidFill>
                <a:latin typeface="Arial" panose="020B0604020202020204" pitchFamily="34" charset="0"/>
                <a:cs typeface="Arial" panose="020B0604020202020204" pitchFamily="34" charset="0"/>
              </a:rPr>
              <a:t>)</a:t>
            </a:r>
          </a:p>
          <a:p>
            <a:pPr>
              <a:lnSpc>
                <a:spcPct val="120000"/>
              </a:lnSpc>
              <a:spcBef>
                <a:spcPts val="533"/>
              </a:spcBef>
            </a:pPr>
            <a:r>
              <a:rPr lang="en-GB" sz="1400" b="1" i="1" dirty="0">
                <a:solidFill>
                  <a:srgbClr val="8B4513"/>
                </a:solidFill>
                <a:latin typeface="Arial" panose="020B0604020202020204" pitchFamily="34" charset="0"/>
                <a:cs typeface="Arial" panose="020B0604020202020204" pitchFamily="34" charset="0"/>
              </a:rPr>
              <a:t>Control: Low — Basil can adapt to these forces but cannot influence them directly</a:t>
            </a:r>
            <a:r>
              <a:rPr lang="en-GB" sz="1200" b="1" i="1" dirty="0">
                <a:solidFill>
                  <a:srgbClr val="8B4513"/>
                </a:solidFill>
                <a:latin typeface="Calibri" pitchFamily="34" charset="0"/>
                <a:cs typeface="Calibri" pitchFamily="34" charset="0"/>
              </a:rPr>
              <a:t>.</a:t>
            </a:r>
          </a:p>
        </p:txBody>
      </p:sp>
    </p:spTree>
    <p:extLst>
      <p:ext uri="{BB962C8B-B14F-4D97-AF65-F5344CB8AC3E}">
        <p14:creationId xmlns:p14="http://schemas.microsoft.com/office/powerpoint/2010/main" val="3743745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 calcmode="lin" valueType="num">
                                      <p:cBhvr additive="base">
                                        <p:cTn id="7"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1"/>
                                        </p:tgtEl>
                                        <p:attrNameLst>
                                          <p:attrName>style.visibility</p:attrName>
                                        </p:attrNameLst>
                                      </p:cBhvr>
                                      <p:to>
                                        <p:strVal val="visible"/>
                                      </p:to>
                                    </p:set>
                                    <p:anim calcmode="lin" valueType="num">
                                      <p:cBhvr additive="base">
                                        <p:cTn id="13" dur="500" fill="hold"/>
                                        <p:tgtEl>
                                          <p:spTgt spid="11"/>
                                        </p:tgtEl>
                                        <p:attrNameLst>
                                          <p:attrName>ppt_x</p:attrName>
                                        </p:attrNameLst>
                                      </p:cBhvr>
                                      <p:tavLst>
                                        <p:tav tm="0">
                                          <p:val>
                                            <p:strVal val="#ppt_x"/>
                                          </p:val>
                                        </p:tav>
                                        <p:tav tm="100000">
                                          <p:val>
                                            <p:strVal val="#ppt_x"/>
                                          </p:val>
                                        </p:tav>
                                      </p:tavLst>
                                    </p:anim>
                                    <p:anim calcmode="lin" valueType="num">
                                      <p:cBhvr additive="base">
                                        <p:cTn id="14"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anim calcmode="lin" valueType="num">
                                      <p:cBhvr additive="base">
                                        <p:cTn id="19" dur="500" fill="hold"/>
                                        <p:tgtEl>
                                          <p:spTgt spid="12"/>
                                        </p:tgtEl>
                                        <p:attrNameLst>
                                          <p:attrName>ppt_x</p:attrName>
                                        </p:attrNameLst>
                                      </p:cBhvr>
                                      <p:tavLst>
                                        <p:tav tm="0">
                                          <p:val>
                                            <p:strVal val="#ppt_x"/>
                                          </p:val>
                                        </p:tav>
                                        <p:tav tm="100000">
                                          <p:val>
                                            <p:strVal val="#ppt_x"/>
                                          </p:val>
                                        </p:tav>
                                      </p:tavLst>
                                    </p:anim>
                                    <p:anim calcmode="lin" valueType="num">
                                      <p:cBhvr additive="base">
                                        <p:cTn id="20"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2">
                                            <p:txEl>
                                              <p:pRg st="0" end="0"/>
                                            </p:txEl>
                                          </p:spTgt>
                                        </p:tgtEl>
                                        <p:attrNameLst>
                                          <p:attrName>style.visibility</p:attrName>
                                        </p:attrNameLst>
                                      </p:cBhvr>
                                      <p:to>
                                        <p:strVal val="visible"/>
                                      </p:to>
                                    </p:set>
                                    <p:anim calcmode="lin" valueType="num">
                                      <p:cBhvr additive="base">
                                        <p:cTn id="25" dur="500" fill="hold"/>
                                        <p:tgtEl>
                                          <p:spTgt spid="12">
                                            <p:txEl>
                                              <p:pRg st="0" end="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2">
                                            <p:txEl>
                                              <p:pRg st="0" end="0"/>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12">
                                            <p:txEl>
                                              <p:pRg st="1" end="1"/>
                                            </p:txEl>
                                          </p:spTgt>
                                        </p:tgtEl>
                                        <p:attrNameLst>
                                          <p:attrName>style.visibility</p:attrName>
                                        </p:attrNameLst>
                                      </p:cBhvr>
                                      <p:to>
                                        <p:strVal val="visible"/>
                                      </p:to>
                                    </p:set>
                                    <p:anim calcmode="lin" valueType="num">
                                      <p:cBhvr additive="base">
                                        <p:cTn id="29" dur="500" fill="hold"/>
                                        <p:tgtEl>
                                          <p:spTgt spid="12">
                                            <p:txEl>
                                              <p:pRg st="1" end="1"/>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12">
                                            <p:txEl>
                                              <p:pRg st="1" end="1"/>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12">
                                            <p:txEl>
                                              <p:pRg st="2" end="2"/>
                                            </p:txEl>
                                          </p:spTgt>
                                        </p:tgtEl>
                                        <p:attrNameLst>
                                          <p:attrName>style.visibility</p:attrName>
                                        </p:attrNameLst>
                                      </p:cBhvr>
                                      <p:to>
                                        <p:strVal val="visible"/>
                                      </p:to>
                                    </p:set>
                                    <p:anim calcmode="lin" valueType="num">
                                      <p:cBhvr additive="base">
                                        <p:cTn id="33" dur="500" fill="hold"/>
                                        <p:tgtEl>
                                          <p:spTgt spid="12">
                                            <p:txEl>
                                              <p:pRg st="2" end="2"/>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12">
                                            <p:txEl>
                                              <p:pRg st="2" end="2"/>
                                            </p:txEl>
                                          </p:spTgt>
                                        </p:tgtEl>
                                        <p:attrNameLst>
                                          <p:attrName>ppt_y</p:attrName>
                                        </p:attrNameLst>
                                      </p:cBhvr>
                                      <p:tavLst>
                                        <p:tav tm="0">
                                          <p:val>
                                            <p:strVal val="1+#ppt_h/2"/>
                                          </p:val>
                                        </p:tav>
                                        <p:tav tm="100000">
                                          <p:val>
                                            <p:strVal val="#ppt_y"/>
                                          </p:val>
                                        </p:tav>
                                      </p:tavLst>
                                    </p:anim>
                                  </p:childTnLst>
                                </p:cTn>
                              </p:par>
                              <p:par>
                                <p:cTn id="35" presetID="2" presetClass="entr" presetSubtype="4" fill="hold" nodeType="withEffect">
                                  <p:stCondLst>
                                    <p:cond delay="0"/>
                                  </p:stCondLst>
                                  <p:childTnLst>
                                    <p:set>
                                      <p:cBhvr>
                                        <p:cTn id="36" dur="1" fill="hold">
                                          <p:stCondLst>
                                            <p:cond delay="0"/>
                                          </p:stCondLst>
                                        </p:cTn>
                                        <p:tgtEl>
                                          <p:spTgt spid="12">
                                            <p:txEl>
                                              <p:pRg st="3" end="3"/>
                                            </p:txEl>
                                          </p:spTgt>
                                        </p:tgtEl>
                                        <p:attrNameLst>
                                          <p:attrName>style.visibility</p:attrName>
                                        </p:attrNameLst>
                                      </p:cBhvr>
                                      <p:to>
                                        <p:strVal val="visible"/>
                                      </p:to>
                                    </p:set>
                                    <p:anim calcmode="lin" valueType="num">
                                      <p:cBhvr additive="base">
                                        <p:cTn id="37" dur="500" fill="hold"/>
                                        <p:tgtEl>
                                          <p:spTgt spid="12">
                                            <p:txEl>
                                              <p:pRg st="3" end="3"/>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12">
                                            <p:txEl>
                                              <p:pRg st="3" end="3"/>
                                            </p:txEl>
                                          </p:spTgt>
                                        </p:tgtEl>
                                        <p:attrNameLst>
                                          <p:attrName>ppt_y</p:attrName>
                                        </p:attrNameLst>
                                      </p:cBhvr>
                                      <p:tavLst>
                                        <p:tav tm="0">
                                          <p:val>
                                            <p:strVal val="1+#ppt_h/2"/>
                                          </p:val>
                                        </p:tav>
                                        <p:tav tm="100000">
                                          <p:val>
                                            <p:strVal val="#ppt_y"/>
                                          </p:val>
                                        </p:tav>
                                      </p:tavLst>
                                    </p:anim>
                                  </p:childTnLst>
                                </p:cTn>
                              </p:par>
                              <p:par>
                                <p:cTn id="39" presetID="2" presetClass="entr" presetSubtype="4" fill="hold" nodeType="withEffect">
                                  <p:stCondLst>
                                    <p:cond delay="0"/>
                                  </p:stCondLst>
                                  <p:childTnLst>
                                    <p:set>
                                      <p:cBhvr>
                                        <p:cTn id="40" dur="1" fill="hold">
                                          <p:stCondLst>
                                            <p:cond delay="0"/>
                                          </p:stCondLst>
                                        </p:cTn>
                                        <p:tgtEl>
                                          <p:spTgt spid="12">
                                            <p:txEl>
                                              <p:pRg st="4" end="4"/>
                                            </p:txEl>
                                          </p:spTgt>
                                        </p:tgtEl>
                                        <p:attrNameLst>
                                          <p:attrName>style.visibility</p:attrName>
                                        </p:attrNameLst>
                                      </p:cBhvr>
                                      <p:to>
                                        <p:strVal val="visible"/>
                                      </p:to>
                                    </p:set>
                                    <p:anim calcmode="lin" valueType="num">
                                      <p:cBhvr additive="base">
                                        <p:cTn id="41" dur="500" fill="hold"/>
                                        <p:tgtEl>
                                          <p:spTgt spid="12">
                                            <p:txEl>
                                              <p:pRg st="4" end="4"/>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1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grpId="0" nodeType="clickEffect">
                                  <p:stCondLst>
                                    <p:cond delay="0"/>
                                  </p:stCondLst>
                                  <p:childTnLst>
                                    <p:set>
                                      <p:cBhvr>
                                        <p:cTn id="46" dur="1" fill="hold">
                                          <p:stCondLst>
                                            <p:cond delay="0"/>
                                          </p:stCondLst>
                                        </p:cTn>
                                        <p:tgtEl>
                                          <p:spTgt spid="13"/>
                                        </p:tgtEl>
                                        <p:attrNameLst>
                                          <p:attrName>style.visibility</p:attrName>
                                        </p:attrNameLst>
                                      </p:cBhvr>
                                      <p:to>
                                        <p:strVal val="visible"/>
                                      </p:to>
                                    </p:set>
                                    <p:anim calcmode="lin" valueType="num">
                                      <p:cBhvr additive="base">
                                        <p:cTn id="47" dur="500" fill="hold"/>
                                        <p:tgtEl>
                                          <p:spTgt spid="13"/>
                                        </p:tgtEl>
                                        <p:attrNameLst>
                                          <p:attrName>ppt_x</p:attrName>
                                        </p:attrNameLst>
                                      </p:cBhvr>
                                      <p:tavLst>
                                        <p:tav tm="0">
                                          <p:val>
                                            <p:strVal val="#ppt_x"/>
                                          </p:val>
                                        </p:tav>
                                        <p:tav tm="100000">
                                          <p:val>
                                            <p:strVal val="#ppt_x"/>
                                          </p:val>
                                        </p:tav>
                                      </p:tavLst>
                                    </p:anim>
                                    <p:anim calcmode="lin" valueType="num">
                                      <p:cBhvr additive="base">
                                        <p:cTn id="48"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4" fill="hold" grpId="0" nodeType="clickEffect">
                                  <p:stCondLst>
                                    <p:cond delay="0"/>
                                  </p:stCondLst>
                                  <p:childTnLst>
                                    <p:set>
                                      <p:cBhvr>
                                        <p:cTn id="52" dur="1" fill="hold">
                                          <p:stCondLst>
                                            <p:cond delay="0"/>
                                          </p:stCondLst>
                                        </p:cTn>
                                        <p:tgtEl>
                                          <p:spTgt spid="14">
                                            <p:bg/>
                                          </p:spTgt>
                                        </p:tgtEl>
                                        <p:attrNameLst>
                                          <p:attrName>style.visibility</p:attrName>
                                        </p:attrNameLst>
                                      </p:cBhvr>
                                      <p:to>
                                        <p:strVal val="visible"/>
                                      </p:to>
                                    </p:set>
                                    <p:anim calcmode="lin" valueType="num">
                                      <p:cBhvr additive="base">
                                        <p:cTn id="53" dur="500" fill="hold"/>
                                        <p:tgtEl>
                                          <p:spTgt spid="14">
                                            <p:bg/>
                                          </p:spTgt>
                                        </p:tgtEl>
                                        <p:attrNameLst>
                                          <p:attrName>ppt_x</p:attrName>
                                        </p:attrNameLst>
                                      </p:cBhvr>
                                      <p:tavLst>
                                        <p:tav tm="0">
                                          <p:val>
                                            <p:strVal val="#ppt_x"/>
                                          </p:val>
                                        </p:tav>
                                        <p:tav tm="100000">
                                          <p:val>
                                            <p:strVal val="#ppt_x"/>
                                          </p:val>
                                        </p:tav>
                                      </p:tavLst>
                                    </p:anim>
                                    <p:anim calcmode="lin" valueType="num">
                                      <p:cBhvr additive="base">
                                        <p:cTn id="54" dur="500" fill="hold"/>
                                        <p:tgtEl>
                                          <p:spTgt spid="14">
                                            <p:bg/>
                                          </p:spTgt>
                                        </p:tgtEl>
                                        <p:attrNameLst>
                                          <p:attrName>ppt_y</p:attrName>
                                        </p:attrNameLst>
                                      </p:cBhvr>
                                      <p:tavLst>
                                        <p:tav tm="0">
                                          <p:val>
                                            <p:strVal val="1+#ppt_h/2"/>
                                          </p:val>
                                        </p:tav>
                                        <p:tav tm="100000">
                                          <p:val>
                                            <p:strVal val="#ppt_y"/>
                                          </p:val>
                                        </p:tav>
                                      </p:tavLst>
                                    </p:anim>
                                  </p:childTnLst>
                                </p:cTn>
                              </p:par>
                              <p:par>
                                <p:cTn id="55" presetID="2" presetClass="entr" presetSubtype="4" fill="hold" grpId="0" nodeType="withEffect">
                                  <p:stCondLst>
                                    <p:cond delay="0"/>
                                  </p:stCondLst>
                                  <p:childTnLst>
                                    <p:set>
                                      <p:cBhvr>
                                        <p:cTn id="56" dur="1" fill="hold">
                                          <p:stCondLst>
                                            <p:cond delay="0"/>
                                          </p:stCondLst>
                                        </p:cTn>
                                        <p:tgtEl>
                                          <p:spTgt spid="14">
                                            <p:txEl>
                                              <p:pRg st="0" end="0"/>
                                            </p:txEl>
                                          </p:spTgt>
                                        </p:tgtEl>
                                        <p:attrNameLst>
                                          <p:attrName>style.visibility</p:attrName>
                                        </p:attrNameLst>
                                      </p:cBhvr>
                                      <p:to>
                                        <p:strVal val="visible"/>
                                      </p:to>
                                    </p:set>
                                    <p:anim calcmode="lin" valueType="num">
                                      <p:cBhvr additive="base">
                                        <p:cTn id="57" dur="500" fill="hold"/>
                                        <p:tgtEl>
                                          <p:spTgt spid="14">
                                            <p:txEl>
                                              <p:pRg st="0" end="0"/>
                                            </p:txEl>
                                          </p:spTgt>
                                        </p:tgtEl>
                                        <p:attrNameLst>
                                          <p:attrName>ppt_x</p:attrName>
                                        </p:attrNameLst>
                                      </p:cBhvr>
                                      <p:tavLst>
                                        <p:tav tm="0">
                                          <p:val>
                                            <p:strVal val="#ppt_x"/>
                                          </p:val>
                                        </p:tav>
                                        <p:tav tm="100000">
                                          <p:val>
                                            <p:strVal val="#ppt_x"/>
                                          </p:val>
                                        </p:tav>
                                      </p:tavLst>
                                    </p:anim>
                                    <p:anim calcmode="lin" valueType="num">
                                      <p:cBhvr additive="base">
                                        <p:cTn id="58" dur="500" fill="hold"/>
                                        <p:tgtEl>
                                          <p:spTgt spid="14">
                                            <p:txEl>
                                              <p:pRg st="0" end="0"/>
                                            </p:txEl>
                                          </p:spTgt>
                                        </p:tgtEl>
                                        <p:attrNameLst>
                                          <p:attrName>ppt_y</p:attrName>
                                        </p:attrNameLst>
                                      </p:cBhvr>
                                      <p:tavLst>
                                        <p:tav tm="0">
                                          <p:val>
                                            <p:strVal val="1+#ppt_h/2"/>
                                          </p:val>
                                        </p:tav>
                                        <p:tav tm="100000">
                                          <p:val>
                                            <p:strVal val="#ppt_y"/>
                                          </p:val>
                                        </p:tav>
                                      </p:tavLst>
                                    </p:anim>
                                  </p:childTnLst>
                                </p:cTn>
                              </p:par>
                            </p:childTnLst>
                          </p:cTn>
                        </p:par>
                        <p:par>
                          <p:cTn id="59" fill="hold">
                            <p:stCondLst>
                              <p:cond delay="500"/>
                            </p:stCondLst>
                            <p:childTnLst>
                              <p:par>
                                <p:cTn id="60" presetID="2" presetClass="entr" presetSubtype="4" fill="hold" grpId="0" nodeType="afterEffect">
                                  <p:stCondLst>
                                    <p:cond delay="0"/>
                                  </p:stCondLst>
                                  <p:childTnLst>
                                    <p:set>
                                      <p:cBhvr>
                                        <p:cTn id="61" dur="1" fill="hold">
                                          <p:stCondLst>
                                            <p:cond delay="0"/>
                                          </p:stCondLst>
                                        </p:cTn>
                                        <p:tgtEl>
                                          <p:spTgt spid="14">
                                            <p:txEl>
                                              <p:pRg st="1" end="1"/>
                                            </p:txEl>
                                          </p:spTgt>
                                        </p:tgtEl>
                                        <p:attrNameLst>
                                          <p:attrName>style.visibility</p:attrName>
                                        </p:attrNameLst>
                                      </p:cBhvr>
                                      <p:to>
                                        <p:strVal val="visible"/>
                                      </p:to>
                                    </p:set>
                                    <p:anim calcmode="lin" valueType="num">
                                      <p:cBhvr additive="base">
                                        <p:cTn id="62" dur="500" fill="hold"/>
                                        <p:tgtEl>
                                          <p:spTgt spid="14">
                                            <p:txEl>
                                              <p:pRg st="1" end="1"/>
                                            </p:txEl>
                                          </p:spTgt>
                                        </p:tgtEl>
                                        <p:attrNameLst>
                                          <p:attrName>ppt_x</p:attrName>
                                        </p:attrNameLst>
                                      </p:cBhvr>
                                      <p:tavLst>
                                        <p:tav tm="0">
                                          <p:val>
                                            <p:strVal val="#ppt_x"/>
                                          </p:val>
                                        </p:tav>
                                        <p:tav tm="100000">
                                          <p:val>
                                            <p:strVal val="#ppt_x"/>
                                          </p:val>
                                        </p:tav>
                                      </p:tavLst>
                                    </p:anim>
                                    <p:anim calcmode="lin" valueType="num">
                                      <p:cBhvr additive="base">
                                        <p:cTn id="63" dur="500" fill="hold"/>
                                        <p:tgtEl>
                                          <p:spTgt spid="14">
                                            <p:txEl>
                                              <p:pRg st="1" end="1"/>
                                            </p:txEl>
                                          </p:spTgt>
                                        </p:tgtEl>
                                        <p:attrNameLst>
                                          <p:attrName>ppt_y</p:attrName>
                                        </p:attrNameLst>
                                      </p:cBhvr>
                                      <p:tavLst>
                                        <p:tav tm="0">
                                          <p:val>
                                            <p:strVal val="1+#ppt_h/2"/>
                                          </p:val>
                                        </p:tav>
                                        <p:tav tm="100000">
                                          <p:val>
                                            <p:strVal val="#ppt_y"/>
                                          </p:val>
                                        </p:tav>
                                      </p:tavLst>
                                    </p:anim>
                                  </p:childTnLst>
                                </p:cTn>
                              </p:par>
                              <p:par>
                                <p:cTn id="64" presetID="2" presetClass="entr" presetSubtype="4" fill="hold" grpId="0" nodeType="withEffect">
                                  <p:stCondLst>
                                    <p:cond delay="0"/>
                                  </p:stCondLst>
                                  <p:childTnLst>
                                    <p:set>
                                      <p:cBhvr>
                                        <p:cTn id="65" dur="1" fill="hold">
                                          <p:stCondLst>
                                            <p:cond delay="0"/>
                                          </p:stCondLst>
                                        </p:cTn>
                                        <p:tgtEl>
                                          <p:spTgt spid="14">
                                            <p:txEl>
                                              <p:pRg st="2" end="2"/>
                                            </p:txEl>
                                          </p:spTgt>
                                        </p:tgtEl>
                                        <p:attrNameLst>
                                          <p:attrName>style.visibility</p:attrName>
                                        </p:attrNameLst>
                                      </p:cBhvr>
                                      <p:to>
                                        <p:strVal val="visible"/>
                                      </p:to>
                                    </p:set>
                                    <p:anim calcmode="lin" valueType="num">
                                      <p:cBhvr additive="base">
                                        <p:cTn id="66" dur="500" fill="hold"/>
                                        <p:tgtEl>
                                          <p:spTgt spid="14">
                                            <p:txEl>
                                              <p:pRg st="2" end="2"/>
                                            </p:txEl>
                                          </p:spTgt>
                                        </p:tgtEl>
                                        <p:attrNameLst>
                                          <p:attrName>ppt_x</p:attrName>
                                        </p:attrNameLst>
                                      </p:cBhvr>
                                      <p:tavLst>
                                        <p:tav tm="0">
                                          <p:val>
                                            <p:strVal val="#ppt_x"/>
                                          </p:val>
                                        </p:tav>
                                        <p:tav tm="100000">
                                          <p:val>
                                            <p:strVal val="#ppt_x"/>
                                          </p:val>
                                        </p:tav>
                                      </p:tavLst>
                                    </p:anim>
                                    <p:anim calcmode="lin" valueType="num">
                                      <p:cBhvr additive="base">
                                        <p:cTn id="67" dur="500" fill="hold"/>
                                        <p:tgtEl>
                                          <p:spTgt spid="14">
                                            <p:txEl>
                                              <p:pRg st="2" end="2"/>
                                            </p:txEl>
                                          </p:spTgt>
                                        </p:tgtEl>
                                        <p:attrNameLst>
                                          <p:attrName>ppt_y</p:attrName>
                                        </p:attrNameLst>
                                      </p:cBhvr>
                                      <p:tavLst>
                                        <p:tav tm="0">
                                          <p:val>
                                            <p:strVal val="1+#ppt_h/2"/>
                                          </p:val>
                                        </p:tav>
                                        <p:tav tm="100000">
                                          <p:val>
                                            <p:strVal val="#ppt_y"/>
                                          </p:val>
                                        </p:tav>
                                      </p:tavLst>
                                    </p:anim>
                                  </p:childTnLst>
                                </p:cTn>
                              </p:par>
                              <p:par>
                                <p:cTn id="68" presetID="2" presetClass="entr" presetSubtype="4" fill="hold" grpId="0" nodeType="withEffect">
                                  <p:stCondLst>
                                    <p:cond delay="0"/>
                                  </p:stCondLst>
                                  <p:childTnLst>
                                    <p:set>
                                      <p:cBhvr>
                                        <p:cTn id="69" dur="1" fill="hold">
                                          <p:stCondLst>
                                            <p:cond delay="0"/>
                                          </p:stCondLst>
                                        </p:cTn>
                                        <p:tgtEl>
                                          <p:spTgt spid="14">
                                            <p:txEl>
                                              <p:pRg st="3" end="3"/>
                                            </p:txEl>
                                          </p:spTgt>
                                        </p:tgtEl>
                                        <p:attrNameLst>
                                          <p:attrName>style.visibility</p:attrName>
                                        </p:attrNameLst>
                                      </p:cBhvr>
                                      <p:to>
                                        <p:strVal val="visible"/>
                                      </p:to>
                                    </p:set>
                                    <p:anim calcmode="lin" valueType="num">
                                      <p:cBhvr additive="base">
                                        <p:cTn id="70" dur="500" fill="hold"/>
                                        <p:tgtEl>
                                          <p:spTgt spid="14">
                                            <p:txEl>
                                              <p:pRg st="3" end="3"/>
                                            </p:txEl>
                                          </p:spTgt>
                                        </p:tgtEl>
                                        <p:attrNameLst>
                                          <p:attrName>ppt_x</p:attrName>
                                        </p:attrNameLst>
                                      </p:cBhvr>
                                      <p:tavLst>
                                        <p:tav tm="0">
                                          <p:val>
                                            <p:strVal val="#ppt_x"/>
                                          </p:val>
                                        </p:tav>
                                        <p:tav tm="100000">
                                          <p:val>
                                            <p:strVal val="#ppt_x"/>
                                          </p:val>
                                        </p:tav>
                                      </p:tavLst>
                                    </p:anim>
                                    <p:anim calcmode="lin" valueType="num">
                                      <p:cBhvr additive="base">
                                        <p:cTn id="71" dur="500" fill="hold"/>
                                        <p:tgtEl>
                                          <p:spTgt spid="14">
                                            <p:txEl>
                                              <p:pRg st="3" end="3"/>
                                            </p:txEl>
                                          </p:spTgt>
                                        </p:tgtEl>
                                        <p:attrNameLst>
                                          <p:attrName>ppt_y</p:attrName>
                                        </p:attrNameLst>
                                      </p:cBhvr>
                                      <p:tavLst>
                                        <p:tav tm="0">
                                          <p:val>
                                            <p:strVal val="1+#ppt_h/2"/>
                                          </p:val>
                                        </p:tav>
                                        <p:tav tm="100000">
                                          <p:val>
                                            <p:strVal val="#ppt_y"/>
                                          </p:val>
                                        </p:tav>
                                      </p:tavLst>
                                    </p:anim>
                                  </p:childTnLst>
                                </p:cTn>
                              </p:par>
                              <p:par>
                                <p:cTn id="72" presetID="2" presetClass="entr" presetSubtype="4" fill="hold" grpId="0" nodeType="withEffect">
                                  <p:stCondLst>
                                    <p:cond delay="0"/>
                                  </p:stCondLst>
                                  <p:childTnLst>
                                    <p:set>
                                      <p:cBhvr>
                                        <p:cTn id="73" dur="1" fill="hold">
                                          <p:stCondLst>
                                            <p:cond delay="0"/>
                                          </p:stCondLst>
                                        </p:cTn>
                                        <p:tgtEl>
                                          <p:spTgt spid="14">
                                            <p:txEl>
                                              <p:pRg st="4" end="4"/>
                                            </p:txEl>
                                          </p:spTgt>
                                        </p:tgtEl>
                                        <p:attrNameLst>
                                          <p:attrName>style.visibility</p:attrName>
                                        </p:attrNameLst>
                                      </p:cBhvr>
                                      <p:to>
                                        <p:strVal val="visible"/>
                                      </p:to>
                                    </p:set>
                                    <p:anim calcmode="lin" valueType="num">
                                      <p:cBhvr additive="base">
                                        <p:cTn id="74" dur="500" fill="hold"/>
                                        <p:tgtEl>
                                          <p:spTgt spid="14">
                                            <p:txEl>
                                              <p:pRg st="4" end="4"/>
                                            </p:txEl>
                                          </p:spTgt>
                                        </p:tgtEl>
                                        <p:attrNameLst>
                                          <p:attrName>ppt_x</p:attrName>
                                        </p:attrNameLst>
                                      </p:cBhvr>
                                      <p:tavLst>
                                        <p:tav tm="0">
                                          <p:val>
                                            <p:strVal val="#ppt_x"/>
                                          </p:val>
                                        </p:tav>
                                        <p:tav tm="100000">
                                          <p:val>
                                            <p:strVal val="#ppt_x"/>
                                          </p:val>
                                        </p:tav>
                                      </p:tavLst>
                                    </p:anim>
                                    <p:anim calcmode="lin" valueType="num">
                                      <p:cBhvr additive="base">
                                        <p:cTn id="75" dur="500" fill="hold"/>
                                        <p:tgtEl>
                                          <p:spTgt spid="14">
                                            <p:txEl>
                                              <p:pRg st="4" end="4"/>
                                            </p:txEl>
                                          </p:spTgt>
                                        </p:tgtEl>
                                        <p:attrNameLst>
                                          <p:attrName>ppt_y</p:attrName>
                                        </p:attrNameLst>
                                      </p:cBhvr>
                                      <p:tavLst>
                                        <p:tav tm="0">
                                          <p:val>
                                            <p:strVal val="1+#ppt_h/2"/>
                                          </p:val>
                                        </p:tav>
                                        <p:tav tm="100000">
                                          <p:val>
                                            <p:strVal val="#ppt_y"/>
                                          </p:val>
                                        </p:tav>
                                      </p:tavLst>
                                    </p:anim>
                                  </p:childTnLst>
                                </p:cTn>
                              </p:par>
                              <p:par>
                                <p:cTn id="76" presetID="2" presetClass="entr" presetSubtype="4" fill="hold" grpId="0" nodeType="withEffect">
                                  <p:stCondLst>
                                    <p:cond delay="0"/>
                                  </p:stCondLst>
                                  <p:childTnLst>
                                    <p:set>
                                      <p:cBhvr>
                                        <p:cTn id="77" dur="1" fill="hold">
                                          <p:stCondLst>
                                            <p:cond delay="0"/>
                                          </p:stCondLst>
                                        </p:cTn>
                                        <p:tgtEl>
                                          <p:spTgt spid="14">
                                            <p:txEl>
                                              <p:pRg st="5" end="5"/>
                                            </p:txEl>
                                          </p:spTgt>
                                        </p:tgtEl>
                                        <p:attrNameLst>
                                          <p:attrName>style.visibility</p:attrName>
                                        </p:attrNameLst>
                                      </p:cBhvr>
                                      <p:to>
                                        <p:strVal val="visible"/>
                                      </p:to>
                                    </p:set>
                                    <p:anim calcmode="lin" valueType="num">
                                      <p:cBhvr additive="base">
                                        <p:cTn id="78" dur="500" fill="hold"/>
                                        <p:tgtEl>
                                          <p:spTgt spid="14">
                                            <p:txEl>
                                              <p:pRg st="5" end="5"/>
                                            </p:txEl>
                                          </p:spTgt>
                                        </p:tgtEl>
                                        <p:attrNameLst>
                                          <p:attrName>ppt_x</p:attrName>
                                        </p:attrNameLst>
                                      </p:cBhvr>
                                      <p:tavLst>
                                        <p:tav tm="0">
                                          <p:val>
                                            <p:strVal val="#ppt_x"/>
                                          </p:val>
                                        </p:tav>
                                        <p:tav tm="100000">
                                          <p:val>
                                            <p:strVal val="#ppt_x"/>
                                          </p:val>
                                        </p:tav>
                                      </p:tavLst>
                                    </p:anim>
                                    <p:anim calcmode="lin" valueType="num">
                                      <p:cBhvr additive="base">
                                        <p:cTn id="79" dur="500" fill="hold"/>
                                        <p:tgtEl>
                                          <p:spTgt spid="14">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80" fill="hold">
                      <p:stCondLst>
                        <p:cond delay="indefinite"/>
                      </p:stCondLst>
                      <p:childTnLst>
                        <p:par>
                          <p:cTn id="81" fill="hold">
                            <p:stCondLst>
                              <p:cond delay="0"/>
                            </p:stCondLst>
                            <p:childTnLst>
                              <p:par>
                                <p:cTn id="82" presetID="2" presetClass="entr" presetSubtype="4" fill="hold" nodeType="clickEffect">
                                  <p:stCondLst>
                                    <p:cond delay="0"/>
                                  </p:stCondLst>
                                  <p:childTnLst>
                                    <p:set>
                                      <p:cBhvr>
                                        <p:cTn id="83" dur="1" fill="hold">
                                          <p:stCondLst>
                                            <p:cond delay="0"/>
                                          </p:stCondLst>
                                        </p:cTn>
                                        <p:tgtEl>
                                          <p:spTgt spid="12">
                                            <p:txEl>
                                              <p:pRg st="6" end="6"/>
                                            </p:txEl>
                                          </p:spTgt>
                                        </p:tgtEl>
                                        <p:attrNameLst>
                                          <p:attrName>style.visibility</p:attrName>
                                        </p:attrNameLst>
                                      </p:cBhvr>
                                      <p:to>
                                        <p:strVal val="visible"/>
                                      </p:to>
                                    </p:set>
                                    <p:anim calcmode="lin" valueType="num">
                                      <p:cBhvr additive="base">
                                        <p:cTn id="84" dur="500" fill="hold"/>
                                        <p:tgtEl>
                                          <p:spTgt spid="12">
                                            <p:txEl>
                                              <p:pRg st="6" end="6"/>
                                            </p:txEl>
                                          </p:spTgt>
                                        </p:tgtEl>
                                        <p:attrNameLst>
                                          <p:attrName>ppt_x</p:attrName>
                                        </p:attrNameLst>
                                      </p:cBhvr>
                                      <p:tavLst>
                                        <p:tav tm="0">
                                          <p:val>
                                            <p:strVal val="#ppt_x"/>
                                          </p:val>
                                        </p:tav>
                                        <p:tav tm="100000">
                                          <p:val>
                                            <p:strVal val="#ppt_x"/>
                                          </p:val>
                                        </p:tav>
                                      </p:tavLst>
                                    </p:anim>
                                    <p:anim calcmode="lin" valueType="num">
                                      <p:cBhvr additive="base">
                                        <p:cTn id="85" dur="500" fill="hold"/>
                                        <p:tgtEl>
                                          <p:spTgt spid="12">
                                            <p:txEl>
                                              <p:pRg st="6" end="6"/>
                                            </p:txEl>
                                          </p:spTgt>
                                        </p:tgtEl>
                                        <p:attrNameLst>
                                          <p:attrName>ppt_y</p:attrName>
                                        </p:attrNameLst>
                                      </p:cBhvr>
                                      <p:tavLst>
                                        <p:tav tm="0">
                                          <p:val>
                                            <p:strVal val="1+#ppt_h/2"/>
                                          </p:val>
                                        </p:tav>
                                        <p:tav tm="100000">
                                          <p:val>
                                            <p:strVal val="#ppt_y"/>
                                          </p:val>
                                        </p:tav>
                                      </p:tavLst>
                                    </p:anim>
                                  </p:childTnLst>
                                </p:cTn>
                              </p:par>
                            </p:childTnLst>
                          </p:cTn>
                        </p:par>
                        <p:par>
                          <p:cTn id="86" fill="hold">
                            <p:stCondLst>
                              <p:cond delay="500"/>
                            </p:stCondLst>
                            <p:childTnLst>
                              <p:par>
                                <p:cTn id="87" presetID="2" presetClass="entr" presetSubtype="4" fill="hold" grpId="0" nodeType="afterEffect">
                                  <p:stCondLst>
                                    <p:cond delay="0"/>
                                  </p:stCondLst>
                                  <p:childTnLst>
                                    <p:set>
                                      <p:cBhvr>
                                        <p:cTn id="88" dur="1" fill="hold">
                                          <p:stCondLst>
                                            <p:cond delay="0"/>
                                          </p:stCondLst>
                                        </p:cTn>
                                        <p:tgtEl>
                                          <p:spTgt spid="14">
                                            <p:txEl>
                                              <p:charRg st="488" end="488"/>
                                            </p:txEl>
                                          </p:spTgt>
                                        </p:tgtEl>
                                        <p:attrNameLst>
                                          <p:attrName>style.visibility</p:attrName>
                                        </p:attrNameLst>
                                      </p:cBhvr>
                                      <p:to>
                                        <p:strVal val="visible"/>
                                      </p:to>
                                    </p:set>
                                    <p:anim calcmode="lin" valueType="num">
                                      <p:cBhvr additive="base">
                                        <p:cTn id="89" dur="500" fill="hold"/>
                                        <p:tgtEl>
                                          <p:spTgt spid="14">
                                            <p:txEl>
                                              <p:charRg st="488" end="488"/>
                                            </p:txEl>
                                          </p:spTgt>
                                        </p:tgtEl>
                                        <p:attrNameLst>
                                          <p:attrName>ppt_x</p:attrName>
                                        </p:attrNameLst>
                                      </p:cBhvr>
                                      <p:tavLst>
                                        <p:tav tm="0">
                                          <p:val>
                                            <p:strVal val="#ppt_x"/>
                                          </p:val>
                                        </p:tav>
                                        <p:tav tm="100000">
                                          <p:val>
                                            <p:strVal val="#ppt_x"/>
                                          </p:val>
                                        </p:tav>
                                      </p:tavLst>
                                    </p:anim>
                                    <p:anim calcmode="lin" valueType="num">
                                      <p:cBhvr additive="base">
                                        <p:cTn id="90" dur="500" fill="hold"/>
                                        <p:tgtEl>
                                          <p:spTgt spid="14">
                                            <p:txEl>
                                              <p:charRg st="488" end="48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2" grpId="0" animBg="1"/>
      <p:bldP spid="13" grpId="0" animBg="1"/>
      <p:bldP spid="14" grpId="0" uiExpand="1" build="allAtOnce"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5CFF35-7DB0-7B1C-0B7D-A2BB82606FFF}"/>
            </a:ext>
          </a:extLst>
        </p:cNvPr>
        <p:cNvGrpSpPr/>
        <p:nvPr/>
      </p:nvGrpSpPr>
      <p:grpSpPr>
        <a:xfrm>
          <a:off x="0" y="0"/>
          <a:ext cx="0" cy="0"/>
          <a:chOff x="0" y="0"/>
          <a:chExt cx="0" cy="0"/>
        </a:xfrm>
      </p:grpSpPr>
      <p:pic>
        <p:nvPicPr>
          <p:cNvPr id="8" name="Picture 7">
            <a:extLst>
              <a:ext uri="{FF2B5EF4-FFF2-40B4-BE49-F238E27FC236}">
                <a16:creationId xmlns:a16="http://schemas.microsoft.com/office/drawing/2014/main" id="{84FABBB6-6340-B885-D48E-053F7FF04F77}"/>
              </a:ext>
            </a:extLst>
          </p:cNvPr>
          <p:cNvPicPr>
            <a:picLocks noChangeAspect="1"/>
          </p:cNvPicPr>
          <p:nvPr/>
        </p:nvPicPr>
        <p:blipFill>
          <a:blip r:embed="rId3">
            <a:alphaModFix amt="25000"/>
            <a:extLst>
              <a:ext uri="{837473B0-CC2E-450A-ABE3-18F120FF3D39}">
                <a1611:picAttrSrcUrl xmlns:a1611="http://schemas.microsoft.com/office/drawing/2016/11/main" r:id="rId4"/>
              </a:ext>
            </a:extLst>
          </a:blip>
          <a:srcRect l="3611" t="-305" r="24796" b="83402"/>
          <a:stretch>
            <a:fillRect/>
          </a:stretch>
        </p:blipFill>
        <p:spPr>
          <a:xfrm>
            <a:off x="0" y="-15929"/>
            <a:ext cx="9408000" cy="1152000"/>
          </a:xfrm>
          <a:prstGeom prst="rect">
            <a:avLst/>
          </a:prstGeom>
          <a:effectLst>
            <a:outerShdw blurRad="1270000" dist="2540000" dir="21540000" sx="200000" sy="200000" algn="ctr" rotWithShape="0">
              <a:srgbClr val="000000">
                <a:alpha val="0"/>
              </a:srgbClr>
            </a:outerShdw>
          </a:effectLst>
        </p:spPr>
      </p:pic>
      <p:pic>
        <p:nvPicPr>
          <p:cNvPr id="10" name="Picture 9">
            <a:extLst>
              <a:ext uri="{FF2B5EF4-FFF2-40B4-BE49-F238E27FC236}">
                <a16:creationId xmlns:a16="http://schemas.microsoft.com/office/drawing/2014/main" id="{326F13B6-B054-4DDE-5CDF-06AB4AA4AC84}"/>
              </a:ext>
            </a:extLst>
          </p:cNvPr>
          <p:cNvPicPr>
            <a:picLocks noChangeAspect="1"/>
          </p:cNvPicPr>
          <p:nvPr/>
        </p:nvPicPr>
        <p:blipFill>
          <a:blip r:embed="rId5">
            <a:alphaModFix amt="32000"/>
            <a:extLst>
              <a:ext uri="{837473B0-CC2E-450A-ABE3-18F120FF3D39}">
                <a1611:picAttrSrcUrl xmlns:a1611="http://schemas.microsoft.com/office/drawing/2016/11/main" r:id="rId6"/>
              </a:ext>
            </a:extLst>
          </a:blip>
          <a:srcRect l="6885" t="-25422" r="5030" b="14311"/>
          <a:stretch>
            <a:fillRect/>
          </a:stretch>
        </p:blipFill>
        <p:spPr>
          <a:xfrm>
            <a:off x="9386690" y="-313052"/>
            <a:ext cx="2804160" cy="1440000"/>
          </a:xfrm>
          <a:prstGeom prst="rect">
            <a:avLst/>
          </a:prstGeom>
          <a:noFill/>
          <a:ln>
            <a:noFill/>
          </a:ln>
          <a:effectLst>
            <a:outerShdw blurRad="1270000" dist="50800" dir="21540000" sx="200000" sy="200000" algn="ctr" rotWithShape="0">
              <a:srgbClr val="000000">
                <a:alpha val="0"/>
              </a:srgbClr>
            </a:outerShdw>
          </a:effectLst>
        </p:spPr>
      </p:pic>
      <p:sp>
        <p:nvSpPr>
          <p:cNvPr id="7" name="Text 5">
            <a:extLst>
              <a:ext uri="{FF2B5EF4-FFF2-40B4-BE49-F238E27FC236}">
                <a16:creationId xmlns:a16="http://schemas.microsoft.com/office/drawing/2014/main" id="{B11E08E3-57D5-17E9-6ABB-C4A30AACB0EF}"/>
              </a:ext>
            </a:extLst>
          </p:cNvPr>
          <p:cNvSpPr/>
          <p:nvPr/>
        </p:nvSpPr>
        <p:spPr>
          <a:xfrm>
            <a:off x="309982" y="1681531"/>
            <a:ext cx="7689129" cy="5034158"/>
          </a:xfrm>
          <a:prstGeom prst="rect">
            <a:avLst/>
          </a:prstGeom>
          <a:noFill/>
          <a:ln/>
        </p:spPr>
        <p:txBody>
          <a:bodyPr wrap="square" lIns="0" tIns="0" rIns="0" bIns="0" rtlCol="0" anchor="t"/>
          <a:lstStyle/>
          <a:p>
            <a:pPr>
              <a:lnSpc>
                <a:spcPct val="150000"/>
              </a:lnSpc>
            </a:pPr>
            <a:r>
              <a:rPr lang="en-GB" dirty="0">
                <a:latin typeface="Arial" panose="020B0604020202020204" pitchFamily="34" charset="0"/>
                <a:cs typeface="Arial" panose="020B0604020202020204" pitchFamily="34" charset="0"/>
              </a:rPr>
              <a:t>According to </a:t>
            </a:r>
            <a:r>
              <a:rPr lang="en-GB" b="1" dirty="0">
                <a:latin typeface="Arial" panose="020B0604020202020204" pitchFamily="34" charset="0"/>
                <a:cs typeface="Arial" panose="020B0604020202020204" pitchFamily="34" charset="0"/>
              </a:rPr>
              <a:t>Brooks, Weatherston and Wilkinson (2011, pp. 7–12)</a:t>
            </a:r>
            <a:r>
              <a:rPr lang="en-GB" dirty="0">
                <a:latin typeface="Arial" panose="020B0604020202020204" pitchFamily="34" charset="0"/>
                <a:cs typeface="Arial" panose="020B0604020202020204" pitchFamily="34" charset="0"/>
              </a:rPr>
              <a:t>, </a:t>
            </a:r>
            <a:r>
              <a:rPr lang="en-GB" b="1" dirty="0">
                <a:latin typeface="Arial" panose="020B0604020202020204" pitchFamily="34" charset="0"/>
                <a:cs typeface="Arial" panose="020B0604020202020204" pitchFamily="34" charset="0"/>
              </a:rPr>
              <a:t>PESTEL</a:t>
            </a:r>
            <a:r>
              <a:rPr lang="en-GB" dirty="0">
                <a:latin typeface="Arial" panose="020B0604020202020204" pitchFamily="34" charset="0"/>
                <a:cs typeface="Arial" panose="020B0604020202020204" pitchFamily="34" charset="0"/>
              </a:rPr>
              <a:t> groups the macro-environment a business sits within into six factor sets — </a:t>
            </a:r>
            <a:r>
              <a:rPr lang="en-GB" b="1" dirty="0">
                <a:latin typeface="Arial" panose="020B0604020202020204" pitchFamily="34" charset="0"/>
                <a:cs typeface="Arial" panose="020B0604020202020204" pitchFamily="34" charset="0"/>
              </a:rPr>
              <a:t>Political, Economic, Social, Technological, Environmental and Legal</a:t>
            </a:r>
            <a:r>
              <a:rPr lang="en-GB" dirty="0">
                <a:latin typeface="Arial" panose="020B0604020202020204" pitchFamily="34" charset="0"/>
                <a:cs typeface="Arial" panose="020B0604020202020204" pitchFamily="34" charset="0"/>
              </a:rPr>
              <a:t> — none of which the firm can control, but all of which it must respond to.</a:t>
            </a:r>
          </a:p>
          <a:p>
            <a:pPr>
              <a:lnSpc>
                <a:spcPct val="150000"/>
              </a:lnSpc>
            </a:pPr>
            <a:r>
              <a:rPr lang="en-GB" b="1" u="sng" dirty="0">
                <a:latin typeface="Arial" panose="020B0604020202020204" pitchFamily="34" charset="0"/>
                <a:cs typeface="Arial" panose="020B0604020202020204" pitchFamily="34" charset="0"/>
              </a:rPr>
              <a:t>Advantage</a:t>
            </a:r>
            <a:endParaRPr lang="en-GB" b="1" u="sng" dirty="0">
              <a:solidFill>
                <a:srgbClr val="3D3D3D"/>
              </a:solidFill>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PESTEL’s</a:t>
            </a:r>
            <a:r>
              <a:rPr lang="en-GB" b="1"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is</a:t>
            </a:r>
            <a:r>
              <a:rPr lang="en-GB" b="1"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a</a:t>
            </a:r>
            <a:r>
              <a:rPr lang="en-GB" b="1" dirty="0">
                <a:latin typeface="Arial" panose="020B0604020202020204" pitchFamily="34" charset="0"/>
                <a:cs typeface="Arial" panose="020B0604020202020204" pitchFamily="34" charset="0"/>
              </a:rPr>
              <a:t> low-cost</a:t>
            </a:r>
            <a:r>
              <a:rPr lang="en-GB" dirty="0">
                <a:latin typeface="Arial" panose="020B0604020202020204" pitchFamily="34" charset="0"/>
                <a:cs typeface="Arial" panose="020B0604020202020204" pitchFamily="34" charset="0"/>
              </a:rPr>
              <a:t> way to make sure strategic decisions are grounded in the wider world, not just internal assumptions.</a:t>
            </a:r>
          </a:p>
          <a:p>
            <a:pPr>
              <a:lnSpc>
                <a:spcPct val="150000"/>
              </a:lnSpc>
            </a:pPr>
            <a:r>
              <a:rPr lang="en-GB" b="1" u="sng" dirty="0">
                <a:latin typeface="Arial" panose="020B0604020202020204" pitchFamily="34" charset="0"/>
                <a:cs typeface="Arial" panose="020B0604020202020204" pitchFamily="34" charset="0"/>
              </a:rPr>
              <a:t>Disadvantage</a:t>
            </a:r>
            <a:endParaRPr lang="en-GB" b="1" u="sng" dirty="0">
              <a:solidFill>
                <a:srgbClr val="3D3D3D"/>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The framework only maps what’s  </a:t>
            </a:r>
            <a:r>
              <a:rPr lang="en-GB" b="1" dirty="0">
                <a:latin typeface="Arial" panose="020B0604020202020204" pitchFamily="34" charset="0"/>
                <a:cs typeface="Arial" panose="020B0604020202020204" pitchFamily="34" charset="0"/>
              </a:rPr>
              <a:t>out there</a:t>
            </a:r>
            <a:r>
              <a:rPr lang="en-GB" dirty="0">
                <a:latin typeface="Arial" panose="020B0604020202020204" pitchFamily="34" charset="0"/>
                <a:cs typeface="Arial" panose="020B0604020202020204" pitchFamily="34" charset="0"/>
              </a:rPr>
              <a:t>; deciding which of those factors matter for the business and how to respond still depends on the analyst’s own judgement about the business.</a:t>
            </a:r>
          </a:p>
          <a:p>
            <a:pPr>
              <a:lnSpc>
                <a:spcPct val="150000"/>
              </a:lnSpc>
            </a:pPr>
            <a:endParaRPr lang="en-GB" sz="1733" dirty="0">
              <a:solidFill>
                <a:srgbClr val="3D3D3D"/>
              </a:solidFill>
              <a:latin typeface="Arial" panose="020B0604020202020204" pitchFamily="34" charset="0"/>
              <a:cs typeface="Arial" panose="020B0604020202020204" pitchFamily="34" charset="0"/>
            </a:endParaRPr>
          </a:p>
          <a:p>
            <a:pPr>
              <a:lnSpc>
                <a:spcPct val="150000"/>
              </a:lnSpc>
            </a:pPr>
            <a:endParaRPr lang="en-GB" sz="1733" dirty="0">
              <a:solidFill>
                <a:srgbClr val="3D3D3D"/>
              </a:solidFill>
              <a:latin typeface="Arial" panose="020B0604020202020204" pitchFamily="34" charset="0"/>
              <a:cs typeface="Arial" panose="020B0604020202020204" pitchFamily="34" charset="0"/>
            </a:endParaRPr>
          </a:p>
          <a:p>
            <a:pPr>
              <a:lnSpc>
                <a:spcPct val="150000"/>
              </a:lnSpc>
            </a:pPr>
            <a:endParaRPr lang="en-GB" sz="1733" dirty="0">
              <a:solidFill>
                <a:srgbClr val="3D3D3D"/>
              </a:solidFill>
              <a:latin typeface="Arial" panose="020B0604020202020204" pitchFamily="34" charset="0"/>
              <a:cs typeface="Arial" panose="020B0604020202020204" pitchFamily="34" charset="0"/>
            </a:endParaRPr>
          </a:p>
          <a:p>
            <a:pPr>
              <a:lnSpc>
                <a:spcPct val="150000"/>
              </a:lnSpc>
            </a:pPr>
            <a:endParaRPr lang="en-GB" sz="1733" dirty="0">
              <a:solidFill>
                <a:srgbClr val="3D3D3D"/>
              </a:solidFill>
              <a:latin typeface="Calibri" pitchFamily="34" charset="0"/>
              <a:cs typeface="Calibri" pitchFamily="34" charset="0"/>
            </a:endParaRPr>
          </a:p>
          <a:p>
            <a:pPr>
              <a:lnSpc>
                <a:spcPct val="150000"/>
              </a:lnSpc>
            </a:pPr>
            <a:endParaRPr lang="en-GB" sz="1733" dirty="0">
              <a:solidFill>
                <a:srgbClr val="3D3D3D"/>
              </a:solidFill>
              <a:latin typeface="Calibri" pitchFamily="34" charset="0"/>
              <a:cs typeface="Calibri" pitchFamily="34" charset="0"/>
            </a:endParaRPr>
          </a:p>
          <a:p>
            <a:pPr>
              <a:lnSpc>
                <a:spcPct val="150000"/>
              </a:lnSpc>
            </a:pPr>
            <a:endParaRPr lang="en-GB" sz="1733" dirty="0">
              <a:solidFill>
                <a:srgbClr val="3D3D3D"/>
              </a:solidFill>
              <a:latin typeface="Calibri" pitchFamily="34" charset="0"/>
              <a:cs typeface="Calibri" pitchFamily="34" charset="0"/>
            </a:endParaRPr>
          </a:p>
        </p:txBody>
      </p:sp>
      <p:sp>
        <p:nvSpPr>
          <p:cNvPr id="6" name="Shape 0">
            <a:extLst>
              <a:ext uri="{FF2B5EF4-FFF2-40B4-BE49-F238E27FC236}">
                <a16:creationId xmlns:a16="http://schemas.microsoft.com/office/drawing/2014/main" id="{FBBF5C54-F855-1F42-570A-FF486D5345C9}"/>
              </a:ext>
            </a:extLst>
          </p:cNvPr>
          <p:cNvSpPr/>
          <p:nvPr/>
        </p:nvSpPr>
        <p:spPr>
          <a:xfrm>
            <a:off x="271019" y="548641"/>
            <a:ext cx="2620771" cy="400050"/>
          </a:xfrm>
          <a:prstGeom prst="roundRect">
            <a:avLst>
              <a:gd name="adj" fmla="val 28571"/>
            </a:avLst>
          </a:prstGeom>
          <a:solidFill>
            <a:srgbClr val="5D3A1F"/>
          </a:solidFill>
          <a:ln/>
        </p:spPr>
        <p:txBody>
          <a:bodyPr/>
          <a:lstStyle/>
          <a:p>
            <a:endParaRPr lang="en-GB" sz="2400" dirty="0"/>
          </a:p>
        </p:txBody>
      </p:sp>
      <p:sp>
        <p:nvSpPr>
          <p:cNvPr id="9" name="Text 2">
            <a:extLst>
              <a:ext uri="{FF2B5EF4-FFF2-40B4-BE49-F238E27FC236}">
                <a16:creationId xmlns:a16="http://schemas.microsoft.com/office/drawing/2014/main" id="{4AAD2FD3-85AA-07BC-90A8-8FFEA044B041}"/>
              </a:ext>
            </a:extLst>
          </p:cNvPr>
          <p:cNvSpPr/>
          <p:nvPr/>
        </p:nvSpPr>
        <p:spPr>
          <a:xfrm>
            <a:off x="271019" y="390812"/>
            <a:ext cx="8213227" cy="731520"/>
          </a:xfrm>
          <a:prstGeom prst="rect">
            <a:avLst/>
          </a:prstGeom>
          <a:noFill/>
          <a:ln/>
        </p:spPr>
        <p:txBody>
          <a:bodyPr wrap="square" lIns="0" tIns="0" rIns="0" bIns="0" rtlCol="0" anchor="ctr"/>
          <a:lstStyle/>
          <a:p>
            <a:r>
              <a:rPr lang="en-US" sz="2670" b="1" dirty="0">
                <a:solidFill>
                  <a:schemeClr val="bg1"/>
                </a:solidFill>
                <a:latin typeface="Calibri" panose="020F0502020204030204" pitchFamily="34" charset="0"/>
                <a:ea typeface="Calibri" panose="020F0502020204030204" pitchFamily="34" charset="0"/>
                <a:cs typeface="Calibri" panose="020F0502020204030204" pitchFamily="34" charset="0"/>
              </a:rPr>
              <a:t>Critique Of PESTEL</a:t>
            </a:r>
            <a:endParaRPr lang="en-US" sz="2670" dirty="0">
              <a:solidFill>
                <a:schemeClr val="bg1"/>
              </a:solidFill>
              <a:latin typeface="Calibri" panose="020F0502020204030204" pitchFamily="34" charset="0"/>
              <a:ea typeface="Calibri" panose="020F0502020204030204" pitchFamily="34" charset="0"/>
              <a:cs typeface="Calibri" panose="020F0502020204030204" pitchFamily="34" charset="0"/>
            </a:endParaRPr>
          </a:p>
        </p:txBody>
      </p:sp>
      <p:sp>
        <p:nvSpPr>
          <p:cNvPr id="12" name="TextBox 11">
            <a:extLst>
              <a:ext uri="{FF2B5EF4-FFF2-40B4-BE49-F238E27FC236}">
                <a16:creationId xmlns:a16="http://schemas.microsoft.com/office/drawing/2014/main" id="{DB67E10B-FD76-46E0-31BA-9CFDA771E285}"/>
              </a:ext>
            </a:extLst>
          </p:cNvPr>
          <p:cNvSpPr txBox="1"/>
          <p:nvPr/>
        </p:nvSpPr>
        <p:spPr>
          <a:xfrm>
            <a:off x="8464542" y="6097856"/>
            <a:ext cx="3290002" cy="369332"/>
          </a:xfrm>
          <a:prstGeom prst="rect">
            <a:avLst/>
          </a:prstGeom>
          <a:noFill/>
        </p:spPr>
        <p:txBody>
          <a:bodyPr wrap="square">
            <a:spAutoFit/>
          </a:bodyPr>
          <a:lstStyle/>
          <a:p>
            <a:r>
              <a:rPr lang="en-GB" b="1" dirty="0">
                <a:latin typeface="Arial" panose="020B0604020202020204" pitchFamily="34" charset="0"/>
                <a:cs typeface="Arial" panose="020B0604020202020204" pitchFamily="34" charset="0"/>
              </a:rPr>
              <a:t>Brooks</a:t>
            </a:r>
            <a:r>
              <a:rPr lang="en-GB" b="1">
                <a:latin typeface="Arial" panose="020B0604020202020204" pitchFamily="34" charset="0"/>
                <a:cs typeface="Arial" panose="020B0604020202020204" pitchFamily="34" charset="0"/>
              </a:rPr>
              <a:t> et al. </a:t>
            </a:r>
            <a:r>
              <a:rPr lang="en-GB" b="1" dirty="0">
                <a:latin typeface="Arial" panose="020B0604020202020204" pitchFamily="34" charset="0"/>
                <a:cs typeface="Arial" panose="020B0604020202020204" pitchFamily="34" charset="0"/>
              </a:rPr>
              <a:t>(2011</a:t>
            </a:r>
            <a:r>
              <a:rPr lang="en-GB" b="1">
                <a:latin typeface="Arial" panose="020B0604020202020204" pitchFamily="34" charset="0"/>
                <a:cs typeface="Arial" panose="020B0604020202020204" pitchFamily="34" charset="0"/>
              </a:rPr>
              <a:t>)</a:t>
            </a:r>
            <a:endParaRPr lang="en-GB" b="1" dirty="0">
              <a:latin typeface="Arial" panose="020B0604020202020204" pitchFamily="34" charset="0"/>
              <a:cs typeface="Arial" panose="020B0604020202020204" pitchFamily="34" charset="0"/>
            </a:endParaRPr>
          </a:p>
        </p:txBody>
      </p:sp>
      <p:pic>
        <p:nvPicPr>
          <p:cNvPr id="14" name="Picture 8" descr="Marketing Environment: Micro, Macro and ...">
            <a:extLst>
              <a:ext uri="{FF2B5EF4-FFF2-40B4-BE49-F238E27FC236}">
                <a16:creationId xmlns:a16="http://schemas.microsoft.com/office/drawing/2014/main" id="{7B77BEB2-5C4E-4368-61A4-D342A3DE6F0A}"/>
              </a:ext>
            </a:extLst>
          </p:cNvPr>
          <p:cNvPicPr>
            <a:picLocks noChangeAspect="1" noChangeArrowheads="1"/>
          </p:cNvPicPr>
          <p:nvPr/>
        </p:nvPicPr>
        <p:blipFill rotWithShape="1">
          <a:blip r:embed="rId7">
            <a:extLst>
              <a:ext uri="{BEBA8EAE-BF5A-486C-A8C5-ECC9F3942E4B}">
                <a14:imgProps xmlns:a14="http://schemas.microsoft.com/office/drawing/2010/main">
                  <a14:imgLayer r:embed="rId8">
                    <a14:imgEffect>
                      <a14:sharpenSoften amount="25000"/>
                    </a14:imgEffect>
                  </a14:imgLayer>
                </a14:imgProps>
              </a:ext>
              <a:ext uri="{28A0092B-C50C-407E-A947-70E740481C1C}">
                <a14:useLocalDpi xmlns:a14="http://schemas.microsoft.com/office/drawing/2010/main" val="0"/>
              </a:ext>
            </a:extLst>
          </a:blip>
          <a:srcRect t="2948" b="6367"/>
          <a:stretch>
            <a:fillRect/>
          </a:stretch>
        </p:blipFill>
        <p:spPr bwMode="auto">
          <a:xfrm>
            <a:off x="8633315" y="3596386"/>
            <a:ext cx="2738475" cy="2322801"/>
          </a:xfrm>
          <a:prstGeom prst="rect">
            <a:avLst/>
          </a:prstGeom>
          <a:noFill/>
          <a:ln w="38100">
            <a:solidFill>
              <a:schemeClr val="tx1"/>
            </a:solidFill>
          </a:ln>
          <a:extLst>
            <a:ext uri="{909E8E84-426E-40DD-AFC4-6F175D3DCCD1}">
              <a14:hiddenFill xmlns:a14="http://schemas.microsoft.com/office/drawing/2010/main">
                <a:solidFill>
                  <a:srgbClr val="FFFFFF"/>
                </a:solidFill>
              </a14:hiddenFill>
            </a:ext>
          </a:extLst>
        </p:spPr>
      </p:pic>
      <p:sp>
        <p:nvSpPr>
          <p:cNvPr id="31" name="TextBox 30">
            <a:extLst>
              <a:ext uri="{FF2B5EF4-FFF2-40B4-BE49-F238E27FC236}">
                <a16:creationId xmlns:a16="http://schemas.microsoft.com/office/drawing/2014/main" id="{F6744A41-CED0-684B-6200-32A400B2CF5A}"/>
              </a:ext>
            </a:extLst>
          </p:cNvPr>
          <p:cNvSpPr txBox="1"/>
          <p:nvPr/>
        </p:nvSpPr>
        <p:spPr>
          <a:xfrm>
            <a:off x="8518027" y="1288062"/>
            <a:ext cx="3487967" cy="2308324"/>
          </a:xfrm>
          <a:prstGeom prst="rect">
            <a:avLst/>
          </a:prstGeom>
          <a:noFill/>
        </p:spPr>
        <p:txBody>
          <a:bodyPr wrap="square" rtlCol="0">
            <a:spAutoFit/>
          </a:bodyPr>
          <a:lstStyle/>
          <a:p>
            <a:r>
              <a:rPr lang="en-GB" b="1" u="sng" dirty="0">
                <a:latin typeface="Arial" panose="020B0604020202020204" pitchFamily="34" charset="0"/>
                <a:cs typeface="Arial" panose="020B0604020202020204" pitchFamily="34" charset="0"/>
              </a:rPr>
              <a:t>Macro &amp; Micro Environment</a:t>
            </a:r>
          </a:p>
          <a:p>
            <a:r>
              <a:rPr lang="en-GB" dirty="0">
                <a:latin typeface="Arial" panose="020B0604020202020204" pitchFamily="34" charset="0"/>
                <a:cs typeface="Arial" panose="020B0604020202020204" pitchFamily="34" charset="0"/>
              </a:rPr>
              <a:t>(The closer the ‘issue’ </a:t>
            </a:r>
            <a:r>
              <a:rPr lang="en-GB" b="1" u="sng" dirty="0">
                <a:latin typeface="Arial" panose="020B0604020202020204" pitchFamily="34" charset="0"/>
                <a:cs typeface="Arial" panose="020B0604020202020204" pitchFamily="34" charset="0"/>
              </a:rPr>
              <a:t>less </a:t>
            </a:r>
            <a:r>
              <a:rPr lang="en-GB" dirty="0">
                <a:latin typeface="Arial" panose="020B0604020202020204" pitchFamily="34" charset="0"/>
                <a:cs typeface="Arial" panose="020B0604020202020204" pitchFamily="34" charset="0"/>
              </a:rPr>
              <a:t>control the business has.)</a:t>
            </a:r>
          </a:p>
          <a:p>
            <a:endParaRPr lang="en-GB" dirty="0">
              <a:latin typeface="Arial" panose="020B0604020202020204" pitchFamily="34" charset="0"/>
              <a:cs typeface="Arial" panose="020B0604020202020204" pitchFamily="34" charset="0"/>
            </a:endParaRPr>
          </a:p>
          <a:p>
            <a:r>
              <a:rPr lang="en-GB" b="1" u="sng" dirty="0">
                <a:latin typeface="Arial" panose="020B0604020202020204" pitchFamily="34" charset="0"/>
                <a:cs typeface="Arial" panose="020B0604020202020204" pitchFamily="34" charset="0"/>
              </a:rPr>
              <a:t>Internal environment</a:t>
            </a:r>
            <a:endParaRPr lang="en-GB" u="sng"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(The closer the ‘issue’   the </a:t>
            </a:r>
            <a:r>
              <a:rPr lang="en-GB" b="1" u="sng" dirty="0">
                <a:latin typeface="Arial" panose="020B0604020202020204" pitchFamily="34" charset="0"/>
                <a:cs typeface="Arial" panose="020B0604020202020204" pitchFamily="34" charset="0"/>
              </a:rPr>
              <a:t>more</a:t>
            </a:r>
            <a:r>
              <a:rPr lang="en-GB" dirty="0">
                <a:latin typeface="Arial" panose="020B0604020202020204" pitchFamily="34" charset="0"/>
                <a:cs typeface="Arial" panose="020B0604020202020204" pitchFamily="34" charset="0"/>
              </a:rPr>
              <a:t> control the business has.)</a:t>
            </a:r>
          </a:p>
          <a:p>
            <a:endParaRPr lang="en-GB" dirty="0"/>
          </a:p>
        </p:txBody>
      </p:sp>
    </p:spTree>
    <p:extLst>
      <p:ext uri="{BB962C8B-B14F-4D97-AF65-F5344CB8AC3E}">
        <p14:creationId xmlns:p14="http://schemas.microsoft.com/office/powerpoint/2010/main" val="21687105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 calcmode="lin" valueType="num">
                                      <p:cBhvr additive="base">
                                        <p:cTn id="7"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1"/>
                                        </p:tgtEl>
                                        <p:attrNameLst>
                                          <p:attrName>style.visibility</p:attrName>
                                        </p:attrNameLst>
                                      </p:cBhvr>
                                      <p:to>
                                        <p:strVal val="visible"/>
                                      </p:to>
                                    </p:set>
                                    <p:anim calcmode="lin" valueType="num">
                                      <p:cBhvr additive="base">
                                        <p:cTn id="13" dur="500" fill="hold"/>
                                        <p:tgtEl>
                                          <p:spTgt spid="31"/>
                                        </p:tgtEl>
                                        <p:attrNameLst>
                                          <p:attrName>ppt_x</p:attrName>
                                        </p:attrNameLst>
                                      </p:cBhvr>
                                      <p:tavLst>
                                        <p:tav tm="0">
                                          <p:val>
                                            <p:strVal val="#ppt_x"/>
                                          </p:val>
                                        </p:tav>
                                        <p:tav tm="100000">
                                          <p:val>
                                            <p:strVal val="#ppt_x"/>
                                          </p:val>
                                        </p:tav>
                                      </p:tavLst>
                                    </p:anim>
                                    <p:anim calcmode="lin" valueType="num">
                                      <p:cBhvr additive="base">
                                        <p:cTn id="14" dur="500" fill="hold"/>
                                        <p:tgtEl>
                                          <p:spTgt spid="31"/>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14"/>
                                        </p:tgtEl>
                                        <p:attrNameLst>
                                          <p:attrName>style.visibility</p:attrName>
                                        </p:attrNameLst>
                                      </p:cBhvr>
                                      <p:to>
                                        <p:strVal val="visible"/>
                                      </p:to>
                                    </p:set>
                                    <p:anim calcmode="lin" valueType="num">
                                      <p:cBhvr additive="base">
                                        <p:cTn id="17" dur="500" fill="hold"/>
                                        <p:tgtEl>
                                          <p:spTgt spid="14"/>
                                        </p:tgtEl>
                                        <p:attrNameLst>
                                          <p:attrName>ppt_x</p:attrName>
                                        </p:attrNameLst>
                                      </p:cBhvr>
                                      <p:tavLst>
                                        <p:tav tm="0">
                                          <p:val>
                                            <p:strVal val="#ppt_x"/>
                                          </p:val>
                                        </p:tav>
                                        <p:tav tm="100000">
                                          <p:val>
                                            <p:strVal val="#ppt_x"/>
                                          </p:val>
                                        </p:tav>
                                      </p:tavLst>
                                    </p:anim>
                                    <p:anim calcmode="lin" valueType="num">
                                      <p:cBhvr additive="base">
                                        <p:cTn id="18" dur="500" fill="hold"/>
                                        <p:tgtEl>
                                          <p:spTgt spid="14"/>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12"/>
                                        </p:tgtEl>
                                        <p:attrNameLst>
                                          <p:attrName>style.visibility</p:attrName>
                                        </p:attrNameLst>
                                      </p:cBhvr>
                                      <p:to>
                                        <p:strVal val="visible"/>
                                      </p:to>
                                    </p:set>
                                    <p:anim calcmode="lin" valueType="num">
                                      <p:cBhvr additive="base">
                                        <p:cTn id="21" dur="500" fill="hold"/>
                                        <p:tgtEl>
                                          <p:spTgt spid="12"/>
                                        </p:tgtEl>
                                        <p:attrNameLst>
                                          <p:attrName>ppt_x</p:attrName>
                                        </p:attrNameLst>
                                      </p:cBhvr>
                                      <p:tavLst>
                                        <p:tav tm="0">
                                          <p:val>
                                            <p:strVal val="#ppt_x"/>
                                          </p:val>
                                        </p:tav>
                                        <p:tav tm="100000">
                                          <p:val>
                                            <p:strVal val="#ppt_x"/>
                                          </p:val>
                                        </p:tav>
                                      </p:tavLst>
                                    </p:anim>
                                    <p:anim calcmode="lin" valueType="num">
                                      <p:cBhvr additive="base">
                                        <p:cTn id="22"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7">
                                            <p:txEl>
                                              <p:pRg st="1" end="1"/>
                                            </p:txEl>
                                          </p:spTgt>
                                        </p:tgtEl>
                                        <p:attrNameLst>
                                          <p:attrName>style.visibility</p:attrName>
                                        </p:attrNameLst>
                                      </p:cBhvr>
                                      <p:to>
                                        <p:strVal val="visible"/>
                                      </p:to>
                                    </p:set>
                                    <p:anim calcmode="lin" valueType="num">
                                      <p:cBhvr additive="base">
                                        <p:cTn id="27" dur="500" fill="hold"/>
                                        <p:tgtEl>
                                          <p:spTgt spid="7">
                                            <p:txEl>
                                              <p:pRg st="1" end="1"/>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nodeType="clickEffect">
                                  <p:stCondLst>
                                    <p:cond delay="0"/>
                                  </p:stCondLst>
                                  <p:childTnLst>
                                    <p:set>
                                      <p:cBhvr>
                                        <p:cTn id="32" dur="1" fill="hold">
                                          <p:stCondLst>
                                            <p:cond delay="0"/>
                                          </p:stCondLst>
                                        </p:cTn>
                                        <p:tgtEl>
                                          <p:spTgt spid="7">
                                            <p:txEl>
                                              <p:pRg st="2" end="2"/>
                                            </p:txEl>
                                          </p:spTgt>
                                        </p:tgtEl>
                                        <p:attrNameLst>
                                          <p:attrName>style.visibility</p:attrName>
                                        </p:attrNameLst>
                                      </p:cBhvr>
                                      <p:to>
                                        <p:strVal val="visible"/>
                                      </p:to>
                                    </p:set>
                                    <p:anim calcmode="lin" valueType="num">
                                      <p:cBhvr additive="base">
                                        <p:cTn id="33" dur="500" fill="hold"/>
                                        <p:tgtEl>
                                          <p:spTgt spid="7">
                                            <p:txEl>
                                              <p:pRg st="2" end="2"/>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nodeType="clickEffect">
                                  <p:stCondLst>
                                    <p:cond delay="0"/>
                                  </p:stCondLst>
                                  <p:childTnLst>
                                    <p:set>
                                      <p:cBhvr>
                                        <p:cTn id="38" dur="1" fill="hold">
                                          <p:stCondLst>
                                            <p:cond delay="0"/>
                                          </p:stCondLst>
                                        </p:cTn>
                                        <p:tgtEl>
                                          <p:spTgt spid="7">
                                            <p:txEl>
                                              <p:pRg st="3" end="3"/>
                                            </p:txEl>
                                          </p:spTgt>
                                        </p:tgtEl>
                                        <p:attrNameLst>
                                          <p:attrName>style.visibility</p:attrName>
                                        </p:attrNameLst>
                                      </p:cBhvr>
                                      <p:to>
                                        <p:strVal val="visible"/>
                                      </p:to>
                                    </p:set>
                                    <p:anim calcmode="lin" valueType="num">
                                      <p:cBhvr additive="base">
                                        <p:cTn id="39" dur="500" fill="hold"/>
                                        <p:tgtEl>
                                          <p:spTgt spid="7">
                                            <p:txEl>
                                              <p:pRg st="3" end="3"/>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7">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2" presetClass="entr" presetSubtype="4" fill="hold" nodeType="clickEffect">
                                  <p:stCondLst>
                                    <p:cond delay="0"/>
                                  </p:stCondLst>
                                  <p:childTnLst>
                                    <p:set>
                                      <p:cBhvr>
                                        <p:cTn id="44" dur="1" fill="hold">
                                          <p:stCondLst>
                                            <p:cond delay="0"/>
                                          </p:stCondLst>
                                        </p:cTn>
                                        <p:tgtEl>
                                          <p:spTgt spid="7">
                                            <p:txEl>
                                              <p:pRg st="4" end="4"/>
                                            </p:txEl>
                                          </p:spTgt>
                                        </p:tgtEl>
                                        <p:attrNameLst>
                                          <p:attrName>style.visibility</p:attrName>
                                        </p:attrNameLst>
                                      </p:cBhvr>
                                      <p:to>
                                        <p:strVal val="visible"/>
                                      </p:to>
                                    </p:set>
                                    <p:anim calcmode="lin" valueType="num">
                                      <p:cBhvr additive="base">
                                        <p:cTn id="45" dur="500" fill="hold"/>
                                        <p:tgtEl>
                                          <p:spTgt spid="7">
                                            <p:txEl>
                                              <p:pRg st="4" end="4"/>
                                            </p:txEl>
                                          </p:spTgt>
                                        </p:tgtEl>
                                        <p:attrNameLst>
                                          <p:attrName>ppt_x</p:attrName>
                                        </p:attrNameLst>
                                      </p:cBhvr>
                                      <p:tavLst>
                                        <p:tav tm="0">
                                          <p:val>
                                            <p:strVal val="#ppt_x"/>
                                          </p:val>
                                        </p:tav>
                                        <p:tav tm="100000">
                                          <p:val>
                                            <p:strVal val="#ppt_x"/>
                                          </p:val>
                                        </p:tav>
                                      </p:tavLst>
                                    </p:anim>
                                    <p:anim calcmode="lin" valueType="num">
                                      <p:cBhvr additive="base">
                                        <p:cTn id="46" dur="500" fill="hold"/>
                                        <p:tgtEl>
                                          <p:spTgt spid="7">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31"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9489F685-0D40-EA3C-B1E6-40A5C8EB220C}"/>
              </a:ext>
            </a:extLst>
          </p:cNvPr>
          <p:cNvPicPr>
            <a:picLocks noChangeAspect="1"/>
          </p:cNvPicPr>
          <p:nvPr/>
        </p:nvPicPr>
        <p:blipFill>
          <a:blip r:embed="rId3">
            <a:alphaModFix amt="32000"/>
            <a:extLst>
              <a:ext uri="{837473B0-CC2E-450A-ABE3-18F120FF3D39}">
                <a1611:picAttrSrcUrl xmlns:a1611="http://schemas.microsoft.com/office/drawing/2016/11/main" r:id="rId4"/>
              </a:ext>
            </a:extLst>
          </a:blip>
          <a:srcRect l="6885" t="-25422" r="5030" b="14311"/>
          <a:stretch>
            <a:fillRect/>
          </a:stretch>
        </p:blipFill>
        <p:spPr>
          <a:xfrm>
            <a:off x="9387840" y="-315360"/>
            <a:ext cx="2804160" cy="1440000"/>
          </a:xfrm>
          <a:prstGeom prst="rect">
            <a:avLst/>
          </a:prstGeom>
          <a:noFill/>
          <a:ln>
            <a:noFill/>
          </a:ln>
          <a:effectLst>
            <a:outerShdw blurRad="1270000" dist="50800" dir="21540000" sx="200000" sy="200000" algn="ctr" rotWithShape="0">
              <a:srgbClr val="000000">
                <a:alpha val="0"/>
              </a:srgbClr>
            </a:outerShdw>
          </a:effectLst>
        </p:spPr>
      </p:pic>
      <p:pic>
        <p:nvPicPr>
          <p:cNvPr id="8" name="Picture 7">
            <a:extLst>
              <a:ext uri="{FF2B5EF4-FFF2-40B4-BE49-F238E27FC236}">
                <a16:creationId xmlns:a16="http://schemas.microsoft.com/office/drawing/2014/main" id="{E243F4AA-2DC0-6FB2-8E26-C9EFF8B91E4A}"/>
              </a:ext>
            </a:extLst>
          </p:cNvPr>
          <p:cNvPicPr>
            <a:picLocks noChangeAspect="1"/>
          </p:cNvPicPr>
          <p:nvPr/>
        </p:nvPicPr>
        <p:blipFill>
          <a:blip r:embed="rId5">
            <a:alphaModFix amt="25000"/>
            <a:extLst>
              <a:ext uri="{837473B0-CC2E-450A-ABE3-18F120FF3D39}">
                <a1611:picAttrSrcUrl xmlns:a1611="http://schemas.microsoft.com/office/drawing/2016/11/main" r:id="rId6"/>
              </a:ext>
            </a:extLst>
          </a:blip>
          <a:srcRect l="3611" t="-305" r="24796" b="83402"/>
          <a:stretch>
            <a:fillRect/>
          </a:stretch>
        </p:blipFill>
        <p:spPr>
          <a:xfrm>
            <a:off x="11151" y="-27360"/>
            <a:ext cx="9408000" cy="1152000"/>
          </a:xfrm>
          <a:prstGeom prst="rect">
            <a:avLst/>
          </a:prstGeom>
          <a:effectLst>
            <a:outerShdw blurRad="1270000" dist="2540000" dir="21540000" sx="200000" sy="200000" algn="ctr" rotWithShape="0">
              <a:srgbClr val="000000">
                <a:alpha val="0"/>
              </a:srgbClr>
            </a:outerShdw>
          </a:effectLst>
        </p:spPr>
      </p:pic>
      <p:graphicFrame>
        <p:nvGraphicFramePr>
          <p:cNvPr id="2" name="Table 1">
            <a:extLst>
              <a:ext uri="{FF2B5EF4-FFF2-40B4-BE49-F238E27FC236}">
                <a16:creationId xmlns:a16="http://schemas.microsoft.com/office/drawing/2014/main" id="{E1D73E79-69FD-9C5E-D049-74CF7FD090FD}"/>
              </a:ext>
            </a:extLst>
          </p:cNvPr>
          <p:cNvGraphicFramePr>
            <a:graphicFrameLocks noGrp="1"/>
          </p:cNvGraphicFramePr>
          <p:nvPr/>
        </p:nvGraphicFramePr>
        <p:xfrm>
          <a:off x="266668" y="1124640"/>
          <a:ext cx="1909777" cy="5104520"/>
        </p:xfrm>
        <a:graphic>
          <a:graphicData uri="http://schemas.openxmlformats.org/drawingml/2006/table">
            <a:tbl>
              <a:tblPr firstRow="1" firstCol="1" bandRow="1">
                <a:tableStyleId>{5C22544A-7EE6-4342-B048-85BDC9FD1C3A}</a:tableStyleId>
              </a:tblPr>
              <a:tblGrid>
                <a:gridCol w="1909777">
                  <a:extLst>
                    <a:ext uri="{9D8B030D-6E8A-4147-A177-3AD203B41FA5}">
                      <a16:colId xmlns:a16="http://schemas.microsoft.com/office/drawing/2014/main" val="2162599540"/>
                    </a:ext>
                  </a:extLst>
                </a:gridCol>
              </a:tblGrid>
              <a:tr h="375574">
                <a:tc>
                  <a:txBody>
                    <a:bodyPr/>
                    <a:lstStyle/>
                    <a:p>
                      <a:pPr algn="ctr">
                        <a:lnSpc>
                          <a:spcPct val="115000"/>
                        </a:lnSpc>
                        <a:spcAft>
                          <a:spcPts val="800"/>
                        </a:spcAft>
                        <a:buNone/>
                      </a:pPr>
                      <a:r>
                        <a:rPr lang="en-GB" sz="2100" kern="100" dirty="0">
                          <a:effectLst/>
                        </a:rPr>
                        <a:t>P</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0660" marR="60660" marT="0" marB="0">
                    <a:solidFill>
                      <a:srgbClr val="5D3A1F"/>
                    </a:solidFill>
                  </a:tcPr>
                </a:tc>
                <a:extLst>
                  <a:ext uri="{0D108BD9-81ED-4DB2-BD59-A6C34878D82A}">
                    <a16:rowId xmlns:a16="http://schemas.microsoft.com/office/drawing/2014/main" val="929777975"/>
                  </a:ext>
                </a:extLst>
              </a:tr>
              <a:tr h="282133">
                <a:tc>
                  <a:txBody>
                    <a:bodyPr/>
                    <a:lstStyle/>
                    <a:p>
                      <a:pPr algn="ctr">
                        <a:lnSpc>
                          <a:spcPct val="115000"/>
                        </a:lnSpc>
                        <a:spcAft>
                          <a:spcPts val="800"/>
                        </a:spcAft>
                        <a:buNone/>
                      </a:pPr>
                      <a:r>
                        <a:rPr lang="en-GB" sz="1500" b="1" kern="100" dirty="0">
                          <a:solidFill>
                            <a:schemeClr val="tx1"/>
                          </a:solidFill>
                          <a:effectLst/>
                        </a:rPr>
                        <a:t>Political</a:t>
                      </a:r>
                      <a:endParaRPr lang="en-GB" sz="11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60660" marR="60660" marT="0" marB="0">
                    <a:solidFill>
                      <a:srgbClr val="E5C896"/>
                    </a:solidFill>
                  </a:tcPr>
                </a:tc>
                <a:extLst>
                  <a:ext uri="{0D108BD9-81ED-4DB2-BD59-A6C34878D82A}">
                    <a16:rowId xmlns:a16="http://schemas.microsoft.com/office/drawing/2014/main" val="1186624355"/>
                  </a:ext>
                </a:extLst>
              </a:tr>
              <a:tr h="4446813">
                <a:tc>
                  <a:txBody>
                    <a:bodyPr/>
                    <a:lstStyle/>
                    <a:p>
                      <a:pPr marL="171450" indent="-171450" algn="l">
                        <a:lnSpc>
                          <a:spcPct val="115000"/>
                        </a:lnSpc>
                        <a:spcAft>
                          <a:spcPts val="200"/>
                        </a:spcAft>
                        <a:buFont typeface="Arial" panose="020B0604020202020204" pitchFamily="34" charset="0"/>
                        <a:buChar char="•"/>
                      </a:pPr>
                      <a:r>
                        <a:rPr lang="en-GB" sz="1300" b="0" kern="100">
                          <a:solidFill>
                            <a:srgbClr val="3D3D3D"/>
                          </a:solidFill>
                          <a:latin typeface="Arial" panose="020B0604020202020204" pitchFamily="34" charset="0"/>
                          <a:cs typeface="Arial" panose="020B0604020202020204" pitchFamily="34" charset="0"/>
                        </a:rPr>
                        <a:t>Business rates revaluation threatening small firms </a:t>
                      </a:r>
                      <a:r>
                        <a:rPr lang="en-GB" sz="1300" b="1" kern="100">
                          <a:solidFill>
                            <a:srgbClr val="3D3D3D"/>
                          </a:solidFill>
                          <a:latin typeface="Arial" panose="020B0604020202020204" pitchFamily="34" charset="0"/>
                          <a:cs typeface="Arial" panose="020B0604020202020204" pitchFamily="34" charset="0"/>
                        </a:rPr>
                        <a:t>(Ingham, 2026, para. 1)</a:t>
                      </a:r>
                    </a:p>
                    <a:p>
                      <a:pPr marL="171450" indent="-171450" algn="l">
                        <a:lnSpc>
                          <a:spcPct val="115000"/>
                        </a:lnSpc>
                        <a:spcAft>
                          <a:spcPts val="200"/>
                        </a:spcAft>
                        <a:buFont typeface="Arial" panose="020B0604020202020204" pitchFamily="34" charset="0"/>
                        <a:buChar char="•"/>
                      </a:pPr>
                      <a:endParaRPr lang="en-GB" sz="1300" b="1" kern="100">
                        <a:solidFill>
                          <a:srgbClr val="3D3D3D"/>
                        </a:solidFill>
                        <a:latin typeface="Arial" panose="020B0604020202020204" pitchFamily="34" charset="0"/>
                        <a:cs typeface="Arial" panose="020B0604020202020204" pitchFamily="34" charset="0"/>
                      </a:endParaRPr>
                    </a:p>
                    <a:p>
                      <a:pPr marL="171450" indent="-171450" algn="l">
                        <a:lnSpc>
                          <a:spcPct val="115000"/>
                        </a:lnSpc>
                        <a:spcAft>
                          <a:spcPts val="200"/>
                        </a:spcAft>
                        <a:buFont typeface="Arial" panose="020B0604020202020204" pitchFamily="34" charset="0"/>
                        <a:buChar char="•"/>
                      </a:pPr>
                      <a:endParaRPr lang="en-GB" sz="1300" b="0" kern="100">
                        <a:solidFill>
                          <a:srgbClr val="3D3D3D"/>
                        </a:solidFill>
                        <a:latin typeface="Arial" panose="020B0604020202020204" pitchFamily="34" charset="0"/>
                        <a:cs typeface="Arial" panose="020B0604020202020204" pitchFamily="34" charset="0"/>
                      </a:endParaRPr>
                    </a:p>
                    <a:p>
                      <a:pPr marL="171450" indent="-171450" algn="l">
                        <a:lnSpc>
                          <a:spcPct val="115000"/>
                        </a:lnSpc>
                        <a:spcAft>
                          <a:spcPts val="200"/>
                        </a:spcAft>
                        <a:buFont typeface="Arial" panose="020B0604020202020204" pitchFamily="34" charset="0"/>
                        <a:buChar char="•"/>
                      </a:pPr>
                      <a:endParaRPr lang="en-GB" sz="1300" b="0" kern="100">
                        <a:solidFill>
                          <a:srgbClr val="3D3D3D"/>
                        </a:solidFill>
                        <a:latin typeface="Arial" panose="020B0604020202020204" pitchFamily="34" charset="0"/>
                        <a:cs typeface="Arial" panose="020B0604020202020204" pitchFamily="34" charset="0"/>
                      </a:endParaRPr>
                    </a:p>
                  </a:txBody>
                  <a:tcPr marL="60660" marR="60660" marT="0" marB="0">
                    <a:solidFill>
                      <a:schemeClr val="bg1">
                        <a:lumMod val="95000"/>
                      </a:schemeClr>
                    </a:solidFill>
                  </a:tcPr>
                </a:tc>
                <a:extLst>
                  <a:ext uri="{0D108BD9-81ED-4DB2-BD59-A6C34878D82A}">
                    <a16:rowId xmlns:a16="http://schemas.microsoft.com/office/drawing/2014/main" val="349355123"/>
                  </a:ext>
                </a:extLst>
              </a:tr>
            </a:tbl>
          </a:graphicData>
        </a:graphic>
      </p:graphicFrame>
      <p:graphicFrame>
        <p:nvGraphicFramePr>
          <p:cNvPr id="3" name="Table 2">
            <a:extLst>
              <a:ext uri="{FF2B5EF4-FFF2-40B4-BE49-F238E27FC236}">
                <a16:creationId xmlns:a16="http://schemas.microsoft.com/office/drawing/2014/main" id="{DE38B618-3384-90F1-FDEF-E315B910087E}"/>
              </a:ext>
            </a:extLst>
          </p:cNvPr>
          <p:cNvGraphicFramePr>
            <a:graphicFrameLocks noGrp="1"/>
          </p:cNvGraphicFramePr>
          <p:nvPr/>
        </p:nvGraphicFramePr>
        <p:xfrm>
          <a:off x="2176443" y="1124637"/>
          <a:ext cx="1909777" cy="5104521"/>
        </p:xfrm>
        <a:graphic>
          <a:graphicData uri="http://schemas.openxmlformats.org/drawingml/2006/table">
            <a:tbl>
              <a:tblPr firstRow="1" firstCol="1" bandRow="1">
                <a:tableStyleId>{5C22544A-7EE6-4342-B048-85BDC9FD1C3A}</a:tableStyleId>
              </a:tblPr>
              <a:tblGrid>
                <a:gridCol w="1909777">
                  <a:extLst>
                    <a:ext uri="{9D8B030D-6E8A-4147-A177-3AD203B41FA5}">
                      <a16:colId xmlns:a16="http://schemas.microsoft.com/office/drawing/2014/main" val="1590116719"/>
                    </a:ext>
                  </a:extLst>
                </a:gridCol>
              </a:tblGrid>
              <a:tr h="375574">
                <a:tc>
                  <a:txBody>
                    <a:bodyPr/>
                    <a:lstStyle/>
                    <a:p>
                      <a:pPr algn="ctr">
                        <a:lnSpc>
                          <a:spcPct val="115000"/>
                        </a:lnSpc>
                        <a:spcAft>
                          <a:spcPts val="800"/>
                        </a:spcAft>
                        <a:buNone/>
                      </a:pPr>
                      <a:r>
                        <a:rPr lang="en-GB" sz="2100" kern="100" dirty="0">
                          <a:effectLst/>
                        </a:rPr>
                        <a:t>E</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0660" marR="60660" marT="0" marB="0">
                    <a:solidFill>
                      <a:srgbClr val="5D3A1F"/>
                    </a:solidFill>
                  </a:tcPr>
                </a:tc>
                <a:extLst>
                  <a:ext uri="{0D108BD9-81ED-4DB2-BD59-A6C34878D82A}">
                    <a16:rowId xmlns:a16="http://schemas.microsoft.com/office/drawing/2014/main" val="2350447430"/>
                  </a:ext>
                </a:extLst>
              </a:tr>
              <a:tr h="282133">
                <a:tc>
                  <a:txBody>
                    <a:bodyPr/>
                    <a:lstStyle/>
                    <a:p>
                      <a:pPr algn="ctr">
                        <a:lnSpc>
                          <a:spcPct val="115000"/>
                        </a:lnSpc>
                        <a:spcAft>
                          <a:spcPts val="800"/>
                        </a:spcAft>
                        <a:buNone/>
                      </a:pPr>
                      <a:r>
                        <a:rPr lang="en-GB" sz="1500" b="1" kern="100">
                          <a:solidFill>
                            <a:schemeClr val="tx1"/>
                          </a:solidFill>
                          <a:effectLst/>
                        </a:rPr>
                        <a:t>Economic</a:t>
                      </a:r>
                      <a:endParaRPr lang="en-GB" sz="1100" b="1"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60660" marR="60660" marT="0" marB="0">
                    <a:solidFill>
                      <a:srgbClr val="E5C896"/>
                    </a:solidFill>
                  </a:tcPr>
                </a:tc>
                <a:extLst>
                  <a:ext uri="{0D108BD9-81ED-4DB2-BD59-A6C34878D82A}">
                    <a16:rowId xmlns:a16="http://schemas.microsoft.com/office/drawing/2014/main" val="2515329438"/>
                  </a:ext>
                </a:extLst>
              </a:tr>
              <a:tr h="4446814">
                <a:tc>
                  <a:txBody>
                    <a:bodyPr/>
                    <a:lstStyle/>
                    <a:p>
                      <a:pPr marL="171450" marR="0" lvl="0" indent="-171450" algn="l" defTabSz="342900" rtl="0" eaLnBrk="1" fontAlgn="auto" latinLnBrk="0" hangingPunct="1">
                        <a:lnSpc>
                          <a:spcPct val="115000"/>
                        </a:lnSpc>
                        <a:spcBef>
                          <a:spcPts val="0"/>
                        </a:spcBef>
                        <a:spcAft>
                          <a:spcPts val="800"/>
                        </a:spcAft>
                        <a:buClrTx/>
                        <a:buSzTx/>
                        <a:buFont typeface="Arial" panose="020B0604020202020204" pitchFamily="34" charset="0"/>
                        <a:buChar char="•"/>
                        <a:tabLst/>
                        <a:defRPr/>
                      </a:pPr>
                      <a:r>
                        <a:rPr lang="en-US" sz="1300" b="0">
                          <a:solidFill>
                            <a:srgbClr val="3D3D3D"/>
                          </a:solidFill>
                          <a:latin typeface="Arial" panose="020B0604020202020204" pitchFamily="34" charset="0"/>
                          <a:ea typeface="Calibri" pitchFamily="34" charset="-122"/>
                          <a:cs typeface="Arial" panose="020B0604020202020204" pitchFamily="34" charset="0"/>
                        </a:rPr>
                        <a:t>Closures accelerating into 2026; business rates revaluation risks forcing thousands more to close </a:t>
                      </a:r>
                      <a:r>
                        <a:rPr lang="en-US" sz="1300" b="1">
                          <a:solidFill>
                            <a:srgbClr val="3D3D3D"/>
                          </a:solidFill>
                          <a:latin typeface="Arial" panose="020B0604020202020204" pitchFamily="34" charset="0"/>
                          <a:ea typeface="Calibri" pitchFamily="34" charset="-122"/>
                          <a:cs typeface="Arial" panose="020B0604020202020204" pitchFamily="34" charset="0"/>
                        </a:rPr>
                        <a:t>(Ingham, 2026, para. 1)</a:t>
                      </a:r>
                      <a:endParaRPr lang="en-US" sz="1300" b="1">
                        <a:latin typeface="Arial" panose="020B0604020202020204" pitchFamily="34" charset="0"/>
                        <a:cs typeface="Arial" panose="020B0604020202020204" pitchFamily="34" charset="0"/>
                      </a:endParaRPr>
                    </a:p>
                    <a:p>
                      <a:pPr marL="171450" indent="-171450" algn="l">
                        <a:lnSpc>
                          <a:spcPct val="115000"/>
                        </a:lnSpc>
                        <a:spcAft>
                          <a:spcPts val="200"/>
                        </a:spcAft>
                        <a:buFont typeface="Arial" panose="020B0604020202020204" pitchFamily="34" charset="0"/>
                        <a:buChar char="•"/>
                      </a:pPr>
                      <a:endParaRPr lang="en-GB" sz="1300" b="0" kern="100">
                        <a:solidFill>
                          <a:srgbClr val="3D3D3D"/>
                        </a:solidFill>
                        <a:latin typeface="Arial" panose="020B0604020202020204" pitchFamily="34" charset="0"/>
                        <a:cs typeface="Arial" panose="020B0604020202020204" pitchFamily="34" charset="0"/>
                      </a:endParaRPr>
                    </a:p>
                    <a:p>
                      <a:pPr marL="171450" indent="-171450" algn="l">
                        <a:lnSpc>
                          <a:spcPct val="115000"/>
                        </a:lnSpc>
                        <a:spcAft>
                          <a:spcPts val="200"/>
                        </a:spcAft>
                        <a:buFont typeface="Arial" panose="020B0604020202020204" pitchFamily="34" charset="0"/>
                        <a:buChar char="•"/>
                      </a:pPr>
                      <a:r>
                        <a:rPr lang="en-GB" sz="1300" b="0" kern="100">
                          <a:solidFill>
                            <a:srgbClr val="3D3D3D"/>
                          </a:solidFill>
                          <a:latin typeface="Arial" panose="020B0604020202020204" pitchFamily="34" charset="0"/>
                          <a:cs typeface="Arial" panose="020B0604020202020204" pitchFamily="34" charset="0"/>
                        </a:rPr>
                        <a:t>Declining high street footfall compounding bakery revenue loss </a:t>
                      </a:r>
                      <a:r>
                        <a:rPr lang="en-GB" sz="1300" b="1" kern="100">
                          <a:solidFill>
                            <a:srgbClr val="3D3D3D"/>
                          </a:solidFill>
                          <a:latin typeface="Arial" panose="020B0604020202020204" pitchFamily="34" charset="0"/>
                          <a:cs typeface="Arial" panose="020B0604020202020204" pitchFamily="34" charset="0"/>
                        </a:rPr>
                        <a:t>(BBC News, 2026, para. 3)</a:t>
                      </a:r>
                    </a:p>
                  </a:txBody>
                  <a:tcPr marL="60660" marR="60660" marT="0" marB="0">
                    <a:solidFill>
                      <a:schemeClr val="bg1">
                        <a:lumMod val="95000"/>
                      </a:schemeClr>
                    </a:solidFill>
                  </a:tcPr>
                </a:tc>
                <a:extLst>
                  <a:ext uri="{0D108BD9-81ED-4DB2-BD59-A6C34878D82A}">
                    <a16:rowId xmlns:a16="http://schemas.microsoft.com/office/drawing/2014/main" val="1966684537"/>
                  </a:ext>
                </a:extLst>
              </a:tr>
            </a:tbl>
          </a:graphicData>
        </a:graphic>
      </p:graphicFrame>
      <p:graphicFrame>
        <p:nvGraphicFramePr>
          <p:cNvPr id="4" name="Table 3">
            <a:extLst>
              <a:ext uri="{FF2B5EF4-FFF2-40B4-BE49-F238E27FC236}">
                <a16:creationId xmlns:a16="http://schemas.microsoft.com/office/drawing/2014/main" id="{F764ECDF-759C-7197-9DBB-3165AE6033E1}"/>
              </a:ext>
            </a:extLst>
          </p:cNvPr>
          <p:cNvGraphicFramePr>
            <a:graphicFrameLocks noGrp="1"/>
          </p:cNvGraphicFramePr>
          <p:nvPr/>
        </p:nvGraphicFramePr>
        <p:xfrm>
          <a:off x="4086218" y="1124637"/>
          <a:ext cx="1909777" cy="5104521"/>
        </p:xfrm>
        <a:graphic>
          <a:graphicData uri="http://schemas.openxmlformats.org/drawingml/2006/table">
            <a:tbl>
              <a:tblPr firstRow="1" firstCol="1" bandRow="1">
                <a:tableStyleId>{5C22544A-7EE6-4342-B048-85BDC9FD1C3A}</a:tableStyleId>
              </a:tblPr>
              <a:tblGrid>
                <a:gridCol w="1909777">
                  <a:extLst>
                    <a:ext uri="{9D8B030D-6E8A-4147-A177-3AD203B41FA5}">
                      <a16:colId xmlns:a16="http://schemas.microsoft.com/office/drawing/2014/main" val="275114125"/>
                    </a:ext>
                  </a:extLst>
                </a:gridCol>
              </a:tblGrid>
              <a:tr h="375574">
                <a:tc>
                  <a:txBody>
                    <a:bodyPr/>
                    <a:lstStyle/>
                    <a:p>
                      <a:pPr algn="ctr">
                        <a:lnSpc>
                          <a:spcPct val="115000"/>
                        </a:lnSpc>
                        <a:spcAft>
                          <a:spcPts val="800"/>
                        </a:spcAft>
                        <a:buNone/>
                      </a:pPr>
                      <a:r>
                        <a:rPr lang="en-GB" sz="2100" kern="100" dirty="0">
                          <a:effectLst/>
                        </a:rPr>
                        <a:t>S</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0660" marR="60660" marT="0" marB="0">
                    <a:solidFill>
                      <a:srgbClr val="5D3A1F"/>
                    </a:solidFill>
                  </a:tcPr>
                </a:tc>
                <a:extLst>
                  <a:ext uri="{0D108BD9-81ED-4DB2-BD59-A6C34878D82A}">
                    <a16:rowId xmlns:a16="http://schemas.microsoft.com/office/drawing/2014/main" val="3550298225"/>
                  </a:ext>
                </a:extLst>
              </a:tr>
              <a:tr h="282133">
                <a:tc>
                  <a:txBody>
                    <a:bodyPr/>
                    <a:lstStyle/>
                    <a:p>
                      <a:pPr algn="ctr">
                        <a:lnSpc>
                          <a:spcPct val="115000"/>
                        </a:lnSpc>
                        <a:spcAft>
                          <a:spcPts val="800"/>
                        </a:spcAft>
                        <a:buNone/>
                      </a:pPr>
                      <a:r>
                        <a:rPr lang="en-GB" sz="1500" b="1" kern="100">
                          <a:solidFill>
                            <a:schemeClr val="tx1"/>
                          </a:solidFill>
                          <a:effectLst/>
                        </a:rPr>
                        <a:t>Social</a:t>
                      </a:r>
                      <a:endParaRPr lang="en-GB" sz="1100" b="1"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60660" marR="60660" marT="0" marB="0">
                    <a:solidFill>
                      <a:srgbClr val="E5C896"/>
                    </a:solidFill>
                  </a:tcPr>
                </a:tc>
                <a:extLst>
                  <a:ext uri="{0D108BD9-81ED-4DB2-BD59-A6C34878D82A}">
                    <a16:rowId xmlns:a16="http://schemas.microsoft.com/office/drawing/2014/main" val="1427861655"/>
                  </a:ext>
                </a:extLst>
              </a:tr>
              <a:tr h="4446814">
                <a:tc>
                  <a:txBody>
                    <a:bodyPr/>
                    <a:lstStyle/>
                    <a:p>
                      <a:pPr marL="171450" indent="-171450" algn="l">
                        <a:lnSpc>
                          <a:spcPct val="115000"/>
                        </a:lnSpc>
                        <a:spcAft>
                          <a:spcPts val="200"/>
                        </a:spcAft>
                        <a:buFont typeface="Arial" panose="020B0604020202020204" pitchFamily="34" charset="0"/>
                        <a:buChar char="•"/>
                      </a:pPr>
                      <a:r>
                        <a:rPr lang="en-GB" sz="1100" b="0" kern="100">
                          <a:solidFill>
                            <a:srgbClr val="3D3D3D"/>
                          </a:solidFill>
                          <a:latin typeface="Arial" panose="020B0604020202020204" pitchFamily="34" charset="0"/>
                          <a:cs typeface="Arial" panose="020B0604020202020204" pitchFamily="34" charset="0"/>
                        </a:rPr>
                        <a:t>Hybrid working: 87% of lunches now eaten at home </a:t>
                      </a:r>
                      <a:r>
                        <a:rPr lang="en-GB" sz="1100" b="1" kern="100">
                          <a:solidFill>
                            <a:srgbClr val="3D3D3D"/>
                          </a:solidFill>
                          <a:latin typeface="Arial" panose="020B0604020202020204" pitchFamily="34" charset="0"/>
                          <a:cs typeface="Arial" panose="020B0604020202020204" pitchFamily="34" charset="0"/>
                        </a:rPr>
                        <a:t>(Sophie, 2025, para. 8)</a:t>
                      </a:r>
                    </a:p>
                    <a:p>
                      <a:pPr marL="171450" indent="-171450" algn="l">
                        <a:lnSpc>
                          <a:spcPct val="115000"/>
                        </a:lnSpc>
                        <a:spcAft>
                          <a:spcPts val="200"/>
                        </a:spcAft>
                        <a:buFont typeface="Arial" panose="020B0604020202020204" pitchFamily="34" charset="0"/>
                        <a:buChar char="•"/>
                      </a:pPr>
                      <a:endParaRPr lang="en-GB" sz="1100" b="1" kern="100">
                        <a:solidFill>
                          <a:srgbClr val="3D3D3D"/>
                        </a:solidFill>
                        <a:latin typeface="Arial" panose="020B0604020202020204" pitchFamily="34" charset="0"/>
                        <a:cs typeface="Arial" panose="020B0604020202020204" pitchFamily="34" charset="0"/>
                      </a:endParaRPr>
                    </a:p>
                    <a:p>
                      <a:pPr marL="171450" indent="-171450" algn="l">
                        <a:lnSpc>
                          <a:spcPct val="115000"/>
                        </a:lnSpc>
                        <a:spcAft>
                          <a:spcPts val="200"/>
                        </a:spcAft>
                        <a:buFont typeface="Arial" panose="020B0604020202020204" pitchFamily="34" charset="0"/>
                        <a:buChar char="•"/>
                      </a:pPr>
                      <a:r>
                        <a:rPr lang="en-GB" sz="1100" b="0" kern="100">
                          <a:solidFill>
                            <a:srgbClr val="3D3D3D"/>
                          </a:solidFill>
                          <a:latin typeface="Arial" panose="020B0604020202020204" pitchFamily="34" charset="0"/>
                          <a:cs typeface="Arial" panose="020B0604020202020204" pitchFamily="34" charset="0"/>
                        </a:rPr>
                        <a:t>Social media driving gourmet sandwich trend </a:t>
                      </a:r>
                      <a:r>
                        <a:rPr lang="en-GB" sz="1100" b="1" kern="100">
                          <a:solidFill>
                            <a:srgbClr val="3D3D3D"/>
                          </a:solidFill>
                          <a:latin typeface="Arial" panose="020B0604020202020204" pitchFamily="34" charset="0"/>
                          <a:cs typeface="Arial" panose="020B0604020202020204" pitchFamily="34" charset="0"/>
                        </a:rPr>
                        <a:t>(Sophie, 2025, para. 12)</a:t>
                      </a:r>
                    </a:p>
                    <a:p>
                      <a:pPr marL="171450" indent="-171450" algn="l">
                        <a:lnSpc>
                          <a:spcPct val="115000"/>
                        </a:lnSpc>
                        <a:spcAft>
                          <a:spcPts val="200"/>
                        </a:spcAft>
                        <a:buFont typeface="Arial" panose="020B0604020202020204" pitchFamily="34" charset="0"/>
                        <a:buChar char="•"/>
                      </a:pPr>
                      <a:endParaRPr lang="en-GB" sz="1100" b="1" kern="100">
                        <a:solidFill>
                          <a:srgbClr val="3D3D3D"/>
                        </a:solidFill>
                        <a:latin typeface="Arial" panose="020B0604020202020204" pitchFamily="34" charset="0"/>
                        <a:cs typeface="Arial" panose="020B0604020202020204" pitchFamily="34" charset="0"/>
                      </a:endParaRPr>
                    </a:p>
                    <a:p>
                      <a:pPr marL="171450" indent="-171450" algn="l">
                        <a:lnSpc>
                          <a:spcPct val="115000"/>
                        </a:lnSpc>
                        <a:spcAft>
                          <a:spcPts val="200"/>
                        </a:spcAft>
                        <a:buFont typeface="Arial" panose="020B0604020202020204" pitchFamily="34" charset="0"/>
                        <a:buChar char="•"/>
                      </a:pPr>
                      <a:r>
                        <a:rPr lang="en-GB" sz="1100" b="0" kern="100">
                          <a:solidFill>
                            <a:srgbClr val="3D3D3D"/>
                          </a:solidFill>
                          <a:latin typeface="Arial" panose="020B0604020202020204" pitchFamily="34" charset="0"/>
                          <a:cs typeface="Arial" panose="020B0604020202020204" pitchFamily="34" charset="0"/>
                        </a:rPr>
                        <a:t>Elevated consumer expectations for quality &amp; experience </a:t>
                      </a:r>
                      <a:r>
                        <a:rPr lang="en-GB" sz="1100" b="1" kern="100">
                          <a:solidFill>
                            <a:srgbClr val="3D3D3D"/>
                          </a:solidFill>
                          <a:latin typeface="Arial" panose="020B0604020202020204" pitchFamily="34" charset="0"/>
                          <a:cs typeface="Arial" panose="020B0604020202020204" pitchFamily="34" charset="0"/>
                        </a:rPr>
                        <a:t>(Sophie, 2025, para. 10)</a:t>
                      </a:r>
                    </a:p>
                    <a:p>
                      <a:pPr marL="171450" indent="-171450" algn="l">
                        <a:lnSpc>
                          <a:spcPct val="115000"/>
                        </a:lnSpc>
                        <a:spcAft>
                          <a:spcPts val="200"/>
                        </a:spcAft>
                        <a:buFont typeface="Arial" panose="020B0604020202020204" pitchFamily="34" charset="0"/>
                        <a:buChar char="•"/>
                      </a:pPr>
                      <a:endParaRPr lang="en-GB" sz="1100" b="0" kern="100">
                        <a:solidFill>
                          <a:srgbClr val="3D3D3D"/>
                        </a:solidFill>
                        <a:latin typeface="Arial" panose="020B0604020202020204" pitchFamily="34" charset="0"/>
                        <a:cs typeface="Arial" panose="020B0604020202020204" pitchFamily="34" charset="0"/>
                      </a:endParaRPr>
                    </a:p>
                    <a:p>
                      <a:pPr marL="171450" indent="-171450" algn="l">
                        <a:lnSpc>
                          <a:spcPct val="115000"/>
                        </a:lnSpc>
                        <a:spcAft>
                          <a:spcPts val="200"/>
                        </a:spcAft>
                        <a:buFont typeface="Arial" panose="020B0604020202020204" pitchFamily="34" charset="0"/>
                        <a:buChar char="•"/>
                      </a:pPr>
                      <a:r>
                        <a:rPr lang="en-GB" sz="1100" b="0" kern="100">
                          <a:solidFill>
                            <a:srgbClr val="3D3D3D"/>
                          </a:solidFill>
                          <a:latin typeface="Arial" panose="020B0604020202020204" pitchFamily="34" charset="0"/>
                          <a:cs typeface="Arial" panose="020B0604020202020204" pitchFamily="34" charset="0"/>
                        </a:rPr>
                        <a:t>Growing demand for artisan, locally sourced food </a:t>
                      </a:r>
                      <a:r>
                        <a:rPr lang="en-GB" sz="1100" b="1" kern="100">
                          <a:solidFill>
                            <a:srgbClr val="3D3D3D"/>
                          </a:solidFill>
                          <a:latin typeface="Arial" panose="020B0604020202020204" pitchFamily="34" charset="0"/>
                          <a:cs typeface="Arial" panose="020B0604020202020204" pitchFamily="34" charset="0"/>
                        </a:rPr>
                        <a:t>(Sophie, 2025, para. 10)</a:t>
                      </a:r>
                    </a:p>
                  </a:txBody>
                  <a:tcPr marL="60660" marR="60660" marT="0" marB="0">
                    <a:solidFill>
                      <a:schemeClr val="bg1">
                        <a:lumMod val="95000"/>
                      </a:schemeClr>
                    </a:solidFill>
                  </a:tcPr>
                </a:tc>
                <a:extLst>
                  <a:ext uri="{0D108BD9-81ED-4DB2-BD59-A6C34878D82A}">
                    <a16:rowId xmlns:a16="http://schemas.microsoft.com/office/drawing/2014/main" val="779404580"/>
                  </a:ext>
                </a:extLst>
              </a:tr>
            </a:tbl>
          </a:graphicData>
        </a:graphic>
      </p:graphicFrame>
      <p:graphicFrame>
        <p:nvGraphicFramePr>
          <p:cNvPr id="5" name="Table 4">
            <a:extLst>
              <a:ext uri="{FF2B5EF4-FFF2-40B4-BE49-F238E27FC236}">
                <a16:creationId xmlns:a16="http://schemas.microsoft.com/office/drawing/2014/main" id="{ECDDDE53-E3D0-9E46-BA79-0A445B4FB062}"/>
              </a:ext>
            </a:extLst>
          </p:cNvPr>
          <p:cNvGraphicFramePr>
            <a:graphicFrameLocks noGrp="1"/>
          </p:cNvGraphicFramePr>
          <p:nvPr/>
        </p:nvGraphicFramePr>
        <p:xfrm>
          <a:off x="5995991" y="1124637"/>
          <a:ext cx="1909777" cy="5119662"/>
        </p:xfrm>
        <a:graphic>
          <a:graphicData uri="http://schemas.openxmlformats.org/drawingml/2006/table">
            <a:tbl>
              <a:tblPr firstRow="1" firstCol="1" bandRow="1">
                <a:tableStyleId>{5C22544A-7EE6-4342-B048-85BDC9FD1C3A}</a:tableStyleId>
              </a:tblPr>
              <a:tblGrid>
                <a:gridCol w="1909777">
                  <a:extLst>
                    <a:ext uri="{9D8B030D-6E8A-4147-A177-3AD203B41FA5}">
                      <a16:colId xmlns:a16="http://schemas.microsoft.com/office/drawing/2014/main" val="2796383226"/>
                    </a:ext>
                  </a:extLst>
                </a:gridCol>
              </a:tblGrid>
              <a:tr h="375574">
                <a:tc>
                  <a:txBody>
                    <a:bodyPr/>
                    <a:lstStyle/>
                    <a:p>
                      <a:pPr algn="ctr">
                        <a:lnSpc>
                          <a:spcPct val="115000"/>
                        </a:lnSpc>
                        <a:spcAft>
                          <a:spcPts val="800"/>
                        </a:spcAft>
                        <a:buNone/>
                      </a:pPr>
                      <a:r>
                        <a:rPr lang="en-GB" sz="2100" kern="100" dirty="0">
                          <a:effectLst/>
                        </a:rPr>
                        <a:t>T</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0660" marR="60660" marT="0" marB="0">
                    <a:solidFill>
                      <a:srgbClr val="5D3A1F"/>
                    </a:solidFill>
                  </a:tcPr>
                </a:tc>
                <a:extLst>
                  <a:ext uri="{0D108BD9-81ED-4DB2-BD59-A6C34878D82A}">
                    <a16:rowId xmlns:a16="http://schemas.microsoft.com/office/drawing/2014/main" val="3231727759"/>
                  </a:ext>
                </a:extLst>
              </a:tr>
              <a:tr h="282133">
                <a:tc>
                  <a:txBody>
                    <a:bodyPr/>
                    <a:lstStyle/>
                    <a:p>
                      <a:pPr algn="ctr">
                        <a:lnSpc>
                          <a:spcPct val="115000"/>
                        </a:lnSpc>
                        <a:spcAft>
                          <a:spcPts val="800"/>
                        </a:spcAft>
                        <a:buNone/>
                      </a:pPr>
                      <a:r>
                        <a:rPr lang="en-GB" sz="1500" b="1" kern="100">
                          <a:solidFill>
                            <a:schemeClr val="tx1"/>
                          </a:solidFill>
                          <a:effectLst/>
                        </a:rPr>
                        <a:t>Technological</a:t>
                      </a:r>
                      <a:endParaRPr lang="en-GB" sz="1100" b="1"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60660" marR="60660" marT="0" marB="0">
                    <a:solidFill>
                      <a:srgbClr val="E5C896"/>
                    </a:solidFill>
                  </a:tcPr>
                </a:tc>
                <a:extLst>
                  <a:ext uri="{0D108BD9-81ED-4DB2-BD59-A6C34878D82A}">
                    <a16:rowId xmlns:a16="http://schemas.microsoft.com/office/drawing/2014/main" val="1675530994"/>
                  </a:ext>
                </a:extLst>
              </a:tr>
              <a:tr h="4446814">
                <a:tc>
                  <a:txBody>
                    <a:bodyPr/>
                    <a:lstStyle/>
                    <a:p>
                      <a:pPr marL="171450" indent="-171450" algn="l">
                        <a:lnSpc>
                          <a:spcPct val="115000"/>
                        </a:lnSpc>
                        <a:spcAft>
                          <a:spcPts val="200"/>
                        </a:spcAft>
                        <a:buFont typeface="Arial" panose="020B0604020202020204" pitchFamily="34" charset="0"/>
                        <a:buChar char="•"/>
                      </a:pPr>
                      <a:r>
                        <a:rPr lang="en-GB" sz="1300" b="0" kern="100">
                          <a:solidFill>
                            <a:srgbClr val="3D3D3D"/>
                          </a:solidFill>
                          <a:latin typeface="Arial" panose="020B0604020202020204" pitchFamily="34" charset="0"/>
                          <a:cs typeface="Arial" panose="020B0604020202020204" pitchFamily="34" charset="0"/>
                        </a:rPr>
                        <a:t>No online ordering or pre-order system in place (Sophie, 2025, para. 7)</a:t>
                      </a:r>
                    </a:p>
                    <a:p>
                      <a:pPr marL="171450" indent="-171450" algn="l">
                        <a:lnSpc>
                          <a:spcPct val="115000"/>
                        </a:lnSpc>
                        <a:spcAft>
                          <a:spcPts val="200"/>
                        </a:spcAft>
                        <a:buFont typeface="Arial" panose="020B0604020202020204" pitchFamily="34" charset="0"/>
                        <a:buChar char="•"/>
                      </a:pPr>
                      <a:endParaRPr lang="en-GB" sz="1300" b="0" kern="100">
                        <a:solidFill>
                          <a:srgbClr val="3D3D3D"/>
                        </a:solidFill>
                        <a:latin typeface="Arial" panose="020B0604020202020204" pitchFamily="34" charset="0"/>
                        <a:cs typeface="Arial" panose="020B0604020202020204" pitchFamily="34" charset="0"/>
                      </a:endParaRPr>
                    </a:p>
                    <a:p>
                      <a:pPr marL="171450" indent="-171450" algn="l">
                        <a:lnSpc>
                          <a:spcPct val="115000"/>
                        </a:lnSpc>
                        <a:spcAft>
                          <a:spcPts val="200"/>
                        </a:spcAft>
                        <a:buFont typeface="Arial" panose="020B0604020202020204" pitchFamily="34" charset="0"/>
                        <a:buChar char="•"/>
                      </a:pPr>
                      <a:r>
                        <a:rPr lang="en-GB" sz="1300" b="0" kern="100">
                          <a:solidFill>
                            <a:srgbClr val="3D3D3D"/>
                          </a:solidFill>
                          <a:latin typeface="Arial" panose="020B0604020202020204" pitchFamily="34" charset="0"/>
                          <a:cs typeface="Arial" panose="020B0604020202020204" pitchFamily="34" charset="0"/>
                        </a:rPr>
                        <a:t>Unable to answer calls during baking hours</a:t>
                      </a:r>
                    </a:p>
                    <a:p>
                      <a:pPr marL="171450" indent="-171450" algn="l">
                        <a:lnSpc>
                          <a:spcPct val="115000"/>
                        </a:lnSpc>
                        <a:spcAft>
                          <a:spcPts val="200"/>
                        </a:spcAft>
                        <a:buFont typeface="Arial" panose="020B0604020202020204" pitchFamily="34" charset="0"/>
                        <a:buChar char="•"/>
                      </a:pPr>
                      <a:endParaRPr lang="en-GB" sz="1300" b="0" kern="100">
                        <a:solidFill>
                          <a:srgbClr val="3D3D3D"/>
                        </a:solidFill>
                        <a:latin typeface="Arial" panose="020B0604020202020204" pitchFamily="34" charset="0"/>
                        <a:cs typeface="Arial" panose="020B0604020202020204" pitchFamily="34" charset="0"/>
                      </a:endParaRPr>
                    </a:p>
                    <a:p>
                      <a:pPr marL="171450" indent="-171450" algn="l">
                        <a:lnSpc>
                          <a:spcPct val="115000"/>
                        </a:lnSpc>
                        <a:spcAft>
                          <a:spcPts val="200"/>
                        </a:spcAft>
                        <a:buFont typeface="Arial" panose="020B0604020202020204" pitchFamily="34" charset="0"/>
                        <a:buChar char="•"/>
                      </a:pPr>
                      <a:r>
                        <a:rPr lang="en-GB" sz="1300" b="0" kern="100">
                          <a:solidFill>
                            <a:srgbClr val="3D3D3D"/>
                          </a:solidFill>
                          <a:latin typeface="Arial" panose="020B0604020202020204" pitchFamily="34" charset="0"/>
                          <a:cs typeface="Arial" panose="020B0604020202020204" pitchFamily="34" charset="0"/>
                        </a:rPr>
                        <a:t>Delivery platform opportunity, e.g. Deliveroo, Uber Eats </a:t>
                      </a:r>
                      <a:r>
                        <a:rPr lang="en-GB" sz="1300" b="1" kern="100">
                          <a:solidFill>
                            <a:srgbClr val="3D3D3D"/>
                          </a:solidFill>
                          <a:latin typeface="Arial" panose="020B0604020202020204" pitchFamily="34" charset="0"/>
                          <a:cs typeface="Arial" panose="020B0604020202020204" pitchFamily="34" charset="0"/>
                        </a:rPr>
                        <a:t>(Sophie, 2025, para. 6)</a:t>
                      </a:r>
                    </a:p>
                    <a:p>
                      <a:pPr marL="171450" indent="-171450" algn="l">
                        <a:lnSpc>
                          <a:spcPct val="115000"/>
                        </a:lnSpc>
                        <a:spcAft>
                          <a:spcPts val="200"/>
                        </a:spcAft>
                        <a:buFont typeface="Arial" panose="020B0604020202020204" pitchFamily="34" charset="0"/>
                        <a:buChar char="•"/>
                      </a:pPr>
                      <a:endParaRPr lang="en-GB" sz="1300" b="0" kern="100">
                        <a:solidFill>
                          <a:srgbClr val="3D3D3D"/>
                        </a:solidFill>
                        <a:latin typeface="Arial" panose="020B0604020202020204" pitchFamily="34" charset="0"/>
                        <a:cs typeface="Arial" panose="020B0604020202020204" pitchFamily="34" charset="0"/>
                      </a:endParaRPr>
                    </a:p>
                    <a:p>
                      <a:pPr marL="171450" indent="-171450" algn="l">
                        <a:lnSpc>
                          <a:spcPct val="115000"/>
                        </a:lnSpc>
                        <a:spcAft>
                          <a:spcPts val="200"/>
                        </a:spcAft>
                        <a:buFont typeface="Arial" panose="020B0604020202020204" pitchFamily="34" charset="0"/>
                        <a:buChar char="•"/>
                      </a:pPr>
                      <a:r>
                        <a:rPr lang="en-GB" sz="1300" b="0" kern="100">
                          <a:solidFill>
                            <a:srgbClr val="3D3D3D"/>
                          </a:solidFill>
                          <a:latin typeface="Arial" panose="020B0604020202020204" pitchFamily="34" charset="0"/>
                          <a:cs typeface="Arial" panose="020B0604020202020204" pitchFamily="34" charset="0"/>
                        </a:rPr>
                        <a:t>Social media marketing gap vs. competitors </a:t>
                      </a:r>
                      <a:r>
                        <a:rPr lang="en-GB" sz="1300" b="1" kern="100">
                          <a:solidFill>
                            <a:srgbClr val="3D3D3D"/>
                          </a:solidFill>
                          <a:latin typeface="Arial" panose="020B0604020202020204" pitchFamily="34" charset="0"/>
                          <a:cs typeface="Arial" panose="020B0604020202020204" pitchFamily="34" charset="0"/>
                        </a:rPr>
                        <a:t>(Sophie, 2025, para. 12)</a:t>
                      </a:r>
                    </a:p>
                  </a:txBody>
                  <a:tcPr marL="60660" marR="60660" marT="0" marB="0">
                    <a:solidFill>
                      <a:schemeClr val="bg1">
                        <a:lumMod val="95000"/>
                      </a:schemeClr>
                    </a:solidFill>
                  </a:tcPr>
                </a:tc>
                <a:extLst>
                  <a:ext uri="{0D108BD9-81ED-4DB2-BD59-A6C34878D82A}">
                    <a16:rowId xmlns:a16="http://schemas.microsoft.com/office/drawing/2014/main" val="1193457574"/>
                  </a:ext>
                </a:extLst>
              </a:tr>
            </a:tbl>
          </a:graphicData>
        </a:graphic>
      </p:graphicFrame>
      <p:graphicFrame>
        <p:nvGraphicFramePr>
          <p:cNvPr id="6" name="Table 5">
            <a:extLst>
              <a:ext uri="{FF2B5EF4-FFF2-40B4-BE49-F238E27FC236}">
                <a16:creationId xmlns:a16="http://schemas.microsoft.com/office/drawing/2014/main" id="{7594AEEC-2001-3427-6DD0-70C06B94D684}"/>
              </a:ext>
            </a:extLst>
          </p:cNvPr>
          <p:cNvGraphicFramePr>
            <a:graphicFrameLocks noGrp="1"/>
          </p:cNvGraphicFramePr>
          <p:nvPr/>
        </p:nvGraphicFramePr>
        <p:xfrm>
          <a:off x="7905766" y="1124636"/>
          <a:ext cx="1909777" cy="5104521"/>
        </p:xfrm>
        <a:graphic>
          <a:graphicData uri="http://schemas.openxmlformats.org/drawingml/2006/table">
            <a:tbl>
              <a:tblPr firstRow="1" firstCol="1" bandRow="1">
                <a:tableStyleId>{5C22544A-7EE6-4342-B048-85BDC9FD1C3A}</a:tableStyleId>
              </a:tblPr>
              <a:tblGrid>
                <a:gridCol w="1909777">
                  <a:extLst>
                    <a:ext uri="{9D8B030D-6E8A-4147-A177-3AD203B41FA5}">
                      <a16:colId xmlns:a16="http://schemas.microsoft.com/office/drawing/2014/main" val="1437672493"/>
                    </a:ext>
                  </a:extLst>
                </a:gridCol>
              </a:tblGrid>
              <a:tr h="375574">
                <a:tc>
                  <a:txBody>
                    <a:bodyPr/>
                    <a:lstStyle/>
                    <a:p>
                      <a:pPr algn="ctr">
                        <a:lnSpc>
                          <a:spcPct val="115000"/>
                        </a:lnSpc>
                        <a:spcAft>
                          <a:spcPts val="800"/>
                        </a:spcAft>
                        <a:buNone/>
                      </a:pPr>
                      <a:r>
                        <a:rPr lang="en-GB" sz="2100" kern="100" dirty="0">
                          <a:effectLst/>
                        </a:rPr>
                        <a:t>E</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0660" marR="60660" marT="0" marB="0">
                    <a:solidFill>
                      <a:srgbClr val="5D3A1F"/>
                    </a:solidFill>
                  </a:tcPr>
                </a:tc>
                <a:extLst>
                  <a:ext uri="{0D108BD9-81ED-4DB2-BD59-A6C34878D82A}">
                    <a16:rowId xmlns:a16="http://schemas.microsoft.com/office/drawing/2014/main" val="390845471"/>
                  </a:ext>
                </a:extLst>
              </a:tr>
              <a:tr h="282133">
                <a:tc>
                  <a:txBody>
                    <a:bodyPr/>
                    <a:lstStyle/>
                    <a:p>
                      <a:pPr algn="ctr">
                        <a:lnSpc>
                          <a:spcPct val="115000"/>
                        </a:lnSpc>
                        <a:spcAft>
                          <a:spcPts val="800"/>
                        </a:spcAft>
                        <a:buNone/>
                      </a:pPr>
                      <a:r>
                        <a:rPr lang="en-GB" sz="1500" b="1" kern="100">
                          <a:solidFill>
                            <a:schemeClr val="tx1"/>
                          </a:solidFill>
                          <a:effectLst/>
                        </a:rPr>
                        <a:t>Environmental</a:t>
                      </a:r>
                      <a:endParaRPr lang="en-GB" sz="1100" b="1"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60660" marR="60660" marT="0" marB="0">
                    <a:solidFill>
                      <a:srgbClr val="E5C896"/>
                    </a:solidFill>
                  </a:tcPr>
                </a:tc>
                <a:extLst>
                  <a:ext uri="{0D108BD9-81ED-4DB2-BD59-A6C34878D82A}">
                    <a16:rowId xmlns:a16="http://schemas.microsoft.com/office/drawing/2014/main" val="936202883"/>
                  </a:ext>
                </a:extLst>
              </a:tr>
              <a:tr h="4446814">
                <a:tc>
                  <a:txBody>
                    <a:bodyPr/>
                    <a:lstStyle/>
                    <a:p>
                      <a:pPr marL="171450" indent="-171450" algn="l">
                        <a:lnSpc>
                          <a:spcPct val="115000"/>
                        </a:lnSpc>
                        <a:spcAft>
                          <a:spcPts val="200"/>
                        </a:spcAft>
                        <a:buFont typeface="Arial" panose="020B0604020202020204" pitchFamily="34" charset="0"/>
                        <a:buChar char="•"/>
                      </a:pPr>
                      <a:r>
                        <a:rPr lang="en-GB" sz="1300" b="0" kern="100">
                          <a:solidFill>
                            <a:srgbClr val="3D3D3D"/>
                          </a:solidFill>
                          <a:latin typeface="Arial" panose="020B0604020202020204" pitchFamily="34" charset="0"/>
                          <a:cs typeface="Arial" panose="020B0604020202020204" pitchFamily="34" charset="0"/>
                        </a:rPr>
                        <a:t>Organic-only sourcing = unpredictable supply costs</a:t>
                      </a:r>
                    </a:p>
                    <a:p>
                      <a:pPr marL="171450" indent="-171450" algn="l">
                        <a:lnSpc>
                          <a:spcPct val="115000"/>
                        </a:lnSpc>
                        <a:spcAft>
                          <a:spcPts val="200"/>
                        </a:spcAft>
                        <a:buFont typeface="Arial" panose="020B0604020202020204" pitchFamily="34" charset="0"/>
                        <a:buChar char="•"/>
                      </a:pPr>
                      <a:endParaRPr lang="en-GB" sz="1300" b="0" kern="100">
                        <a:solidFill>
                          <a:srgbClr val="3D3D3D"/>
                        </a:solidFill>
                        <a:latin typeface="Arial" panose="020B0604020202020204" pitchFamily="34" charset="0"/>
                        <a:cs typeface="Arial" panose="020B0604020202020204" pitchFamily="34" charset="0"/>
                      </a:endParaRPr>
                    </a:p>
                    <a:p>
                      <a:pPr marL="171450" indent="-171450" algn="l">
                        <a:lnSpc>
                          <a:spcPct val="115000"/>
                        </a:lnSpc>
                        <a:spcAft>
                          <a:spcPts val="200"/>
                        </a:spcAft>
                        <a:buFont typeface="Arial" panose="020B0604020202020204" pitchFamily="34" charset="0"/>
                        <a:buChar char="•"/>
                      </a:pPr>
                      <a:r>
                        <a:rPr lang="en-GB" sz="1300" b="0" kern="100">
                          <a:solidFill>
                            <a:srgbClr val="3D3D3D"/>
                          </a:solidFill>
                          <a:latin typeface="Arial" panose="020B0604020202020204" pitchFamily="34" charset="0"/>
                          <a:cs typeface="Arial" panose="020B0604020202020204" pitchFamily="34" charset="0"/>
                        </a:rPr>
                        <a:t>Climate &amp; crop failure risk to ingredient availability </a:t>
                      </a:r>
                      <a:r>
                        <a:rPr lang="en-GB" sz="1300" b="1" kern="100">
                          <a:solidFill>
                            <a:srgbClr val="3D3D3D"/>
                          </a:solidFill>
                          <a:latin typeface="Arial" panose="020B0604020202020204" pitchFamily="34" charset="0"/>
                          <a:cs typeface="Arial" panose="020B0604020202020204" pitchFamily="34" charset="0"/>
                        </a:rPr>
                        <a:t>(BBC News, 2026, para. 3)</a:t>
                      </a:r>
                    </a:p>
                    <a:p>
                      <a:pPr marL="171450" indent="-171450" algn="l">
                        <a:lnSpc>
                          <a:spcPct val="115000"/>
                        </a:lnSpc>
                        <a:spcAft>
                          <a:spcPts val="200"/>
                        </a:spcAft>
                        <a:buFont typeface="Arial" panose="020B0604020202020204" pitchFamily="34" charset="0"/>
                        <a:buChar char="•"/>
                      </a:pPr>
                      <a:endParaRPr lang="en-GB" sz="1300" b="0" kern="100">
                        <a:solidFill>
                          <a:srgbClr val="3D3D3D"/>
                        </a:solidFill>
                        <a:latin typeface="Arial" panose="020B0604020202020204" pitchFamily="34" charset="0"/>
                        <a:cs typeface="Arial" panose="020B0604020202020204" pitchFamily="34" charset="0"/>
                      </a:endParaRPr>
                    </a:p>
                    <a:p>
                      <a:pPr marL="171450" indent="-171450" algn="l">
                        <a:lnSpc>
                          <a:spcPct val="115000"/>
                        </a:lnSpc>
                        <a:spcAft>
                          <a:spcPts val="200"/>
                        </a:spcAft>
                        <a:buFont typeface="Arial" panose="020B0604020202020204" pitchFamily="34" charset="0"/>
                        <a:buChar char="•"/>
                      </a:pPr>
                      <a:r>
                        <a:rPr lang="en-GB" sz="1300" b="0" kern="100">
                          <a:solidFill>
                            <a:srgbClr val="3D3D3D"/>
                          </a:solidFill>
                          <a:latin typeface="Arial" panose="020B0604020202020204" pitchFamily="34" charset="0"/>
                          <a:cs typeface="Arial" panose="020B0604020202020204" pitchFamily="34" charset="0"/>
                        </a:rPr>
                        <a:t>Consumer demand for sustainable &amp; eco-friendly practices </a:t>
                      </a:r>
                      <a:r>
                        <a:rPr lang="en-GB" sz="1300" b="1" kern="100">
                          <a:solidFill>
                            <a:srgbClr val="3D3D3D"/>
                          </a:solidFill>
                          <a:latin typeface="Arial" panose="020B0604020202020204" pitchFamily="34" charset="0"/>
                          <a:cs typeface="Arial" panose="020B0604020202020204" pitchFamily="34" charset="0"/>
                        </a:rPr>
                        <a:t>(Sophie, 2025, para. 14)</a:t>
                      </a:r>
                    </a:p>
                    <a:p>
                      <a:pPr marL="0" indent="0" algn="l">
                        <a:lnSpc>
                          <a:spcPct val="115000"/>
                        </a:lnSpc>
                        <a:spcAft>
                          <a:spcPts val="200"/>
                        </a:spcAft>
                        <a:buFont typeface="Arial" panose="020B0604020202020204" pitchFamily="34" charset="0"/>
                        <a:buNone/>
                      </a:pPr>
                      <a:endParaRPr lang="en-GB" sz="1300" b="0" kern="100">
                        <a:solidFill>
                          <a:srgbClr val="3D3D3D"/>
                        </a:solidFill>
                        <a:latin typeface="Arial" panose="020B0604020202020204" pitchFamily="34" charset="0"/>
                        <a:cs typeface="Arial" panose="020B0604020202020204" pitchFamily="34" charset="0"/>
                      </a:endParaRPr>
                    </a:p>
                  </a:txBody>
                  <a:tcPr marL="60660" marR="60660" marT="0" marB="0">
                    <a:solidFill>
                      <a:schemeClr val="bg1">
                        <a:lumMod val="95000"/>
                      </a:schemeClr>
                    </a:solidFill>
                  </a:tcPr>
                </a:tc>
                <a:extLst>
                  <a:ext uri="{0D108BD9-81ED-4DB2-BD59-A6C34878D82A}">
                    <a16:rowId xmlns:a16="http://schemas.microsoft.com/office/drawing/2014/main" val="415973672"/>
                  </a:ext>
                </a:extLst>
              </a:tr>
            </a:tbl>
          </a:graphicData>
        </a:graphic>
      </p:graphicFrame>
      <p:graphicFrame>
        <p:nvGraphicFramePr>
          <p:cNvPr id="7" name="Table 6">
            <a:extLst>
              <a:ext uri="{FF2B5EF4-FFF2-40B4-BE49-F238E27FC236}">
                <a16:creationId xmlns:a16="http://schemas.microsoft.com/office/drawing/2014/main" id="{17BA0298-A4F1-B00E-A4FC-FCC6800F6E7C}"/>
              </a:ext>
            </a:extLst>
          </p:cNvPr>
          <p:cNvGraphicFramePr>
            <a:graphicFrameLocks noGrp="1"/>
          </p:cNvGraphicFramePr>
          <p:nvPr/>
        </p:nvGraphicFramePr>
        <p:xfrm>
          <a:off x="9815537" y="1124636"/>
          <a:ext cx="1909777" cy="5104521"/>
        </p:xfrm>
        <a:graphic>
          <a:graphicData uri="http://schemas.openxmlformats.org/drawingml/2006/table">
            <a:tbl>
              <a:tblPr firstRow="1" firstCol="1" bandRow="1">
                <a:tableStyleId>{5C22544A-7EE6-4342-B048-85BDC9FD1C3A}</a:tableStyleId>
              </a:tblPr>
              <a:tblGrid>
                <a:gridCol w="1909777">
                  <a:extLst>
                    <a:ext uri="{9D8B030D-6E8A-4147-A177-3AD203B41FA5}">
                      <a16:colId xmlns:a16="http://schemas.microsoft.com/office/drawing/2014/main" val="3416773915"/>
                    </a:ext>
                  </a:extLst>
                </a:gridCol>
              </a:tblGrid>
              <a:tr h="375574">
                <a:tc>
                  <a:txBody>
                    <a:bodyPr/>
                    <a:lstStyle/>
                    <a:p>
                      <a:pPr algn="ctr">
                        <a:lnSpc>
                          <a:spcPct val="115000"/>
                        </a:lnSpc>
                        <a:spcAft>
                          <a:spcPts val="800"/>
                        </a:spcAft>
                        <a:buNone/>
                      </a:pPr>
                      <a:r>
                        <a:rPr lang="en-GB" sz="2100" kern="100" dirty="0">
                          <a:effectLst/>
                        </a:rPr>
                        <a:t>L</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0660" marR="60660" marT="0" marB="0">
                    <a:solidFill>
                      <a:srgbClr val="5D3A1F"/>
                    </a:solidFill>
                  </a:tcPr>
                </a:tc>
                <a:extLst>
                  <a:ext uri="{0D108BD9-81ED-4DB2-BD59-A6C34878D82A}">
                    <a16:rowId xmlns:a16="http://schemas.microsoft.com/office/drawing/2014/main" val="1437925308"/>
                  </a:ext>
                </a:extLst>
              </a:tr>
              <a:tr h="282133">
                <a:tc>
                  <a:txBody>
                    <a:bodyPr/>
                    <a:lstStyle/>
                    <a:p>
                      <a:pPr algn="ctr">
                        <a:lnSpc>
                          <a:spcPct val="115000"/>
                        </a:lnSpc>
                        <a:spcAft>
                          <a:spcPts val="800"/>
                        </a:spcAft>
                        <a:buNone/>
                      </a:pPr>
                      <a:r>
                        <a:rPr lang="en-GB" sz="1500" b="1" kern="100">
                          <a:solidFill>
                            <a:schemeClr val="tx1"/>
                          </a:solidFill>
                          <a:effectLst/>
                        </a:rPr>
                        <a:t>Legal</a:t>
                      </a:r>
                      <a:endParaRPr lang="en-GB" sz="1100" b="1"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60660" marR="60660" marT="0" marB="0">
                    <a:solidFill>
                      <a:srgbClr val="E5C896"/>
                    </a:solidFill>
                  </a:tcPr>
                </a:tc>
                <a:extLst>
                  <a:ext uri="{0D108BD9-81ED-4DB2-BD59-A6C34878D82A}">
                    <a16:rowId xmlns:a16="http://schemas.microsoft.com/office/drawing/2014/main" val="3830829406"/>
                  </a:ext>
                </a:extLst>
              </a:tr>
              <a:tr h="4446814">
                <a:tc>
                  <a:txBody>
                    <a:bodyPr/>
                    <a:lstStyle/>
                    <a:p>
                      <a:pPr marL="171450" indent="-171450" algn="l">
                        <a:lnSpc>
                          <a:spcPct val="115000"/>
                        </a:lnSpc>
                        <a:spcAft>
                          <a:spcPts val="200"/>
                        </a:spcAft>
                        <a:buFont typeface="Arial" panose="020B0604020202020204" pitchFamily="34" charset="0"/>
                        <a:buChar char="•"/>
                      </a:pPr>
                      <a:endParaRPr lang="en-GB" sz="1300" b="0" kern="100">
                        <a:solidFill>
                          <a:srgbClr val="3D3D3D"/>
                        </a:solidFill>
                        <a:latin typeface="Arial" panose="020B0604020202020204" pitchFamily="34" charset="0"/>
                        <a:cs typeface="Arial" panose="020B0604020202020204" pitchFamily="34" charset="0"/>
                      </a:endParaRPr>
                    </a:p>
                    <a:p>
                      <a:pPr marL="171450" indent="-171450" algn="l">
                        <a:lnSpc>
                          <a:spcPct val="115000"/>
                        </a:lnSpc>
                        <a:spcAft>
                          <a:spcPts val="200"/>
                        </a:spcAft>
                        <a:buFont typeface="Arial" panose="020B0604020202020204" pitchFamily="34" charset="0"/>
                        <a:buChar char="•"/>
                      </a:pPr>
                      <a:r>
                        <a:rPr lang="en-GB" sz="1300" b="0" kern="100">
                          <a:solidFill>
                            <a:srgbClr val="3D3D3D"/>
                          </a:solidFill>
                          <a:latin typeface="Arial" panose="020B0604020202020204" pitchFamily="34" charset="0"/>
                          <a:cs typeface="Arial" panose="020B0604020202020204" pitchFamily="34" charset="0"/>
                        </a:rPr>
                        <a:t>Business rates legislation under review </a:t>
                      </a:r>
                      <a:r>
                        <a:rPr lang="en-GB" sz="1300" b="1" kern="100">
                          <a:solidFill>
                            <a:srgbClr val="3D3D3D"/>
                          </a:solidFill>
                          <a:latin typeface="Arial" panose="020B0604020202020204" pitchFamily="34" charset="0"/>
                          <a:cs typeface="Arial" panose="020B0604020202020204" pitchFamily="34" charset="0"/>
                        </a:rPr>
                        <a:t>(Ingham, 2026, para. 1)</a:t>
                      </a:r>
                    </a:p>
                    <a:p>
                      <a:pPr marL="171450" indent="-171450" algn="l">
                        <a:lnSpc>
                          <a:spcPct val="115000"/>
                        </a:lnSpc>
                        <a:spcAft>
                          <a:spcPts val="200"/>
                        </a:spcAft>
                        <a:buFont typeface="Arial" panose="020B0604020202020204" pitchFamily="34" charset="0"/>
                        <a:buChar char="•"/>
                      </a:pPr>
                      <a:endParaRPr lang="en-GB" sz="1300" b="0" kern="100">
                        <a:solidFill>
                          <a:srgbClr val="3D3D3D"/>
                        </a:solidFill>
                        <a:latin typeface="Arial" panose="020B0604020202020204" pitchFamily="34" charset="0"/>
                        <a:cs typeface="Arial" panose="020B0604020202020204" pitchFamily="34" charset="0"/>
                      </a:endParaRPr>
                    </a:p>
                  </a:txBody>
                  <a:tcPr marL="60660" marR="60660" marT="0" marB="0">
                    <a:solidFill>
                      <a:schemeClr val="bg1">
                        <a:lumMod val="95000"/>
                      </a:schemeClr>
                    </a:solidFill>
                  </a:tcPr>
                </a:tc>
                <a:extLst>
                  <a:ext uri="{0D108BD9-81ED-4DB2-BD59-A6C34878D82A}">
                    <a16:rowId xmlns:a16="http://schemas.microsoft.com/office/drawing/2014/main" val="2102068622"/>
                  </a:ext>
                </a:extLst>
              </a:tr>
            </a:tbl>
          </a:graphicData>
        </a:graphic>
      </p:graphicFrame>
      <p:sp>
        <p:nvSpPr>
          <p:cNvPr id="10" name="Shape 0">
            <a:extLst>
              <a:ext uri="{FF2B5EF4-FFF2-40B4-BE49-F238E27FC236}">
                <a16:creationId xmlns:a16="http://schemas.microsoft.com/office/drawing/2014/main" id="{819B1489-033E-29AE-4525-3EE88C751F90}"/>
              </a:ext>
            </a:extLst>
          </p:cNvPr>
          <p:cNvSpPr/>
          <p:nvPr/>
        </p:nvSpPr>
        <p:spPr>
          <a:xfrm>
            <a:off x="295878" y="531839"/>
            <a:ext cx="4084321" cy="451141"/>
          </a:xfrm>
          <a:prstGeom prst="roundRect">
            <a:avLst>
              <a:gd name="adj" fmla="val 28571"/>
            </a:avLst>
          </a:prstGeom>
          <a:solidFill>
            <a:srgbClr val="5D3A1F"/>
          </a:solidFill>
          <a:ln/>
        </p:spPr>
        <p:txBody>
          <a:bodyPr/>
          <a:lstStyle/>
          <a:p>
            <a:endParaRPr lang="en-GB" sz="2400" dirty="0"/>
          </a:p>
        </p:txBody>
      </p:sp>
      <p:sp>
        <p:nvSpPr>
          <p:cNvPr id="12" name="Text 2">
            <a:extLst>
              <a:ext uri="{FF2B5EF4-FFF2-40B4-BE49-F238E27FC236}">
                <a16:creationId xmlns:a16="http://schemas.microsoft.com/office/drawing/2014/main" id="{301F1F4B-174C-15FF-47C2-D4E774DA429B}"/>
              </a:ext>
            </a:extLst>
          </p:cNvPr>
          <p:cNvSpPr/>
          <p:nvPr/>
        </p:nvSpPr>
        <p:spPr>
          <a:xfrm>
            <a:off x="304801" y="390811"/>
            <a:ext cx="4084320" cy="733823"/>
          </a:xfrm>
          <a:prstGeom prst="rect">
            <a:avLst/>
          </a:prstGeom>
          <a:noFill/>
          <a:ln/>
        </p:spPr>
        <p:txBody>
          <a:bodyPr wrap="square" lIns="0" tIns="0" rIns="0" bIns="0" rtlCol="0" anchor="ctr"/>
          <a:lstStyle/>
          <a:p>
            <a:r>
              <a:rPr lang="en-US" sz="2670" b="1" dirty="0">
                <a:solidFill>
                  <a:schemeClr val="bg1"/>
                </a:solidFill>
                <a:latin typeface="Calibri" panose="020F0502020204030204" pitchFamily="34" charset="0"/>
                <a:ea typeface="Calibri" panose="020F0502020204030204" pitchFamily="34" charset="0"/>
                <a:cs typeface="Calibri" panose="020F0502020204030204" pitchFamily="34" charset="0"/>
              </a:rPr>
              <a:t>PESTEL  For Basil’s Bakery </a:t>
            </a:r>
            <a:endParaRPr lang="en-US" sz="2670" dirty="0">
              <a:solidFill>
                <a:schemeClr val="bg1"/>
              </a:solidFill>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9573396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fade">
                                      <p:cBhvr>
                                        <p:cTn id="13" dur="1000"/>
                                        <p:tgtEl>
                                          <p:spTgt spid="3"/>
                                        </p:tgtEl>
                                      </p:cBhvr>
                                    </p:animEffect>
                                    <p:anim calcmode="lin" valueType="num">
                                      <p:cBhvr>
                                        <p:cTn id="14" dur="1000" fill="hold"/>
                                        <p:tgtEl>
                                          <p:spTgt spid="3"/>
                                        </p:tgtEl>
                                        <p:attrNameLst>
                                          <p:attrName>ppt_x</p:attrName>
                                        </p:attrNameLst>
                                      </p:cBhvr>
                                      <p:tavLst>
                                        <p:tav tm="0">
                                          <p:val>
                                            <p:strVal val="#ppt_x"/>
                                          </p:val>
                                        </p:tav>
                                        <p:tav tm="100000">
                                          <p:val>
                                            <p:strVal val="#ppt_x"/>
                                          </p:val>
                                        </p:tav>
                                      </p:tavLst>
                                    </p:anim>
                                    <p:anim calcmode="lin" valueType="num">
                                      <p:cBhvr>
                                        <p:cTn id="15"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nodeType="clickEffect">
                                  <p:stCondLst>
                                    <p:cond delay="0"/>
                                  </p:stCondLst>
                                  <p:childTnLst>
                                    <p:set>
                                      <p:cBhvr>
                                        <p:cTn id="19" dur="1" fill="hold">
                                          <p:stCondLst>
                                            <p:cond delay="0"/>
                                          </p:stCondLst>
                                        </p:cTn>
                                        <p:tgtEl>
                                          <p:spTgt spid="4"/>
                                        </p:tgtEl>
                                        <p:attrNameLst>
                                          <p:attrName>style.visibility</p:attrName>
                                        </p:attrNameLst>
                                      </p:cBhvr>
                                      <p:to>
                                        <p:strVal val="visible"/>
                                      </p:to>
                                    </p:set>
                                    <p:animEffect transition="in" filter="fade">
                                      <p:cBhvr>
                                        <p:cTn id="20" dur="1000"/>
                                        <p:tgtEl>
                                          <p:spTgt spid="4"/>
                                        </p:tgtEl>
                                      </p:cBhvr>
                                    </p:animEffect>
                                    <p:anim calcmode="lin" valueType="num">
                                      <p:cBhvr>
                                        <p:cTn id="21" dur="1000" fill="hold"/>
                                        <p:tgtEl>
                                          <p:spTgt spid="4"/>
                                        </p:tgtEl>
                                        <p:attrNameLst>
                                          <p:attrName>ppt_x</p:attrName>
                                        </p:attrNameLst>
                                      </p:cBhvr>
                                      <p:tavLst>
                                        <p:tav tm="0">
                                          <p:val>
                                            <p:strVal val="#ppt_x"/>
                                          </p:val>
                                        </p:tav>
                                        <p:tav tm="100000">
                                          <p:val>
                                            <p:strVal val="#ppt_x"/>
                                          </p:val>
                                        </p:tav>
                                      </p:tavLst>
                                    </p:anim>
                                    <p:anim calcmode="lin" valueType="num">
                                      <p:cBhvr>
                                        <p:cTn id="22"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nodeType="clickEffect">
                                  <p:stCondLst>
                                    <p:cond delay="0"/>
                                  </p:stCondLst>
                                  <p:childTnLst>
                                    <p:set>
                                      <p:cBhvr>
                                        <p:cTn id="26" dur="1" fill="hold">
                                          <p:stCondLst>
                                            <p:cond delay="0"/>
                                          </p:stCondLst>
                                        </p:cTn>
                                        <p:tgtEl>
                                          <p:spTgt spid="5"/>
                                        </p:tgtEl>
                                        <p:attrNameLst>
                                          <p:attrName>style.visibility</p:attrName>
                                        </p:attrNameLst>
                                      </p:cBhvr>
                                      <p:to>
                                        <p:strVal val="visible"/>
                                      </p:to>
                                    </p:set>
                                    <p:animEffect transition="in" filter="fade">
                                      <p:cBhvr>
                                        <p:cTn id="27" dur="1000"/>
                                        <p:tgtEl>
                                          <p:spTgt spid="5"/>
                                        </p:tgtEl>
                                      </p:cBhvr>
                                    </p:animEffect>
                                    <p:anim calcmode="lin" valueType="num">
                                      <p:cBhvr>
                                        <p:cTn id="28" dur="1000" fill="hold"/>
                                        <p:tgtEl>
                                          <p:spTgt spid="5"/>
                                        </p:tgtEl>
                                        <p:attrNameLst>
                                          <p:attrName>ppt_x</p:attrName>
                                        </p:attrNameLst>
                                      </p:cBhvr>
                                      <p:tavLst>
                                        <p:tav tm="0">
                                          <p:val>
                                            <p:strVal val="#ppt_x"/>
                                          </p:val>
                                        </p:tav>
                                        <p:tav tm="100000">
                                          <p:val>
                                            <p:strVal val="#ppt_x"/>
                                          </p:val>
                                        </p:tav>
                                      </p:tavLst>
                                    </p:anim>
                                    <p:anim calcmode="lin" valueType="num">
                                      <p:cBhvr>
                                        <p:cTn id="2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nodeType="clickEffect">
                                  <p:stCondLst>
                                    <p:cond delay="0"/>
                                  </p:stCondLst>
                                  <p:childTnLst>
                                    <p:set>
                                      <p:cBhvr>
                                        <p:cTn id="33" dur="1" fill="hold">
                                          <p:stCondLst>
                                            <p:cond delay="0"/>
                                          </p:stCondLst>
                                        </p:cTn>
                                        <p:tgtEl>
                                          <p:spTgt spid="6"/>
                                        </p:tgtEl>
                                        <p:attrNameLst>
                                          <p:attrName>style.visibility</p:attrName>
                                        </p:attrNameLst>
                                      </p:cBhvr>
                                      <p:to>
                                        <p:strVal val="visible"/>
                                      </p:to>
                                    </p:set>
                                    <p:animEffect transition="in" filter="fade">
                                      <p:cBhvr>
                                        <p:cTn id="34" dur="1000"/>
                                        <p:tgtEl>
                                          <p:spTgt spid="6"/>
                                        </p:tgtEl>
                                      </p:cBhvr>
                                    </p:animEffect>
                                    <p:anim calcmode="lin" valueType="num">
                                      <p:cBhvr>
                                        <p:cTn id="35" dur="1000" fill="hold"/>
                                        <p:tgtEl>
                                          <p:spTgt spid="6"/>
                                        </p:tgtEl>
                                        <p:attrNameLst>
                                          <p:attrName>ppt_x</p:attrName>
                                        </p:attrNameLst>
                                      </p:cBhvr>
                                      <p:tavLst>
                                        <p:tav tm="0">
                                          <p:val>
                                            <p:strVal val="#ppt_x"/>
                                          </p:val>
                                        </p:tav>
                                        <p:tav tm="100000">
                                          <p:val>
                                            <p:strVal val="#ppt_x"/>
                                          </p:val>
                                        </p:tav>
                                      </p:tavLst>
                                    </p:anim>
                                    <p:anim calcmode="lin" valueType="num">
                                      <p:cBhvr>
                                        <p:cTn id="36"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nodeType="clickEffect">
                                  <p:stCondLst>
                                    <p:cond delay="0"/>
                                  </p:stCondLst>
                                  <p:childTnLst>
                                    <p:set>
                                      <p:cBhvr>
                                        <p:cTn id="40" dur="1" fill="hold">
                                          <p:stCondLst>
                                            <p:cond delay="0"/>
                                          </p:stCondLst>
                                        </p:cTn>
                                        <p:tgtEl>
                                          <p:spTgt spid="7"/>
                                        </p:tgtEl>
                                        <p:attrNameLst>
                                          <p:attrName>style.visibility</p:attrName>
                                        </p:attrNameLst>
                                      </p:cBhvr>
                                      <p:to>
                                        <p:strVal val="visible"/>
                                      </p:to>
                                    </p:set>
                                    <p:animEffect transition="in" filter="fade">
                                      <p:cBhvr>
                                        <p:cTn id="41" dur="1000"/>
                                        <p:tgtEl>
                                          <p:spTgt spid="7"/>
                                        </p:tgtEl>
                                      </p:cBhvr>
                                    </p:animEffect>
                                    <p:anim calcmode="lin" valueType="num">
                                      <p:cBhvr>
                                        <p:cTn id="42" dur="1000" fill="hold"/>
                                        <p:tgtEl>
                                          <p:spTgt spid="7"/>
                                        </p:tgtEl>
                                        <p:attrNameLst>
                                          <p:attrName>ppt_x</p:attrName>
                                        </p:attrNameLst>
                                      </p:cBhvr>
                                      <p:tavLst>
                                        <p:tav tm="0">
                                          <p:val>
                                            <p:strVal val="#ppt_x"/>
                                          </p:val>
                                        </p:tav>
                                        <p:tav tm="100000">
                                          <p:val>
                                            <p:strVal val="#ppt_x"/>
                                          </p:val>
                                        </p:tav>
                                      </p:tavLst>
                                    </p:anim>
                                    <p:anim calcmode="lin" valueType="num">
                                      <p:cBhvr>
                                        <p:cTn id="43"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22D2FD-8B8B-2EFE-51E6-FDA043B09DB2}"/>
            </a:ext>
          </a:extLst>
        </p:cNvPr>
        <p:cNvGrpSpPr/>
        <p:nvPr/>
      </p:nvGrpSpPr>
      <p:grpSpPr>
        <a:xfrm>
          <a:off x="0" y="0"/>
          <a:ext cx="0" cy="0"/>
          <a:chOff x="0" y="0"/>
          <a:chExt cx="0" cy="0"/>
        </a:xfrm>
      </p:grpSpPr>
      <p:pic>
        <p:nvPicPr>
          <p:cNvPr id="8" name="Picture 7">
            <a:extLst>
              <a:ext uri="{FF2B5EF4-FFF2-40B4-BE49-F238E27FC236}">
                <a16:creationId xmlns:a16="http://schemas.microsoft.com/office/drawing/2014/main" id="{66EED54B-0BC1-FF9B-619D-43F182231856}"/>
              </a:ext>
            </a:extLst>
          </p:cNvPr>
          <p:cNvPicPr>
            <a:picLocks noChangeAspect="1"/>
          </p:cNvPicPr>
          <p:nvPr/>
        </p:nvPicPr>
        <p:blipFill>
          <a:blip r:embed="rId3">
            <a:alphaModFix amt="25000"/>
            <a:extLst>
              <a:ext uri="{837473B0-CC2E-450A-ABE3-18F120FF3D39}">
                <a1611:picAttrSrcUrl xmlns:a1611="http://schemas.microsoft.com/office/drawing/2016/11/main" r:id="rId4"/>
              </a:ext>
            </a:extLst>
          </a:blip>
          <a:srcRect l="3611" t="-305" r="24796" b="83402"/>
          <a:stretch>
            <a:fillRect/>
          </a:stretch>
        </p:blipFill>
        <p:spPr>
          <a:xfrm>
            <a:off x="0" y="-27360"/>
            <a:ext cx="9408000" cy="1152000"/>
          </a:xfrm>
          <a:prstGeom prst="rect">
            <a:avLst/>
          </a:prstGeom>
          <a:effectLst>
            <a:outerShdw blurRad="1270000" dist="2540000" dir="21540000" sx="200000" sy="200000" algn="ctr" rotWithShape="0">
              <a:srgbClr val="000000">
                <a:alpha val="0"/>
              </a:srgbClr>
            </a:outerShdw>
          </a:effectLst>
        </p:spPr>
      </p:pic>
      <p:pic>
        <p:nvPicPr>
          <p:cNvPr id="10" name="Picture 9">
            <a:extLst>
              <a:ext uri="{FF2B5EF4-FFF2-40B4-BE49-F238E27FC236}">
                <a16:creationId xmlns:a16="http://schemas.microsoft.com/office/drawing/2014/main" id="{95193E6D-91DA-60D4-EFFB-98F4D7692BC5}"/>
              </a:ext>
            </a:extLst>
          </p:cNvPr>
          <p:cNvPicPr>
            <a:picLocks noChangeAspect="1"/>
          </p:cNvPicPr>
          <p:nvPr/>
        </p:nvPicPr>
        <p:blipFill>
          <a:blip r:embed="rId5">
            <a:alphaModFix amt="32000"/>
            <a:extLst>
              <a:ext uri="{837473B0-CC2E-450A-ABE3-18F120FF3D39}">
                <a1611:picAttrSrcUrl xmlns:a1611="http://schemas.microsoft.com/office/drawing/2016/11/main" r:id="rId6"/>
              </a:ext>
            </a:extLst>
          </a:blip>
          <a:srcRect l="6885" t="-25422" r="5030" b="14311"/>
          <a:stretch>
            <a:fillRect/>
          </a:stretch>
        </p:blipFill>
        <p:spPr>
          <a:xfrm>
            <a:off x="9416922" y="-336080"/>
            <a:ext cx="2804160" cy="1440000"/>
          </a:xfrm>
          <a:prstGeom prst="rect">
            <a:avLst/>
          </a:prstGeom>
          <a:noFill/>
          <a:ln>
            <a:noFill/>
          </a:ln>
          <a:effectLst>
            <a:outerShdw blurRad="1270000" dist="50800" dir="21540000" sx="200000" sy="200000" algn="ctr" rotWithShape="0">
              <a:srgbClr val="000000">
                <a:alpha val="0"/>
              </a:srgbClr>
            </a:outerShdw>
          </a:effectLst>
        </p:spPr>
      </p:pic>
      <p:sp>
        <p:nvSpPr>
          <p:cNvPr id="4" name="Shape 0">
            <a:extLst>
              <a:ext uri="{FF2B5EF4-FFF2-40B4-BE49-F238E27FC236}">
                <a16:creationId xmlns:a16="http://schemas.microsoft.com/office/drawing/2014/main" id="{0081EFA4-34D3-0636-13C6-73BB96491C73}"/>
              </a:ext>
            </a:extLst>
          </p:cNvPr>
          <p:cNvSpPr/>
          <p:nvPr/>
        </p:nvSpPr>
        <p:spPr>
          <a:xfrm>
            <a:off x="295878" y="531839"/>
            <a:ext cx="6082062" cy="451141"/>
          </a:xfrm>
          <a:prstGeom prst="roundRect">
            <a:avLst>
              <a:gd name="adj" fmla="val 28571"/>
            </a:avLst>
          </a:prstGeom>
          <a:solidFill>
            <a:srgbClr val="5D3A1F"/>
          </a:solidFill>
          <a:ln/>
        </p:spPr>
        <p:txBody>
          <a:bodyPr/>
          <a:lstStyle/>
          <a:p>
            <a:endParaRPr lang="en-GB" sz="2400"/>
          </a:p>
        </p:txBody>
      </p:sp>
      <p:sp>
        <p:nvSpPr>
          <p:cNvPr id="5" name="Text 2">
            <a:extLst>
              <a:ext uri="{FF2B5EF4-FFF2-40B4-BE49-F238E27FC236}">
                <a16:creationId xmlns:a16="http://schemas.microsoft.com/office/drawing/2014/main" id="{DD0D4D41-4EFE-90E7-2366-394BAB2BD99D}"/>
              </a:ext>
            </a:extLst>
          </p:cNvPr>
          <p:cNvSpPr/>
          <p:nvPr/>
        </p:nvSpPr>
        <p:spPr>
          <a:xfrm>
            <a:off x="304800" y="404640"/>
            <a:ext cx="8213227" cy="731520"/>
          </a:xfrm>
          <a:prstGeom prst="rect">
            <a:avLst/>
          </a:prstGeom>
          <a:noFill/>
          <a:ln/>
        </p:spPr>
        <p:txBody>
          <a:bodyPr wrap="square" lIns="0" tIns="0" rIns="0" bIns="0" rtlCol="0" anchor="ctr"/>
          <a:lstStyle/>
          <a:p>
            <a:r>
              <a:rPr lang="en-GB" sz="2670" b="1" dirty="0">
                <a:solidFill>
                  <a:schemeClr val="bg1"/>
                </a:solidFill>
                <a:latin typeface="Calibri" panose="020F0502020204030204" pitchFamily="34" charset="0"/>
                <a:ea typeface="Calibri" panose="020F0502020204030204" pitchFamily="34" charset="0"/>
                <a:cs typeface="Calibri" panose="020F0502020204030204" pitchFamily="34" charset="0"/>
              </a:rPr>
              <a:t>The Cause-and-Effect (Fishbone) Diagram</a:t>
            </a:r>
            <a:endParaRPr lang="en-US" sz="2670" dirty="0">
              <a:solidFill>
                <a:schemeClr val="bg1"/>
              </a:solidFill>
              <a:latin typeface="Calibri" panose="020F0502020204030204" pitchFamily="34" charset="0"/>
              <a:ea typeface="Calibri" panose="020F0502020204030204" pitchFamily="34" charset="0"/>
              <a:cs typeface="Calibri" panose="020F0502020204030204" pitchFamily="34" charset="0"/>
            </a:endParaRPr>
          </a:p>
        </p:txBody>
      </p:sp>
      <p:sp>
        <p:nvSpPr>
          <p:cNvPr id="12" name="TextBox 11">
            <a:extLst>
              <a:ext uri="{FF2B5EF4-FFF2-40B4-BE49-F238E27FC236}">
                <a16:creationId xmlns:a16="http://schemas.microsoft.com/office/drawing/2014/main" id="{E37D09BD-D052-668B-BEC3-7CFB35129709}"/>
              </a:ext>
            </a:extLst>
          </p:cNvPr>
          <p:cNvSpPr txBox="1"/>
          <p:nvPr/>
        </p:nvSpPr>
        <p:spPr>
          <a:xfrm>
            <a:off x="8721225" y="4938950"/>
            <a:ext cx="2721473" cy="307777"/>
          </a:xfrm>
          <a:prstGeom prst="rect">
            <a:avLst/>
          </a:prstGeom>
          <a:noFill/>
        </p:spPr>
        <p:txBody>
          <a:bodyPr wrap="square">
            <a:spAutoFit/>
          </a:bodyPr>
          <a:lstStyle/>
          <a:p>
            <a:r>
              <a:rPr lang="en-GB" sz="1400" b="1">
                <a:latin typeface="Arial" panose="020B0604020202020204" pitchFamily="34" charset="0"/>
                <a:cs typeface="Arial" panose="020B0604020202020204" pitchFamily="34" charset="0"/>
              </a:rPr>
              <a:t>(Sproull, 2018, pp. 22–25)</a:t>
            </a:r>
            <a:endParaRPr lang="en-GB" sz="1400"/>
          </a:p>
        </p:txBody>
      </p:sp>
      <p:sp>
        <p:nvSpPr>
          <p:cNvPr id="200" name="MiniFishboneFrame"/>
          <p:cNvSpPr/>
          <p:nvPr/>
        </p:nvSpPr>
        <p:spPr>
          <a:xfrm>
            <a:off x="8227855" y="2969730"/>
            <a:ext cx="3844289" cy="1774539"/>
          </a:xfrm>
          <a:prstGeom prst="roundRect">
            <a:avLst>
              <a:gd name="adj" fmla="val 6000"/>
            </a:avLst>
          </a:prstGeom>
          <a:solidFill>
            <a:srgbClr val="F4F1E6"/>
          </a:solidFill>
          <a:ln w="19050">
            <a:solidFill>
              <a:srgbClr val="6B4423"/>
            </a:solidFill>
          </a:ln>
        </p:spPr>
        <p:txBody>
          <a:bodyPr/>
          <a:lstStyle/>
          <a:p>
            <a:endParaRPr lang="en-GB"/>
          </a:p>
        </p:txBody>
      </p:sp>
      <p:cxnSp>
        <p:nvCxnSpPr>
          <p:cNvPr id="201" name="MiniSpine"/>
          <p:cNvCxnSpPr/>
          <p:nvPr/>
        </p:nvCxnSpPr>
        <p:spPr>
          <a:xfrm>
            <a:off x="8400000" y="3860000"/>
            <a:ext cx="2750000" cy="0"/>
          </a:xfrm>
          <a:prstGeom prst="line">
            <a:avLst/>
          </a:prstGeom>
          <a:ln w="28575">
            <a:solidFill>
              <a:srgbClr val="6B4423"/>
            </a:solidFill>
            <a:tailEnd type="triangle"/>
          </a:ln>
        </p:spPr>
      </p:cxnSp>
      <p:sp>
        <p:nvSpPr>
          <p:cNvPr id="202" name="MiniEffect"/>
          <p:cNvSpPr/>
          <p:nvPr/>
        </p:nvSpPr>
        <p:spPr>
          <a:xfrm>
            <a:off x="11150000" y="3680000"/>
            <a:ext cx="600000" cy="360000"/>
          </a:xfrm>
          <a:prstGeom prst="roundRect">
            <a:avLst>
              <a:gd name="adj" fmla="val 30000"/>
            </a:avLst>
          </a:prstGeom>
          <a:solidFill>
            <a:srgbClr val="6B4423"/>
          </a:solidFill>
          <a:ln/>
        </p:spPr>
        <p:txBody>
          <a:bodyPr lIns="0" tIns="0" rIns="0" bIns="0" anchor="ctr"/>
          <a:lstStyle/>
          <a:p>
            <a:pPr algn="ctr"/>
            <a:r>
              <a:rPr lang="en-GB" sz="1000" b="1">
                <a:solidFill>
                  <a:srgbClr val="FFFFFF"/>
                </a:solidFill>
                <a:latin typeface="Arial"/>
              </a:rPr>
              <a:t>Effect</a:t>
            </a:r>
          </a:p>
        </p:txBody>
      </p:sp>
      <p:cxnSp>
        <p:nvCxnSpPr>
          <p:cNvPr id="203" name="MiniBranch-Method"/>
          <p:cNvCxnSpPr/>
          <p:nvPr/>
        </p:nvCxnSpPr>
        <p:spPr>
          <a:xfrm>
            <a:off x="8900000" y="3300000"/>
            <a:ext cx="500000" cy="557000"/>
          </a:xfrm>
          <a:prstGeom prst="line">
            <a:avLst/>
          </a:prstGeom>
          <a:ln w="44450">
            <a:solidFill>
              <a:srgbClr val="6B4423"/>
            </a:solidFill>
          </a:ln>
        </p:spPr>
      </p:cxnSp>
      <p:sp>
        <p:nvSpPr>
          <p:cNvPr id="204" name="MiniLabel-Method"/>
          <p:cNvSpPr txBox="1"/>
          <p:nvPr/>
        </p:nvSpPr>
        <p:spPr>
          <a:xfrm>
            <a:off x="8550000" y="3120000"/>
            <a:ext cx="800000" cy="220000"/>
          </a:xfrm>
          <a:prstGeom prst="roundRect">
            <a:avLst>
              <a:gd name="adj" fmla="val 30000"/>
            </a:avLst>
          </a:prstGeom>
          <a:solidFill>
            <a:srgbClr val="D4A574"/>
          </a:solidFill>
          <a:ln w="12700">
            <a:solidFill>
              <a:srgbClr val="6B4423"/>
            </a:solidFill>
          </a:ln>
        </p:spPr>
        <p:txBody>
          <a:bodyPr wrap="square" lIns="36000" tIns="18000" rIns="36000" bIns="18000" anchor="ctr"/>
          <a:lstStyle/>
          <a:p>
            <a:pPr algn="ctr"/>
            <a:r>
              <a:rPr lang="en-GB" sz="1100" b="1">
                <a:solidFill>
                  <a:srgbClr val="3E1F0D"/>
                </a:solidFill>
                <a:latin typeface="Arial"/>
              </a:rPr>
              <a:t>Method</a:t>
            </a:r>
          </a:p>
        </p:txBody>
      </p:sp>
      <p:cxnSp>
        <p:nvCxnSpPr>
          <p:cNvPr id="205" name="MiniBranch-Machines"/>
          <p:cNvCxnSpPr/>
          <p:nvPr/>
        </p:nvCxnSpPr>
        <p:spPr>
          <a:xfrm>
            <a:off x="10000000" y="3300000"/>
            <a:ext cx="500000" cy="557000"/>
          </a:xfrm>
          <a:prstGeom prst="line">
            <a:avLst/>
          </a:prstGeom>
          <a:ln w="44450">
            <a:solidFill>
              <a:srgbClr val="6B4423"/>
            </a:solidFill>
          </a:ln>
        </p:spPr>
      </p:cxnSp>
      <p:sp>
        <p:nvSpPr>
          <p:cNvPr id="206" name="MiniLabel-Machines"/>
          <p:cNvSpPr txBox="1"/>
          <p:nvPr/>
        </p:nvSpPr>
        <p:spPr>
          <a:xfrm>
            <a:off x="9650000" y="3120000"/>
            <a:ext cx="900000" cy="220000"/>
          </a:xfrm>
          <a:prstGeom prst="roundRect">
            <a:avLst>
              <a:gd name="adj" fmla="val 30000"/>
            </a:avLst>
          </a:prstGeom>
          <a:solidFill>
            <a:srgbClr val="D4A574"/>
          </a:solidFill>
          <a:ln w="12700">
            <a:solidFill>
              <a:srgbClr val="6B4423"/>
            </a:solidFill>
          </a:ln>
        </p:spPr>
        <p:txBody>
          <a:bodyPr wrap="square" lIns="36000" tIns="18000" rIns="36000" bIns="18000" anchor="ctr"/>
          <a:lstStyle/>
          <a:p>
            <a:pPr algn="ctr"/>
            <a:r>
              <a:rPr lang="en-GB" sz="1100" b="1">
                <a:solidFill>
                  <a:srgbClr val="3E1F0D"/>
                </a:solidFill>
                <a:latin typeface="Arial"/>
              </a:rPr>
              <a:t>Machines</a:t>
            </a:r>
          </a:p>
        </p:txBody>
      </p:sp>
      <p:cxnSp>
        <p:nvCxnSpPr>
          <p:cNvPr id="207" name="MiniBranch-People"/>
          <p:cNvCxnSpPr/>
          <p:nvPr/>
        </p:nvCxnSpPr>
        <p:spPr>
          <a:xfrm flipV="1">
            <a:off x="9400000" y="3857000"/>
            <a:ext cx="500000" cy="557000"/>
          </a:xfrm>
          <a:prstGeom prst="line">
            <a:avLst/>
          </a:prstGeom>
          <a:ln w="44450">
            <a:solidFill>
              <a:srgbClr val="6B4423"/>
            </a:solidFill>
          </a:ln>
        </p:spPr>
      </p:cxnSp>
      <p:sp>
        <p:nvSpPr>
          <p:cNvPr id="208" name="MiniLabel-People"/>
          <p:cNvSpPr txBox="1"/>
          <p:nvPr/>
        </p:nvSpPr>
        <p:spPr>
          <a:xfrm>
            <a:off x="9050000" y="4400000"/>
            <a:ext cx="800000" cy="220000"/>
          </a:xfrm>
          <a:prstGeom prst="roundRect">
            <a:avLst>
              <a:gd name="adj" fmla="val 30000"/>
            </a:avLst>
          </a:prstGeom>
          <a:solidFill>
            <a:srgbClr val="D4A574"/>
          </a:solidFill>
          <a:ln w="12700">
            <a:solidFill>
              <a:srgbClr val="6B4423"/>
            </a:solidFill>
          </a:ln>
        </p:spPr>
        <p:txBody>
          <a:bodyPr wrap="square" lIns="36000" tIns="18000" rIns="36000" bIns="18000" anchor="ctr"/>
          <a:lstStyle/>
          <a:p>
            <a:pPr algn="ctr"/>
            <a:r>
              <a:rPr lang="en-GB" sz="1100" b="1">
                <a:solidFill>
                  <a:srgbClr val="3E1F0D"/>
                </a:solidFill>
                <a:latin typeface="Arial"/>
              </a:rPr>
              <a:t>People</a:t>
            </a:r>
          </a:p>
        </p:txBody>
      </p:sp>
      <p:cxnSp>
        <p:nvCxnSpPr>
          <p:cNvPr id="209" name="MiniBranch-Materials"/>
          <p:cNvCxnSpPr/>
          <p:nvPr/>
        </p:nvCxnSpPr>
        <p:spPr>
          <a:xfrm flipV="1">
            <a:off x="10500000" y="3857000"/>
            <a:ext cx="500000" cy="557000"/>
          </a:xfrm>
          <a:prstGeom prst="line">
            <a:avLst/>
          </a:prstGeom>
          <a:ln w="44450">
            <a:solidFill>
              <a:srgbClr val="6B4423"/>
            </a:solidFill>
          </a:ln>
        </p:spPr>
      </p:cxnSp>
      <p:sp>
        <p:nvSpPr>
          <p:cNvPr id="210" name="MiniLabel-Materials"/>
          <p:cNvSpPr txBox="1"/>
          <p:nvPr/>
        </p:nvSpPr>
        <p:spPr>
          <a:xfrm>
            <a:off x="10150000" y="4400000"/>
            <a:ext cx="900000" cy="220000"/>
          </a:xfrm>
          <a:prstGeom prst="roundRect">
            <a:avLst>
              <a:gd name="adj" fmla="val 30000"/>
            </a:avLst>
          </a:prstGeom>
          <a:solidFill>
            <a:srgbClr val="D4A574"/>
          </a:solidFill>
          <a:ln w="12700">
            <a:solidFill>
              <a:srgbClr val="6B4423"/>
            </a:solidFill>
          </a:ln>
        </p:spPr>
        <p:txBody>
          <a:bodyPr wrap="square" lIns="36000" tIns="18000" rIns="36000" bIns="18000" anchor="ctr"/>
          <a:lstStyle/>
          <a:p>
            <a:pPr algn="ctr"/>
            <a:r>
              <a:rPr lang="en-GB" sz="1100" b="1">
                <a:solidFill>
                  <a:srgbClr val="3E1F0D"/>
                </a:solidFill>
                <a:latin typeface="Arial"/>
              </a:rPr>
              <a:t>Materials</a:t>
            </a:r>
          </a:p>
        </p:txBody>
      </p:sp>
      <p:sp>
        <p:nvSpPr>
          <p:cNvPr id="211" name="MiniCaption"/>
          <p:cNvSpPr txBox="1"/>
          <p:nvPr/>
        </p:nvSpPr>
        <p:spPr>
          <a:xfrm>
            <a:off x="8350000" y="4765167"/>
            <a:ext cx="3100000" cy="240000"/>
          </a:xfrm>
          <a:prstGeom prst="rect">
            <a:avLst/>
          </a:prstGeom>
          <a:noFill/>
        </p:spPr>
        <p:txBody>
          <a:bodyPr wrap="square"/>
          <a:lstStyle/>
          <a:p>
            <a:pPr algn="ctr"/>
            <a:r>
              <a:rPr lang="en-GB" sz="900" i="1" dirty="0">
                <a:solidFill>
                  <a:srgbClr val="1A1A1A"/>
                </a:solidFill>
                <a:latin typeface="Arial"/>
              </a:rPr>
              <a:t>Adapted from Ishikawa (1985).</a:t>
            </a:r>
          </a:p>
        </p:txBody>
      </p:sp>
      <p:sp>
        <p:nvSpPr>
          <p:cNvPr id="20" name="Text Placeholder 19">
            <a:extLst>
              <a:ext uri="{FF2B5EF4-FFF2-40B4-BE49-F238E27FC236}">
                <a16:creationId xmlns:a16="http://schemas.microsoft.com/office/drawing/2014/main" id="{EEFA6793-1019-6FA3-E31F-D90D813E6A53}"/>
              </a:ext>
            </a:extLst>
          </p:cNvPr>
          <p:cNvSpPr>
            <a:spLocks noGrp="1"/>
          </p:cNvSpPr>
          <p:nvPr>
            <p:ph type="body" idx="1"/>
          </p:nvPr>
        </p:nvSpPr>
        <p:spPr>
          <a:xfrm>
            <a:off x="177308" y="1531462"/>
            <a:ext cx="9827153" cy="1774539"/>
          </a:xfrm>
        </p:spPr>
        <p:txBody>
          <a:bodyPr>
            <a:normAutofit/>
          </a:bodyPr>
          <a:lstStyle/>
          <a:p>
            <a:r>
              <a:rPr lang="en-GB" sz="1600" b="1" dirty="0">
                <a:latin typeface="Arial" panose="020B0604020202020204" pitchFamily="34" charset="0"/>
                <a:cs typeface="Arial" panose="020B0604020202020204" pitchFamily="34" charset="0"/>
              </a:rPr>
              <a:t>Sproull (2018, pp. 22–25)</a:t>
            </a:r>
            <a:r>
              <a:rPr lang="en-GB" sz="1600" b="0" dirty="0">
                <a:latin typeface="Arial" panose="020B0604020202020204" pitchFamily="34" charset="0"/>
                <a:cs typeface="Arial" panose="020B0604020202020204" pitchFamily="34" charset="0"/>
              </a:rPr>
              <a:t> describes the cause-and-effect model as a structured way of brainstorming and laying out the possible drivers of a chosen problem, then grouping them under category headings so the team can see the relationships at a glance. The technique was originally developed by Kaoru Ishikawa — hence its alternative names, the Ishikawa or Fishbone diagram </a:t>
            </a:r>
            <a:r>
              <a:rPr lang="en-GB" sz="1600" b="1" dirty="0">
                <a:latin typeface="Arial" panose="020B0604020202020204" pitchFamily="34" charset="0"/>
                <a:cs typeface="Arial" panose="020B0604020202020204" pitchFamily="34" charset="0"/>
              </a:rPr>
              <a:t>(Ishikawa, 1985).</a:t>
            </a:r>
          </a:p>
          <a:p>
            <a:r>
              <a:rPr lang="en-GB" sz="1600" b="0" dirty="0">
                <a:latin typeface="Arial" panose="020B0604020202020204" pitchFamily="34" charset="0"/>
                <a:cs typeface="Arial" panose="020B0604020202020204" pitchFamily="34" charset="0"/>
              </a:rPr>
              <a:t>Identifying the problem or effect, then establish relevant categories (such as method, machines, etc.). For each category, identify more specific factors that could be the causes of the effect or problem.</a:t>
            </a:r>
          </a:p>
          <a:p>
            <a:endParaRPr lang="en-GB" dirty="0"/>
          </a:p>
        </p:txBody>
      </p:sp>
      <p:sp>
        <p:nvSpPr>
          <p:cNvPr id="21" name="Content Placeholder 20">
            <a:extLst>
              <a:ext uri="{FF2B5EF4-FFF2-40B4-BE49-F238E27FC236}">
                <a16:creationId xmlns:a16="http://schemas.microsoft.com/office/drawing/2014/main" id="{DCD79713-818C-6963-875D-4B5888FE5058}"/>
              </a:ext>
            </a:extLst>
          </p:cNvPr>
          <p:cNvSpPr>
            <a:spLocks noGrp="1"/>
          </p:cNvSpPr>
          <p:nvPr>
            <p:ph sz="half" idx="2"/>
          </p:nvPr>
        </p:nvSpPr>
        <p:spPr>
          <a:xfrm>
            <a:off x="177308" y="2969908"/>
            <a:ext cx="8068907" cy="4065760"/>
          </a:xfrm>
        </p:spPr>
        <p:txBody>
          <a:bodyPr>
            <a:normAutofit fontScale="47500" lnSpcReduction="20000"/>
          </a:bodyPr>
          <a:lstStyle/>
          <a:p>
            <a:r>
              <a:rPr lang="en-GB" sz="2900" b="1" dirty="0">
                <a:latin typeface="Arial" panose="020B0604020202020204" pitchFamily="34" charset="0"/>
                <a:cs typeface="Arial" panose="020B0604020202020204" pitchFamily="34" charset="0"/>
              </a:rPr>
              <a:t>Advantages (Sproull, 2018, pp. 22–25)</a:t>
            </a:r>
          </a:p>
          <a:p>
            <a:pPr marL="285750" indent="-285750"/>
            <a:r>
              <a:rPr lang="en-GB" sz="2900" dirty="0">
                <a:latin typeface="Arial" panose="020B0604020202020204" pitchFamily="34" charset="0"/>
                <a:cs typeface="Arial" panose="020B0604020202020204" pitchFamily="34" charset="0"/>
              </a:rPr>
              <a:t>Pushes a team to think laterally rather than settle on the first obvious cause.</a:t>
            </a:r>
          </a:p>
          <a:p>
            <a:pPr marL="285750" indent="-285750"/>
            <a:r>
              <a:rPr lang="en-GB" sz="2900" dirty="0">
                <a:latin typeface="Arial" panose="020B0604020202020204" pitchFamily="34" charset="0"/>
                <a:cs typeface="Arial" panose="020B0604020202020204" pitchFamily="34" charset="0"/>
              </a:rPr>
              <a:t>Gives colleagues a shared picture to discuss, both inside the team and with the rest of the business.</a:t>
            </a:r>
          </a:p>
          <a:p>
            <a:pPr marL="285750" indent="-285750"/>
            <a:r>
              <a:rPr lang="en-GB" sz="2900" dirty="0">
                <a:latin typeface="Arial" panose="020B0604020202020204" pitchFamily="34" charset="0"/>
                <a:cs typeface="Arial" panose="020B0604020202020204" pitchFamily="34" charset="0"/>
              </a:rPr>
              <a:t>Imposes a clear hierarchy so the chain from contributing factor to overall effect is easier to follow.</a:t>
            </a:r>
          </a:p>
          <a:p>
            <a:pPr marL="285750" indent="-285750"/>
            <a:r>
              <a:rPr lang="en-GB" sz="2900" dirty="0">
                <a:latin typeface="Arial" panose="020B0604020202020204" pitchFamily="34" charset="0"/>
                <a:cs typeface="Arial" panose="020B0604020202020204" pitchFamily="34" charset="0"/>
              </a:rPr>
              <a:t>Turns the discussion into a single visual map that stays with the team afterwards</a:t>
            </a:r>
            <a:r>
              <a:rPr lang="en-GB" sz="2900" b="1" dirty="0">
                <a:latin typeface="Arial" panose="020B0604020202020204" pitchFamily="34" charset="0"/>
                <a:cs typeface="Arial" panose="020B0604020202020204" pitchFamily="34" charset="0"/>
              </a:rPr>
              <a:t>.</a:t>
            </a:r>
          </a:p>
          <a:p>
            <a:pPr lvl="1">
              <a:lnSpc>
                <a:spcPct val="100000"/>
              </a:lnSpc>
            </a:pPr>
            <a:endParaRPr lang="en-GB" sz="2900" dirty="0">
              <a:latin typeface="Arial" panose="020B0604020202020204" pitchFamily="34" charset="0"/>
              <a:cs typeface="Arial" panose="020B0604020202020204" pitchFamily="34" charset="0"/>
            </a:endParaRPr>
          </a:p>
          <a:p>
            <a:r>
              <a:rPr lang="en-GB" sz="2900" b="1" dirty="0">
                <a:latin typeface="Arial" panose="020B0604020202020204" pitchFamily="34" charset="0"/>
                <a:cs typeface="Arial" panose="020B0604020202020204" pitchFamily="34" charset="0"/>
              </a:rPr>
              <a:t>Disadvantages (Sproull, 2018, pp. 22–25)</a:t>
            </a:r>
          </a:p>
          <a:p>
            <a:pPr marL="285750" indent="-285750"/>
            <a:r>
              <a:rPr lang="en-GB" sz="2900" dirty="0">
                <a:latin typeface="Arial" panose="020B0604020202020204" pitchFamily="34" charset="0"/>
                <a:cs typeface="Arial" panose="020B0604020202020204" pitchFamily="34" charset="0"/>
              </a:rPr>
              <a:t>Without a strong chair, the brainstorm can spiral and the diagram ends up cluttered rather than useful.</a:t>
            </a:r>
          </a:p>
          <a:p>
            <a:pPr marL="285750" indent="-285750"/>
            <a:r>
              <a:rPr lang="en-GB" sz="2900" dirty="0">
                <a:latin typeface="Arial" panose="020B0604020202020204" pitchFamily="34" charset="0"/>
                <a:cs typeface="Arial" panose="020B0604020202020204" pitchFamily="34" charset="0"/>
              </a:rPr>
              <a:t>Producing something decision-useful takes patience and a feel for what counts as a real root cause versus noise.</a:t>
            </a:r>
          </a:p>
          <a:p>
            <a:pPr marL="285750" indent="-285750"/>
            <a:r>
              <a:rPr lang="en-GB" sz="2900" dirty="0">
                <a:latin typeface="Arial" panose="020B0604020202020204" pitchFamily="34" charset="0"/>
                <a:cs typeface="Arial" panose="020B0604020202020204" pitchFamily="34" charset="0"/>
              </a:rPr>
              <a:t>It doesn’t weight the branches, so the team still has to judge which causes are doing most of the damage.</a:t>
            </a:r>
          </a:p>
          <a:p>
            <a:endParaRPr lang="en-GB" dirty="0"/>
          </a:p>
        </p:txBody>
      </p:sp>
    </p:spTree>
    <p:extLst>
      <p:ext uri="{BB962C8B-B14F-4D97-AF65-F5344CB8AC3E}">
        <p14:creationId xmlns:p14="http://schemas.microsoft.com/office/powerpoint/2010/main" val="29180705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0">
                                            <p:txEl>
                                              <p:pRg st="0" end="0"/>
                                            </p:txEl>
                                          </p:spTgt>
                                        </p:tgtEl>
                                        <p:attrNameLst>
                                          <p:attrName>style.visibility</p:attrName>
                                        </p:attrNameLst>
                                      </p:cBhvr>
                                      <p:to>
                                        <p:strVal val="visible"/>
                                      </p:to>
                                    </p:set>
                                    <p:anim calcmode="lin" valueType="num">
                                      <p:cBhvr additive="base">
                                        <p:cTn id="7" dur="500" fill="hold"/>
                                        <p:tgtEl>
                                          <p:spTgt spid="20">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0">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0">
                                            <p:txEl>
                                              <p:pRg st="1" end="1"/>
                                            </p:txEl>
                                          </p:spTgt>
                                        </p:tgtEl>
                                        <p:attrNameLst>
                                          <p:attrName>style.visibility</p:attrName>
                                        </p:attrNameLst>
                                      </p:cBhvr>
                                      <p:to>
                                        <p:strVal val="visible"/>
                                      </p:to>
                                    </p:set>
                                    <p:anim calcmode="lin" valueType="num">
                                      <p:cBhvr additive="base">
                                        <p:cTn id="13" dur="500" fill="hold"/>
                                        <p:tgtEl>
                                          <p:spTgt spid="20">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0">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1">
                                            <p:txEl>
                                              <p:pRg st="0" end="0"/>
                                            </p:txEl>
                                          </p:spTgt>
                                        </p:tgtEl>
                                        <p:attrNameLst>
                                          <p:attrName>style.visibility</p:attrName>
                                        </p:attrNameLst>
                                      </p:cBhvr>
                                      <p:to>
                                        <p:strVal val="visible"/>
                                      </p:to>
                                    </p:set>
                                    <p:anim calcmode="lin" valueType="num">
                                      <p:cBhvr additive="base">
                                        <p:cTn id="19" dur="500" fill="hold"/>
                                        <p:tgtEl>
                                          <p:spTgt spid="21">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21">
                                            <p:txEl>
                                              <p:pRg st="1" end="1"/>
                                            </p:txEl>
                                          </p:spTgt>
                                        </p:tgtEl>
                                        <p:attrNameLst>
                                          <p:attrName>style.visibility</p:attrName>
                                        </p:attrNameLst>
                                      </p:cBhvr>
                                      <p:to>
                                        <p:strVal val="visible"/>
                                      </p:to>
                                    </p:set>
                                    <p:anim calcmode="lin" valueType="num">
                                      <p:cBhvr additive="base">
                                        <p:cTn id="25" dur="500" fill="hold"/>
                                        <p:tgtEl>
                                          <p:spTgt spid="21">
                                            <p:txEl>
                                              <p:pRg st="1" end="1"/>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1">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21">
                                            <p:txEl>
                                              <p:pRg st="2" end="2"/>
                                            </p:txEl>
                                          </p:spTgt>
                                        </p:tgtEl>
                                        <p:attrNameLst>
                                          <p:attrName>style.visibility</p:attrName>
                                        </p:attrNameLst>
                                      </p:cBhvr>
                                      <p:to>
                                        <p:strVal val="visible"/>
                                      </p:to>
                                    </p:set>
                                    <p:anim calcmode="lin" valueType="num">
                                      <p:cBhvr additive="base">
                                        <p:cTn id="31" dur="500" fill="hold"/>
                                        <p:tgtEl>
                                          <p:spTgt spid="21">
                                            <p:txEl>
                                              <p:pRg st="2" end="2"/>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1">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21">
                                            <p:txEl>
                                              <p:pRg st="3" end="3"/>
                                            </p:txEl>
                                          </p:spTgt>
                                        </p:tgtEl>
                                        <p:attrNameLst>
                                          <p:attrName>style.visibility</p:attrName>
                                        </p:attrNameLst>
                                      </p:cBhvr>
                                      <p:to>
                                        <p:strVal val="visible"/>
                                      </p:to>
                                    </p:set>
                                    <p:anim calcmode="lin" valueType="num">
                                      <p:cBhvr additive="base">
                                        <p:cTn id="37" dur="500" fill="hold"/>
                                        <p:tgtEl>
                                          <p:spTgt spid="21">
                                            <p:txEl>
                                              <p:pRg st="3" end="3"/>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1">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21">
                                            <p:txEl>
                                              <p:pRg st="4" end="4"/>
                                            </p:txEl>
                                          </p:spTgt>
                                        </p:tgtEl>
                                        <p:attrNameLst>
                                          <p:attrName>style.visibility</p:attrName>
                                        </p:attrNameLst>
                                      </p:cBhvr>
                                      <p:to>
                                        <p:strVal val="visible"/>
                                      </p:to>
                                    </p:set>
                                    <p:anim calcmode="lin" valueType="num">
                                      <p:cBhvr additive="base">
                                        <p:cTn id="43" dur="500" fill="hold"/>
                                        <p:tgtEl>
                                          <p:spTgt spid="21">
                                            <p:txEl>
                                              <p:pRg st="4" end="4"/>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21">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21">
                                            <p:txEl>
                                              <p:pRg st="6" end="6"/>
                                            </p:txEl>
                                          </p:spTgt>
                                        </p:tgtEl>
                                        <p:attrNameLst>
                                          <p:attrName>style.visibility</p:attrName>
                                        </p:attrNameLst>
                                      </p:cBhvr>
                                      <p:to>
                                        <p:strVal val="visible"/>
                                      </p:to>
                                    </p:set>
                                    <p:anim calcmode="lin" valueType="num">
                                      <p:cBhvr additive="base">
                                        <p:cTn id="49" dur="500" fill="hold"/>
                                        <p:tgtEl>
                                          <p:spTgt spid="21">
                                            <p:txEl>
                                              <p:pRg st="6" end="6"/>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21">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21">
                                            <p:txEl>
                                              <p:pRg st="7" end="7"/>
                                            </p:txEl>
                                          </p:spTgt>
                                        </p:tgtEl>
                                        <p:attrNameLst>
                                          <p:attrName>style.visibility</p:attrName>
                                        </p:attrNameLst>
                                      </p:cBhvr>
                                      <p:to>
                                        <p:strVal val="visible"/>
                                      </p:to>
                                    </p:set>
                                    <p:anim calcmode="lin" valueType="num">
                                      <p:cBhvr additive="base">
                                        <p:cTn id="55" dur="500" fill="hold"/>
                                        <p:tgtEl>
                                          <p:spTgt spid="21">
                                            <p:txEl>
                                              <p:pRg st="7" end="7"/>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21">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21">
                                            <p:txEl>
                                              <p:pRg st="8" end="8"/>
                                            </p:txEl>
                                          </p:spTgt>
                                        </p:tgtEl>
                                        <p:attrNameLst>
                                          <p:attrName>style.visibility</p:attrName>
                                        </p:attrNameLst>
                                      </p:cBhvr>
                                      <p:to>
                                        <p:strVal val="visible"/>
                                      </p:to>
                                    </p:set>
                                    <p:anim calcmode="lin" valueType="num">
                                      <p:cBhvr additive="base">
                                        <p:cTn id="61" dur="500" fill="hold"/>
                                        <p:tgtEl>
                                          <p:spTgt spid="21">
                                            <p:txEl>
                                              <p:pRg st="8" end="8"/>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21">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21">
                                            <p:txEl>
                                              <p:pRg st="9" end="9"/>
                                            </p:txEl>
                                          </p:spTgt>
                                        </p:tgtEl>
                                        <p:attrNameLst>
                                          <p:attrName>style.visibility</p:attrName>
                                        </p:attrNameLst>
                                      </p:cBhvr>
                                      <p:to>
                                        <p:strVal val="visible"/>
                                      </p:to>
                                    </p:set>
                                    <p:anim calcmode="lin" valueType="num">
                                      <p:cBhvr additive="base">
                                        <p:cTn id="67" dur="500" fill="hold"/>
                                        <p:tgtEl>
                                          <p:spTgt spid="21">
                                            <p:txEl>
                                              <p:pRg st="9" end="9"/>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21">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uiExpand="1" build="p"/>
      <p:bldP spid="21"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2">
            <a:alphaModFix amt="25000"/>
          </a:blip>
          <a:srcRect l="3611" t="-305" r="24796" b="83402"/>
          <a:stretch>
            <a:fillRect/>
          </a:stretch>
        </p:blipFill>
        <p:spPr>
          <a:xfrm>
            <a:off x="0" y="-27360"/>
            <a:ext cx="9408000" cy="1152000"/>
          </a:xfrm>
          <a:prstGeom prst="rect">
            <a:avLst/>
          </a:prstGeom>
        </p:spPr>
      </p:pic>
      <p:pic>
        <p:nvPicPr>
          <p:cNvPr id="10" name="Picture 9"/>
          <p:cNvPicPr>
            <a:picLocks noChangeAspect="1"/>
          </p:cNvPicPr>
          <p:nvPr/>
        </p:nvPicPr>
        <p:blipFill>
          <a:blip r:embed="rId3">
            <a:alphaModFix amt="32000"/>
          </a:blip>
          <a:srcRect l="6885" t="-25422" r="5030" b="14311"/>
          <a:stretch>
            <a:fillRect/>
          </a:stretch>
        </p:blipFill>
        <p:spPr>
          <a:xfrm>
            <a:off x="9416922" y="-336080"/>
            <a:ext cx="2804160" cy="1440000"/>
          </a:xfrm>
          <a:prstGeom prst="rect">
            <a:avLst/>
          </a:prstGeom>
          <a:noFill/>
          <a:ln>
            <a:noFill/>
          </a:ln>
        </p:spPr>
      </p:pic>
      <p:sp>
        <p:nvSpPr>
          <p:cNvPr id="4" name="TitleBar"/>
          <p:cNvSpPr/>
          <p:nvPr/>
        </p:nvSpPr>
        <p:spPr>
          <a:xfrm>
            <a:off x="295878" y="531839"/>
            <a:ext cx="4927632" cy="486530"/>
          </a:xfrm>
          <a:prstGeom prst="roundRect">
            <a:avLst>
              <a:gd name="adj" fmla="val 28571"/>
            </a:avLst>
          </a:prstGeom>
          <a:solidFill>
            <a:srgbClr val="5D3A1F"/>
          </a:solidFill>
          <a:ln/>
        </p:spPr>
        <p:txBody>
          <a:bodyPr/>
          <a:lstStyle/>
          <a:p>
            <a:endParaRPr lang="en-GB" sz="2400"/>
          </a:p>
        </p:txBody>
      </p:sp>
      <p:sp>
        <p:nvSpPr>
          <p:cNvPr id="5" name="TitleText"/>
          <p:cNvSpPr/>
          <p:nvPr/>
        </p:nvSpPr>
        <p:spPr>
          <a:xfrm>
            <a:off x="304800" y="404640"/>
            <a:ext cx="8213227" cy="731520"/>
          </a:xfrm>
          <a:prstGeom prst="rect">
            <a:avLst/>
          </a:prstGeom>
          <a:noFill/>
          <a:ln/>
        </p:spPr>
        <p:txBody>
          <a:bodyPr wrap="square" lIns="0" tIns="0" rIns="0" bIns="0" rtlCol="0" anchor="ctr"/>
          <a:lstStyle/>
          <a:p>
            <a:r>
              <a:rPr lang="en-GB" sz="2670" b="1" dirty="0">
                <a:solidFill>
                  <a:schemeClr val="bg1"/>
                </a:solidFill>
                <a:latin typeface="Calibri" panose="020F0502020204030204" pitchFamily="34" charset="0"/>
                <a:ea typeface="Calibri" panose="020F0502020204030204" pitchFamily="34" charset="0"/>
                <a:cs typeface="Calibri" panose="020F0502020204030204" pitchFamily="34" charset="0"/>
              </a:rPr>
              <a:t>Fishbone Diagram: Basil’s Bakery</a:t>
            </a:r>
          </a:p>
        </p:txBody>
      </p:sp>
      <p:cxnSp>
        <p:nvCxnSpPr>
          <p:cNvPr id="100" name="Spine"/>
          <p:cNvCxnSpPr>
            <a:cxnSpLocks/>
          </p:cNvCxnSpPr>
          <p:nvPr/>
        </p:nvCxnSpPr>
        <p:spPr>
          <a:xfrm>
            <a:off x="500000" y="3900000"/>
            <a:ext cx="9352660" cy="11520"/>
          </a:xfrm>
          <a:prstGeom prst="line">
            <a:avLst/>
          </a:prstGeom>
          <a:ln w="50800">
            <a:solidFill>
              <a:srgbClr val="6B4423"/>
            </a:solidFill>
            <a:tailEnd type="triangle"/>
          </a:ln>
        </p:spPr>
        <p:style>
          <a:lnRef idx="1">
            <a:scrgbClr r="0" g="0" b="0"/>
          </a:lnRef>
          <a:fillRef idx="0">
            <a:scrgbClr r="0" g="0" b="0"/>
          </a:fillRef>
          <a:effectRef idx="0">
            <a:scrgbClr r="0" g="0" b="0"/>
          </a:effectRef>
          <a:fontRef idx="minor">
            <a:schemeClr val="tx1"/>
          </a:fontRef>
        </p:style>
      </p:cxnSp>
      <p:sp>
        <p:nvSpPr>
          <p:cNvPr id="101" name="EffectBox"/>
          <p:cNvSpPr/>
          <p:nvPr/>
        </p:nvSpPr>
        <p:spPr>
          <a:xfrm>
            <a:off x="9992000" y="3550000"/>
            <a:ext cx="1700000" cy="700000"/>
          </a:xfrm>
          <a:prstGeom prst="roundRect">
            <a:avLst>
              <a:gd name="adj" fmla="val 16667"/>
            </a:avLst>
          </a:prstGeom>
          <a:solidFill>
            <a:srgbClr val="6B4423"/>
          </a:solidFill>
          <a:ln w="19050">
            <a:solidFill>
              <a:srgbClr val="6B4423"/>
            </a:solidFill>
          </a:ln>
        </p:spPr>
        <p:txBody>
          <a:bodyPr wrap="square" lIns="36000" tIns="18000" rIns="36000" bIns="18000" anchor="ctr"/>
          <a:lstStyle/>
          <a:p>
            <a:pPr algn="ctr"/>
            <a:r>
              <a:rPr lang="en-GB" sz="1600" b="1" dirty="0">
                <a:solidFill>
                  <a:srgbClr val="FFFFFF"/>
                </a:solidFill>
                <a:latin typeface="Arial"/>
              </a:rPr>
              <a:t>Sales 25% below 2019 levels</a:t>
            </a:r>
          </a:p>
        </p:txBody>
      </p:sp>
      <p:cxnSp>
        <p:nvCxnSpPr>
          <p:cNvPr id="102" name="Branch-Costs (I"/>
          <p:cNvCxnSpPr/>
          <p:nvPr/>
        </p:nvCxnSpPr>
        <p:spPr>
          <a:xfrm>
            <a:off x="2300000" y="2180000"/>
            <a:ext cx="600000" cy="1750000"/>
          </a:xfrm>
          <a:prstGeom prst="line">
            <a:avLst/>
          </a:prstGeom>
          <a:ln w="28575">
            <a:solidFill>
              <a:srgbClr val="D4A574"/>
            </a:solidFill>
          </a:ln>
        </p:spPr>
      </p:cxnSp>
      <p:sp>
        <p:nvSpPr>
          <p:cNvPr id="103" name="Label-Costs (I"/>
          <p:cNvSpPr/>
          <p:nvPr/>
        </p:nvSpPr>
        <p:spPr>
          <a:xfrm>
            <a:off x="600000" y="1650000"/>
            <a:ext cx="2400000" cy="500000"/>
          </a:xfrm>
          <a:prstGeom prst="roundRect">
            <a:avLst>
              <a:gd name="adj" fmla="val 20000"/>
            </a:avLst>
          </a:prstGeom>
          <a:solidFill>
            <a:srgbClr val="D4A574"/>
          </a:solidFill>
          <a:ln w="19050">
            <a:solidFill>
              <a:srgbClr val="6B4423"/>
            </a:solidFill>
          </a:ln>
        </p:spPr>
        <p:txBody>
          <a:bodyPr wrap="square" lIns="36000" tIns="18000" rIns="36000" bIns="18000" anchor="ctr"/>
          <a:lstStyle/>
          <a:p>
            <a:pPr algn="ctr"/>
            <a:r>
              <a:rPr lang="en-GB" sz="1700" b="1">
                <a:solidFill>
                  <a:srgbClr val="3E1F0D"/>
                </a:solidFill>
                <a:latin typeface="Arial"/>
              </a:rPr>
              <a:t>Costs</a:t>
            </a:r>
          </a:p>
        </p:txBody>
      </p:sp>
      <p:sp>
        <p:nvSpPr>
          <p:cNvPr id="104" name="Sub-Costs (I"/>
          <p:cNvSpPr txBox="1"/>
          <p:nvPr/>
        </p:nvSpPr>
        <p:spPr>
          <a:xfrm>
            <a:off x="184754" y="2627648"/>
            <a:ext cx="1800000" cy="700000"/>
          </a:xfrm>
          <a:prstGeom prst="rect">
            <a:avLst/>
          </a:prstGeom>
          <a:noFill/>
        </p:spPr>
        <p:txBody>
          <a:bodyPr wrap="square" lIns="36000" tIns="18000" rIns="36000" bIns="18000" anchor="ctr"/>
          <a:lstStyle/>
          <a:p>
            <a:pPr algn="ctr"/>
            <a:r>
              <a:rPr lang="en-GB" sz="1000" dirty="0">
                <a:solidFill>
                  <a:srgbClr val="1A1A1A"/>
                </a:solidFill>
                <a:latin typeface="Arial"/>
              </a:rPr>
              <a:t>• </a:t>
            </a:r>
            <a:r>
              <a:rPr lang="en-GB" sz="1400" dirty="0">
                <a:solidFill>
                  <a:srgbClr val="1A1A1A"/>
                </a:solidFill>
                <a:latin typeface="Arial"/>
              </a:rPr>
              <a:t>Business rates revaluation</a:t>
            </a:r>
            <a:r>
              <a:rPr lang="en-GB" sz="1400" b="1" dirty="0">
                <a:solidFill>
                  <a:srgbClr val="1A1A1A"/>
                </a:solidFill>
                <a:latin typeface="Arial"/>
              </a:rPr>
              <a:t> (Ingham, 2026, para. 1)</a:t>
            </a:r>
          </a:p>
          <a:p>
            <a:pPr algn="ctr"/>
            <a:endParaRPr lang="en-GB" sz="1400" dirty="0">
              <a:solidFill>
                <a:srgbClr val="1A1A1A"/>
              </a:solidFill>
              <a:latin typeface="Arial"/>
            </a:endParaRPr>
          </a:p>
          <a:p>
            <a:pPr algn="ctr"/>
            <a:r>
              <a:rPr lang="en-GB" sz="1400" dirty="0">
                <a:solidFill>
                  <a:srgbClr val="1A1A1A"/>
                </a:solidFill>
                <a:latin typeface="Arial"/>
              </a:rPr>
              <a:t>• Rising energy, rent &amp; insurance</a:t>
            </a:r>
          </a:p>
        </p:txBody>
      </p:sp>
      <p:cxnSp>
        <p:nvCxnSpPr>
          <p:cNvPr id="105" name="Branch-Customer"/>
          <p:cNvCxnSpPr/>
          <p:nvPr/>
        </p:nvCxnSpPr>
        <p:spPr>
          <a:xfrm>
            <a:off x="4957732" y="2095000"/>
            <a:ext cx="600000" cy="1750000"/>
          </a:xfrm>
          <a:prstGeom prst="line">
            <a:avLst/>
          </a:prstGeom>
          <a:ln w="28575">
            <a:solidFill>
              <a:srgbClr val="D4A574"/>
            </a:solidFill>
          </a:ln>
        </p:spPr>
      </p:cxnSp>
      <p:sp>
        <p:nvSpPr>
          <p:cNvPr id="106" name="Label-Customer"/>
          <p:cNvSpPr/>
          <p:nvPr/>
        </p:nvSpPr>
        <p:spPr>
          <a:xfrm>
            <a:off x="3200000" y="1650000"/>
            <a:ext cx="2400000" cy="500000"/>
          </a:xfrm>
          <a:prstGeom prst="roundRect">
            <a:avLst>
              <a:gd name="adj" fmla="val 20000"/>
            </a:avLst>
          </a:prstGeom>
          <a:solidFill>
            <a:srgbClr val="D4A574"/>
          </a:solidFill>
          <a:ln w="19050">
            <a:solidFill>
              <a:srgbClr val="6B4423"/>
            </a:solidFill>
          </a:ln>
        </p:spPr>
        <p:txBody>
          <a:bodyPr wrap="square" lIns="36000" tIns="18000" rIns="36000" bIns="18000" anchor="ctr"/>
          <a:lstStyle/>
          <a:p>
            <a:pPr algn="ctr"/>
            <a:r>
              <a:rPr lang="en-GB" sz="1700" b="1">
                <a:solidFill>
                  <a:srgbClr val="3E1F0D"/>
                </a:solidFill>
                <a:latin typeface="Arial"/>
              </a:rPr>
              <a:t>Customers</a:t>
            </a:r>
          </a:p>
        </p:txBody>
      </p:sp>
      <p:sp>
        <p:nvSpPr>
          <p:cNvPr id="107" name="Sub-Customer"/>
          <p:cNvSpPr txBox="1"/>
          <p:nvPr/>
        </p:nvSpPr>
        <p:spPr>
          <a:xfrm>
            <a:off x="2863620" y="2662499"/>
            <a:ext cx="1800000" cy="700000"/>
          </a:xfrm>
          <a:prstGeom prst="rect">
            <a:avLst/>
          </a:prstGeom>
          <a:noFill/>
        </p:spPr>
        <p:txBody>
          <a:bodyPr wrap="square" lIns="36000" tIns="18000" rIns="36000" bIns="18000" anchor="ctr"/>
          <a:lstStyle/>
          <a:p>
            <a:pPr algn="ctr"/>
            <a:r>
              <a:rPr lang="en-GB" sz="1400" dirty="0">
                <a:solidFill>
                  <a:srgbClr val="1A1A1A"/>
                </a:solidFill>
                <a:latin typeface="Arial"/>
              </a:rPr>
              <a:t>• 87% lunches now eaten at home </a:t>
            </a:r>
            <a:r>
              <a:rPr lang="en-GB" sz="1400" b="1" dirty="0">
                <a:solidFill>
                  <a:srgbClr val="1A1A1A"/>
                </a:solidFill>
                <a:latin typeface="Arial"/>
              </a:rPr>
              <a:t>(Sophie, 2025, para. 8)</a:t>
            </a:r>
          </a:p>
          <a:p>
            <a:pPr algn="ctr"/>
            <a:endParaRPr lang="en-GB" sz="1400" dirty="0">
              <a:solidFill>
                <a:srgbClr val="1A1A1A"/>
              </a:solidFill>
              <a:latin typeface="Arial"/>
            </a:endParaRPr>
          </a:p>
          <a:p>
            <a:pPr algn="ctr"/>
            <a:r>
              <a:rPr lang="en-GB" sz="1400" dirty="0">
                <a:solidFill>
                  <a:srgbClr val="1A1A1A"/>
                </a:solidFill>
                <a:latin typeface="Arial"/>
              </a:rPr>
              <a:t>• Local redundancies lost regulars</a:t>
            </a:r>
          </a:p>
        </p:txBody>
      </p:sp>
      <p:cxnSp>
        <p:nvCxnSpPr>
          <p:cNvPr id="108" name="Branch-Competit"/>
          <p:cNvCxnSpPr/>
          <p:nvPr/>
        </p:nvCxnSpPr>
        <p:spPr>
          <a:xfrm>
            <a:off x="7774050" y="2150000"/>
            <a:ext cx="600000" cy="1750000"/>
          </a:xfrm>
          <a:prstGeom prst="line">
            <a:avLst/>
          </a:prstGeom>
          <a:ln w="28575">
            <a:solidFill>
              <a:srgbClr val="D4A574"/>
            </a:solidFill>
          </a:ln>
        </p:spPr>
      </p:cxnSp>
      <p:sp>
        <p:nvSpPr>
          <p:cNvPr id="109" name="Label-Competit"/>
          <p:cNvSpPr/>
          <p:nvPr/>
        </p:nvSpPr>
        <p:spPr>
          <a:xfrm>
            <a:off x="6051097" y="1650000"/>
            <a:ext cx="2400000" cy="500000"/>
          </a:xfrm>
          <a:prstGeom prst="roundRect">
            <a:avLst>
              <a:gd name="adj" fmla="val 20000"/>
            </a:avLst>
          </a:prstGeom>
          <a:solidFill>
            <a:srgbClr val="D4A574"/>
          </a:solidFill>
          <a:ln w="19050">
            <a:solidFill>
              <a:srgbClr val="6B4423"/>
            </a:solidFill>
          </a:ln>
        </p:spPr>
        <p:txBody>
          <a:bodyPr wrap="square" lIns="36000" tIns="18000" rIns="36000" bIns="18000" anchor="ctr"/>
          <a:lstStyle/>
          <a:p>
            <a:pPr algn="ctr"/>
            <a:r>
              <a:rPr lang="en-GB" sz="1700" b="1">
                <a:solidFill>
                  <a:srgbClr val="3E1F0D"/>
                </a:solidFill>
                <a:latin typeface="Arial"/>
              </a:rPr>
              <a:t>Competition</a:t>
            </a:r>
          </a:p>
        </p:txBody>
      </p:sp>
      <p:sp>
        <p:nvSpPr>
          <p:cNvPr id="110" name="Sub-Competit"/>
          <p:cNvSpPr txBox="1"/>
          <p:nvPr/>
        </p:nvSpPr>
        <p:spPr>
          <a:xfrm>
            <a:off x="5712574" y="2560721"/>
            <a:ext cx="1800000" cy="700000"/>
          </a:xfrm>
          <a:prstGeom prst="rect">
            <a:avLst/>
          </a:prstGeom>
          <a:noFill/>
        </p:spPr>
        <p:txBody>
          <a:bodyPr wrap="square" lIns="36000" tIns="18000" rIns="36000" bIns="18000" anchor="ctr"/>
          <a:lstStyle/>
          <a:p>
            <a:pPr algn="ctr"/>
            <a:r>
              <a:rPr lang="en-GB" sz="1400" dirty="0">
                <a:solidFill>
                  <a:srgbClr val="1A1A1A"/>
                </a:solidFill>
                <a:latin typeface="Arial"/>
              </a:rPr>
              <a:t>• Rivals on delivery platforms </a:t>
            </a:r>
            <a:r>
              <a:rPr lang="en-GB" sz="1400" b="1" dirty="0">
                <a:solidFill>
                  <a:srgbClr val="1A1A1A"/>
                </a:solidFill>
                <a:latin typeface="Arial"/>
              </a:rPr>
              <a:t>(Sophie, 2025, para. 6)</a:t>
            </a:r>
          </a:p>
          <a:p>
            <a:pPr algn="ctr"/>
            <a:endParaRPr lang="en-GB" sz="1400" dirty="0">
              <a:solidFill>
                <a:srgbClr val="1A1A1A"/>
              </a:solidFill>
              <a:latin typeface="Arial"/>
            </a:endParaRPr>
          </a:p>
          <a:p>
            <a:pPr algn="ctr"/>
            <a:r>
              <a:rPr lang="en-GB" sz="1400" dirty="0">
                <a:solidFill>
                  <a:srgbClr val="1A1A1A"/>
                </a:solidFill>
                <a:latin typeface="Arial"/>
              </a:rPr>
              <a:t>• Social-media marketing gap</a:t>
            </a:r>
          </a:p>
        </p:txBody>
      </p:sp>
      <p:cxnSp>
        <p:nvCxnSpPr>
          <p:cNvPr id="111" name="Branch-Technolo"/>
          <p:cNvCxnSpPr/>
          <p:nvPr/>
        </p:nvCxnSpPr>
        <p:spPr>
          <a:xfrm flipV="1">
            <a:off x="2810690" y="3889279"/>
            <a:ext cx="700000" cy="1650000"/>
          </a:xfrm>
          <a:prstGeom prst="line">
            <a:avLst/>
          </a:prstGeom>
          <a:ln w="28575">
            <a:solidFill>
              <a:srgbClr val="D4A574"/>
            </a:solidFill>
          </a:ln>
        </p:spPr>
      </p:cxnSp>
      <p:sp>
        <p:nvSpPr>
          <p:cNvPr id="112" name="Label-Technolo"/>
          <p:cNvSpPr/>
          <p:nvPr/>
        </p:nvSpPr>
        <p:spPr>
          <a:xfrm>
            <a:off x="910690" y="5539279"/>
            <a:ext cx="2400000" cy="500000"/>
          </a:xfrm>
          <a:prstGeom prst="roundRect">
            <a:avLst>
              <a:gd name="adj" fmla="val 20000"/>
            </a:avLst>
          </a:prstGeom>
          <a:solidFill>
            <a:srgbClr val="D4A574"/>
          </a:solidFill>
          <a:ln w="19050">
            <a:solidFill>
              <a:srgbClr val="6B4423"/>
            </a:solidFill>
          </a:ln>
        </p:spPr>
        <p:txBody>
          <a:bodyPr wrap="square" lIns="36000" tIns="18000" rIns="36000" bIns="18000" anchor="ctr"/>
          <a:lstStyle/>
          <a:p>
            <a:pPr algn="ctr"/>
            <a:r>
              <a:rPr lang="en-GB" sz="1700" b="1">
                <a:solidFill>
                  <a:srgbClr val="3E1F0D"/>
                </a:solidFill>
                <a:latin typeface="Arial"/>
              </a:rPr>
              <a:t>Technology</a:t>
            </a:r>
          </a:p>
        </p:txBody>
      </p:sp>
      <p:sp>
        <p:nvSpPr>
          <p:cNvPr id="113" name="Sub-Technolo"/>
          <p:cNvSpPr txBox="1"/>
          <p:nvPr/>
        </p:nvSpPr>
        <p:spPr>
          <a:xfrm>
            <a:off x="600000" y="4426524"/>
            <a:ext cx="1800000" cy="700000"/>
          </a:xfrm>
          <a:prstGeom prst="rect">
            <a:avLst/>
          </a:prstGeom>
          <a:noFill/>
        </p:spPr>
        <p:txBody>
          <a:bodyPr wrap="square" lIns="36000" tIns="18000" rIns="36000" bIns="18000" anchor="ctr"/>
          <a:lstStyle/>
          <a:p>
            <a:pPr algn="ctr"/>
            <a:r>
              <a:rPr lang="en-GB" sz="1400" dirty="0">
                <a:solidFill>
                  <a:srgbClr val="1A1A1A"/>
                </a:solidFill>
                <a:latin typeface="Arial"/>
              </a:rPr>
              <a:t>• No online ordering / pre-orders </a:t>
            </a:r>
            <a:r>
              <a:rPr lang="en-GB" sz="1400" b="1" dirty="0">
                <a:solidFill>
                  <a:srgbClr val="1A1A1A"/>
                </a:solidFill>
                <a:latin typeface="Arial"/>
              </a:rPr>
              <a:t>(Sophie, 2025</a:t>
            </a:r>
            <a:r>
              <a:rPr lang="en-GB" sz="1400" b="1">
                <a:solidFill>
                  <a:srgbClr val="1A1A1A"/>
                </a:solidFill>
                <a:latin typeface="Arial"/>
              </a:rPr>
              <a:t>, para. 7</a:t>
            </a:r>
            <a:r>
              <a:rPr lang="en-GB" sz="1400" b="1" dirty="0">
                <a:solidFill>
                  <a:srgbClr val="1A1A1A"/>
                </a:solidFill>
                <a:latin typeface="Arial"/>
              </a:rPr>
              <a:t>)</a:t>
            </a:r>
          </a:p>
          <a:p>
            <a:pPr algn="ctr"/>
            <a:endParaRPr lang="en-GB" sz="1400" dirty="0">
              <a:solidFill>
                <a:srgbClr val="1A1A1A"/>
              </a:solidFill>
              <a:latin typeface="Arial"/>
            </a:endParaRPr>
          </a:p>
          <a:p>
            <a:pPr algn="ctr"/>
            <a:r>
              <a:rPr lang="en-GB" sz="1400" dirty="0">
                <a:solidFill>
                  <a:srgbClr val="1A1A1A"/>
                </a:solidFill>
                <a:latin typeface="Arial"/>
              </a:rPr>
              <a:t>• Cannot answer calls while baking</a:t>
            </a:r>
          </a:p>
        </p:txBody>
      </p:sp>
      <p:cxnSp>
        <p:nvCxnSpPr>
          <p:cNvPr id="114" name="Branch-Location"/>
          <p:cNvCxnSpPr/>
          <p:nvPr/>
        </p:nvCxnSpPr>
        <p:spPr>
          <a:xfrm flipV="1">
            <a:off x="5600000" y="3900000"/>
            <a:ext cx="700000" cy="1650000"/>
          </a:xfrm>
          <a:prstGeom prst="line">
            <a:avLst/>
          </a:prstGeom>
          <a:ln w="28575">
            <a:solidFill>
              <a:srgbClr val="D4A574"/>
            </a:solidFill>
          </a:ln>
        </p:spPr>
      </p:cxnSp>
      <p:sp>
        <p:nvSpPr>
          <p:cNvPr id="115" name="Label-Location"/>
          <p:cNvSpPr/>
          <p:nvPr/>
        </p:nvSpPr>
        <p:spPr>
          <a:xfrm>
            <a:off x="3941786" y="5539279"/>
            <a:ext cx="2400000" cy="500000"/>
          </a:xfrm>
          <a:prstGeom prst="roundRect">
            <a:avLst>
              <a:gd name="adj" fmla="val 20000"/>
            </a:avLst>
          </a:prstGeom>
          <a:solidFill>
            <a:srgbClr val="D4A574"/>
          </a:solidFill>
          <a:ln w="19050">
            <a:solidFill>
              <a:srgbClr val="6B4423"/>
            </a:solidFill>
          </a:ln>
        </p:spPr>
        <p:txBody>
          <a:bodyPr wrap="square" lIns="36000" tIns="18000" rIns="36000" bIns="18000" anchor="ctr"/>
          <a:lstStyle/>
          <a:p>
            <a:pPr algn="ctr"/>
            <a:r>
              <a:rPr lang="en-GB" sz="1700" b="1">
                <a:solidFill>
                  <a:srgbClr val="3E1F0D"/>
                </a:solidFill>
                <a:latin typeface="Arial"/>
              </a:rPr>
              <a:t>Location</a:t>
            </a:r>
          </a:p>
        </p:txBody>
      </p:sp>
      <p:sp>
        <p:nvSpPr>
          <p:cNvPr id="116" name="Sub-Location"/>
          <p:cNvSpPr txBox="1"/>
          <p:nvPr/>
        </p:nvSpPr>
        <p:spPr>
          <a:xfrm>
            <a:off x="3558000" y="4389829"/>
            <a:ext cx="1800000" cy="700000"/>
          </a:xfrm>
          <a:prstGeom prst="rect">
            <a:avLst/>
          </a:prstGeom>
          <a:noFill/>
        </p:spPr>
        <p:txBody>
          <a:bodyPr wrap="square" lIns="36000" tIns="18000" rIns="36000" bIns="18000" anchor="ctr"/>
          <a:lstStyle/>
          <a:p>
            <a:pPr algn="ctr"/>
            <a:r>
              <a:rPr lang="en-GB" sz="1400" dirty="0">
                <a:solidFill>
                  <a:srgbClr val="1A1A1A"/>
                </a:solidFill>
                <a:latin typeface="Arial"/>
              </a:rPr>
              <a:t>• Retail park footfall declining </a:t>
            </a:r>
            <a:r>
              <a:rPr lang="en-GB" sz="1400" b="1" dirty="0">
                <a:solidFill>
                  <a:srgbClr val="1A1A1A"/>
                </a:solidFill>
                <a:latin typeface="Arial"/>
              </a:rPr>
              <a:t>(BBC News, 2026, para. 3)</a:t>
            </a:r>
          </a:p>
          <a:p>
            <a:pPr algn="ctr"/>
            <a:endParaRPr lang="en-GB" sz="1400" dirty="0">
              <a:solidFill>
                <a:srgbClr val="1A1A1A"/>
              </a:solidFill>
              <a:latin typeface="Arial"/>
            </a:endParaRPr>
          </a:p>
          <a:p>
            <a:pPr algn="ctr"/>
            <a:r>
              <a:rPr lang="en-GB" sz="1400" dirty="0">
                <a:solidFill>
                  <a:srgbClr val="1A1A1A"/>
                </a:solidFill>
                <a:latin typeface="Arial"/>
              </a:rPr>
              <a:t>• Nearby shops keep closing</a:t>
            </a:r>
          </a:p>
        </p:txBody>
      </p:sp>
      <p:cxnSp>
        <p:nvCxnSpPr>
          <p:cNvPr id="117" name="Branch-Economy "/>
          <p:cNvCxnSpPr/>
          <p:nvPr/>
        </p:nvCxnSpPr>
        <p:spPr>
          <a:xfrm flipV="1">
            <a:off x="8425000" y="3911520"/>
            <a:ext cx="700000" cy="1650000"/>
          </a:xfrm>
          <a:prstGeom prst="line">
            <a:avLst/>
          </a:prstGeom>
          <a:ln w="28575">
            <a:solidFill>
              <a:srgbClr val="D4A574"/>
            </a:solidFill>
          </a:ln>
        </p:spPr>
      </p:cxnSp>
      <p:sp>
        <p:nvSpPr>
          <p:cNvPr id="118" name="Label-Economy "/>
          <p:cNvSpPr/>
          <p:nvPr/>
        </p:nvSpPr>
        <p:spPr>
          <a:xfrm>
            <a:off x="7000000" y="5539279"/>
            <a:ext cx="2400000" cy="500000"/>
          </a:xfrm>
          <a:prstGeom prst="roundRect">
            <a:avLst>
              <a:gd name="adj" fmla="val 20000"/>
            </a:avLst>
          </a:prstGeom>
          <a:solidFill>
            <a:srgbClr val="D4A574"/>
          </a:solidFill>
          <a:ln w="19050">
            <a:solidFill>
              <a:srgbClr val="6B4423"/>
            </a:solidFill>
          </a:ln>
        </p:spPr>
        <p:txBody>
          <a:bodyPr wrap="square" lIns="36000" tIns="18000" rIns="36000" bIns="18000" anchor="ctr"/>
          <a:lstStyle/>
          <a:p>
            <a:pPr algn="ctr"/>
            <a:r>
              <a:rPr lang="en-GB" sz="1700" b="1">
                <a:solidFill>
                  <a:srgbClr val="3E1F0D"/>
                </a:solidFill>
                <a:latin typeface="Arial"/>
              </a:rPr>
              <a:t>Economy</a:t>
            </a:r>
          </a:p>
        </p:txBody>
      </p:sp>
      <p:sp>
        <p:nvSpPr>
          <p:cNvPr id="119" name="Sub-Economy "/>
          <p:cNvSpPr txBox="1"/>
          <p:nvPr/>
        </p:nvSpPr>
        <p:spPr>
          <a:xfrm>
            <a:off x="6225000" y="4324279"/>
            <a:ext cx="1800000" cy="700000"/>
          </a:xfrm>
          <a:prstGeom prst="rect">
            <a:avLst/>
          </a:prstGeom>
          <a:noFill/>
        </p:spPr>
        <p:txBody>
          <a:bodyPr wrap="square" lIns="36000" tIns="18000" rIns="36000" bIns="18000" anchor="ctr"/>
          <a:lstStyle/>
          <a:p>
            <a:pPr algn="ctr"/>
            <a:r>
              <a:rPr lang="en-GB" sz="1000" dirty="0">
                <a:solidFill>
                  <a:srgbClr val="1A1A1A"/>
                </a:solidFill>
                <a:latin typeface="Arial"/>
              </a:rPr>
              <a:t>• </a:t>
            </a:r>
            <a:r>
              <a:rPr lang="en-GB" sz="1400" dirty="0">
                <a:solidFill>
                  <a:srgbClr val="1A1A1A"/>
                </a:solidFill>
                <a:latin typeface="Arial"/>
              </a:rPr>
              <a:t>Nine UK bakeries collapsed in 2026 </a:t>
            </a:r>
            <a:r>
              <a:rPr lang="en-GB" sz="1400" b="1" dirty="0">
                <a:solidFill>
                  <a:srgbClr val="1A1A1A"/>
                </a:solidFill>
                <a:latin typeface="Arial"/>
              </a:rPr>
              <a:t>(BBC News, 2026</a:t>
            </a:r>
            <a:r>
              <a:rPr lang="en-GB" sz="1400" b="1">
                <a:solidFill>
                  <a:srgbClr val="1A1A1A"/>
                </a:solidFill>
                <a:latin typeface="Arial"/>
              </a:rPr>
              <a:t>, para. 1</a:t>
            </a:r>
            <a:r>
              <a:rPr lang="en-GB" sz="1400" b="1" dirty="0">
                <a:solidFill>
                  <a:srgbClr val="1A1A1A"/>
                </a:solidFill>
                <a:latin typeface="Arial"/>
              </a:rPr>
              <a:t>)</a:t>
            </a:r>
          </a:p>
          <a:p>
            <a:pPr algn="ctr"/>
            <a:endParaRPr lang="en-GB" sz="1400" dirty="0">
              <a:solidFill>
                <a:srgbClr val="1A1A1A"/>
              </a:solidFill>
              <a:latin typeface="Arial"/>
            </a:endParaRPr>
          </a:p>
          <a:p>
            <a:pPr algn="ctr"/>
            <a:r>
              <a:rPr lang="en-GB" sz="1400" dirty="0">
                <a:solidFill>
                  <a:srgbClr val="1A1A1A"/>
                </a:solidFill>
                <a:latin typeface="Arial"/>
              </a:rPr>
              <a:t>• COVID-19 pandemic impact</a:t>
            </a:r>
          </a:p>
        </p:txBody>
      </p:sp>
      <p:sp>
        <p:nvSpPr>
          <p:cNvPr id="120" name="AdaptedFrom"/>
          <p:cNvSpPr txBox="1"/>
          <p:nvPr/>
        </p:nvSpPr>
        <p:spPr>
          <a:xfrm>
            <a:off x="300000" y="6450000"/>
            <a:ext cx="6000000" cy="350000"/>
          </a:xfrm>
          <a:prstGeom prst="rect">
            <a:avLst/>
          </a:prstGeom>
          <a:noFill/>
        </p:spPr>
        <p:txBody>
          <a:bodyPr wrap="square"/>
          <a:lstStyle/>
          <a:p>
            <a:r>
              <a:rPr lang="en-GB" sz="1100" i="1">
                <a:solidFill>
                  <a:srgbClr val="1A1A1A"/>
                </a:solidFill>
                <a:latin typeface="Arial"/>
              </a:rPr>
              <a:t>Adapted from Super Series (2013, p. 31); cause-and-effect method from Ishikawa (1985).</a:t>
            </a:r>
          </a:p>
        </p:txBody>
      </p:sp>
    </p:spTree>
    <p:extLst>
      <p:ext uri="{BB962C8B-B14F-4D97-AF65-F5344CB8AC3E}">
        <p14:creationId xmlns:p14="http://schemas.microsoft.com/office/powerpoint/2010/main" val="11069196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01"/>
                                        </p:tgtEl>
                                        <p:attrNameLst>
                                          <p:attrName>style.visibility</p:attrName>
                                        </p:attrNameLst>
                                      </p:cBhvr>
                                      <p:to>
                                        <p:strVal val="visible"/>
                                      </p:to>
                                    </p:set>
                                    <p:anim calcmode="lin" valueType="num">
                                      <p:cBhvr additive="base">
                                        <p:cTn id="7" dur="500" fill="hold"/>
                                        <p:tgtEl>
                                          <p:spTgt spid="101"/>
                                        </p:tgtEl>
                                        <p:attrNameLst>
                                          <p:attrName>ppt_x</p:attrName>
                                        </p:attrNameLst>
                                      </p:cBhvr>
                                      <p:tavLst>
                                        <p:tav tm="0">
                                          <p:val>
                                            <p:strVal val="#ppt_x"/>
                                          </p:val>
                                        </p:tav>
                                        <p:tav tm="100000">
                                          <p:val>
                                            <p:strVal val="#ppt_x"/>
                                          </p:val>
                                        </p:tav>
                                      </p:tavLst>
                                    </p:anim>
                                    <p:anim calcmode="lin" valueType="num">
                                      <p:cBhvr additive="base">
                                        <p:cTn id="8" dur="500" fill="hold"/>
                                        <p:tgtEl>
                                          <p:spTgt spid="101"/>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09"/>
                                        </p:tgtEl>
                                        <p:attrNameLst>
                                          <p:attrName>style.visibility</p:attrName>
                                        </p:attrNameLst>
                                      </p:cBhvr>
                                      <p:to>
                                        <p:strVal val="visible"/>
                                      </p:to>
                                    </p:set>
                                    <p:anim calcmode="lin" valueType="num">
                                      <p:cBhvr additive="base">
                                        <p:cTn id="13" dur="500" fill="hold"/>
                                        <p:tgtEl>
                                          <p:spTgt spid="109"/>
                                        </p:tgtEl>
                                        <p:attrNameLst>
                                          <p:attrName>ppt_x</p:attrName>
                                        </p:attrNameLst>
                                      </p:cBhvr>
                                      <p:tavLst>
                                        <p:tav tm="0">
                                          <p:val>
                                            <p:strVal val="#ppt_x"/>
                                          </p:val>
                                        </p:tav>
                                        <p:tav tm="100000">
                                          <p:val>
                                            <p:strVal val="#ppt_x"/>
                                          </p:val>
                                        </p:tav>
                                      </p:tavLst>
                                    </p:anim>
                                    <p:anim calcmode="lin" valueType="num">
                                      <p:cBhvr additive="base">
                                        <p:cTn id="14" dur="500" fill="hold"/>
                                        <p:tgtEl>
                                          <p:spTgt spid="109"/>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10"/>
                                        </p:tgtEl>
                                        <p:attrNameLst>
                                          <p:attrName>style.visibility</p:attrName>
                                        </p:attrNameLst>
                                      </p:cBhvr>
                                      <p:to>
                                        <p:strVal val="visible"/>
                                      </p:to>
                                    </p:set>
                                    <p:anim calcmode="lin" valueType="num">
                                      <p:cBhvr additive="base">
                                        <p:cTn id="19" dur="500" fill="hold"/>
                                        <p:tgtEl>
                                          <p:spTgt spid="110"/>
                                        </p:tgtEl>
                                        <p:attrNameLst>
                                          <p:attrName>ppt_x</p:attrName>
                                        </p:attrNameLst>
                                      </p:cBhvr>
                                      <p:tavLst>
                                        <p:tav tm="0">
                                          <p:val>
                                            <p:strVal val="#ppt_x"/>
                                          </p:val>
                                        </p:tav>
                                        <p:tav tm="100000">
                                          <p:val>
                                            <p:strVal val="#ppt_x"/>
                                          </p:val>
                                        </p:tav>
                                      </p:tavLst>
                                    </p:anim>
                                    <p:anim calcmode="lin" valueType="num">
                                      <p:cBhvr additive="base">
                                        <p:cTn id="20" dur="500" fill="hold"/>
                                        <p:tgtEl>
                                          <p:spTgt spid="110"/>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06"/>
                                        </p:tgtEl>
                                        <p:attrNameLst>
                                          <p:attrName>style.visibility</p:attrName>
                                        </p:attrNameLst>
                                      </p:cBhvr>
                                      <p:to>
                                        <p:strVal val="visible"/>
                                      </p:to>
                                    </p:set>
                                    <p:anim calcmode="lin" valueType="num">
                                      <p:cBhvr additive="base">
                                        <p:cTn id="25" dur="500" fill="hold"/>
                                        <p:tgtEl>
                                          <p:spTgt spid="106"/>
                                        </p:tgtEl>
                                        <p:attrNameLst>
                                          <p:attrName>ppt_x</p:attrName>
                                        </p:attrNameLst>
                                      </p:cBhvr>
                                      <p:tavLst>
                                        <p:tav tm="0">
                                          <p:val>
                                            <p:strVal val="#ppt_x"/>
                                          </p:val>
                                        </p:tav>
                                        <p:tav tm="100000">
                                          <p:val>
                                            <p:strVal val="#ppt_x"/>
                                          </p:val>
                                        </p:tav>
                                      </p:tavLst>
                                    </p:anim>
                                    <p:anim calcmode="lin" valueType="num">
                                      <p:cBhvr additive="base">
                                        <p:cTn id="26" dur="500" fill="hold"/>
                                        <p:tgtEl>
                                          <p:spTgt spid="106"/>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07"/>
                                        </p:tgtEl>
                                        <p:attrNameLst>
                                          <p:attrName>style.visibility</p:attrName>
                                        </p:attrNameLst>
                                      </p:cBhvr>
                                      <p:to>
                                        <p:strVal val="visible"/>
                                      </p:to>
                                    </p:set>
                                    <p:anim calcmode="lin" valueType="num">
                                      <p:cBhvr additive="base">
                                        <p:cTn id="31" dur="500" fill="hold"/>
                                        <p:tgtEl>
                                          <p:spTgt spid="107"/>
                                        </p:tgtEl>
                                        <p:attrNameLst>
                                          <p:attrName>ppt_x</p:attrName>
                                        </p:attrNameLst>
                                      </p:cBhvr>
                                      <p:tavLst>
                                        <p:tav tm="0">
                                          <p:val>
                                            <p:strVal val="#ppt_x"/>
                                          </p:val>
                                        </p:tav>
                                        <p:tav tm="100000">
                                          <p:val>
                                            <p:strVal val="#ppt_x"/>
                                          </p:val>
                                        </p:tav>
                                      </p:tavLst>
                                    </p:anim>
                                    <p:anim calcmode="lin" valueType="num">
                                      <p:cBhvr additive="base">
                                        <p:cTn id="32" dur="500" fill="hold"/>
                                        <p:tgtEl>
                                          <p:spTgt spid="107"/>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03"/>
                                        </p:tgtEl>
                                        <p:attrNameLst>
                                          <p:attrName>style.visibility</p:attrName>
                                        </p:attrNameLst>
                                      </p:cBhvr>
                                      <p:to>
                                        <p:strVal val="visible"/>
                                      </p:to>
                                    </p:set>
                                    <p:anim calcmode="lin" valueType="num">
                                      <p:cBhvr additive="base">
                                        <p:cTn id="37" dur="500" fill="hold"/>
                                        <p:tgtEl>
                                          <p:spTgt spid="103"/>
                                        </p:tgtEl>
                                        <p:attrNameLst>
                                          <p:attrName>ppt_x</p:attrName>
                                        </p:attrNameLst>
                                      </p:cBhvr>
                                      <p:tavLst>
                                        <p:tav tm="0">
                                          <p:val>
                                            <p:strVal val="#ppt_x"/>
                                          </p:val>
                                        </p:tav>
                                        <p:tav tm="100000">
                                          <p:val>
                                            <p:strVal val="#ppt_x"/>
                                          </p:val>
                                        </p:tav>
                                      </p:tavLst>
                                    </p:anim>
                                    <p:anim calcmode="lin" valueType="num">
                                      <p:cBhvr additive="base">
                                        <p:cTn id="38" dur="500" fill="hold"/>
                                        <p:tgtEl>
                                          <p:spTgt spid="103"/>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04"/>
                                        </p:tgtEl>
                                        <p:attrNameLst>
                                          <p:attrName>style.visibility</p:attrName>
                                        </p:attrNameLst>
                                      </p:cBhvr>
                                      <p:to>
                                        <p:strVal val="visible"/>
                                      </p:to>
                                    </p:set>
                                    <p:anim calcmode="lin" valueType="num">
                                      <p:cBhvr additive="base">
                                        <p:cTn id="43" dur="500" fill="hold"/>
                                        <p:tgtEl>
                                          <p:spTgt spid="104"/>
                                        </p:tgtEl>
                                        <p:attrNameLst>
                                          <p:attrName>ppt_x</p:attrName>
                                        </p:attrNameLst>
                                      </p:cBhvr>
                                      <p:tavLst>
                                        <p:tav tm="0">
                                          <p:val>
                                            <p:strVal val="#ppt_x"/>
                                          </p:val>
                                        </p:tav>
                                        <p:tav tm="100000">
                                          <p:val>
                                            <p:strVal val="#ppt_x"/>
                                          </p:val>
                                        </p:tav>
                                      </p:tavLst>
                                    </p:anim>
                                    <p:anim calcmode="lin" valueType="num">
                                      <p:cBhvr additive="base">
                                        <p:cTn id="44" dur="500" fill="hold"/>
                                        <p:tgtEl>
                                          <p:spTgt spid="104"/>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118"/>
                                        </p:tgtEl>
                                        <p:attrNameLst>
                                          <p:attrName>style.visibility</p:attrName>
                                        </p:attrNameLst>
                                      </p:cBhvr>
                                      <p:to>
                                        <p:strVal val="visible"/>
                                      </p:to>
                                    </p:set>
                                    <p:anim calcmode="lin" valueType="num">
                                      <p:cBhvr additive="base">
                                        <p:cTn id="49" dur="500" fill="hold"/>
                                        <p:tgtEl>
                                          <p:spTgt spid="118"/>
                                        </p:tgtEl>
                                        <p:attrNameLst>
                                          <p:attrName>ppt_x</p:attrName>
                                        </p:attrNameLst>
                                      </p:cBhvr>
                                      <p:tavLst>
                                        <p:tav tm="0">
                                          <p:val>
                                            <p:strVal val="#ppt_x"/>
                                          </p:val>
                                        </p:tav>
                                        <p:tav tm="100000">
                                          <p:val>
                                            <p:strVal val="#ppt_x"/>
                                          </p:val>
                                        </p:tav>
                                      </p:tavLst>
                                    </p:anim>
                                    <p:anim calcmode="lin" valueType="num">
                                      <p:cBhvr additive="base">
                                        <p:cTn id="50" dur="500" fill="hold"/>
                                        <p:tgtEl>
                                          <p:spTgt spid="118"/>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119"/>
                                        </p:tgtEl>
                                        <p:attrNameLst>
                                          <p:attrName>style.visibility</p:attrName>
                                        </p:attrNameLst>
                                      </p:cBhvr>
                                      <p:to>
                                        <p:strVal val="visible"/>
                                      </p:to>
                                    </p:set>
                                    <p:anim calcmode="lin" valueType="num">
                                      <p:cBhvr additive="base">
                                        <p:cTn id="55" dur="500" fill="hold"/>
                                        <p:tgtEl>
                                          <p:spTgt spid="119"/>
                                        </p:tgtEl>
                                        <p:attrNameLst>
                                          <p:attrName>ppt_x</p:attrName>
                                        </p:attrNameLst>
                                      </p:cBhvr>
                                      <p:tavLst>
                                        <p:tav tm="0">
                                          <p:val>
                                            <p:strVal val="#ppt_x"/>
                                          </p:val>
                                        </p:tav>
                                        <p:tav tm="100000">
                                          <p:val>
                                            <p:strVal val="#ppt_x"/>
                                          </p:val>
                                        </p:tav>
                                      </p:tavLst>
                                    </p:anim>
                                    <p:anim calcmode="lin" valueType="num">
                                      <p:cBhvr additive="base">
                                        <p:cTn id="56" dur="500" fill="hold"/>
                                        <p:tgtEl>
                                          <p:spTgt spid="119"/>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115"/>
                                        </p:tgtEl>
                                        <p:attrNameLst>
                                          <p:attrName>style.visibility</p:attrName>
                                        </p:attrNameLst>
                                      </p:cBhvr>
                                      <p:to>
                                        <p:strVal val="visible"/>
                                      </p:to>
                                    </p:set>
                                    <p:anim calcmode="lin" valueType="num">
                                      <p:cBhvr additive="base">
                                        <p:cTn id="61" dur="500" fill="hold"/>
                                        <p:tgtEl>
                                          <p:spTgt spid="115"/>
                                        </p:tgtEl>
                                        <p:attrNameLst>
                                          <p:attrName>ppt_x</p:attrName>
                                        </p:attrNameLst>
                                      </p:cBhvr>
                                      <p:tavLst>
                                        <p:tav tm="0">
                                          <p:val>
                                            <p:strVal val="#ppt_x"/>
                                          </p:val>
                                        </p:tav>
                                        <p:tav tm="100000">
                                          <p:val>
                                            <p:strVal val="#ppt_x"/>
                                          </p:val>
                                        </p:tav>
                                      </p:tavLst>
                                    </p:anim>
                                    <p:anim calcmode="lin" valueType="num">
                                      <p:cBhvr additive="base">
                                        <p:cTn id="62" dur="500" fill="hold"/>
                                        <p:tgtEl>
                                          <p:spTgt spid="115"/>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116"/>
                                        </p:tgtEl>
                                        <p:attrNameLst>
                                          <p:attrName>style.visibility</p:attrName>
                                        </p:attrNameLst>
                                      </p:cBhvr>
                                      <p:to>
                                        <p:strVal val="visible"/>
                                      </p:to>
                                    </p:set>
                                    <p:anim calcmode="lin" valueType="num">
                                      <p:cBhvr additive="base">
                                        <p:cTn id="67" dur="500" fill="hold"/>
                                        <p:tgtEl>
                                          <p:spTgt spid="116"/>
                                        </p:tgtEl>
                                        <p:attrNameLst>
                                          <p:attrName>ppt_x</p:attrName>
                                        </p:attrNameLst>
                                      </p:cBhvr>
                                      <p:tavLst>
                                        <p:tav tm="0">
                                          <p:val>
                                            <p:strVal val="#ppt_x"/>
                                          </p:val>
                                        </p:tav>
                                        <p:tav tm="100000">
                                          <p:val>
                                            <p:strVal val="#ppt_x"/>
                                          </p:val>
                                        </p:tav>
                                      </p:tavLst>
                                    </p:anim>
                                    <p:anim calcmode="lin" valueType="num">
                                      <p:cBhvr additive="base">
                                        <p:cTn id="68" dur="500" fill="hold"/>
                                        <p:tgtEl>
                                          <p:spTgt spid="116"/>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grpId="0" nodeType="clickEffect">
                                  <p:stCondLst>
                                    <p:cond delay="0"/>
                                  </p:stCondLst>
                                  <p:childTnLst>
                                    <p:set>
                                      <p:cBhvr>
                                        <p:cTn id="72" dur="1" fill="hold">
                                          <p:stCondLst>
                                            <p:cond delay="0"/>
                                          </p:stCondLst>
                                        </p:cTn>
                                        <p:tgtEl>
                                          <p:spTgt spid="112"/>
                                        </p:tgtEl>
                                        <p:attrNameLst>
                                          <p:attrName>style.visibility</p:attrName>
                                        </p:attrNameLst>
                                      </p:cBhvr>
                                      <p:to>
                                        <p:strVal val="visible"/>
                                      </p:to>
                                    </p:set>
                                    <p:anim calcmode="lin" valueType="num">
                                      <p:cBhvr additive="base">
                                        <p:cTn id="73" dur="500" fill="hold"/>
                                        <p:tgtEl>
                                          <p:spTgt spid="112"/>
                                        </p:tgtEl>
                                        <p:attrNameLst>
                                          <p:attrName>ppt_x</p:attrName>
                                        </p:attrNameLst>
                                      </p:cBhvr>
                                      <p:tavLst>
                                        <p:tav tm="0">
                                          <p:val>
                                            <p:strVal val="#ppt_x"/>
                                          </p:val>
                                        </p:tav>
                                        <p:tav tm="100000">
                                          <p:val>
                                            <p:strVal val="#ppt_x"/>
                                          </p:val>
                                        </p:tav>
                                      </p:tavLst>
                                    </p:anim>
                                    <p:anim calcmode="lin" valueType="num">
                                      <p:cBhvr additive="base">
                                        <p:cTn id="74" dur="500" fill="hold"/>
                                        <p:tgtEl>
                                          <p:spTgt spid="112"/>
                                        </p:tgtEl>
                                        <p:attrNameLst>
                                          <p:attrName>ppt_y</p:attrName>
                                        </p:attrNameLst>
                                      </p:cBhvr>
                                      <p:tavLst>
                                        <p:tav tm="0">
                                          <p:val>
                                            <p:strVal val="1+#ppt_h/2"/>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4" fill="hold" grpId="0" nodeType="clickEffect">
                                  <p:stCondLst>
                                    <p:cond delay="0"/>
                                  </p:stCondLst>
                                  <p:childTnLst>
                                    <p:set>
                                      <p:cBhvr>
                                        <p:cTn id="78" dur="1" fill="hold">
                                          <p:stCondLst>
                                            <p:cond delay="0"/>
                                          </p:stCondLst>
                                        </p:cTn>
                                        <p:tgtEl>
                                          <p:spTgt spid="113"/>
                                        </p:tgtEl>
                                        <p:attrNameLst>
                                          <p:attrName>style.visibility</p:attrName>
                                        </p:attrNameLst>
                                      </p:cBhvr>
                                      <p:to>
                                        <p:strVal val="visible"/>
                                      </p:to>
                                    </p:set>
                                    <p:anim calcmode="lin" valueType="num">
                                      <p:cBhvr additive="base">
                                        <p:cTn id="79" dur="500" fill="hold"/>
                                        <p:tgtEl>
                                          <p:spTgt spid="113"/>
                                        </p:tgtEl>
                                        <p:attrNameLst>
                                          <p:attrName>ppt_x</p:attrName>
                                        </p:attrNameLst>
                                      </p:cBhvr>
                                      <p:tavLst>
                                        <p:tav tm="0">
                                          <p:val>
                                            <p:strVal val="#ppt_x"/>
                                          </p:val>
                                        </p:tav>
                                        <p:tav tm="100000">
                                          <p:val>
                                            <p:strVal val="#ppt_x"/>
                                          </p:val>
                                        </p:tav>
                                      </p:tavLst>
                                    </p:anim>
                                    <p:anim calcmode="lin" valueType="num">
                                      <p:cBhvr additive="base">
                                        <p:cTn id="80" dur="500" fill="hold"/>
                                        <p:tgtEl>
                                          <p:spTgt spid="11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1" grpId="0" animBg="1"/>
      <p:bldP spid="103" grpId="0" animBg="1"/>
      <p:bldP spid="104" grpId="0"/>
      <p:bldP spid="106" grpId="0" animBg="1"/>
      <p:bldP spid="107" grpId="0"/>
      <p:bldP spid="109" grpId="0" animBg="1"/>
      <p:bldP spid="110" grpId="0"/>
      <p:bldP spid="112" grpId="0" animBg="1"/>
      <p:bldP spid="113" grpId="0"/>
      <p:bldP spid="115" grpId="0" animBg="1"/>
      <p:bldP spid="116" grpId="0"/>
      <p:bldP spid="118" grpId="0" animBg="1"/>
      <p:bldP spid="119"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5CFF35-7DB0-7B1C-0B7D-A2BB82606FFF}"/>
            </a:ext>
          </a:extLst>
        </p:cNvPr>
        <p:cNvGrpSpPr/>
        <p:nvPr/>
      </p:nvGrpSpPr>
      <p:grpSpPr>
        <a:xfrm>
          <a:off x="0" y="0"/>
          <a:ext cx="0" cy="0"/>
          <a:chOff x="0" y="0"/>
          <a:chExt cx="0" cy="0"/>
        </a:xfrm>
      </p:grpSpPr>
      <p:pic>
        <p:nvPicPr>
          <p:cNvPr id="8" name="Picture 7">
            <a:extLst>
              <a:ext uri="{FF2B5EF4-FFF2-40B4-BE49-F238E27FC236}">
                <a16:creationId xmlns:a16="http://schemas.microsoft.com/office/drawing/2014/main" id="{84FABBB6-6340-B885-D48E-053F7FF04F77}"/>
              </a:ext>
            </a:extLst>
          </p:cNvPr>
          <p:cNvPicPr>
            <a:picLocks noChangeAspect="1"/>
          </p:cNvPicPr>
          <p:nvPr/>
        </p:nvPicPr>
        <p:blipFill>
          <a:blip r:embed="rId3">
            <a:alphaModFix amt="25000"/>
            <a:extLst>
              <a:ext uri="{837473B0-CC2E-450A-ABE3-18F120FF3D39}">
                <a1611:picAttrSrcUrl xmlns:a1611="http://schemas.microsoft.com/office/drawing/2016/11/main" r:id="rId4"/>
              </a:ext>
            </a:extLst>
          </a:blip>
          <a:srcRect l="3611" t="-305" r="24796" b="83402"/>
          <a:stretch>
            <a:fillRect/>
          </a:stretch>
        </p:blipFill>
        <p:spPr>
          <a:xfrm>
            <a:off x="0" y="-27360"/>
            <a:ext cx="9408000" cy="1152000"/>
          </a:xfrm>
          <a:prstGeom prst="rect">
            <a:avLst/>
          </a:prstGeom>
          <a:effectLst>
            <a:outerShdw blurRad="1270000" dist="2540000" dir="21540000" sx="200000" sy="200000" algn="ctr" rotWithShape="0">
              <a:srgbClr val="000000">
                <a:alpha val="0"/>
              </a:srgbClr>
            </a:outerShdw>
          </a:effectLst>
        </p:spPr>
      </p:pic>
      <p:sp>
        <p:nvSpPr>
          <p:cNvPr id="2" name="Shape 0">
            <a:extLst>
              <a:ext uri="{FF2B5EF4-FFF2-40B4-BE49-F238E27FC236}">
                <a16:creationId xmlns:a16="http://schemas.microsoft.com/office/drawing/2014/main" id="{C4AEEA6B-D568-8DE8-E87C-895BB652A827}"/>
              </a:ext>
            </a:extLst>
          </p:cNvPr>
          <p:cNvSpPr/>
          <p:nvPr/>
        </p:nvSpPr>
        <p:spPr>
          <a:xfrm>
            <a:off x="746759" y="548640"/>
            <a:ext cx="3947161" cy="422910"/>
          </a:xfrm>
          <a:prstGeom prst="roundRect">
            <a:avLst>
              <a:gd name="adj" fmla="val 28571"/>
            </a:avLst>
          </a:prstGeom>
          <a:solidFill>
            <a:srgbClr val="5D3A1F"/>
          </a:solidFill>
          <a:ln/>
        </p:spPr>
        <p:txBody>
          <a:bodyPr/>
          <a:lstStyle/>
          <a:p>
            <a:endParaRPr lang="en-GB" sz="2400"/>
          </a:p>
        </p:txBody>
      </p:sp>
      <p:sp>
        <p:nvSpPr>
          <p:cNvPr id="3" name="Text 1">
            <a:extLst>
              <a:ext uri="{FF2B5EF4-FFF2-40B4-BE49-F238E27FC236}">
                <a16:creationId xmlns:a16="http://schemas.microsoft.com/office/drawing/2014/main" id="{D8590F0D-C2C4-23A1-F00A-785DA7FC09BF}"/>
              </a:ext>
            </a:extLst>
          </p:cNvPr>
          <p:cNvSpPr/>
          <p:nvPr/>
        </p:nvSpPr>
        <p:spPr>
          <a:xfrm>
            <a:off x="853440" y="548640"/>
            <a:ext cx="5750400" cy="731520"/>
          </a:xfrm>
          <a:prstGeom prst="rect">
            <a:avLst/>
          </a:prstGeom>
          <a:noFill/>
          <a:ln/>
        </p:spPr>
        <p:txBody>
          <a:bodyPr wrap="square" lIns="0" tIns="0" rIns="0" bIns="0" rtlCol="0" anchor="ctr"/>
          <a:lstStyle/>
          <a:p>
            <a:r>
              <a:rPr lang="en-US" sz="2667" b="1" dirty="0">
                <a:solidFill>
                  <a:schemeClr val="bg1"/>
                </a:solidFill>
                <a:latin typeface="Calibri" panose="020F0502020204030204" pitchFamily="34" charset="0"/>
                <a:ea typeface="Calibri" panose="020F0502020204030204" pitchFamily="34" charset="0"/>
                <a:cs typeface="Calibri" panose="020F0502020204030204" pitchFamily="34" charset="0"/>
              </a:rPr>
              <a:t>Summary of Key Findings</a:t>
            </a:r>
            <a:endParaRPr lang="en-US" sz="2667" dirty="0">
              <a:solidFill>
                <a:schemeClr val="bg1"/>
              </a:solidFill>
              <a:latin typeface="Calibri" panose="020F0502020204030204" pitchFamily="34" charset="0"/>
              <a:ea typeface="Calibri" panose="020F0502020204030204" pitchFamily="34" charset="0"/>
              <a:cs typeface="Calibri" panose="020F0502020204030204" pitchFamily="34" charset="0"/>
            </a:endParaRPr>
          </a:p>
          <a:p>
            <a:pPr algn="ctr"/>
            <a:endParaRPr lang="en-US" sz="2667" dirty="0"/>
          </a:p>
        </p:txBody>
      </p:sp>
      <p:sp>
        <p:nvSpPr>
          <p:cNvPr id="4" name="Text 2">
            <a:extLst>
              <a:ext uri="{FF2B5EF4-FFF2-40B4-BE49-F238E27FC236}">
                <a16:creationId xmlns:a16="http://schemas.microsoft.com/office/drawing/2014/main" id="{75639ED8-19CC-B275-CF9F-4C756C67657D}"/>
              </a:ext>
            </a:extLst>
          </p:cNvPr>
          <p:cNvSpPr/>
          <p:nvPr/>
        </p:nvSpPr>
        <p:spPr>
          <a:xfrm>
            <a:off x="746759" y="989040"/>
            <a:ext cx="8213227" cy="731520"/>
          </a:xfrm>
          <a:prstGeom prst="rect">
            <a:avLst/>
          </a:prstGeom>
          <a:noFill/>
          <a:ln/>
        </p:spPr>
        <p:txBody>
          <a:bodyPr wrap="square" lIns="0" tIns="0" rIns="0" bIns="0" rtlCol="0" anchor="ctr"/>
          <a:lstStyle/>
          <a:p>
            <a:r>
              <a:rPr lang="en-US" sz="2933" b="1" dirty="0">
                <a:solidFill>
                  <a:srgbClr val="3D3D3D"/>
                </a:solidFill>
                <a:latin typeface="Georgia" pitchFamily="34" charset="0"/>
              </a:rPr>
              <a:t>Basil’s Bakery,</a:t>
            </a:r>
            <a:endParaRPr lang="en-US" sz="2933" dirty="0"/>
          </a:p>
        </p:txBody>
      </p:sp>
      <p:pic>
        <p:nvPicPr>
          <p:cNvPr id="10" name="Picture 9">
            <a:extLst>
              <a:ext uri="{FF2B5EF4-FFF2-40B4-BE49-F238E27FC236}">
                <a16:creationId xmlns:a16="http://schemas.microsoft.com/office/drawing/2014/main" id="{326F13B6-B054-4DDE-5CDF-06AB4AA4AC84}"/>
              </a:ext>
            </a:extLst>
          </p:cNvPr>
          <p:cNvPicPr>
            <a:picLocks noChangeAspect="1"/>
          </p:cNvPicPr>
          <p:nvPr/>
        </p:nvPicPr>
        <p:blipFill>
          <a:blip r:embed="rId5">
            <a:alphaModFix amt="32000"/>
            <a:extLst>
              <a:ext uri="{837473B0-CC2E-450A-ABE3-18F120FF3D39}">
                <a1611:picAttrSrcUrl xmlns:a1611="http://schemas.microsoft.com/office/drawing/2016/11/main" r:id="rId6"/>
              </a:ext>
            </a:extLst>
          </a:blip>
          <a:srcRect l="6885" t="-25422" r="5030" b="14311"/>
          <a:stretch>
            <a:fillRect/>
          </a:stretch>
        </p:blipFill>
        <p:spPr>
          <a:xfrm>
            <a:off x="9387840" y="-315360"/>
            <a:ext cx="2804160" cy="1440000"/>
          </a:xfrm>
          <a:prstGeom prst="rect">
            <a:avLst/>
          </a:prstGeom>
          <a:noFill/>
          <a:ln>
            <a:noFill/>
          </a:ln>
          <a:effectLst>
            <a:outerShdw blurRad="1270000" dist="50800" dir="21540000" sx="200000" sy="200000" algn="ctr" rotWithShape="0">
              <a:srgbClr val="000000">
                <a:alpha val="0"/>
              </a:srgbClr>
            </a:outerShdw>
          </a:effectLst>
        </p:spPr>
      </p:pic>
      <p:sp>
        <p:nvSpPr>
          <p:cNvPr id="7" name="Key Findings"/>
          <p:cNvSpPr/>
          <p:nvPr/>
        </p:nvSpPr>
        <p:spPr>
          <a:xfrm>
            <a:off x="315116" y="1856160"/>
            <a:ext cx="9597483" cy="4533333"/>
          </a:xfrm>
          <a:prstGeom prst="rect">
            <a:avLst/>
          </a:prstGeom>
          <a:noFill/>
          <a:ln/>
        </p:spPr>
        <p:txBody>
          <a:bodyPr wrap="square" lIns="121920" tIns="60960" rIns="121920" bIns="60960" rtlCol="0" anchor="t"/>
          <a:lstStyle/>
          <a:p>
            <a:pPr marL="380990" indent="-380990">
              <a:lnSpc>
                <a:spcPct val="130000"/>
              </a:lnSpc>
              <a:spcAft>
                <a:spcPts val="1067"/>
              </a:spcAft>
              <a:buFont typeface="Arial" pitchFamily="34" charset="0"/>
              <a:buChar char="●"/>
            </a:pPr>
            <a:r>
              <a:rPr lang="en-GB" sz="1600" b="1" dirty="0">
                <a:solidFill>
                  <a:schemeClr val="tx2"/>
                </a:solidFill>
                <a:latin typeface="Arial" panose="020B0604020202020204" pitchFamily="34" charset="0"/>
                <a:cs typeface="Arial" panose="020B0604020202020204" pitchFamily="34" charset="0"/>
              </a:rPr>
              <a:t>Sales remain 25% below 2019 levels</a:t>
            </a:r>
            <a:r>
              <a:rPr lang="en-GB" sz="1600" dirty="0">
                <a:solidFill>
                  <a:schemeClr val="tx2"/>
                </a:solidFill>
                <a:latin typeface="Arial" panose="020B0604020202020204" pitchFamily="34" charset="0"/>
                <a:cs typeface="Arial" panose="020B0604020202020204" pitchFamily="34" charset="0"/>
              </a:rPr>
              <a:t> </a:t>
            </a:r>
            <a:r>
              <a:rPr lang="en-GB" sz="1600" dirty="0">
                <a:solidFill>
                  <a:srgbClr val="3D3D3D"/>
                </a:solidFill>
                <a:latin typeface="Arial" panose="020B0604020202020204" pitchFamily="34" charset="0"/>
                <a:cs typeface="Arial" panose="020B0604020202020204" pitchFamily="34" charset="0"/>
              </a:rPr>
              <a:t>— the pandemic triggered the initial decline, but a combination of external pressures and internal operational gaps has prevented recovery since 2023.</a:t>
            </a:r>
          </a:p>
          <a:p>
            <a:pPr marL="380990" indent="-380990">
              <a:lnSpc>
                <a:spcPct val="130000"/>
              </a:lnSpc>
              <a:spcAft>
                <a:spcPts val="1067"/>
              </a:spcAft>
              <a:buFont typeface="Arial" pitchFamily="34" charset="0"/>
              <a:buChar char="●"/>
            </a:pPr>
            <a:r>
              <a:rPr lang="en-GB" sz="1600" b="1" dirty="0">
                <a:solidFill>
                  <a:schemeClr val="tx2"/>
                </a:solidFill>
                <a:latin typeface="Arial" panose="020B0604020202020204" pitchFamily="34" charset="0"/>
                <a:cs typeface="Arial" panose="020B0604020202020204" pitchFamily="34" charset="0"/>
              </a:rPr>
              <a:t>External forces are accelerating</a:t>
            </a:r>
            <a:r>
              <a:rPr lang="en-GB" sz="1600" dirty="0">
                <a:solidFill>
                  <a:schemeClr val="tx2"/>
                </a:solidFill>
                <a:latin typeface="Arial" panose="020B0604020202020204" pitchFamily="34" charset="0"/>
                <a:cs typeface="Arial" panose="020B0604020202020204" pitchFamily="34" charset="0"/>
              </a:rPr>
              <a:t> </a:t>
            </a:r>
            <a:r>
              <a:rPr lang="en-GB" sz="1600" dirty="0">
                <a:solidFill>
                  <a:srgbClr val="3D3D3D"/>
                </a:solidFill>
                <a:latin typeface="Arial" panose="020B0604020202020204" pitchFamily="34" charset="0"/>
                <a:cs typeface="Arial" panose="020B0604020202020204" pitchFamily="34" charset="0"/>
              </a:rPr>
              <a:t>— rising costs, business rates revaluation </a:t>
            </a:r>
            <a:r>
              <a:rPr lang="en-GB" sz="1600" b="1" dirty="0">
                <a:solidFill>
                  <a:srgbClr val="3D3D3D"/>
                </a:solidFill>
                <a:latin typeface="Arial" panose="020B0604020202020204" pitchFamily="34" charset="0"/>
                <a:cs typeface="Arial" panose="020B0604020202020204" pitchFamily="34" charset="0"/>
              </a:rPr>
              <a:t>(Ingham, 2026, para. 1), </a:t>
            </a:r>
            <a:r>
              <a:rPr lang="en-GB" sz="1600" dirty="0">
                <a:solidFill>
                  <a:srgbClr val="3D3D3D"/>
                </a:solidFill>
                <a:latin typeface="Arial" panose="020B0604020202020204" pitchFamily="34" charset="0"/>
                <a:cs typeface="Arial" panose="020B0604020202020204" pitchFamily="34" charset="0"/>
              </a:rPr>
              <a:t>hybrid working (87% of lunches at home) </a:t>
            </a:r>
            <a:r>
              <a:rPr lang="en-GB" sz="1600" b="1" dirty="0">
                <a:solidFill>
                  <a:srgbClr val="3D3D3D"/>
                </a:solidFill>
                <a:latin typeface="Arial" panose="020B0604020202020204" pitchFamily="34" charset="0"/>
                <a:cs typeface="Arial" panose="020B0604020202020204" pitchFamily="34" charset="0"/>
              </a:rPr>
              <a:t>(Sophie, 2025, para. 8), </a:t>
            </a:r>
            <a:r>
              <a:rPr lang="en-GB" sz="1600" dirty="0">
                <a:solidFill>
                  <a:srgbClr val="3D3D3D"/>
                </a:solidFill>
                <a:latin typeface="Arial" panose="020B0604020202020204" pitchFamily="34" charset="0"/>
                <a:cs typeface="Arial" panose="020B0604020202020204" pitchFamily="34" charset="0"/>
              </a:rPr>
              <a:t>and declining footfall are structural shifts beyond Basil’s control. Nine UK bakeries collapsed in early 2026 </a:t>
            </a:r>
            <a:r>
              <a:rPr lang="en-GB" sz="1600" b="1" dirty="0">
                <a:solidFill>
                  <a:srgbClr val="3D3D3D"/>
                </a:solidFill>
                <a:latin typeface="Arial" panose="020B0604020202020204" pitchFamily="34" charset="0"/>
                <a:cs typeface="Arial" panose="020B0604020202020204" pitchFamily="34" charset="0"/>
              </a:rPr>
              <a:t>(BBC News, 2026, para. 1).</a:t>
            </a:r>
          </a:p>
          <a:p>
            <a:pPr marL="380990" indent="-380990">
              <a:lnSpc>
                <a:spcPct val="130000"/>
              </a:lnSpc>
              <a:spcAft>
                <a:spcPts val="1067"/>
              </a:spcAft>
              <a:buFont typeface="Arial" pitchFamily="34" charset="0"/>
              <a:buChar char="●"/>
            </a:pPr>
            <a:r>
              <a:rPr lang="en-GB" sz="1600" b="1" dirty="0">
                <a:solidFill>
                  <a:schemeClr val="tx2"/>
                </a:solidFill>
                <a:latin typeface="Arial" panose="020B0604020202020204" pitchFamily="34" charset="0"/>
                <a:cs typeface="Arial" panose="020B0604020202020204" pitchFamily="34" charset="0"/>
              </a:rPr>
              <a:t>The most controllable problems are the most neglected</a:t>
            </a:r>
            <a:r>
              <a:rPr lang="en-GB" sz="1600" dirty="0">
                <a:solidFill>
                  <a:schemeClr val="tx2"/>
                </a:solidFill>
                <a:latin typeface="Arial" panose="020B0604020202020204" pitchFamily="34" charset="0"/>
                <a:cs typeface="Arial" panose="020B0604020202020204" pitchFamily="34" charset="0"/>
              </a:rPr>
              <a:t> </a:t>
            </a:r>
            <a:r>
              <a:rPr lang="en-GB" sz="1600" dirty="0">
                <a:solidFill>
                  <a:srgbClr val="3D3D3D"/>
                </a:solidFill>
                <a:latin typeface="Arial" panose="020B0604020202020204" pitchFamily="34" charset="0"/>
                <a:cs typeface="Arial" panose="020B0604020202020204" pitchFamily="34" charset="0"/>
              </a:rPr>
              <a:t>— no online ordering, no delivery platform, no social media presence, and a sole-operator obstacles are all solvable with investment.</a:t>
            </a:r>
          </a:p>
          <a:p>
            <a:pPr marL="380990" indent="-380990">
              <a:lnSpc>
                <a:spcPct val="130000"/>
              </a:lnSpc>
              <a:spcAft>
                <a:spcPts val="1067"/>
              </a:spcAft>
              <a:buFont typeface="Arial" pitchFamily="34" charset="0"/>
              <a:buChar char="●"/>
            </a:pPr>
            <a:r>
              <a:rPr lang="en-GB" sz="1600" b="1" dirty="0">
                <a:solidFill>
                  <a:schemeClr val="tx2"/>
                </a:solidFill>
                <a:latin typeface="Arial" panose="020B0604020202020204" pitchFamily="34" charset="0"/>
                <a:cs typeface="Arial" panose="020B0604020202020204" pitchFamily="34" charset="0"/>
              </a:rPr>
              <a:t>The fishbone analysis confirms a feedback loop</a:t>
            </a:r>
            <a:r>
              <a:rPr lang="en-GB" sz="1600" dirty="0">
                <a:solidFill>
                  <a:schemeClr val="tx2"/>
                </a:solidFill>
                <a:latin typeface="Arial" panose="020B0604020202020204" pitchFamily="34" charset="0"/>
                <a:cs typeface="Arial" panose="020B0604020202020204" pitchFamily="34" charset="0"/>
              </a:rPr>
              <a:t> </a:t>
            </a:r>
            <a:r>
              <a:rPr lang="en-GB" sz="1600" dirty="0">
                <a:solidFill>
                  <a:srgbClr val="3D3D3D"/>
                </a:solidFill>
                <a:latin typeface="Arial" panose="020B0604020202020204" pitchFamily="34" charset="0"/>
                <a:cs typeface="Arial" panose="020B0604020202020204" pitchFamily="34" charset="0"/>
              </a:rPr>
              <a:t>— costs, competition, customer loss, technology gaps, location decline, and economic all reinforce each other, making inaction increasingly risky.</a:t>
            </a:r>
          </a:p>
        </p:txBody>
      </p:sp>
    </p:spTree>
    <p:extLst>
      <p:ext uri="{BB962C8B-B14F-4D97-AF65-F5344CB8AC3E}">
        <p14:creationId xmlns:p14="http://schemas.microsoft.com/office/powerpoint/2010/main" val="31252796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 calcmode="lin" valueType="num">
                                      <p:cBhvr additive="base">
                                        <p:cTn id="7"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7">
                                            <p:txEl>
                                              <p:pRg st="1" end="1"/>
                                            </p:txEl>
                                          </p:spTgt>
                                        </p:tgtEl>
                                        <p:attrNameLst>
                                          <p:attrName>style.visibility</p:attrName>
                                        </p:attrNameLst>
                                      </p:cBhvr>
                                      <p:to>
                                        <p:strVal val="visible"/>
                                      </p:to>
                                    </p:set>
                                    <p:anim calcmode="lin" valueType="num">
                                      <p:cBhvr additive="base">
                                        <p:cTn id="13" dur="500" fill="hold"/>
                                        <p:tgtEl>
                                          <p:spTgt spid="7">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7">
                                            <p:txEl>
                                              <p:pRg st="2" end="2"/>
                                            </p:txEl>
                                          </p:spTgt>
                                        </p:tgtEl>
                                        <p:attrNameLst>
                                          <p:attrName>style.visibility</p:attrName>
                                        </p:attrNameLst>
                                      </p:cBhvr>
                                      <p:to>
                                        <p:strVal val="visible"/>
                                      </p:to>
                                    </p:set>
                                    <p:anim calcmode="lin" valueType="num">
                                      <p:cBhvr additive="base">
                                        <p:cTn id="19" dur="500" fill="hold"/>
                                        <p:tgtEl>
                                          <p:spTgt spid="7">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7">
                                            <p:txEl>
                                              <p:pRg st="3" end="3"/>
                                            </p:txEl>
                                          </p:spTgt>
                                        </p:tgtEl>
                                        <p:attrNameLst>
                                          <p:attrName>style.visibility</p:attrName>
                                        </p:attrNameLst>
                                      </p:cBhvr>
                                      <p:to>
                                        <p:strVal val="visible"/>
                                      </p:to>
                                    </p:set>
                                    <p:anim calcmode="lin" valueType="num">
                                      <p:cBhvr additive="base">
                                        <p:cTn id="25" dur="500" fill="hold"/>
                                        <p:tgtEl>
                                          <p:spTgt spid="7">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7">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659130" y="548640"/>
            <a:ext cx="2438400" cy="426720"/>
          </a:xfrm>
          <a:prstGeom prst="roundRect">
            <a:avLst>
              <a:gd name="adj" fmla="val 28571"/>
            </a:avLst>
          </a:prstGeom>
          <a:solidFill>
            <a:srgbClr val="5D3A1F"/>
          </a:solidFill>
          <a:ln/>
        </p:spPr>
        <p:txBody>
          <a:bodyPr/>
          <a:lstStyle/>
          <a:p>
            <a:endParaRPr lang="en-GB" sz="2400"/>
          </a:p>
        </p:txBody>
      </p:sp>
      <p:sp>
        <p:nvSpPr>
          <p:cNvPr id="3" name="Text 1"/>
          <p:cNvSpPr/>
          <p:nvPr/>
        </p:nvSpPr>
        <p:spPr>
          <a:xfrm>
            <a:off x="853440" y="548640"/>
            <a:ext cx="2438400" cy="426720"/>
          </a:xfrm>
          <a:prstGeom prst="rect">
            <a:avLst/>
          </a:prstGeom>
          <a:noFill/>
          <a:ln/>
        </p:spPr>
        <p:txBody>
          <a:bodyPr wrap="square" lIns="0" tIns="0" rIns="0" bIns="0" rtlCol="0" anchor="ctr"/>
          <a:lstStyle/>
          <a:p>
            <a:r>
              <a:rPr lang="en-US" sz="2670" b="1" dirty="0">
                <a:solidFill>
                  <a:srgbClr val="FFFFFF"/>
                </a:solidFill>
                <a:latin typeface="Calibri" pitchFamily="34" charset="0"/>
                <a:ea typeface="Calibri" pitchFamily="34" charset="-122"/>
                <a:cs typeface="Calibri" pitchFamily="34" charset="-120"/>
              </a:rPr>
              <a:t>Reference List</a:t>
            </a:r>
            <a:endParaRPr lang="en-US" sz="2670" dirty="0"/>
          </a:p>
        </p:txBody>
      </p:sp>
      <p:sp>
        <p:nvSpPr>
          <p:cNvPr id="5" name="Text 3"/>
          <p:cNvSpPr/>
          <p:nvPr/>
        </p:nvSpPr>
        <p:spPr>
          <a:xfrm>
            <a:off x="556260" y="1268480"/>
            <a:ext cx="10485120" cy="4800000"/>
          </a:xfrm>
          <a:prstGeom prst="rect">
            <a:avLst/>
          </a:prstGeom>
          <a:noFill/>
          <a:ln/>
        </p:spPr>
        <p:txBody>
          <a:bodyPr wrap="square" lIns="0" tIns="0" rIns="0" bIns="0" rtlCol="0" anchor="t"/>
          <a:lstStyle/>
          <a:p>
            <a:pPr>
              <a:spcAft>
                <a:spcPts val="800"/>
              </a:spcAft>
            </a:pPr>
            <a:r>
              <a:rPr lang="en-GB" sz="1600" dirty="0">
                <a:solidFill>
                  <a:srgbClr val="3D3D3D"/>
                </a:solidFill>
                <a:latin typeface="Calibri" pitchFamily="34" charset="0"/>
                <a:cs typeface="Calibri" pitchFamily="34" charset="0"/>
              </a:rPr>
              <a:t>BBC News (2026) ‘Nine UK bakeries close in 2026 amid cost crisis’, </a:t>
            </a:r>
            <a:r>
              <a:rPr lang="en-GB" sz="1600" i="1" dirty="0">
                <a:solidFill>
                  <a:srgbClr val="3D3D3D"/>
                </a:solidFill>
                <a:latin typeface="Calibri" pitchFamily="34" charset="0"/>
                <a:cs typeface="Calibri" pitchFamily="34" charset="0"/>
              </a:rPr>
              <a:t>BBC News</a:t>
            </a:r>
            <a:r>
              <a:rPr lang="en-GB" sz="1600" dirty="0">
                <a:solidFill>
                  <a:srgbClr val="3D3D3D"/>
                </a:solidFill>
                <a:latin typeface="Calibri" pitchFamily="34" charset="0"/>
                <a:cs typeface="Calibri" pitchFamily="34" charset="0"/>
              </a:rPr>
              <a:t>. Available at: https://www.bbc.co.uk/news/articles/c8dl3z9878no (Accessed: 10 June 2026).</a:t>
            </a:r>
          </a:p>
          <a:p>
            <a:pPr>
              <a:spcAft>
                <a:spcPts val="800"/>
              </a:spcAft>
            </a:pPr>
            <a:r>
              <a:rPr lang="en-GB" sz="1600" dirty="0">
                <a:solidFill>
                  <a:srgbClr val="3D3D3D"/>
                </a:solidFill>
                <a:latin typeface="Calibri" pitchFamily="34" charset="0"/>
                <a:cs typeface="Calibri" pitchFamily="34" charset="0"/>
              </a:rPr>
              <a:t>Brooks, I., Weatherston, J. and Wilkinson, G. (2011) </a:t>
            </a:r>
            <a:r>
              <a:rPr lang="en-GB" sz="1600" i="1" dirty="0">
                <a:solidFill>
                  <a:srgbClr val="3D3D3D"/>
                </a:solidFill>
                <a:latin typeface="Calibri" pitchFamily="34" charset="0"/>
                <a:cs typeface="Calibri" pitchFamily="34" charset="0"/>
              </a:rPr>
              <a:t>The International Business Environment: Challenges and Changes</a:t>
            </a:r>
            <a:r>
              <a:rPr lang="en-GB" sz="1600" dirty="0">
                <a:solidFill>
                  <a:srgbClr val="3D3D3D"/>
                </a:solidFill>
                <a:latin typeface="Calibri" pitchFamily="34" charset="0"/>
                <a:cs typeface="Calibri" pitchFamily="34" charset="0"/>
              </a:rPr>
              <a:t>. 2nd </a:t>
            </a:r>
            <a:r>
              <a:rPr lang="en-GB" sz="1600" dirty="0" err="1">
                <a:solidFill>
                  <a:srgbClr val="3D3D3D"/>
                </a:solidFill>
                <a:latin typeface="Calibri" pitchFamily="34" charset="0"/>
                <a:cs typeface="Calibri" pitchFamily="34" charset="0"/>
              </a:rPr>
              <a:t>edn</a:t>
            </a:r>
            <a:r>
              <a:rPr lang="en-GB" sz="1600" dirty="0">
                <a:solidFill>
                  <a:srgbClr val="3D3D3D"/>
                </a:solidFill>
                <a:latin typeface="Calibri" pitchFamily="34" charset="0"/>
                <a:cs typeface="Calibri" pitchFamily="34" charset="0"/>
              </a:rPr>
              <a:t>. Harlow: Pearson Education, pp. 7–12.</a:t>
            </a:r>
          </a:p>
          <a:p>
            <a:pPr>
              <a:spcAft>
                <a:spcPts val="800"/>
              </a:spcAft>
            </a:pPr>
            <a:r>
              <a:rPr lang="en-GB" sz="1600" dirty="0">
                <a:solidFill>
                  <a:srgbClr val="3D3D3D"/>
                </a:solidFill>
                <a:latin typeface="Calibri" pitchFamily="34" charset="0"/>
                <a:cs typeface="Calibri" pitchFamily="34" charset="0"/>
              </a:rPr>
              <a:t>Ingham, A. (2026) ‘5,500 small firms urge Reeves to halt “apocalyptic” business rates revaluation’, </a:t>
            </a:r>
            <a:r>
              <a:rPr lang="en-GB" sz="1600" i="1" dirty="0">
                <a:solidFill>
                  <a:srgbClr val="3D3D3D"/>
                </a:solidFill>
                <a:latin typeface="Calibri" pitchFamily="34" charset="0"/>
                <a:cs typeface="Calibri" pitchFamily="34" charset="0"/>
              </a:rPr>
              <a:t>Business Matters</a:t>
            </a:r>
            <a:r>
              <a:rPr lang="en-GB" sz="1600" dirty="0">
                <a:solidFill>
                  <a:srgbClr val="3D3D3D"/>
                </a:solidFill>
                <a:latin typeface="Calibri" pitchFamily="34" charset="0"/>
                <a:cs typeface="Calibri" pitchFamily="34" charset="0"/>
              </a:rPr>
              <a:t>. Available at: https://bmmagazine.co.uk/news/5500-small-businesses-business-rates-review-reeves/ (Accessed: 10 June 2026).</a:t>
            </a:r>
          </a:p>
          <a:p>
            <a:pPr>
              <a:spcAft>
                <a:spcPts val="800"/>
              </a:spcAft>
            </a:pPr>
            <a:r>
              <a:rPr lang="en-GB" sz="1600" dirty="0">
                <a:solidFill>
                  <a:srgbClr val="3D3D3D"/>
                </a:solidFill>
                <a:latin typeface="Calibri" pitchFamily="34" charset="0"/>
                <a:cs typeface="Calibri" pitchFamily="34" charset="0"/>
              </a:rPr>
              <a:t>Ishikawa, K. (1985) </a:t>
            </a:r>
            <a:r>
              <a:rPr lang="en-GB" sz="1600" i="1" dirty="0">
                <a:solidFill>
                  <a:srgbClr val="3D3D3D"/>
                </a:solidFill>
                <a:latin typeface="Calibri" pitchFamily="34" charset="0"/>
                <a:cs typeface="Calibri" pitchFamily="34" charset="0"/>
              </a:rPr>
              <a:t>What is Total Quality Control? The Japanese Way</a:t>
            </a:r>
            <a:r>
              <a:rPr lang="en-GB" sz="1600" dirty="0">
                <a:solidFill>
                  <a:srgbClr val="3D3D3D"/>
                </a:solidFill>
                <a:latin typeface="Calibri" pitchFamily="34" charset="0"/>
                <a:cs typeface="Calibri" pitchFamily="34" charset="0"/>
              </a:rPr>
              <a:t>. Englewood Cliffs, NJ: Prentice-Hall.</a:t>
            </a:r>
          </a:p>
          <a:p>
            <a:pPr>
              <a:spcAft>
                <a:spcPts val="800"/>
              </a:spcAft>
            </a:pPr>
            <a:r>
              <a:rPr lang="en-GB" sz="1600" dirty="0">
                <a:solidFill>
                  <a:srgbClr val="3D3D3D"/>
                </a:solidFill>
                <a:latin typeface="Calibri" pitchFamily="34" charset="0"/>
                <a:cs typeface="Calibri" pitchFamily="34" charset="0"/>
              </a:rPr>
              <a:t>Sophie (2025) ‘The sandwich revolution: from humble sarnie to hottest food trend’, </a:t>
            </a:r>
            <a:r>
              <a:rPr lang="en-GB" sz="1600" i="1" dirty="0">
                <a:solidFill>
                  <a:srgbClr val="3D3D3D"/>
                </a:solidFill>
                <a:latin typeface="Calibri" pitchFamily="34" charset="0"/>
                <a:cs typeface="Calibri" pitchFamily="34" charset="0"/>
              </a:rPr>
              <a:t>NCASS Street Food</a:t>
            </a:r>
            <a:r>
              <a:rPr lang="en-GB" sz="1600" dirty="0">
                <a:solidFill>
                  <a:srgbClr val="3D3D3D"/>
                </a:solidFill>
                <a:latin typeface="Calibri" pitchFamily="34" charset="0"/>
                <a:cs typeface="Calibri" pitchFamily="34" charset="0"/>
              </a:rPr>
              <a:t>, 30 July. Available at: https://www.ncass.org.uk/news/the-sandwich-revolution-from-humble-sarnie-to-hottest-food-trend/ (Accessed: 29 May 2026).</a:t>
            </a:r>
          </a:p>
          <a:p>
            <a:pPr>
              <a:spcAft>
                <a:spcPts val="800"/>
              </a:spcAft>
            </a:pPr>
            <a:r>
              <a:rPr lang="en-GB" sz="1600" dirty="0">
                <a:solidFill>
                  <a:srgbClr val="3D3D3D"/>
                </a:solidFill>
                <a:latin typeface="Calibri" pitchFamily="34" charset="0"/>
                <a:cs typeface="Calibri" pitchFamily="34" charset="0"/>
              </a:rPr>
              <a:t>Sproull, B. (2018) </a:t>
            </a:r>
            <a:r>
              <a:rPr lang="en-GB" sz="1600" i="1" dirty="0">
                <a:solidFill>
                  <a:srgbClr val="3D3D3D"/>
                </a:solidFill>
                <a:latin typeface="Calibri" pitchFamily="34" charset="0"/>
                <a:cs typeface="Calibri" pitchFamily="34" charset="0"/>
              </a:rPr>
              <a:t>The Problem-Solving, Problem-Prevention, and Decision-Making Guide: Organized and Systematic Roadmaps for Managers</a:t>
            </a:r>
            <a:r>
              <a:rPr lang="en-GB" sz="1600" dirty="0">
                <a:solidFill>
                  <a:srgbClr val="3D3D3D"/>
                </a:solidFill>
                <a:latin typeface="Calibri" pitchFamily="34" charset="0"/>
                <a:cs typeface="Calibri" pitchFamily="34" charset="0"/>
              </a:rPr>
              <a:t>. New York: Productivity Press.</a:t>
            </a:r>
          </a:p>
          <a:p>
            <a:pPr>
              <a:spcAft>
                <a:spcPts val="800"/>
              </a:spcAft>
            </a:pPr>
            <a:r>
              <a:rPr lang="en-GB" sz="1600" dirty="0">
                <a:solidFill>
                  <a:srgbClr val="3D3D3D"/>
                </a:solidFill>
                <a:latin typeface="Calibri" pitchFamily="34" charset="0"/>
                <a:cs typeface="Calibri" pitchFamily="34" charset="0"/>
              </a:rPr>
              <a:t>Super Series (2013) </a:t>
            </a:r>
            <a:r>
              <a:rPr lang="en-GB" sz="1600" i="1" dirty="0">
                <a:solidFill>
                  <a:srgbClr val="3D3D3D"/>
                </a:solidFill>
                <a:latin typeface="Calibri" pitchFamily="34" charset="0"/>
                <a:cs typeface="Calibri" pitchFamily="34" charset="0"/>
              </a:rPr>
              <a:t>Solving Problems and Making Decisions</a:t>
            </a:r>
            <a:r>
              <a:rPr lang="en-GB" sz="1600" dirty="0">
                <a:solidFill>
                  <a:srgbClr val="3D3D3D"/>
                </a:solidFill>
                <a:latin typeface="Calibri" pitchFamily="34" charset="0"/>
                <a:cs typeface="Calibri" pitchFamily="34" charset="0"/>
              </a:rPr>
              <a:t>. 6th </a:t>
            </a:r>
            <a:r>
              <a:rPr lang="en-GB" sz="1600" dirty="0" err="1">
                <a:solidFill>
                  <a:srgbClr val="3D3D3D"/>
                </a:solidFill>
                <a:latin typeface="Calibri" pitchFamily="34" charset="0"/>
                <a:cs typeface="Calibri" pitchFamily="34" charset="0"/>
              </a:rPr>
              <a:t>edn</a:t>
            </a:r>
            <a:r>
              <a:rPr lang="en-GB" sz="1600" dirty="0">
                <a:solidFill>
                  <a:srgbClr val="3D3D3D"/>
                </a:solidFill>
                <a:latin typeface="Calibri" pitchFamily="34" charset="0"/>
                <a:cs typeface="Calibri" pitchFamily="34" charset="0"/>
              </a:rPr>
              <a:t>. Oxford: Pergamon Flexible Learning.</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p:txBody>
          <a:bodyPr>
            <a:normAutofit/>
          </a:bodyPr>
          <a:lstStyle/>
          <a:p>
            <a:pPr algn="ctr"/>
            <a:br>
              <a:rPr lang="en-GB" b="1" dirty="0">
                <a:latin typeface="Arial" panose="020B0604020202020204" pitchFamily="34" charset="0"/>
                <a:cs typeface="Arial" panose="020B0604020202020204" pitchFamily="34" charset="0"/>
              </a:rPr>
            </a:b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838200" y="2424023"/>
            <a:ext cx="10515600" cy="1570007"/>
          </a:xfrm>
        </p:spPr>
        <p:txBody>
          <a:bodyPr/>
          <a:lstStyle/>
          <a:p>
            <a:endParaRPr lang="en-GB" dirty="0">
              <a:latin typeface="Arial" panose="020B0604020202020204" pitchFamily="34" charset="0"/>
              <a:cs typeface="Arial" panose="020B0604020202020204" pitchFamily="34" charset="0"/>
            </a:endParaRPr>
          </a:p>
          <a:p>
            <a:pPr marL="0" indent="0" algn="ctr">
              <a:buNone/>
            </a:pPr>
            <a:r>
              <a:rPr lang="en-GB" sz="4800" b="1" dirty="0">
                <a:latin typeface="Arial" panose="020B0604020202020204" pitchFamily="34" charset="0"/>
                <a:cs typeface="Arial" panose="020B0604020202020204" pitchFamily="34" charset="0"/>
              </a:rPr>
              <a:t>Thank you for listening</a:t>
            </a:r>
          </a:p>
        </p:txBody>
      </p:sp>
    </p:spTree>
    <p:extLst>
      <p:ext uri="{BB962C8B-B14F-4D97-AF65-F5344CB8AC3E}">
        <p14:creationId xmlns:p14="http://schemas.microsoft.com/office/powerpoint/2010/main" val="32583018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0EBE6B-1F90-48B4-CACC-172FF691D670}"/>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B6873B1-82D2-71A9-F5A9-13A8B7E33DE2}"/>
              </a:ext>
            </a:extLst>
          </p:cNvPr>
          <p:cNvSpPr>
            <a:spLocks noGrp="1"/>
          </p:cNvSpPr>
          <p:nvPr>
            <p:ph idx="1"/>
          </p:nvPr>
        </p:nvSpPr>
        <p:spPr>
          <a:xfrm>
            <a:off x="769121" y="1495426"/>
            <a:ext cx="10584679" cy="4681537"/>
          </a:xfrm>
        </p:spPr>
        <p:txBody>
          <a:bodyPr/>
          <a:lstStyle/>
          <a:p>
            <a:endParaRPr lang="en-GB" dirty="0">
              <a:latin typeface="Arial" panose="020B0604020202020204" pitchFamily="34" charset="0"/>
              <a:cs typeface="Arial" panose="020B0604020202020204" pitchFamily="34" charset="0"/>
            </a:endParaRPr>
          </a:p>
          <a:p>
            <a:pPr marL="0" indent="0" algn="ctr">
              <a:buNone/>
            </a:pPr>
            <a:endParaRPr lang="en-GB" sz="4800" dirty="0">
              <a:latin typeface="Arial" panose="020B0604020202020204" pitchFamily="34" charset="0"/>
              <a:cs typeface="Arial" panose="020B0604020202020204" pitchFamily="34" charset="0"/>
            </a:endParaRPr>
          </a:p>
        </p:txBody>
      </p:sp>
      <p:pic>
        <p:nvPicPr>
          <p:cNvPr id="1026" name="Picture 2" descr="Questions &amp; Answers on Collaboration ...">
            <a:extLst>
              <a:ext uri="{FF2B5EF4-FFF2-40B4-BE49-F238E27FC236}">
                <a16:creationId xmlns:a16="http://schemas.microsoft.com/office/drawing/2014/main" id="{BC1C6B8B-3E57-B212-0064-3A197FA3543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85871" y="2087592"/>
            <a:ext cx="6551427" cy="2737628"/>
          </a:xfrm>
          <a:prstGeom prst="rect">
            <a:avLst/>
          </a:prstGeom>
          <a:noFill/>
          <a:ln w="57150">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6334785"/>
      </p:ext>
    </p:extLst>
  </p:cSld>
  <p:clrMapOvr>
    <a:masterClrMapping/>
  </p:clrMapOvr>
</p:sld>
</file>

<file path=ppt/theme/theme1.xml><?xml version="1.0" encoding="utf-8"?>
<a:theme xmlns:a="http://schemas.openxmlformats.org/drawingml/2006/main" name="Facet">
  <a:themeElements>
    <a:clrScheme name="Yellow Orange">
      <a:dk1>
        <a:sysClr val="windowText" lastClr="000000"/>
      </a:dk1>
      <a:lt1>
        <a:sysClr val="window" lastClr="FFFFFF"/>
      </a:lt1>
      <a:dk2>
        <a:srgbClr val="4E3B30"/>
      </a:dk2>
      <a:lt2>
        <a:srgbClr val="FBEEC9"/>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9EFF472D76CF0A40888B78A9EA0200F3" ma:contentTypeVersion="8" ma:contentTypeDescription="Create a new document." ma:contentTypeScope="" ma:versionID="a8eac0a0cf35691c15004f0dd5bde203">
  <xsd:schema xmlns:xsd="http://www.w3.org/2001/XMLSchema" xmlns:xs="http://www.w3.org/2001/XMLSchema" xmlns:p="http://schemas.microsoft.com/office/2006/metadata/properties" xmlns:ns2="3e4d8a5d-01f3-43bc-a8af-65fd9717c730" targetNamespace="http://schemas.microsoft.com/office/2006/metadata/properties" ma:root="true" ma:fieldsID="3917609a5edacb8f5c90364ee40942c1" ns2:_="">
    <xsd:import namespace="3e4d8a5d-01f3-43bc-a8af-65fd9717c730"/>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ServiceObjectDetectorVersions"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4d8a5d-01f3-43bc-a8af-65fd9717c73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5CCAF22-9EA3-4C2F-9092-C861B73393C1}">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8A555A84-5542-4C22-B1A5-EDBFC0292EF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e4d8a5d-01f3-43bc-a8af-65fd9717c73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A7A9B301-5F2D-4EFE-969F-254C13339DE5}">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Facet</Template>
  <TotalTime>2214</TotalTime>
  <Words>2007</Words>
  <Application>Microsoft Office PowerPoint</Application>
  <PresentationFormat>Widescreen</PresentationFormat>
  <Paragraphs>182</Paragraphs>
  <Slides>12</Slides>
  <Notes>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Aptos</vt:lpstr>
      <vt:lpstr>Arial</vt:lpstr>
      <vt:lpstr>Calibri</vt:lpstr>
      <vt:lpstr>Georgia</vt:lpstr>
      <vt:lpstr>Trebuchet MS</vt:lpstr>
      <vt:lpstr>Wingdings 3</vt:lpstr>
      <vt:lpstr>Facet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Name -XXXXX Student Number - XXXX</dc:title>
  <dc:creator>Olu Adegbite</dc:creator>
  <cp:lastModifiedBy>Louise Faulkner</cp:lastModifiedBy>
  <cp:revision>97</cp:revision>
  <dcterms:created xsi:type="dcterms:W3CDTF">2024-01-29T11:42:05Z</dcterms:created>
  <dcterms:modified xsi:type="dcterms:W3CDTF">2026-06-14T18:29:25Z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0x0101009EFF472D76CF0A40888B78A9EA0200F3</vt:lpwstr>
  </property>
</Properties>
</file>