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2" r:id="rId4"/>
    <p:sldId id="263" r:id="rId5"/>
    <p:sldId id="265"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7540-EEF4-4239-8633-ABDAD53319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71970C-6551-4226-89C7-63C0FB0A4F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93994E-285B-4EA5-8CC1-33DEA431FC47}"/>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795266A3-2349-4EAE-86B8-DC754BB35B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2EEEF3-8694-460C-A5ED-B6D2B84DB466}"/>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4067115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02E50-789F-45FB-AD5D-DDA08E215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04D02F-F5F7-4FB3-BFAF-896BE3E0D8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6A2823-2018-4678-839B-69A6A8DA734E}"/>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8203FF33-A200-42FB-B397-6002BCB51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D1F474-D384-4E8C-A023-665627A3C0FC}"/>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3693746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5FEE9-80D8-4A5B-AB90-D01BECB99C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2E30B8-0E29-4692-A960-1C85B6B72C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3C2D4-1DB5-4AF9-9B0D-F8067B2A3676}"/>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B9EFF240-0459-450C-94F4-989CEC2543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DB3FB-E0DE-4418-B52A-86BD3C39216D}"/>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845286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014F8-8D13-4BCF-BE19-6A7987168E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B7B312-BF7B-4E2E-A5B7-1E4004D1A0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BBA5EE-541C-4FEB-9CEC-C3C2AAEF4F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790E5D-9A8E-42AA-8FD3-71B1AD9EAE34}"/>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6" name="Footer Placeholder 5">
            <a:extLst>
              <a:ext uri="{FF2B5EF4-FFF2-40B4-BE49-F238E27FC236}">
                <a16:creationId xmlns:a16="http://schemas.microsoft.com/office/drawing/2014/main" id="{6330BAEA-AD47-4DCF-9CCF-25544B8E86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0FCC8-D20A-4194-B0F1-7700BAED1488}"/>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1321957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905D-C676-4BAD-9B1B-804FF221FF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FA8867-42FB-401F-895E-13DEFB88A2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2205F4-7962-40D3-93D9-59D5129147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A96802-5D0E-4FB6-BE9A-B4C6B1F544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A75660-4653-46CA-B3D4-EF48917970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6B2AB-7F50-4A2E-83AF-ABAADD58FE5E}"/>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8" name="Footer Placeholder 7">
            <a:extLst>
              <a:ext uri="{FF2B5EF4-FFF2-40B4-BE49-F238E27FC236}">
                <a16:creationId xmlns:a16="http://schemas.microsoft.com/office/drawing/2014/main" id="{39C72402-80BB-432C-98B4-28C21303EC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36BE88-71BB-41B5-927C-B9877DAB7026}"/>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3104591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2949E-E805-4DC0-BE62-3185C4EA9F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C628DE-7B49-4201-8004-3C13360309C5}"/>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4" name="Footer Placeholder 3">
            <a:extLst>
              <a:ext uri="{FF2B5EF4-FFF2-40B4-BE49-F238E27FC236}">
                <a16:creationId xmlns:a16="http://schemas.microsoft.com/office/drawing/2014/main" id="{CDE80DBB-9096-41B3-9FE6-C61379C809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EF083B-0F7E-47F9-8A9C-7DA60F408D6D}"/>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360315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113B5D-49BF-43CE-A1D5-D9A190B0A8D1}"/>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3" name="Footer Placeholder 2">
            <a:extLst>
              <a:ext uri="{FF2B5EF4-FFF2-40B4-BE49-F238E27FC236}">
                <a16:creationId xmlns:a16="http://schemas.microsoft.com/office/drawing/2014/main" id="{D0780980-8207-4DE8-968B-8A9A3AF251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8EF0BC-7BCE-4E8E-B05A-4F4A00140F0F}"/>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1728985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0C5C-BB0E-4057-ACF9-03C60F0B71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86CD28-82EF-4B5B-93B3-5B0F99785E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38333C-7F3D-45FE-AD6C-7F9F894BA7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250DC8-A00A-4718-9AE6-FA8562C42395}"/>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6" name="Footer Placeholder 5">
            <a:extLst>
              <a:ext uri="{FF2B5EF4-FFF2-40B4-BE49-F238E27FC236}">
                <a16:creationId xmlns:a16="http://schemas.microsoft.com/office/drawing/2014/main" id="{D1AB5943-7B67-43A9-8E60-0E59F311A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00CB9E-6342-4409-AD94-037A85BEF845}"/>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1502425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93E3A-9E49-4431-A3CB-06656F260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C08C79-0620-4DB3-969D-5CE8968502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DBBD51-E165-4D97-B81A-F3976B00BA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8DA3F8-AD1F-4AE4-8D69-DA70CB58DDA9}"/>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6" name="Footer Placeholder 5">
            <a:extLst>
              <a:ext uri="{FF2B5EF4-FFF2-40B4-BE49-F238E27FC236}">
                <a16:creationId xmlns:a16="http://schemas.microsoft.com/office/drawing/2014/main" id="{A090C856-257B-43B4-8990-C0547811F8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50E74E-F5A5-481B-B7EE-C4855D0B0F6C}"/>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310321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5B859-CE71-42C6-B68B-AEB316B51D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95418F-8C39-4522-9448-9AD93E3C45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21C326-F2DE-440B-BF90-BDBBF46E241F}"/>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1DF89F65-0B22-4BE1-8BC5-1056D0954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E975B-1767-47C9-B878-73E99D1D5CD5}"/>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2451413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A265F1-E5BB-4233-802E-8120115197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DEAFE1-C51D-40E4-AAB2-29C82DC355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75FCD1-AFDD-4AAD-AC38-88F788C14ED0}"/>
              </a:ext>
            </a:extLst>
          </p:cNvPr>
          <p:cNvSpPr>
            <a:spLocks noGrp="1"/>
          </p:cNvSpPr>
          <p:nvPr>
            <p:ph type="dt" sz="half" idx="10"/>
          </p:nvPr>
        </p:nvSpPr>
        <p:spPr/>
        <p:txBody>
          <a:body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D619D3CA-4744-4B6F-92F4-492D0590C9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357766-4FD1-4FB5-A3F0-5D40CF68C460}"/>
              </a:ext>
            </a:extLst>
          </p:cNvPr>
          <p:cNvSpPr>
            <a:spLocks noGrp="1"/>
          </p:cNvSpPr>
          <p:nvPr>
            <p:ph type="sldNum" sz="quarter" idx="12"/>
          </p:nvPr>
        </p:nvSpPr>
        <p:spPr/>
        <p:txBody>
          <a:bodyPr/>
          <a:lstStyle/>
          <a:p>
            <a:fld id="{F7074E8D-DC3B-4EAD-BEAC-9CBE36A7ED5A}" type="slidenum">
              <a:rPr lang="en-GB" smtClean="0"/>
              <a:t>‹#›</a:t>
            </a:fld>
            <a:endParaRPr lang="en-GB"/>
          </a:p>
        </p:txBody>
      </p:sp>
    </p:spTree>
    <p:extLst>
      <p:ext uri="{BB962C8B-B14F-4D97-AF65-F5344CB8AC3E}">
        <p14:creationId xmlns:p14="http://schemas.microsoft.com/office/powerpoint/2010/main" val="237557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DFC64-60E4-4467-BD97-138B85AD83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D8DEA9-3DD2-4CCB-BD6E-418B49C744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9AD159-8C62-47DC-BA66-2377E362FA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8CF45-E18E-4328-BA7C-D1658127E6F0}" type="datetimeFigureOut">
              <a:rPr lang="en-GB" smtClean="0"/>
              <a:t>17/06/2022</a:t>
            </a:fld>
            <a:endParaRPr lang="en-GB"/>
          </a:p>
        </p:txBody>
      </p:sp>
      <p:sp>
        <p:nvSpPr>
          <p:cNvPr id="5" name="Footer Placeholder 4">
            <a:extLst>
              <a:ext uri="{FF2B5EF4-FFF2-40B4-BE49-F238E27FC236}">
                <a16:creationId xmlns:a16="http://schemas.microsoft.com/office/drawing/2014/main" id="{5234BE0A-0B06-4280-B9EC-6D4A07C813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EE5159-D1EA-456D-91A9-A3B3349076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074E8D-DC3B-4EAD-BEAC-9CBE36A7ED5A}" type="slidenum">
              <a:rPr lang="en-GB" smtClean="0"/>
              <a:t>‹#›</a:t>
            </a:fld>
            <a:endParaRPr lang="en-GB"/>
          </a:p>
        </p:txBody>
      </p:sp>
    </p:spTree>
    <p:extLst>
      <p:ext uri="{BB962C8B-B14F-4D97-AF65-F5344CB8AC3E}">
        <p14:creationId xmlns:p14="http://schemas.microsoft.com/office/powerpoint/2010/main" val="2495643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hyperlink" Target="https://www.ukessays.com/essays/business/ethical-issues-of-information-system-tesco-business-essay.php" TargetMode="External"/><Relationship Id="rId3" Type="http://schemas.openxmlformats.org/officeDocument/2006/relationships/hyperlink" Target="https://www.azamba.com/2019/08/27/the-6-pillars-of-crm-data-quality/" TargetMode="External"/><Relationship Id="rId7" Type="http://schemas.openxmlformats.org/officeDocument/2006/relationships/hyperlink" Target="https://www.qad.com/blog/2018/03/beginners-guide-to-quality-management-systems" TargetMode="External"/><Relationship Id="rId2" Type="http://schemas.openxmlformats.org/officeDocument/2006/relationships/hyperlink" Target="https://www.investopedia.com/terms/t/total-quality-management-tqm.asp" TargetMode="External"/><Relationship Id="rId1" Type="http://schemas.openxmlformats.org/officeDocument/2006/relationships/slideLayout" Target="../slideLayouts/slideLayout2.xml"/><Relationship Id="rId6" Type="http://schemas.openxmlformats.org/officeDocument/2006/relationships/hyperlink" Target="https://www.investopedia.com/terms/b/balancedscorecard.asp" TargetMode="External"/><Relationship Id="rId5" Type="http://schemas.openxmlformats.org/officeDocument/2006/relationships/hyperlink" Target="https://embapro.com/frontpage/swotcase/13533-relationships-crm" TargetMode="External"/><Relationship Id="rId4" Type="http://schemas.openxmlformats.org/officeDocument/2006/relationships/hyperlink" Target="https://desklib.com/document/quality-management-cas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AE6F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30417A-1AA5-1C41-B24F-A95A5655B29B}"/>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sz="2800" kern="1200" dirty="0">
                <a:solidFill>
                  <a:srgbClr val="FFFFFF"/>
                </a:solidFill>
                <a:latin typeface="+mj-lt"/>
                <a:ea typeface="+mj-ea"/>
                <a:cs typeface="+mj-cs"/>
              </a:rPr>
              <a:t>CRM Customer relationship management</a:t>
            </a: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Definition and efficient of it.</a:t>
            </a: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y is Customer Relationship Management so important?">
            <a:extLst>
              <a:ext uri="{FF2B5EF4-FFF2-40B4-BE49-F238E27FC236}">
                <a16:creationId xmlns:a16="http://schemas.microsoft.com/office/drawing/2014/main" id="{4DCB5B6B-8652-B84F-AEDA-544439C03F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6744" y="2855203"/>
            <a:ext cx="6579910" cy="325705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0F08EF41-3360-2E49-BBED-771EFEA502E2}"/>
              </a:ext>
            </a:extLst>
          </p:cNvPr>
          <p:cNvSpPr>
            <a:spLocks noGrp="1"/>
          </p:cNvSpPr>
          <p:nvPr>
            <p:ph type="body" sz="half" idx="2"/>
          </p:nvPr>
        </p:nvSpPr>
        <p:spPr>
          <a:xfrm>
            <a:off x="7623413" y="516804"/>
            <a:ext cx="4239403" cy="6018353"/>
          </a:xfrm>
        </p:spPr>
        <p:txBody>
          <a:bodyPr vert="horz" lIns="91440" tIns="45720" rIns="91440" bIns="45720" rtlCol="0" anchor="ctr">
            <a:normAutofit/>
          </a:bodyPr>
          <a:lstStyle/>
          <a:p>
            <a:pPr marL="342900" indent="-342900">
              <a:buFont typeface="Arial" panose="020B0604020202020204" pitchFamily="34" charset="0"/>
              <a:buChar char="•"/>
            </a:pPr>
            <a:r>
              <a:rPr lang="en-US" sz="2000" dirty="0">
                <a:solidFill>
                  <a:srgbClr val="FFFFFF"/>
                </a:solidFill>
              </a:rPr>
              <a:t>Creating relation with customers</a:t>
            </a:r>
          </a:p>
          <a:p>
            <a:pPr marL="342900" indent="-342900">
              <a:buFont typeface="Arial" panose="020B0604020202020204" pitchFamily="34" charset="0"/>
              <a:buChar char="•"/>
            </a:pPr>
            <a:r>
              <a:rPr lang="en-US" sz="2000" dirty="0">
                <a:solidFill>
                  <a:srgbClr val="FFFFFF"/>
                </a:solidFill>
              </a:rPr>
              <a:t>Model of management</a:t>
            </a:r>
          </a:p>
          <a:p>
            <a:pPr marL="342900" indent="-342900">
              <a:buFont typeface="Arial" panose="020B0604020202020204" pitchFamily="34" charset="0"/>
              <a:buChar char="•"/>
            </a:pPr>
            <a:r>
              <a:rPr lang="en-US" sz="2000" dirty="0">
                <a:solidFill>
                  <a:srgbClr val="FFFFFF"/>
                </a:solidFill>
              </a:rPr>
              <a:t>Making customers loyal</a:t>
            </a:r>
          </a:p>
          <a:p>
            <a:pPr marL="342900" indent="-342900">
              <a:buFont typeface="Arial" panose="020B0604020202020204" pitchFamily="34" charset="0"/>
              <a:buChar char="•"/>
            </a:pPr>
            <a:r>
              <a:rPr lang="en-US" sz="2000" dirty="0">
                <a:solidFill>
                  <a:srgbClr val="FFFFFF"/>
                </a:solidFill>
              </a:rPr>
              <a:t>Ensuring customers </a:t>
            </a:r>
          </a:p>
          <a:p>
            <a:pPr marL="342900" indent="-342900">
              <a:buFont typeface="Arial" panose="020B0604020202020204" pitchFamily="34" charset="0"/>
              <a:buChar char="•"/>
            </a:pPr>
            <a:r>
              <a:rPr lang="en-US" sz="2000" dirty="0">
                <a:solidFill>
                  <a:srgbClr val="FFFFFF"/>
                </a:solidFill>
              </a:rPr>
              <a:t>Quality Products</a:t>
            </a:r>
          </a:p>
          <a:p>
            <a:pPr marL="342900" indent="-342900">
              <a:buFont typeface="Arial" panose="020B0604020202020204" pitchFamily="34" charset="0"/>
              <a:buChar char="•"/>
            </a:pPr>
            <a:r>
              <a:rPr lang="en-US" sz="2000" dirty="0">
                <a:solidFill>
                  <a:srgbClr val="FFFFFF"/>
                </a:solidFill>
              </a:rPr>
              <a:t>Controlling model</a:t>
            </a:r>
          </a:p>
          <a:p>
            <a:pPr marL="342900" indent="-342900">
              <a:buFont typeface="Arial" panose="020B0604020202020204" pitchFamily="34" charset="0"/>
              <a:buChar char="•"/>
            </a:pPr>
            <a:r>
              <a:rPr lang="en-US" sz="2000" dirty="0">
                <a:solidFill>
                  <a:srgbClr val="FFFFFF"/>
                </a:solidFill>
              </a:rPr>
              <a:t>Monitoring model</a:t>
            </a:r>
          </a:p>
          <a:p>
            <a:pPr marL="342900" indent="-342900">
              <a:buFont typeface="Arial" panose="020B0604020202020204" pitchFamily="34" charset="0"/>
              <a:buChar char="•"/>
            </a:pPr>
            <a:r>
              <a:rPr lang="en-US" sz="2000" dirty="0">
                <a:solidFill>
                  <a:srgbClr val="FFFFFF"/>
                </a:solidFill>
              </a:rPr>
              <a:t>Auditing model</a:t>
            </a:r>
          </a:p>
          <a:p>
            <a:pPr marL="342900" indent="-342900">
              <a:buFont typeface="Arial" panose="020B0604020202020204" pitchFamily="34" charset="0"/>
              <a:buChar char="•"/>
            </a:pPr>
            <a:r>
              <a:rPr lang="en-US" sz="2000" dirty="0">
                <a:solidFill>
                  <a:srgbClr val="FFFFFF"/>
                </a:solidFill>
              </a:rPr>
              <a:t>Improvement of management</a:t>
            </a:r>
          </a:p>
          <a:p>
            <a:pPr marL="342900" indent="-342900">
              <a:buFont typeface="Arial" panose="020B0604020202020204" pitchFamily="34" charset="0"/>
              <a:buChar char="•"/>
            </a:pPr>
            <a:r>
              <a:rPr lang="en-US" sz="2000" dirty="0">
                <a:solidFill>
                  <a:srgbClr val="FFFFFF"/>
                </a:solidFill>
              </a:rPr>
              <a:t>Improvement of performance </a:t>
            </a:r>
          </a:p>
          <a:p>
            <a:pPr algn="r"/>
            <a:r>
              <a:rPr lang="en-US" sz="2000" dirty="0">
                <a:solidFill>
                  <a:schemeClr val="bg1"/>
                </a:solidFill>
              </a:rPr>
              <a:t>	</a:t>
            </a:r>
            <a:r>
              <a:rPr lang="en-US" sz="1400" dirty="0">
                <a:solidFill>
                  <a:schemeClr val="bg1"/>
                </a:solidFill>
              </a:rPr>
              <a:t>(Tramontana D,2018)</a:t>
            </a:r>
            <a:endParaRPr lang="en-US" sz="2000" dirty="0">
              <a:solidFill>
                <a:schemeClr val="bg1"/>
              </a:solidFill>
            </a:endParaRPr>
          </a:p>
        </p:txBody>
      </p:sp>
    </p:spTree>
    <p:extLst>
      <p:ext uri="{BB962C8B-B14F-4D97-AF65-F5344CB8AC3E}">
        <p14:creationId xmlns:p14="http://schemas.microsoft.com/office/powerpoint/2010/main" val="1937473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1EFBF-DC62-9C48-A805-22D2791E552E}"/>
              </a:ext>
            </a:extLst>
          </p:cNvPr>
          <p:cNvSpPr>
            <a:spLocks noGrp="1"/>
          </p:cNvSpPr>
          <p:nvPr>
            <p:ph type="title"/>
          </p:nvPr>
        </p:nvSpPr>
        <p:spPr>
          <a:xfrm>
            <a:off x="594360" y="640263"/>
            <a:ext cx="3822192" cy="1344975"/>
          </a:xfrm>
        </p:spPr>
        <p:txBody>
          <a:bodyPr vert="horz" lIns="91440" tIns="45720" rIns="91440" bIns="45720" rtlCol="0" anchor="ctr">
            <a:normAutofit/>
          </a:bodyPr>
          <a:lstStyle/>
          <a:p>
            <a:r>
              <a:rPr lang="en-US" sz="2800" dirty="0">
                <a:solidFill>
                  <a:schemeClr val="bg1"/>
                </a:solidFill>
              </a:rPr>
              <a:t>What is quality in context of CRM? </a:t>
            </a:r>
            <a:endParaRPr lang="en-US" sz="2800" kern="1200" dirty="0">
              <a:solidFill>
                <a:schemeClr val="bg1"/>
              </a:solidFill>
              <a:latin typeface="+mj-lt"/>
              <a:ea typeface="+mj-ea"/>
              <a:cs typeface="+mj-cs"/>
            </a:endParaRPr>
          </a:p>
        </p:txBody>
      </p:sp>
      <p:cxnSp>
        <p:nvCxnSpPr>
          <p:cNvPr id="73" name="Straight Connector 7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A35547C4-E636-0D41-9F9F-F20E8169D722}"/>
              </a:ext>
            </a:extLst>
          </p:cNvPr>
          <p:cNvSpPr>
            <a:spLocks noGrp="1"/>
          </p:cNvSpPr>
          <p:nvPr>
            <p:ph type="body" sz="half" idx="2"/>
          </p:nvPr>
        </p:nvSpPr>
        <p:spPr>
          <a:xfrm>
            <a:off x="593610" y="2121763"/>
            <a:ext cx="3822192" cy="3773010"/>
          </a:xfrm>
        </p:spPr>
        <p:txBody>
          <a:bodyPr vert="horz" lIns="91440" tIns="45720" rIns="91440" bIns="45720" rtlCol="0">
            <a:normAutofit/>
          </a:bodyPr>
          <a:lstStyle/>
          <a:p>
            <a:pPr indent="-228600">
              <a:buFont typeface="Arial" panose="020B0604020202020204" pitchFamily="34" charset="0"/>
              <a:buChar char="•"/>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Marincic</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(2019), </a:t>
            </a:r>
            <a:r>
              <a:rPr lang="en-GB" sz="18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Quality in regard to CRM refers to the value and accuracy of the obtained information across multiple transactions, touchpoints and channels that could be analysed and utilised to improve products or services by implementing the most cost-effective solution and optimising the cost of data collection, processing, and storage.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indent="-228600">
              <a:buFont typeface="Arial" panose="020B0604020202020204" pitchFamily="34" charset="0"/>
              <a:buChar char="•"/>
            </a:pPr>
            <a:endParaRPr lang="en-US" sz="2000" dirty="0">
              <a:solidFill>
                <a:schemeClr val="bg1"/>
              </a:solidFill>
            </a:endParaRPr>
          </a:p>
        </p:txBody>
      </p:sp>
      <p:pic>
        <p:nvPicPr>
          <p:cNvPr id="3074" name="Picture 2" descr="Qms Images, Stock Photos &amp; Vectors | Shutterstock">
            <a:extLst>
              <a:ext uri="{FF2B5EF4-FFF2-40B4-BE49-F238E27FC236}">
                <a16:creationId xmlns:a16="http://schemas.microsoft.com/office/drawing/2014/main" id="{FDA9D2D7-4EC8-B946-825D-8C9B4C349EB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10716" y="1098761"/>
            <a:ext cx="6596652" cy="4505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992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86D6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9B659F-0206-124E-B760-B818938E415C}"/>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dirty="0">
                <a:solidFill>
                  <a:srgbClr val="FFFFFF"/>
                </a:solidFill>
              </a:rPr>
              <a:t>Different Models Such as BSC and TQM</a:t>
            </a:r>
          </a:p>
        </p:txBody>
      </p:sp>
      <p:pic>
        <p:nvPicPr>
          <p:cNvPr id="4098" name="Picture 2" descr="Strategie aziendali con le Balanced Scorecard | Granchi &amp; Partners">
            <a:extLst>
              <a:ext uri="{FF2B5EF4-FFF2-40B4-BE49-F238E27FC236}">
                <a16:creationId xmlns:a16="http://schemas.microsoft.com/office/drawing/2014/main" id="{9ED135D3-2400-C94C-BFAA-8DA207B252D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134" r="1" b="668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4101"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175EBE39-1A30-7145-AFF7-A5BB5453D8A6}"/>
              </a:ext>
            </a:extLst>
          </p:cNvPr>
          <p:cNvSpPr>
            <a:spLocks noGrp="1"/>
          </p:cNvSpPr>
          <p:nvPr>
            <p:ph type="body" sz="half" idx="2"/>
          </p:nvPr>
        </p:nvSpPr>
        <p:spPr>
          <a:xfrm>
            <a:off x="7729539" y="471488"/>
            <a:ext cx="4134914" cy="5920794"/>
          </a:xfrm>
        </p:spPr>
        <p:txBody>
          <a:bodyPr vert="horz" lIns="91440" tIns="45720" rIns="91440" bIns="45720" rtlCol="0" anchor="ctr">
            <a:normAutofit lnSpcReduction="10000"/>
          </a:bodyPr>
          <a:lstStyle/>
          <a:p>
            <a:r>
              <a:rPr lang="en-US" sz="2000" b="1" u="sng" dirty="0">
                <a:solidFill>
                  <a:srgbClr val="FFFFFF"/>
                </a:solidFill>
              </a:rPr>
              <a:t>Balance scorecard model </a:t>
            </a:r>
          </a:p>
          <a:p>
            <a:pPr indent="-228600">
              <a:buFont typeface="Arial" panose="020B0604020202020204" pitchFamily="34" charset="0"/>
              <a:buChar char="•"/>
            </a:pPr>
            <a:r>
              <a:rPr lang="en-US" sz="2000" dirty="0">
                <a:solidFill>
                  <a:srgbClr val="FFFFFF"/>
                </a:solidFill>
              </a:rPr>
              <a:t>Financial-profitability</a:t>
            </a:r>
          </a:p>
          <a:p>
            <a:pPr indent="-228600">
              <a:buFont typeface="Arial" panose="020B0604020202020204" pitchFamily="34" charset="0"/>
              <a:buChar char="•"/>
            </a:pPr>
            <a:r>
              <a:rPr lang="en-US" sz="2000" dirty="0">
                <a:solidFill>
                  <a:srgbClr val="FFFFFF"/>
                </a:solidFill>
              </a:rPr>
              <a:t>Customer perspective</a:t>
            </a:r>
          </a:p>
          <a:p>
            <a:pPr indent="-228600">
              <a:buFont typeface="Arial" panose="020B0604020202020204" pitchFamily="34" charset="0"/>
              <a:buChar char="•"/>
            </a:pPr>
            <a:r>
              <a:rPr lang="en-US" sz="2000" dirty="0">
                <a:solidFill>
                  <a:srgbClr val="FFFFFF"/>
                </a:solidFill>
              </a:rPr>
              <a:t>Internal View</a:t>
            </a:r>
          </a:p>
          <a:p>
            <a:pPr indent="-228600">
              <a:buFont typeface="Arial" panose="020B0604020202020204" pitchFamily="34" charset="0"/>
              <a:buChar char="•"/>
            </a:pPr>
            <a:r>
              <a:rPr lang="en-US" sz="2000" dirty="0">
                <a:solidFill>
                  <a:srgbClr val="FFFFFF"/>
                </a:solidFill>
              </a:rPr>
              <a:t>Innovation</a:t>
            </a:r>
            <a:br>
              <a:rPr lang="en-US" sz="2000" dirty="0">
                <a:solidFill>
                  <a:srgbClr val="FFFFFF"/>
                </a:solidFill>
              </a:rPr>
            </a:br>
            <a:br>
              <a:rPr lang="en-US" sz="2000" dirty="0">
                <a:solidFill>
                  <a:srgbClr val="FFFFFF"/>
                </a:solidFill>
              </a:rPr>
            </a:br>
            <a:r>
              <a:rPr lang="en-US" sz="2000" dirty="0">
                <a:solidFill>
                  <a:srgbClr val="FFFFFF"/>
                </a:solidFill>
              </a:rPr>
              <a:t>-Internal processes</a:t>
            </a:r>
            <a:br>
              <a:rPr lang="en-US" sz="2000" dirty="0">
                <a:solidFill>
                  <a:srgbClr val="FFFFFF"/>
                </a:solidFill>
              </a:rPr>
            </a:br>
            <a:r>
              <a:rPr lang="en-US" sz="2000" dirty="0">
                <a:solidFill>
                  <a:srgbClr val="FFFFFF"/>
                </a:solidFill>
              </a:rPr>
              <a:t>-Customer satisfaction</a:t>
            </a:r>
          </a:p>
          <a:p>
            <a:pPr algn="r"/>
            <a:r>
              <a:rPr lang="en-US" sz="1400" dirty="0">
                <a:solidFill>
                  <a:schemeClr val="bg1"/>
                </a:solidFill>
              </a:rPr>
              <a:t>(Tarver E,2021)</a:t>
            </a:r>
          </a:p>
          <a:p>
            <a:r>
              <a:rPr lang="en-US" sz="2000" b="1" u="sng" dirty="0">
                <a:solidFill>
                  <a:srgbClr val="FFFFFF"/>
                </a:solidFill>
              </a:rPr>
              <a:t>Total quality management</a:t>
            </a:r>
            <a:endParaRPr lang="en-US" sz="2000" dirty="0">
              <a:solidFill>
                <a:srgbClr val="FFFFFF"/>
              </a:solidFill>
            </a:endParaRPr>
          </a:p>
          <a:p>
            <a:r>
              <a:rPr lang="en-US" sz="2000" dirty="0">
                <a:solidFill>
                  <a:srgbClr val="FFFFFF"/>
                </a:solidFill>
              </a:rPr>
              <a:t>-customer oriented focused</a:t>
            </a:r>
            <a:br>
              <a:rPr lang="en-US" sz="2000" dirty="0">
                <a:solidFill>
                  <a:srgbClr val="FFFFFF"/>
                </a:solidFill>
              </a:rPr>
            </a:br>
            <a:r>
              <a:rPr lang="en-US" sz="2000" dirty="0">
                <a:solidFill>
                  <a:srgbClr val="FFFFFF"/>
                </a:solidFill>
              </a:rPr>
              <a:t>-focusing leadership</a:t>
            </a:r>
            <a:br>
              <a:rPr lang="en-US" sz="2000" dirty="0">
                <a:solidFill>
                  <a:srgbClr val="FFFFFF"/>
                </a:solidFill>
              </a:rPr>
            </a:br>
            <a:r>
              <a:rPr lang="en-US" sz="2000" dirty="0">
                <a:solidFill>
                  <a:srgbClr val="FFFFFF"/>
                </a:solidFill>
              </a:rPr>
              <a:t>-employees engage </a:t>
            </a:r>
            <a:br>
              <a:rPr lang="en-US" sz="2000" dirty="0">
                <a:solidFill>
                  <a:srgbClr val="FFFFFF"/>
                </a:solidFill>
              </a:rPr>
            </a:br>
            <a:r>
              <a:rPr lang="en-US" sz="2000" dirty="0">
                <a:solidFill>
                  <a:srgbClr val="FFFFFF"/>
                </a:solidFill>
              </a:rPr>
              <a:t>-apply with a process</a:t>
            </a:r>
            <a:br>
              <a:rPr lang="en-US" sz="2000" dirty="0">
                <a:solidFill>
                  <a:srgbClr val="FFFFFF"/>
                </a:solidFill>
              </a:rPr>
            </a:br>
            <a:r>
              <a:rPr lang="en-US" sz="2000" dirty="0">
                <a:solidFill>
                  <a:srgbClr val="FFFFFF"/>
                </a:solidFill>
              </a:rPr>
              <a:t>-systematic approach of management</a:t>
            </a:r>
            <a:br>
              <a:rPr lang="en-US" sz="2000" dirty="0">
                <a:solidFill>
                  <a:srgbClr val="FFFFFF"/>
                </a:solidFill>
              </a:rPr>
            </a:br>
            <a:r>
              <a:rPr lang="en-US" sz="2000" dirty="0">
                <a:solidFill>
                  <a:srgbClr val="FFFFFF"/>
                </a:solidFill>
              </a:rPr>
              <a:t>-focus on improvement</a:t>
            </a:r>
            <a:br>
              <a:rPr lang="en-US" sz="2000" dirty="0">
                <a:solidFill>
                  <a:srgbClr val="FFFFFF"/>
                </a:solidFill>
              </a:rPr>
            </a:br>
            <a:r>
              <a:rPr lang="en-US" sz="2000" dirty="0">
                <a:solidFill>
                  <a:srgbClr val="FFFFFF"/>
                </a:solidFill>
              </a:rPr>
              <a:t>-decision made on facts</a:t>
            </a:r>
            <a:br>
              <a:rPr lang="en-US" sz="2000" dirty="0">
                <a:solidFill>
                  <a:srgbClr val="FFFFFF"/>
                </a:solidFill>
              </a:rPr>
            </a:br>
            <a:r>
              <a:rPr lang="en-US" sz="2000" dirty="0">
                <a:solidFill>
                  <a:srgbClr val="FFFFFF"/>
                </a:solidFill>
              </a:rPr>
              <a:t>-partnership and suppliers</a:t>
            </a:r>
          </a:p>
          <a:p>
            <a:pPr algn="r"/>
            <a:r>
              <a:rPr lang="en-GB" sz="1200" dirty="0">
                <a:solidFill>
                  <a:schemeClr val="bg1"/>
                </a:solidFill>
              </a:rPr>
              <a:t>(</a:t>
            </a:r>
            <a:r>
              <a:rPr lang="en-RO" sz="1200" dirty="0">
                <a:solidFill>
                  <a:schemeClr val="bg1"/>
                </a:solidFill>
              </a:rPr>
              <a:t>Barone A,2021</a:t>
            </a:r>
            <a:r>
              <a:rPr lang="en-GB" sz="1200" dirty="0">
                <a:solidFill>
                  <a:schemeClr val="bg1"/>
                </a:solidFill>
              </a:rPr>
              <a:t>)</a:t>
            </a:r>
            <a:endParaRPr lang="en-US" sz="2000" dirty="0">
              <a:solidFill>
                <a:schemeClr val="bg1"/>
              </a:solidFill>
            </a:endParaRPr>
          </a:p>
        </p:txBody>
      </p:sp>
    </p:spTree>
    <p:extLst>
      <p:ext uri="{BB962C8B-B14F-4D97-AF65-F5344CB8AC3E}">
        <p14:creationId xmlns:p14="http://schemas.microsoft.com/office/powerpoint/2010/main" val="1175747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AD948-5E7D-A946-B8BB-FFD056588362}"/>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500" kern="1200">
                <a:solidFill>
                  <a:schemeClr val="tx1"/>
                </a:solidFill>
                <a:latin typeface="+mj-lt"/>
                <a:ea typeface="+mj-ea"/>
                <a:cs typeface="+mj-cs"/>
              </a:rPr>
              <a:t>CRM SWOT related to ethics, segmentation, sustainability, loyalty, quality</a:t>
            </a:r>
          </a:p>
        </p:txBody>
      </p:sp>
      <p:sp>
        <p:nvSpPr>
          <p:cNvPr id="73" name="Rectangle 7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7B48AC6-A42D-6541-84D0-9DE6E84A9365}"/>
              </a:ext>
            </a:extLst>
          </p:cNvPr>
          <p:cNvSpPr>
            <a:spLocks noGrp="1"/>
          </p:cNvSpPr>
          <p:nvPr>
            <p:ph type="body" sz="half" idx="2"/>
          </p:nvPr>
        </p:nvSpPr>
        <p:spPr>
          <a:xfrm>
            <a:off x="645066" y="2031101"/>
            <a:ext cx="4282984" cy="3511943"/>
          </a:xfrm>
        </p:spPr>
        <p:txBody>
          <a:bodyPr vert="horz" lIns="91440" tIns="45720" rIns="91440" bIns="45720" rtlCol="0" anchor="ctr">
            <a:normAutofit/>
          </a:bodyPr>
          <a:lstStyle/>
          <a:p>
            <a:pPr marL="285750" indent="-228600">
              <a:buFont typeface="Arial" panose="020B0604020202020204" pitchFamily="34" charset="0"/>
              <a:buChar char="•"/>
            </a:pPr>
            <a:r>
              <a:rPr lang="en-US" sz="1800" b="1" dirty="0"/>
              <a:t>Ethics</a:t>
            </a:r>
            <a:r>
              <a:rPr lang="en-US" sz="1800" dirty="0"/>
              <a:t>- fair payment, toxic chemicals, animal products.</a:t>
            </a:r>
            <a:br>
              <a:rPr lang="en-US" sz="1800" dirty="0"/>
            </a:br>
            <a:r>
              <a:rPr lang="en-US" sz="1800" b="1" dirty="0"/>
              <a:t>Sustainability</a:t>
            </a:r>
            <a:r>
              <a:rPr lang="en-US" sz="1800" dirty="0"/>
              <a:t>- recycle systems, investing supply chains.</a:t>
            </a:r>
            <a:br>
              <a:rPr lang="en-US" sz="1800" dirty="0"/>
            </a:br>
            <a:r>
              <a:rPr lang="en-US" sz="1800" b="1" dirty="0"/>
              <a:t>Segmentation</a:t>
            </a:r>
            <a:r>
              <a:rPr lang="en-US" sz="1800" dirty="0"/>
              <a:t>- customers data, processes data. </a:t>
            </a:r>
            <a:br>
              <a:rPr lang="en-US" sz="1800" dirty="0"/>
            </a:br>
            <a:r>
              <a:rPr lang="en-US" sz="1800" b="1" dirty="0"/>
              <a:t>Loyalty</a:t>
            </a:r>
            <a:r>
              <a:rPr lang="en-US" sz="1800" dirty="0"/>
              <a:t>- ensuring customers, Clubcard.  </a:t>
            </a:r>
            <a:br>
              <a:rPr lang="en-US" sz="1800" dirty="0"/>
            </a:br>
            <a:endParaRPr lang="en-US" sz="1800" dirty="0"/>
          </a:p>
          <a:p>
            <a:pPr marL="57150" algn="r"/>
            <a:r>
              <a:rPr lang="en-US" sz="1200" dirty="0"/>
              <a:t>(UKESSAYS,2017)</a:t>
            </a:r>
            <a:br>
              <a:rPr lang="en-US" sz="1800" dirty="0"/>
            </a:br>
            <a:endParaRPr lang="en-US" sz="1800" dirty="0"/>
          </a:p>
        </p:txBody>
      </p:sp>
      <p:sp>
        <p:nvSpPr>
          <p:cNvPr id="75" name="Rectangle 7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top Knee Jerk Marketing: Develop a Marketing Plan that Gets Results -  Empowering Pumps and Equipment">
            <a:extLst>
              <a:ext uri="{FF2B5EF4-FFF2-40B4-BE49-F238E27FC236}">
                <a16:creationId xmlns:a16="http://schemas.microsoft.com/office/drawing/2014/main" id="{483C50A5-D589-924E-BC5B-B50B4C692F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59642" y="650494"/>
            <a:ext cx="5284210"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04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19F4-8437-A84E-8C56-2DA0276EECDA}"/>
              </a:ext>
            </a:extLst>
          </p:cNvPr>
          <p:cNvSpPr>
            <a:spLocks noGrp="1"/>
          </p:cNvSpPr>
          <p:nvPr>
            <p:ph type="title"/>
          </p:nvPr>
        </p:nvSpPr>
        <p:spPr>
          <a:xfrm>
            <a:off x="160638" y="86497"/>
            <a:ext cx="9006016" cy="689791"/>
          </a:xfrm>
        </p:spPr>
        <p:txBody>
          <a:bodyPr>
            <a:normAutofit fontScale="90000"/>
          </a:bodyPr>
          <a:lstStyle/>
          <a:p>
            <a:r>
              <a:rPr lang="en-RO" dirty="0"/>
              <a:t>Reference</a:t>
            </a:r>
          </a:p>
        </p:txBody>
      </p:sp>
      <p:sp>
        <p:nvSpPr>
          <p:cNvPr id="3" name="Content Placeholder 2">
            <a:extLst>
              <a:ext uri="{FF2B5EF4-FFF2-40B4-BE49-F238E27FC236}">
                <a16:creationId xmlns:a16="http://schemas.microsoft.com/office/drawing/2014/main" id="{FBEF45A7-1ABC-304F-960B-F7D9206AEB35}"/>
              </a:ext>
            </a:extLst>
          </p:cNvPr>
          <p:cNvSpPr>
            <a:spLocks noGrp="1"/>
          </p:cNvSpPr>
          <p:nvPr>
            <p:ph idx="1"/>
          </p:nvPr>
        </p:nvSpPr>
        <p:spPr>
          <a:xfrm>
            <a:off x="160638" y="864973"/>
            <a:ext cx="11193162" cy="5906530"/>
          </a:xfrm>
        </p:spPr>
        <p:txBody>
          <a:bodyPr>
            <a:normAutofit/>
          </a:bodyPr>
          <a:lstStyle/>
          <a:p>
            <a:pPr marL="0" indent="0">
              <a:buNone/>
            </a:pPr>
            <a:r>
              <a:rPr lang="en-RO" sz="1100" dirty="0"/>
              <a:t>Barone A,2021 - </a:t>
            </a:r>
            <a:r>
              <a:rPr lang="en-US" sz="1100" dirty="0"/>
              <a:t>Total Quality Management (TQM)</a:t>
            </a:r>
          </a:p>
          <a:p>
            <a:pPr marL="0" indent="0">
              <a:buNone/>
            </a:pPr>
            <a:r>
              <a:rPr lang="en-RO" sz="1100" dirty="0"/>
              <a:t>Available at:</a:t>
            </a:r>
            <a:r>
              <a:rPr lang="en-US" sz="1100" dirty="0"/>
              <a:t> </a:t>
            </a:r>
            <a:r>
              <a:rPr lang="en-US" sz="1100" dirty="0">
                <a:hlinkClick r:id="rId2"/>
              </a:rPr>
              <a:t>https://www.investopedia.com/terms/t/total-quality-management-tqm.asp</a:t>
            </a:r>
            <a:r>
              <a:rPr lang="en-US" sz="1100" dirty="0"/>
              <a:t> </a:t>
            </a:r>
            <a:endParaRPr lang="en-RO" sz="1100" dirty="0"/>
          </a:p>
          <a:p>
            <a:pPr marL="0" indent="0">
              <a:buNone/>
            </a:pPr>
            <a:r>
              <a:rPr lang="en-RO" sz="1100" dirty="0"/>
              <a:t>Accessed at:</a:t>
            </a:r>
            <a:r>
              <a:rPr lang="en-GB" sz="1100" dirty="0"/>
              <a:t> 31.05.2022</a:t>
            </a:r>
            <a:endParaRPr lang="en-RO" sz="1100" dirty="0"/>
          </a:p>
          <a:p>
            <a:pPr marL="0" indent="0">
              <a:buNone/>
            </a:pPr>
            <a:r>
              <a:rPr lang="en-US" sz="1100" dirty="0" err="1"/>
              <a:t>Marincic</a:t>
            </a:r>
            <a:r>
              <a:rPr lang="en-US" sz="1100" dirty="0"/>
              <a:t> David, 2019 - </a:t>
            </a:r>
            <a:r>
              <a:rPr lang="en-GB" sz="1100" i="0" u="none" strike="noStrike" dirty="0">
                <a:effectLst/>
              </a:rPr>
              <a:t>The 6 Pillars of CRM Data Quality</a:t>
            </a:r>
            <a:endParaRPr lang="en-US" sz="1100" dirty="0"/>
          </a:p>
          <a:p>
            <a:pPr marL="0" indent="0">
              <a:buNone/>
            </a:pPr>
            <a:r>
              <a:rPr lang="en-US" sz="1100" dirty="0"/>
              <a:t>Available at: </a:t>
            </a:r>
            <a:r>
              <a:rPr lang="en-US" sz="1100" dirty="0">
                <a:hlinkClick r:id="rId3"/>
              </a:rPr>
              <a:t>https://www.azamba.com/2019/08/27/the-6-pillars-of-crm-data-quality/</a:t>
            </a:r>
            <a:r>
              <a:rPr lang="en-US" sz="1100" dirty="0"/>
              <a:t> </a:t>
            </a:r>
          </a:p>
          <a:p>
            <a:pPr marL="0" indent="0">
              <a:buNone/>
            </a:pPr>
            <a:r>
              <a:rPr lang="en-US" sz="1100" dirty="0"/>
              <a:t>Accessed at: 30.05.2022</a:t>
            </a:r>
          </a:p>
          <a:p>
            <a:pPr marL="0" indent="0">
              <a:buNone/>
            </a:pPr>
            <a:r>
              <a:rPr lang="en-US" sz="1100" dirty="0"/>
              <a:t>DESKLIB, 2020 - TESCO Quality Management : Case Study</a:t>
            </a:r>
          </a:p>
          <a:p>
            <a:pPr marL="0" indent="0">
              <a:buNone/>
            </a:pPr>
            <a:r>
              <a:rPr lang="en-US" sz="1100" dirty="0"/>
              <a:t>Available at: </a:t>
            </a:r>
            <a:r>
              <a:rPr lang="en-US" sz="1100" dirty="0">
                <a:hlinkClick r:id="rId4"/>
              </a:rPr>
              <a:t>https://desklib.com/document/quality-management-case-study/</a:t>
            </a:r>
            <a:r>
              <a:rPr lang="en-US" sz="1100" dirty="0"/>
              <a:t> </a:t>
            </a:r>
          </a:p>
          <a:p>
            <a:pPr marL="0" indent="0">
              <a:buNone/>
            </a:pPr>
            <a:r>
              <a:rPr lang="en-US" sz="1100" dirty="0"/>
              <a:t>Accessed at: 31.05.2022</a:t>
            </a:r>
          </a:p>
          <a:p>
            <a:pPr marL="0" indent="0">
              <a:buNone/>
            </a:pPr>
            <a:r>
              <a:rPr lang="en-US" sz="1100" dirty="0"/>
              <a:t>EMBA,2021- Putting the 'Relationship' Back Into CRM SWOT Analysis &amp; Matrix / MBA Resources</a:t>
            </a:r>
          </a:p>
          <a:p>
            <a:pPr marL="0" indent="0">
              <a:buNone/>
            </a:pPr>
            <a:r>
              <a:rPr lang="en-US" sz="1100" dirty="0"/>
              <a:t>Available at: </a:t>
            </a:r>
            <a:r>
              <a:rPr lang="en-US" sz="1100" dirty="0">
                <a:hlinkClick r:id="rId5"/>
              </a:rPr>
              <a:t>https://embapro.com/frontpage/swotcase/13533-relationships-crm</a:t>
            </a:r>
            <a:endParaRPr lang="en-US" sz="1100" dirty="0"/>
          </a:p>
          <a:p>
            <a:pPr marL="0" indent="0">
              <a:buNone/>
            </a:pPr>
            <a:r>
              <a:rPr lang="en-US" sz="1100" dirty="0"/>
              <a:t>Accessed at: 02.06.2022</a:t>
            </a:r>
          </a:p>
          <a:p>
            <a:pPr marL="0" indent="0">
              <a:buNone/>
            </a:pPr>
            <a:r>
              <a:rPr lang="en-US" sz="1100" dirty="0"/>
              <a:t>Tarver E,2021 - Balanced Scorecard (BSC)</a:t>
            </a:r>
          </a:p>
          <a:p>
            <a:pPr marL="0" indent="0">
              <a:buNone/>
            </a:pPr>
            <a:r>
              <a:rPr lang="en-US" sz="1100" dirty="0"/>
              <a:t>Available at: </a:t>
            </a:r>
            <a:r>
              <a:rPr lang="en-US" sz="1100" dirty="0">
                <a:hlinkClick r:id="rId6"/>
              </a:rPr>
              <a:t>https://www.investopedia.com/terms/b/balancedscorecard.asp</a:t>
            </a:r>
            <a:r>
              <a:rPr lang="en-US" sz="1100" dirty="0"/>
              <a:t> </a:t>
            </a:r>
          </a:p>
          <a:p>
            <a:pPr marL="0" indent="0">
              <a:buNone/>
            </a:pPr>
            <a:r>
              <a:rPr lang="en-US" sz="1100" dirty="0"/>
              <a:t>Accessed at: 31.05.2022</a:t>
            </a:r>
          </a:p>
          <a:p>
            <a:pPr marL="0" indent="0">
              <a:buNone/>
            </a:pPr>
            <a:r>
              <a:rPr lang="en-US" sz="1100" dirty="0"/>
              <a:t>Tramontana D,2018 - The Beginner’s Guide to Quality Management Systems</a:t>
            </a:r>
          </a:p>
          <a:p>
            <a:pPr marL="0" indent="0">
              <a:buNone/>
            </a:pPr>
            <a:r>
              <a:rPr lang="en-US" sz="1100" dirty="0"/>
              <a:t>Available at: </a:t>
            </a:r>
            <a:r>
              <a:rPr lang="en-US" sz="1100" dirty="0">
                <a:hlinkClick r:id="rId7"/>
              </a:rPr>
              <a:t>https://www.qad.com/blog/2018/03/beginners-guide-to-quality-management-systems</a:t>
            </a:r>
            <a:r>
              <a:rPr lang="en-US" sz="1100" dirty="0"/>
              <a:t> </a:t>
            </a:r>
          </a:p>
          <a:p>
            <a:pPr marL="0" indent="0">
              <a:buNone/>
            </a:pPr>
            <a:r>
              <a:rPr lang="en-US" sz="1100" dirty="0"/>
              <a:t>Accessed at: 30.05.2022 </a:t>
            </a:r>
          </a:p>
          <a:p>
            <a:pPr marL="0" indent="0">
              <a:buNone/>
            </a:pPr>
            <a:r>
              <a:rPr lang="en-US" sz="1100" dirty="0"/>
              <a:t>UKESSAYS,2017 - </a:t>
            </a:r>
            <a:r>
              <a:rPr lang="en-GB" sz="1100" b="0" i="0" dirty="0">
                <a:effectLst/>
                <a:latin typeface="-apple-system"/>
              </a:rPr>
              <a:t>Tesco Ethical Issues</a:t>
            </a:r>
          </a:p>
          <a:p>
            <a:pPr marL="0" indent="0">
              <a:buNone/>
            </a:pPr>
            <a:r>
              <a:rPr lang="en-GB" sz="1100" dirty="0">
                <a:latin typeface="-apple-system"/>
              </a:rPr>
              <a:t>Available at: </a:t>
            </a:r>
            <a:r>
              <a:rPr lang="en-GB" sz="1100" dirty="0">
                <a:latin typeface="-apple-system"/>
                <a:hlinkClick r:id="rId8"/>
              </a:rPr>
              <a:t>https://www.ukessays.com/essays/business/ethical-issues-of-information-system-tesco-business-essay.php</a:t>
            </a:r>
            <a:r>
              <a:rPr lang="en-GB" sz="1100" dirty="0">
                <a:latin typeface="-apple-system"/>
              </a:rPr>
              <a:t> </a:t>
            </a:r>
          </a:p>
          <a:p>
            <a:pPr marL="0" indent="0">
              <a:buNone/>
            </a:pPr>
            <a:r>
              <a:rPr lang="en-GB" sz="1100" dirty="0">
                <a:latin typeface="-apple-system"/>
              </a:rPr>
              <a:t>Accessed at: 02.06.2022</a:t>
            </a:r>
            <a:endParaRPr lang="en-US" sz="1100" dirty="0"/>
          </a:p>
          <a:p>
            <a:pPr marL="0" indent="0">
              <a:buNone/>
            </a:pPr>
            <a:endParaRPr lang="en-US" sz="1300" dirty="0"/>
          </a:p>
          <a:p>
            <a:pPr marL="0" indent="0">
              <a:buNone/>
            </a:pPr>
            <a:endParaRPr lang="en-US" sz="1400" dirty="0"/>
          </a:p>
          <a:p>
            <a:endParaRPr lang="en-RO" dirty="0"/>
          </a:p>
        </p:txBody>
      </p:sp>
    </p:spTree>
    <p:extLst>
      <p:ext uri="{BB962C8B-B14F-4D97-AF65-F5344CB8AC3E}">
        <p14:creationId xmlns:p14="http://schemas.microsoft.com/office/powerpoint/2010/main" val="3382414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464</Words>
  <Application>Microsoft Office PowerPoint</Application>
  <PresentationFormat>Widescreen</PresentationFormat>
  <Paragraphs>50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-apple-system</vt:lpstr>
      <vt:lpstr>Arial</vt:lpstr>
      <vt:lpstr>Calibri</vt:lpstr>
      <vt:lpstr>Calibri Light</vt:lpstr>
      <vt:lpstr>Office Theme</vt:lpstr>
      <vt:lpstr>CRM Customer relationship management Definition and efficient of it.</vt:lpstr>
      <vt:lpstr>What is quality in context of CRM? </vt:lpstr>
      <vt:lpstr>Different Models Such as BSC and TQM</vt:lpstr>
      <vt:lpstr>CRM SWOT related to ethics, segmentation, sustainability, loyalty, quality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Razvan Dinu (1919420)</dc:creator>
  <cp:lastModifiedBy>Razvan Dinu</cp:lastModifiedBy>
  <cp:revision>7</cp:revision>
  <dcterms:created xsi:type="dcterms:W3CDTF">2022-03-16T18:54:53Z</dcterms:created>
  <dcterms:modified xsi:type="dcterms:W3CDTF">2022-06-17T10:36:01Z</dcterms:modified>
</cp:coreProperties>
</file>