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337" r:id="rId3"/>
    <p:sldId id="336" r:id="rId4"/>
    <p:sldId id="338" r:id="rId5"/>
    <p:sldId id="339" r:id="rId6"/>
    <p:sldId id="261" r:id="rId7"/>
    <p:sldId id="269" r:id="rId8"/>
    <p:sldId id="270" r:id="rId9"/>
    <p:sldId id="313" r:id="rId10"/>
    <p:sldId id="271" r:id="rId11"/>
    <p:sldId id="272" r:id="rId12"/>
    <p:sldId id="273" r:id="rId13"/>
    <p:sldId id="315" r:id="rId14"/>
    <p:sldId id="314" r:id="rId15"/>
    <p:sldId id="274" r:id="rId16"/>
    <p:sldId id="316" r:id="rId17"/>
    <p:sldId id="275" r:id="rId18"/>
    <p:sldId id="317" r:id="rId19"/>
    <p:sldId id="276" r:id="rId20"/>
    <p:sldId id="277" r:id="rId21"/>
    <p:sldId id="280" r:id="rId22"/>
    <p:sldId id="319" r:id="rId23"/>
    <p:sldId id="262" r:id="rId24"/>
    <p:sldId id="318" r:id="rId25"/>
    <p:sldId id="278" r:id="rId26"/>
    <p:sldId id="320" r:id="rId27"/>
    <p:sldId id="279" r:id="rId28"/>
    <p:sldId id="333" r:id="rId29"/>
    <p:sldId id="335" r:id="rId30"/>
    <p:sldId id="334"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984" y="5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2/1/2017</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2/1/2017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2/1/2017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2/1/2017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2/1/2017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2/1/2017</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travelchinaguide.com/intro/astrology/60year-cycle.htm" TargetMode="External"/><Relationship Id="rId2" Type="http://schemas.openxmlformats.org/officeDocument/2006/relationships/hyperlink" Target="https://www.travelchinaguide.com/intro/history/prehistoric/huangdi.ht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travelchinaguide.com/intro/social_customs/zodiac/"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5" Type="http://schemas.openxmlformats.org/officeDocument/2006/relationships/image" Target="../media/image20.jpeg"/><Relationship Id="rId4" Type="http://schemas.openxmlformats.org/officeDocument/2006/relationships/image" Target="../media/image19.jpeg"/></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gif"/><Relationship Id="rId4" Type="http://schemas.openxmlformats.org/officeDocument/2006/relationships/image" Target="../media/image23.jpeg"/></Relationships>
</file>

<file path=ppt/slides/_rels/slide1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 Id="rId5" Type="http://schemas.openxmlformats.org/officeDocument/2006/relationships/image" Target="../media/image34.jpeg"/><Relationship Id="rId4" Type="http://schemas.openxmlformats.org/officeDocument/2006/relationships/image" Target="../media/image33.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 Id="rId5" Type="http://schemas.openxmlformats.org/officeDocument/2006/relationships/image" Target="../media/image40.jpeg"/><Relationship Id="rId4" Type="http://schemas.openxmlformats.org/officeDocument/2006/relationships/image" Target="../media/image39.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png"/><Relationship Id="rId1" Type="http://schemas.openxmlformats.org/officeDocument/2006/relationships/slideLayout" Target="../slideLayouts/slideLayout2.xml"/><Relationship Id="rId4" Type="http://schemas.openxmlformats.org/officeDocument/2006/relationships/image" Target="../media/image44.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image" Target="../media/image45.jpg"/><Relationship Id="rId1" Type="http://schemas.openxmlformats.org/officeDocument/2006/relationships/slideLayout" Target="../slideLayouts/slideLayout2.xml"/><Relationship Id="rId4" Type="http://schemas.openxmlformats.org/officeDocument/2006/relationships/image" Target="../media/image47.jpg"/></Relationships>
</file>

<file path=ppt/slides/_rels/slide29.xml.rels><?xml version="1.0" encoding="UTF-8" standalone="yes"?>
<Relationships xmlns="http://schemas.openxmlformats.org/package/2006/relationships"><Relationship Id="rId2" Type="http://schemas.openxmlformats.org/officeDocument/2006/relationships/hyperlink" Target="https://www.youtube.com/watch?v=RrIUPWDZHMY"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1</a:t>
            </a:r>
            <a:r>
              <a:rPr lang="en-GB" b="1" dirty="0" smtClean="0"/>
              <a:t>-2: Traditional Chinese Festivals  </a:t>
            </a:r>
            <a:endParaRPr lang="en-GB" dirty="0"/>
          </a:p>
        </p:txBody>
      </p:sp>
      <p:sp>
        <p:nvSpPr>
          <p:cNvPr id="3" name="Subtitle 2"/>
          <p:cNvSpPr>
            <a:spLocks noGrp="1"/>
          </p:cNvSpPr>
          <p:nvPr>
            <p:ph type="subTitle" idx="1"/>
          </p:nvPr>
        </p:nvSpPr>
        <p:spPr/>
        <p:txBody>
          <a:bodyPr/>
          <a:lstStyle/>
          <a:p>
            <a:r>
              <a:rPr lang="en-GB" dirty="0" smtClean="0"/>
              <a:t> </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704088"/>
            <a:ext cx="8763000" cy="896112"/>
          </a:xfrm>
        </p:spPr>
        <p:txBody>
          <a:bodyPr>
            <a:normAutofit/>
          </a:bodyPr>
          <a:lstStyle/>
          <a:p>
            <a:r>
              <a:rPr lang="en-GB" dirty="0" smtClean="0"/>
              <a:t>Chinese Recording of Time</a:t>
            </a:r>
            <a:endParaRPr lang="en-GB" dirty="0"/>
          </a:p>
        </p:txBody>
      </p:sp>
      <p:sp>
        <p:nvSpPr>
          <p:cNvPr id="3" name="Content Placeholder 2"/>
          <p:cNvSpPr>
            <a:spLocks noGrp="1"/>
          </p:cNvSpPr>
          <p:nvPr>
            <p:ph idx="1"/>
          </p:nvPr>
        </p:nvSpPr>
        <p:spPr>
          <a:xfrm>
            <a:off x="457200" y="1935480"/>
            <a:ext cx="8382000" cy="4770120"/>
          </a:xfrm>
        </p:spPr>
        <p:txBody>
          <a:bodyPr>
            <a:normAutofit fontScale="77500" lnSpcReduction="20000"/>
          </a:bodyPr>
          <a:lstStyle/>
          <a:p>
            <a:r>
              <a:rPr lang="en-GB" dirty="0" smtClean="0"/>
              <a:t>Ancient </a:t>
            </a:r>
            <a:r>
              <a:rPr lang="en-GB" dirty="0"/>
              <a:t>Chinese people had the skill to calculate the history of five thousands years and record the chronological sequence of events. They invented a measurement by two sets of signs in a certain sequence - Heavenly Stems and Earthly Branches. </a:t>
            </a:r>
            <a:endParaRPr lang="en-GB" dirty="0" smtClean="0"/>
          </a:p>
          <a:p>
            <a:endParaRPr lang="en-GB" dirty="0"/>
          </a:p>
          <a:p>
            <a:r>
              <a:rPr lang="en-GB" dirty="0" smtClean="0"/>
              <a:t>As </a:t>
            </a:r>
            <a:r>
              <a:rPr lang="en-GB" dirty="0"/>
              <a:t>early as about 2700BC, the ancestor of Chinese nation, </a:t>
            </a:r>
            <a:r>
              <a:rPr lang="en-GB" dirty="0">
                <a:hlinkClick r:id="rId2"/>
              </a:rPr>
              <a:t>Yellow Emperor (</a:t>
            </a:r>
            <a:r>
              <a:rPr lang="en-GB" dirty="0" err="1">
                <a:hlinkClick r:id="rId2"/>
              </a:rPr>
              <a:t>Huangdi</a:t>
            </a:r>
            <a:r>
              <a:rPr lang="en-GB" dirty="0">
                <a:hlinkClick r:id="rId2"/>
              </a:rPr>
              <a:t>)</a:t>
            </a:r>
            <a:r>
              <a:rPr lang="en-GB" dirty="0"/>
              <a:t>, sent Da Rao Shi to create a calendar system. Da Rao Shi explored the rule of changes between sky and earth, as well as that of the four seasons. Then he created ten heavenly stems and twelve earthly branches to make combinations representing </a:t>
            </a:r>
            <a:r>
              <a:rPr lang="en-GB" dirty="0">
                <a:hlinkClick r:id="rId3"/>
              </a:rPr>
              <a:t>a </a:t>
            </a:r>
            <a:r>
              <a:rPr lang="en-GB" dirty="0" err="1">
                <a:hlinkClick r:id="rId3"/>
              </a:rPr>
              <a:t>sexagenary</a:t>
            </a:r>
            <a:r>
              <a:rPr lang="en-GB" dirty="0">
                <a:hlinkClick r:id="rId3"/>
              </a:rPr>
              <a:t> cycle</a:t>
            </a:r>
            <a:r>
              <a:rPr lang="en-GB" dirty="0"/>
              <a:t>. </a:t>
            </a:r>
            <a:endParaRPr lang="en-GB" dirty="0" smtClean="0"/>
          </a:p>
          <a:p>
            <a:endParaRPr lang="en-GB" dirty="0"/>
          </a:p>
          <a:p>
            <a:r>
              <a:rPr lang="en-GB" dirty="0" smtClean="0"/>
              <a:t>A </a:t>
            </a:r>
            <a:r>
              <a:rPr lang="en-GB" dirty="0"/>
              <a:t>year can be represented by the composition of two characters, one from the heavenly set, and one from the other. That is believed to be the start of the stem-branch calendar. Thus came a way of counting time which has been passed down through thousands of years.</a:t>
            </a:r>
            <a:br>
              <a:rPr lang="en-GB" dirty="0"/>
            </a:br>
            <a:endParaRPr lang="en-GB" dirty="0"/>
          </a:p>
          <a:p>
            <a:endParaRPr lang="en-GB" dirty="0"/>
          </a:p>
        </p:txBody>
      </p:sp>
    </p:spTree>
    <p:extLst>
      <p:ext uri="{BB962C8B-B14F-4D97-AF65-F5344CB8AC3E}">
        <p14:creationId xmlns:p14="http://schemas.microsoft.com/office/powerpoint/2010/main" val="2423396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Heavenly Stems &amp; Earthly Branches</a:t>
            </a:r>
            <a:endParaRPr lang="en-GB" dirty="0"/>
          </a:p>
        </p:txBody>
      </p:sp>
      <p:sp>
        <p:nvSpPr>
          <p:cNvPr id="3" name="Content Placeholder 2"/>
          <p:cNvSpPr>
            <a:spLocks noGrp="1"/>
          </p:cNvSpPr>
          <p:nvPr>
            <p:ph idx="1"/>
          </p:nvPr>
        </p:nvSpPr>
        <p:spPr>
          <a:xfrm>
            <a:off x="457200" y="1935480"/>
            <a:ext cx="8229600" cy="4770120"/>
          </a:xfrm>
        </p:spPr>
        <p:txBody>
          <a:bodyPr/>
          <a:lstStyle/>
          <a:p>
            <a:r>
              <a:rPr lang="en-GB" sz="2400" dirty="0" smtClean="0"/>
              <a:t>Chinese understanding of time: circle/starting and ending points will meet each other in the end of the circle</a:t>
            </a:r>
          </a:p>
          <a:p>
            <a:r>
              <a:rPr lang="en-GB" dirty="0" smtClean="0"/>
              <a:t>60 year circle--- 60 Year Gods = 10Heavenly Stems + 12 Earthly Branches </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105064740"/>
              </p:ext>
            </p:extLst>
          </p:nvPr>
        </p:nvGraphicFramePr>
        <p:xfrm>
          <a:off x="457200" y="4571999"/>
          <a:ext cx="7620000" cy="2057400"/>
        </p:xfrm>
        <a:graphic>
          <a:graphicData uri="http://schemas.openxmlformats.org/drawingml/2006/table">
            <a:tbl>
              <a:tblPr/>
              <a:tblGrid>
                <a:gridCol w="762000"/>
                <a:gridCol w="762000"/>
                <a:gridCol w="762000"/>
                <a:gridCol w="762000"/>
                <a:gridCol w="762000"/>
                <a:gridCol w="762000"/>
                <a:gridCol w="762000"/>
                <a:gridCol w="762000"/>
                <a:gridCol w="762000"/>
                <a:gridCol w="762000"/>
              </a:tblGrid>
              <a:tr h="685800">
                <a:tc>
                  <a:txBody>
                    <a:bodyPr/>
                    <a:lstStyle/>
                    <a:p>
                      <a:r>
                        <a:rPr lang="zh-CN" altLang="en-US" dirty="0"/>
                        <a:t>甲</a:t>
                      </a:r>
                    </a:p>
                  </a:txBody>
                  <a:tcPr anchor="ctr">
                    <a:lnL>
                      <a:noFill/>
                    </a:lnL>
                    <a:lnR>
                      <a:noFill/>
                    </a:lnR>
                    <a:lnT>
                      <a:noFill/>
                    </a:lnT>
                    <a:lnB>
                      <a:noFill/>
                    </a:lnB>
                  </a:tcPr>
                </a:tc>
                <a:tc>
                  <a:txBody>
                    <a:bodyPr/>
                    <a:lstStyle/>
                    <a:p>
                      <a:r>
                        <a:rPr lang="zh-CN" altLang="en-US"/>
                        <a:t>乙  </a:t>
                      </a:r>
                    </a:p>
                  </a:txBody>
                  <a:tcPr anchor="ctr">
                    <a:lnL>
                      <a:noFill/>
                    </a:lnL>
                    <a:lnR>
                      <a:noFill/>
                    </a:lnR>
                    <a:lnT>
                      <a:noFill/>
                    </a:lnT>
                    <a:lnB>
                      <a:noFill/>
                    </a:lnB>
                  </a:tcPr>
                </a:tc>
                <a:tc>
                  <a:txBody>
                    <a:bodyPr/>
                    <a:lstStyle/>
                    <a:p>
                      <a:r>
                        <a:rPr lang="zh-CN" altLang="en-US" dirty="0"/>
                        <a:t>丙   </a:t>
                      </a:r>
                    </a:p>
                  </a:txBody>
                  <a:tcPr anchor="ctr">
                    <a:lnL>
                      <a:noFill/>
                    </a:lnL>
                    <a:lnR>
                      <a:noFill/>
                    </a:lnR>
                    <a:lnT>
                      <a:noFill/>
                    </a:lnT>
                    <a:lnB>
                      <a:noFill/>
                    </a:lnB>
                  </a:tcPr>
                </a:tc>
                <a:tc>
                  <a:txBody>
                    <a:bodyPr/>
                    <a:lstStyle/>
                    <a:p>
                      <a:r>
                        <a:rPr lang="zh-CN" altLang="en-US"/>
                        <a:t>丁</a:t>
                      </a:r>
                    </a:p>
                  </a:txBody>
                  <a:tcPr anchor="ctr">
                    <a:lnL>
                      <a:noFill/>
                    </a:lnL>
                    <a:lnR>
                      <a:noFill/>
                    </a:lnR>
                    <a:lnT>
                      <a:noFill/>
                    </a:lnT>
                    <a:lnB>
                      <a:noFill/>
                    </a:lnB>
                  </a:tcPr>
                </a:tc>
                <a:tc>
                  <a:txBody>
                    <a:bodyPr/>
                    <a:lstStyle/>
                    <a:p>
                      <a:r>
                        <a:rPr lang="zh-CN" altLang="en-US"/>
                        <a:t>戊 </a:t>
                      </a:r>
                    </a:p>
                  </a:txBody>
                  <a:tcPr anchor="ctr">
                    <a:lnL>
                      <a:noFill/>
                    </a:lnL>
                    <a:lnR>
                      <a:noFill/>
                    </a:lnR>
                    <a:lnT>
                      <a:noFill/>
                    </a:lnT>
                    <a:lnB>
                      <a:noFill/>
                    </a:lnB>
                  </a:tcPr>
                </a:tc>
                <a:tc>
                  <a:txBody>
                    <a:bodyPr/>
                    <a:lstStyle/>
                    <a:p>
                      <a:r>
                        <a:rPr lang="zh-CN" altLang="en-US"/>
                        <a:t>己 </a:t>
                      </a:r>
                    </a:p>
                  </a:txBody>
                  <a:tcPr anchor="ctr">
                    <a:lnL>
                      <a:noFill/>
                    </a:lnL>
                    <a:lnR>
                      <a:noFill/>
                    </a:lnR>
                    <a:lnT>
                      <a:noFill/>
                    </a:lnT>
                    <a:lnB>
                      <a:noFill/>
                    </a:lnB>
                  </a:tcPr>
                </a:tc>
                <a:tc>
                  <a:txBody>
                    <a:bodyPr/>
                    <a:lstStyle/>
                    <a:p>
                      <a:r>
                        <a:rPr lang="zh-CN" altLang="en-US"/>
                        <a:t>庚</a:t>
                      </a:r>
                    </a:p>
                  </a:txBody>
                  <a:tcPr anchor="ctr">
                    <a:lnL>
                      <a:noFill/>
                    </a:lnL>
                    <a:lnR>
                      <a:noFill/>
                    </a:lnR>
                    <a:lnT>
                      <a:noFill/>
                    </a:lnT>
                    <a:lnB>
                      <a:noFill/>
                    </a:lnB>
                  </a:tcPr>
                </a:tc>
                <a:tc>
                  <a:txBody>
                    <a:bodyPr/>
                    <a:lstStyle/>
                    <a:p>
                      <a:r>
                        <a:rPr lang="zh-CN" altLang="en-US"/>
                        <a:t>辛 </a:t>
                      </a:r>
                    </a:p>
                  </a:txBody>
                  <a:tcPr anchor="ctr">
                    <a:lnL>
                      <a:noFill/>
                    </a:lnL>
                    <a:lnR>
                      <a:noFill/>
                    </a:lnR>
                    <a:lnT>
                      <a:noFill/>
                    </a:lnT>
                    <a:lnB>
                      <a:noFill/>
                    </a:lnB>
                  </a:tcPr>
                </a:tc>
                <a:tc>
                  <a:txBody>
                    <a:bodyPr/>
                    <a:lstStyle/>
                    <a:p>
                      <a:r>
                        <a:rPr lang="zh-CN" altLang="en-US"/>
                        <a:t>壬</a:t>
                      </a:r>
                    </a:p>
                  </a:txBody>
                  <a:tcPr anchor="ctr">
                    <a:lnL>
                      <a:noFill/>
                    </a:lnL>
                    <a:lnR>
                      <a:noFill/>
                    </a:lnR>
                    <a:lnT>
                      <a:noFill/>
                    </a:lnT>
                    <a:lnB>
                      <a:noFill/>
                    </a:lnB>
                  </a:tcPr>
                </a:tc>
                <a:tc>
                  <a:txBody>
                    <a:bodyPr/>
                    <a:lstStyle/>
                    <a:p>
                      <a:r>
                        <a:rPr lang="zh-CN" altLang="en-US" dirty="0"/>
                        <a:t>癸</a:t>
                      </a:r>
                    </a:p>
                  </a:txBody>
                  <a:tcPr anchor="ctr">
                    <a:lnL>
                      <a:noFill/>
                    </a:lnL>
                    <a:lnR>
                      <a:noFill/>
                    </a:lnR>
                    <a:lnT>
                      <a:noFill/>
                    </a:lnT>
                    <a:lnB>
                      <a:noFill/>
                    </a:lnB>
                  </a:tcPr>
                </a:tc>
              </a:tr>
              <a:tr h="685800">
                <a:tc>
                  <a:txBody>
                    <a:bodyPr/>
                    <a:lstStyle/>
                    <a:p>
                      <a:r>
                        <a:rPr lang="en-GB"/>
                        <a:t>jiǎ</a:t>
                      </a:r>
                    </a:p>
                  </a:txBody>
                  <a:tcPr anchor="ctr">
                    <a:lnL>
                      <a:noFill/>
                    </a:lnL>
                    <a:lnR>
                      <a:noFill/>
                    </a:lnR>
                    <a:lnT>
                      <a:noFill/>
                    </a:lnT>
                    <a:lnB>
                      <a:noFill/>
                    </a:lnB>
                  </a:tcPr>
                </a:tc>
                <a:tc>
                  <a:txBody>
                    <a:bodyPr/>
                    <a:lstStyle/>
                    <a:p>
                      <a:r>
                        <a:rPr lang="en-GB"/>
                        <a:t>yǐ</a:t>
                      </a:r>
                    </a:p>
                  </a:txBody>
                  <a:tcPr anchor="ctr">
                    <a:lnL>
                      <a:noFill/>
                    </a:lnL>
                    <a:lnR>
                      <a:noFill/>
                    </a:lnR>
                    <a:lnT>
                      <a:noFill/>
                    </a:lnT>
                    <a:lnB>
                      <a:noFill/>
                    </a:lnB>
                  </a:tcPr>
                </a:tc>
                <a:tc>
                  <a:txBody>
                    <a:bodyPr/>
                    <a:lstStyle/>
                    <a:p>
                      <a:r>
                        <a:rPr lang="en-GB"/>
                        <a:t>bǐng</a:t>
                      </a:r>
                    </a:p>
                  </a:txBody>
                  <a:tcPr anchor="ctr">
                    <a:lnL>
                      <a:noFill/>
                    </a:lnL>
                    <a:lnR>
                      <a:noFill/>
                    </a:lnR>
                    <a:lnT>
                      <a:noFill/>
                    </a:lnT>
                    <a:lnB>
                      <a:noFill/>
                    </a:lnB>
                  </a:tcPr>
                </a:tc>
                <a:tc>
                  <a:txBody>
                    <a:bodyPr/>
                    <a:lstStyle/>
                    <a:p>
                      <a:r>
                        <a:rPr lang="en-GB"/>
                        <a:t>dīng</a:t>
                      </a:r>
                    </a:p>
                  </a:txBody>
                  <a:tcPr anchor="ctr">
                    <a:lnL>
                      <a:noFill/>
                    </a:lnL>
                    <a:lnR>
                      <a:noFill/>
                    </a:lnR>
                    <a:lnT>
                      <a:noFill/>
                    </a:lnT>
                    <a:lnB>
                      <a:noFill/>
                    </a:lnB>
                  </a:tcPr>
                </a:tc>
                <a:tc>
                  <a:txBody>
                    <a:bodyPr/>
                    <a:lstStyle/>
                    <a:p>
                      <a:r>
                        <a:rPr lang="en-GB"/>
                        <a:t>wù</a:t>
                      </a:r>
                    </a:p>
                  </a:txBody>
                  <a:tcPr anchor="ctr">
                    <a:lnL>
                      <a:noFill/>
                    </a:lnL>
                    <a:lnR>
                      <a:noFill/>
                    </a:lnR>
                    <a:lnT>
                      <a:noFill/>
                    </a:lnT>
                    <a:lnB>
                      <a:noFill/>
                    </a:lnB>
                  </a:tcPr>
                </a:tc>
                <a:tc>
                  <a:txBody>
                    <a:bodyPr/>
                    <a:lstStyle/>
                    <a:p>
                      <a:r>
                        <a:rPr lang="en-GB"/>
                        <a:t>jǐ</a:t>
                      </a:r>
                    </a:p>
                  </a:txBody>
                  <a:tcPr anchor="ctr">
                    <a:lnL>
                      <a:noFill/>
                    </a:lnL>
                    <a:lnR>
                      <a:noFill/>
                    </a:lnR>
                    <a:lnT>
                      <a:noFill/>
                    </a:lnT>
                    <a:lnB>
                      <a:noFill/>
                    </a:lnB>
                  </a:tcPr>
                </a:tc>
                <a:tc>
                  <a:txBody>
                    <a:bodyPr/>
                    <a:lstStyle/>
                    <a:p>
                      <a:r>
                        <a:rPr lang="en-GB"/>
                        <a:t>gēng</a:t>
                      </a:r>
                    </a:p>
                  </a:txBody>
                  <a:tcPr anchor="ctr">
                    <a:lnL>
                      <a:noFill/>
                    </a:lnL>
                    <a:lnR>
                      <a:noFill/>
                    </a:lnR>
                    <a:lnT>
                      <a:noFill/>
                    </a:lnT>
                    <a:lnB>
                      <a:noFill/>
                    </a:lnB>
                  </a:tcPr>
                </a:tc>
                <a:tc>
                  <a:txBody>
                    <a:bodyPr/>
                    <a:lstStyle/>
                    <a:p>
                      <a:r>
                        <a:rPr lang="en-GB"/>
                        <a:t>xīn</a:t>
                      </a:r>
                    </a:p>
                  </a:txBody>
                  <a:tcPr anchor="ctr">
                    <a:lnL>
                      <a:noFill/>
                    </a:lnL>
                    <a:lnR>
                      <a:noFill/>
                    </a:lnR>
                    <a:lnT>
                      <a:noFill/>
                    </a:lnT>
                    <a:lnB>
                      <a:noFill/>
                    </a:lnB>
                  </a:tcPr>
                </a:tc>
                <a:tc>
                  <a:txBody>
                    <a:bodyPr/>
                    <a:lstStyle/>
                    <a:p>
                      <a:r>
                        <a:rPr lang="en-GB"/>
                        <a:t>rén</a:t>
                      </a:r>
                    </a:p>
                  </a:txBody>
                  <a:tcPr anchor="ctr">
                    <a:lnL>
                      <a:noFill/>
                    </a:lnL>
                    <a:lnR>
                      <a:noFill/>
                    </a:lnR>
                    <a:lnT>
                      <a:noFill/>
                    </a:lnT>
                    <a:lnB>
                      <a:noFill/>
                    </a:lnB>
                  </a:tcPr>
                </a:tc>
                <a:tc>
                  <a:txBody>
                    <a:bodyPr/>
                    <a:lstStyle/>
                    <a:p>
                      <a:r>
                        <a:rPr lang="en-GB"/>
                        <a:t>guǐ</a:t>
                      </a:r>
                    </a:p>
                  </a:txBody>
                  <a:tcPr anchor="ctr">
                    <a:lnL>
                      <a:noFill/>
                    </a:lnL>
                    <a:lnR>
                      <a:noFill/>
                    </a:lnR>
                    <a:lnT>
                      <a:noFill/>
                    </a:lnT>
                    <a:lnB>
                      <a:noFill/>
                    </a:lnB>
                  </a:tcPr>
                </a:tc>
              </a:tr>
              <a:tr h="685800">
                <a:tc>
                  <a:txBody>
                    <a:bodyPr/>
                    <a:lstStyle/>
                    <a:p>
                      <a:r>
                        <a:rPr lang="en-GB"/>
                        <a:t>Jia</a:t>
                      </a:r>
                    </a:p>
                  </a:txBody>
                  <a:tcPr anchor="ctr">
                    <a:lnL>
                      <a:noFill/>
                    </a:lnL>
                    <a:lnR>
                      <a:noFill/>
                    </a:lnR>
                    <a:lnT>
                      <a:noFill/>
                    </a:lnT>
                    <a:lnB>
                      <a:noFill/>
                    </a:lnB>
                  </a:tcPr>
                </a:tc>
                <a:tc>
                  <a:txBody>
                    <a:bodyPr/>
                    <a:lstStyle/>
                    <a:p>
                      <a:r>
                        <a:rPr lang="en-GB"/>
                        <a:t>Yi</a:t>
                      </a:r>
                    </a:p>
                  </a:txBody>
                  <a:tcPr anchor="ctr">
                    <a:lnL>
                      <a:noFill/>
                    </a:lnL>
                    <a:lnR>
                      <a:noFill/>
                    </a:lnR>
                    <a:lnT>
                      <a:noFill/>
                    </a:lnT>
                    <a:lnB>
                      <a:noFill/>
                    </a:lnB>
                  </a:tcPr>
                </a:tc>
                <a:tc>
                  <a:txBody>
                    <a:bodyPr/>
                    <a:lstStyle/>
                    <a:p>
                      <a:r>
                        <a:rPr lang="en-GB"/>
                        <a:t>Bing</a:t>
                      </a:r>
                    </a:p>
                  </a:txBody>
                  <a:tcPr anchor="ctr">
                    <a:lnL>
                      <a:noFill/>
                    </a:lnL>
                    <a:lnR>
                      <a:noFill/>
                    </a:lnR>
                    <a:lnT>
                      <a:noFill/>
                    </a:lnT>
                    <a:lnB>
                      <a:noFill/>
                    </a:lnB>
                  </a:tcPr>
                </a:tc>
                <a:tc>
                  <a:txBody>
                    <a:bodyPr/>
                    <a:lstStyle/>
                    <a:p>
                      <a:r>
                        <a:rPr lang="en-GB"/>
                        <a:t>Ding</a:t>
                      </a:r>
                    </a:p>
                  </a:txBody>
                  <a:tcPr anchor="ctr">
                    <a:lnL>
                      <a:noFill/>
                    </a:lnL>
                    <a:lnR>
                      <a:noFill/>
                    </a:lnR>
                    <a:lnT>
                      <a:noFill/>
                    </a:lnT>
                    <a:lnB>
                      <a:noFill/>
                    </a:lnB>
                  </a:tcPr>
                </a:tc>
                <a:tc>
                  <a:txBody>
                    <a:bodyPr/>
                    <a:lstStyle/>
                    <a:p>
                      <a:r>
                        <a:rPr lang="en-GB"/>
                        <a:t>Wu</a:t>
                      </a:r>
                    </a:p>
                  </a:txBody>
                  <a:tcPr anchor="ctr">
                    <a:lnL>
                      <a:noFill/>
                    </a:lnL>
                    <a:lnR>
                      <a:noFill/>
                    </a:lnR>
                    <a:lnT>
                      <a:noFill/>
                    </a:lnT>
                    <a:lnB>
                      <a:noFill/>
                    </a:lnB>
                  </a:tcPr>
                </a:tc>
                <a:tc>
                  <a:txBody>
                    <a:bodyPr/>
                    <a:lstStyle/>
                    <a:p>
                      <a:r>
                        <a:rPr lang="en-GB" dirty="0" err="1"/>
                        <a:t>Ji</a:t>
                      </a:r>
                      <a:endParaRPr lang="en-GB" dirty="0"/>
                    </a:p>
                  </a:txBody>
                  <a:tcPr anchor="ctr">
                    <a:lnL>
                      <a:noFill/>
                    </a:lnL>
                    <a:lnR>
                      <a:noFill/>
                    </a:lnR>
                    <a:lnT>
                      <a:noFill/>
                    </a:lnT>
                    <a:lnB>
                      <a:noFill/>
                    </a:lnB>
                  </a:tcPr>
                </a:tc>
                <a:tc>
                  <a:txBody>
                    <a:bodyPr/>
                    <a:lstStyle/>
                    <a:p>
                      <a:r>
                        <a:rPr lang="en-GB"/>
                        <a:t>Geng</a:t>
                      </a:r>
                    </a:p>
                  </a:txBody>
                  <a:tcPr anchor="ctr">
                    <a:lnL>
                      <a:noFill/>
                    </a:lnL>
                    <a:lnR>
                      <a:noFill/>
                    </a:lnR>
                    <a:lnT>
                      <a:noFill/>
                    </a:lnT>
                    <a:lnB>
                      <a:noFill/>
                    </a:lnB>
                  </a:tcPr>
                </a:tc>
                <a:tc>
                  <a:txBody>
                    <a:bodyPr/>
                    <a:lstStyle/>
                    <a:p>
                      <a:r>
                        <a:rPr lang="en-GB"/>
                        <a:t>Xin</a:t>
                      </a:r>
                    </a:p>
                  </a:txBody>
                  <a:tcPr anchor="ctr">
                    <a:lnL>
                      <a:noFill/>
                    </a:lnL>
                    <a:lnR>
                      <a:noFill/>
                    </a:lnR>
                    <a:lnT>
                      <a:noFill/>
                    </a:lnT>
                    <a:lnB>
                      <a:noFill/>
                    </a:lnB>
                  </a:tcPr>
                </a:tc>
                <a:tc>
                  <a:txBody>
                    <a:bodyPr/>
                    <a:lstStyle/>
                    <a:p>
                      <a:r>
                        <a:rPr lang="en-GB"/>
                        <a:t>Ren</a:t>
                      </a:r>
                    </a:p>
                  </a:txBody>
                  <a:tcPr anchor="ctr">
                    <a:lnL>
                      <a:noFill/>
                    </a:lnL>
                    <a:lnR>
                      <a:noFill/>
                    </a:lnR>
                    <a:lnT>
                      <a:noFill/>
                    </a:lnT>
                    <a:lnB>
                      <a:noFill/>
                    </a:lnB>
                  </a:tcPr>
                </a:tc>
                <a:tc>
                  <a:txBody>
                    <a:bodyPr/>
                    <a:lstStyle/>
                    <a:p>
                      <a:r>
                        <a:rPr lang="en-GB" dirty="0" err="1"/>
                        <a:t>Gui</a:t>
                      </a:r>
                      <a:endParaRPr lang="en-GB" dirty="0"/>
                    </a:p>
                  </a:txBody>
                  <a:tcPr anchor="ctr">
                    <a:lnL>
                      <a:noFill/>
                    </a:lnL>
                    <a:lnR>
                      <a:noFill/>
                    </a:lnR>
                    <a:lnT>
                      <a:noFill/>
                    </a:lnT>
                    <a:lnB>
                      <a:noFill/>
                    </a:lnB>
                  </a:tcPr>
                </a:tc>
              </a:tr>
            </a:tbl>
          </a:graphicData>
        </a:graphic>
      </p:graphicFrame>
      <p:sp>
        <p:nvSpPr>
          <p:cNvPr id="6" name="Rectangle 1"/>
          <p:cNvSpPr>
            <a:spLocks noChangeArrowheads="1"/>
          </p:cNvSpPr>
          <p:nvPr/>
        </p:nvSpPr>
        <p:spPr bwMode="auto">
          <a:xfrm>
            <a:off x="457201" y="3955770"/>
            <a:ext cx="822959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The Heavenly Stems</a:t>
            </a:r>
          </a:p>
        </p:txBody>
      </p:sp>
    </p:spTree>
    <p:extLst>
      <p:ext uri="{BB962C8B-B14F-4D97-AF65-F5344CB8AC3E}">
        <p14:creationId xmlns:p14="http://schemas.microsoft.com/office/powerpoint/2010/main" val="478178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US" sz="3200" dirty="0">
                <a:solidFill>
                  <a:schemeClr val="tx1"/>
                </a:solidFill>
                <a:latin typeface="Arial" panose="020B0604020202020204" pitchFamily="34" charset="0"/>
              </a:rPr>
              <a:t>The Earthly Branches and Corresponding </a:t>
            </a:r>
            <a:r>
              <a:rPr lang="en-US" altLang="en-US" sz="3200" dirty="0">
                <a:solidFill>
                  <a:schemeClr val="tx1"/>
                </a:solidFill>
                <a:latin typeface="Arial" panose="020B0604020202020204" pitchFamily="34" charset="0"/>
                <a:hlinkClick r:id="rId2"/>
              </a:rPr>
              <a:t>Chinese Zodiac Animal Signs</a:t>
            </a:r>
            <a:endParaRPr lang="en-GB" sz="32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05426968"/>
              </p:ext>
            </p:extLst>
          </p:nvPr>
        </p:nvGraphicFramePr>
        <p:xfrm>
          <a:off x="0" y="2285999"/>
          <a:ext cx="9220200" cy="3581400"/>
        </p:xfrm>
        <a:graphic>
          <a:graphicData uri="http://schemas.openxmlformats.org/drawingml/2006/table">
            <a:tbl>
              <a:tblPr/>
              <a:tblGrid>
                <a:gridCol w="768350"/>
                <a:gridCol w="768350"/>
                <a:gridCol w="768350"/>
                <a:gridCol w="768350"/>
                <a:gridCol w="768350"/>
                <a:gridCol w="768350"/>
                <a:gridCol w="768350"/>
                <a:gridCol w="768350"/>
                <a:gridCol w="768350"/>
                <a:gridCol w="768350"/>
                <a:gridCol w="768350"/>
                <a:gridCol w="768350"/>
              </a:tblGrid>
              <a:tr h="651164">
                <a:tc>
                  <a:txBody>
                    <a:bodyPr/>
                    <a:lstStyle/>
                    <a:p>
                      <a:r>
                        <a:rPr lang="zh-CN" altLang="en-US" sz="1800" dirty="0"/>
                        <a:t>子</a:t>
                      </a:r>
                    </a:p>
                  </a:txBody>
                  <a:tcPr anchor="ctr">
                    <a:lnL>
                      <a:noFill/>
                    </a:lnL>
                    <a:lnR>
                      <a:noFill/>
                    </a:lnR>
                    <a:lnT>
                      <a:noFill/>
                    </a:lnT>
                    <a:lnB>
                      <a:noFill/>
                    </a:lnB>
                  </a:tcPr>
                </a:tc>
                <a:tc>
                  <a:txBody>
                    <a:bodyPr/>
                    <a:lstStyle/>
                    <a:p>
                      <a:r>
                        <a:rPr lang="zh-CN" altLang="en-US" sz="1800"/>
                        <a:t>丑</a:t>
                      </a:r>
                    </a:p>
                  </a:txBody>
                  <a:tcPr anchor="ctr">
                    <a:lnL>
                      <a:noFill/>
                    </a:lnL>
                    <a:lnR>
                      <a:noFill/>
                    </a:lnR>
                    <a:lnT>
                      <a:noFill/>
                    </a:lnT>
                    <a:lnB>
                      <a:noFill/>
                    </a:lnB>
                  </a:tcPr>
                </a:tc>
                <a:tc>
                  <a:txBody>
                    <a:bodyPr/>
                    <a:lstStyle/>
                    <a:p>
                      <a:r>
                        <a:rPr lang="zh-CN" altLang="en-US" sz="1800"/>
                        <a:t>寅</a:t>
                      </a:r>
                    </a:p>
                  </a:txBody>
                  <a:tcPr anchor="ctr">
                    <a:lnL>
                      <a:noFill/>
                    </a:lnL>
                    <a:lnR>
                      <a:noFill/>
                    </a:lnR>
                    <a:lnT>
                      <a:noFill/>
                    </a:lnT>
                    <a:lnB>
                      <a:noFill/>
                    </a:lnB>
                  </a:tcPr>
                </a:tc>
                <a:tc>
                  <a:txBody>
                    <a:bodyPr/>
                    <a:lstStyle/>
                    <a:p>
                      <a:r>
                        <a:rPr lang="zh-CN" altLang="en-US" sz="1800"/>
                        <a:t>卯</a:t>
                      </a:r>
                    </a:p>
                  </a:txBody>
                  <a:tcPr anchor="ctr">
                    <a:lnL>
                      <a:noFill/>
                    </a:lnL>
                    <a:lnR>
                      <a:noFill/>
                    </a:lnR>
                    <a:lnT>
                      <a:noFill/>
                    </a:lnT>
                    <a:lnB>
                      <a:noFill/>
                    </a:lnB>
                  </a:tcPr>
                </a:tc>
                <a:tc>
                  <a:txBody>
                    <a:bodyPr/>
                    <a:lstStyle/>
                    <a:p>
                      <a:r>
                        <a:rPr lang="zh-CN" altLang="en-US" sz="1800"/>
                        <a:t>辰</a:t>
                      </a:r>
                    </a:p>
                  </a:txBody>
                  <a:tcPr anchor="ctr">
                    <a:lnL>
                      <a:noFill/>
                    </a:lnL>
                    <a:lnR>
                      <a:noFill/>
                    </a:lnR>
                    <a:lnT>
                      <a:noFill/>
                    </a:lnT>
                    <a:lnB>
                      <a:noFill/>
                    </a:lnB>
                  </a:tcPr>
                </a:tc>
                <a:tc>
                  <a:txBody>
                    <a:bodyPr/>
                    <a:lstStyle/>
                    <a:p>
                      <a:r>
                        <a:rPr lang="zh-CN" altLang="en-US" sz="1800"/>
                        <a:t>巳</a:t>
                      </a:r>
                    </a:p>
                  </a:txBody>
                  <a:tcPr anchor="ctr">
                    <a:lnL>
                      <a:noFill/>
                    </a:lnL>
                    <a:lnR>
                      <a:noFill/>
                    </a:lnR>
                    <a:lnT>
                      <a:noFill/>
                    </a:lnT>
                    <a:lnB>
                      <a:noFill/>
                    </a:lnB>
                  </a:tcPr>
                </a:tc>
                <a:tc>
                  <a:txBody>
                    <a:bodyPr/>
                    <a:lstStyle/>
                    <a:p>
                      <a:r>
                        <a:rPr lang="zh-CN" altLang="en-US" sz="1800"/>
                        <a:t>午</a:t>
                      </a:r>
                    </a:p>
                  </a:txBody>
                  <a:tcPr anchor="ctr">
                    <a:lnL>
                      <a:noFill/>
                    </a:lnL>
                    <a:lnR>
                      <a:noFill/>
                    </a:lnR>
                    <a:lnT>
                      <a:noFill/>
                    </a:lnT>
                    <a:lnB>
                      <a:noFill/>
                    </a:lnB>
                  </a:tcPr>
                </a:tc>
                <a:tc>
                  <a:txBody>
                    <a:bodyPr/>
                    <a:lstStyle/>
                    <a:p>
                      <a:r>
                        <a:rPr lang="zh-CN" altLang="en-US" sz="1800"/>
                        <a:t>未</a:t>
                      </a:r>
                    </a:p>
                  </a:txBody>
                  <a:tcPr anchor="ctr">
                    <a:lnL>
                      <a:noFill/>
                    </a:lnL>
                    <a:lnR>
                      <a:noFill/>
                    </a:lnR>
                    <a:lnT>
                      <a:noFill/>
                    </a:lnT>
                    <a:lnB>
                      <a:noFill/>
                    </a:lnB>
                  </a:tcPr>
                </a:tc>
                <a:tc>
                  <a:txBody>
                    <a:bodyPr/>
                    <a:lstStyle/>
                    <a:p>
                      <a:r>
                        <a:rPr lang="zh-CN" altLang="en-US" sz="1800"/>
                        <a:t>申</a:t>
                      </a:r>
                    </a:p>
                  </a:txBody>
                  <a:tcPr anchor="ctr">
                    <a:lnL>
                      <a:noFill/>
                    </a:lnL>
                    <a:lnR>
                      <a:noFill/>
                    </a:lnR>
                    <a:lnT>
                      <a:noFill/>
                    </a:lnT>
                    <a:lnB>
                      <a:noFill/>
                    </a:lnB>
                  </a:tcPr>
                </a:tc>
                <a:tc>
                  <a:txBody>
                    <a:bodyPr/>
                    <a:lstStyle/>
                    <a:p>
                      <a:r>
                        <a:rPr lang="zh-CN" altLang="en-US" sz="1800"/>
                        <a:t>酉</a:t>
                      </a:r>
                    </a:p>
                  </a:txBody>
                  <a:tcPr anchor="ctr">
                    <a:lnL>
                      <a:noFill/>
                    </a:lnL>
                    <a:lnR>
                      <a:noFill/>
                    </a:lnR>
                    <a:lnT>
                      <a:noFill/>
                    </a:lnT>
                    <a:lnB>
                      <a:noFill/>
                    </a:lnB>
                  </a:tcPr>
                </a:tc>
                <a:tc>
                  <a:txBody>
                    <a:bodyPr/>
                    <a:lstStyle/>
                    <a:p>
                      <a:r>
                        <a:rPr lang="zh-CN" altLang="en-US" sz="1800"/>
                        <a:t>戌</a:t>
                      </a:r>
                    </a:p>
                  </a:txBody>
                  <a:tcPr anchor="ctr">
                    <a:lnL>
                      <a:noFill/>
                    </a:lnL>
                    <a:lnR>
                      <a:noFill/>
                    </a:lnR>
                    <a:lnT>
                      <a:noFill/>
                    </a:lnT>
                    <a:lnB>
                      <a:noFill/>
                    </a:lnB>
                  </a:tcPr>
                </a:tc>
                <a:tc>
                  <a:txBody>
                    <a:bodyPr/>
                    <a:lstStyle/>
                    <a:p>
                      <a:r>
                        <a:rPr lang="zh-CN" altLang="en-US" sz="1800"/>
                        <a:t>亥</a:t>
                      </a:r>
                    </a:p>
                  </a:txBody>
                  <a:tcPr anchor="ctr">
                    <a:lnL>
                      <a:noFill/>
                    </a:lnL>
                    <a:lnR>
                      <a:noFill/>
                    </a:lnR>
                    <a:lnT>
                      <a:noFill/>
                    </a:lnT>
                    <a:lnB>
                      <a:noFill/>
                    </a:lnB>
                  </a:tcPr>
                </a:tc>
              </a:tr>
              <a:tr h="651164">
                <a:tc>
                  <a:txBody>
                    <a:bodyPr/>
                    <a:lstStyle/>
                    <a:p>
                      <a:r>
                        <a:rPr lang="en-GB" sz="1800" dirty="0" err="1"/>
                        <a:t>zǐ</a:t>
                      </a:r>
                      <a:endParaRPr lang="en-GB" sz="1800" dirty="0"/>
                    </a:p>
                  </a:txBody>
                  <a:tcPr anchor="ctr">
                    <a:lnL>
                      <a:noFill/>
                    </a:lnL>
                    <a:lnR>
                      <a:noFill/>
                    </a:lnR>
                    <a:lnT>
                      <a:noFill/>
                    </a:lnT>
                    <a:lnB>
                      <a:noFill/>
                    </a:lnB>
                  </a:tcPr>
                </a:tc>
                <a:tc>
                  <a:txBody>
                    <a:bodyPr/>
                    <a:lstStyle/>
                    <a:p>
                      <a:r>
                        <a:rPr lang="en-GB" sz="1800"/>
                        <a:t>chǒu</a:t>
                      </a:r>
                    </a:p>
                  </a:txBody>
                  <a:tcPr anchor="ctr">
                    <a:lnL>
                      <a:noFill/>
                    </a:lnL>
                    <a:lnR>
                      <a:noFill/>
                    </a:lnR>
                    <a:lnT>
                      <a:noFill/>
                    </a:lnT>
                    <a:lnB>
                      <a:noFill/>
                    </a:lnB>
                  </a:tcPr>
                </a:tc>
                <a:tc>
                  <a:txBody>
                    <a:bodyPr/>
                    <a:lstStyle/>
                    <a:p>
                      <a:r>
                        <a:rPr lang="en-GB" sz="1800"/>
                        <a:t>yín</a:t>
                      </a:r>
                    </a:p>
                  </a:txBody>
                  <a:tcPr anchor="ctr">
                    <a:lnL>
                      <a:noFill/>
                    </a:lnL>
                    <a:lnR>
                      <a:noFill/>
                    </a:lnR>
                    <a:lnT>
                      <a:noFill/>
                    </a:lnT>
                    <a:lnB>
                      <a:noFill/>
                    </a:lnB>
                  </a:tcPr>
                </a:tc>
                <a:tc>
                  <a:txBody>
                    <a:bodyPr/>
                    <a:lstStyle/>
                    <a:p>
                      <a:r>
                        <a:rPr lang="en-GB" sz="1800"/>
                        <a:t>maǒ</a:t>
                      </a:r>
                    </a:p>
                  </a:txBody>
                  <a:tcPr anchor="ctr">
                    <a:lnL>
                      <a:noFill/>
                    </a:lnL>
                    <a:lnR>
                      <a:noFill/>
                    </a:lnR>
                    <a:lnT>
                      <a:noFill/>
                    </a:lnT>
                    <a:lnB>
                      <a:noFill/>
                    </a:lnB>
                  </a:tcPr>
                </a:tc>
                <a:tc>
                  <a:txBody>
                    <a:bodyPr/>
                    <a:lstStyle/>
                    <a:p>
                      <a:r>
                        <a:rPr lang="en-GB" sz="1800"/>
                        <a:t>chén</a:t>
                      </a:r>
                    </a:p>
                  </a:txBody>
                  <a:tcPr anchor="ctr">
                    <a:lnL>
                      <a:noFill/>
                    </a:lnL>
                    <a:lnR>
                      <a:noFill/>
                    </a:lnR>
                    <a:lnT>
                      <a:noFill/>
                    </a:lnT>
                    <a:lnB>
                      <a:noFill/>
                    </a:lnB>
                  </a:tcPr>
                </a:tc>
                <a:tc>
                  <a:txBody>
                    <a:bodyPr/>
                    <a:lstStyle/>
                    <a:p>
                      <a:r>
                        <a:rPr lang="en-GB" sz="1800"/>
                        <a:t>sì</a:t>
                      </a:r>
                    </a:p>
                  </a:txBody>
                  <a:tcPr anchor="ctr">
                    <a:lnL>
                      <a:noFill/>
                    </a:lnL>
                    <a:lnR>
                      <a:noFill/>
                    </a:lnR>
                    <a:lnT>
                      <a:noFill/>
                    </a:lnT>
                    <a:lnB>
                      <a:noFill/>
                    </a:lnB>
                  </a:tcPr>
                </a:tc>
                <a:tc>
                  <a:txBody>
                    <a:bodyPr/>
                    <a:lstStyle/>
                    <a:p>
                      <a:r>
                        <a:rPr lang="en-GB" sz="1800"/>
                        <a:t>wǔ</a:t>
                      </a:r>
                    </a:p>
                  </a:txBody>
                  <a:tcPr anchor="ctr">
                    <a:lnL>
                      <a:noFill/>
                    </a:lnL>
                    <a:lnR>
                      <a:noFill/>
                    </a:lnR>
                    <a:lnT>
                      <a:noFill/>
                    </a:lnT>
                    <a:lnB>
                      <a:noFill/>
                    </a:lnB>
                  </a:tcPr>
                </a:tc>
                <a:tc>
                  <a:txBody>
                    <a:bodyPr/>
                    <a:lstStyle/>
                    <a:p>
                      <a:r>
                        <a:rPr lang="en-GB" sz="1800"/>
                        <a:t>weì </a:t>
                      </a:r>
                    </a:p>
                  </a:txBody>
                  <a:tcPr anchor="ctr">
                    <a:lnL>
                      <a:noFill/>
                    </a:lnL>
                    <a:lnR>
                      <a:noFill/>
                    </a:lnR>
                    <a:lnT>
                      <a:noFill/>
                    </a:lnT>
                    <a:lnB>
                      <a:noFill/>
                    </a:lnB>
                  </a:tcPr>
                </a:tc>
                <a:tc>
                  <a:txBody>
                    <a:bodyPr/>
                    <a:lstStyle/>
                    <a:p>
                      <a:r>
                        <a:rPr lang="en-GB" sz="1800"/>
                        <a:t>shēn</a:t>
                      </a:r>
                    </a:p>
                  </a:txBody>
                  <a:tcPr anchor="ctr">
                    <a:lnL>
                      <a:noFill/>
                    </a:lnL>
                    <a:lnR>
                      <a:noFill/>
                    </a:lnR>
                    <a:lnT>
                      <a:noFill/>
                    </a:lnT>
                    <a:lnB>
                      <a:noFill/>
                    </a:lnB>
                  </a:tcPr>
                </a:tc>
                <a:tc>
                  <a:txBody>
                    <a:bodyPr/>
                    <a:lstStyle/>
                    <a:p>
                      <a:r>
                        <a:rPr lang="en-GB" sz="1800"/>
                        <a:t>yǒu</a:t>
                      </a:r>
                    </a:p>
                  </a:txBody>
                  <a:tcPr anchor="ctr">
                    <a:lnL>
                      <a:noFill/>
                    </a:lnL>
                    <a:lnR>
                      <a:noFill/>
                    </a:lnR>
                    <a:lnT>
                      <a:noFill/>
                    </a:lnT>
                    <a:lnB>
                      <a:noFill/>
                    </a:lnB>
                  </a:tcPr>
                </a:tc>
                <a:tc>
                  <a:txBody>
                    <a:bodyPr/>
                    <a:lstStyle/>
                    <a:p>
                      <a:r>
                        <a:rPr lang="en-GB" sz="1800"/>
                        <a:t>xū</a:t>
                      </a:r>
                    </a:p>
                  </a:txBody>
                  <a:tcPr anchor="ctr">
                    <a:lnL>
                      <a:noFill/>
                    </a:lnL>
                    <a:lnR>
                      <a:noFill/>
                    </a:lnR>
                    <a:lnT>
                      <a:noFill/>
                    </a:lnT>
                    <a:lnB>
                      <a:noFill/>
                    </a:lnB>
                  </a:tcPr>
                </a:tc>
                <a:tc>
                  <a:txBody>
                    <a:bodyPr/>
                    <a:lstStyle/>
                    <a:p>
                      <a:r>
                        <a:rPr lang="en-GB" sz="1800"/>
                        <a:t>haì</a:t>
                      </a:r>
                    </a:p>
                  </a:txBody>
                  <a:tcPr anchor="ctr">
                    <a:lnL>
                      <a:noFill/>
                    </a:lnL>
                    <a:lnR>
                      <a:noFill/>
                    </a:lnR>
                    <a:lnT>
                      <a:noFill/>
                    </a:lnT>
                    <a:lnB>
                      <a:noFill/>
                    </a:lnB>
                  </a:tcPr>
                </a:tc>
              </a:tr>
              <a:tr h="1139536">
                <a:tc>
                  <a:txBody>
                    <a:bodyPr/>
                    <a:lstStyle/>
                    <a:p>
                      <a:r>
                        <a:rPr lang="en-GB" sz="1800" dirty="0" err="1"/>
                        <a:t>Zi</a:t>
                      </a:r>
                      <a:endParaRPr lang="en-GB" sz="1800" dirty="0"/>
                    </a:p>
                  </a:txBody>
                  <a:tcPr anchor="ctr">
                    <a:lnL>
                      <a:noFill/>
                    </a:lnL>
                    <a:lnR>
                      <a:noFill/>
                    </a:lnR>
                    <a:lnT>
                      <a:noFill/>
                    </a:lnT>
                    <a:lnB>
                      <a:noFill/>
                    </a:lnB>
                  </a:tcPr>
                </a:tc>
                <a:tc>
                  <a:txBody>
                    <a:bodyPr/>
                    <a:lstStyle/>
                    <a:p>
                      <a:r>
                        <a:rPr lang="en-GB" sz="1800" dirty="0"/>
                        <a:t>Chou</a:t>
                      </a:r>
                    </a:p>
                  </a:txBody>
                  <a:tcPr anchor="ctr">
                    <a:lnL>
                      <a:noFill/>
                    </a:lnL>
                    <a:lnR>
                      <a:noFill/>
                    </a:lnR>
                    <a:lnT>
                      <a:noFill/>
                    </a:lnT>
                    <a:lnB>
                      <a:noFill/>
                    </a:lnB>
                  </a:tcPr>
                </a:tc>
                <a:tc>
                  <a:txBody>
                    <a:bodyPr/>
                    <a:lstStyle/>
                    <a:p>
                      <a:r>
                        <a:rPr lang="en-GB" sz="1800" dirty="0"/>
                        <a:t>Yin</a:t>
                      </a:r>
                    </a:p>
                  </a:txBody>
                  <a:tcPr anchor="ctr">
                    <a:lnL>
                      <a:noFill/>
                    </a:lnL>
                    <a:lnR>
                      <a:noFill/>
                    </a:lnR>
                    <a:lnT>
                      <a:noFill/>
                    </a:lnT>
                    <a:lnB>
                      <a:noFill/>
                    </a:lnB>
                  </a:tcPr>
                </a:tc>
                <a:tc>
                  <a:txBody>
                    <a:bodyPr/>
                    <a:lstStyle/>
                    <a:p>
                      <a:r>
                        <a:rPr lang="en-GB" sz="1800" dirty="0"/>
                        <a:t>Mao</a:t>
                      </a:r>
                    </a:p>
                  </a:txBody>
                  <a:tcPr anchor="ctr">
                    <a:lnL>
                      <a:noFill/>
                    </a:lnL>
                    <a:lnR>
                      <a:noFill/>
                    </a:lnR>
                    <a:lnT>
                      <a:noFill/>
                    </a:lnT>
                    <a:lnB>
                      <a:noFill/>
                    </a:lnB>
                  </a:tcPr>
                </a:tc>
                <a:tc>
                  <a:txBody>
                    <a:bodyPr/>
                    <a:lstStyle/>
                    <a:p>
                      <a:r>
                        <a:rPr lang="en-GB" sz="1800" dirty="0"/>
                        <a:t>Chen</a:t>
                      </a:r>
                    </a:p>
                  </a:txBody>
                  <a:tcPr anchor="ctr">
                    <a:lnL>
                      <a:noFill/>
                    </a:lnL>
                    <a:lnR>
                      <a:noFill/>
                    </a:lnR>
                    <a:lnT>
                      <a:noFill/>
                    </a:lnT>
                    <a:lnB>
                      <a:noFill/>
                    </a:lnB>
                  </a:tcPr>
                </a:tc>
                <a:tc>
                  <a:txBody>
                    <a:bodyPr/>
                    <a:lstStyle/>
                    <a:p>
                      <a:r>
                        <a:rPr lang="en-GB" sz="1800" dirty="0"/>
                        <a:t>Si</a:t>
                      </a:r>
                    </a:p>
                  </a:txBody>
                  <a:tcPr anchor="ctr">
                    <a:lnL>
                      <a:noFill/>
                    </a:lnL>
                    <a:lnR>
                      <a:noFill/>
                    </a:lnR>
                    <a:lnT>
                      <a:noFill/>
                    </a:lnT>
                    <a:lnB>
                      <a:noFill/>
                    </a:lnB>
                  </a:tcPr>
                </a:tc>
                <a:tc>
                  <a:txBody>
                    <a:bodyPr/>
                    <a:lstStyle/>
                    <a:p>
                      <a:r>
                        <a:rPr lang="en-GB" sz="1800" dirty="0"/>
                        <a:t>Wu</a:t>
                      </a:r>
                    </a:p>
                  </a:txBody>
                  <a:tcPr anchor="ctr">
                    <a:lnL>
                      <a:noFill/>
                    </a:lnL>
                    <a:lnR>
                      <a:noFill/>
                    </a:lnR>
                    <a:lnT>
                      <a:noFill/>
                    </a:lnT>
                    <a:lnB>
                      <a:noFill/>
                    </a:lnB>
                  </a:tcPr>
                </a:tc>
                <a:tc>
                  <a:txBody>
                    <a:bodyPr/>
                    <a:lstStyle/>
                    <a:p>
                      <a:r>
                        <a:rPr lang="en-GB" sz="1800" dirty="0"/>
                        <a:t>Wei</a:t>
                      </a:r>
                    </a:p>
                  </a:txBody>
                  <a:tcPr anchor="ctr">
                    <a:lnL>
                      <a:noFill/>
                    </a:lnL>
                    <a:lnR>
                      <a:noFill/>
                    </a:lnR>
                    <a:lnT>
                      <a:noFill/>
                    </a:lnT>
                    <a:lnB>
                      <a:noFill/>
                    </a:lnB>
                  </a:tcPr>
                </a:tc>
                <a:tc>
                  <a:txBody>
                    <a:bodyPr/>
                    <a:lstStyle/>
                    <a:p>
                      <a:r>
                        <a:rPr lang="en-GB" sz="1800" dirty="0"/>
                        <a:t>Shen</a:t>
                      </a:r>
                    </a:p>
                  </a:txBody>
                  <a:tcPr anchor="ctr">
                    <a:lnL>
                      <a:noFill/>
                    </a:lnL>
                    <a:lnR>
                      <a:noFill/>
                    </a:lnR>
                    <a:lnT>
                      <a:noFill/>
                    </a:lnT>
                    <a:lnB>
                      <a:noFill/>
                    </a:lnB>
                  </a:tcPr>
                </a:tc>
                <a:tc>
                  <a:txBody>
                    <a:bodyPr/>
                    <a:lstStyle/>
                    <a:p>
                      <a:r>
                        <a:rPr lang="en-GB" sz="1800" dirty="0"/>
                        <a:t>You</a:t>
                      </a:r>
                    </a:p>
                  </a:txBody>
                  <a:tcPr anchor="ctr">
                    <a:lnL>
                      <a:noFill/>
                    </a:lnL>
                    <a:lnR>
                      <a:noFill/>
                    </a:lnR>
                    <a:lnT>
                      <a:noFill/>
                    </a:lnT>
                    <a:lnB>
                      <a:noFill/>
                    </a:lnB>
                  </a:tcPr>
                </a:tc>
                <a:tc>
                  <a:txBody>
                    <a:bodyPr/>
                    <a:lstStyle/>
                    <a:p>
                      <a:r>
                        <a:rPr lang="en-GB" sz="1800" dirty="0"/>
                        <a:t>Xu</a:t>
                      </a:r>
                    </a:p>
                  </a:txBody>
                  <a:tcPr anchor="ctr">
                    <a:lnL>
                      <a:noFill/>
                    </a:lnL>
                    <a:lnR>
                      <a:noFill/>
                    </a:lnR>
                    <a:lnT>
                      <a:noFill/>
                    </a:lnT>
                    <a:lnB>
                      <a:noFill/>
                    </a:lnB>
                  </a:tcPr>
                </a:tc>
                <a:tc>
                  <a:txBody>
                    <a:bodyPr/>
                    <a:lstStyle/>
                    <a:p>
                      <a:r>
                        <a:rPr lang="en-GB" sz="1800" dirty="0"/>
                        <a:t>Hai</a:t>
                      </a:r>
                    </a:p>
                  </a:txBody>
                  <a:tcPr anchor="ctr">
                    <a:lnL>
                      <a:noFill/>
                    </a:lnL>
                    <a:lnR>
                      <a:noFill/>
                    </a:lnR>
                    <a:lnT>
                      <a:noFill/>
                    </a:lnT>
                    <a:lnB>
                      <a:noFill/>
                    </a:lnB>
                  </a:tcPr>
                </a:tc>
              </a:tr>
              <a:tr h="1139536">
                <a:tc>
                  <a:txBody>
                    <a:bodyPr/>
                    <a:lstStyle/>
                    <a:p>
                      <a:r>
                        <a:rPr lang="en-GB" sz="1200"/>
                        <a:t>Rat</a:t>
                      </a:r>
                    </a:p>
                  </a:txBody>
                  <a:tcPr anchor="ctr">
                    <a:lnL>
                      <a:noFill/>
                    </a:lnL>
                    <a:lnR>
                      <a:noFill/>
                    </a:lnR>
                    <a:lnT>
                      <a:noFill/>
                    </a:lnT>
                    <a:lnB>
                      <a:noFill/>
                    </a:lnB>
                  </a:tcPr>
                </a:tc>
                <a:tc>
                  <a:txBody>
                    <a:bodyPr/>
                    <a:lstStyle/>
                    <a:p>
                      <a:r>
                        <a:rPr lang="en-GB" sz="1200" dirty="0"/>
                        <a:t>Ox</a:t>
                      </a:r>
                    </a:p>
                  </a:txBody>
                  <a:tcPr anchor="ctr">
                    <a:lnL>
                      <a:noFill/>
                    </a:lnL>
                    <a:lnR>
                      <a:noFill/>
                    </a:lnR>
                    <a:lnT>
                      <a:noFill/>
                    </a:lnT>
                    <a:lnB>
                      <a:noFill/>
                    </a:lnB>
                  </a:tcPr>
                </a:tc>
                <a:tc>
                  <a:txBody>
                    <a:bodyPr/>
                    <a:lstStyle/>
                    <a:p>
                      <a:r>
                        <a:rPr lang="en-GB" sz="1200" dirty="0"/>
                        <a:t>Tiger</a:t>
                      </a:r>
                    </a:p>
                  </a:txBody>
                  <a:tcPr anchor="ctr">
                    <a:lnL>
                      <a:noFill/>
                    </a:lnL>
                    <a:lnR>
                      <a:noFill/>
                    </a:lnR>
                    <a:lnT>
                      <a:noFill/>
                    </a:lnT>
                    <a:lnB>
                      <a:noFill/>
                    </a:lnB>
                  </a:tcPr>
                </a:tc>
                <a:tc>
                  <a:txBody>
                    <a:bodyPr/>
                    <a:lstStyle/>
                    <a:p>
                      <a:r>
                        <a:rPr lang="en-GB" sz="1200" dirty="0"/>
                        <a:t>Rabbit</a:t>
                      </a:r>
                    </a:p>
                  </a:txBody>
                  <a:tcPr anchor="ctr">
                    <a:lnL>
                      <a:noFill/>
                    </a:lnL>
                    <a:lnR>
                      <a:noFill/>
                    </a:lnR>
                    <a:lnT>
                      <a:noFill/>
                    </a:lnT>
                    <a:lnB>
                      <a:noFill/>
                    </a:lnB>
                  </a:tcPr>
                </a:tc>
                <a:tc>
                  <a:txBody>
                    <a:bodyPr/>
                    <a:lstStyle/>
                    <a:p>
                      <a:r>
                        <a:rPr lang="en-GB" sz="1200" dirty="0"/>
                        <a:t>Dragon</a:t>
                      </a:r>
                    </a:p>
                  </a:txBody>
                  <a:tcPr anchor="ctr">
                    <a:lnL>
                      <a:noFill/>
                    </a:lnL>
                    <a:lnR>
                      <a:noFill/>
                    </a:lnR>
                    <a:lnT>
                      <a:noFill/>
                    </a:lnT>
                    <a:lnB>
                      <a:noFill/>
                    </a:lnB>
                  </a:tcPr>
                </a:tc>
                <a:tc>
                  <a:txBody>
                    <a:bodyPr/>
                    <a:lstStyle/>
                    <a:p>
                      <a:r>
                        <a:rPr lang="en-GB" sz="1200" dirty="0"/>
                        <a:t>Snake</a:t>
                      </a:r>
                    </a:p>
                  </a:txBody>
                  <a:tcPr anchor="ctr">
                    <a:lnL>
                      <a:noFill/>
                    </a:lnL>
                    <a:lnR>
                      <a:noFill/>
                    </a:lnR>
                    <a:lnT>
                      <a:noFill/>
                    </a:lnT>
                    <a:lnB>
                      <a:noFill/>
                    </a:lnB>
                  </a:tcPr>
                </a:tc>
                <a:tc>
                  <a:txBody>
                    <a:bodyPr/>
                    <a:lstStyle/>
                    <a:p>
                      <a:r>
                        <a:rPr lang="en-GB" sz="1200" dirty="0"/>
                        <a:t>Horse</a:t>
                      </a:r>
                    </a:p>
                  </a:txBody>
                  <a:tcPr anchor="ctr">
                    <a:lnL>
                      <a:noFill/>
                    </a:lnL>
                    <a:lnR>
                      <a:noFill/>
                    </a:lnR>
                    <a:lnT>
                      <a:noFill/>
                    </a:lnT>
                    <a:lnB>
                      <a:noFill/>
                    </a:lnB>
                  </a:tcPr>
                </a:tc>
                <a:tc>
                  <a:txBody>
                    <a:bodyPr/>
                    <a:lstStyle/>
                    <a:p>
                      <a:r>
                        <a:rPr lang="en-GB" sz="1200" dirty="0"/>
                        <a:t>Sheep</a:t>
                      </a:r>
                    </a:p>
                  </a:txBody>
                  <a:tcPr anchor="ctr">
                    <a:lnL>
                      <a:noFill/>
                    </a:lnL>
                    <a:lnR>
                      <a:noFill/>
                    </a:lnR>
                    <a:lnT>
                      <a:noFill/>
                    </a:lnT>
                    <a:lnB>
                      <a:noFill/>
                    </a:lnB>
                  </a:tcPr>
                </a:tc>
                <a:tc>
                  <a:txBody>
                    <a:bodyPr/>
                    <a:lstStyle/>
                    <a:p>
                      <a:r>
                        <a:rPr lang="en-GB" sz="1200" dirty="0"/>
                        <a:t>Monkey</a:t>
                      </a:r>
                    </a:p>
                  </a:txBody>
                  <a:tcPr anchor="ctr">
                    <a:lnL>
                      <a:noFill/>
                    </a:lnL>
                    <a:lnR>
                      <a:noFill/>
                    </a:lnR>
                    <a:lnT>
                      <a:noFill/>
                    </a:lnT>
                    <a:lnB>
                      <a:noFill/>
                    </a:lnB>
                  </a:tcPr>
                </a:tc>
                <a:tc>
                  <a:txBody>
                    <a:bodyPr/>
                    <a:lstStyle/>
                    <a:p>
                      <a:r>
                        <a:rPr lang="en-GB" sz="1200" dirty="0"/>
                        <a:t>Rooster</a:t>
                      </a:r>
                    </a:p>
                  </a:txBody>
                  <a:tcPr anchor="ctr">
                    <a:lnL>
                      <a:noFill/>
                    </a:lnL>
                    <a:lnR>
                      <a:noFill/>
                    </a:lnR>
                    <a:lnT>
                      <a:noFill/>
                    </a:lnT>
                    <a:lnB>
                      <a:noFill/>
                    </a:lnB>
                  </a:tcPr>
                </a:tc>
                <a:tc>
                  <a:txBody>
                    <a:bodyPr/>
                    <a:lstStyle/>
                    <a:p>
                      <a:r>
                        <a:rPr lang="en-GB" sz="1200" dirty="0"/>
                        <a:t>Dog</a:t>
                      </a:r>
                    </a:p>
                  </a:txBody>
                  <a:tcPr anchor="ctr">
                    <a:lnL>
                      <a:noFill/>
                    </a:lnL>
                    <a:lnR>
                      <a:noFill/>
                    </a:lnR>
                    <a:lnT>
                      <a:noFill/>
                    </a:lnT>
                    <a:lnB>
                      <a:noFill/>
                    </a:lnB>
                  </a:tcPr>
                </a:tc>
                <a:tc>
                  <a:txBody>
                    <a:bodyPr/>
                    <a:lstStyle/>
                    <a:p>
                      <a:r>
                        <a:rPr lang="en-GB" sz="1200" dirty="0"/>
                        <a:t>Pig</a:t>
                      </a:r>
                    </a:p>
                  </a:txBody>
                  <a:tcPr anchor="ctr">
                    <a:lnL>
                      <a:noFill/>
                    </a:lnL>
                    <a:lnR>
                      <a:noFill/>
                    </a:lnR>
                    <a:lnT>
                      <a:noFill/>
                    </a:lnT>
                    <a:lnB>
                      <a:noFill/>
                    </a:lnB>
                  </a:tcPr>
                </a:tc>
              </a:tr>
            </a:tbl>
          </a:graphicData>
        </a:graphic>
      </p:graphicFrame>
      <p:sp>
        <p:nvSpPr>
          <p:cNvPr id="5" name="Rectangle 1"/>
          <p:cNvSpPr>
            <a:spLocks noChangeArrowheads="1"/>
          </p:cNvSpPr>
          <p:nvPr/>
        </p:nvSpPr>
        <p:spPr bwMode="auto">
          <a:xfrm>
            <a:off x="0" y="-94565"/>
            <a:ext cx="31290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64741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dirty="0" smtClean="0"/>
              <a:t>Why using those 12 animals as the Chinese Zodiac Animal Signs to correspond the 12 early branches </a:t>
            </a:r>
            <a:endParaRPr lang="en-GB" sz="3200" dirty="0"/>
          </a:p>
        </p:txBody>
      </p:sp>
      <p:sp>
        <p:nvSpPr>
          <p:cNvPr id="3" name="Content Placeholder 2"/>
          <p:cNvSpPr>
            <a:spLocks noGrp="1"/>
          </p:cNvSpPr>
          <p:nvPr>
            <p:ph idx="1"/>
          </p:nvPr>
        </p:nvSpPr>
        <p:spPr/>
        <p:txBody>
          <a:bodyPr>
            <a:normAutofit fontScale="77500" lnSpcReduction="20000"/>
          </a:bodyPr>
          <a:lstStyle/>
          <a:p>
            <a:r>
              <a:rPr lang="en-GB" dirty="0" smtClean="0"/>
              <a:t>The 12 animals can be divided into 6 groups, each group is combined by two animals with different characteristics, in order to use them to present essential Chinese wisdom: </a:t>
            </a:r>
          </a:p>
          <a:p>
            <a:r>
              <a:rPr lang="en-GB" dirty="0" smtClean="0"/>
              <a:t>1. </a:t>
            </a:r>
            <a:r>
              <a:rPr lang="en-GB" sz="1900" b="1" dirty="0" smtClean="0"/>
              <a:t>Rat and Ox</a:t>
            </a:r>
            <a:r>
              <a:rPr lang="en-GB" sz="1900" dirty="0" smtClean="0"/>
              <a:t>: Rat represent to smart and clever, while Ox to diligent. Clever without diligent will have no achievement; diligent without wisdom will turn into stupid. </a:t>
            </a:r>
          </a:p>
          <a:p>
            <a:r>
              <a:rPr lang="en-GB" dirty="0" smtClean="0"/>
              <a:t>2. </a:t>
            </a:r>
            <a:r>
              <a:rPr lang="en-GB" sz="1900" b="1" dirty="0" smtClean="0"/>
              <a:t>Tiger and Rabbit: </a:t>
            </a:r>
            <a:r>
              <a:rPr lang="en-GB" sz="1900" dirty="0" smtClean="0"/>
              <a:t>tiger represent to bold and powerful, while rabbit to prudent and cautious. Bold without cautious will become crude or careless rash; to be too cautious without bold, will became cowardly timid. </a:t>
            </a:r>
            <a:endParaRPr lang="en-GB" sz="1900" b="1" dirty="0" smtClean="0"/>
          </a:p>
          <a:p>
            <a:r>
              <a:rPr lang="en-GB" sz="1900" b="1" dirty="0" smtClean="0"/>
              <a:t>3. Dragon and Snake:  </a:t>
            </a:r>
            <a:r>
              <a:rPr lang="en-GB" sz="1900" dirty="0" smtClean="0"/>
              <a:t>dragon represent to fiery and unyielding, while snake is soft and toughness. Too fiery and unyielding will be easily to be broken off; while too soft with out hard will, will lost standing points. S0 soft and hard must be combined together </a:t>
            </a:r>
          </a:p>
          <a:p>
            <a:r>
              <a:rPr lang="en-GB" sz="1900" b="1" dirty="0" smtClean="0"/>
              <a:t>4. Horse and Sheep: </a:t>
            </a:r>
            <a:r>
              <a:rPr lang="en-GB" sz="1900" dirty="0" smtClean="0"/>
              <a:t>Horse represent to go straight to the target, while sheep to harmony and following. Go straight to the target without concern others will cause difficult in dealing with others; only focus on harmony and following others without direction will lost oneself.   </a:t>
            </a:r>
          </a:p>
          <a:p>
            <a:r>
              <a:rPr lang="en-GB" sz="1900" b="1" dirty="0" smtClean="0"/>
              <a:t>5. Monkey and Rooster:  </a:t>
            </a:r>
            <a:r>
              <a:rPr lang="en-GB" sz="1900" dirty="0" smtClean="0"/>
              <a:t>Monkey represents flexibility while rooster firm and steady. Flexibility without firm and steady will harvest nothing, but only firm and steady without flexibility will lost vitality. </a:t>
            </a:r>
          </a:p>
          <a:p>
            <a:r>
              <a:rPr lang="en-GB" sz="1900" b="1" dirty="0" smtClean="0"/>
              <a:t>6. Dog and Pig: </a:t>
            </a:r>
            <a:r>
              <a:rPr lang="en-GB" sz="1900" dirty="0" smtClean="0"/>
              <a:t>pig represent loyalty while pig amiable disposition. If one only know loyalty without amiable compromise , will set up enemy everywhere, but if one is too amiable without loyalty without principle one holding. </a:t>
            </a:r>
            <a:endParaRPr lang="en-GB" sz="1900" b="1" dirty="0"/>
          </a:p>
        </p:txBody>
      </p:sp>
    </p:spTree>
    <p:extLst>
      <p:ext uri="{BB962C8B-B14F-4D97-AF65-F5344CB8AC3E}">
        <p14:creationId xmlns:p14="http://schemas.microsoft.com/office/powerpoint/2010/main" val="1243863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1. Spring Festival</a:t>
            </a:r>
            <a:endParaRPr lang="en-GB" sz="3200" dirty="0"/>
          </a:p>
        </p:txBody>
      </p:sp>
      <p:sp>
        <p:nvSpPr>
          <p:cNvPr id="3" name="Content Placeholder 2"/>
          <p:cNvSpPr>
            <a:spLocks noGrp="1"/>
          </p:cNvSpPr>
          <p:nvPr>
            <p:ph idx="1"/>
          </p:nvPr>
        </p:nvSpPr>
        <p:spPr/>
        <p:txBody>
          <a:bodyPr>
            <a:normAutofit/>
          </a:bodyPr>
          <a:lstStyle/>
          <a:p>
            <a:r>
              <a:rPr lang="en-US" dirty="0" smtClean="0"/>
              <a:t>The Spring Festival is the most important festival for the Chinese people for all family members gathering together, similar as Christmas in the West. </a:t>
            </a:r>
          </a:p>
          <a:p>
            <a:endParaRPr lang="en-US" dirty="0" smtClean="0"/>
          </a:p>
          <a:p>
            <a:r>
              <a:rPr lang="en-US" dirty="0" smtClean="0"/>
              <a:t>All people living away from home will go back home before the Chinese new year to celebrate the new year together.  </a:t>
            </a:r>
          </a:p>
          <a:p>
            <a:endParaRPr lang="en-US" dirty="0" smtClean="0"/>
          </a:p>
          <a:p>
            <a:r>
              <a:rPr lang="en-US" dirty="0" smtClean="0"/>
              <a:t>Airports, railway stations and long-distance bus stations are crowded with home returnees.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Spring Festival 2</a:t>
            </a:r>
            <a:endParaRPr lang="en-GB" dirty="0"/>
          </a:p>
        </p:txBody>
      </p:sp>
      <p:sp>
        <p:nvSpPr>
          <p:cNvPr id="3" name="Content Placeholder 2"/>
          <p:cNvSpPr>
            <a:spLocks noGrp="1"/>
          </p:cNvSpPr>
          <p:nvPr>
            <p:ph idx="1"/>
          </p:nvPr>
        </p:nvSpPr>
        <p:spPr>
          <a:xfrm>
            <a:off x="152400" y="1847088"/>
            <a:ext cx="8915400" cy="4858512"/>
          </a:xfrm>
        </p:spPr>
        <p:txBody>
          <a:bodyPr>
            <a:normAutofit fontScale="77500" lnSpcReduction="20000"/>
          </a:bodyPr>
          <a:lstStyle/>
          <a:p>
            <a:r>
              <a:rPr lang="en-GB" dirty="0" smtClean="0"/>
              <a:t>The Spring Festival falls on the 1st day of the 1st lunar month, often one month later than the Gregorian calendar. </a:t>
            </a:r>
          </a:p>
          <a:p>
            <a:endParaRPr lang="en-GB" dirty="0" smtClean="0"/>
          </a:p>
          <a:p>
            <a:r>
              <a:rPr lang="en-GB" dirty="0" smtClean="0"/>
              <a:t>It originated in the Shang Dynasty (c. 1600 BC-c. 1100 BC) from the people's sacrifice to gods and ancestors at the end of an old year and the beginning of a new one.</a:t>
            </a:r>
          </a:p>
          <a:p>
            <a:r>
              <a:rPr lang="en-GB" dirty="0" smtClean="0"/>
              <a:t> </a:t>
            </a:r>
          </a:p>
          <a:p>
            <a:r>
              <a:rPr lang="en-GB" dirty="0" smtClean="0"/>
              <a:t>Strictly speaking, the Spring Festival starts every year in the early days of the 12th lunar month (La </a:t>
            </a:r>
            <a:r>
              <a:rPr lang="en-GB" dirty="0" err="1" smtClean="0"/>
              <a:t>yue</a:t>
            </a:r>
            <a:r>
              <a:rPr lang="zh-CN" altLang="en-US" dirty="0" smtClean="0"/>
              <a:t>腊月</a:t>
            </a:r>
            <a:r>
              <a:rPr lang="en-GB" dirty="0" smtClean="0"/>
              <a:t>)and will last till the mid 1st lunar month </a:t>
            </a:r>
            <a:r>
              <a:rPr lang="zh-CN" altLang="en-US" dirty="0" smtClean="0"/>
              <a:t>（正月）</a:t>
            </a:r>
            <a:r>
              <a:rPr lang="en-GB" dirty="0" smtClean="0"/>
              <a:t>of the next year. </a:t>
            </a:r>
          </a:p>
          <a:p>
            <a:endParaRPr lang="en-GB" dirty="0" smtClean="0"/>
          </a:p>
          <a:p>
            <a:r>
              <a:rPr lang="en-GB" dirty="0" smtClean="0"/>
              <a:t>Among them, the most important day is New Year Eve and New Year Day. </a:t>
            </a:r>
          </a:p>
          <a:p>
            <a:r>
              <a:rPr lang="en-GB" sz="2800" dirty="0" smtClean="0"/>
              <a:t>2017,</a:t>
            </a:r>
            <a:r>
              <a:rPr lang="zh-CN" altLang="en-US" sz="2800" dirty="0" smtClean="0"/>
              <a:t> </a:t>
            </a:r>
            <a:r>
              <a:rPr lang="en-US" altLang="zh-CN" sz="2800" dirty="0" smtClean="0"/>
              <a:t>the y</a:t>
            </a:r>
            <a:r>
              <a:rPr lang="en-GB" sz="2800" dirty="0" smtClean="0"/>
              <a:t>ear of </a:t>
            </a:r>
            <a:r>
              <a:rPr lang="en-GB" sz="2800" dirty="0"/>
              <a:t>Rooster: 27</a:t>
            </a:r>
            <a:r>
              <a:rPr lang="en-GB" sz="2800" baseline="30000" dirty="0"/>
              <a:t>th</a:t>
            </a:r>
            <a:r>
              <a:rPr lang="en-GB" sz="2800" dirty="0"/>
              <a:t> New Year Eve; 28</a:t>
            </a:r>
            <a:r>
              <a:rPr lang="en-GB" sz="2800" baseline="30000" dirty="0"/>
              <a:t>th</a:t>
            </a:r>
            <a:r>
              <a:rPr lang="en-GB" sz="2800" dirty="0"/>
              <a:t> New Year </a:t>
            </a:r>
            <a:r>
              <a:rPr lang="en-GB" sz="2800" dirty="0" smtClean="0"/>
              <a:t>Day</a:t>
            </a:r>
            <a:endParaRPr lang="en-GB" dirty="0" smtClean="0"/>
          </a:p>
          <a:p>
            <a:endParaRPr lang="en-GB" dirty="0" smtClean="0"/>
          </a:p>
          <a:p>
            <a:r>
              <a:rPr lang="en-GB" dirty="0" smtClean="0"/>
              <a:t>The Chinese government now stipulates people have seven days off for the Chinese Lunar New Year.</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i="1" dirty="0" err="1" smtClean="0"/>
              <a:t>Laba</a:t>
            </a:r>
            <a:r>
              <a:rPr lang="zh-CN" altLang="en-US" dirty="0" smtClean="0"/>
              <a:t>腊八</a:t>
            </a:r>
            <a:r>
              <a:rPr lang="en-US" dirty="0" smtClean="0"/>
              <a:t> Porridge</a:t>
            </a:r>
            <a:endParaRPr lang="en-GB" dirty="0"/>
          </a:p>
        </p:txBody>
      </p:sp>
      <p:sp>
        <p:nvSpPr>
          <p:cNvPr id="3" name="Content Placeholder 2"/>
          <p:cNvSpPr>
            <a:spLocks noGrp="1"/>
          </p:cNvSpPr>
          <p:nvPr>
            <p:ph idx="1"/>
          </p:nvPr>
        </p:nvSpPr>
        <p:spPr/>
        <p:txBody>
          <a:bodyPr/>
          <a:lstStyle/>
          <a:p>
            <a:r>
              <a:rPr lang="en-US" dirty="0" smtClean="0"/>
              <a:t>On the 8th day of the 12th lunar month, many families make </a:t>
            </a:r>
            <a:r>
              <a:rPr lang="en-US" i="1" dirty="0" err="1" smtClean="0"/>
              <a:t>laba</a:t>
            </a:r>
            <a:r>
              <a:rPr lang="en-US" dirty="0" smtClean="0"/>
              <a:t> porridge, a delicious kind of porridge made with glutinous rice, millet, seeds of Job's tears, jujube berries, lotus seeds, beans, </a:t>
            </a:r>
            <a:r>
              <a:rPr lang="en-US" dirty="0" err="1" smtClean="0"/>
              <a:t>longan</a:t>
            </a:r>
            <a:r>
              <a:rPr lang="en-US" dirty="0" smtClean="0"/>
              <a:t> and gingko.</a:t>
            </a:r>
            <a:endParaRPr lang="en-GB" dirty="0"/>
          </a:p>
        </p:txBody>
      </p:sp>
      <p:pic>
        <p:nvPicPr>
          <p:cNvPr id="4" name="Picture 3" descr="腊八粥 材料1.jpg"/>
          <p:cNvPicPr>
            <a:picLocks noChangeAspect="1"/>
          </p:cNvPicPr>
          <p:nvPr/>
        </p:nvPicPr>
        <p:blipFill>
          <a:blip r:embed="rId2" cstate="print"/>
          <a:stretch>
            <a:fillRect/>
          </a:stretch>
        </p:blipFill>
        <p:spPr>
          <a:xfrm>
            <a:off x="762000" y="3953256"/>
            <a:ext cx="4209774" cy="2904744"/>
          </a:xfrm>
          <a:prstGeom prst="rect">
            <a:avLst/>
          </a:prstGeom>
        </p:spPr>
      </p:pic>
      <p:pic>
        <p:nvPicPr>
          <p:cNvPr id="5" name="Picture 4" descr="腊八粥 材料2.jpg"/>
          <p:cNvPicPr>
            <a:picLocks noChangeAspect="1"/>
          </p:cNvPicPr>
          <p:nvPr/>
        </p:nvPicPr>
        <p:blipFill>
          <a:blip r:embed="rId3" cstate="print"/>
          <a:stretch>
            <a:fillRect/>
          </a:stretch>
        </p:blipFill>
        <p:spPr>
          <a:xfrm>
            <a:off x="5638800" y="3657600"/>
            <a:ext cx="3095535" cy="32004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腊八粥画.jpg"/>
          <p:cNvPicPr>
            <a:picLocks noGrp="1" noChangeAspect="1"/>
          </p:cNvPicPr>
          <p:nvPr>
            <p:ph idx="1"/>
          </p:nvPr>
        </p:nvPicPr>
        <p:blipFill>
          <a:blip r:embed="rId2" cstate="print"/>
          <a:stretch>
            <a:fillRect/>
          </a:stretch>
        </p:blipFill>
        <p:spPr>
          <a:xfrm>
            <a:off x="990600" y="2468563"/>
            <a:ext cx="6208264" cy="4389437"/>
          </a:xfrm>
          <a:prstGeom prst="rect">
            <a:avLst/>
          </a:prstGeom>
        </p:spPr>
      </p:pic>
      <p:pic>
        <p:nvPicPr>
          <p:cNvPr id="5" name="Picture 4" descr="腊八粥 香.jpg"/>
          <p:cNvPicPr>
            <a:picLocks noChangeAspect="1"/>
          </p:cNvPicPr>
          <p:nvPr/>
        </p:nvPicPr>
        <p:blipFill>
          <a:blip r:embed="rId3" cstate="print"/>
          <a:stretch>
            <a:fillRect/>
          </a:stretch>
        </p:blipFill>
        <p:spPr>
          <a:xfrm>
            <a:off x="0" y="0"/>
            <a:ext cx="3509211" cy="2667000"/>
          </a:xfrm>
          <a:prstGeom prst="rect">
            <a:avLst/>
          </a:prstGeom>
        </p:spPr>
      </p:pic>
      <p:pic>
        <p:nvPicPr>
          <p:cNvPr id="6" name="Picture 5" descr="腊八粥香2.jpg"/>
          <p:cNvPicPr>
            <a:picLocks noChangeAspect="1"/>
          </p:cNvPicPr>
          <p:nvPr/>
        </p:nvPicPr>
        <p:blipFill>
          <a:blip r:embed="rId4" cstate="print"/>
          <a:stretch>
            <a:fillRect/>
          </a:stretch>
        </p:blipFill>
        <p:spPr>
          <a:xfrm>
            <a:off x="5238750" y="0"/>
            <a:ext cx="3905250" cy="276225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fontScale="90000"/>
          </a:bodyPr>
          <a:lstStyle/>
          <a:p>
            <a:r>
              <a:rPr lang="en-GB" dirty="0" smtClean="0"/>
              <a:t>Preliminary Eve</a:t>
            </a:r>
            <a:endParaRPr lang="en-GB" dirty="0"/>
          </a:p>
        </p:txBody>
      </p:sp>
      <p:sp>
        <p:nvSpPr>
          <p:cNvPr id="3" name="Content Placeholder 2"/>
          <p:cNvSpPr>
            <a:spLocks noGrp="1"/>
          </p:cNvSpPr>
          <p:nvPr>
            <p:ph idx="1"/>
          </p:nvPr>
        </p:nvSpPr>
        <p:spPr>
          <a:xfrm>
            <a:off x="457200" y="1935480"/>
            <a:ext cx="8229600" cy="4617720"/>
          </a:xfrm>
        </p:spPr>
        <p:txBody>
          <a:bodyPr>
            <a:normAutofit/>
          </a:bodyPr>
          <a:lstStyle/>
          <a:p>
            <a:endParaRPr lang="en-GB" dirty="0" smtClean="0"/>
          </a:p>
          <a:p>
            <a:endParaRPr lang="en-GB" dirty="0" smtClean="0"/>
          </a:p>
          <a:p>
            <a:endParaRPr lang="en-GB" dirty="0" smtClean="0"/>
          </a:p>
          <a:p>
            <a:endParaRPr lang="en-GB" dirty="0" smtClean="0"/>
          </a:p>
          <a:p>
            <a:endParaRPr lang="en-GB" dirty="0" smtClean="0"/>
          </a:p>
          <a:p>
            <a:r>
              <a:rPr lang="en-GB" dirty="0" smtClean="0"/>
              <a:t>The 23rd day of the 12th lunar month is called Preliminary Eve. </a:t>
            </a:r>
          </a:p>
          <a:p>
            <a:r>
              <a:rPr lang="en-GB" dirty="0" smtClean="0"/>
              <a:t>At this time, people offer sacrifice to the kitchen god. </a:t>
            </a:r>
          </a:p>
          <a:p>
            <a:r>
              <a:rPr lang="en-GB" dirty="0" smtClean="0"/>
              <a:t>Now however, most families make delicious food to enjoy themselves.</a:t>
            </a:r>
          </a:p>
          <a:p>
            <a:endParaRPr lang="en-GB" dirty="0"/>
          </a:p>
        </p:txBody>
      </p:sp>
      <p:pic>
        <p:nvPicPr>
          <p:cNvPr id="4" name="Picture 3" descr="food_offering.jpg"/>
          <p:cNvPicPr>
            <a:picLocks noChangeAspect="1"/>
          </p:cNvPicPr>
          <p:nvPr/>
        </p:nvPicPr>
        <p:blipFill>
          <a:blip r:embed="rId2" cstate="print"/>
          <a:stretch>
            <a:fillRect/>
          </a:stretch>
        </p:blipFill>
        <p:spPr>
          <a:xfrm>
            <a:off x="4432231" y="381000"/>
            <a:ext cx="4711769" cy="312420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 y="1371600"/>
            <a:ext cx="1733550" cy="260032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50981" y="1490662"/>
            <a:ext cx="2228850" cy="23622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Seeing the New Year in</a:t>
            </a:r>
            <a:r>
              <a:rPr lang="zh-CN" altLang="en-US" dirty="0" smtClean="0"/>
              <a:t>迎新年</a:t>
            </a:r>
            <a:endParaRPr lang="en-GB" dirty="0"/>
          </a:p>
        </p:txBody>
      </p:sp>
      <p:sp>
        <p:nvSpPr>
          <p:cNvPr id="3" name="Content Placeholder 2"/>
          <p:cNvSpPr>
            <a:spLocks noGrp="1"/>
          </p:cNvSpPr>
          <p:nvPr>
            <p:ph idx="1"/>
          </p:nvPr>
        </p:nvSpPr>
        <p:spPr>
          <a:xfrm>
            <a:off x="457200" y="1935480"/>
            <a:ext cx="8686800" cy="4693920"/>
          </a:xfrm>
        </p:spPr>
        <p:txBody>
          <a:bodyPr>
            <a:normAutofit fontScale="92500" lnSpcReduction="20000"/>
          </a:bodyPr>
          <a:lstStyle/>
          <a:p>
            <a:r>
              <a:rPr lang="en-GB" dirty="0" smtClean="0"/>
              <a:t>After the Preliminary Eve, people begin preparing for the coming New Year. This is called "Seeing the New Year in".</a:t>
            </a:r>
          </a:p>
          <a:p>
            <a:r>
              <a:rPr lang="en-GB" dirty="0" smtClean="0"/>
              <a:t> </a:t>
            </a:r>
          </a:p>
          <a:p>
            <a:r>
              <a:rPr lang="en-GB" dirty="0" smtClean="0"/>
              <a:t>Before the New Year comes, the people completely clean the indoors and outdoors of their homes as well as their clothes, bed</a:t>
            </a:r>
            <a:r>
              <a:rPr lang="en-US" altLang="zh-CN" dirty="0" smtClean="0"/>
              <a:t>covers</a:t>
            </a:r>
            <a:r>
              <a:rPr lang="en-GB" dirty="0" smtClean="0"/>
              <a:t> and all their utensils.</a:t>
            </a:r>
          </a:p>
          <a:p>
            <a:endParaRPr lang="en-GB" dirty="0" smtClean="0"/>
          </a:p>
          <a:p>
            <a:r>
              <a:rPr lang="en-GB" dirty="0" smtClean="0"/>
              <a:t>New Year Shopping: </a:t>
            </a:r>
          </a:p>
          <a:p>
            <a:r>
              <a:rPr lang="en-GB" dirty="0" smtClean="0"/>
              <a:t>Edible oil, rice, flour, chicken, duck, </a:t>
            </a:r>
          </a:p>
          <a:p>
            <a:r>
              <a:rPr lang="en-GB" dirty="0" smtClean="0"/>
              <a:t>fish and meat, but also fruit, candies </a:t>
            </a:r>
          </a:p>
          <a:p>
            <a:r>
              <a:rPr lang="en-GB" dirty="0" smtClean="0"/>
              <a:t>and all kinds of nuts; </a:t>
            </a:r>
          </a:p>
          <a:p>
            <a:r>
              <a:rPr lang="en-GB" dirty="0" smtClean="0"/>
              <a:t>Various decorations for the house; </a:t>
            </a:r>
          </a:p>
          <a:p>
            <a:r>
              <a:rPr lang="en-GB" dirty="0" smtClean="0"/>
              <a:t>Gifts for the children, the elderly, friends and relatives.</a:t>
            </a:r>
          </a:p>
          <a:p>
            <a:endParaRPr lang="en-GB" dirty="0"/>
          </a:p>
        </p:txBody>
      </p:sp>
      <p:pic>
        <p:nvPicPr>
          <p:cNvPr id="4" name="Picture 3" descr="20081027124725714_2.jpg"/>
          <p:cNvPicPr>
            <a:picLocks noChangeAspect="1"/>
          </p:cNvPicPr>
          <p:nvPr/>
        </p:nvPicPr>
        <p:blipFill>
          <a:blip r:embed="rId2" cstate="print"/>
          <a:stretch>
            <a:fillRect/>
          </a:stretch>
        </p:blipFill>
        <p:spPr>
          <a:xfrm>
            <a:off x="7162800" y="3657600"/>
            <a:ext cx="1693292" cy="2480588"/>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rmAutofit/>
          </a:bodyPr>
          <a:lstStyle/>
          <a:p>
            <a:r>
              <a:rPr lang="en-US" sz="3600" b="1" dirty="0" smtClean="0"/>
              <a:t>Spring Festival Couplets</a:t>
            </a:r>
            <a:endParaRPr lang="en-GB" sz="3600" b="1" dirty="0"/>
          </a:p>
        </p:txBody>
      </p:sp>
      <p:sp>
        <p:nvSpPr>
          <p:cNvPr id="3" name="Content Placeholder 2"/>
          <p:cNvSpPr>
            <a:spLocks noGrp="1"/>
          </p:cNvSpPr>
          <p:nvPr>
            <p:ph idx="1"/>
          </p:nvPr>
        </p:nvSpPr>
        <p:spPr>
          <a:xfrm>
            <a:off x="457200" y="1676400"/>
            <a:ext cx="8229600" cy="4648200"/>
          </a:xfrm>
        </p:spPr>
        <p:txBody>
          <a:bodyPr>
            <a:normAutofit/>
          </a:bodyPr>
          <a:lstStyle/>
          <a:p>
            <a:r>
              <a:rPr lang="en-GB" sz="2400" dirty="0" smtClean="0"/>
              <a:t>All the door panels will be pasted with Spring Festival Couplets, highlighting Chinese calligraphy with black characters on red paper. </a:t>
            </a:r>
          </a:p>
          <a:p>
            <a:r>
              <a:rPr lang="en-GB" sz="2400" dirty="0" smtClean="0"/>
              <a:t>The content varies from house owners' wishes for a bright future to good luck for the New Year. </a:t>
            </a:r>
          </a:p>
          <a:p>
            <a:endParaRPr lang="en-GB" dirty="0"/>
          </a:p>
        </p:txBody>
      </p:sp>
      <p:pic>
        <p:nvPicPr>
          <p:cNvPr id="4" name="Picture 3" descr="贴春联.jpg"/>
          <p:cNvPicPr>
            <a:picLocks noChangeAspect="1"/>
          </p:cNvPicPr>
          <p:nvPr/>
        </p:nvPicPr>
        <p:blipFill>
          <a:blip r:embed="rId2" cstate="print"/>
          <a:stretch>
            <a:fillRect/>
          </a:stretch>
        </p:blipFill>
        <p:spPr>
          <a:xfrm>
            <a:off x="304800" y="3867150"/>
            <a:ext cx="4572000" cy="2990850"/>
          </a:xfrm>
          <a:prstGeom prst="rect">
            <a:avLst/>
          </a:prstGeom>
        </p:spPr>
      </p:pic>
      <p:pic>
        <p:nvPicPr>
          <p:cNvPr id="5" name="Picture 4" descr="贴春联 2.jpg"/>
          <p:cNvPicPr>
            <a:picLocks noChangeAspect="1"/>
          </p:cNvPicPr>
          <p:nvPr/>
        </p:nvPicPr>
        <p:blipFill>
          <a:blip r:embed="rId3" cstate="print"/>
          <a:stretch>
            <a:fillRect/>
          </a:stretch>
        </p:blipFill>
        <p:spPr>
          <a:xfrm>
            <a:off x="6300496" y="3276600"/>
            <a:ext cx="2843504" cy="40386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春节春联.jpg"/>
          <p:cNvPicPr>
            <a:picLocks noGrp="1" noChangeAspect="1"/>
          </p:cNvPicPr>
          <p:nvPr>
            <p:ph idx="1"/>
          </p:nvPr>
        </p:nvPicPr>
        <p:blipFill>
          <a:blip r:embed="rId2" cstate="print"/>
          <a:stretch>
            <a:fillRect/>
          </a:stretch>
        </p:blipFill>
        <p:spPr>
          <a:xfrm>
            <a:off x="0" y="0"/>
            <a:ext cx="5486400" cy="4114800"/>
          </a:xfrm>
        </p:spPr>
      </p:pic>
      <p:pic>
        <p:nvPicPr>
          <p:cNvPr id="5" name="Picture 4" descr="贴春联 3.jpg"/>
          <p:cNvPicPr>
            <a:picLocks noChangeAspect="1"/>
          </p:cNvPicPr>
          <p:nvPr/>
        </p:nvPicPr>
        <p:blipFill>
          <a:blip r:embed="rId3" cstate="print"/>
          <a:stretch>
            <a:fillRect/>
          </a:stretch>
        </p:blipFill>
        <p:spPr>
          <a:xfrm>
            <a:off x="4191000" y="2895600"/>
            <a:ext cx="4705254" cy="3657600"/>
          </a:xfrm>
          <a:prstGeom prst="rect">
            <a:avLst/>
          </a:prstGeom>
        </p:spPr>
      </p:pic>
      <p:pic>
        <p:nvPicPr>
          <p:cNvPr id="6" name="Picture 5" descr="春联藏族.jpg"/>
          <p:cNvPicPr>
            <a:picLocks noChangeAspect="1"/>
          </p:cNvPicPr>
          <p:nvPr/>
        </p:nvPicPr>
        <p:blipFill>
          <a:blip r:embed="rId4" cstate="print"/>
          <a:stretch>
            <a:fillRect/>
          </a:stretch>
        </p:blipFill>
        <p:spPr>
          <a:xfrm>
            <a:off x="5638800" y="381000"/>
            <a:ext cx="3243548" cy="2153716"/>
          </a:xfrm>
          <a:prstGeom prst="rect">
            <a:avLst/>
          </a:prstGeom>
        </p:spPr>
      </p:pic>
      <p:pic>
        <p:nvPicPr>
          <p:cNvPr id="7" name="Picture 6" descr="贴春联4.jpg"/>
          <p:cNvPicPr>
            <a:picLocks noChangeAspect="1"/>
          </p:cNvPicPr>
          <p:nvPr/>
        </p:nvPicPr>
        <p:blipFill>
          <a:blip r:embed="rId5" cstate="print"/>
          <a:stretch>
            <a:fillRect/>
          </a:stretch>
        </p:blipFill>
        <p:spPr>
          <a:xfrm>
            <a:off x="838200" y="4114800"/>
            <a:ext cx="2743200" cy="27432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5400" b="1" dirty="0" smtClean="0"/>
              <a:t>Door Gods</a:t>
            </a:r>
            <a:endParaRPr lang="en-GB" dirty="0"/>
          </a:p>
        </p:txBody>
      </p:sp>
      <p:sp>
        <p:nvSpPr>
          <p:cNvPr id="3" name="Content Placeholder 2"/>
          <p:cNvSpPr>
            <a:spLocks noGrp="1"/>
          </p:cNvSpPr>
          <p:nvPr>
            <p:ph idx="1"/>
          </p:nvPr>
        </p:nvSpPr>
        <p:spPr/>
        <p:txBody>
          <a:bodyPr/>
          <a:lstStyle/>
          <a:p>
            <a:r>
              <a:rPr lang="en-GB" dirty="0" smtClean="0"/>
              <a:t>Pictures of the god of doors and wealth will be posted on front doors to ward off evil spirits and welcome peace and abundance. </a:t>
            </a:r>
          </a:p>
          <a:p>
            <a:endParaRPr lang="en-GB" dirty="0"/>
          </a:p>
        </p:txBody>
      </p:sp>
      <p:pic>
        <p:nvPicPr>
          <p:cNvPr id="5" name="Picture 4" descr="贴门神.jpg"/>
          <p:cNvPicPr>
            <a:picLocks noChangeAspect="1"/>
          </p:cNvPicPr>
          <p:nvPr/>
        </p:nvPicPr>
        <p:blipFill>
          <a:blip r:embed="rId2" cstate="print"/>
          <a:stretch>
            <a:fillRect/>
          </a:stretch>
        </p:blipFill>
        <p:spPr>
          <a:xfrm>
            <a:off x="0" y="3352800"/>
            <a:ext cx="4482353" cy="2857500"/>
          </a:xfrm>
          <a:prstGeom prst="rect">
            <a:avLst/>
          </a:prstGeom>
        </p:spPr>
      </p:pic>
      <p:pic>
        <p:nvPicPr>
          <p:cNvPr id="6" name="Picture 5" descr="门神 佟子.jpg"/>
          <p:cNvPicPr>
            <a:picLocks noChangeAspect="1"/>
          </p:cNvPicPr>
          <p:nvPr/>
        </p:nvPicPr>
        <p:blipFill>
          <a:blip r:embed="rId3" cstate="print"/>
          <a:stretch>
            <a:fillRect/>
          </a:stretch>
        </p:blipFill>
        <p:spPr>
          <a:xfrm>
            <a:off x="3733800" y="0"/>
            <a:ext cx="1600200" cy="1554480"/>
          </a:xfrm>
          <a:prstGeom prst="rect">
            <a:avLst/>
          </a:prstGeom>
        </p:spPr>
      </p:pic>
      <p:pic>
        <p:nvPicPr>
          <p:cNvPr id="7" name="Picture 6" descr="门神.jpg"/>
          <p:cNvPicPr>
            <a:picLocks noChangeAspect="1"/>
          </p:cNvPicPr>
          <p:nvPr/>
        </p:nvPicPr>
        <p:blipFill>
          <a:blip r:embed="rId4" cstate="print"/>
          <a:stretch>
            <a:fillRect/>
          </a:stretch>
        </p:blipFill>
        <p:spPr>
          <a:xfrm>
            <a:off x="5822830" y="0"/>
            <a:ext cx="2875472" cy="1905000"/>
          </a:xfrm>
          <a:prstGeom prst="rect">
            <a:avLst/>
          </a:prstGeom>
        </p:spPr>
      </p:pic>
      <p:pic>
        <p:nvPicPr>
          <p:cNvPr id="9" name="Picture 8" descr="门神贴.jpg"/>
          <p:cNvPicPr>
            <a:picLocks noChangeAspect="1"/>
          </p:cNvPicPr>
          <p:nvPr/>
        </p:nvPicPr>
        <p:blipFill>
          <a:blip r:embed="rId5" cstate="print"/>
          <a:stretch>
            <a:fillRect/>
          </a:stretch>
        </p:blipFill>
        <p:spPr>
          <a:xfrm>
            <a:off x="4953000" y="3200400"/>
            <a:ext cx="4356100" cy="3267075"/>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Reversed </a:t>
            </a:r>
            <a:r>
              <a:rPr lang="en-US" i="1" dirty="0" err="1" smtClean="0"/>
              <a:t>fu</a:t>
            </a:r>
            <a:r>
              <a:rPr lang="zh-CN" altLang="en-US" dirty="0" smtClean="0"/>
              <a:t>福到</a:t>
            </a:r>
            <a:endParaRPr lang="en-GB" dirty="0"/>
          </a:p>
        </p:txBody>
      </p:sp>
      <p:sp>
        <p:nvSpPr>
          <p:cNvPr id="3" name="Content Placeholder 2"/>
          <p:cNvSpPr>
            <a:spLocks noGrp="1"/>
          </p:cNvSpPr>
          <p:nvPr>
            <p:ph idx="1"/>
          </p:nvPr>
        </p:nvSpPr>
        <p:spPr/>
        <p:txBody>
          <a:bodyPr>
            <a:normAutofit/>
          </a:bodyPr>
          <a:lstStyle/>
          <a:p>
            <a:r>
              <a:rPr lang="en-US" dirty="0" smtClean="0"/>
              <a:t>The Chinese character "</a:t>
            </a:r>
            <a:r>
              <a:rPr lang="en-US" i="1" dirty="0" smtClean="0"/>
              <a:t>fu</a:t>
            </a:r>
            <a:r>
              <a:rPr lang="en-US" dirty="0" smtClean="0"/>
              <a:t>“ meaning blessing or happiness. </a:t>
            </a:r>
          </a:p>
          <a:p>
            <a:r>
              <a:rPr lang="en-US" dirty="0" smtClean="0"/>
              <a:t>The character put on paper can be pasted normally or upside down, for in Chinese the "reversed </a:t>
            </a:r>
            <a:r>
              <a:rPr lang="en-US" i="1" dirty="0" smtClean="0"/>
              <a:t>fu</a:t>
            </a:r>
            <a:r>
              <a:rPr lang="en-US" dirty="0" smtClean="0"/>
              <a:t>" is homophonic with "</a:t>
            </a:r>
            <a:r>
              <a:rPr lang="en-US" i="1" dirty="0" smtClean="0"/>
              <a:t>fu </a:t>
            </a:r>
            <a:r>
              <a:rPr lang="en-US" dirty="0" smtClean="0"/>
              <a:t>comes", both being pronounced as "</a:t>
            </a:r>
            <a:r>
              <a:rPr lang="en-US" i="1" dirty="0" err="1" smtClean="0"/>
              <a:t>fudaole</a:t>
            </a:r>
            <a:r>
              <a:rPr lang="en-US" dirty="0" smtClean="0"/>
              <a:t>." </a:t>
            </a:r>
          </a:p>
        </p:txBody>
      </p:sp>
      <p:pic>
        <p:nvPicPr>
          <p:cNvPr id="5" name="Content Placeholder 3" descr="images.jpg"/>
          <p:cNvPicPr>
            <a:picLocks noChangeAspect="1"/>
          </p:cNvPicPr>
          <p:nvPr/>
        </p:nvPicPr>
        <p:blipFill>
          <a:blip r:embed="rId2" cstate="print"/>
          <a:stretch>
            <a:fillRect/>
          </a:stretch>
        </p:blipFill>
        <p:spPr>
          <a:xfrm>
            <a:off x="7439025" y="41607"/>
            <a:ext cx="1524000" cy="2028825"/>
          </a:xfrm>
          <a:prstGeom prst="rect">
            <a:avLst/>
          </a:prstGeom>
        </p:spPr>
      </p:pic>
      <p:pic>
        <p:nvPicPr>
          <p:cNvPr id="6" name="Picture 5" descr="spring festival 3.jpg"/>
          <p:cNvPicPr>
            <a:picLocks noChangeAspect="1"/>
          </p:cNvPicPr>
          <p:nvPr/>
        </p:nvPicPr>
        <p:blipFill>
          <a:blip r:embed="rId3" cstate="print"/>
          <a:stretch>
            <a:fillRect/>
          </a:stretch>
        </p:blipFill>
        <p:spPr>
          <a:xfrm>
            <a:off x="5334000" y="61912"/>
            <a:ext cx="1905000" cy="1905000"/>
          </a:xfrm>
          <a:prstGeom prst="rect">
            <a:avLst/>
          </a:prstGeom>
        </p:spPr>
      </p:pic>
      <p:pic>
        <p:nvPicPr>
          <p:cNvPr id="7" name="Picture 6" descr="倒福们.jpg"/>
          <p:cNvPicPr>
            <a:picLocks noChangeAspect="1"/>
          </p:cNvPicPr>
          <p:nvPr/>
        </p:nvPicPr>
        <p:blipFill>
          <a:blip r:embed="rId4" cstate="print"/>
          <a:stretch>
            <a:fillRect/>
          </a:stretch>
        </p:blipFill>
        <p:spPr>
          <a:xfrm>
            <a:off x="6781800" y="4133850"/>
            <a:ext cx="2181225" cy="2724150"/>
          </a:xfrm>
          <a:prstGeom prst="rect">
            <a:avLst/>
          </a:prstGeom>
        </p:spPr>
      </p:pic>
      <p:pic>
        <p:nvPicPr>
          <p:cNvPr id="8" name="Picture 7" descr="到福.gif"/>
          <p:cNvPicPr>
            <a:picLocks noChangeAspect="1"/>
          </p:cNvPicPr>
          <p:nvPr/>
        </p:nvPicPr>
        <p:blipFill>
          <a:blip r:embed="rId5" cstate="print"/>
          <a:stretch>
            <a:fillRect/>
          </a:stretch>
        </p:blipFill>
        <p:spPr>
          <a:xfrm>
            <a:off x="3657600" y="4495800"/>
            <a:ext cx="2286000" cy="1996440"/>
          </a:xfrm>
          <a:prstGeom prst="rect">
            <a:avLst/>
          </a:prstGeom>
        </p:spPr>
      </p:pic>
      <p:pic>
        <p:nvPicPr>
          <p:cNvPr id="9" name="Picture 8" descr="到福 2.jpg"/>
          <p:cNvPicPr>
            <a:picLocks noChangeAspect="1"/>
          </p:cNvPicPr>
          <p:nvPr/>
        </p:nvPicPr>
        <p:blipFill>
          <a:blip r:embed="rId6" cstate="print"/>
          <a:stretch>
            <a:fillRect/>
          </a:stretch>
        </p:blipFill>
        <p:spPr>
          <a:xfrm>
            <a:off x="685800" y="4648200"/>
            <a:ext cx="2209800" cy="220980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Decorations </a:t>
            </a:r>
            <a:endParaRPr lang="en-GB" dirty="0"/>
          </a:p>
        </p:txBody>
      </p:sp>
      <p:sp>
        <p:nvSpPr>
          <p:cNvPr id="5" name="Content Placeholder 4"/>
          <p:cNvSpPr>
            <a:spLocks noGrp="1"/>
          </p:cNvSpPr>
          <p:nvPr>
            <p:ph idx="1"/>
          </p:nvPr>
        </p:nvSpPr>
        <p:spPr/>
        <p:txBody>
          <a:bodyPr/>
          <a:lstStyle/>
          <a:p>
            <a:r>
              <a:rPr lang="en-US" dirty="0" smtClean="0"/>
              <a:t>What's more, two big red lanterns can be raised on both sides of the front door. </a:t>
            </a:r>
          </a:p>
          <a:p>
            <a:r>
              <a:rPr lang="en-US" dirty="0" smtClean="0"/>
              <a:t>Red paper-cuttings can be seen on window glass </a:t>
            </a:r>
          </a:p>
          <a:p>
            <a:r>
              <a:rPr lang="en-US" dirty="0" smtClean="0"/>
              <a:t>Brightly colored New Year paintings with auspicious meanings may be put on the wall.</a:t>
            </a:r>
            <a:endParaRPr lang="en-GB" dirty="0" smtClean="0"/>
          </a:p>
          <a:p>
            <a:endParaRPr lang="en-GB" dirty="0"/>
          </a:p>
        </p:txBody>
      </p:sp>
      <p:pic>
        <p:nvPicPr>
          <p:cNvPr id="6" name="Picture 5" descr="spring festival 2.jpg"/>
          <p:cNvPicPr>
            <a:picLocks noChangeAspect="1"/>
          </p:cNvPicPr>
          <p:nvPr/>
        </p:nvPicPr>
        <p:blipFill>
          <a:blip r:embed="rId2" cstate="print"/>
          <a:stretch>
            <a:fillRect/>
          </a:stretch>
        </p:blipFill>
        <p:spPr>
          <a:xfrm>
            <a:off x="6324600" y="457200"/>
            <a:ext cx="1905000" cy="1562100"/>
          </a:xfrm>
          <a:prstGeom prst="rect">
            <a:avLst/>
          </a:prstGeom>
        </p:spPr>
      </p:pic>
      <p:pic>
        <p:nvPicPr>
          <p:cNvPr id="7" name="Picture 6" descr="huangdi 5.jpg"/>
          <p:cNvPicPr>
            <a:picLocks noChangeAspect="1"/>
          </p:cNvPicPr>
          <p:nvPr/>
        </p:nvPicPr>
        <p:blipFill>
          <a:blip r:embed="rId3" cstate="print"/>
          <a:stretch>
            <a:fillRect/>
          </a:stretch>
        </p:blipFill>
        <p:spPr>
          <a:xfrm>
            <a:off x="304800" y="4114800"/>
            <a:ext cx="1666875" cy="2743200"/>
          </a:xfrm>
          <a:prstGeom prst="rect">
            <a:avLst/>
          </a:prstGeom>
        </p:spPr>
      </p:pic>
      <p:pic>
        <p:nvPicPr>
          <p:cNvPr id="8" name="Picture 7" descr="200914214537525_2.jpg"/>
          <p:cNvPicPr>
            <a:picLocks noChangeAspect="1"/>
          </p:cNvPicPr>
          <p:nvPr/>
        </p:nvPicPr>
        <p:blipFill>
          <a:blip r:embed="rId4" cstate="print"/>
          <a:stretch>
            <a:fillRect/>
          </a:stretch>
        </p:blipFill>
        <p:spPr>
          <a:xfrm>
            <a:off x="6324600" y="4038600"/>
            <a:ext cx="2034032" cy="2438400"/>
          </a:xfrm>
          <a:prstGeom prst="rect">
            <a:avLst/>
          </a:prstGeom>
        </p:spPr>
      </p:pic>
      <p:pic>
        <p:nvPicPr>
          <p:cNvPr id="9" name="Picture 8" descr="spring festival 4.jpg"/>
          <p:cNvPicPr>
            <a:picLocks noChangeAspect="1"/>
          </p:cNvPicPr>
          <p:nvPr/>
        </p:nvPicPr>
        <p:blipFill>
          <a:blip r:embed="rId5" cstate="print"/>
          <a:stretch>
            <a:fillRect/>
          </a:stretch>
        </p:blipFill>
        <p:spPr>
          <a:xfrm>
            <a:off x="2971799" y="4343400"/>
            <a:ext cx="2877483" cy="2057400"/>
          </a:xfrm>
          <a:prstGeom prst="rect">
            <a:avLst/>
          </a:prstGeom>
        </p:spPr>
      </p:pic>
      <p:pic>
        <p:nvPicPr>
          <p:cNvPr id="10" name="Content Placeholder 3" descr="spring festive.jpg"/>
          <p:cNvPicPr>
            <a:picLocks noChangeAspect="1"/>
          </p:cNvPicPr>
          <p:nvPr/>
        </p:nvPicPr>
        <p:blipFill>
          <a:blip r:embed="rId6" cstate="print"/>
          <a:stretch>
            <a:fillRect/>
          </a:stretch>
        </p:blipFill>
        <p:spPr>
          <a:xfrm>
            <a:off x="0" y="-152400"/>
            <a:ext cx="1905000" cy="1400175"/>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Year Eve</a:t>
            </a:r>
            <a:endParaRPr lang="en-GB" dirty="0"/>
          </a:p>
        </p:txBody>
      </p:sp>
      <p:sp>
        <p:nvSpPr>
          <p:cNvPr id="3" name="Content Placeholder 2"/>
          <p:cNvSpPr>
            <a:spLocks noGrp="1"/>
          </p:cNvSpPr>
          <p:nvPr>
            <p:ph idx="1"/>
          </p:nvPr>
        </p:nvSpPr>
        <p:spPr/>
        <p:txBody>
          <a:bodyPr>
            <a:normAutofit/>
          </a:bodyPr>
          <a:lstStyle/>
          <a:p>
            <a:r>
              <a:rPr lang="en-GB" dirty="0" smtClean="0"/>
              <a:t>All family members eat dinner together. The meal is more luxurious than usual. </a:t>
            </a:r>
          </a:p>
          <a:p>
            <a:endParaRPr lang="en-GB" dirty="0" smtClean="0"/>
          </a:p>
          <a:p>
            <a:r>
              <a:rPr lang="en-GB" dirty="0" smtClean="0"/>
              <a:t>Dishes such as chicken, fish and bean curd cannot be excluded, for in Chinese, their pronunciations, respectively "</a:t>
            </a:r>
            <a:r>
              <a:rPr lang="en-GB" i="1" dirty="0" err="1" smtClean="0"/>
              <a:t>ji</a:t>
            </a:r>
            <a:r>
              <a:rPr lang="en-GB" dirty="0" smtClean="0"/>
              <a:t>", "</a:t>
            </a:r>
            <a:r>
              <a:rPr lang="en-GB" i="1" dirty="0" err="1" smtClean="0"/>
              <a:t>yu</a:t>
            </a:r>
            <a:r>
              <a:rPr lang="en-GB" dirty="0" smtClean="0"/>
              <a:t>" and "</a:t>
            </a:r>
            <a:r>
              <a:rPr lang="en-GB" i="1" dirty="0" err="1" smtClean="0"/>
              <a:t>doufu</a:t>
            </a:r>
            <a:r>
              <a:rPr lang="en-GB" dirty="0" smtClean="0"/>
              <a:t>," mean auspiciousness, abundance and richness. </a:t>
            </a:r>
          </a:p>
          <a:p>
            <a:endParaRPr lang="en-GB" dirty="0" smtClean="0"/>
          </a:p>
          <a:p>
            <a:r>
              <a:rPr lang="en-GB" dirty="0" smtClean="0"/>
              <a:t>According to custom, each family will stay up to see the New Year in.</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descr="chinese_cuisine sharing eating.jpg"/>
          <p:cNvPicPr>
            <a:picLocks noGrp="1" noChangeAspect="1"/>
          </p:cNvPicPr>
          <p:nvPr>
            <p:ph idx="1"/>
          </p:nvPr>
        </p:nvPicPr>
        <p:blipFill>
          <a:blip r:embed="rId2" cstate="print"/>
          <a:stretch>
            <a:fillRect/>
          </a:stretch>
        </p:blipFill>
        <p:spPr>
          <a:xfrm>
            <a:off x="762000" y="3810000"/>
            <a:ext cx="2573397" cy="2727801"/>
          </a:xfrm>
        </p:spPr>
      </p:pic>
      <p:pic>
        <p:nvPicPr>
          <p:cNvPr id="7" name="Picture 6" descr="70年代.jpg"/>
          <p:cNvPicPr>
            <a:picLocks noChangeAspect="1"/>
          </p:cNvPicPr>
          <p:nvPr/>
        </p:nvPicPr>
        <p:blipFill>
          <a:blip r:embed="rId3" cstate="print"/>
          <a:stretch>
            <a:fillRect/>
          </a:stretch>
        </p:blipFill>
        <p:spPr>
          <a:xfrm>
            <a:off x="4495800" y="152400"/>
            <a:ext cx="3842979" cy="2695575"/>
          </a:xfrm>
          <a:prstGeom prst="rect">
            <a:avLst/>
          </a:prstGeom>
        </p:spPr>
      </p:pic>
      <p:pic>
        <p:nvPicPr>
          <p:cNvPr id="9" name="Picture 8" descr="年也放.jpg"/>
          <p:cNvPicPr>
            <a:picLocks noChangeAspect="1"/>
          </p:cNvPicPr>
          <p:nvPr/>
        </p:nvPicPr>
        <p:blipFill>
          <a:blip r:embed="rId4" cstate="print"/>
          <a:stretch>
            <a:fillRect/>
          </a:stretch>
        </p:blipFill>
        <p:spPr>
          <a:xfrm>
            <a:off x="4191000" y="3276600"/>
            <a:ext cx="4535424" cy="3026664"/>
          </a:xfrm>
          <a:prstGeom prst="rect">
            <a:avLst/>
          </a:prstGeom>
        </p:spPr>
      </p:pic>
      <p:pic>
        <p:nvPicPr>
          <p:cNvPr id="10" name="Picture 9" descr="年夜饭 当今.jpg"/>
          <p:cNvPicPr>
            <a:picLocks noChangeAspect="1"/>
          </p:cNvPicPr>
          <p:nvPr/>
        </p:nvPicPr>
        <p:blipFill>
          <a:blip r:embed="rId5" cstate="print"/>
          <a:stretch>
            <a:fillRect/>
          </a:stretch>
        </p:blipFill>
        <p:spPr>
          <a:xfrm>
            <a:off x="0" y="152400"/>
            <a:ext cx="4762500" cy="327660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15112"/>
          </a:xfrm>
        </p:spPr>
        <p:txBody>
          <a:bodyPr>
            <a:normAutofit fontScale="90000"/>
          </a:bodyPr>
          <a:lstStyle/>
          <a:p>
            <a:r>
              <a:rPr lang="en-GB" dirty="0" smtClean="0"/>
              <a:t>New Year Day</a:t>
            </a:r>
            <a:endParaRPr lang="en-GB" dirty="0"/>
          </a:p>
        </p:txBody>
      </p:sp>
      <p:sp>
        <p:nvSpPr>
          <p:cNvPr id="3" name="Content Placeholder 2"/>
          <p:cNvSpPr>
            <a:spLocks noGrp="1"/>
          </p:cNvSpPr>
          <p:nvPr>
            <p:ph idx="1"/>
          </p:nvPr>
        </p:nvSpPr>
        <p:spPr>
          <a:xfrm>
            <a:off x="152400" y="1219200"/>
            <a:ext cx="8763000" cy="5410200"/>
          </a:xfrm>
        </p:spPr>
        <p:txBody>
          <a:bodyPr>
            <a:normAutofit fontScale="92500" lnSpcReduction="20000"/>
          </a:bodyPr>
          <a:lstStyle/>
          <a:p>
            <a:r>
              <a:rPr lang="en-GB" dirty="0" smtClean="0"/>
              <a:t>Waking up on New Year, everybody dresses up. First they extend greetings to their parents. Then each child will get money as a New Year gift, wrapped up in red paper. </a:t>
            </a:r>
          </a:p>
          <a:p>
            <a:endParaRPr lang="en-GB" dirty="0" smtClean="0"/>
          </a:p>
          <a:p>
            <a:r>
              <a:rPr lang="en-GB" dirty="0" smtClean="0"/>
              <a:t>People in northern China will eat </a:t>
            </a:r>
            <a:r>
              <a:rPr lang="en-GB" i="1" dirty="0" err="1" smtClean="0"/>
              <a:t>jiaozi</a:t>
            </a:r>
            <a:r>
              <a:rPr lang="en-GB" dirty="0" smtClean="0"/>
              <a:t>, or dumplings, for breakfast, as they think "</a:t>
            </a:r>
            <a:r>
              <a:rPr lang="en-GB" i="1" dirty="0" err="1" smtClean="0"/>
              <a:t>jiaozi</a:t>
            </a:r>
            <a:r>
              <a:rPr lang="en-GB" dirty="0" smtClean="0"/>
              <a:t>" in sound means "bidding farewell to the old and ushering in the new". Also, the shape of the dumpling is like gold ingot from ancient China. So people eat them and wish for money and treasure. </a:t>
            </a:r>
          </a:p>
          <a:p>
            <a:r>
              <a:rPr lang="en-GB" dirty="0" smtClean="0"/>
              <a:t> </a:t>
            </a:r>
          </a:p>
          <a:p>
            <a:r>
              <a:rPr lang="en-GB" dirty="0" smtClean="0"/>
              <a:t>Southern Chinese eat </a:t>
            </a:r>
            <a:r>
              <a:rPr lang="en-GB" i="1" dirty="0" err="1" smtClean="0"/>
              <a:t>niangao</a:t>
            </a:r>
            <a:r>
              <a:rPr lang="en-GB" dirty="0" smtClean="0"/>
              <a:t> (New Year cake made of glutinous rice flour) on this occasion, because as a homophone, </a:t>
            </a:r>
            <a:r>
              <a:rPr lang="en-GB" i="1" dirty="0" err="1" smtClean="0"/>
              <a:t>niangao</a:t>
            </a:r>
            <a:r>
              <a:rPr lang="en-GB" dirty="0" smtClean="0"/>
              <a:t> means "higher and higher, one year after another." </a:t>
            </a:r>
          </a:p>
          <a:p>
            <a:r>
              <a:rPr lang="en-GB" dirty="0" smtClean="0"/>
              <a:t>The first five days after the Spring Festival are a good time for relatives, friends, and classmates as well as colleagues to exchange greetings, gifts</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Fire Works and Lion /Dragon Dance</a:t>
            </a:r>
            <a:endParaRPr lang="en-GB" dirty="0"/>
          </a:p>
        </p:txBody>
      </p:sp>
      <p:sp>
        <p:nvSpPr>
          <p:cNvPr id="3" name="Content Placeholder 2"/>
          <p:cNvSpPr>
            <a:spLocks noGrp="1"/>
          </p:cNvSpPr>
          <p:nvPr>
            <p:ph idx="1"/>
          </p:nvPr>
        </p:nvSpPr>
        <p:spPr/>
        <p:txBody>
          <a:bodyPr>
            <a:normAutofit/>
          </a:bodyPr>
          <a:lstStyle/>
          <a:p>
            <a:r>
              <a:rPr lang="en-GB" dirty="0" smtClean="0"/>
              <a:t>Burning fireworks was once the most typical custom on the Spring Festival. People thought the spluttering sound could help drive away evil spirits. </a:t>
            </a:r>
          </a:p>
          <a:p>
            <a:r>
              <a:rPr lang="en-GB" dirty="0" smtClean="0"/>
              <a:t>The lively atmosphere not only fills every household, but permeates to streets and lanes. </a:t>
            </a:r>
          </a:p>
          <a:p>
            <a:r>
              <a:rPr lang="en-GB" dirty="0" smtClean="0"/>
              <a:t>A series of activities such as lion dancing, dragon lantern dancing, lantern festivals and temple fairs will be held for days. </a:t>
            </a:r>
          </a:p>
          <a:p>
            <a:endParaRPr lang="en-GB" dirty="0"/>
          </a:p>
        </p:txBody>
      </p:sp>
      <p:pic>
        <p:nvPicPr>
          <p:cNvPr id="4" name="Picture 3" descr="spring festival 5.jpg"/>
          <p:cNvPicPr>
            <a:picLocks noChangeAspect="1"/>
          </p:cNvPicPr>
          <p:nvPr/>
        </p:nvPicPr>
        <p:blipFill>
          <a:blip r:embed="rId2" cstate="print"/>
          <a:stretch>
            <a:fillRect/>
          </a:stretch>
        </p:blipFill>
        <p:spPr>
          <a:xfrm>
            <a:off x="3352800" y="5029200"/>
            <a:ext cx="1709159" cy="1828800"/>
          </a:xfrm>
          <a:prstGeom prst="rect">
            <a:avLst/>
          </a:prstGeom>
        </p:spPr>
      </p:pic>
      <p:pic>
        <p:nvPicPr>
          <p:cNvPr id="6" name="Picture 5" descr="国年.jpg"/>
          <p:cNvPicPr>
            <a:picLocks noChangeAspect="1"/>
          </p:cNvPicPr>
          <p:nvPr/>
        </p:nvPicPr>
        <p:blipFill>
          <a:blip r:embed="rId3" cstate="print"/>
          <a:stretch>
            <a:fillRect/>
          </a:stretch>
        </p:blipFill>
        <p:spPr>
          <a:xfrm>
            <a:off x="5943600" y="5086350"/>
            <a:ext cx="2691733" cy="177165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lstStyle/>
          <a:p>
            <a:r>
              <a:rPr lang="en-GB" dirty="0" smtClean="0"/>
              <a:t>Celebration activities </a:t>
            </a:r>
            <a:endParaRPr lang="en-GB" dirty="0"/>
          </a:p>
        </p:txBody>
      </p:sp>
      <p:sp>
        <p:nvSpPr>
          <p:cNvPr id="3" name="Content Placeholder 2"/>
          <p:cNvSpPr>
            <a:spLocks noGrp="1"/>
          </p:cNvSpPr>
          <p:nvPr>
            <p:ph idx="1"/>
          </p:nvPr>
        </p:nvSpPr>
        <p:spPr>
          <a:xfrm>
            <a:off x="76200" y="1600200"/>
            <a:ext cx="8991600" cy="5105400"/>
          </a:xfrm>
        </p:spPr>
        <p:txBody>
          <a:bodyPr>
            <a:normAutofit fontScale="92500"/>
          </a:bodyPr>
          <a:lstStyle/>
          <a:p>
            <a:r>
              <a:rPr lang="en-GB" dirty="0" smtClean="0"/>
              <a:t>In the daytime of the Festival, performances such as a dragon lantern dance, a lion dance, a land boat dance, a </a:t>
            </a:r>
            <a:r>
              <a:rPr lang="en-GB" i="1" dirty="0" err="1" smtClean="0"/>
              <a:t>yangge</a:t>
            </a:r>
            <a:r>
              <a:rPr lang="en-GB" dirty="0" smtClean="0"/>
              <a:t> dance, walking on stilts and beating drums while dancing will be staged. </a:t>
            </a:r>
          </a:p>
          <a:p>
            <a:endParaRPr lang="en-GB" dirty="0"/>
          </a:p>
          <a:p>
            <a:r>
              <a:rPr lang="en-GB" dirty="0" smtClean="0"/>
              <a:t>In  the night, except for magnificent lanterns, fireworks form a beautiful scene. Most families spare some fireworks from the Spring Festival and let them off in the Lantern Festival. Some local governments will even organize a fireworks party. </a:t>
            </a:r>
          </a:p>
          <a:p>
            <a:endParaRPr lang="en-GB" dirty="0"/>
          </a:p>
          <a:p>
            <a:r>
              <a:rPr lang="en-GB" dirty="0" smtClean="0"/>
              <a:t>In the night when the first full moon enters the New Year, people become really intoxicated by the imposing fireworks and bright moon in the sky.</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狮子舞.jpg"/>
          <p:cNvPicPr>
            <a:picLocks noGrp="1" noChangeAspect="1"/>
          </p:cNvPicPr>
          <p:nvPr>
            <p:ph idx="1"/>
          </p:nvPr>
        </p:nvPicPr>
        <p:blipFill>
          <a:blip r:embed="rId2" cstate="print"/>
          <a:stretch>
            <a:fillRect/>
          </a:stretch>
        </p:blipFill>
        <p:spPr>
          <a:xfrm>
            <a:off x="0" y="228600"/>
            <a:ext cx="5469228" cy="4115594"/>
          </a:xfrm>
          <a:prstGeom prst="rect">
            <a:avLst/>
          </a:prstGeom>
        </p:spPr>
      </p:pic>
      <p:pic>
        <p:nvPicPr>
          <p:cNvPr id="5" name="Picture 4" descr="狮子舞2.jpg"/>
          <p:cNvPicPr>
            <a:picLocks noChangeAspect="1"/>
          </p:cNvPicPr>
          <p:nvPr/>
        </p:nvPicPr>
        <p:blipFill>
          <a:blip r:embed="rId3" cstate="print"/>
          <a:stretch>
            <a:fillRect/>
          </a:stretch>
        </p:blipFill>
        <p:spPr>
          <a:xfrm>
            <a:off x="914400" y="4495800"/>
            <a:ext cx="3145787" cy="2362200"/>
          </a:xfrm>
          <a:prstGeom prst="rect">
            <a:avLst/>
          </a:prstGeom>
        </p:spPr>
      </p:pic>
      <p:pic>
        <p:nvPicPr>
          <p:cNvPr id="6" name="Picture 5" descr="耍龙.jpg"/>
          <p:cNvPicPr>
            <a:picLocks noChangeAspect="1"/>
          </p:cNvPicPr>
          <p:nvPr/>
        </p:nvPicPr>
        <p:blipFill>
          <a:blip r:embed="rId4" cstate="print"/>
          <a:stretch>
            <a:fillRect/>
          </a:stretch>
        </p:blipFill>
        <p:spPr>
          <a:xfrm>
            <a:off x="4837545" y="3886200"/>
            <a:ext cx="4306455" cy="2842260"/>
          </a:xfrm>
          <a:prstGeom prst="rect">
            <a:avLst/>
          </a:prstGeom>
        </p:spPr>
      </p:pic>
      <p:pic>
        <p:nvPicPr>
          <p:cNvPr id="7" name="Picture 6" descr="狮子舞2.jpg"/>
          <p:cNvPicPr>
            <a:picLocks noChangeAspect="1"/>
          </p:cNvPicPr>
          <p:nvPr/>
        </p:nvPicPr>
        <p:blipFill>
          <a:blip r:embed="rId5" cstate="print"/>
          <a:stretch>
            <a:fillRect/>
          </a:stretch>
        </p:blipFill>
        <p:spPr>
          <a:xfrm>
            <a:off x="5791200" y="0"/>
            <a:ext cx="2864662" cy="381000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fontScale="90000"/>
          </a:bodyPr>
          <a:lstStyle/>
          <a:p>
            <a:r>
              <a:rPr lang="en-GB" dirty="0" smtClean="0"/>
              <a:t>Lantern Festival </a:t>
            </a:r>
            <a:endParaRPr lang="en-GB" dirty="0"/>
          </a:p>
        </p:txBody>
      </p:sp>
      <p:sp>
        <p:nvSpPr>
          <p:cNvPr id="3" name="Content Placeholder 2"/>
          <p:cNvSpPr>
            <a:spLocks noGrp="1"/>
          </p:cNvSpPr>
          <p:nvPr>
            <p:ph idx="1"/>
          </p:nvPr>
        </p:nvSpPr>
        <p:spPr>
          <a:xfrm>
            <a:off x="457200" y="1981200"/>
            <a:ext cx="8458200" cy="4648200"/>
          </a:xfrm>
        </p:spPr>
        <p:txBody>
          <a:bodyPr>
            <a:normAutofit/>
          </a:bodyPr>
          <a:lstStyle/>
          <a:p>
            <a:r>
              <a:rPr lang="en-GB" dirty="0" smtClean="0"/>
              <a:t>The Lantern Festival falls on the 15th day of the 1st lunar month, usually in February or March in the Gregorian calendar. </a:t>
            </a:r>
          </a:p>
          <a:p>
            <a:endParaRPr lang="en-GB" dirty="0"/>
          </a:p>
          <a:p>
            <a:r>
              <a:rPr lang="en-GB" dirty="0" smtClean="0"/>
              <a:t>As early as the Western Han Dynasty (206 BC-AD 25), it had become a festival with great significance. The Spring Festival then comes to an end when the Lantern Festival is finished</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过新年.jpg"/>
          <p:cNvPicPr>
            <a:picLocks noGrp="1" noChangeAspect="1"/>
          </p:cNvPicPr>
          <p:nvPr>
            <p:ph idx="1"/>
          </p:nvPr>
        </p:nvPicPr>
        <p:blipFill>
          <a:blip r:embed="rId2" cstate="print"/>
          <a:stretch>
            <a:fillRect/>
          </a:stretch>
        </p:blipFill>
        <p:spPr>
          <a:xfrm>
            <a:off x="609600" y="228600"/>
            <a:ext cx="8229600" cy="6172200"/>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fontScale="90000"/>
          </a:bodyPr>
          <a:lstStyle/>
          <a:p>
            <a:r>
              <a:rPr lang="en-US" dirty="0" smtClean="0"/>
              <a:t>Guessing Lantern Riddles</a:t>
            </a:r>
            <a:endParaRPr lang="en-GB" dirty="0"/>
          </a:p>
        </p:txBody>
      </p:sp>
      <p:sp>
        <p:nvSpPr>
          <p:cNvPr id="3" name="Content Placeholder 2"/>
          <p:cNvSpPr>
            <a:spLocks noGrp="1"/>
          </p:cNvSpPr>
          <p:nvPr>
            <p:ph idx="1"/>
          </p:nvPr>
        </p:nvSpPr>
        <p:spPr>
          <a:xfrm>
            <a:off x="228600" y="1600200"/>
            <a:ext cx="8686800" cy="5257800"/>
          </a:xfrm>
        </p:spPr>
        <p:txBody>
          <a:bodyPr>
            <a:normAutofit fontScale="92500"/>
          </a:bodyPr>
          <a:lstStyle/>
          <a:p>
            <a:r>
              <a:rPr lang="en-US" dirty="0" smtClean="0"/>
              <a:t>Guessing lantern riddles "is an essential part of the Festival. </a:t>
            </a:r>
          </a:p>
          <a:p>
            <a:r>
              <a:rPr lang="en-US" dirty="0" smtClean="0"/>
              <a:t>Lantern owners write riddles on a piece of paper and post them on the lanterns. </a:t>
            </a:r>
          </a:p>
          <a:p>
            <a:r>
              <a:rPr lang="en-US" dirty="0" smtClean="0"/>
              <a:t>If visitors have solutions to the riddles, they can pull the paper out and go to the lantern owners to check their answer. </a:t>
            </a:r>
          </a:p>
          <a:p>
            <a:r>
              <a:rPr lang="en-US" dirty="0" smtClean="0"/>
              <a:t>If they are right, they will get a little gift. </a:t>
            </a:r>
          </a:p>
          <a:p>
            <a:endParaRPr lang="en-US" dirty="0"/>
          </a:p>
          <a:p>
            <a:r>
              <a:rPr lang="en-US" dirty="0" smtClean="0"/>
              <a:t>The activity emerged during people's enjoyment of lanterns in the Song Dynasty (960-1279). </a:t>
            </a:r>
          </a:p>
          <a:p>
            <a:endParaRPr lang="en-US" dirty="0"/>
          </a:p>
          <a:p>
            <a:r>
              <a:rPr lang="en-US" dirty="0" smtClean="0"/>
              <a:t>As riddle guessing is interesting and full of wisdom, it has become popular among all social strata.</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灯谜.bmp"/>
          <p:cNvPicPr>
            <a:picLocks noGrp="1" noChangeAspect="1"/>
          </p:cNvPicPr>
          <p:nvPr>
            <p:ph idx="1"/>
          </p:nvPr>
        </p:nvPicPr>
        <p:blipFill>
          <a:blip r:embed="rId2" cstate="print"/>
          <a:stretch>
            <a:fillRect/>
          </a:stretch>
        </p:blipFill>
        <p:spPr>
          <a:xfrm>
            <a:off x="381000" y="609600"/>
            <a:ext cx="4044885" cy="3029759"/>
          </a:xfrm>
        </p:spPr>
      </p:pic>
      <p:pic>
        <p:nvPicPr>
          <p:cNvPr id="5" name="Picture 4" descr="灯谜3.jpg"/>
          <p:cNvPicPr>
            <a:picLocks noChangeAspect="1"/>
          </p:cNvPicPr>
          <p:nvPr/>
        </p:nvPicPr>
        <p:blipFill>
          <a:blip r:embed="rId3" cstate="print"/>
          <a:stretch>
            <a:fillRect/>
          </a:stretch>
        </p:blipFill>
        <p:spPr>
          <a:xfrm>
            <a:off x="4952999" y="1447800"/>
            <a:ext cx="4026499" cy="4343400"/>
          </a:xfrm>
          <a:prstGeom prst="rect">
            <a:avLst/>
          </a:prstGeom>
        </p:spPr>
      </p:pic>
      <p:pic>
        <p:nvPicPr>
          <p:cNvPr id="6" name="Picture 5" descr="灯谜4.jpg"/>
          <p:cNvPicPr>
            <a:picLocks noChangeAspect="1"/>
          </p:cNvPicPr>
          <p:nvPr/>
        </p:nvPicPr>
        <p:blipFill>
          <a:blip r:embed="rId4" cstate="print"/>
          <a:stretch>
            <a:fillRect/>
          </a:stretch>
        </p:blipFill>
        <p:spPr>
          <a:xfrm>
            <a:off x="609600" y="4134764"/>
            <a:ext cx="4076700" cy="2723236"/>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fontScale="90000"/>
          </a:bodyPr>
          <a:lstStyle/>
          <a:p>
            <a:r>
              <a:rPr lang="en-US" i="1" dirty="0" err="1" smtClean="0"/>
              <a:t>yuanxiao</a:t>
            </a:r>
            <a:r>
              <a:rPr lang="en-US" dirty="0" smtClean="0"/>
              <a:t>, or rice dumplings</a:t>
            </a:r>
            <a:endParaRPr lang="en-GB" dirty="0"/>
          </a:p>
        </p:txBody>
      </p:sp>
      <p:sp>
        <p:nvSpPr>
          <p:cNvPr id="3" name="Content Placeholder 2"/>
          <p:cNvSpPr>
            <a:spLocks noGrp="1"/>
          </p:cNvSpPr>
          <p:nvPr>
            <p:ph idx="1"/>
          </p:nvPr>
        </p:nvSpPr>
        <p:spPr>
          <a:xfrm>
            <a:off x="152400" y="1447800"/>
            <a:ext cx="8458200" cy="5105400"/>
          </a:xfrm>
        </p:spPr>
        <p:txBody>
          <a:bodyPr>
            <a:normAutofit fontScale="92500" lnSpcReduction="10000"/>
          </a:bodyPr>
          <a:lstStyle/>
          <a:p>
            <a:r>
              <a:rPr lang="en-US" dirty="0" smtClean="0"/>
              <a:t>People will eat </a:t>
            </a:r>
            <a:r>
              <a:rPr lang="en-US" i="1" dirty="0" err="1" smtClean="0"/>
              <a:t>yuanxiao</a:t>
            </a:r>
            <a:r>
              <a:rPr lang="en-US" dirty="0" smtClean="0"/>
              <a:t>, or rice dumplings, on this day, so it is also called the "</a:t>
            </a:r>
            <a:r>
              <a:rPr lang="en-US" i="1" dirty="0" err="1" smtClean="0"/>
              <a:t>Yuanxiao</a:t>
            </a:r>
            <a:r>
              <a:rPr lang="en-US" dirty="0" smtClean="0"/>
              <a:t> Festival.“</a:t>
            </a:r>
          </a:p>
          <a:p>
            <a:endParaRPr lang="en-US" i="1" dirty="0"/>
          </a:p>
          <a:p>
            <a:r>
              <a:rPr lang="en-US" i="1" dirty="0" err="1" smtClean="0"/>
              <a:t>Yuanxiao</a:t>
            </a:r>
            <a:r>
              <a:rPr lang="en-US" dirty="0" smtClean="0"/>
              <a:t> also has another name, </a:t>
            </a:r>
            <a:r>
              <a:rPr lang="en-US" i="1" dirty="0" err="1" smtClean="0"/>
              <a:t>tangyuan</a:t>
            </a:r>
            <a:r>
              <a:rPr lang="en-US" dirty="0" smtClean="0"/>
              <a:t>. It is small dumpling balls made of glutinous rice flour with rose petals, sesame, bean paste, jujube paste, walnut meat, dried fruit, sugar and edible oil as filling. </a:t>
            </a:r>
          </a:p>
          <a:p>
            <a:endParaRPr lang="en-US" i="1" dirty="0"/>
          </a:p>
          <a:p>
            <a:r>
              <a:rPr lang="en-US" i="1" dirty="0" err="1" smtClean="0"/>
              <a:t>Tangyuan</a:t>
            </a:r>
            <a:r>
              <a:rPr lang="en-US" dirty="0" smtClean="0"/>
              <a:t> can be boiled, fried or steamed. It tastes sweet and delicious. What's more, </a:t>
            </a:r>
            <a:r>
              <a:rPr lang="en-US" i="1" dirty="0" err="1" smtClean="0"/>
              <a:t>tangyuan</a:t>
            </a:r>
            <a:r>
              <a:rPr lang="en-US" i="1" dirty="0" smtClean="0"/>
              <a:t> </a:t>
            </a:r>
            <a:r>
              <a:rPr lang="en-US" dirty="0" smtClean="0"/>
              <a:t>in Chinese has a similar pronunciation with "</a:t>
            </a:r>
            <a:r>
              <a:rPr lang="en-US" i="1" dirty="0" err="1" smtClean="0"/>
              <a:t>tuanyuan</a:t>
            </a:r>
            <a:r>
              <a:rPr lang="en-US" dirty="0" smtClean="0"/>
              <a:t>”, meaning reunion. So people eat them to denote union, harmony and happiness for the family.</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smtClean="0"/>
              <a:t>元宵节</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553200" y="1297276"/>
            <a:ext cx="2400300" cy="1905000"/>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95600" y="2284412"/>
            <a:ext cx="3138317" cy="3938588"/>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400" y="3733800"/>
            <a:ext cx="2619375" cy="1743075"/>
          </a:xfrm>
          <a:prstGeom prst="rect">
            <a:avLst/>
          </a:prstGeom>
        </p:spPr>
      </p:pic>
    </p:spTree>
    <p:extLst>
      <p:ext uri="{BB962C8B-B14F-4D97-AF65-F5344CB8AC3E}">
        <p14:creationId xmlns:p14="http://schemas.microsoft.com/office/powerpoint/2010/main" val="14627289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Daoist</a:t>
            </a:r>
            <a:r>
              <a:rPr lang="en-US" dirty="0" smtClean="0"/>
              <a:t> Three Yuan Festivals </a:t>
            </a:r>
            <a:endParaRPr lang="en-GB" dirty="0"/>
          </a:p>
        </p:txBody>
      </p:sp>
      <p:sp>
        <p:nvSpPr>
          <p:cNvPr id="3" name="Content Placeholder 2"/>
          <p:cNvSpPr>
            <a:spLocks noGrp="1"/>
          </p:cNvSpPr>
          <p:nvPr>
            <p:ph idx="1"/>
          </p:nvPr>
        </p:nvSpPr>
        <p:spPr/>
        <p:txBody>
          <a:bodyPr>
            <a:normAutofit fontScale="62500" lnSpcReduction="20000"/>
          </a:bodyPr>
          <a:lstStyle/>
          <a:p>
            <a:r>
              <a:rPr lang="en-US" dirty="0" smtClean="0"/>
              <a:t>Three Yuan Festival relates to the Birth of the Three Official Gods: God of Heaven, God of Earth and God of Water</a:t>
            </a:r>
          </a:p>
          <a:p>
            <a:r>
              <a:rPr lang="en-US" dirty="0" smtClean="0"/>
              <a:t> </a:t>
            </a:r>
          </a:p>
          <a:p>
            <a:r>
              <a:rPr lang="zh-CN" altLang="en-US" dirty="0" smtClean="0"/>
              <a:t>上元节</a:t>
            </a:r>
            <a:r>
              <a:rPr lang="zh-CN" altLang="en-US" dirty="0"/>
              <a:t> </a:t>
            </a:r>
            <a:r>
              <a:rPr lang="zh-CN" altLang="en-US" dirty="0" smtClean="0"/>
              <a:t>（</a:t>
            </a:r>
            <a:r>
              <a:rPr lang="en-US" altLang="zh-CN" dirty="0" smtClean="0"/>
              <a:t>Upper Yu</a:t>
            </a:r>
            <a:r>
              <a:rPr lang="en-US" dirty="0" smtClean="0"/>
              <a:t>an Festival): 15</a:t>
            </a:r>
            <a:r>
              <a:rPr lang="en-US" baseline="30000" dirty="0" smtClean="0"/>
              <a:t>th</a:t>
            </a:r>
            <a:r>
              <a:rPr lang="en-US" dirty="0" smtClean="0"/>
              <a:t> of the first lunar month , birthday of the Official God of Heaven, also named as </a:t>
            </a:r>
            <a:r>
              <a:rPr lang="en-US" dirty="0" err="1" smtClean="0"/>
              <a:t>yuanxiaojie</a:t>
            </a:r>
            <a:r>
              <a:rPr lang="en-US" dirty="0" smtClean="0"/>
              <a:t>, it is the day of Official God of Heaven spread lucks to the people </a:t>
            </a:r>
            <a:r>
              <a:rPr lang="zh-TW" altLang="en-US" dirty="0" smtClean="0"/>
              <a:t>天</a:t>
            </a:r>
            <a:r>
              <a:rPr lang="zh-TW" altLang="en-US" dirty="0"/>
              <a:t>官赐福之</a:t>
            </a:r>
            <a:r>
              <a:rPr lang="zh-TW" altLang="en-US" dirty="0" smtClean="0"/>
              <a:t>日</a:t>
            </a:r>
            <a:endParaRPr lang="en-GB" altLang="zh-TW" dirty="0" smtClean="0"/>
          </a:p>
          <a:p>
            <a:r>
              <a:rPr lang="en-US" dirty="0">
                <a:hlinkClick r:id="rId2"/>
              </a:rPr>
              <a:t>https://</a:t>
            </a:r>
            <a:r>
              <a:rPr lang="en-US" dirty="0" smtClean="0">
                <a:hlinkClick r:id="rId2"/>
              </a:rPr>
              <a:t>www.youtube.com/watch?v=RrIUPWDZHMY</a:t>
            </a:r>
            <a:endParaRPr lang="en-US" dirty="0" smtClean="0"/>
          </a:p>
          <a:p>
            <a:endParaRPr lang="en-US" dirty="0" smtClean="0"/>
          </a:p>
          <a:p>
            <a:endParaRPr lang="en-US" dirty="0"/>
          </a:p>
          <a:p>
            <a:r>
              <a:rPr lang="zh-CN" altLang="en-US" dirty="0"/>
              <a:t>中元</a:t>
            </a:r>
            <a:r>
              <a:rPr lang="zh-CN" altLang="en-US" dirty="0" smtClean="0"/>
              <a:t>节（</a:t>
            </a:r>
            <a:r>
              <a:rPr lang="en-GB" altLang="zh-CN" dirty="0" smtClean="0"/>
              <a:t>Middle Yuan Festival </a:t>
            </a:r>
            <a:r>
              <a:rPr lang="zh-CN" altLang="en-US" dirty="0" smtClean="0"/>
              <a:t>）</a:t>
            </a:r>
            <a:r>
              <a:rPr lang="en-US" dirty="0" smtClean="0"/>
              <a:t>: 15</a:t>
            </a:r>
            <a:r>
              <a:rPr lang="en-US" baseline="30000" dirty="0" smtClean="0"/>
              <a:t>th</a:t>
            </a:r>
            <a:r>
              <a:rPr lang="en-US" dirty="0" smtClean="0"/>
              <a:t> of the Seventh Lunar Month, birthday of the Official God of Earth, this is the day when the Official God of Earth to remit punishment from people and ghosts, it is also named as Ghost Festival,</a:t>
            </a:r>
            <a:r>
              <a:rPr lang="zh-TW" altLang="en-US" dirty="0"/>
              <a:t>为地官赦罪之日，要普渡孤魂</a:t>
            </a:r>
            <a:endParaRPr lang="en-US" dirty="0" smtClean="0"/>
          </a:p>
          <a:p>
            <a:endParaRPr lang="en-US" dirty="0"/>
          </a:p>
          <a:p>
            <a:r>
              <a:rPr lang="en-US" dirty="0" smtClean="0"/>
              <a:t>Xia </a:t>
            </a:r>
            <a:r>
              <a:rPr lang="en-US" dirty="0" err="1" smtClean="0"/>
              <a:t>Yuanjie</a:t>
            </a:r>
            <a:r>
              <a:rPr lang="en-US" dirty="0" smtClean="0"/>
              <a:t>(Lower Yuan Festival): 15</a:t>
            </a:r>
            <a:r>
              <a:rPr lang="en-US" baseline="30000" dirty="0" smtClean="0"/>
              <a:t>th</a:t>
            </a:r>
            <a:r>
              <a:rPr lang="en-US" dirty="0" smtClean="0"/>
              <a:t> of the 10</a:t>
            </a:r>
            <a:r>
              <a:rPr lang="en-US" baseline="30000" dirty="0" smtClean="0"/>
              <a:t>th</a:t>
            </a:r>
            <a:r>
              <a:rPr lang="en-US" dirty="0" smtClean="0"/>
              <a:t> Lunar Month, Birthday of the Official God of Water, it is the day when the Official God of Water to release people from disaster and hardships. </a:t>
            </a:r>
            <a:r>
              <a:rPr lang="zh-TW" altLang="en-US" dirty="0" smtClean="0"/>
              <a:t>为</a:t>
            </a:r>
            <a:r>
              <a:rPr lang="zh-TW" altLang="en-US" dirty="0"/>
              <a:t>水官解厄之日，請神明為運勢不好的人消災解難</a:t>
            </a:r>
            <a:endParaRPr lang="en-US" dirty="0" smtClean="0"/>
          </a:p>
          <a:p>
            <a:endParaRPr lang="zh-TW" altLang="en-US" dirty="0"/>
          </a:p>
          <a:p>
            <a:endParaRPr lang="en-GB" dirty="0"/>
          </a:p>
        </p:txBody>
      </p:sp>
    </p:spTree>
    <p:extLst>
      <p:ext uri="{BB962C8B-B14F-4D97-AF65-F5344CB8AC3E}">
        <p14:creationId xmlns:p14="http://schemas.microsoft.com/office/powerpoint/2010/main" val="14733294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Influence o Buddhism in the </a:t>
            </a:r>
            <a:r>
              <a:rPr lang="en-GB" dirty="0" err="1" smtClean="0"/>
              <a:t>Yuanxiao</a:t>
            </a:r>
            <a:r>
              <a:rPr lang="en-GB" dirty="0" smtClean="0"/>
              <a:t> Festival</a:t>
            </a:r>
            <a:endParaRPr lang="en-GB" dirty="0"/>
          </a:p>
        </p:txBody>
      </p:sp>
      <p:sp>
        <p:nvSpPr>
          <p:cNvPr id="3" name="Content Placeholder 2"/>
          <p:cNvSpPr>
            <a:spLocks noGrp="1"/>
          </p:cNvSpPr>
          <p:nvPr>
            <p:ph idx="1"/>
          </p:nvPr>
        </p:nvSpPr>
        <p:spPr/>
        <p:txBody>
          <a:bodyPr>
            <a:normAutofit fontScale="92500" lnSpcReduction="10000"/>
          </a:bodyPr>
          <a:lstStyle/>
          <a:p>
            <a:r>
              <a:rPr lang="en-GB" dirty="0"/>
              <a:t>This day's important activity is watching lanterns. Throughout the Han Dynasty (206 BC-AD 220), Buddhism flourished in China. One emperor heard that Buddhist monks would watch </a:t>
            </a:r>
            <a:r>
              <a:rPr lang="en-GB" i="1" dirty="0" err="1"/>
              <a:t>sarira</a:t>
            </a:r>
            <a:r>
              <a:rPr lang="en-GB" dirty="0"/>
              <a:t>, or remains from the cremation of Buddha's body, and light lanterns to worship Buddha on the 15th day of the 1st lunar month, so he ordered to light lanterns in the imperial palace and temples to show respect to Buddha on this day. </a:t>
            </a:r>
          </a:p>
          <a:p>
            <a:endParaRPr lang="en-GB" dirty="0"/>
          </a:p>
          <a:p>
            <a:r>
              <a:rPr lang="en-GB" dirty="0"/>
              <a:t>Later, the Buddhist rite developed into a grand festival among common people and its influence expanded from the Central Plains to the whole of China.</a:t>
            </a:r>
          </a:p>
          <a:p>
            <a:endParaRPr lang="en-GB" dirty="0"/>
          </a:p>
        </p:txBody>
      </p:sp>
    </p:spTree>
    <p:extLst>
      <p:ext uri="{BB962C8B-B14F-4D97-AF65-F5344CB8AC3E}">
        <p14:creationId xmlns:p14="http://schemas.microsoft.com/office/powerpoint/2010/main" val="19515061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699</TotalTime>
  <Words>1977</Words>
  <Application>Microsoft Office PowerPoint</Application>
  <PresentationFormat>On-screen Show (4:3)</PresentationFormat>
  <Paragraphs>208</Paragraphs>
  <Slides>30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隶书</vt:lpstr>
      <vt:lpstr>新細明體</vt:lpstr>
      <vt:lpstr>宋体</vt:lpstr>
      <vt:lpstr>Arial</vt:lpstr>
      <vt:lpstr>Calibri</vt:lpstr>
      <vt:lpstr>Constantia</vt:lpstr>
      <vt:lpstr>Wingdings 2</vt:lpstr>
      <vt:lpstr>Flow</vt:lpstr>
      <vt:lpstr>1-2: Traditional Chinese Festivals  </vt:lpstr>
      <vt:lpstr>Chinese Recording of Time</vt:lpstr>
      <vt:lpstr>Heavenly Stems &amp; Earthly Branches</vt:lpstr>
      <vt:lpstr>The Earthly Branches and Corresponding Chinese Zodiac Animal Signs</vt:lpstr>
      <vt:lpstr>Why using those 12 animals as the Chinese Zodiac Animal Signs to correspond the 12 early branches </vt:lpstr>
      <vt:lpstr>1. Spring Festival</vt:lpstr>
      <vt:lpstr>Spring Festival 2</vt:lpstr>
      <vt:lpstr>Laba腊八 Porridge</vt:lpstr>
      <vt:lpstr>PowerPoint Presentation</vt:lpstr>
      <vt:lpstr>Preliminary Eve</vt:lpstr>
      <vt:lpstr>Seeing the New Year in迎新年</vt:lpstr>
      <vt:lpstr>Spring Festival Couplets</vt:lpstr>
      <vt:lpstr>PowerPoint Presentation</vt:lpstr>
      <vt:lpstr>Door Gods</vt:lpstr>
      <vt:lpstr>Reversed fu福到</vt:lpstr>
      <vt:lpstr>Other Decorations </vt:lpstr>
      <vt:lpstr>New Year Eve</vt:lpstr>
      <vt:lpstr>PowerPoint Presentation</vt:lpstr>
      <vt:lpstr>New Year Day</vt:lpstr>
      <vt:lpstr>Fire Works and Lion /Dragon Dance</vt:lpstr>
      <vt:lpstr>Celebration activities </vt:lpstr>
      <vt:lpstr>PowerPoint Presentation</vt:lpstr>
      <vt:lpstr>Lantern Festival </vt:lpstr>
      <vt:lpstr>PowerPoint Presentation</vt:lpstr>
      <vt:lpstr>Guessing Lantern Riddles</vt:lpstr>
      <vt:lpstr>PowerPoint Presentation</vt:lpstr>
      <vt:lpstr>yuanxiao, or rice dumplings</vt:lpstr>
      <vt:lpstr>元宵节</vt:lpstr>
      <vt:lpstr>Daoist Three Yuan Festivals </vt:lpstr>
      <vt:lpstr>Influence o Buddhism in the Yuanxiao Festival</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Traditional Chinese Festivals</dc:title>
  <dc:creator>Yanxia Zhao</dc:creator>
  <cp:lastModifiedBy>Yanxia Zhao</cp:lastModifiedBy>
  <cp:revision>72</cp:revision>
  <dcterms:created xsi:type="dcterms:W3CDTF">2006-08-16T00:00:00Z</dcterms:created>
  <dcterms:modified xsi:type="dcterms:W3CDTF">2017-02-01T10:54:44Z</dcterms:modified>
</cp:coreProperties>
</file>