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9"/>
  </p:notesMasterIdLst>
  <p:sldIdLst>
    <p:sldId id="320" r:id="rId3"/>
    <p:sldId id="333" r:id="rId4"/>
    <p:sldId id="761" r:id="rId5"/>
    <p:sldId id="332" r:id="rId6"/>
    <p:sldId id="327" r:id="rId7"/>
    <p:sldId id="335" r:id="rId8"/>
    <p:sldId id="321" r:id="rId9"/>
    <p:sldId id="322" r:id="rId10"/>
    <p:sldId id="328" r:id="rId11"/>
    <p:sldId id="323" r:id="rId12"/>
    <p:sldId id="329" r:id="rId13"/>
    <p:sldId id="324" r:id="rId14"/>
    <p:sldId id="334" r:id="rId15"/>
    <p:sldId id="331" r:id="rId16"/>
    <p:sldId id="325" r:id="rId17"/>
    <p:sldId id="760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2" autoAdjust="0"/>
    <p:restoredTop sz="94660"/>
  </p:normalViewPr>
  <p:slideViewPr>
    <p:cSldViewPr snapToGrid="0">
      <p:cViewPr varScale="1">
        <p:scale>
          <a:sx n="68" d="100"/>
          <a:sy n="68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2EA884-BE18-4E43-8AD5-BABA986B7AC6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1B07072F-26AC-4A9C-9507-81EFBECB6017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Identification of need and specification development</a:t>
          </a:r>
        </a:p>
      </dgm:t>
    </dgm:pt>
    <dgm:pt modelId="{AA2AD718-FE83-4B42-A4E7-3A98DD0FB22A}" type="parTrans" cxnId="{23E69B72-6421-4859-BCCA-A9A1CDC6B190}">
      <dgm:prSet/>
      <dgm:spPr/>
      <dgm:t>
        <a:bodyPr/>
        <a:lstStyle/>
        <a:p>
          <a:endParaRPr lang="en-GB"/>
        </a:p>
      </dgm:t>
    </dgm:pt>
    <dgm:pt modelId="{184CA2B3-5D9F-4836-B95C-83F2AEF2E752}" type="sibTrans" cxnId="{23E69B72-6421-4859-BCCA-A9A1CDC6B190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A59389DE-CB70-4249-A4DA-6D0C8BF62988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Notification of authority to purchase</a:t>
          </a:r>
        </a:p>
      </dgm:t>
    </dgm:pt>
    <dgm:pt modelId="{766C8539-598F-409A-A27E-C794DD7F244B}" type="parTrans" cxnId="{FB4F71BF-6E6F-4573-B0D5-0FAB938F480C}">
      <dgm:prSet/>
      <dgm:spPr/>
      <dgm:t>
        <a:bodyPr/>
        <a:lstStyle/>
        <a:p>
          <a:endParaRPr lang="en-GB"/>
        </a:p>
      </dgm:t>
    </dgm:pt>
    <dgm:pt modelId="{8F6340E9-13A6-4DE8-9A1C-23D160E9F68B}" type="sibTrans" cxnId="{FB4F71BF-6E6F-4573-B0D5-0FAB938F480C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0854D0E7-8F86-4413-816F-E59276C53C2B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Creating a legally binding contract</a:t>
          </a:r>
        </a:p>
      </dgm:t>
    </dgm:pt>
    <dgm:pt modelId="{E17DD8B3-03F6-483B-950A-5056FBFD5DB8}" type="parTrans" cxnId="{CCF3AB88-42CF-40C3-A2ED-6429FA46BE22}">
      <dgm:prSet/>
      <dgm:spPr/>
      <dgm:t>
        <a:bodyPr/>
        <a:lstStyle/>
        <a:p>
          <a:endParaRPr lang="en-GB"/>
        </a:p>
      </dgm:t>
    </dgm:pt>
    <dgm:pt modelId="{048C2DC5-C748-4168-96DE-7F36E1D6DEE2}" type="sibTrans" cxnId="{CCF3AB88-42CF-40C3-A2ED-6429FA46BE22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DD88EC28-FB61-49E3-9ED4-4BAC4F3AEC9D}">
      <dgm:prSet/>
      <dgm:spPr/>
      <dgm:t>
        <a:bodyPr/>
        <a:lstStyle/>
        <a:p>
          <a:pPr>
            <a:lnSpc>
              <a:spcPct val="200000"/>
            </a:lnSpc>
          </a:pPr>
          <a:r>
            <a:rPr lang="en-GB" dirty="0"/>
            <a:t>The contract management phase</a:t>
          </a:r>
        </a:p>
      </dgm:t>
    </dgm:pt>
    <dgm:pt modelId="{B1E6AA84-7DAF-4924-A86F-F22A94BCC048}" type="parTrans" cxnId="{C0FB626D-B984-4F7A-90A5-AE578E658C1C}">
      <dgm:prSet/>
      <dgm:spPr/>
      <dgm:t>
        <a:bodyPr/>
        <a:lstStyle/>
        <a:p>
          <a:endParaRPr lang="en-GB"/>
        </a:p>
      </dgm:t>
    </dgm:pt>
    <dgm:pt modelId="{9240EE40-A2E1-4968-8032-F0E0336CB909}" type="sibTrans" cxnId="{C0FB626D-B984-4F7A-90A5-AE578E658C1C}">
      <dgm:prSet/>
      <dgm:spPr/>
      <dgm:t>
        <a:bodyPr/>
        <a:lstStyle/>
        <a:p>
          <a:endParaRPr lang="en-GB"/>
        </a:p>
      </dgm:t>
    </dgm:pt>
    <dgm:pt modelId="{2EAFE073-DF69-4C56-BCBF-89304A0943DC}">
      <dgm:prSet phldrT="[Text]" custT="1"/>
      <dgm:spPr/>
      <dgm:t>
        <a:bodyPr/>
        <a:lstStyle/>
        <a:p>
          <a:pPr>
            <a:lnSpc>
              <a:spcPct val="200000"/>
            </a:lnSpc>
          </a:pPr>
          <a:r>
            <a:rPr lang="en-GB" sz="1400" dirty="0"/>
            <a:t>Requests for quotation (RFQs) and invitations to tender (ITTs)</a:t>
          </a:r>
        </a:p>
      </dgm:t>
    </dgm:pt>
    <dgm:pt modelId="{4363E184-86EB-46C6-A615-8B8DBE36F77A}" type="parTrans" cxnId="{27419340-FC65-4AD0-A5BE-0E7937F7F990}">
      <dgm:prSet/>
      <dgm:spPr/>
      <dgm:t>
        <a:bodyPr/>
        <a:lstStyle/>
        <a:p>
          <a:endParaRPr lang="en-GB"/>
        </a:p>
      </dgm:t>
    </dgm:pt>
    <dgm:pt modelId="{DC3B339F-75AC-4A5E-8E4F-F3C52864E7A4}" type="sibTrans" cxnId="{27419340-FC65-4AD0-A5BE-0E7937F7F990}">
      <dgm:prSet/>
      <dgm:spPr>
        <a:solidFill>
          <a:schemeClr val="tx1">
            <a:lumMod val="60000"/>
            <a:lumOff val="40000"/>
          </a:schemeClr>
        </a:solidFill>
      </dgm:spPr>
      <dgm:t>
        <a:bodyPr/>
        <a:lstStyle/>
        <a:p>
          <a:endParaRPr lang="en-GB" dirty="0"/>
        </a:p>
      </dgm:t>
    </dgm:pt>
    <dgm:pt modelId="{4FB60B9D-A4FC-4ABE-B1B6-825263DF3EC8}" type="pres">
      <dgm:prSet presAssocID="{C02EA884-BE18-4E43-8AD5-BABA986B7AC6}" presName="Name0" presStyleCnt="0">
        <dgm:presLayoutVars>
          <dgm:dir/>
          <dgm:resizeHandles val="exact"/>
        </dgm:presLayoutVars>
      </dgm:prSet>
      <dgm:spPr/>
    </dgm:pt>
    <dgm:pt modelId="{B1A3B6B2-283B-483B-89DD-91C7CE055DE7}" type="pres">
      <dgm:prSet presAssocID="{1B07072F-26AC-4A9C-9507-81EFBECB6017}" presName="node" presStyleLbl="node1" presStyleIdx="0" presStyleCnt="5" custScaleY="211681">
        <dgm:presLayoutVars>
          <dgm:bulletEnabled val="1"/>
        </dgm:presLayoutVars>
      </dgm:prSet>
      <dgm:spPr/>
    </dgm:pt>
    <dgm:pt modelId="{EE0F5D52-E229-44EE-ACB8-8C6166B68E3E}" type="pres">
      <dgm:prSet presAssocID="{184CA2B3-5D9F-4836-B95C-83F2AEF2E752}" presName="sibTrans" presStyleLbl="sibTrans2D1" presStyleIdx="0" presStyleCnt="4"/>
      <dgm:spPr/>
    </dgm:pt>
    <dgm:pt modelId="{086422BE-DD23-4CE1-B416-C574A580B52D}" type="pres">
      <dgm:prSet presAssocID="{184CA2B3-5D9F-4836-B95C-83F2AEF2E752}" presName="connectorText" presStyleLbl="sibTrans2D1" presStyleIdx="0" presStyleCnt="4"/>
      <dgm:spPr/>
    </dgm:pt>
    <dgm:pt modelId="{1234EE9C-CD8A-4B4A-83BD-37C8BCC20A73}" type="pres">
      <dgm:prSet presAssocID="{A59389DE-CB70-4249-A4DA-6D0C8BF62988}" presName="node" presStyleLbl="node1" presStyleIdx="1" presStyleCnt="5" custScaleY="211681">
        <dgm:presLayoutVars>
          <dgm:bulletEnabled val="1"/>
        </dgm:presLayoutVars>
      </dgm:prSet>
      <dgm:spPr/>
    </dgm:pt>
    <dgm:pt modelId="{487CD413-8976-4FEE-8FBF-C8BB832485BE}" type="pres">
      <dgm:prSet presAssocID="{8F6340E9-13A6-4DE8-9A1C-23D160E9F68B}" presName="sibTrans" presStyleLbl="sibTrans2D1" presStyleIdx="1" presStyleCnt="4"/>
      <dgm:spPr/>
    </dgm:pt>
    <dgm:pt modelId="{9189E5B0-D309-4E7B-A724-49BBF73BD5BC}" type="pres">
      <dgm:prSet presAssocID="{8F6340E9-13A6-4DE8-9A1C-23D160E9F68B}" presName="connectorText" presStyleLbl="sibTrans2D1" presStyleIdx="1" presStyleCnt="4"/>
      <dgm:spPr/>
    </dgm:pt>
    <dgm:pt modelId="{E978DB8A-8E2E-4C37-AFFC-897E9B35E817}" type="pres">
      <dgm:prSet presAssocID="{2EAFE073-DF69-4C56-BCBF-89304A0943DC}" presName="node" presStyleLbl="node1" presStyleIdx="2" presStyleCnt="5" custScaleY="211681">
        <dgm:presLayoutVars>
          <dgm:bulletEnabled val="1"/>
        </dgm:presLayoutVars>
      </dgm:prSet>
      <dgm:spPr/>
    </dgm:pt>
    <dgm:pt modelId="{0278B640-385D-4CD1-A6D9-D3CB42E9AFE7}" type="pres">
      <dgm:prSet presAssocID="{DC3B339F-75AC-4A5E-8E4F-F3C52864E7A4}" presName="sibTrans" presStyleLbl="sibTrans2D1" presStyleIdx="2" presStyleCnt="4"/>
      <dgm:spPr/>
    </dgm:pt>
    <dgm:pt modelId="{43FD6C51-4D98-4BFE-B2A2-860E76E641A2}" type="pres">
      <dgm:prSet presAssocID="{DC3B339F-75AC-4A5E-8E4F-F3C52864E7A4}" presName="connectorText" presStyleLbl="sibTrans2D1" presStyleIdx="2" presStyleCnt="4"/>
      <dgm:spPr/>
    </dgm:pt>
    <dgm:pt modelId="{7E8BD60F-C0A7-4C6D-AA0D-391F698639E2}" type="pres">
      <dgm:prSet presAssocID="{0854D0E7-8F86-4413-816F-E59276C53C2B}" presName="node" presStyleLbl="node1" presStyleIdx="3" presStyleCnt="5" custScaleY="213113">
        <dgm:presLayoutVars>
          <dgm:bulletEnabled val="1"/>
        </dgm:presLayoutVars>
      </dgm:prSet>
      <dgm:spPr/>
    </dgm:pt>
    <dgm:pt modelId="{4A43F2F7-C059-4931-B61E-241DAE2D9EE2}" type="pres">
      <dgm:prSet presAssocID="{048C2DC5-C748-4168-96DE-7F36E1D6DEE2}" presName="sibTrans" presStyleLbl="sibTrans2D1" presStyleIdx="3" presStyleCnt="4"/>
      <dgm:spPr/>
    </dgm:pt>
    <dgm:pt modelId="{4F0E2BE5-D357-4371-A632-F68319799C12}" type="pres">
      <dgm:prSet presAssocID="{048C2DC5-C748-4168-96DE-7F36E1D6DEE2}" presName="connectorText" presStyleLbl="sibTrans2D1" presStyleIdx="3" presStyleCnt="4"/>
      <dgm:spPr/>
    </dgm:pt>
    <dgm:pt modelId="{96C2D411-6B4B-4E51-A192-59204786376A}" type="pres">
      <dgm:prSet presAssocID="{DD88EC28-FB61-49E3-9ED4-4BAC4F3AEC9D}" presName="node" presStyleLbl="node1" presStyleIdx="4" presStyleCnt="5" custScaleY="226253">
        <dgm:presLayoutVars>
          <dgm:bulletEnabled val="1"/>
        </dgm:presLayoutVars>
      </dgm:prSet>
      <dgm:spPr/>
    </dgm:pt>
  </dgm:ptLst>
  <dgm:cxnLst>
    <dgm:cxn modelId="{E6F1740B-0ACC-482C-91A9-11FAF020C11F}" type="presOf" srcId="{DD88EC28-FB61-49E3-9ED4-4BAC4F3AEC9D}" destId="{96C2D411-6B4B-4E51-A192-59204786376A}" srcOrd="0" destOrd="0" presId="urn:microsoft.com/office/officeart/2005/8/layout/process1"/>
    <dgm:cxn modelId="{57E7C514-26C1-46D4-AC20-EBC52D1EA544}" type="presOf" srcId="{2EAFE073-DF69-4C56-BCBF-89304A0943DC}" destId="{E978DB8A-8E2E-4C37-AFFC-897E9B35E817}" srcOrd="0" destOrd="0" presId="urn:microsoft.com/office/officeart/2005/8/layout/process1"/>
    <dgm:cxn modelId="{D941381D-1640-4B70-AB3D-D4ABEEED5A5C}" type="presOf" srcId="{C02EA884-BE18-4E43-8AD5-BABA986B7AC6}" destId="{4FB60B9D-A4FC-4ABE-B1B6-825263DF3EC8}" srcOrd="0" destOrd="0" presId="urn:microsoft.com/office/officeart/2005/8/layout/process1"/>
    <dgm:cxn modelId="{A432C526-68C3-401F-9860-3D781CA1D1E8}" type="presOf" srcId="{0854D0E7-8F86-4413-816F-E59276C53C2B}" destId="{7E8BD60F-C0A7-4C6D-AA0D-391F698639E2}" srcOrd="0" destOrd="0" presId="urn:microsoft.com/office/officeart/2005/8/layout/process1"/>
    <dgm:cxn modelId="{27419340-FC65-4AD0-A5BE-0E7937F7F990}" srcId="{C02EA884-BE18-4E43-8AD5-BABA986B7AC6}" destId="{2EAFE073-DF69-4C56-BCBF-89304A0943DC}" srcOrd="2" destOrd="0" parTransId="{4363E184-86EB-46C6-A615-8B8DBE36F77A}" sibTransId="{DC3B339F-75AC-4A5E-8E4F-F3C52864E7A4}"/>
    <dgm:cxn modelId="{C0FB626D-B984-4F7A-90A5-AE578E658C1C}" srcId="{C02EA884-BE18-4E43-8AD5-BABA986B7AC6}" destId="{DD88EC28-FB61-49E3-9ED4-4BAC4F3AEC9D}" srcOrd="4" destOrd="0" parTransId="{B1E6AA84-7DAF-4924-A86F-F22A94BCC048}" sibTransId="{9240EE40-A2E1-4968-8032-F0E0336CB909}"/>
    <dgm:cxn modelId="{35DE0752-99E5-4263-AD97-36B370421A59}" type="presOf" srcId="{DC3B339F-75AC-4A5E-8E4F-F3C52864E7A4}" destId="{0278B640-385D-4CD1-A6D9-D3CB42E9AFE7}" srcOrd="0" destOrd="0" presId="urn:microsoft.com/office/officeart/2005/8/layout/process1"/>
    <dgm:cxn modelId="{23E69B72-6421-4859-BCCA-A9A1CDC6B190}" srcId="{C02EA884-BE18-4E43-8AD5-BABA986B7AC6}" destId="{1B07072F-26AC-4A9C-9507-81EFBECB6017}" srcOrd="0" destOrd="0" parTransId="{AA2AD718-FE83-4B42-A4E7-3A98DD0FB22A}" sibTransId="{184CA2B3-5D9F-4836-B95C-83F2AEF2E752}"/>
    <dgm:cxn modelId="{DDF6DA7C-8335-4789-9F50-BDE387F63F6C}" type="presOf" srcId="{048C2DC5-C748-4168-96DE-7F36E1D6DEE2}" destId="{4F0E2BE5-D357-4371-A632-F68319799C12}" srcOrd="1" destOrd="0" presId="urn:microsoft.com/office/officeart/2005/8/layout/process1"/>
    <dgm:cxn modelId="{CCF3AB88-42CF-40C3-A2ED-6429FA46BE22}" srcId="{C02EA884-BE18-4E43-8AD5-BABA986B7AC6}" destId="{0854D0E7-8F86-4413-816F-E59276C53C2B}" srcOrd="3" destOrd="0" parTransId="{E17DD8B3-03F6-483B-950A-5056FBFD5DB8}" sibTransId="{048C2DC5-C748-4168-96DE-7F36E1D6DEE2}"/>
    <dgm:cxn modelId="{B1831B97-C650-435A-A144-2337016EFF2A}" type="presOf" srcId="{1B07072F-26AC-4A9C-9507-81EFBECB6017}" destId="{B1A3B6B2-283B-483B-89DD-91C7CE055DE7}" srcOrd="0" destOrd="0" presId="urn:microsoft.com/office/officeart/2005/8/layout/process1"/>
    <dgm:cxn modelId="{29AC1E99-53A6-41E7-9D85-F0F54D8DA205}" type="presOf" srcId="{048C2DC5-C748-4168-96DE-7F36E1D6DEE2}" destId="{4A43F2F7-C059-4931-B61E-241DAE2D9EE2}" srcOrd="0" destOrd="0" presId="urn:microsoft.com/office/officeart/2005/8/layout/process1"/>
    <dgm:cxn modelId="{36866EAC-FB41-4FB6-BEB3-DE12C4B21B54}" type="presOf" srcId="{8F6340E9-13A6-4DE8-9A1C-23D160E9F68B}" destId="{487CD413-8976-4FEE-8FBF-C8BB832485BE}" srcOrd="0" destOrd="0" presId="urn:microsoft.com/office/officeart/2005/8/layout/process1"/>
    <dgm:cxn modelId="{2966ABB6-71C1-4205-B12E-10C639147477}" type="presOf" srcId="{184CA2B3-5D9F-4836-B95C-83F2AEF2E752}" destId="{EE0F5D52-E229-44EE-ACB8-8C6166B68E3E}" srcOrd="0" destOrd="0" presId="urn:microsoft.com/office/officeart/2005/8/layout/process1"/>
    <dgm:cxn modelId="{AED581B9-E9F5-4B72-B965-4DE82C4C2187}" type="presOf" srcId="{DC3B339F-75AC-4A5E-8E4F-F3C52864E7A4}" destId="{43FD6C51-4D98-4BFE-B2A2-860E76E641A2}" srcOrd="1" destOrd="0" presId="urn:microsoft.com/office/officeart/2005/8/layout/process1"/>
    <dgm:cxn modelId="{FB4F71BF-6E6F-4573-B0D5-0FAB938F480C}" srcId="{C02EA884-BE18-4E43-8AD5-BABA986B7AC6}" destId="{A59389DE-CB70-4249-A4DA-6D0C8BF62988}" srcOrd="1" destOrd="0" parTransId="{766C8539-598F-409A-A27E-C794DD7F244B}" sibTransId="{8F6340E9-13A6-4DE8-9A1C-23D160E9F68B}"/>
    <dgm:cxn modelId="{A8A17CC1-0F40-4373-9FFA-EEB17C470D76}" type="presOf" srcId="{8F6340E9-13A6-4DE8-9A1C-23D160E9F68B}" destId="{9189E5B0-D309-4E7B-A724-49BBF73BD5BC}" srcOrd="1" destOrd="0" presId="urn:microsoft.com/office/officeart/2005/8/layout/process1"/>
    <dgm:cxn modelId="{6487F3DA-61AC-4BE6-BD12-C9E2C153757A}" type="presOf" srcId="{A59389DE-CB70-4249-A4DA-6D0C8BF62988}" destId="{1234EE9C-CD8A-4B4A-83BD-37C8BCC20A73}" srcOrd="0" destOrd="0" presId="urn:microsoft.com/office/officeart/2005/8/layout/process1"/>
    <dgm:cxn modelId="{51AC81DC-F2D8-4FB1-AB49-351BE28BF999}" type="presOf" srcId="{184CA2B3-5D9F-4836-B95C-83F2AEF2E752}" destId="{086422BE-DD23-4CE1-B416-C574A580B52D}" srcOrd="1" destOrd="0" presId="urn:microsoft.com/office/officeart/2005/8/layout/process1"/>
    <dgm:cxn modelId="{2AE366E8-7F4A-493C-825D-101C3B66BEFD}" type="presParOf" srcId="{4FB60B9D-A4FC-4ABE-B1B6-825263DF3EC8}" destId="{B1A3B6B2-283B-483B-89DD-91C7CE055DE7}" srcOrd="0" destOrd="0" presId="urn:microsoft.com/office/officeart/2005/8/layout/process1"/>
    <dgm:cxn modelId="{4FD4B810-E7ED-46D7-B067-AD493985F27A}" type="presParOf" srcId="{4FB60B9D-A4FC-4ABE-B1B6-825263DF3EC8}" destId="{EE0F5D52-E229-44EE-ACB8-8C6166B68E3E}" srcOrd="1" destOrd="0" presId="urn:microsoft.com/office/officeart/2005/8/layout/process1"/>
    <dgm:cxn modelId="{9FDF1A03-BDD2-4BC3-96AD-AA31EAF7D5E9}" type="presParOf" srcId="{EE0F5D52-E229-44EE-ACB8-8C6166B68E3E}" destId="{086422BE-DD23-4CE1-B416-C574A580B52D}" srcOrd="0" destOrd="0" presId="urn:microsoft.com/office/officeart/2005/8/layout/process1"/>
    <dgm:cxn modelId="{341F0378-0C67-46F2-B4AC-50D6C54BFD8D}" type="presParOf" srcId="{4FB60B9D-A4FC-4ABE-B1B6-825263DF3EC8}" destId="{1234EE9C-CD8A-4B4A-83BD-37C8BCC20A73}" srcOrd="2" destOrd="0" presId="urn:microsoft.com/office/officeart/2005/8/layout/process1"/>
    <dgm:cxn modelId="{B0083A05-EE4B-4079-B352-6013F5353EBA}" type="presParOf" srcId="{4FB60B9D-A4FC-4ABE-B1B6-825263DF3EC8}" destId="{487CD413-8976-4FEE-8FBF-C8BB832485BE}" srcOrd="3" destOrd="0" presId="urn:microsoft.com/office/officeart/2005/8/layout/process1"/>
    <dgm:cxn modelId="{CA8CBAFC-D41F-4E92-B26B-BEC0968FAECA}" type="presParOf" srcId="{487CD413-8976-4FEE-8FBF-C8BB832485BE}" destId="{9189E5B0-D309-4E7B-A724-49BBF73BD5BC}" srcOrd="0" destOrd="0" presId="urn:microsoft.com/office/officeart/2005/8/layout/process1"/>
    <dgm:cxn modelId="{A488032A-F61F-4826-9CD6-8934EFA32F02}" type="presParOf" srcId="{4FB60B9D-A4FC-4ABE-B1B6-825263DF3EC8}" destId="{E978DB8A-8E2E-4C37-AFFC-897E9B35E817}" srcOrd="4" destOrd="0" presId="urn:microsoft.com/office/officeart/2005/8/layout/process1"/>
    <dgm:cxn modelId="{0F37EF96-7AA7-441F-9EA6-5759596A67E8}" type="presParOf" srcId="{4FB60B9D-A4FC-4ABE-B1B6-825263DF3EC8}" destId="{0278B640-385D-4CD1-A6D9-D3CB42E9AFE7}" srcOrd="5" destOrd="0" presId="urn:microsoft.com/office/officeart/2005/8/layout/process1"/>
    <dgm:cxn modelId="{9FF697B9-5F82-49C9-88EE-F0AFFD9BB2FE}" type="presParOf" srcId="{0278B640-385D-4CD1-A6D9-D3CB42E9AFE7}" destId="{43FD6C51-4D98-4BFE-B2A2-860E76E641A2}" srcOrd="0" destOrd="0" presId="urn:microsoft.com/office/officeart/2005/8/layout/process1"/>
    <dgm:cxn modelId="{C5F9CD43-7628-4438-B249-9139E23E3DE9}" type="presParOf" srcId="{4FB60B9D-A4FC-4ABE-B1B6-825263DF3EC8}" destId="{7E8BD60F-C0A7-4C6D-AA0D-391F698639E2}" srcOrd="6" destOrd="0" presId="urn:microsoft.com/office/officeart/2005/8/layout/process1"/>
    <dgm:cxn modelId="{F8D99E04-E3D0-41FB-9467-E253F008AE49}" type="presParOf" srcId="{4FB60B9D-A4FC-4ABE-B1B6-825263DF3EC8}" destId="{4A43F2F7-C059-4931-B61E-241DAE2D9EE2}" srcOrd="7" destOrd="0" presId="urn:microsoft.com/office/officeart/2005/8/layout/process1"/>
    <dgm:cxn modelId="{53C6946C-EEB0-4424-8F82-0F38F8CE951C}" type="presParOf" srcId="{4A43F2F7-C059-4931-B61E-241DAE2D9EE2}" destId="{4F0E2BE5-D357-4371-A632-F68319799C12}" srcOrd="0" destOrd="0" presId="urn:microsoft.com/office/officeart/2005/8/layout/process1"/>
    <dgm:cxn modelId="{B605A884-D08F-4267-9391-9BC91E086C5E}" type="presParOf" srcId="{4FB60B9D-A4FC-4ABE-B1B6-825263DF3EC8}" destId="{96C2D411-6B4B-4E51-A192-59204786376A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1A3B6B2-283B-483B-89DD-91C7CE055DE7}">
      <dsp:nvSpPr>
        <dsp:cNvPr id="0" name=""/>
        <dsp:cNvSpPr/>
      </dsp:nvSpPr>
      <dsp:spPr>
        <a:xfrm>
          <a:off x="8058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Identification of need and specification development</a:t>
          </a:r>
        </a:p>
      </dsp:txBody>
      <dsp:txXfrm>
        <a:off x="44623" y="36565"/>
        <a:ext cx="1175304" cy="3702838"/>
      </dsp:txXfrm>
    </dsp:sp>
    <dsp:sp modelId="{EE0F5D52-E229-44EE-ACB8-8C6166B68E3E}">
      <dsp:nvSpPr>
        <dsp:cNvPr id="0" name=""/>
        <dsp:cNvSpPr/>
      </dsp:nvSpPr>
      <dsp:spPr>
        <a:xfrm>
          <a:off x="1381336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1381336" y="1795100"/>
        <a:ext cx="185268" cy="185767"/>
      </dsp:txXfrm>
    </dsp:sp>
    <dsp:sp modelId="{1234EE9C-CD8A-4B4A-83BD-37C8BCC20A73}">
      <dsp:nvSpPr>
        <dsp:cNvPr id="0" name=""/>
        <dsp:cNvSpPr/>
      </dsp:nvSpPr>
      <dsp:spPr>
        <a:xfrm>
          <a:off x="1755867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Notification of authority to purchase</a:t>
          </a:r>
        </a:p>
      </dsp:txBody>
      <dsp:txXfrm>
        <a:off x="1792432" y="36565"/>
        <a:ext cx="1175304" cy="3702838"/>
      </dsp:txXfrm>
    </dsp:sp>
    <dsp:sp modelId="{487CD413-8976-4FEE-8FBF-C8BB832485BE}">
      <dsp:nvSpPr>
        <dsp:cNvPr id="0" name=""/>
        <dsp:cNvSpPr/>
      </dsp:nvSpPr>
      <dsp:spPr>
        <a:xfrm>
          <a:off x="3129145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3129145" y="1795100"/>
        <a:ext cx="185268" cy="185767"/>
      </dsp:txXfrm>
    </dsp:sp>
    <dsp:sp modelId="{E978DB8A-8E2E-4C37-AFFC-897E9B35E817}">
      <dsp:nvSpPr>
        <dsp:cNvPr id="0" name=""/>
        <dsp:cNvSpPr/>
      </dsp:nvSpPr>
      <dsp:spPr>
        <a:xfrm>
          <a:off x="3503676" y="0"/>
          <a:ext cx="1248434" cy="377596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Requests for quotation (RFQs) and invitations to tender (ITTs)</a:t>
          </a:r>
        </a:p>
      </dsp:txBody>
      <dsp:txXfrm>
        <a:off x="3540241" y="36565"/>
        <a:ext cx="1175304" cy="3702838"/>
      </dsp:txXfrm>
    </dsp:sp>
    <dsp:sp modelId="{0278B640-385D-4CD1-A6D9-D3CB42E9AFE7}">
      <dsp:nvSpPr>
        <dsp:cNvPr id="0" name=""/>
        <dsp:cNvSpPr/>
      </dsp:nvSpPr>
      <dsp:spPr>
        <a:xfrm>
          <a:off x="4876954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4876954" y="1795100"/>
        <a:ext cx="185268" cy="185767"/>
      </dsp:txXfrm>
    </dsp:sp>
    <dsp:sp modelId="{7E8BD60F-C0A7-4C6D-AA0D-391F698639E2}">
      <dsp:nvSpPr>
        <dsp:cNvPr id="0" name=""/>
        <dsp:cNvSpPr/>
      </dsp:nvSpPr>
      <dsp:spPr>
        <a:xfrm>
          <a:off x="5251484" y="-12772"/>
          <a:ext cx="1248434" cy="380151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Creating a legally binding contract</a:t>
          </a:r>
        </a:p>
      </dsp:txBody>
      <dsp:txXfrm>
        <a:off x="5288049" y="23793"/>
        <a:ext cx="1175304" cy="3728382"/>
      </dsp:txXfrm>
    </dsp:sp>
    <dsp:sp modelId="{4A43F2F7-C059-4931-B61E-241DAE2D9EE2}">
      <dsp:nvSpPr>
        <dsp:cNvPr id="0" name=""/>
        <dsp:cNvSpPr/>
      </dsp:nvSpPr>
      <dsp:spPr>
        <a:xfrm>
          <a:off x="6624763" y="1733178"/>
          <a:ext cx="264668" cy="309611"/>
        </a:xfrm>
        <a:prstGeom prst="rightArrow">
          <a:avLst>
            <a:gd name="adj1" fmla="val 60000"/>
            <a:gd name="adj2" fmla="val 50000"/>
          </a:avLst>
        </a:prstGeom>
        <a:solidFill>
          <a:schemeClr val="tx1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100" kern="1200" dirty="0"/>
        </a:p>
      </dsp:txBody>
      <dsp:txXfrm>
        <a:off x="6624763" y="1795100"/>
        <a:ext cx="185268" cy="185767"/>
      </dsp:txXfrm>
    </dsp:sp>
    <dsp:sp modelId="{96C2D411-6B4B-4E51-A192-59204786376A}">
      <dsp:nvSpPr>
        <dsp:cNvPr id="0" name=""/>
        <dsp:cNvSpPr/>
      </dsp:nvSpPr>
      <dsp:spPr>
        <a:xfrm>
          <a:off x="6999293" y="-129967"/>
          <a:ext cx="1248434" cy="403590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2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The contract management phase</a:t>
          </a:r>
        </a:p>
      </dsp:txBody>
      <dsp:txXfrm>
        <a:off x="7035858" y="-93402"/>
        <a:ext cx="1175304" cy="3962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54D069-4624-43DF-9006-8916803DE67D}" type="datetimeFigureOut">
              <a:rPr lang="en-US" smtClean="0"/>
              <a:t>3/3/2021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4E24B5-E63A-4039-A4E2-F4A70F42E2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91377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11225"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 defTabSz="911225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 defTabSz="911225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defTabSz="911225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fld id="{F61D8DBD-D8E3-4BF5-81E5-2E0D2563D0E8}" type="slidenum">
              <a:rPr lang="en-GB" altLang="en-US" sz="1000" b="0" smtClean="0"/>
              <a:pPr/>
              <a:t>15</a:t>
            </a:fld>
            <a:endParaRPr lang="en-GB" altLang="en-US" sz="1000" b="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7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30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657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547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21509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290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783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57888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4663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27372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9577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766213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76645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2814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881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4424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6100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2805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7462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506264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4953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853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hort Title and 1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450" y="1243014"/>
            <a:ext cx="11087100" cy="470534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52450" y="490537"/>
            <a:ext cx="11087100" cy="75247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30244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76107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03/03/2021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851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44C5C55-F12F-46A2-8354-13F029842432}"/>
              </a:ext>
            </a:extLst>
          </p:cNvPr>
          <p:cNvSpPr/>
          <p:nvPr/>
        </p:nvSpPr>
        <p:spPr>
          <a:xfrm>
            <a:off x="1193370" y="1156004"/>
            <a:ext cx="888052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 4 </a:t>
            </a:r>
          </a:p>
          <a:p>
            <a:pPr algn="ctr"/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 Policies,  Procedures and Support Tools</a:t>
            </a:r>
          </a:p>
          <a:p>
            <a:pPr algn="ctr"/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</a:t>
            </a:r>
          </a:p>
          <a:p>
            <a:pPr algn="ctr"/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 Jacob Gwa</a:t>
            </a:r>
          </a:p>
          <a:p>
            <a:pPr algn="ctr"/>
            <a:r>
              <a:rPr lang="en-US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j.gwa@uwtsd.ac.uk</a:t>
            </a:r>
          </a:p>
        </p:txBody>
      </p:sp>
    </p:spTree>
    <p:extLst>
      <p:ext uri="{BB962C8B-B14F-4D97-AF65-F5344CB8AC3E}">
        <p14:creationId xmlns:p14="http://schemas.microsoft.com/office/powerpoint/2010/main" val="3402196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79576" y="1916832"/>
            <a:ext cx="7848600" cy="120808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en-GB" sz="40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policies, procedures and support tools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0"/>
    </mc:Choice>
    <mc:Fallback xmlns="">
      <p:transition spd="slow" advTm="4300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586352" y="0"/>
            <a:ext cx="11019295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policies, procedures and support tools</a:t>
            </a:r>
          </a:p>
        </p:txBody>
      </p:sp>
      <p:sp>
        <p:nvSpPr>
          <p:cNvPr id="3076" name="Text Box 24"/>
          <p:cNvSpPr txBox="1">
            <a:spLocks noChangeArrowheads="1"/>
          </p:cNvSpPr>
          <p:nvPr/>
        </p:nvSpPr>
        <p:spPr bwMode="auto">
          <a:xfrm>
            <a:off x="224430" y="1114730"/>
            <a:ext cx="8064500" cy="1046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GB" altLang="en-US" sz="1400" dirty="0"/>
          </a:p>
          <a:p>
            <a:pPr algn="ctr"/>
            <a:r>
              <a:rPr lang="en-GB" altLang="en-US" sz="2400" dirty="0"/>
              <a:t>Exemplar procurement policy.</a:t>
            </a:r>
          </a:p>
          <a:p>
            <a:pPr algn="ctr"/>
            <a:r>
              <a:rPr lang="en-GB" altLang="en-US" sz="2400" dirty="0"/>
              <a:t>Purpose of policy </a:t>
            </a:r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54000666"/>
              </p:ext>
            </p:extLst>
          </p:nvPr>
        </p:nvGraphicFramePr>
        <p:xfrm>
          <a:off x="847267" y="2376176"/>
          <a:ext cx="8668692" cy="3124200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866869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Wingdings" panose="05000000000000000000" pitchFamily="2" charset="2"/>
                        <a:buChar char="§"/>
                      </a:pPr>
                      <a:r>
                        <a:rPr lang="en-GB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best affordable value in delivering project objectives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Carry out procurement in a fair, objective and transparent manner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Comply with regulatory framework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best practice in application of ethical standards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Align with project vision and values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285750" marR="0" indent="-28575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§"/>
                        <a:tabLst/>
                        <a:defRPr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Adhere to Government procurement policy when appropriate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836908" y="2365"/>
            <a:ext cx="11050292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</a:rPr>
              <a:t>Procurement policies, procedures and support tools</a:t>
            </a:r>
          </a:p>
        </p:txBody>
      </p:sp>
      <p:sp>
        <p:nvSpPr>
          <p:cNvPr id="3076" name="Text Box 24"/>
          <p:cNvSpPr txBox="1">
            <a:spLocks noChangeArrowheads="1"/>
          </p:cNvSpPr>
          <p:nvPr/>
        </p:nvSpPr>
        <p:spPr bwMode="auto">
          <a:xfrm>
            <a:off x="500997" y="1085456"/>
            <a:ext cx="8064500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dirty="0"/>
              <a:t>Procurement procedures required for key phases of procurement cycle</a:t>
            </a:r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87617131"/>
              </p:ext>
            </p:extLst>
          </p:nvPr>
        </p:nvGraphicFramePr>
        <p:xfrm>
          <a:off x="689380" y="1793342"/>
          <a:ext cx="8255787" cy="37759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50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4279" name="Rectangle 23"/>
          <p:cNvSpPr>
            <a:spLocks noChangeArrowheads="1"/>
          </p:cNvSpPr>
          <p:nvPr/>
        </p:nvSpPr>
        <p:spPr bwMode="auto">
          <a:xfrm>
            <a:off x="665163" y="28700"/>
            <a:ext cx="8405813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policies, procedures and support tools</a:t>
            </a:r>
          </a:p>
        </p:txBody>
      </p:sp>
      <p:sp>
        <p:nvSpPr>
          <p:cNvPr id="4100" name="Text Box 24"/>
          <p:cNvSpPr txBox="1">
            <a:spLocks noChangeArrowheads="1"/>
          </p:cNvSpPr>
          <p:nvPr/>
        </p:nvSpPr>
        <p:spPr bwMode="auto">
          <a:xfrm>
            <a:off x="2208213" y="1231901"/>
            <a:ext cx="8064500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endParaRPr lang="en-GB" altLang="en-US" sz="1400" dirty="0"/>
          </a:p>
          <a:p>
            <a:pPr algn="ctr"/>
            <a:r>
              <a:rPr lang="en-GB" altLang="en-US" sz="2400" dirty="0"/>
              <a:t>Notification of authority to purchase </a:t>
            </a:r>
          </a:p>
          <a:p>
            <a:endParaRPr lang="en-GB" altLang="en-US" sz="1600" dirty="0"/>
          </a:p>
          <a:p>
            <a:endParaRPr lang="en-GB" altLang="en-US" sz="1600" dirty="0"/>
          </a:p>
          <a:p>
            <a:r>
              <a:rPr lang="en-GB" altLang="en-US" sz="1800" dirty="0"/>
              <a:t>The procedure will set out: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2495601" y="2924944"/>
            <a:ext cx="6575375" cy="2459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 How to raise an appropriate requisition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Budget approval and appropriate finance code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Issue of bills of material when these apply</a:t>
            </a:r>
          </a:p>
          <a:p>
            <a:pPr marL="342900" indent="-342900">
              <a:lnSpc>
                <a:spcPct val="200000"/>
              </a:lnSpc>
              <a:buSzPct val="200000"/>
              <a:buFont typeface="Wingdings" panose="05000000000000000000" pitchFamily="2" charset="2"/>
              <a:buChar char="v"/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  Management of emergency needs to purchase</a:t>
            </a:r>
            <a:endParaRPr lang="en-US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4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42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42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5696B80-C503-9843-97D3-33097A6C8C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54209" y="850307"/>
            <a:ext cx="7836364" cy="4148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173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300"/>
    </mc:Choice>
    <mc:Fallback xmlns="">
      <p:transition spd="slow" advTm="4300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8" name="Rectangle 28"/>
          <p:cNvSpPr>
            <a:spLocks noChangeArrowheads="1"/>
          </p:cNvSpPr>
          <p:nvPr/>
        </p:nvSpPr>
        <p:spPr bwMode="auto">
          <a:xfrm>
            <a:off x="1966272" y="66293"/>
            <a:ext cx="9440481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3600" dirty="0">
                <a:solidFill>
                  <a:srgbClr val="0070C0"/>
                </a:solidFill>
              </a:rPr>
              <a:t>Procurement policies, procedures and support tools</a:t>
            </a:r>
          </a:p>
        </p:txBody>
      </p:sp>
      <p:sp>
        <p:nvSpPr>
          <p:cNvPr id="225309" name="AutoShape 29"/>
          <p:cNvSpPr>
            <a:spLocks noChangeArrowheads="1"/>
          </p:cNvSpPr>
          <p:nvPr/>
        </p:nvSpPr>
        <p:spPr bwMode="auto">
          <a:xfrm>
            <a:off x="2135560" y="1052514"/>
            <a:ext cx="7920880" cy="504825"/>
          </a:xfrm>
          <a:prstGeom prst="roundRect">
            <a:avLst>
              <a:gd name="adj" fmla="val 16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E-commerce, E-business, E-SCM and E-procurement definitions</a:t>
            </a:r>
          </a:p>
        </p:txBody>
      </p:sp>
      <p:sp>
        <p:nvSpPr>
          <p:cNvPr id="225314" name="AutoShape 34"/>
          <p:cNvSpPr>
            <a:spLocks noChangeArrowheads="1"/>
          </p:cNvSpPr>
          <p:nvPr/>
        </p:nvSpPr>
        <p:spPr bwMode="auto">
          <a:xfrm>
            <a:off x="3833606" y="1642535"/>
            <a:ext cx="6588705" cy="78137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Any forms of business transaction carried out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electronically over public telephone systems</a:t>
            </a:r>
          </a:p>
        </p:txBody>
      </p:sp>
      <p:sp>
        <p:nvSpPr>
          <p:cNvPr id="225315" name="AutoShape 35"/>
          <p:cNvSpPr>
            <a:spLocks noChangeArrowheads="1"/>
          </p:cNvSpPr>
          <p:nvPr/>
        </p:nvSpPr>
        <p:spPr bwMode="auto">
          <a:xfrm>
            <a:off x="3833606" y="2705571"/>
            <a:ext cx="6588705" cy="781377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IBM defines e-Business as e-Commerce above!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The two terms are used synonymously</a:t>
            </a:r>
          </a:p>
        </p:txBody>
      </p:sp>
      <p:sp>
        <p:nvSpPr>
          <p:cNvPr id="225316" name="AutoShape 36"/>
          <p:cNvSpPr>
            <a:spLocks noChangeArrowheads="1"/>
          </p:cNvSpPr>
          <p:nvPr/>
        </p:nvSpPr>
        <p:spPr bwMode="auto">
          <a:xfrm>
            <a:off x="3833606" y="3703493"/>
            <a:ext cx="6588705" cy="937349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Concerned with streamlining and optimising the whole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supply chain through internal applications with the aim of</a:t>
            </a:r>
          </a:p>
          <a:p>
            <a:pPr algn="ctr" eaLnBrk="1" hangingPunct="1"/>
            <a:r>
              <a:rPr lang="en-US" altLang="en-US" sz="1800" b="0" dirty="0">
                <a:solidFill>
                  <a:schemeClr val="bg1"/>
                </a:solidFill>
              </a:rPr>
              <a:t>ensuring maximum sales growth at the lowest possible cost</a:t>
            </a:r>
          </a:p>
        </p:txBody>
      </p:sp>
      <p:sp>
        <p:nvSpPr>
          <p:cNvPr id="225317" name="AutoShape 37"/>
          <p:cNvSpPr>
            <a:spLocks noChangeArrowheads="1"/>
          </p:cNvSpPr>
          <p:nvPr/>
        </p:nvSpPr>
        <p:spPr bwMode="auto">
          <a:xfrm>
            <a:off x="3833606" y="4833158"/>
            <a:ext cx="6588705" cy="925235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Using the Internet to operate the transactional aspects </a:t>
            </a:r>
          </a:p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of requisitioning, authorising orders, receiving and payment </a:t>
            </a:r>
          </a:p>
          <a:p>
            <a:pPr eaLnBrk="1" hangingPunct="1"/>
            <a:r>
              <a:rPr lang="en-US" altLang="en-US" sz="1800" b="0" dirty="0">
                <a:solidFill>
                  <a:schemeClr val="bg1"/>
                </a:solidFill>
              </a:rPr>
              <a:t>    process for the required services or products (CIPS)</a:t>
            </a:r>
          </a:p>
        </p:txBody>
      </p:sp>
      <p:sp>
        <p:nvSpPr>
          <p:cNvPr id="225310" name="AutoShape 30"/>
          <p:cNvSpPr>
            <a:spLocks noChangeArrowheads="1"/>
          </p:cNvSpPr>
          <p:nvPr/>
        </p:nvSpPr>
        <p:spPr bwMode="auto">
          <a:xfrm>
            <a:off x="1768105" y="1710679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E-commerce</a:t>
            </a:r>
          </a:p>
        </p:txBody>
      </p:sp>
      <p:sp>
        <p:nvSpPr>
          <p:cNvPr id="225311" name="AutoShape 31"/>
          <p:cNvSpPr>
            <a:spLocks noChangeArrowheads="1"/>
          </p:cNvSpPr>
          <p:nvPr/>
        </p:nvSpPr>
        <p:spPr bwMode="auto">
          <a:xfrm>
            <a:off x="1768105" y="2773715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E-business</a:t>
            </a:r>
          </a:p>
        </p:txBody>
      </p:sp>
      <p:sp>
        <p:nvSpPr>
          <p:cNvPr id="225312" name="AutoShape 32"/>
          <p:cNvSpPr>
            <a:spLocks noChangeArrowheads="1"/>
          </p:cNvSpPr>
          <p:nvPr/>
        </p:nvSpPr>
        <p:spPr bwMode="auto">
          <a:xfrm>
            <a:off x="1768105" y="3836751"/>
            <a:ext cx="2279017" cy="558775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E-SCM</a:t>
            </a:r>
          </a:p>
        </p:txBody>
      </p:sp>
      <p:sp>
        <p:nvSpPr>
          <p:cNvPr id="225313" name="AutoShape 33"/>
          <p:cNvSpPr>
            <a:spLocks noChangeArrowheads="1"/>
          </p:cNvSpPr>
          <p:nvPr/>
        </p:nvSpPr>
        <p:spPr bwMode="auto">
          <a:xfrm>
            <a:off x="1768105" y="4901300"/>
            <a:ext cx="2279017" cy="558776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u="sng" dirty="0">
                <a:solidFill>
                  <a:srgbClr val="333399"/>
                </a:solidFill>
              </a:rPr>
              <a:t>E-procurement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5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53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08" grpId="0"/>
      <p:bldP spid="22530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81" name="AutoShape 77"/>
          <p:cNvSpPr>
            <a:spLocks noChangeArrowheads="1"/>
          </p:cNvSpPr>
          <p:nvPr/>
        </p:nvSpPr>
        <p:spPr bwMode="auto">
          <a:xfrm>
            <a:off x="273803" y="1091232"/>
            <a:ext cx="3915399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dirty="0"/>
              <a:t>Comparison of e-procurement models</a:t>
            </a:r>
          </a:p>
          <a:p>
            <a:pPr algn="ctr" eaLnBrk="1" hangingPunct="1">
              <a:defRPr/>
            </a:pPr>
            <a:r>
              <a:rPr lang="en-US" dirty="0"/>
              <a:t>Kalakota and Robinson</a:t>
            </a:r>
            <a:endParaRPr lang="en-GB" dirty="0"/>
          </a:p>
        </p:txBody>
      </p:sp>
      <p:sp>
        <p:nvSpPr>
          <p:cNvPr id="6148" name="Rectangle 80"/>
          <p:cNvSpPr>
            <a:spLocks noChangeArrowheads="1"/>
          </p:cNvSpPr>
          <p:nvPr/>
        </p:nvSpPr>
        <p:spPr bwMode="auto">
          <a:xfrm>
            <a:off x="2947638" y="1977805"/>
            <a:ext cx="5003800" cy="37286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Electronic data interchange (EDI) networks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Business-to-employees (B2E)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Corporate procurement portals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First-generation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Second-generation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Third-generation trading exchanges</a:t>
            </a:r>
          </a:p>
          <a:p>
            <a:pPr algn="ctr" eaLnBrk="1" hangingPunct="1">
              <a:lnSpc>
                <a:spcPct val="150000"/>
              </a:lnSpc>
            </a:pPr>
            <a:r>
              <a:rPr lang="en-US" altLang="en-US" dirty="0"/>
              <a:t>Industry consortiums</a:t>
            </a:r>
            <a:endParaRPr lang="en-GB" altLang="en-US" dirty="0"/>
          </a:p>
        </p:txBody>
      </p:sp>
      <p:sp>
        <p:nvSpPr>
          <p:cNvPr id="226380" name="AutoShape 76"/>
          <p:cNvSpPr>
            <a:spLocks noChangeArrowheads="1"/>
          </p:cNvSpPr>
          <p:nvPr/>
        </p:nvSpPr>
        <p:spPr bwMode="auto">
          <a:xfrm>
            <a:off x="4851400" y="1373673"/>
            <a:ext cx="3673475" cy="504825"/>
          </a:xfrm>
          <a:prstGeom prst="roundRect">
            <a:avLst>
              <a:gd name="adj" fmla="val 16667"/>
            </a:avLst>
          </a:prstGeom>
          <a:ln>
            <a:headEnd/>
            <a:tailEnd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dirty="0">
                <a:solidFill>
                  <a:schemeClr val="bg1"/>
                </a:solidFill>
              </a:rPr>
              <a:t>Trading models</a:t>
            </a:r>
          </a:p>
        </p:txBody>
      </p: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1866900" y="50234"/>
            <a:ext cx="10051297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b="0" dirty="0">
                <a:solidFill>
                  <a:srgbClr val="0070C0"/>
                </a:solidFill>
              </a:rPr>
              <a:t>Procurement policies, procedures and support tools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6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26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4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6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1" grpId="0"/>
      <p:bldP spid="226380" grpId="0" animBg="1"/>
      <p:bldP spid="22638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381" name="AutoShape 77"/>
          <p:cNvSpPr>
            <a:spLocks noChangeArrowheads="1"/>
          </p:cNvSpPr>
          <p:nvPr/>
        </p:nvSpPr>
        <p:spPr bwMode="auto">
          <a:xfrm>
            <a:off x="3070225" y="1125539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EDI (electronic point-of-sale – EPOS) at the supermarket – benefits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26386" name="Rectangle 82"/>
          <p:cNvSpPr>
            <a:spLocks noChangeArrowheads="1"/>
          </p:cNvSpPr>
          <p:nvPr/>
        </p:nvSpPr>
        <p:spPr bwMode="auto">
          <a:xfrm>
            <a:off x="1821320" y="13634"/>
            <a:ext cx="9647426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89615" y="1777019"/>
            <a:ext cx="6186110" cy="39554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Reduction in lead times</a:t>
            </a:r>
          </a:p>
          <a:p>
            <a:pPr marL="28440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tabLst>
                <a:tab pos="180000" algn="l"/>
              </a:tabLst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Reduction in cost of inventory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Release of working capital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Better customer service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Facilitation of global procurement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Facilitation of invoice payments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Integration of functions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q"/>
              <a:defRPr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Enhanced buyer–seller relationships</a:t>
            </a:r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263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1" dur="500"/>
                                        <p:tgtEl>
                                          <p:spTgt spid="22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6381" grpId="0"/>
      <p:bldP spid="22638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1711917" y="-21955"/>
            <a:ext cx="10035798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Procurement policies, procedures and support tools   </a:t>
            </a:r>
          </a:p>
        </p:txBody>
      </p:sp>
      <p:sp>
        <p:nvSpPr>
          <p:cNvPr id="227358" name="AutoShape 30"/>
          <p:cNvSpPr>
            <a:spLocks noChangeArrowheads="1"/>
          </p:cNvSpPr>
          <p:nvPr/>
        </p:nvSpPr>
        <p:spPr bwMode="auto">
          <a:xfrm>
            <a:off x="3240088" y="1125540"/>
            <a:ext cx="5905500" cy="672264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E-catalogues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7" name="Rectangle 31"/>
          <p:cNvSpPr>
            <a:spLocks noChangeArrowheads="1"/>
          </p:cNvSpPr>
          <p:nvPr/>
        </p:nvSpPr>
        <p:spPr bwMode="auto">
          <a:xfrm>
            <a:off x="2304827" y="2448979"/>
            <a:ext cx="684076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altLang="en-US" dirty="0"/>
              <a:t>Facilitates real-time effective communication between buyers and sellers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alt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altLang="en-US" dirty="0"/>
              <a:t>Enables closer relationships</a:t>
            </a:r>
          </a:p>
          <a:p>
            <a:pPr eaLnBrk="1" hangingPunct="1"/>
            <a:endParaRPr lang="en-US" alt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altLang="en-US" dirty="0"/>
              <a:t>Enables suppliers to respond quickly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alt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altLang="en-US" dirty="0"/>
              <a:t>Virtually eliminates time lag in procurement process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endParaRPr lang="en-US" altLang="en-US" dirty="0"/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US" altLang="en-US" dirty="0"/>
              <a:t>Reduces maverick procurement</a:t>
            </a:r>
            <a:endParaRPr lang="en-GB" altLang="en-US" dirty="0"/>
          </a:p>
        </p:txBody>
      </p:sp>
      <p:sp>
        <p:nvSpPr>
          <p:cNvPr id="227360" name="AutoShape 32"/>
          <p:cNvSpPr>
            <a:spLocks noChangeArrowheads="1"/>
          </p:cNvSpPr>
          <p:nvPr/>
        </p:nvSpPr>
        <p:spPr bwMode="auto">
          <a:xfrm>
            <a:off x="4259262" y="1797804"/>
            <a:ext cx="3673475" cy="504825"/>
          </a:xfrm>
          <a:prstGeom prst="roundRect">
            <a:avLst>
              <a:gd name="adj" fmla="val 16667"/>
            </a:avLst>
          </a:prstGeom>
          <a:solidFill>
            <a:srgbClr val="00B0F0"/>
          </a:solidFill>
          <a:ln w="9525">
            <a:solidFill>
              <a:srgbClr val="333399"/>
            </a:solidFill>
            <a:round/>
            <a:headEnd/>
            <a:tailEnd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en-US" altLang="en-US" sz="2400" dirty="0">
                <a:solidFill>
                  <a:srgbClr val="333399"/>
                </a:solidFill>
              </a:rPr>
              <a:t>Advantages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7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  <p:bldP spid="227358" grpId="0"/>
      <p:bldP spid="22736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357" name="Rectangle 29"/>
          <p:cNvSpPr>
            <a:spLocks noChangeArrowheads="1"/>
          </p:cNvSpPr>
          <p:nvPr/>
        </p:nvSpPr>
        <p:spPr bwMode="auto">
          <a:xfrm>
            <a:off x="1743829" y="0"/>
            <a:ext cx="9972890" cy="13234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9220" name="TextBox 9"/>
          <p:cNvSpPr txBox="1">
            <a:spLocks noChangeArrowheads="1"/>
          </p:cNvSpPr>
          <p:nvPr/>
        </p:nvSpPr>
        <p:spPr bwMode="auto">
          <a:xfrm>
            <a:off x="1007290" y="2627178"/>
            <a:ext cx="9113103" cy="24590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>
              <a:lnSpc>
                <a:spcPct val="200000"/>
              </a:lnSpc>
            </a:pPr>
            <a:r>
              <a:rPr lang="en-GB" altLang="en-US" dirty="0"/>
              <a:t>An electronic market, which can exist in both business-to-business </a:t>
            </a:r>
          </a:p>
          <a:p>
            <a:pPr>
              <a:lnSpc>
                <a:spcPct val="200000"/>
              </a:lnSpc>
            </a:pPr>
            <a:r>
              <a:rPr lang="en-GB" altLang="en-US" dirty="0"/>
              <a:t>and business-to-consumer contexts. Sellers offer goods or services to buyers through a website with a structured process for price setting and fulfilment. </a:t>
            </a:r>
            <a:endParaRPr lang="en-US" altLang="en-US" dirty="0"/>
          </a:p>
        </p:txBody>
      </p:sp>
      <p:sp>
        <p:nvSpPr>
          <p:cNvPr id="227358" name="AutoShape 30"/>
          <p:cNvSpPr>
            <a:spLocks noChangeArrowheads="1"/>
          </p:cNvSpPr>
          <p:nvPr/>
        </p:nvSpPr>
        <p:spPr bwMode="auto">
          <a:xfrm>
            <a:off x="3143250" y="1268760"/>
            <a:ext cx="59055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E-auction definition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Frame 2"/>
          <p:cNvSpPr/>
          <p:nvPr/>
        </p:nvSpPr>
        <p:spPr bwMode="auto">
          <a:xfrm>
            <a:off x="475281" y="2095848"/>
            <a:ext cx="10187553" cy="3619045"/>
          </a:xfrm>
          <a:prstGeom prst="frame">
            <a:avLst/>
          </a:prstGeom>
          <a:solidFill>
            <a:schemeClr val="accent1"/>
          </a:solidFill>
          <a:ln w="12700" cap="flat" cmpd="sng" algn="ctr">
            <a:solidFill>
              <a:schemeClr val="tx1"/>
            </a:solidFill>
            <a:prstDash val="solid"/>
            <a:round/>
            <a:headEnd type="none" w="sm" len="sm"/>
            <a:tailEnd type="none" w="sm" len="sm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2000" b="1" dirty="0"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7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73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7357" grpId="0"/>
      <p:bldP spid="22735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1084881" y="28347"/>
            <a:ext cx="10554346" cy="1861006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228412" name="AutoShape 60"/>
          <p:cNvSpPr>
            <a:spLocks noChangeArrowheads="1"/>
          </p:cNvSpPr>
          <p:nvPr/>
        </p:nvSpPr>
        <p:spPr bwMode="auto">
          <a:xfrm>
            <a:off x="3143250" y="1889353"/>
            <a:ext cx="59055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E-auction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pSp>
        <p:nvGrpSpPr>
          <p:cNvPr id="12" name="Group 11"/>
          <p:cNvGrpSpPr/>
          <p:nvPr/>
        </p:nvGrpSpPr>
        <p:grpSpPr>
          <a:xfrm>
            <a:off x="1358794" y="3053165"/>
            <a:ext cx="7689956" cy="1769967"/>
            <a:chOff x="2051051" y="1630081"/>
            <a:chExt cx="5689301" cy="1769967"/>
          </a:xfrm>
        </p:grpSpPr>
        <p:sp>
          <p:nvSpPr>
            <p:cNvPr id="10248" name="AutoShape 61"/>
            <p:cNvSpPr>
              <a:spLocks noChangeArrowheads="1"/>
            </p:cNvSpPr>
            <p:nvPr/>
          </p:nvSpPr>
          <p:spPr bwMode="auto">
            <a:xfrm>
              <a:off x="2051051" y="1630081"/>
              <a:ext cx="2736551" cy="697193"/>
            </a:xfrm>
            <a:prstGeom prst="roundRect">
              <a:avLst>
                <a:gd name="adj" fmla="val 166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wrap="none" anchor="ctr"/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algn="ctr" eaLnBrk="1" hangingPunct="1"/>
              <a:r>
                <a:rPr lang="en-US" altLang="en-US" sz="2400" dirty="0">
                  <a:solidFill>
                    <a:srgbClr val="333399"/>
                  </a:solidFill>
                </a:rPr>
                <a:t>Web auctions may be:</a:t>
              </a:r>
            </a:p>
          </p:txBody>
        </p:sp>
        <p:sp>
          <p:nvSpPr>
            <p:cNvPr id="10249" name="Text Box 62"/>
            <p:cNvSpPr txBox="1">
              <a:spLocks noChangeArrowheads="1"/>
            </p:cNvSpPr>
            <p:nvPr/>
          </p:nvSpPr>
          <p:spPr bwMode="auto">
            <a:xfrm>
              <a:off x="5003801" y="1830388"/>
              <a:ext cx="2736551" cy="15696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 type="none" w="sm" len="sm"/>
                  <a:tailEnd type="none" w="sm" len="sm"/>
                </a14:hiddenLine>
              </a:ext>
            </a:extLst>
          </p:spPr>
          <p:txBody>
            <a:bodyPr wrap="square">
              <a:spAutoFit/>
            </a:bodyPr>
            <a:lstStyle>
              <a:lvl1pPr>
                <a:defRPr sz="2000" b="1">
                  <a:solidFill>
                    <a:schemeClr val="tx1"/>
                  </a:solidFill>
                  <a:latin typeface="Arial" charset="0"/>
                </a:defRPr>
              </a:lvl1pPr>
              <a:lvl2pPr marL="742950" indent="-285750">
                <a:defRPr sz="2000" b="1">
                  <a:solidFill>
                    <a:schemeClr val="tx1"/>
                  </a:solidFill>
                  <a:latin typeface="Arial" charset="0"/>
                </a:defRPr>
              </a:lvl2pPr>
              <a:lvl3pPr marL="11430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3pPr>
              <a:lvl4pPr marL="16002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4pPr>
              <a:lvl5pPr marL="2057400" indent="-228600">
                <a:defRPr sz="2000" b="1">
                  <a:solidFill>
                    <a:schemeClr val="tx1"/>
                  </a:solidFill>
                  <a:latin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000" b="1">
                  <a:solidFill>
                    <a:schemeClr val="tx1"/>
                  </a:solidFill>
                  <a:latin typeface="Arial" charset="0"/>
                </a:defRPr>
              </a:lvl9pPr>
            </a:lstStyle>
            <a:p>
              <a:pPr eaLnBrk="1" hangingPunct="1"/>
              <a:r>
                <a:rPr lang="en-US" altLang="en-US" sz="2400" dirty="0">
                  <a:solidFill>
                    <a:srgbClr val="333399"/>
                  </a:solidFill>
                </a:rPr>
                <a:t>English bid process </a:t>
              </a:r>
            </a:p>
            <a:p>
              <a:r>
                <a:rPr lang="en-US" altLang="en-US" sz="2400" dirty="0"/>
                <a:t>Dutch bid process</a:t>
              </a:r>
            </a:p>
            <a:p>
              <a:r>
                <a:rPr lang="en-US" altLang="en-US" sz="2400" dirty="0"/>
                <a:t>Sealed bid process</a:t>
              </a:r>
            </a:p>
            <a:p>
              <a:r>
                <a:rPr lang="en-US" altLang="en-US" sz="2400" dirty="0"/>
                <a:t>Reverse bid process</a:t>
              </a:r>
              <a:endParaRPr lang="en-GB" altLang="en-US" sz="2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2284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2100290" y="0"/>
            <a:ext cx="9151479" cy="1328023"/>
          </a:xfrm>
          <a:prstGeom prst="round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36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10246" name="AutoShape 64"/>
          <p:cNvSpPr>
            <a:spLocks noChangeArrowheads="1"/>
          </p:cNvSpPr>
          <p:nvPr/>
        </p:nvSpPr>
        <p:spPr bwMode="auto">
          <a:xfrm>
            <a:off x="782935" y="2352257"/>
            <a:ext cx="4321175" cy="2830413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Advantages</a:t>
            </a:r>
          </a:p>
          <a:p>
            <a:endParaRPr lang="en-GB" altLang="en-US" dirty="0">
              <a:solidFill>
                <a:schemeClr val="bg1"/>
              </a:solidFill>
            </a:endParaRP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Better savings than through negotiation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Reduction in acquisition lead time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Access to more suppliers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Global supply base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Enhancement of market knowledge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More efficient RFQs and problems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Anonymity</a:t>
            </a:r>
          </a:p>
        </p:txBody>
      </p:sp>
      <p:sp>
        <p:nvSpPr>
          <p:cNvPr id="10247" name="AutoShape 66"/>
          <p:cNvSpPr>
            <a:spLocks noChangeArrowheads="1"/>
          </p:cNvSpPr>
          <p:nvPr/>
        </p:nvSpPr>
        <p:spPr bwMode="auto">
          <a:xfrm>
            <a:off x="5474993" y="2364271"/>
            <a:ext cx="4105275" cy="2830412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  <a:ln w="12700">
            <a:solidFill>
              <a:schemeClr val="tx1"/>
            </a:solidFill>
            <a:round/>
            <a:headEnd type="none" w="sm" len="sm"/>
            <a:tailEnd type="none" w="sm" len="sm"/>
          </a:ln>
        </p:spPr>
        <p:txBody>
          <a:bodyPr wrap="none" anchor="ctr"/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r>
              <a:rPr lang="en-GB" altLang="en-US" dirty="0">
                <a:solidFill>
                  <a:schemeClr val="bg1"/>
                </a:solidFill>
              </a:rPr>
              <a:t>Disadvantages</a:t>
            </a:r>
          </a:p>
          <a:p>
            <a:endParaRPr lang="en-GB" altLang="en-US" dirty="0">
              <a:solidFill>
                <a:schemeClr val="bg1"/>
              </a:solidFill>
            </a:endParaRP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Based on win</a:t>
            </a:r>
            <a:r>
              <a:rPr lang="en-GB" altLang="en-US" sz="1800" dirty="0">
                <a:solidFill>
                  <a:schemeClr val="bg1"/>
                </a:solidFill>
                <a:cs typeface="Arial" charset="0"/>
              </a:rPr>
              <a:t>–</a:t>
            </a:r>
            <a:r>
              <a:rPr lang="en-GB" altLang="en-US" sz="1800" dirty="0">
                <a:solidFill>
                  <a:schemeClr val="bg1"/>
                </a:solidFill>
              </a:rPr>
              <a:t>lose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Adverse shift in relationships</a:t>
            </a:r>
          </a:p>
          <a:p>
            <a:pPr>
              <a:buFontTx/>
              <a:buChar char="•"/>
            </a:pPr>
            <a:r>
              <a:rPr lang="en-GB" altLang="en-US" sz="1800" dirty="0">
                <a:solidFill>
                  <a:schemeClr val="bg1"/>
                </a:solidFill>
              </a:rPr>
              <a:t> Long-term adverse effects for buyer</a:t>
            </a:r>
          </a:p>
          <a:p>
            <a:r>
              <a:rPr lang="en-GB" altLang="en-US" sz="1800" dirty="0">
                <a:solidFill>
                  <a:schemeClr val="bg1"/>
                </a:solidFill>
              </a:rPr>
              <a:t>  and seller</a:t>
            </a:r>
          </a:p>
          <a:p>
            <a:endParaRPr lang="en-GB" altLang="en-US" sz="1800" b="0" dirty="0">
              <a:solidFill>
                <a:schemeClr val="bg1"/>
              </a:solidFill>
            </a:endParaRPr>
          </a:p>
          <a:p>
            <a:endParaRPr lang="en-GB" altLang="en-US" sz="1800" b="0" dirty="0">
              <a:solidFill>
                <a:schemeClr val="bg1"/>
              </a:solidFill>
            </a:endParaRPr>
          </a:p>
          <a:p>
            <a:endParaRPr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2" name="AutoShape 60"/>
          <p:cNvSpPr>
            <a:spLocks noChangeArrowheads="1"/>
          </p:cNvSpPr>
          <p:nvPr/>
        </p:nvSpPr>
        <p:spPr bwMode="auto">
          <a:xfrm>
            <a:off x="1203703" y="1328023"/>
            <a:ext cx="7424307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Advantages and disadvantages of reverse auctions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1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411" name="Rectangle 59"/>
          <p:cNvSpPr>
            <a:spLocks noChangeArrowheads="1"/>
          </p:cNvSpPr>
          <p:nvPr/>
        </p:nvSpPr>
        <p:spPr bwMode="auto">
          <a:xfrm>
            <a:off x="1411234" y="0"/>
            <a:ext cx="9585432" cy="1464231"/>
          </a:xfrm>
          <a:prstGeom prst="round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40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228412" name="AutoShape 60"/>
          <p:cNvSpPr>
            <a:spLocks noChangeArrowheads="1"/>
          </p:cNvSpPr>
          <p:nvPr/>
        </p:nvSpPr>
        <p:spPr bwMode="auto">
          <a:xfrm>
            <a:off x="2640014" y="1222321"/>
            <a:ext cx="6553200" cy="827088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Purchase cards – benefits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280445" y="2049409"/>
            <a:ext cx="7272337" cy="3662541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Compliance levels can improve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Average transaction costs can drop dramatically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Implementation costs much less than an ERP system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Suppliers are paid faster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There is improved data</a:t>
            </a:r>
          </a:p>
          <a:p>
            <a:pPr marL="285750" indent="-285750">
              <a:lnSpc>
                <a:spcPct val="200000"/>
              </a:lnSpc>
              <a:buSzPct val="200000"/>
              <a:buFont typeface="Wingdings" panose="05000000000000000000" pitchFamily="2" charset="2"/>
              <a:buChar char="ü"/>
              <a:defRPr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  Less procurement employee time spent on paperwork</a:t>
            </a:r>
          </a:p>
          <a:p>
            <a:pPr>
              <a:buSzPct val="200000"/>
              <a:defRPr/>
            </a:pPr>
            <a:endParaRPr lang="en-US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84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84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8411" grpId="0" animBg="1"/>
      <p:bldP spid="22841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449" name="Rectangle 73"/>
          <p:cNvSpPr>
            <a:spLocks noChangeArrowheads="1"/>
          </p:cNvSpPr>
          <p:nvPr/>
        </p:nvSpPr>
        <p:spPr bwMode="auto">
          <a:xfrm>
            <a:off x="1572341" y="16334"/>
            <a:ext cx="9695714" cy="1200329"/>
          </a:xfrm>
          <a:prstGeom prst="rect">
            <a:avLst/>
          </a:prstGeom>
          <a:noFill/>
          <a:ln w="12700">
            <a:noFill/>
            <a:miter lim="800000"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en-GB" altLang="en-US" sz="3600" dirty="0">
                <a:solidFill>
                  <a:srgbClr val="0070C0"/>
                </a:solidFill>
              </a:rPr>
              <a:t>Procurement policies, procedures and support tools   </a:t>
            </a:r>
          </a:p>
        </p:txBody>
      </p:sp>
      <p:sp>
        <p:nvSpPr>
          <p:cNvPr id="229450" name="AutoShape 74"/>
          <p:cNvSpPr>
            <a:spLocks noChangeArrowheads="1"/>
          </p:cNvSpPr>
          <p:nvPr/>
        </p:nvSpPr>
        <p:spPr bwMode="auto">
          <a:xfrm>
            <a:off x="1180304" y="1405232"/>
            <a:ext cx="5905500" cy="827087"/>
          </a:xfrm>
          <a:prstGeom prst="roundRect">
            <a:avLst>
              <a:gd name="adj" fmla="val 16667"/>
            </a:avLst>
          </a:prstGeom>
          <a:noFill/>
          <a:ln w="9525">
            <a:noFill/>
            <a:round/>
            <a:headEnd/>
            <a:tailEnd/>
          </a:ln>
          <a:effectLst>
            <a:prstShdw prst="shdw17" dist="17961" dir="2700000">
              <a:schemeClr val="bg1">
                <a:gamma/>
                <a:shade val="60000"/>
                <a:invGamma/>
              </a:schemeClr>
            </a:prstShdw>
          </a:effectLst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Procurement manuals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317" name="Rectangle 75"/>
          <p:cNvSpPr>
            <a:spLocks noChangeArrowheads="1"/>
          </p:cNvSpPr>
          <p:nvPr/>
        </p:nvSpPr>
        <p:spPr bwMode="auto">
          <a:xfrm>
            <a:off x="2665708" y="3056204"/>
            <a:ext cx="6385302" cy="2431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 sz="2000" b="1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 sz="2000" b="1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 sz="2000" b="1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 sz="2000" b="1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 sz="2000" b="1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000" b="1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FontTx/>
              <a:buChar char="•"/>
            </a:pPr>
            <a:r>
              <a:rPr lang="en-US" altLang="en-US" sz="1900" dirty="0"/>
              <a:t>  Statement from CEO or similar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Procurement organisation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Policy statements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Procedures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Emergency procurement arrangements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Supplier development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Relationship management</a:t>
            </a:r>
          </a:p>
          <a:p>
            <a:pPr eaLnBrk="1" hangingPunct="1">
              <a:buFontTx/>
              <a:buChar char="•"/>
            </a:pPr>
            <a:r>
              <a:rPr lang="en-US" altLang="en-US" sz="1900" dirty="0"/>
              <a:t>  Managing risk</a:t>
            </a:r>
            <a:endParaRPr lang="en-GB" altLang="en-US" dirty="0"/>
          </a:p>
        </p:txBody>
      </p:sp>
      <p:sp>
        <p:nvSpPr>
          <p:cNvPr id="229452" name="AutoShape 76"/>
          <p:cNvSpPr>
            <a:spLocks noChangeArrowheads="1"/>
          </p:cNvSpPr>
          <p:nvPr/>
        </p:nvSpPr>
        <p:spPr bwMode="auto">
          <a:xfrm>
            <a:off x="2296316" y="2106563"/>
            <a:ext cx="3673475" cy="628650"/>
          </a:xfrm>
          <a:prstGeom prst="roundRect">
            <a:avLst>
              <a:gd name="adj" fmla="val 16667"/>
            </a:avLst>
          </a:prstGeom>
          <a:noFill/>
          <a:ln w="9525">
            <a:solidFill>
              <a:schemeClr val="tx1">
                <a:lumMod val="75000"/>
              </a:schemeClr>
            </a:solidFill>
            <a:round/>
            <a:headEnd/>
            <a:tailEnd/>
          </a:ln>
        </p:spPr>
        <p:txBody>
          <a:bodyPr wrap="none" anchor="ctr"/>
          <a:lstStyle/>
          <a:p>
            <a:pPr algn="ctr" eaLnBrk="1" hangingPunct="1">
              <a:defRPr/>
            </a:pPr>
            <a:r>
              <a:rPr lang="en-US" b="1" dirty="0">
                <a:solidFill>
                  <a:srgbClr val="333399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 may include:</a:t>
            </a:r>
          </a:p>
        </p:txBody>
      </p:sp>
      <p:pic>
        <p:nvPicPr>
          <p:cNvPr id="13321" name="Picture 9" descr="C:\Users\Sandra Small\AppData\Local\Microsoft\Windows\Temporary Internet Files\Content.IE5\7ZCEBS26\manual-98728_64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5534" y="1216663"/>
            <a:ext cx="2484000" cy="24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7" dur="500"/>
                                        <p:tgtEl>
                                          <p:spTgt spid="2294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294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4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294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9449" grpId="0"/>
      <p:bldP spid="229450" grpId="0"/>
      <p:bldP spid="229452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0F34694-1F87-4142-B354-C8E3E130A7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5085" y="602381"/>
            <a:ext cx="5041829" cy="4444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081201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174</TotalTime>
  <Words>646</Words>
  <Application>Microsoft Office PowerPoint</Application>
  <PresentationFormat>Widescreen</PresentationFormat>
  <Paragraphs>131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Myriad Pro</vt:lpstr>
      <vt:lpstr>Wingdings</vt:lpstr>
      <vt:lpstr>20140311PresentationUWTSDTemplate</vt:lpstr>
      <vt:lpstr>1_20140311PresentationUWTSDTemplate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Jacob Gwa</dc:creator>
  <cp:lastModifiedBy>Jacob Gwa</cp:lastModifiedBy>
  <cp:revision>18</cp:revision>
  <dcterms:created xsi:type="dcterms:W3CDTF">2021-02-17T20:51:13Z</dcterms:created>
  <dcterms:modified xsi:type="dcterms:W3CDTF">2021-03-03T21:34:25Z</dcterms:modified>
</cp:coreProperties>
</file>