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6" d="100"/>
          <a:sy n="76" d="100"/>
        </p:scale>
        <p:origin x="72" y="60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0991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4D8B"/>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0891B2"/>
          </a:solidFill>
          <a:ln/>
        </p:spPr>
        <p:txBody>
          <a:bodyPr/>
          <a:lstStyle/>
          <a:p>
            <a:endParaRPr lang="en-US"/>
          </a:p>
        </p:txBody>
      </p:sp>
      <p:sp>
        <p:nvSpPr>
          <p:cNvPr id="3" name="Text 1"/>
          <p:cNvSpPr/>
          <p:nvPr/>
        </p:nvSpPr>
        <p:spPr>
          <a:xfrm>
            <a:off x="457200" y="1105312"/>
            <a:ext cx="8229600" cy="914400"/>
          </a:xfrm>
          <a:prstGeom prst="rect">
            <a:avLst/>
          </a:prstGeom>
          <a:noFill/>
          <a:ln/>
        </p:spPr>
        <p:txBody>
          <a:bodyPr wrap="square" rtlCol="0" anchor="ctr"/>
          <a:lstStyle/>
          <a:p>
            <a:pPr marL="0" indent="0" algn="ctr">
              <a:buNone/>
            </a:pPr>
            <a:r>
              <a:rPr lang="en-US" sz="5200" b="1" dirty="0">
                <a:solidFill>
                  <a:srgbClr val="FFFFFF"/>
                </a:solidFill>
                <a:latin typeface="Arial" pitchFamily="34" charset="0"/>
                <a:ea typeface="Arial" pitchFamily="34" charset="-122"/>
                <a:cs typeface="Arial" pitchFamily="34" charset="-120"/>
              </a:rPr>
              <a:t>Erikson's Psychosocial Theory</a:t>
            </a:r>
            <a:endParaRPr lang="en-US" sz="5200" dirty="0"/>
          </a:p>
        </p:txBody>
      </p:sp>
      <p:sp>
        <p:nvSpPr>
          <p:cNvPr id="4" name="Text 2"/>
          <p:cNvSpPr/>
          <p:nvPr/>
        </p:nvSpPr>
        <p:spPr>
          <a:xfrm>
            <a:off x="457200" y="2452784"/>
            <a:ext cx="8229600" cy="548640"/>
          </a:xfrm>
          <a:prstGeom prst="rect">
            <a:avLst/>
          </a:prstGeom>
          <a:noFill/>
          <a:ln/>
        </p:spPr>
        <p:txBody>
          <a:bodyPr wrap="square" rtlCol="0" anchor="ctr"/>
          <a:lstStyle/>
          <a:p>
            <a:pPr marL="0" indent="0" algn="ctr">
              <a:buNone/>
            </a:pPr>
            <a:r>
              <a:rPr lang="en-US" sz="2800" dirty="0">
                <a:solidFill>
                  <a:srgbClr val="0891B2"/>
                </a:solidFill>
                <a:latin typeface="Arial" pitchFamily="34" charset="0"/>
                <a:ea typeface="Arial" pitchFamily="34" charset="-122"/>
                <a:cs typeface="Arial" pitchFamily="34" charset="-120"/>
              </a:rPr>
              <a:t>Supporting Isaac's Early Childhood Development</a:t>
            </a:r>
            <a:endParaRPr lang="en-US" sz="2800" dirty="0"/>
          </a:p>
        </p:txBody>
      </p:sp>
      <p:sp>
        <p:nvSpPr>
          <p:cNvPr id="5" name="Text 3"/>
          <p:cNvSpPr/>
          <p:nvPr/>
        </p:nvSpPr>
        <p:spPr>
          <a:xfrm>
            <a:off x="457200" y="2891905"/>
            <a:ext cx="8229600" cy="457200"/>
          </a:xfrm>
          <a:prstGeom prst="rect">
            <a:avLst/>
          </a:prstGeom>
          <a:noFill/>
          <a:ln/>
        </p:spPr>
        <p:txBody>
          <a:bodyPr wrap="square" rtlCol="0" anchor="ctr"/>
          <a:lstStyle/>
          <a:p>
            <a:pPr algn="ctr"/>
            <a:r>
              <a:rPr lang="en-US" sz="2000" i="1" dirty="0">
                <a:solidFill>
                  <a:srgbClr val="FFFFFF"/>
                </a:solidFill>
                <a:latin typeface="Calibri" pitchFamily="34" charset="0"/>
                <a:ea typeface="Calibri" pitchFamily="34" charset="-122"/>
                <a:cs typeface="Calibri" pitchFamily="34" charset="-120"/>
              </a:rPr>
              <a:t>Understanding Isaac's Development</a:t>
            </a:r>
            <a:endParaRPr lang="en-US" sz="2000" dirty="0"/>
          </a:p>
        </p:txBody>
      </p:sp>
      <p:sp>
        <p:nvSpPr>
          <p:cNvPr id="6" name="Shape 4"/>
          <p:cNvSpPr/>
          <p:nvPr/>
        </p:nvSpPr>
        <p:spPr>
          <a:xfrm>
            <a:off x="1371600" y="3474720"/>
            <a:ext cx="6400800" cy="1188720"/>
          </a:xfrm>
          <a:prstGeom prst="roundRect">
            <a:avLst>
              <a:gd name="adj" fmla="val 7692"/>
            </a:avLst>
          </a:prstGeom>
          <a:noFill/>
          <a:ln w="25400">
            <a:solidFill>
              <a:srgbClr val="0891B2"/>
            </a:solidFill>
            <a:prstDash val="solid"/>
          </a:ln>
        </p:spPr>
        <p:txBody>
          <a:bodyPr/>
          <a:lstStyle/>
          <a:p>
            <a:endParaRPr lang="en-US"/>
          </a:p>
        </p:txBody>
      </p:sp>
      <p:sp>
        <p:nvSpPr>
          <p:cNvPr id="7" name="Text 5"/>
          <p:cNvSpPr/>
          <p:nvPr/>
        </p:nvSpPr>
        <p:spPr>
          <a:xfrm>
            <a:off x="1554480" y="3611880"/>
            <a:ext cx="6035040" cy="914400"/>
          </a:xfrm>
          <a:prstGeom prst="rect">
            <a:avLst/>
          </a:prstGeom>
          <a:noFill/>
          <a:ln/>
        </p:spPr>
        <p:txBody>
          <a:bodyPr wrap="square" rtlCol="0" anchor="ctr"/>
          <a:lstStyle/>
          <a:p>
            <a:pPr algn="ctr">
              <a:lnSpc>
                <a:spcPct val="150000"/>
              </a:lnSpc>
            </a:pPr>
            <a:r>
              <a:rPr lang="en-US" sz="1400" b="1" dirty="0">
                <a:solidFill>
                  <a:schemeClr val="bg1"/>
                </a:solidFill>
                <a:latin typeface="Arial" pitchFamily="34" charset="0"/>
                <a:ea typeface="Arial" pitchFamily="34" charset="-122"/>
                <a:cs typeface="Arial" pitchFamily="34" charset="-120"/>
              </a:rPr>
              <a:t>Student Name: Iqrah Aleena Asghar  |  Student ID: 2505023</a:t>
            </a:r>
            <a:endParaRPr lang="en-US" sz="1400" dirty="0">
              <a:solidFill>
                <a:schemeClr val="bg1"/>
              </a:solidFill>
            </a:endParaRPr>
          </a:p>
          <a:p>
            <a:pPr algn="ctr">
              <a:lnSpc>
                <a:spcPct val="150000"/>
              </a:lnSpc>
            </a:pPr>
            <a:r>
              <a:rPr lang="en-US" sz="1400" b="1" dirty="0">
                <a:solidFill>
                  <a:schemeClr val="bg1"/>
                </a:solidFill>
                <a:latin typeface="Arial" pitchFamily="34" charset="0"/>
                <a:ea typeface="Arial" pitchFamily="34" charset="-122"/>
                <a:cs typeface="Arial" pitchFamily="34" charset="-120"/>
              </a:rPr>
              <a:t>Module:</a:t>
            </a:r>
            <a:r>
              <a:rPr lang="en-US" sz="1400" dirty="0">
                <a:solidFill>
                  <a:schemeClr val="bg1"/>
                </a:solidFill>
                <a:latin typeface="Arial" pitchFamily="34" charset="0"/>
                <a:ea typeface="Arial" pitchFamily="34" charset="-122"/>
                <a:cs typeface="Arial" pitchFamily="34" charset="-120"/>
              </a:rPr>
              <a:t> Psychology in Health and Social Care | Code: LCHS4010</a:t>
            </a:r>
            <a:endParaRPr lang="en-US" sz="1400" dirty="0">
              <a:solidFill>
                <a:schemeClr val="bg1"/>
              </a:solidFill>
            </a:endParaRPr>
          </a:p>
          <a:p>
            <a:pPr algn="ctr">
              <a:lnSpc>
                <a:spcPct val="150000"/>
              </a:lnSpc>
            </a:pPr>
            <a:r>
              <a:rPr lang="en-US" sz="1400" dirty="0">
                <a:solidFill>
                  <a:schemeClr val="bg1"/>
                </a:solidFill>
                <a:latin typeface="Arial" pitchFamily="34" charset="0"/>
                <a:ea typeface="Arial" pitchFamily="34" charset="-122"/>
                <a:cs typeface="Arial" pitchFamily="34" charset="-120"/>
              </a:rPr>
              <a:t>Component 1: Individual Presentation</a:t>
            </a:r>
            <a:endParaRPr lang="en-US" sz="14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1E4D8B"/>
          </a:solidFill>
          <a:ln/>
        </p:spPr>
        <p:txBody>
          <a:bodyPr/>
          <a:lstStyle/>
          <a:p>
            <a:endParaRPr lang="en-US"/>
          </a:p>
        </p:txBody>
      </p:sp>
      <p:sp>
        <p:nvSpPr>
          <p:cNvPr id="3" name="Text 1"/>
          <p:cNvSpPr/>
          <p:nvPr/>
        </p:nvSpPr>
        <p:spPr>
          <a:xfrm>
            <a:off x="457200" y="137160"/>
            <a:ext cx="8229600" cy="365760"/>
          </a:xfrm>
          <a:prstGeom prst="rect">
            <a:avLst/>
          </a:prstGeom>
          <a:noFill/>
          <a:ln/>
        </p:spPr>
        <p:txBody>
          <a:bodyPr wrap="square" rtlCol="0" anchor="ctr"/>
          <a:lstStyle/>
          <a:p>
            <a:pPr marL="0" indent="0">
              <a:buNone/>
            </a:pPr>
            <a:r>
              <a:rPr lang="en-US" sz="3200" b="1" dirty="0">
                <a:solidFill>
                  <a:srgbClr val="FFFFFF"/>
                </a:solidFill>
                <a:latin typeface="Arial" pitchFamily="34" charset="0"/>
                <a:ea typeface="Arial" pitchFamily="34" charset="-122"/>
                <a:cs typeface="Arial" pitchFamily="34" charset="-120"/>
              </a:rPr>
              <a:t>Introduction: Isaac's Profile</a:t>
            </a:r>
            <a:endParaRPr lang="en-US" sz="3200" dirty="0"/>
          </a:p>
        </p:txBody>
      </p:sp>
      <p:sp>
        <p:nvSpPr>
          <p:cNvPr id="4" name="Text 2"/>
          <p:cNvSpPr/>
          <p:nvPr/>
        </p:nvSpPr>
        <p:spPr>
          <a:xfrm>
            <a:off x="457200" y="914400"/>
            <a:ext cx="4114800" cy="365760"/>
          </a:xfrm>
          <a:prstGeom prst="rect">
            <a:avLst/>
          </a:prstGeom>
          <a:noFill/>
          <a:ln/>
        </p:spPr>
        <p:txBody>
          <a:bodyPr wrap="square" rtlCol="0" anchor="ctr"/>
          <a:lstStyle/>
          <a:p>
            <a:pPr marL="0" indent="0">
              <a:buNone/>
            </a:pPr>
            <a:r>
              <a:rPr lang="en-US" sz="1800" b="1" dirty="0">
                <a:solidFill>
                  <a:srgbClr val="0891B2"/>
                </a:solidFill>
                <a:latin typeface="Arial" pitchFamily="34" charset="0"/>
                <a:ea typeface="Arial" pitchFamily="34" charset="-122"/>
                <a:cs typeface="Arial" pitchFamily="34" charset="-120"/>
              </a:rPr>
              <a:t>Background Context</a:t>
            </a:r>
            <a:endParaRPr lang="en-US" sz="1800" dirty="0"/>
          </a:p>
        </p:txBody>
      </p:sp>
      <p:sp>
        <p:nvSpPr>
          <p:cNvPr id="5" name="Text 3"/>
          <p:cNvSpPr/>
          <p:nvPr/>
        </p:nvSpPr>
        <p:spPr>
          <a:xfrm>
            <a:off x="457200" y="1371600"/>
            <a:ext cx="4114800" cy="2617596"/>
          </a:xfrm>
          <a:prstGeom prst="rect">
            <a:avLst/>
          </a:prstGeom>
          <a:noFill/>
          <a:ln/>
        </p:spPr>
        <p:txBody>
          <a:bodyPr wrap="square" rtlCol="0" anchor="t"/>
          <a:lstStyle/>
          <a:p>
            <a:pPr marL="285750" indent="-285750">
              <a:lnSpc>
                <a:spcPct val="200000"/>
              </a:lnSpc>
              <a:buFont typeface="Arial" panose="020B0604020202020204" pitchFamily="34" charset="0"/>
              <a:buChar char="•"/>
            </a:pPr>
            <a:r>
              <a:rPr lang="en-US" sz="1300" dirty="0">
                <a:solidFill>
                  <a:srgbClr val="1F2937"/>
                </a:solidFill>
                <a:latin typeface="Arial" pitchFamily="34" charset="0"/>
                <a:ea typeface="Arial" pitchFamily="34" charset="-122"/>
                <a:cs typeface="Arial" pitchFamily="34" charset="-120"/>
              </a:rPr>
              <a:t>Age: 4 years old </a:t>
            </a:r>
          </a:p>
          <a:p>
            <a:pPr marL="285750" indent="-285750">
              <a:lnSpc>
                <a:spcPct val="200000"/>
              </a:lnSpc>
              <a:buFont typeface="Arial" panose="020B0604020202020204" pitchFamily="34" charset="0"/>
              <a:buChar char="•"/>
            </a:pPr>
            <a:r>
              <a:rPr lang="en-US" sz="1300" dirty="0">
                <a:solidFill>
                  <a:srgbClr val="1F2937"/>
                </a:solidFill>
                <a:latin typeface="Arial" pitchFamily="34" charset="0"/>
                <a:ea typeface="Arial" pitchFamily="34" charset="-122"/>
                <a:cs typeface="Arial" pitchFamily="34" charset="-120"/>
              </a:rPr>
              <a:t>Setting: London Children’s Centre </a:t>
            </a:r>
          </a:p>
          <a:p>
            <a:pPr marL="285750" indent="-285750">
              <a:lnSpc>
                <a:spcPct val="200000"/>
              </a:lnSpc>
              <a:buFont typeface="Arial" panose="020B0604020202020204" pitchFamily="34" charset="0"/>
              <a:buChar char="•"/>
            </a:pPr>
            <a:r>
              <a:rPr lang="en-US" sz="1300" dirty="0">
                <a:solidFill>
                  <a:srgbClr val="1F2937"/>
                </a:solidFill>
                <a:latin typeface="Arial" pitchFamily="34" charset="0"/>
                <a:ea typeface="Arial" pitchFamily="34" charset="-122"/>
                <a:cs typeface="Arial" pitchFamily="34" charset="-120"/>
              </a:rPr>
              <a:t>Mother: Lone parent, postnatal depression </a:t>
            </a:r>
          </a:p>
          <a:p>
            <a:pPr marL="285750" indent="-285750">
              <a:lnSpc>
                <a:spcPct val="200000"/>
              </a:lnSpc>
              <a:buFont typeface="Arial" panose="020B0604020202020204" pitchFamily="34" charset="0"/>
              <a:buChar char="•"/>
            </a:pPr>
            <a:r>
              <a:rPr lang="en-US" sz="1300" dirty="0">
                <a:solidFill>
                  <a:srgbClr val="1F2937"/>
                </a:solidFill>
                <a:latin typeface="Arial" pitchFamily="34" charset="0"/>
                <a:ea typeface="Arial" pitchFamily="34" charset="-122"/>
                <a:cs typeface="Arial" pitchFamily="34" charset="-120"/>
              </a:rPr>
              <a:t>Major Problems: Withdrawing, late language development, insecure attachment </a:t>
            </a:r>
          </a:p>
          <a:p>
            <a:pPr marL="285750" indent="-285750">
              <a:lnSpc>
                <a:spcPct val="200000"/>
              </a:lnSpc>
              <a:buFont typeface="Arial" panose="020B0604020202020204" pitchFamily="34" charset="0"/>
              <a:buChar char="•"/>
            </a:pPr>
            <a:r>
              <a:rPr lang="en-US" sz="1300" dirty="0">
                <a:solidFill>
                  <a:srgbClr val="1F2937"/>
                </a:solidFill>
                <a:latin typeface="Arial" pitchFamily="34" charset="0"/>
                <a:ea typeface="Arial" pitchFamily="34" charset="-122"/>
                <a:cs typeface="Arial" pitchFamily="34" charset="-120"/>
              </a:rPr>
              <a:t>Unstable childcare for 2 years</a:t>
            </a:r>
            <a:endParaRPr lang="en-US" sz="1300" dirty="0"/>
          </a:p>
        </p:txBody>
      </p:sp>
      <p:pic>
        <p:nvPicPr>
          <p:cNvPr id="9" name="Picture 8">
            <a:extLst>
              <a:ext uri="{FF2B5EF4-FFF2-40B4-BE49-F238E27FC236}">
                <a16:creationId xmlns:a16="http://schemas.microsoft.com/office/drawing/2014/main" id="{A128B83E-75DC-8F93-483B-B78882F3A900}"/>
              </a:ext>
            </a:extLst>
          </p:cNvPr>
          <p:cNvPicPr>
            <a:picLocks noChangeAspect="1"/>
          </p:cNvPicPr>
          <p:nvPr/>
        </p:nvPicPr>
        <p:blipFill>
          <a:blip r:embed="rId3"/>
          <a:srcRect b="9401"/>
          <a:stretch>
            <a:fillRect/>
          </a:stretch>
        </p:blipFill>
        <p:spPr>
          <a:xfrm>
            <a:off x="4572000" y="1244991"/>
            <a:ext cx="4307770" cy="323820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1E4D8B"/>
          </a:solidFill>
          <a:ln/>
        </p:spPr>
        <p:txBody>
          <a:bodyPr/>
          <a:lstStyle/>
          <a:p>
            <a:endParaRPr lang="en-US"/>
          </a:p>
        </p:txBody>
      </p:sp>
      <p:sp>
        <p:nvSpPr>
          <p:cNvPr id="3" name="Text 1"/>
          <p:cNvSpPr/>
          <p:nvPr/>
        </p:nvSpPr>
        <p:spPr>
          <a:xfrm>
            <a:off x="457200" y="137160"/>
            <a:ext cx="8229600" cy="365760"/>
          </a:xfrm>
          <a:prstGeom prst="rect">
            <a:avLst/>
          </a:prstGeom>
          <a:noFill/>
          <a:ln/>
        </p:spPr>
        <p:txBody>
          <a:bodyPr wrap="square" rtlCol="0" anchor="ctr"/>
          <a:lstStyle/>
          <a:p>
            <a:pPr marL="0" indent="0">
              <a:buNone/>
            </a:pPr>
            <a:r>
              <a:rPr lang="en-US" sz="3200" b="1" dirty="0">
                <a:solidFill>
                  <a:srgbClr val="FFFFFF"/>
                </a:solidFill>
                <a:latin typeface="Arial" pitchFamily="34" charset="0"/>
                <a:ea typeface="Arial" pitchFamily="34" charset="-122"/>
                <a:cs typeface="Arial" pitchFamily="34" charset="-120"/>
              </a:rPr>
              <a:t>Erik Erikson's Theory: Core Concepts</a:t>
            </a:r>
            <a:endParaRPr lang="en-US" sz="3200" dirty="0"/>
          </a:p>
        </p:txBody>
      </p:sp>
      <p:sp>
        <p:nvSpPr>
          <p:cNvPr id="4" name="Text 2"/>
          <p:cNvSpPr/>
          <p:nvPr/>
        </p:nvSpPr>
        <p:spPr>
          <a:xfrm>
            <a:off x="457200" y="914400"/>
            <a:ext cx="8229600" cy="274320"/>
          </a:xfrm>
          <a:prstGeom prst="rect">
            <a:avLst/>
          </a:prstGeom>
          <a:noFill/>
          <a:ln/>
        </p:spPr>
        <p:txBody>
          <a:bodyPr wrap="square" rtlCol="0" anchor="ctr"/>
          <a:lstStyle/>
          <a:p>
            <a:pPr marL="0" indent="0">
              <a:buNone/>
            </a:pPr>
            <a:r>
              <a:rPr lang="en-US" sz="1600" b="1" dirty="0">
                <a:solidFill>
                  <a:srgbClr val="0891B2"/>
                </a:solidFill>
                <a:latin typeface="Arial" pitchFamily="34" charset="0"/>
                <a:ea typeface="Arial" pitchFamily="34" charset="-122"/>
                <a:cs typeface="Arial" pitchFamily="34" charset="-120"/>
              </a:rPr>
              <a:t>Psychosocial Development Theory</a:t>
            </a:r>
            <a:endParaRPr lang="en-US" sz="1600" dirty="0"/>
          </a:p>
        </p:txBody>
      </p:sp>
      <p:sp>
        <p:nvSpPr>
          <p:cNvPr id="5" name="Text 3"/>
          <p:cNvSpPr/>
          <p:nvPr/>
        </p:nvSpPr>
        <p:spPr>
          <a:xfrm>
            <a:off x="457200" y="1311312"/>
            <a:ext cx="8229600" cy="1828800"/>
          </a:xfrm>
          <a:prstGeom prst="rect">
            <a:avLst/>
          </a:prstGeom>
          <a:noFill/>
          <a:ln/>
        </p:spPr>
        <p:txBody>
          <a:bodyPr wrap="square" rtlCol="0" anchor="t"/>
          <a:lstStyle/>
          <a:p>
            <a:pPr>
              <a:lnSpc>
                <a:spcPct val="200000"/>
              </a:lnSpc>
            </a:pPr>
            <a:r>
              <a:rPr lang="en-US" sz="1300" dirty="0">
                <a:solidFill>
                  <a:srgbClr val="1F2937"/>
                </a:solidFill>
                <a:latin typeface="Arial" pitchFamily="34" charset="0"/>
                <a:ea typeface="Arial" pitchFamily="34" charset="-122"/>
                <a:cs typeface="Arial" pitchFamily="34" charset="-120"/>
              </a:rPr>
              <a:t>According to Erikson (the 1950s-1980s), there are eight stages of psychosocial development in one’s life (Erikson, 1959).</a:t>
            </a:r>
          </a:p>
          <a:p>
            <a:pPr>
              <a:lnSpc>
                <a:spcPct val="200000"/>
              </a:lnSpc>
            </a:pPr>
            <a:r>
              <a:rPr lang="en-US" sz="1300" dirty="0">
                <a:solidFill>
                  <a:srgbClr val="1F2937"/>
                </a:solidFill>
                <a:latin typeface="Arial" pitchFamily="34" charset="0"/>
                <a:ea typeface="Arial" pitchFamily="34" charset="-122"/>
                <a:cs typeface="Arial" pitchFamily="34" charset="-120"/>
              </a:rPr>
              <a:t>Main concept: Each stage entails a psychological crisis that is a conflict between two contradicting aspects.</a:t>
            </a:r>
          </a:p>
          <a:p>
            <a:pPr>
              <a:lnSpc>
                <a:spcPct val="200000"/>
              </a:lnSpc>
            </a:pPr>
            <a:r>
              <a:rPr lang="en-US" sz="1300" dirty="0">
                <a:solidFill>
                  <a:srgbClr val="1F2937"/>
                </a:solidFill>
                <a:latin typeface="Arial" pitchFamily="34" charset="0"/>
                <a:ea typeface="Arial" pitchFamily="34" charset="-122"/>
                <a:cs typeface="Arial" pitchFamily="34" charset="-120"/>
              </a:rPr>
              <a:t>The resolution of each crisis leads to personality development and social interaction.</a:t>
            </a:r>
          </a:p>
          <a:p>
            <a:pPr>
              <a:lnSpc>
                <a:spcPct val="200000"/>
              </a:lnSpc>
            </a:pPr>
            <a:r>
              <a:rPr lang="en-US" sz="1300" dirty="0">
                <a:solidFill>
                  <a:srgbClr val="1F2937"/>
                </a:solidFill>
                <a:latin typeface="Arial" pitchFamily="34" charset="0"/>
                <a:ea typeface="Arial" pitchFamily="34" charset="-122"/>
                <a:cs typeface="Arial" pitchFamily="34" charset="-120"/>
              </a:rPr>
              <a:t>Experiences during the early years determine one’s ability to trust, interact, and build relationships.</a:t>
            </a:r>
            <a:endParaRPr lang="en-US" sz="1300" dirty="0"/>
          </a:p>
        </p:txBody>
      </p:sp>
      <p:sp>
        <p:nvSpPr>
          <p:cNvPr id="6" name="Shape 4"/>
          <p:cNvSpPr/>
          <p:nvPr/>
        </p:nvSpPr>
        <p:spPr>
          <a:xfrm>
            <a:off x="457200" y="3383280"/>
            <a:ext cx="8229600" cy="914400"/>
          </a:xfrm>
          <a:prstGeom prst="roundRect">
            <a:avLst>
              <a:gd name="adj" fmla="val 5000"/>
            </a:avLst>
          </a:prstGeom>
          <a:solidFill>
            <a:srgbClr val="E0F2FE"/>
          </a:solidFill>
          <a:ln/>
        </p:spPr>
        <p:txBody>
          <a:bodyPr/>
          <a:lstStyle/>
          <a:p>
            <a:endParaRPr lang="en-US"/>
          </a:p>
        </p:txBody>
      </p:sp>
      <p:sp>
        <p:nvSpPr>
          <p:cNvPr id="7" name="Text 5"/>
          <p:cNvSpPr/>
          <p:nvPr/>
        </p:nvSpPr>
        <p:spPr>
          <a:xfrm>
            <a:off x="640080" y="3520440"/>
            <a:ext cx="7863840" cy="640080"/>
          </a:xfrm>
          <a:prstGeom prst="rect">
            <a:avLst/>
          </a:prstGeom>
          <a:noFill/>
          <a:ln/>
        </p:spPr>
        <p:txBody>
          <a:bodyPr wrap="square" rtlCol="0" anchor="ctr"/>
          <a:lstStyle/>
          <a:p>
            <a:pPr marL="0" indent="0">
              <a:buNone/>
            </a:pPr>
            <a:r>
              <a:rPr lang="en-US" sz="1200" i="1" dirty="0">
                <a:solidFill>
                  <a:srgbClr val="1F2937"/>
                </a:solidFill>
                <a:latin typeface="Arial" pitchFamily="34" charset="0"/>
                <a:ea typeface="Arial" pitchFamily="34" charset="-122"/>
                <a:cs typeface="Arial" pitchFamily="34" charset="-120"/>
              </a:rPr>
              <a:t>Focus: Trust vs. Mistrust (0-18 months) and Autonomy vs. Shame/Doubt (18 months - 3 years) - particularly relevant to Isaac's difficulties</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1E4D8B"/>
          </a:solidFill>
          <a:ln/>
        </p:spPr>
        <p:txBody>
          <a:bodyPr/>
          <a:lstStyle/>
          <a:p>
            <a:endParaRPr lang="en-US"/>
          </a:p>
        </p:txBody>
      </p:sp>
      <p:sp>
        <p:nvSpPr>
          <p:cNvPr id="3" name="Text 1"/>
          <p:cNvSpPr/>
          <p:nvPr/>
        </p:nvSpPr>
        <p:spPr>
          <a:xfrm>
            <a:off x="457200" y="137160"/>
            <a:ext cx="8229600" cy="365760"/>
          </a:xfrm>
          <a:prstGeom prst="rect">
            <a:avLst/>
          </a:prstGeom>
          <a:noFill/>
          <a:ln/>
        </p:spPr>
        <p:txBody>
          <a:bodyPr wrap="square" rtlCol="0" anchor="ctr"/>
          <a:lstStyle/>
          <a:p>
            <a:pPr marL="0" indent="0">
              <a:buNone/>
            </a:pPr>
            <a:r>
              <a:rPr lang="en-US" sz="3200" b="1" dirty="0">
                <a:solidFill>
                  <a:srgbClr val="FFFFFF"/>
                </a:solidFill>
                <a:latin typeface="Arial" pitchFamily="34" charset="0"/>
                <a:ea typeface="Arial" pitchFamily="34" charset="-122"/>
                <a:cs typeface="Arial" pitchFamily="34" charset="-120"/>
              </a:rPr>
              <a:t>Erikson's Eight Psychosocial Stages</a:t>
            </a:r>
            <a:endParaRPr lang="en-US" sz="3200" dirty="0"/>
          </a:p>
        </p:txBody>
      </p:sp>
      <p:sp>
        <p:nvSpPr>
          <p:cNvPr id="4" name="Shape 2"/>
          <p:cNvSpPr/>
          <p:nvPr/>
        </p:nvSpPr>
        <p:spPr>
          <a:xfrm>
            <a:off x="457200" y="914400"/>
            <a:ext cx="8229600" cy="320040"/>
          </a:xfrm>
          <a:prstGeom prst="rect">
            <a:avLst/>
          </a:prstGeom>
          <a:solidFill>
            <a:srgbClr val="DBEAFE"/>
          </a:solidFill>
          <a:ln w="12700">
            <a:solidFill>
              <a:srgbClr val="E5E7EB"/>
            </a:solidFill>
            <a:prstDash val="solid"/>
          </a:ln>
        </p:spPr>
        <p:txBody>
          <a:bodyPr/>
          <a:lstStyle/>
          <a:p>
            <a:endParaRPr lang="en-US"/>
          </a:p>
        </p:txBody>
      </p:sp>
      <p:sp>
        <p:nvSpPr>
          <p:cNvPr id="5" name="Text 3"/>
          <p:cNvSpPr/>
          <p:nvPr/>
        </p:nvSpPr>
        <p:spPr>
          <a:xfrm>
            <a:off x="640080" y="960120"/>
            <a:ext cx="3657600" cy="228600"/>
          </a:xfrm>
          <a:prstGeom prst="rect">
            <a:avLst/>
          </a:prstGeom>
          <a:noFill/>
          <a:ln/>
        </p:spPr>
        <p:txBody>
          <a:bodyPr wrap="square" rtlCol="0" anchor="ctr"/>
          <a:lstStyle/>
          <a:p>
            <a:pPr marL="0" indent="0">
              <a:buNone/>
            </a:pPr>
            <a:r>
              <a:rPr lang="en-US" sz="1100" b="1" dirty="0">
                <a:solidFill>
                  <a:srgbClr val="1E4D8B"/>
                </a:solidFill>
                <a:latin typeface="Arial" pitchFamily="34" charset="0"/>
                <a:ea typeface="Arial" pitchFamily="34" charset="-122"/>
                <a:cs typeface="Arial" pitchFamily="34" charset="-120"/>
              </a:rPr>
              <a:t>1. Trust vs. Mistrust</a:t>
            </a:r>
            <a:endParaRPr lang="en-US" sz="1100" dirty="0"/>
          </a:p>
        </p:txBody>
      </p:sp>
      <p:sp>
        <p:nvSpPr>
          <p:cNvPr id="6" name="Text 4"/>
          <p:cNvSpPr/>
          <p:nvPr/>
        </p:nvSpPr>
        <p:spPr>
          <a:xfrm>
            <a:off x="4389120" y="960120"/>
            <a:ext cx="2011680" cy="228600"/>
          </a:xfrm>
          <a:prstGeom prst="rect">
            <a:avLst/>
          </a:prstGeom>
          <a:noFill/>
          <a:ln/>
        </p:spPr>
        <p:txBody>
          <a:bodyPr wrap="square" rtlCol="0" anchor="ctr"/>
          <a:lstStyle/>
          <a:p>
            <a:pPr marL="0" indent="0">
              <a:buNone/>
            </a:pPr>
            <a:r>
              <a:rPr lang="en-US" sz="1100" dirty="0">
                <a:solidFill>
                  <a:srgbClr val="1F2937"/>
                </a:solidFill>
                <a:latin typeface="Arial" pitchFamily="34" charset="0"/>
                <a:ea typeface="Arial" pitchFamily="34" charset="-122"/>
                <a:cs typeface="Arial" pitchFamily="34" charset="-120"/>
              </a:rPr>
              <a:t>0-18 mo</a:t>
            </a:r>
            <a:endParaRPr lang="en-US" sz="1100" dirty="0"/>
          </a:p>
        </p:txBody>
      </p:sp>
      <p:sp>
        <p:nvSpPr>
          <p:cNvPr id="7" name="Text 5"/>
          <p:cNvSpPr/>
          <p:nvPr/>
        </p:nvSpPr>
        <p:spPr>
          <a:xfrm>
            <a:off x="6583680" y="960120"/>
            <a:ext cx="2011680" cy="228600"/>
          </a:xfrm>
          <a:prstGeom prst="rect">
            <a:avLst/>
          </a:prstGeom>
          <a:noFill/>
          <a:ln/>
        </p:spPr>
        <p:txBody>
          <a:bodyPr wrap="square" rtlCol="0" anchor="ctr"/>
          <a:lstStyle/>
          <a:p>
            <a:pPr marL="0" indent="0">
              <a:buNone/>
            </a:pPr>
            <a:r>
              <a:rPr lang="en-US" sz="1100" dirty="0">
                <a:solidFill>
                  <a:srgbClr val="1F2937"/>
                </a:solidFill>
                <a:latin typeface="Arial" pitchFamily="34" charset="0"/>
                <a:ea typeface="Arial" pitchFamily="34" charset="-122"/>
                <a:cs typeface="Arial" pitchFamily="34" charset="-120"/>
              </a:rPr>
              <a:t>Caregiver</a:t>
            </a:r>
            <a:endParaRPr lang="en-US" sz="1100" dirty="0"/>
          </a:p>
        </p:txBody>
      </p:sp>
      <p:sp>
        <p:nvSpPr>
          <p:cNvPr id="8" name="Shape 6"/>
          <p:cNvSpPr/>
          <p:nvPr/>
        </p:nvSpPr>
        <p:spPr>
          <a:xfrm>
            <a:off x="457200" y="1280160"/>
            <a:ext cx="8229600" cy="320040"/>
          </a:xfrm>
          <a:prstGeom prst="rect">
            <a:avLst/>
          </a:prstGeom>
          <a:solidFill>
            <a:srgbClr val="DBEAFE"/>
          </a:solidFill>
          <a:ln w="12700">
            <a:solidFill>
              <a:srgbClr val="E5E7EB"/>
            </a:solidFill>
            <a:prstDash val="solid"/>
          </a:ln>
        </p:spPr>
        <p:txBody>
          <a:bodyPr/>
          <a:lstStyle/>
          <a:p>
            <a:endParaRPr lang="en-US"/>
          </a:p>
        </p:txBody>
      </p:sp>
      <p:sp>
        <p:nvSpPr>
          <p:cNvPr id="9" name="Text 7"/>
          <p:cNvSpPr/>
          <p:nvPr/>
        </p:nvSpPr>
        <p:spPr>
          <a:xfrm>
            <a:off x="640080" y="1325880"/>
            <a:ext cx="3657600" cy="228600"/>
          </a:xfrm>
          <a:prstGeom prst="rect">
            <a:avLst/>
          </a:prstGeom>
          <a:noFill/>
          <a:ln/>
        </p:spPr>
        <p:txBody>
          <a:bodyPr wrap="square" rtlCol="0" anchor="ctr"/>
          <a:lstStyle/>
          <a:p>
            <a:pPr marL="0" indent="0">
              <a:buNone/>
            </a:pPr>
            <a:r>
              <a:rPr lang="en-US" sz="1100" b="1" dirty="0">
                <a:solidFill>
                  <a:srgbClr val="1E4D8B"/>
                </a:solidFill>
                <a:latin typeface="Arial" pitchFamily="34" charset="0"/>
                <a:ea typeface="Arial" pitchFamily="34" charset="-122"/>
                <a:cs typeface="Arial" pitchFamily="34" charset="-120"/>
              </a:rPr>
              <a:t>2. Autonomy vs. Shame</a:t>
            </a:r>
            <a:endParaRPr lang="en-US" sz="1100" dirty="0"/>
          </a:p>
        </p:txBody>
      </p:sp>
      <p:sp>
        <p:nvSpPr>
          <p:cNvPr id="10" name="Text 8"/>
          <p:cNvSpPr/>
          <p:nvPr/>
        </p:nvSpPr>
        <p:spPr>
          <a:xfrm>
            <a:off x="4389120" y="1325880"/>
            <a:ext cx="2011680" cy="228600"/>
          </a:xfrm>
          <a:prstGeom prst="rect">
            <a:avLst/>
          </a:prstGeom>
          <a:noFill/>
          <a:ln/>
        </p:spPr>
        <p:txBody>
          <a:bodyPr wrap="square" rtlCol="0" anchor="ctr"/>
          <a:lstStyle/>
          <a:p>
            <a:pPr marL="0" indent="0">
              <a:buNone/>
            </a:pPr>
            <a:r>
              <a:rPr lang="en-US" sz="1100" dirty="0">
                <a:solidFill>
                  <a:srgbClr val="1F2937"/>
                </a:solidFill>
                <a:latin typeface="Arial" pitchFamily="34" charset="0"/>
                <a:ea typeface="Arial" pitchFamily="34" charset="-122"/>
                <a:cs typeface="Arial" pitchFamily="34" charset="-120"/>
              </a:rPr>
              <a:t>18 mo-3 yr</a:t>
            </a:r>
            <a:endParaRPr lang="en-US" sz="1100" dirty="0"/>
          </a:p>
        </p:txBody>
      </p:sp>
      <p:sp>
        <p:nvSpPr>
          <p:cNvPr id="11" name="Text 9"/>
          <p:cNvSpPr/>
          <p:nvPr/>
        </p:nvSpPr>
        <p:spPr>
          <a:xfrm>
            <a:off x="6583680" y="1325880"/>
            <a:ext cx="2011680" cy="228600"/>
          </a:xfrm>
          <a:prstGeom prst="rect">
            <a:avLst/>
          </a:prstGeom>
          <a:noFill/>
          <a:ln/>
        </p:spPr>
        <p:txBody>
          <a:bodyPr wrap="square" rtlCol="0" anchor="ctr"/>
          <a:lstStyle/>
          <a:p>
            <a:pPr marL="0" indent="0">
              <a:buNone/>
            </a:pPr>
            <a:r>
              <a:rPr lang="en-US" sz="1100" dirty="0">
                <a:solidFill>
                  <a:srgbClr val="1F2937"/>
                </a:solidFill>
                <a:latin typeface="Arial" pitchFamily="34" charset="0"/>
                <a:ea typeface="Arial" pitchFamily="34" charset="-122"/>
                <a:cs typeface="Arial" pitchFamily="34" charset="-120"/>
              </a:rPr>
              <a:t>Parents</a:t>
            </a:r>
            <a:endParaRPr lang="en-US" sz="1100" dirty="0"/>
          </a:p>
        </p:txBody>
      </p:sp>
      <p:sp>
        <p:nvSpPr>
          <p:cNvPr id="12" name="Shape 10"/>
          <p:cNvSpPr/>
          <p:nvPr/>
        </p:nvSpPr>
        <p:spPr>
          <a:xfrm>
            <a:off x="457200" y="1645920"/>
            <a:ext cx="8229600" cy="320040"/>
          </a:xfrm>
          <a:prstGeom prst="rect">
            <a:avLst/>
          </a:prstGeom>
          <a:solidFill>
            <a:srgbClr val="DBEAFE"/>
          </a:solidFill>
          <a:ln w="12700">
            <a:solidFill>
              <a:srgbClr val="E5E7EB"/>
            </a:solidFill>
            <a:prstDash val="solid"/>
          </a:ln>
        </p:spPr>
        <p:txBody>
          <a:bodyPr/>
          <a:lstStyle/>
          <a:p>
            <a:endParaRPr lang="en-US"/>
          </a:p>
        </p:txBody>
      </p:sp>
      <p:sp>
        <p:nvSpPr>
          <p:cNvPr id="13" name="Text 11"/>
          <p:cNvSpPr/>
          <p:nvPr/>
        </p:nvSpPr>
        <p:spPr>
          <a:xfrm>
            <a:off x="640080" y="1691640"/>
            <a:ext cx="3657600" cy="228600"/>
          </a:xfrm>
          <a:prstGeom prst="rect">
            <a:avLst/>
          </a:prstGeom>
          <a:noFill/>
          <a:ln/>
        </p:spPr>
        <p:txBody>
          <a:bodyPr wrap="square" rtlCol="0" anchor="ctr"/>
          <a:lstStyle/>
          <a:p>
            <a:pPr marL="0" indent="0">
              <a:buNone/>
            </a:pPr>
            <a:r>
              <a:rPr lang="en-US" sz="1100" b="1" dirty="0">
                <a:solidFill>
                  <a:srgbClr val="1E4D8B"/>
                </a:solidFill>
                <a:latin typeface="Arial" pitchFamily="34" charset="0"/>
                <a:ea typeface="Arial" pitchFamily="34" charset="-122"/>
                <a:cs typeface="Arial" pitchFamily="34" charset="-120"/>
              </a:rPr>
              <a:t>3. Initiative vs. Guilt</a:t>
            </a:r>
            <a:endParaRPr lang="en-US" sz="1100" dirty="0"/>
          </a:p>
        </p:txBody>
      </p:sp>
      <p:sp>
        <p:nvSpPr>
          <p:cNvPr id="14" name="Text 12"/>
          <p:cNvSpPr/>
          <p:nvPr/>
        </p:nvSpPr>
        <p:spPr>
          <a:xfrm>
            <a:off x="4389120" y="1691640"/>
            <a:ext cx="2011680" cy="228600"/>
          </a:xfrm>
          <a:prstGeom prst="rect">
            <a:avLst/>
          </a:prstGeom>
          <a:noFill/>
          <a:ln/>
        </p:spPr>
        <p:txBody>
          <a:bodyPr wrap="square" rtlCol="0" anchor="ctr"/>
          <a:lstStyle/>
          <a:p>
            <a:pPr marL="0" indent="0">
              <a:buNone/>
            </a:pPr>
            <a:r>
              <a:rPr lang="en-US" sz="1100" dirty="0">
                <a:solidFill>
                  <a:srgbClr val="1F2937"/>
                </a:solidFill>
                <a:latin typeface="Arial" pitchFamily="34" charset="0"/>
                <a:ea typeface="Arial" pitchFamily="34" charset="-122"/>
                <a:cs typeface="Arial" pitchFamily="34" charset="-120"/>
              </a:rPr>
              <a:t>3-5 yr</a:t>
            </a:r>
            <a:endParaRPr lang="en-US" sz="1100" dirty="0"/>
          </a:p>
        </p:txBody>
      </p:sp>
      <p:sp>
        <p:nvSpPr>
          <p:cNvPr id="15" name="Text 13"/>
          <p:cNvSpPr/>
          <p:nvPr/>
        </p:nvSpPr>
        <p:spPr>
          <a:xfrm>
            <a:off x="6583680" y="1691640"/>
            <a:ext cx="2011680" cy="228600"/>
          </a:xfrm>
          <a:prstGeom prst="rect">
            <a:avLst/>
          </a:prstGeom>
          <a:noFill/>
          <a:ln/>
        </p:spPr>
        <p:txBody>
          <a:bodyPr wrap="square" rtlCol="0" anchor="ctr"/>
          <a:lstStyle/>
          <a:p>
            <a:pPr marL="0" indent="0">
              <a:buNone/>
            </a:pPr>
            <a:r>
              <a:rPr lang="en-US" sz="1100" dirty="0">
                <a:solidFill>
                  <a:srgbClr val="1F2937"/>
                </a:solidFill>
                <a:latin typeface="Arial" pitchFamily="34" charset="0"/>
                <a:ea typeface="Arial" pitchFamily="34" charset="-122"/>
                <a:cs typeface="Arial" pitchFamily="34" charset="-120"/>
              </a:rPr>
              <a:t>Family</a:t>
            </a:r>
            <a:endParaRPr lang="en-US" sz="1100" dirty="0"/>
          </a:p>
        </p:txBody>
      </p:sp>
      <p:sp>
        <p:nvSpPr>
          <p:cNvPr id="16" name="Shape 14"/>
          <p:cNvSpPr/>
          <p:nvPr/>
        </p:nvSpPr>
        <p:spPr>
          <a:xfrm>
            <a:off x="457200" y="2011680"/>
            <a:ext cx="8229600" cy="320040"/>
          </a:xfrm>
          <a:prstGeom prst="rect">
            <a:avLst/>
          </a:prstGeom>
          <a:solidFill>
            <a:srgbClr val="FFFFFF"/>
          </a:solidFill>
          <a:ln w="12700">
            <a:solidFill>
              <a:srgbClr val="E5E7EB"/>
            </a:solidFill>
            <a:prstDash val="solid"/>
          </a:ln>
        </p:spPr>
        <p:txBody>
          <a:bodyPr/>
          <a:lstStyle/>
          <a:p>
            <a:endParaRPr lang="en-US"/>
          </a:p>
        </p:txBody>
      </p:sp>
      <p:sp>
        <p:nvSpPr>
          <p:cNvPr id="17" name="Text 15"/>
          <p:cNvSpPr/>
          <p:nvPr/>
        </p:nvSpPr>
        <p:spPr>
          <a:xfrm>
            <a:off x="640080" y="2057400"/>
            <a:ext cx="3657600" cy="228600"/>
          </a:xfrm>
          <a:prstGeom prst="rect">
            <a:avLst/>
          </a:prstGeom>
          <a:noFill/>
          <a:ln/>
        </p:spPr>
        <p:txBody>
          <a:bodyPr wrap="square" rtlCol="0" anchor="ctr"/>
          <a:lstStyle/>
          <a:p>
            <a:pPr marL="0" indent="0">
              <a:buNone/>
            </a:pPr>
            <a:r>
              <a:rPr lang="en-US" sz="1100" b="1" dirty="0">
                <a:solidFill>
                  <a:srgbClr val="1F2937"/>
                </a:solidFill>
                <a:latin typeface="Arial" pitchFamily="34" charset="0"/>
                <a:ea typeface="Arial" pitchFamily="34" charset="-122"/>
                <a:cs typeface="Arial" pitchFamily="34" charset="-120"/>
              </a:rPr>
              <a:t>4. Industry vs. Inferiority</a:t>
            </a:r>
            <a:endParaRPr lang="en-US" sz="1100" dirty="0"/>
          </a:p>
        </p:txBody>
      </p:sp>
      <p:sp>
        <p:nvSpPr>
          <p:cNvPr id="18" name="Text 16"/>
          <p:cNvSpPr/>
          <p:nvPr/>
        </p:nvSpPr>
        <p:spPr>
          <a:xfrm>
            <a:off x="4389120" y="2057400"/>
            <a:ext cx="2011680" cy="228600"/>
          </a:xfrm>
          <a:prstGeom prst="rect">
            <a:avLst/>
          </a:prstGeom>
          <a:noFill/>
          <a:ln/>
        </p:spPr>
        <p:txBody>
          <a:bodyPr wrap="square" rtlCol="0" anchor="ctr"/>
          <a:lstStyle/>
          <a:p>
            <a:pPr marL="0" indent="0">
              <a:buNone/>
            </a:pPr>
            <a:r>
              <a:rPr lang="en-US" sz="1100" dirty="0">
                <a:solidFill>
                  <a:srgbClr val="1F2937"/>
                </a:solidFill>
                <a:latin typeface="Arial" pitchFamily="34" charset="0"/>
                <a:ea typeface="Arial" pitchFamily="34" charset="-122"/>
                <a:cs typeface="Arial" pitchFamily="34" charset="-120"/>
              </a:rPr>
              <a:t>6-12 yr</a:t>
            </a:r>
            <a:endParaRPr lang="en-US" sz="1100" dirty="0"/>
          </a:p>
        </p:txBody>
      </p:sp>
      <p:sp>
        <p:nvSpPr>
          <p:cNvPr id="19" name="Text 17"/>
          <p:cNvSpPr/>
          <p:nvPr/>
        </p:nvSpPr>
        <p:spPr>
          <a:xfrm>
            <a:off x="6583680" y="2057400"/>
            <a:ext cx="2011680" cy="228600"/>
          </a:xfrm>
          <a:prstGeom prst="rect">
            <a:avLst/>
          </a:prstGeom>
          <a:noFill/>
          <a:ln/>
        </p:spPr>
        <p:txBody>
          <a:bodyPr wrap="square" rtlCol="0" anchor="ctr"/>
          <a:lstStyle/>
          <a:p>
            <a:pPr marL="0" indent="0">
              <a:buNone/>
            </a:pPr>
            <a:r>
              <a:rPr lang="en-US" sz="1100" dirty="0">
                <a:solidFill>
                  <a:srgbClr val="1F2937"/>
                </a:solidFill>
                <a:latin typeface="Arial" pitchFamily="34" charset="0"/>
                <a:ea typeface="Arial" pitchFamily="34" charset="-122"/>
                <a:cs typeface="Arial" pitchFamily="34" charset="-120"/>
              </a:rPr>
              <a:t>School</a:t>
            </a:r>
            <a:endParaRPr lang="en-US" sz="1100" dirty="0"/>
          </a:p>
        </p:txBody>
      </p:sp>
      <p:sp>
        <p:nvSpPr>
          <p:cNvPr id="20" name="Shape 18"/>
          <p:cNvSpPr/>
          <p:nvPr/>
        </p:nvSpPr>
        <p:spPr>
          <a:xfrm>
            <a:off x="457200" y="2377440"/>
            <a:ext cx="8229600" cy="320040"/>
          </a:xfrm>
          <a:prstGeom prst="rect">
            <a:avLst/>
          </a:prstGeom>
          <a:solidFill>
            <a:srgbClr val="FFFFFF"/>
          </a:solidFill>
          <a:ln w="12700">
            <a:solidFill>
              <a:srgbClr val="E5E7EB"/>
            </a:solidFill>
            <a:prstDash val="solid"/>
          </a:ln>
        </p:spPr>
        <p:txBody>
          <a:bodyPr/>
          <a:lstStyle/>
          <a:p>
            <a:endParaRPr lang="en-US"/>
          </a:p>
        </p:txBody>
      </p:sp>
      <p:sp>
        <p:nvSpPr>
          <p:cNvPr id="21" name="Text 19"/>
          <p:cNvSpPr/>
          <p:nvPr/>
        </p:nvSpPr>
        <p:spPr>
          <a:xfrm>
            <a:off x="640080" y="2423160"/>
            <a:ext cx="3657600" cy="228600"/>
          </a:xfrm>
          <a:prstGeom prst="rect">
            <a:avLst/>
          </a:prstGeom>
          <a:noFill/>
          <a:ln/>
        </p:spPr>
        <p:txBody>
          <a:bodyPr wrap="square" rtlCol="0" anchor="ctr"/>
          <a:lstStyle/>
          <a:p>
            <a:pPr marL="0" indent="0">
              <a:buNone/>
            </a:pPr>
            <a:r>
              <a:rPr lang="en-US" sz="1100" b="1" dirty="0">
                <a:solidFill>
                  <a:srgbClr val="1F2937"/>
                </a:solidFill>
                <a:latin typeface="Arial" pitchFamily="34" charset="0"/>
                <a:ea typeface="Arial" pitchFamily="34" charset="-122"/>
                <a:cs typeface="Arial" pitchFamily="34" charset="-120"/>
              </a:rPr>
              <a:t>5. Identity vs. Confusion</a:t>
            </a:r>
            <a:endParaRPr lang="en-US" sz="1100" dirty="0"/>
          </a:p>
        </p:txBody>
      </p:sp>
      <p:sp>
        <p:nvSpPr>
          <p:cNvPr id="22" name="Text 20"/>
          <p:cNvSpPr/>
          <p:nvPr/>
        </p:nvSpPr>
        <p:spPr>
          <a:xfrm>
            <a:off x="4389120" y="2423160"/>
            <a:ext cx="2011680" cy="228600"/>
          </a:xfrm>
          <a:prstGeom prst="rect">
            <a:avLst/>
          </a:prstGeom>
          <a:noFill/>
          <a:ln/>
        </p:spPr>
        <p:txBody>
          <a:bodyPr wrap="square" rtlCol="0" anchor="ctr"/>
          <a:lstStyle/>
          <a:p>
            <a:pPr marL="0" indent="0">
              <a:buNone/>
            </a:pPr>
            <a:r>
              <a:rPr lang="en-US" sz="1100" dirty="0">
                <a:solidFill>
                  <a:srgbClr val="1F2937"/>
                </a:solidFill>
                <a:latin typeface="Arial" pitchFamily="34" charset="0"/>
                <a:ea typeface="Arial" pitchFamily="34" charset="-122"/>
                <a:cs typeface="Arial" pitchFamily="34" charset="-120"/>
              </a:rPr>
              <a:t>12-18 yr</a:t>
            </a:r>
            <a:endParaRPr lang="en-US" sz="1100" dirty="0"/>
          </a:p>
        </p:txBody>
      </p:sp>
      <p:sp>
        <p:nvSpPr>
          <p:cNvPr id="23" name="Text 21"/>
          <p:cNvSpPr/>
          <p:nvPr/>
        </p:nvSpPr>
        <p:spPr>
          <a:xfrm>
            <a:off x="6583680" y="2423160"/>
            <a:ext cx="2011680" cy="228600"/>
          </a:xfrm>
          <a:prstGeom prst="rect">
            <a:avLst/>
          </a:prstGeom>
          <a:noFill/>
          <a:ln/>
        </p:spPr>
        <p:txBody>
          <a:bodyPr wrap="square" rtlCol="0" anchor="ctr"/>
          <a:lstStyle/>
          <a:p>
            <a:pPr marL="0" indent="0">
              <a:buNone/>
            </a:pPr>
            <a:r>
              <a:rPr lang="en-US" sz="1100" dirty="0">
                <a:solidFill>
                  <a:srgbClr val="1F2937"/>
                </a:solidFill>
                <a:latin typeface="Arial" pitchFamily="34" charset="0"/>
                <a:ea typeface="Arial" pitchFamily="34" charset="-122"/>
                <a:cs typeface="Arial" pitchFamily="34" charset="-120"/>
              </a:rPr>
              <a:t>Peer group</a:t>
            </a:r>
            <a:endParaRPr lang="en-US" sz="1100" dirty="0"/>
          </a:p>
        </p:txBody>
      </p:sp>
      <p:sp>
        <p:nvSpPr>
          <p:cNvPr id="24" name="Shape 22"/>
          <p:cNvSpPr/>
          <p:nvPr/>
        </p:nvSpPr>
        <p:spPr>
          <a:xfrm>
            <a:off x="457200" y="2743200"/>
            <a:ext cx="8229600" cy="320040"/>
          </a:xfrm>
          <a:prstGeom prst="rect">
            <a:avLst/>
          </a:prstGeom>
          <a:solidFill>
            <a:srgbClr val="FFFFFF"/>
          </a:solidFill>
          <a:ln w="12700">
            <a:solidFill>
              <a:srgbClr val="E5E7EB"/>
            </a:solidFill>
            <a:prstDash val="solid"/>
          </a:ln>
        </p:spPr>
        <p:txBody>
          <a:bodyPr/>
          <a:lstStyle/>
          <a:p>
            <a:endParaRPr lang="en-US"/>
          </a:p>
        </p:txBody>
      </p:sp>
      <p:sp>
        <p:nvSpPr>
          <p:cNvPr id="25" name="Text 23"/>
          <p:cNvSpPr/>
          <p:nvPr/>
        </p:nvSpPr>
        <p:spPr>
          <a:xfrm>
            <a:off x="640080" y="2788920"/>
            <a:ext cx="3657600" cy="228600"/>
          </a:xfrm>
          <a:prstGeom prst="rect">
            <a:avLst/>
          </a:prstGeom>
          <a:noFill/>
          <a:ln/>
        </p:spPr>
        <p:txBody>
          <a:bodyPr wrap="square" rtlCol="0" anchor="ctr"/>
          <a:lstStyle/>
          <a:p>
            <a:pPr marL="0" indent="0">
              <a:buNone/>
            </a:pPr>
            <a:r>
              <a:rPr lang="en-US" sz="1100" b="1" dirty="0">
                <a:solidFill>
                  <a:srgbClr val="1F2937"/>
                </a:solidFill>
                <a:latin typeface="Arial" pitchFamily="34" charset="0"/>
                <a:ea typeface="Arial" pitchFamily="34" charset="-122"/>
                <a:cs typeface="Arial" pitchFamily="34" charset="-120"/>
              </a:rPr>
              <a:t>6. Intimacy vs. Isolation</a:t>
            </a:r>
            <a:endParaRPr lang="en-US" sz="1100" dirty="0"/>
          </a:p>
        </p:txBody>
      </p:sp>
      <p:sp>
        <p:nvSpPr>
          <p:cNvPr id="26" name="Text 24"/>
          <p:cNvSpPr/>
          <p:nvPr/>
        </p:nvSpPr>
        <p:spPr>
          <a:xfrm>
            <a:off x="4389120" y="2788920"/>
            <a:ext cx="2011680" cy="228600"/>
          </a:xfrm>
          <a:prstGeom prst="rect">
            <a:avLst/>
          </a:prstGeom>
          <a:noFill/>
          <a:ln/>
        </p:spPr>
        <p:txBody>
          <a:bodyPr wrap="square" rtlCol="0" anchor="ctr"/>
          <a:lstStyle/>
          <a:p>
            <a:pPr marL="0" indent="0">
              <a:buNone/>
            </a:pPr>
            <a:r>
              <a:rPr lang="en-US" sz="1100" dirty="0">
                <a:solidFill>
                  <a:srgbClr val="1F2937"/>
                </a:solidFill>
                <a:latin typeface="Arial" pitchFamily="34" charset="0"/>
                <a:ea typeface="Arial" pitchFamily="34" charset="-122"/>
                <a:cs typeface="Arial" pitchFamily="34" charset="-120"/>
              </a:rPr>
              <a:t>18-25 yr</a:t>
            </a:r>
            <a:endParaRPr lang="en-US" sz="1100" dirty="0"/>
          </a:p>
        </p:txBody>
      </p:sp>
      <p:sp>
        <p:nvSpPr>
          <p:cNvPr id="27" name="Text 25"/>
          <p:cNvSpPr/>
          <p:nvPr/>
        </p:nvSpPr>
        <p:spPr>
          <a:xfrm>
            <a:off x="6583680" y="2788920"/>
            <a:ext cx="2011680" cy="228600"/>
          </a:xfrm>
          <a:prstGeom prst="rect">
            <a:avLst/>
          </a:prstGeom>
          <a:noFill/>
          <a:ln/>
        </p:spPr>
        <p:txBody>
          <a:bodyPr wrap="square" rtlCol="0" anchor="ctr"/>
          <a:lstStyle/>
          <a:p>
            <a:pPr marL="0" indent="0">
              <a:buNone/>
            </a:pPr>
            <a:r>
              <a:rPr lang="en-US" sz="1100" dirty="0">
                <a:solidFill>
                  <a:srgbClr val="1F2937"/>
                </a:solidFill>
                <a:latin typeface="Arial" pitchFamily="34" charset="0"/>
                <a:ea typeface="Arial" pitchFamily="34" charset="-122"/>
                <a:cs typeface="Arial" pitchFamily="34" charset="-120"/>
              </a:rPr>
              <a:t>Partners</a:t>
            </a:r>
            <a:endParaRPr lang="en-US" sz="1100" dirty="0"/>
          </a:p>
        </p:txBody>
      </p:sp>
      <p:sp>
        <p:nvSpPr>
          <p:cNvPr id="28" name="Shape 26"/>
          <p:cNvSpPr/>
          <p:nvPr/>
        </p:nvSpPr>
        <p:spPr>
          <a:xfrm>
            <a:off x="457200" y="3108960"/>
            <a:ext cx="8229600" cy="320040"/>
          </a:xfrm>
          <a:prstGeom prst="rect">
            <a:avLst/>
          </a:prstGeom>
          <a:solidFill>
            <a:srgbClr val="FFFFFF"/>
          </a:solidFill>
          <a:ln w="12700">
            <a:solidFill>
              <a:srgbClr val="E5E7EB"/>
            </a:solidFill>
            <a:prstDash val="solid"/>
          </a:ln>
        </p:spPr>
        <p:txBody>
          <a:bodyPr/>
          <a:lstStyle/>
          <a:p>
            <a:endParaRPr lang="en-US"/>
          </a:p>
        </p:txBody>
      </p:sp>
      <p:sp>
        <p:nvSpPr>
          <p:cNvPr id="29" name="Text 27"/>
          <p:cNvSpPr/>
          <p:nvPr/>
        </p:nvSpPr>
        <p:spPr>
          <a:xfrm>
            <a:off x="640080" y="3154680"/>
            <a:ext cx="3657600" cy="228600"/>
          </a:xfrm>
          <a:prstGeom prst="rect">
            <a:avLst/>
          </a:prstGeom>
          <a:noFill/>
          <a:ln/>
        </p:spPr>
        <p:txBody>
          <a:bodyPr wrap="square" rtlCol="0" anchor="ctr"/>
          <a:lstStyle/>
          <a:p>
            <a:pPr marL="0" indent="0">
              <a:buNone/>
            </a:pPr>
            <a:r>
              <a:rPr lang="en-US" sz="1100" b="1" dirty="0">
                <a:solidFill>
                  <a:srgbClr val="1F2937"/>
                </a:solidFill>
                <a:latin typeface="Arial" pitchFamily="34" charset="0"/>
                <a:ea typeface="Arial" pitchFamily="34" charset="-122"/>
                <a:cs typeface="Arial" pitchFamily="34" charset="-120"/>
              </a:rPr>
              <a:t>7. Generativity vs. Stagnation</a:t>
            </a:r>
            <a:endParaRPr lang="en-US" sz="1100" dirty="0"/>
          </a:p>
        </p:txBody>
      </p:sp>
      <p:sp>
        <p:nvSpPr>
          <p:cNvPr id="30" name="Text 28"/>
          <p:cNvSpPr/>
          <p:nvPr/>
        </p:nvSpPr>
        <p:spPr>
          <a:xfrm>
            <a:off x="4389120" y="3154680"/>
            <a:ext cx="2011680" cy="228600"/>
          </a:xfrm>
          <a:prstGeom prst="rect">
            <a:avLst/>
          </a:prstGeom>
          <a:noFill/>
          <a:ln/>
        </p:spPr>
        <p:txBody>
          <a:bodyPr wrap="square" rtlCol="0" anchor="ctr"/>
          <a:lstStyle/>
          <a:p>
            <a:pPr marL="0" indent="0">
              <a:buNone/>
            </a:pPr>
            <a:r>
              <a:rPr lang="en-US" sz="1100" dirty="0">
                <a:solidFill>
                  <a:srgbClr val="1F2937"/>
                </a:solidFill>
                <a:latin typeface="Arial" pitchFamily="34" charset="0"/>
                <a:ea typeface="Arial" pitchFamily="34" charset="-122"/>
                <a:cs typeface="Arial" pitchFamily="34" charset="-120"/>
              </a:rPr>
              <a:t>25-65 yr</a:t>
            </a:r>
            <a:endParaRPr lang="en-US" sz="1100" dirty="0"/>
          </a:p>
        </p:txBody>
      </p:sp>
      <p:sp>
        <p:nvSpPr>
          <p:cNvPr id="31" name="Text 29"/>
          <p:cNvSpPr/>
          <p:nvPr/>
        </p:nvSpPr>
        <p:spPr>
          <a:xfrm>
            <a:off x="6583680" y="3154680"/>
            <a:ext cx="2011680" cy="228600"/>
          </a:xfrm>
          <a:prstGeom prst="rect">
            <a:avLst/>
          </a:prstGeom>
          <a:noFill/>
          <a:ln/>
        </p:spPr>
        <p:txBody>
          <a:bodyPr wrap="square" rtlCol="0" anchor="ctr"/>
          <a:lstStyle/>
          <a:p>
            <a:pPr marL="0" indent="0">
              <a:buNone/>
            </a:pPr>
            <a:r>
              <a:rPr lang="en-US" sz="1100" dirty="0">
                <a:solidFill>
                  <a:srgbClr val="1F2937"/>
                </a:solidFill>
                <a:latin typeface="Arial" pitchFamily="34" charset="0"/>
                <a:ea typeface="Arial" pitchFamily="34" charset="-122"/>
                <a:cs typeface="Arial" pitchFamily="34" charset="-120"/>
              </a:rPr>
              <a:t>Family/society</a:t>
            </a:r>
            <a:endParaRPr lang="en-US" sz="1100" dirty="0"/>
          </a:p>
        </p:txBody>
      </p:sp>
      <p:sp>
        <p:nvSpPr>
          <p:cNvPr id="32" name="Shape 30"/>
          <p:cNvSpPr/>
          <p:nvPr/>
        </p:nvSpPr>
        <p:spPr>
          <a:xfrm>
            <a:off x="457200" y="3474720"/>
            <a:ext cx="8229600" cy="320040"/>
          </a:xfrm>
          <a:prstGeom prst="rect">
            <a:avLst/>
          </a:prstGeom>
          <a:solidFill>
            <a:srgbClr val="FFFFFF"/>
          </a:solidFill>
          <a:ln w="12700">
            <a:solidFill>
              <a:srgbClr val="E5E7EB"/>
            </a:solidFill>
            <a:prstDash val="solid"/>
          </a:ln>
        </p:spPr>
        <p:txBody>
          <a:bodyPr/>
          <a:lstStyle/>
          <a:p>
            <a:endParaRPr lang="en-US"/>
          </a:p>
        </p:txBody>
      </p:sp>
      <p:sp>
        <p:nvSpPr>
          <p:cNvPr id="33" name="Text 31"/>
          <p:cNvSpPr/>
          <p:nvPr/>
        </p:nvSpPr>
        <p:spPr>
          <a:xfrm>
            <a:off x="640080" y="3520440"/>
            <a:ext cx="3657600" cy="228600"/>
          </a:xfrm>
          <a:prstGeom prst="rect">
            <a:avLst/>
          </a:prstGeom>
          <a:noFill/>
          <a:ln/>
        </p:spPr>
        <p:txBody>
          <a:bodyPr wrap="square" rtlCol="0" anchor="ctr"/>
          <a:lstStyle/>
          <a:p>
            <a:pPr marL="0" indent="0">
              <a:buNone/>
            </a:pPr>
            <a:r>
              <a:rPr lang="en-US" sz="1100" b="1" dirty="0">
                <a:solidFill>
                  <a:srgbClr val="1F2937"/>
                </a:solidFill>
                <a:latin typeface="Arial" pitchFamily="34" charset="0"/>
                <a:ea typeface="Arial" pitchFamily="34" charset="-122"/>
                <a:cs typeface="Arial" pitchFamily="34" charset="-120"/>
              </a:rPr>
              <a:t>8. Ego Integrity vs. Despair</a:t>
            </a:r>
            <a:endParaRPr lang="en-US" sz="1100" dirty="0"/>
          </a:p>
        </p:txBody>
      </p:sp>
      <p:sp>
        <p:nvSpPr>
          <p:cNvPr id="34" name="Text 32"/>
          <p:cNvSpPr/>
          <p:nvPr/>
        </p:nvSpPr>
        <p:spPr>
          <a:xfrm>
            <a:off x="4389120" y="3520440"/>
            <a:ext cx="2011680" cy="228600"/>
          </a:xfrm>
          <a:prstGeom prst="rect">
            <a:avLst/>
          </a:prstGeom>
          <a:noFill/>
          <a:ln/>
        </p:spPr>
        <p:txBody>
          <a:bodyPr wrap="square" rtlCol="0" anchor="ctr"/>
          <a:lstStyle/>
          <a:p>
            <a:pPr marL="0" indent="0">
              <a:buNone/>
            </a:pPr>
            <a:r>
              <a:rPr lang="en-US" sz="1100" dirty="0">
                <a:solidFill>
                  <a:srgbClr val="1F2937"/>
                </a:solidFill>
                <a:latin typeface="Arial" pitchFamily="34" charset="0"/>
                <a:ea typeface="Arial" pitchFamily="34" charset="-122"/>
                <a:cs typeface="Arial" pitchFamily="34" charset="-120"/>
              </a:rPr>
              <a:t>65+ yr</a:t>
            </a:r>
            <a:endParaRPr lang="en-US" sz="1100" dirty="0"/>
          </a:p>
        </p:txBody>
      </p:sp>
      <p:sp>
        <p:nvSpPr>
          <p:cNvPr id="35" name="Text 33"/>
          <p:cNvSpPr/>
          <p:nvPr/>
        </p:nvSpPr>
        <p:spPr>
          <a:xfrm>
            <a:off x="6583680" y="3520440"/>
            <a:ext cx="2011680" cy="228600"/>
          </a:xfrm>
          <a:prstGeom prst="rect">
            <a:avLst/>
          </a:prstGeom>
          <a:noFill/>
          <a:ln/>
        </p:spPr>
        <p:txBody>
          <a:bodyPr wrap="square" rtlCol="0" anchor="ctr"/>
          <a:lstStyle/>
          <a:p>
            <a:pPr marL="0" indent="0">
              <a:buNone/>
            </a:pPr>
            <a:r>
              <a:rPr lang="en-US" sz="1100" dirty="0">
                <a:solidFill>
                  <a:srgbClr val="1F2937"/>
                </a:solidFill>
                <a:latin typeface="Arial" pitchFamily="34" charset="0"/>
                <a:ea typeface="Arial" pitchFamily="34" charset="-122"/>
                <a:cs typeface="Arial" pitchFamily="34" charset="-120"/>
              </a:rPr>
              <a:t>Reflective</a:t>
            </a:r>
            <a:endParaRPr lang="en-US" sz="1100" dirty="0"/>
          </a:p>
        </p:txBody>
      </p:sp>
      <p:sp>
        <p:nvSpPr>
          <p:cNvPr id="36" name="Text 34"/>
          <p:cNvSpPr/>
          <p:nvPr/>
        </p:nvSpPr>
        <p:spPr>
          <a:xfrm>
            <a:off x="457200" y="3868620"/>
            <a:ext cx="8229600" cy="274320"/>
          </a:xfrm>
          <a:prstGeom prst="rect">
            <a:avLst/>
          </a:prstGeom>
          <a:noFill/>
          <a:ln/>
        </p:spPr>
        <p:txBody>
          <a:bodyPr wrap="square" rtlCol="0" anchor="ctr"/>
          <a:lstStyle/>
          <a:p>
            <a:pPr marL="0" indent="0">
              <a:buNone/>
            </a:pPr>
            <a:r>
              <a:rPr lang="en-US" sz="1100" i="1" dirty="0">
                <a:solidFill>
                  <a:srgbClr val="6B7280"/>
                </a:solidFill>
                <a:latin typeface="Arial" pitchFamily="34" charset="0"/>
                <a:ea typeface="Arial" pitchFamily="34" charset="-122"/>
                <a:cs typeface="Arial" pitchFamily="34" charset="-120"/>
              </a:rPr>
              <a:t>Note: Highlighted stages (1-3) most relevant to Isaac's current development</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1E4D8B"/>
          </a:solidFill>
          <a:ln/>
        </p:spPr>
        <p:txBody>
          <a:bodyPr/>
          <a:lstStyle/>
          <a:p>
            <a:endParaRPr lang="en-US"/>
          </a:p>
        </p:txBody>
      </p:sp>
      <p:sp>
        <p:nvSpPr>
          <p:cNvPr id="3" name="Text 1"/>
          <p:cNvSpPr/>
          <p:nvPr/>
        </p:nvSpPr>
        <p:spPr>
          <a:xfrm>
            <a:off x="457200" y="137160"/>
            <a:ext cx="8229600" cy="365760"/>
          </a:xfrm>
          <a:prstGeom prst="rect">
            <a:avLst/>
          </a:prstGeom>
          <a:noFill/>
          <a:ln/>
        </p:spPr>
        <p:txBody>
          <a:bodyPr wrap="square" rtlCol="0" anchor="ctr"/>
          <a:lstStyle/>
          <a:p>
            <a:pPr marL="0" indent="0">
              <a:buNone/>
            </a:pPr>
            <a:r>
              <a:rPr lang="en-US" sz="3200" b="1" dirty="0">
                <a:solidFill>
                  <a:srgbClr val="FFFFFF"/>
                </a:solidFill>
                <a:latin typeface="Arial" pitchFamily="34" charset="0"/>
                <a:ea typeface="Arial" pitchFamily="34" charset="-122"/>
                <a:cs typeface="Arial" pitchFamily="34" charset="-120"/>
              </a:rPr>
              <a:t>Trust vs. Mistrust &amp; Autonomy: Isaac's Relevant Stages</a:t>
            </a:r>
            <a:endParaRPr lang="en-US" sz="3200" dirty="0"/>
          </a:p>
        </p:txBody>
      </p:sp>
      <p:sp>
        <p:nvSpPr>
          <p:cNvPr id="4" name="Shape 2"/>
          <p:cNvSpPr/>
          <p:nvPr/>
        </p:nvSpPr>
        <p:spPr>
          <a:xfrm>
            <a:off x="457200" y="914400"/>
            <a:ext cx="4114800" cy="1828800"/>
          </a:xfrm>
          <a:prstGeom prst="roundRect">
            <a:avLst>
              <a:gd name="adj" fmla="val 5000"/>
            </a:avLst>
          </a:prstGeom>
          <a:solidFill>
            <a:srgbClr val="E0F2FE"/>
          </a:solidFill>
          <a:ln w="25400">
            <a:solidFill>
              <a:srgbClr val="0891B2"/>
            </a:solidFill>
            <a:prstDash val="solid"/>
          </a:ln>
        </p:spPr>
        <p:txBody>
          <a:bodyPr/>
          <a:lstStyle/>
          <a:p>
            <a:endParaRPr lang="en-US"/>
          </a:p>
        </p:txBody>
      </p:sp>
      <p:sp>
        <p:nvSpPr>
          <p:cNvPr id="5" name="Text 3"/>
          <p:cNvSpPr/>
          <p:nvPr/>
        </p:nvSpPr>
        <p:spPr>
          <a:xfrm>
            <a:off x="640080" y="1005840"/>
            <a:ext cx="3749040" cy="274320"/>
          </a:xfrm>
          <a:prstGeom prst="rect">
            <a:avLst/>
          </a:prstGeom>
          <a:noFill/>
          <a:ln/>
        </p:spPr>
        <p:txBody>
          <a:bodyPr wrap="square" rtlCol="0" anchor="ctr"/>
          <a:lstStyle/>
          <a:p>
            <a:pPr marL="0" indent="0">
              <a:buNone/>
            </a:pPr>
            <a:r>
              <a:rPr lang="en-US" sz="1400" b="1" dirty="0">
                <a:solidFill>
                  <a:srgbClr val="1E4D8B"/>
                </a:solidFill>
                <a:latin typeface="Arial" pitchFamily="34" charset="0"/>
                <a:ea typeface="Arial" pitchFamily="34" charset="-122"/>
                <a:cs typeface="Arial" pitchFamily="34" charset="-120"/>
              </a:rPr>
              <a:t>Stage 1: Trust vs. Mistrust</a:t>
            </a:r>
            <a:endParaRPr lang="en-US" sz="1400" dirty="0"/>
          </a:p>
        </p:txBody>
      </p:sp>
      <p:sp>
        <p:nvSpPr>
          <p:cNvPr id="6" name="Text 4"/>
          <p:cNvSpPr/>
          <p:nvPr/>
        </p:nvSpPr>
        <p:spPr>
          <a:xfrm>
            <a:off x="640080" y="1371600"/>
            <a:ext cx="3749040" cy="1188720"/>
          </a:xfrm>
          <a:prstGeom prst="rect">
            <a:avLst/>
          </a:prstGeom>
          <a:noFill/>
          <a:ln/>
        </p:spPr>
        <p:txBody>
          <a:bodyPr wrap="square" rtlCol="0" anchor="t"/>
          <a:lstStyle/>
          <a:p>
            <a:r>
              <a:rPr lang="en-US" sz="1100" dirty="0">
                <a:solidFill>
                  <a:srgbClr val="1F2937"/>
                </a:solidFill>
                <a:latin typeface="Arial" pitchFamily="34" charset="0"/>
                <a:ea typeface="Arial" pitchFamily="34" charset="-122"/>
                <a:cs typeface="Arial" pitchFamily="34" charset="-120"/>
              </a:rPr>
              <a:t>Age: 0-1.5 years</a:t>
            </a:r>
          </a:p>
          <a:p>
            <a:r>
              <a:rPr lang="en-US" sz="1100" dirty="0">
                <a:solidFill>
                  <a:srgbClr val="1F2937"/>
                </a:solidFill>
                <a:latin typeface="Arial" pitchFamily="34" charset="0"/>
                <a:ea typeface="Arial" pitchFamily="34" charset="-122"/>
                <a:cs typeface="Arial" pitchFamily="34" charset="-120"/>
              </a:rPr>
              <a:t>Crisis The infant learns if the environment is safe and reliable</a:t>
            </a:r>
          </a:p>
          <a:p>
            <a:r>
              <a:rPr lang="en-US" sz="1100" dirty="0">
                <a:solidFill>
                  <a:srgbClr val="1F2937"/>
                </a:solidFill>
                <a:latin typeface="Arial" pitchFamily="34" charset="0"/>
                <a:ea typeface="Arial" pitchFamily="34" charset="-122"/>
                <a:cs typeface="Arial" pitchFamily="34" charset="-120"/>
              </a:rPr>
              <a:t>Result (positive) Trust, safety, confidence</a:t>
            </a:r>
          </a:p>
          <a:p>
            <a:r>
              <a:rPr lang="en-US" sz="1100" dirty="0">
                <a:solidFill>
                  <a:srgbClr val="1F2937"/>
                </a:solidFill>
                <a:latin typeface="Arial" pitchFamily="34" charset="0"/>
                <a:ea typeface="Arial" pitchFamily="34" charset="-122"/>
                <a:cs typeface="Arial" pitchFamily="34" charset="-120"/>
              </a:rPr>
              <a:t>Negative outcome Fear, anxiety, mistrust (Erikson, 1959)</a:t>
            </a:r>
            <a:endParaRPr lang="en-US" sz="1100" dirty="0"/>
          </a:p>
        </p:txBody>
      </p:sp>
      <p:sp>
        <p:nvSpPr>
          <p:cNvPr id="7" name="Shape 5"/>
          <p:cNvSpPr/>
          <p:nvPr/>
        </p:nvSpPr>
        <p:spPr>
          <a:xfrm>
            <a:off x="4754880" y="914400"/>
            <a:ext cx="4114800" cy="1828800"/>
          </a:xfrm>
          <a:prstGeom prst="roundRect">
            <a:avLst>
              <a:gd name="adj" fmla="val 5000"/>
            </a:avLst>
          </a:prstGeom>
          <a:solidFill>
            <a:srgbClr val="FEE2E2"/>
          </a:solidFill>
          <a:ln w="25400">
            <a:solidFill>
              <a:srgbClr val="DC2626"/>
            </a:solidFill>
            <a:prstDash val="solid"/>
          </a:ln>
        </p:spPr>
        <p:txBody>
          <a:bodyPr/>
          <a:lstStyle/>
          <a:p>
            <a:endParaRPr lang="en-US"/>
          </a:p>
        </p:txBody>
      </p:sp>
      <p:sp>
        <p:nvSpPr>
          <p:cNvPr id="8" name="Text 6"/>
          <p:cNvSpPr/>
          <p:nvPr/>
        </p:nvSpPr>
        <p:spPr>
          <a:xfrm>
            <a:off x="4937760" y="1005840"/>
            <a:ext cx="3749040" cy="274320"/>
          </a:xfrm>
          <a:prstGeom prst="rect">
            <a:avLst/>
          </a:prstGeom>
          <a:noFill/>
          <a:ln/>
        </p:spPr>
        <p:txBody>
          <a:bodyPr wrap="square" rtlCol="0" anchor="ctr"/>
          <a:lstStyle/>
          <a:p>
            <a:pPr marL="0" indent="0">
              <a:buNone/>
            </a:pPr>
            <a:r>
              <a:rPr lang="en-US" sz="1400" b="1" dirty="0">
                <a:solidFill>
                  <a:srgbClr val="7F1D1D"/>
                </a:solidFill>
                <a:latin typeface="Arial" pitchFamily="34" charset="0"/>
                <a:ea typeface="Arial" pitchFamily="34" charset="-122"/>
                <a:cs typeface="Arial" pitchFamily="34" charset="-120"/>
              </a:rPr>
              <a:t>Stage 3: Initiative vs. Guilt</a:t>
            </a:r>
            <a:endParaRPr lang="en-US" sz="1400" dirty="0"/>
          </a:p>
        </p:txBody>
      </p:sp>
      <p:sp>
        <p:nvSpPr>
          <p:cNvPr id="9" name="Text 7"/>
          <p:cNvSpPr/>
          <p:nvPr/>
        </p:nvSpPr>
        <p:spPr>
          <a:xfrm>
            <a:off x="4937760" y="1371600"/>
            <a:ext cx="3749040" cy="1188720"/>
          </a:xfrm>
          <a:prstGeom prst="rect">
            <a:avLst/>
          </a:prstGeom>
          <a:noFill/>
          <a:ln/>
        </p:spPr>
        <p:txBody>
          <a:bodyPr wrap="square" rtlCol="0" anchor="t"/>
          <a:lstStyle/>
          <a:p>
            <a:r>
              <a:rPr lang="en-US" sz="1100" dirty="0">
                <a:solidFill>
                  <a:srgbClr val="7F1D1D"/>
                </a:solidFill>
                <a:latin typeface="Arial" pitchFamily="34" charset="0"/>
                <a:ea typeface="Arial" pitchFamily="34" charset="-122"/>
                <a:cs typeface="Arial" pitchFamily="34" charset="-120"/>
              </a:rPr>
              <a:t>Age: 3-5 years, THE DEVELOPMENTAL STAGE THAT ISAAC IS CURRENTLY IN</a:t>
            </a:r>
          </a:p>
          <a:p>
            <a:r>
              <a:rPr lang="en-US" sz="1100" dirty="0">
                <a:solidFill>
                  <a:srgbClr val="7F1D1D"/>
                </a:solidFill>
                <a:latin typeface="Arial" pitchFamily="34" charset="0"/>
                <a:ea typeface="Arial" pitchFamily="34" charset="-122"/>
                <a:cs typeface="Arial" pitchFamily="34" charset="-120"/>
              </a:rPr>
              <a:t>Crisis: Child investigates and starts planning activities</a:t>
            </a:r>
          </a:p>
          <a:p>
            <a:r>
              <a:rPr lang="en-US" sz="1100" dirty="0">
                <a:solidFill>
                  <a:srgbClr val="7F1D1D"/>
                </a:solidFill>
                <a:latin typeface="Arial" pitchFamily="34" charset="0"/>
                <a:ea typeface="Arial" pitchFamily="34" charset="-122"/>
                <a:cs typeface="Arial" pitchFamily="34" charset="-120"/>
              </a:rPr>
              <a:t>Positive: Initiative, creativity, confidence to explore.</a:t>
            </a:r>
          </a:p>
          <a:p>
            <a:r>
              <a:rPr lang="en-US" sz="1100" dirty="0">
                <a:solidFill>
                  <a:srgbClr val="7F1D1D"/>
                </a:solidFill>
                <a:latin typeface="Arial" pitchFamily="34" charset="0"/>
                <a:ea typeface="Arial" pitchFamily="34" charset="-122"/>
                <a:cs typeface="Arial" pitchFamily="34" charset="-120"/>
              </a:rPr>
              <a:t>Negative: Guilt, inhibition, anxiety (Marcia, 2016) </a:t>
            </a:r>
            <a:endParaRPr lang="en-US" sz="1100" dirty="0"/>
          </a:p>
        </p:txBody>
      </p:sp>
      <p:sp>
        <p:nvSpPr>
          <p:cNvPr id="10" name="Shape 8"/>
          <p:cNvSpPr/>
          <p:nvPr/>
        </p:nvSpPr>
        <p:spPr>
          <a:xfrm>
            <a:off x="457200" y="3017520"/>
            <a:ext cx="8229600" cy="914400"/>
          </a:xfrm>
          <a:prstGeom prst="rect">
            <a:avLst/>
          </a:prstGeom>
          <a:solidFill>
            <a:srgbClr val="FEF3C7"/>
          </a:solidFill>
          <a:ln w="12700">
            <a:solidFill>
              <a:srgbClr val="D97706"/>
            </a:solidFill>
            <a:prstDash val="solid"/>
          </a:ln>
        </p:spPr>
        <p:txBody>
          <a:bodyPr/>
          <a:lstStyle/>
          <a:p>
            <a:endParaRPr lang="en-US"/>
          </a:p>
        </p:txBody>
      </p:sp>
      <p:sp>
        <p:nvSpPr>
          <p:cNvPr id="11" name="Text 9"/>
          <p:cNvSpPr/>
          <p:nvPr/>
        </p:nvSpPr>
        <p:spPr>
          <a:xfrm>
            <a:off x="640080" y="3154680"/>
            <a:ext cx="7863840" cy="640080"/>
          </a:xfrm>
          <a:prstGeom prst="rect">
            <a:avLst/>
          </a:prstGeom>
          <a:noFill/>
          <a:ln/>
        </p:spPr>
        <p:txBody>
          <a:bodyPr wrap="square" rtlCol="0" anchor="ctr"/>
          <a:lstStyle/>
          <a:p>
            <a:r>
              <a:rPr lang="en-US" sz="1200" dirty="0">
                <a:solidFill>
                  <a:srgbClr val="92400E"/>
                </a:solidFill>
                <a:latin typeface="Arial" pitchFamily="34" charset="0"/>
                <a:ea typeface="Arial" pitchFamily="34" charset="-122"/>
                <a:cs typeface="Arial" pitchFamily="34" charset="-120"/>
              </a:rPr>
              <a:t>Isaac’s Dilemma: Disrupted attachment (infancy) and withdrawal suggest conflict resolution issues in Stages 1 and 3. The building of trust may have been disrupted by maternal postnatal depression (</a:t>
            </a:r>
            <a:r>
              <a:rPr lang="en-US" sz="1200" dirty="0" err="1">
                <a:solidFill>
                  <a:srgbClr val="92400E"/>
                </a:solidFill>
                <a:latin typeface="Arial" pitchFamily="34" charset="0"/>
                <a:ea typeface="Arial" pitchFamily="34" charset="-122"/>
                <a:cs typeface="Arial" pitchFamily="34" charset="-120"/>
              </a:rPr>
              <a:t>Netsi</a:t>
            </a:r>
            <a:r>
              <a:rPr lang="en-US" sz="1200" dirty="0">
                <a:solidFill>
                  <a:srgbClr val="92400E"/>
                </a:solidFill>
                <a:latin typeface="Arial" pitchFamily="34" charset="0"/>
                <a:ea typeface="Arial" pitchFamily="34" charset="-122"/>
                <a:cs typeface="Arial" pitchFamily="34" charset="-120"/>
              </a:rPr>
              <a:t> et al., 2018).</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1E4D8B"/>
          </a:solidFill>
          <a:ln/>
        </p:spPr>
        <p:txBody>
          <a:bodyPr/>
          <a:lstStyle/>
          <a:p>
            <a:endParaRPr lang="en-US"/>
          </a:p>
        </p:txBody>
      </p:sp>
      <p:sp>
        <p:nvSpPr>
          <p:cNvPr id="3" name="Text 1"/>
          <p:cNvSpPr/>
          <p:nvPr/>
        </p:nvSpPr>
        <p:spPr>
          <a:xfrm>
            <a:off x="457200" y="137160"/>
            <a:ext cx="8229600" cy="365760"/>
          </a:xfrm>
          <a:prstGeom prst="rect">
            <a:avLst/>
          </a:prstGeom>
          <a:noFill/>
          <a:ln/>
        </p:spPr>
        <p:txBody>
          <a:bodyPr wrap="square" rtlCol="0" anchor="ctr"/>
          <a:lstStyle/>
          <a:p>
            <a:pPr marL="0" indent="0">
              <a:buNone/>
            </a:pPr>
            <a:r>
              <a:rPr lang="en-US" sz="2000" b="1" dirty="0">
                <a:solidFill>
                  <a:srgbClr val="FFFFFF"/>
                </a:solidFill>
                <a:latin typeface="Arial" pitchFamily="34" charset="0"/>
                <a:ea typeface="Arial" pitchFamily="34" charset="-122"/>
                <a:cs typeface="Arial" pitchFamily="34" charset="-120"/>
              </a:rPr>
              <a:t>Nature vs. Nurture: Understanding Isaac's Development</a:t>
            </a:r>
            <a:endParaRPr lang="en-US" sz="2000" dirty="0"/>
          </a:p>
        </p:txBody>
      </p:sp>
      <p:sp>
        <p:nvSpPr>
          <p:cNvPr id="4" name="Shape 2"/>
          <p:cNvSpPr/>
          <p:nvPr/>
        </p:nvSpPr>
        <p:spPr>
          <a:xfrm>
            <a:off x="457200" y="723482"/>
            <a:ext cx="4114800" cy="2560320"/>
          </a:xfrm>
          <a:prstGeom prst="roundRect">
            <a:avLst>
              <a:gd name="adj" fmla="val 3571"/>
            </a:avLst>
          </a:prstGeom>
          <a:solidFill>
            <a:srgbClr val="E0E7FF"/>
          </a:solidFill>
          <a:ln w="25400">
            <a:solidFill>
              <a:srgbClr val="4F46E5"/>
            </a:solidFill>
            <a:prstDash val="solid"/>
          </a:ln>
        </p:spPr>
        <p:txBody>
          <a:bodyPr/>
          <a:lstStyle/>
          <a:p>
            <a:endParaRPr lang="en-US"/>
          </a:p>
        </p:txBody>
      </p:sp>
      <p:sp>
        <p:nvSpPr>
          <p:cNvPr id="5" name="Text 3"/>
          <p:cNvSpPr/>
          <p:nvPr/>
        </p:nvSpPr>
        <p:spPr>
          <a:xfrm>
            <a:off x="640080" y="814922"/>
            <a:ext cx="3749040" cy="274320"/>
          </a:xfrm>
          <a:prstGeom prst="rect">
            <a:avLst/>
          </a:prstGeom>
          <a:noFill/>
          <a:ln/>
        </p:spPr>
        <p:txBody>
          <a:bodyPr wrap="square" rtlCol="0" anchor="ctr"/>
          <a:lstStyle/>
          <a:p>
            <a:pPr marL="0" indent="0">
              <a:buNone/>
            </a:pPr>
            <a:r>
              <a:rPr lang="en-US" sz="1400" b="1" dirty="0">
                <a:solidFill>
                  <a:srgbClr val="4F46E5"/>
                </a:solidFill>
                <a:latin typeface="Arial" pitchFamily="34" charset="0"/>
                <a:ea typeface="Arial" pitchFamily="34" charset="-122"/>
                <a:cs typeface="Arial" pitchFamily="34" charset="-120"/>
              </a:rPr>
              <a:t>🧬 NATURE (Biological)</a:t>
            </a:r>
            <a:endParaRPr lang="en-US" sz="1400" dirty="0"/>
          </a:p>
        </p:txBody>
      </p:sp>
      <p:sp>
        <p:nvSpPr>
          <p:cNvPr id="6" name="Text 4"/>
          <p:cNvSpPr/>
          <p:nvPr/>
        </p:nvSpPr>
        <p:spPr>
          <a:xfrm>
            <a:off x="640080" y="1180682"/>
            <a:ext cx="3749040" cy="1828800"/>
          </a:xfrm>
          <a:prstGeom prst="rect">
            <a:avLst/>
          </a:prstGeom>
          <a:noFill/>
          <a:ln/>
        </p:spPr>
        <p:txBody>
          <a:bodyPr wrap="square" rtlCol="0" anchor="t"/>
          <a:lstStyle/>
          <a:p>
            <a:pPr marL="171450" indent="-171450">
              <a:lnSpc>
                <a:spcPct val="150000"/>
              </a:lnSpc>
              <a:buFont typeface="Arial" panose="020B0604020202020204" pitchFamily="34" charset="0"/>
              <a:buChar char="•"/>
            </a:pPr>
            <a:r>
              <a:rPr lang="en-US" sz="1100" dirty="0">
                <a:solidFill>
                  <a:srgbClr val="1F2937"/>
                </a:solidFill>
                <a:latin typeface="Arial" pitchFamily="34" charset="0"/>
                <a:ea typeface="Arial" pitchFamily="34" charset="-122"/>
                <a:cs typeface="Arial" pitchFamily="34" charset="-120"/>
              </a:rPr>
              <a:t>Temperament: May have a shy/detached disposition</a:t>
            </a:r>
          </a:p>
          <a:p>
            <a:pPr marL="171450" indent="-171450">
              <a:lnSpc>
                <a:spcPct val="150000"/>
              </a:lnSpc>
              <a:buFont typeface="Arial" panose="020B0604020202020204" pitchFamily="34" charset="0"/>
              <a:buChar char="•"/>
            </a:pPr>
            <a:r>
              <a:rPr lang="en-US" sz="1100" dirty="0">
                <a:solidFill>
                  <a:srgbClr val="1F2937"/>
                </a:solidFill>
                <a:latin typeface="Arial" pitchFamily="34" charset="0"/>
                <a:ea typeface="Arial" pitchFamily="34" charset="-122"/>
                <a:cs typeface="Arial" pitchFamily="34" charset="-120"/>
              </a:rPr>
              <a:t>Brain Development Early-life neglect affects brain development</a:t>
            </a:r>
          </a:p>
          <a:p>
            <a:pPr marL="171450" indent="-171450">
              <a:lnSpc>
                <a:spcPct val="150000"/>
              </a:lnSpc>
              <a:buFont typeface="Arial" panose="020B0604020202020204" pitchFamily="34" charset="0"/>
              <a:buChar char="•"/>
            </a:pPr>
            <a:r>
              <a:rPr lang="en-US" sz="1100" dirty="0">
                <a:solidFill>
                  <a:srgbClr val="1F2937"/>
                </a:solidFill>
                <a:latin typeface="Arial" pitchFamily="34" charset="0"/>
                <a:ea typeface="Arial" pitchFamily="34" charset="-122"/>
                <a:cs typeface="Arial" pitchFamily="34" charset="-120"/>
              </a:rPr>
              <a:t>Stress response: increased cortisol in maternal depression</a:t>
            </a:r>
          </a:p>
          <a:p>
            <a:pPr marL="171450" indent="-171450">
              <a:lnSpc>
                <a:spcPct val="150000"/>
              </a:lnSpc>
              <a:buFont typeface="Arial" panose="020B0604020202020204" pitchFamily="34" charset="0"/>
              <a:buChar char="•"/>
            </a:pPr>
            <a:r>
              <a:rPr lang="en-US" sz="1100" dirty="0">
                <a:solidFill>
                  <a:srgbClr val="1F2937"/>
                </a:solidFill>
                <a:latin typeface="Arial" pitchFamily="34" charset="0"/>
                <a:ea typeface="Arial" pitchFamily="34" charset="-122"/>
                <a:cs typeface="Arial" pitchFamily="34" charset="-120"/>
              </a:rPr>
              <a:t>Language Skills: Genetics and Developmental Delay</a:t>
            </a:r>
            <a:endParaRPr lang="en-US" sz="1100" dirty="0"/>
          </a:p>
        </p:txBody>
      </p:sp>
      <p:sp>
        <p:nvSpPr>
          <p:cNvPr id="7" name="Shape 5"/>
          <p:cNvSpPr/>
          <p:nvPr/>
        </p:nvSpPr>
        <p:spPr>
          <a:xfrm>
            <a:off x="4754880" y="723482"/>
            <a:ext cx="4114800" cy="2560320"/>
          </a:xfrm>
          <a:prstGeom prst="roundRect">
            <a:avLst>
              <a:gd name="adj" fmla="val 3571"/>
            </a:avLst>
          </a:prstGeom>
          <a:solidFill>
            <a:srgbClr val="DCFCE7"/>
          </a:solidFill>
          <a:ln w="25400">
            <a:solidFill>
              <a:srgbClr val="16A34A"/>
            </a:solidFill>
            <a:prstDash val="solid"/>
          </a:ln>
        </p:spPr>
        <p:txBody>
          <a:bodyPr/>
          <a:lstStyle/>
          <a:p>
            <a:endParaRPr lang="en-US"/>
          </a:p>
        </p:txBody>
      </p:sp>
      <p:sp>
        <p:nvSpPr>
          <p:cNvPr id="8" name="Text 6"/>
          <p:cNvSpPr/>
          <p:nvPr/>
        </p:nvSpPr>
        <p:spPr>
          <a:xfrm>
            <a:off x="4937760" y="814922"/>
            <a:ext cx="3749040" cy="274320"/>
          </a:xfrm>
          <a:prstGeom prst="rect">
            <a:avLst/>
          </a:prstGeom>
          <a:noFill/>
          <a:ln/>
        </p:spPr>
        <p:txBody>
          <a:bodyPr wrap="square" rtlCol="0" anchor="ctr"/>
          <a:lstStyle/>
          <a:p>
            <a:pPr marL="0" indent="0">
              <a:buNone/>
            </a:pPr>
            <a:r>
              <a:rPr lang="en-US" sz="1400" b="1" dirty="0">
                <a:solidFill>
                  <a:srgbClr val="16A34A"/>
                </a:solidFill>
                <a:latin typeface="Arial" pitchFamily="34" charset="0"/>
                <a:ea typeface="Arial" pitchFamily="34" charset="-122"/>
                <a:cs typeface="Arial" pitchFamily="34" charset="-120"/>
              </a:rPr>
              <a:t>🌱 NURTURE (Environmental)</a:t>
            </a:r>
            <a:endParaRPr lang="en-US" sz="1400" dirty="0"/>
          </a:p>
        </p:txBody>
      </p:sp>
      <p:sp>
        <p:nvSpPr>
          <p:cNvPr id="9" name="Text 7"/>
          <p:cNvSpPr/>
          <p:nvPr/>
        </p:nvSpPr>
        <p:spPr>
          <a:xfrm>
            <a:off x="4937760" y="1180681"/>
            <a:ext cx="3749040" cy="2057399"/>
          </a:xfrm>
          <a:prstGeom prst="rect">
            <a:avLst/>
          </a:prstGeom>
          <a:noFill/>
          <a:ln/>
        </p:spPr>
        <p:txBody>
          <a:bodyPr wrap="square" rtlCol="0" anchor="t"/>
          <a:lstStyle/>
          <a:p>
            <a:pPr marL="171450" indent="-171450">
              <a:lnSpc>
                <a:spcPct val="150000"/>
              </a:lnSpc>
              <a:buFont typeface="Arial" panose="020B0604020202020204" pitchFamily="34" charset="0"/>
              <a:buChar char="•"/>
            </a:pPr>
            <a:r>
              <a:rPr lang="en-US" sz="1100" dirty="0">
                <a:solidFill>
                  <a:srgbClr val="1F2937"/>
                </a:solidFill>
                <a:latin typeface="Arial" pitchFamily="34" charset="0"/>
                <a:ea typeface="Arial" pitchFamily="34" charset="-122"/>
                <a:cs typeface="Arial" pitchFamily="34" charset="-120"/>
              </a:rPr>
              <a:t>Maternal mental health: Postnatal depression limits responsive parenting</a:t>
            </a:r>
          </a:p>
          <a:p>
            <a:pPr marL="171450" indent="-171450">
              <a:lnSpc>
                <a:spcPct val="150000"/>
              </a:lnSpc>
              <a:buFont typeface="Arial" panose="020B0604020202020204" pitchFamily="34" charset="0"/>
              <a:buChar char="•"/>
            </a:pPr>
            <a:r>
              <a:rPr lang="en-US" sz="1100" dirty="0">
                <a:solidFill>
                  <a:srgbClr val="1F2937"/>
                </a:solidFill>
                <a:latin typeface="Arial" pitchFamily="34" charset="0"/>
                <a:ea typeface="Arial" pitchFamily="34" charset="-122"/>
                <a:cs typeface="Arial" pitchFamily="34" charset="-120"/>
              </a:rPr>
              <a:t>Attachment Problems: Frequent changes of caregivers are detrimental to attachment security (Bowlby, 2014)</a:t>
            </a:r>
          </a:p>
          <a:p>
            <a:pPr marL="171450" indent="-171450">
              <a:lnSpc>
                <a:spcPct val="150000"/>
              </a:lnSpc>
              <a:buFont typeface="Arial" panose="020B0604020202020204" pitchFamily="34" charset="0"/>
              <a:buChar char="•"/>
            </a:pPr>
            <a:r>
              <a:rPr lang="en-US" sz="1100" dirty="0">
                <a:solidFill>
                  <a:srgbClr val="1F2937"/>
                </a:solidFill>
                <a:latin typeface="Arial" pitchFamily="34" charset="0"/>
                <a:ea typeface="Arial" pitchFamily="34" charset="-122"/>
                <a:cs typeface="Arial" pitchFamily="34" charset="-120"/>
              </a:rPr>
              <a:t>Lack of social experience few interactions with peer's impact growth</a:t>
            </a:r>
          </a:p>
          <a:p>
            <a:pPr marL="171450" indent="-171450">
              <a:lnSpc>
                <a:spcPct val="150000"/>
              </a:lnSpc>
              <a:buFont typeface="Arial" panose="020B0604020202020204" pitchFamily="34" charset="0"/>
              <a:buChar char="•"/>
            </a:pPr>
            <a:r>
              <a:rPr lang="en-US" sz="1100" dirty="0">
                <a:solidFill>
                  <a:srgbClr val="1F2937"/>
                </a:solidFill>
                <a:latin typeface="Arial" pitchFamily="34" charset="0"/>
                <a:ea typeface="Arial" pitchFamily="34" charset="-122"/>
                <a:cs typeface="Arial" pitchFamily="34" charset="-120"/>
              </a:rPr>
              <a:t>Relocation Stress: Just moved, comfortable surroundings disrupted</a:t>
            </a:r>
            <a:endParaRPr lang="en-US" sz="1100" dirty="0"/>
          </a:p>
        </p:txBody>
      </p:sp>
      <p:pic>
        <p:nvPicPr>
          <p:cNvPr id="15" name="Picture 14">
            <a:extLst>
              <a:ext uri="{FF2B5EF4-FFF2-40B4-BE49-F238E27FC236}">
                <a16:creationId xmlns:a16="http://schemas.microsoft.com/office/drawing/2014/main" id="{5C793DE5-03F2-9434-74A9-F2332B35A695}"/>
              </a:ext>
            </a:extLst>
          </p:cNvPr>
          <p:cNvPicPr>
            <a:picLocks noChangeAspect="1"/>
          </p:cNvPicPr>
          <p:nvPr/>
        </p:nvPicPr>
        <p:blipFill>
          <a:blip r:embed="rId3"/>
          <a:srcRect t="12943" b="12943"/>
          <a:stretch>
            <a:fillRect/>
          </a:stretch>
        </p:blipFill>
        <p:spPr>
          <a:xfrm>
            <a:off x="457200" y="3375241"/>
            <a:ext cx="8412480" cy="1709161"/>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1E4D8B"/>
          </a:solidFill>
          <a:ln/>
        </p:spPr>
        <p:txBody>
          <a:bodyPr/>
          <a:lstStyle/>
          <a:p>
            <a:endParaRPr lang="en-US"/>
          </a:p>
        </p:txBody>
      </p:sp>
      <p:sp>
        <p:nvSpPr>
          <p:cNvPr id="3" name="Text 1"/>
          <p:cNvSpPr/>
          <p:nvPr/>
        </p:nvSpPr>
        <p:spPr>
          <a:xfrm>
            <a:off x="457200" y="137160"/>
            <a:ext cx="8229600" cy="365760"/>
          </a:xfrm>
          <a:prstGeom prst="rect">
            <a:avLst/>
          </a:prstGeom>
          <a:noFill/>
          <a:ln/>
        </p:spPr>
        <p:txBody>
          <a:bodyPr wrap="square" rtlCol="0" anchor="ctr"/>
          <a:lstStyle/>
          <a:p>
            <a:pPr marL="0" indent="0">
              <a:buNone/>
            </a:pPr>
            <a:r>
              <a:rPr lang="en-US" sz="2800" b="1" dirty="0">
                <a:solidFill>
                  <a:srgbClr val="FFFFFF"/>
                </a:solidFill>
                <a:latin typeface="Arial" pitchFamily="34" charset="0"/>
                <a:ea typeface="Arial" pitchFamily="34" charset="-122"/>
                <a:cs typeface="Arial" pitchFamily="34" charset="-120"/>
              </a:rPr>
              <a:t>Practical Strategies: Building Trust &amp; Initiative</a:t>
            </a:r>
            <a:endParaRPr lang="en-US" sz="2800" dirty="0"/>
          </a:p>
        </p:txBody>
      </p:sp>
      <p:sp>
        <p:nvSpPr>
          <p:cNvPr id="4" name="Text 2"/>
          <p:cNvSpPr/>
          <p:nvPr/>
        </p:nvSpPr>
        <p:spPr>
          <a:xfrm>
            <a:off x="457200" y="685800"/>
            <a:ext cx="8229600" cy="274320"/>
          </a:xfrm>
          <a:prstGeom prst="rect">
            <a:avLst/>
          </a:prstGeom>
          <a:noFill/>
          <a:ln/>
        </p:spPr>
        <p:txBody>
          <a:bodyPr wrap="square" rtlCol="0" anchor="ctr"/>
          <a:lstStyle/>
          <a:p>
            <a:pPr marL="0" indent="0">
              <a:buNone/>
            </a:pPr>
            <a:r>
              <a:rPr lang="en-US" sz="1200" i="1" dirty="0">
                <a:solidFill>
                  <a:srgbClr val="0891B2"/>
                </a:solidFill>
                <a:latin typeface="Arial" pitchFamily="34" charset="0"/>
                <a:ea typeface="Arial" pitchFamily="34" charset="-122"/>
                <a:cs typeface="Arial" pitchFamily="34" charset="-120"/>
              </a:rPr>
              <a:t>Theory-Informed Interventions (Based on Erikson's Framework)</a:t>
            </a:r>
            <a:endParaRPr lang="en-US" sz="1200" dirty="0"/>
          </a:p>
        </p:txBody>
      </p:sp>
      <p:sp>
        <p:nvSpPr>
          <p:cNvPr id="5" name="Shape 3"/>
          <p:cNvSpPr/>
          <p:nvPr/>
        </p:nvSpPr>
        <p:spPr>
          <a:xfrm>
            <a:off x="457200" y="1097280"/>
            <a:ext cx="8229600" cy="822960"/>
          </a:xfrm>
          <a:prstGeom prst="roundRect">
            <a:avLst>
              <a:gd name="adj" fmla="val 5556"/>
            </a:avLst>
          </a:prstGeom>
          <a:solidFill>
            <a:srgbClr val="E0F2FE"/>
          </a:solidFill>
          <a:ln/>
        </p:spPr>
        <p:txBody>
          <a:bodyPr/>
          <a:lstStyle/>
          <a:p>
            <a:endParaRPr lang="en-US"/>
          </a:p>
        </p:txBody>
      </p:sp>
      <p:sp>
        <p:nvSpPr>
          <p:cNvPr id="6" name="Text 4"/>
          <p:cNvSpPr/>
          <p:nvPr/>
        </p:nvSpPr>
        <p:spPr>
          <a:xfrm>
            <a:off x="640080" y="1188720"/>
            <a:ext cx="7863840" cy="182880"/>
          </a:xfrm>
          <a:prstGeom prst="rect">
            <a:avLst/>
          </a:prstGeom>
          <a:noFill/>
          <a:ln/>
        </p:spPr>
        <p:txBody>
          <a:bodyPr wrap="square" rtlCol="0" anchor="ctr"/>
          <a:lstStyle/>
          <a:p>
            <a:pPr marL="0" indent="0">
              <a:buNone/>
            </a:pPr>
            <a:r>
              <a:rPr lang="en-US" sz="1300" b="1" dirty="0">
                <a:solidFill>
                  <a:srgbClr val="1E4D8B"/>
                </a:solidFill>
                <a:latin typeface="Arial" pitchFamily="34" charset="0"/>
                <a:ea typeface="Arial" pitchFamily="34" charset="-122"/>
                <a:cs typeface="Arial" pitchFamily="34" charset="-120"/>
              </a:rPr>
              <a:t>1. Key Person Approach (Building Trust)</a:t>
            </a:r>
            <a:endParaRPr lang="en-US" sz="1300" dirty="0"/>
          </a:p>
        </p:txBody>
      </p:sp>
      <p:sp>
        <p:nvSpPr>
          <p:cNvPr id="7" name="Text 5"/>
          <p:cNvSpPr/>
          <p:nvPr/>
        </p:nvSpPr>
        <p:spPr>
          <a:xfrm>
            <a:off x="640080" y="1417320"/>
            <a:ext cx="7863840" cy="457200"/>
          </a:xfrm>
          <a:prstGeom prst="rect">
            <a:avLst/>
          </a:prstGeom>
          <a:noFill/>
          <a:ln/>
        </p:spPr>
        <p:txBody>
          <a:bodyPr wrap="square" rtlCol="0" anchor="ctr"/>
          <a:lstStyle/>
          <a:p>
            <a:r>
              <a:rPr lang="en-US" sz="1100" dirty="0">
                <a:solidFill>
                  <a:srgbClr val="1F2937"/>
                </a:solidFill>
                <a:latin typeface="Arial" pitchFamily="34" charset="0"/>
                <a:ea typeface="Arial" pitchFamily="34" charset="-122"/>
                <a:cs typeface="Arial" pitchFamily="34" charset="-120"/>
              </a:rPr>
              <a:t>Isaac should have a key worker who spends time with him consistently and attentively to form a secure attachment which will build the base for trust (Erikson's Stage 1) essential for the third stage of developing initiative (</a:t>
            </a:r>
            <a:r>
              <a:rPr lang="en-US" sz="1100" dirty="0" err="1">
                <a:solidFill>
                  <a:srgbClr val="1F2937"/>
                </a:solidFill>
                <a:latin typeface="Arial" pitchFamily="34" charset="0"/>
                <a:ea typeface="Arial" pitchFamily="34" charset="-122"/>
                <a:cs typeface="Arial" pitchFamily="34" charset="-120"/>
              </a:rPr>
              <a:t>O'Farrelly</a:t>
            </a:r>
            <a:r>
              <a:rPr lang="en-US" sz="1100" dirty="0">
                <a:solidFill>
                  <a:srgbClr val="1F2937"/>
                </a:solidFill>
                <a:latin typeface="Arial" pitchFamily="34" charset="0"/>
                <a:ea typeface="Arial" pitchFamily="34" charset="-122"/>
                <a:cs typeface="Arial" pitchFamily="34" charset="-120"/>
              </a:rPr>
              <a:t> &amp; Halle, 2016).</a:t>
            </a:r>
          </a:p>
        </p:txBody>
      </p:sp>
      <p:sp>
        <p:nvSpPr>
          <p:cNvPr id="8" name="Shape 6"/>
          <p:cNvSpPr/>
          <p:nvPr/>
        </p:nvSpPr>
        <p:spPr>
          <a:xfrm>
            <a:off x="457200" y="2011680"/>
            <a:ext cx="8229600" cy="822960"/>
          </a:xfrm>
          <a:prstGeom prst="roundRect">
            <a:avLst>
              <a:gd name="adj" fmla="val 5556"/>
            </a:avLst>
          </a:prstGeom>
          <a:solidFill>
            <a:srgbClr val="E0F2FE"/>
          </a:solidFill>
          <a:ln/>
        </p:spPr>
        <p:txBody>
          <a:bodyPr/>
          <a:lstStyle/>
          <a:p>
            <a:endParaRPr lang="en-US" dirty="0"/>
          </a:p>
        </p:txBody>
      </p:sp>
      <p:sp>
        <p:nvSpPr>
          <p:cNvPr id="9" name="Text 7"/>
          <p:cNvSpPr/>
          <p:nvPr/>
        </p:nvSpPr>
        <p:spPr>
          <a:xfrm>
            <a:off x="640080" y="2103120"/>
            <a:ext cx="7863840" cy="182880"/>
          </a:xfrm>
          <a:prstGeom prst="rect">
            <a:avLst/>
          </a:prstGeom>
          <a:noFill/>
          <a:ln/>
        </p:spPr>
        <p:txBody>
          <a:bodyPr wrap="square" rtlCol="0" anchor="ctr"/>
          <a:lstStyle/>
          <a:p>
            <a:pPr marL="0" indent="0">
              <a:buNone/>
            </a:pPr>
            <a:r>
              <a:rPr lang="en-US" sz="1300" b="1" dirty="0">
                <a:solidFill>
                  <a:srgbClr val="1E4D8B"/>
                </a:solidFill>
                <a:latin typeface="Arial" pitchFamily="34" charset="0"/>
                <a:ea typeface="Arial" pitchFamily="34" charset="-122"/>
                <a:cs typeface="Arial" pitchFamily="34" charset="-120"/>
              </a:rPr>
              <a:t>2. Play-Based Learning &amp; Exploration</a:t>
            </a:r>
            <a:endParaRPr lang="en-US" sz="1300" dirty="0"/>
          </a:p>
        </p:txBody>
      </p:sp>
      <p:sp>
        <p:nvSpPr>
          <p:cNvPr id="10" name="Text 8"/>
          <p:cNvSpPr/>
          <p:nvPr/>
        </p:nvSpPr>
        <p:spPr>
          <a:xfrm>
            <a:off x="640080" y="2331720"/>
            <a:ext cx="7863840" cy="457200"/>
          </a:xfrm>
          <a:prstGeom prst="rect">
            <a:avLst/>
          </a:prstGeom>
          <a:noFill/>
          <a:ln/>
        </p:spPr>
        <p:txBody>
          <a:bodyPr wrap="square" rtlCol="0" anchor="ctr"/>
          <a:lstStyle/>
          <a:p>
            <a:r>
              <a:rPr lang="en-US" sz="1100" dirty="0">
                <a:solidFill>
                  <a:srgbClr val="1F2937"/>
                </a:solidFill>
                <a:latin typeface="Arial" pitchFamily="34" charset="0"/>
                <a:ea typeface="Arial" pitchFamily="34" charset="-122"/>
                <a:cs typeface="Arial" pitchFamily="34" charset="-120"/>
              </a:rPr>
              <a:t>Low-stress games promote initiative. Such types of games include free-play games, sensory games, and self-directed games. These help develop autonomy and creativity (Erikson, 1959).</a:t>
            </a:r>
          </a:p>
        </p:txBody>
      </p:sp>
      <p:sp>
        <p:nvSpPr>
          <p:cNvPr id="11" name="Shape 9"/>
          <p:cNvSpPr/>
          <p:nvPr/>
        </p:nvSpPr>
        <p:spPr>
          <a:xfrm>
            <a:off x="457200" y="2926080"/>
            <a:ext cx="8229600" cy="822960"/>
          </a:xfrm>
          <a:prstGeom prst="roundRect">
            <a:avLst>
              <a:gd name="adj" fmla="val 5556"/>
            </a:avLst>
          </a:prstGeom>
          <a:solidFill>
            <a:srgbClr val="E0F2FE"/>
          </a:solidFill>
          <a:ln/>
        </p:spPr>
        <p:txBody>
          <a:bodyPr/>
          <a:lstStyle/>
          <a:p>
            <a:endParaRPr lang="en-US"/>
          </a:p>
        </p:txBody>
      </p:sp>
      <p:sp>
        <p:nvSpPr>
          <p:cNvPr id="12" name="Text 10"/>
          <p:cNvSpPr/>
          <p:nvPr/>
        </p:nvSpPr>
        <p:spPr>
          <a:xfrm>
            <a:off x="640080" y="3017520"/>
            <a:ext cx="7863840" cy="182880"/>
          </a:xfrm>
          <a:prstGeom prst="rect">
            <a:avLst/>
          </a:prstGeom>
          <a:noFill/>
          <a:ln/>
        </p:spPr>
        <p:txBody>
          <a:bodyPr wrap="square" rtlCol="0" anchor="ctr"/>
          <a:lstStyle/>
          <a:p>
            <a:pPr marL="0" indent="0">
              <a:buNone/>
            </a:pPr>
            <a:r>
              <a:rPr lang="en-US" sz="1300" b="1" dirty="0">
                <a:solidFill>
                  <a:srgbClr val="1E4D8B"/>
                </a:solidFill>
                <a:latin typeface="Arial" pitchFamily="34" charset="0"/>
                <a:ea typeface="Arial" pitchFamily="34" charset="-122"/>
                <a:cs typeface="Arial" pitchFamily="34" charset="-120"/>
              </a:rPr>
              <a:t>3. Language-Rich Environment</a:t>
            </a:r>
            <a:endParaRPr lang="en-US" sz="1300" dirty="0"/>
          </a:p>
        </p:txBody>
      </p:sp>
      <p:sp>
        <p:nvSpPr>
          <p:cNvPr id="13" name="Text 11"/>
          <p:cNvSpPr/>
          <p:nvPr/>
        </p:nvSpPr>
        <p:spPr>
          <a:xfrm>
            <a:off x="640080" y="3246120"/>
            <a:ext cx="7863840" cy="457200"/>
          </a:xfrm>
          <a:prstGeom prst="rect">
            <a:avLst/>
          </a:prstGeom>
          <a:noFill/>
          <a:ln/>
        </p:spPr>
        <p:txBody>
          <a:bodyPr wrap="square" rtlCol="0" anchor="ctr"/>
          <a:lstStyle/>
          <a:p>
            <a:r>
              <a:rPr lang="en-US" sz="1100" dirty="0">
                <a:solidFill>
                  <a:srgbClr val="1F2937"/>
                </a:solidFill>
                <a:latin typeface="Arial" pitchFamily="34" charset="0"/>
                <a:ea typeface="Arial" pitchFamily="34" charset="-122"/>
                <a:cs typeface="Arial" pitchFamily="34" charset="-120"/>
              </a:rPr>
              <a:t>Conversations between adult and child can facilitate language development. Communication is vital to the expression of initiative (Guralnick, 2017).</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1E4D8B"/>
          </a:solidFill>
          <a:ln/>
        </p:spPr>
        <p:txBody>
          <a:bodyPr/>
          <a:lstStyle/>
          <a:p>
            <a:endParaRPr lang="en-US"/>
          </a:p>
        </p:txBody>
      </p:sp>
      <p:sp>
        <p:nvSpPr>
          <p:cNvPr id="3" name="Text 1"/>
          <p:cNvSpPr/>
          <p:nvPr/>
        </p:nvSpPr>
        <p:spPr>
          <a:xfrm>
            <a:off x="221064" y="137160"/>
            <a:ext cx="8922936" cy="365760"/>
          </a:xfrm>
          <a:prstGeom prst="rect">
            <a:avLst/>
          </a:prstGeom>
          <a:noFill/>
          <a:ln/>
        </p:spPr>
        <p:txBody>
          <a:bodyPr wrap="square" rtlCol="0" anchor="ctr"/>
          <a:lstStyle/>
          <a:p>
            <a:pPr marL="0" indent="0">
              <a:buNone/>
            </a:pPr>
            <a:r>
              <a:rPr lang="en-US" sz="2300" b="1" dirty="0">
                <a:solidFill>
                  <a:srgbClr val="FFFFFF"/>
                </a:solidFill>
                <a:latin typeface="Arial" pitchFamily="34" charset="0"/>
                <a:ea typeface="Arial" pitchFamily="34" charset="-122"/>
                <a:cs typeface="Arial" pitchFamily="34" charset="-120"/>
              </a:rPr>
              <a:t>Practical Strategies: Parental Support &amp; Emotional Regulation</a:t>
            </a:r>
            <a:endParaRPr lang="en-US" sz="2300" dirty="0"/>
          </a:p>
        </p:txBody>
      </p:sp>
      <p:sp>
        <p:nvSpPr>
          <p:cNvPr id="4" name="Shape 2"/>
          <p:cNvSpPr/>
          <p:nvPr/>
        </p:nvSpPr>
        <p:spPr>
          <a:xfrm>
            <a:off x="457200" y="914400"/>
            <a:ext cx="8229600" cy="914400"/>
          </a:xfrm>
          <a:prstGeom prst="roundRect">
            <a:avLst>
              <a:gd name="adj" fmla="val 5000"/>
            </a:avLst>
          </a:prstGeom>
          <a:solidFill>
            <a:srgbClr val="FEE2E2"/>
          </a:solidFill>
          <a:ln w="12700">
            <a:solidFill>
              <a:srgbClr val="DC2626"/>
            </a:solidFill>
            <a:prstDash val="solid"/>
          </a:ln>
        </p:spPr>
        <p:txBody>
          <a:bodyPr/>
          <a:lstStyle/>
          <a:p>
            <a:endParaRPr lang="en-US"/>
          </a:p>
        </p:txBody>
      </p:sp>
      <p:sp>
        <p:nvSpPr>
          <p:cNvPr id="5" name="Text 3"/>
          <p:cNvSpPr/>
          <p:nvPr/>
        </p:nvSpPr>
        <p:spPr>
          <a:xfrm>
            <a:off x="640080" y="1005840"/>
            <a:ext cx="7863840" cy="182880"/>
          </a:xfrm>
          <a:prstGeom prst="rect">
            <a:avLst/>
          </a:prstGeom>
          <a:noFill/>
          <a:ln/>
        </p:spPr>
        <p:txBody>
          <a:bodyPr wrap="square" rtlCol="0" anchor="ctr"/>
          <a:lstStyle/>
          <a:p>
            <a:pPr marL="0" indent="0">
              <a:buNone/>
            </a:pPr>
            <a:r>
              <a:rPr lang="en-US" sz="1300" b="1" dirty="0">
                <a:solidFill>
                  <a:srgbClr val="7F1D1D"/>
                </a:solidFill>
                <a:latin typeface="Arial" pitchFamily="34" charset="0"/>
                <a:ea typeface="Arial" pitchFamily="34" charset="-122"/>
                <a:cs typeface="Arial" pitchFamily="34" charset="-120"/>
              </a:rPr>
              <a:t>4. Parental Support &amp; Mental Health Services</a:t>
            </a:r>
            <a:endParaRPr lang="en-US" sz="1300" dirty="0"/>
          </a:p>
        </p:txBody>
      </p:sp>
      <p:sp>
        <p:nvSpPr>
          <p:cNvPr id="6" name="Text 4"/>
          <p:cNvSpPr/>
          <p:nvPr/>
        </p:nvSpPr>
        <p:spPr>
          <a:xfrm>
            <a:off x="640080" y="1234440"/>
            <a:ext cx="7863840" cy="548640"/>
          </a:xfrm>
          <a:prstGeom prst="rect">
            <a:avLst/>
          </a:prstGeom>
          <a:noFill/>
          <a:ln/>
        </p:spPr>
        <p:txBody>
          <a:bodyPr wrap="square" rtlCol="0" anchor="ctr"/>
          <a:lstStyle/>
          <a:p>
            <a:r>
              <a:rPr lang="en-US" sz="1100" dirty="0">
                <a:solidFill>
                  <a:srgbClr val="7F1D1D"/>
                </a:solidFill>
                <a:latin typeface="Arial" pitchFamily="34" charset="0"/>
                <a:ea typeface="Arial" pitchFamily="34" charset="-122"/>
                <a:cs typeface="Arial" pitchFamily="34" charset="-120"/>
              </a:rPr>
              <a:t>Refer mother for help with perinatal mental health care, parenting groups, and counseling. The mother’s mental state impacts the quality of her care and ability to build trust with her child (</a:t>
            </a:r>
            <a:r>
              <a:rPr lang="en-US" sz="1100" dirty="0" err="1">
                <a:solidFill>
                  <a:srgbClr val="7F1D1D"/>
                </a:solidFill>
                <a:latin typeface="Arial" pitchFamily="34" charset="0"/>
                <a:ea typeface="Arial" pitchFamily="34" charset="-122"/>
                <a:cs typeface="Arial" pitchFamily="34" charset="-120"/>
              </a:rPr>
              <a:t>Netsi</a:t>
            </a:r>
            <a:r>
              <a:rPr lang="en-US" sz="1100" dirty="0">
                <a:solidFill>
                  <a:srgbClr val="7F1D1D"/>
                </a:solidFill>
                <a:latin typeface="Arial" pitchFamily="34" charset="0"/>
                <a:ea typeface="Arial" pitchFamily="34" charset="-122"/>
                <a:cs typeface="Arial" pitchFamily="34" charset="-120"/>
              </a:rPr>
              <a:t> et al., 2018).</a:t>
            </a:r>
          </a:p>
        </p:txBody>
      </p:sp>
      <p:sp>
        <p:nvSpPr>
          <p:cNvPr id="7" name="Shape 5"/>
          <p:cNvSpPr/>
          <p:nvPr/>
        </p:nvSpPr>
        <p:spPr>
          <a:xfrm>
            <a:off x="457200" y="1920240"/>
            <a:ext cx="8229600" cy="914400"/>
          </a:xfrm>
          <a:prstGeom prst="roundRect">
            <a:avLst>
              <a:gd name="adj" fmla="val 5000"/>
            </a:avLst>
          </a:prstGeom>
          <a:solidFill>
            <a:srgbClr val="DBEAFE"/>
          </a:solidFill>
          <a:ln w="12700">
            <a:solidFill>
              <a:srgbClr val="0284C7"/>
            </a:solidFill>
            <a:prstDash val="solid"/>
          </a:ln>
        </p:spPr>
        <p:txBody>
          <a:bodyPr/>
          <a:lstStyle/>
          <a:p>
            <a:endParaRPr lang="en-US"/>
          </a:p>
        </p:txBody>
      </p:sp>
      <p:sp>
        <p:nvSpPr>
          <p:cNvPr id="8" name="Text 6"/>
          <p:cNvSpPr/>
          <p:nvPr/>
        </p:nvSpPr>
        <p:spPr>
          <a:xfrm>
            <a:off x="640080" y="2011680"/>
            <a:ext cx="7863840" cy="182880"/>
          </a:xfrm>
          <a:prstGeom prst="rect">
            <a:avLst/>
          </a:prstGeom>
          <a:noFill/>
          <a:ln/>
        </p:spPr>
        <p:txBody>
          <a:bodyPr wrap="square" rtlCol="0" anchor="ctr"/>
          <a:lstStyle/>
          <a:p>
            <a:pPr marL="0" indent="0">
              <a:buNone/>
            </a:pPr>
            <a:r>
              <a:rPr lang="en-US" sz="1300" b="1" dirty="0">
                <a:solidFill>
                  <a:srgbClr val="0C4A6E"/>
                </a:solidFill>
                <a:latin typeface="Arial" pitchFamily="34" charset="0"/>
                <a:ea typeface="Arial" pitchFamily="34" charset="-122"/>
                <a:cs typeface="Arial" pitchFamily="34" charset="-120"/>
              </a:rPr>
              <a:t>5. Emotional Regulation &amp; Co-regulation Strategies</a:t>
            </a:r>
            <a:endParaRPr lang="en-US" sz="1300" dirty="0"/>
          </a:p>
        </p:txBody>
      </p:sp>
      <p:sp>
        <p:nvSpPr>
          <p:cNvPr id="9" name="Text 7"/>
          <p:cNvSpPr/>
          <p:nvPr/>
        </p:nvSpPr>
        <p:spPr>
          <a:xfrm>
            <a:off x="640080" y="2240280"/>
            <a:ext cx="7863840" cy="548640"/>
          </a:xfrm>
          <a:prstGeom prst="rect">
            <a:avLst/>
          </a:prstGeom>
          <a:noFill/>
          <a:ln/>
        </p:spPr>
        <p:txBody>
          <a:bodyPr wrap="square" rtlCol="0" anchor="ctr"/>
          <a:lstStyle/>
          <a:p>
            <a:r>
              <a:rPr lang="en-US" sz="1100" dirty="0">
                <a:solidFill>
                  <a:srgbClr val="0C4A6E"/>
                </a:solidFill>
                <a:latin typeface="Arial" pitchFamily="34" charset="0"/>
                <a:ea typeface="Arial" pitchFamily="34" charset="-122"/>
                <a:cs typeface="Arial" pitchFamily="34" charset="-120"/>
              </a:rPr>
              <a:t>Train her on how to practice stress management techniques such as breathing and the use of sensory boxes. It teaches consistent responses to distress, thereby fostering secure attachments. Key workers should be present during separation periods (Marcia, 2016).</a:t>
            </a:r>
          </a:p>
        </p:txBody>
      </p:sp>
      <p:sp>
        <p:nvSpPr>
          <p:cNvPr id="10" name="Shape 8"/>
          <p:cNvSpPr/>
          <p:nvPr/>
        </p:nvSpPr>
        <p:spPr>
          <a:xfrm>
            <a:off x="457200" y="2926080"/>
            <a:ext cx="8229600" cy="914400"/>
          </a:xfrm>
          <a:prstGeom prst="roundRect">
            <a:avLst>
              <a:gd name="adj" fmla="val 5000"/>
            </a:avLst>
          </a:prstGeom>
          <a:solidFill>
            <a:srgbClr val="DCFCE7"/>
          </a:solidFill>
          <a:ln w="12700">
            <a:solidFill>
              <a:srgbClr val="16A34A"/>
            </a:solidFill>
            <a:prstDash val="solid"/>
          </a:ln>
        </p:spPr>
        <p:txBody>
          <a:bodyPr/>
          <a:lstStyle/>
          <a:p>
            <a:endParaRPr lang="en-US"/>
          </a:p>
        </p:txBody>
      </p:sp>
      <p:sp>
        <p:nvSpPr>
          <p:cNvPr id="11" name="Text 9"/>
          <p:cNvSpPr/>
          <p:nvPr/>
        </p:nvSpPr>
        <p:spPr>
          <a:xfrm>
            <a:off x="640080" y="3017520"/>
            <a:ext cx="7863840" cy="182880"/>
          </a:xfrm>
          <a:prstGeom prst="rect">
            <a:avLst/>
          </a:prstGeom>
          <a:noFill/>
          <a:ln/>
        </p:spPr>
        <p:txBody>
          <a:bodyPr wrap="square" rtlCol="0" anchor="ctr"/>
          <a:lstStyle/>
          <a:p>
            <a:pPr marL="0" indent="0">
              <a:buNone/>
            </a:pPr>
            <a:r>
              <a:rPr lang="en-US" sz="1300" b="1" dirty="0">
                <a:solidFill>
                  <a:srgbClr val="166534"/>
                </a:solidFill>
                <a:latin typeface="Arial" pitchFamily="34" charset="0"/>
                <a:ea typeface="Arial" pitchFamily="34" charset="-122"/>
                <a:cs typeface="Arial" pitchFamily="34" charset="-120"/>
              </a:rPr>
              <a:t>6. Multi-Agency Collaboration</a:t>
            </a:r>
            <a:endParaRPr lang="en-US" sz="1300" dirty="0"/>
          </a:p>
        </p:txBody>
      </p:sp>
      <p:sp>
        <p:nvSpPr>
          <p:cNvPr id="12" name="Text 10"/>
          <p:cNvSpPr/>
          <p:nvPr/>
        </p:nvSpPr>
        <p:spPr>
          <a:xfrm>
            <a:off x="640080" y="3246120"/>
            <a:ext cx="7863840" cy="548640"/>
          </a:xfrm>
          <a:prstGeom prst="rect">
            <a:avLst/>
          </a:prstGeom>
          <a:noFill/>
          <a:ln/>
        </p:spPr>
        <p:txBody>
          <a:bodyPr wrap="square" rtlCol="0" anchor="ctr"/>
          <a:lstStyle/>
          <a:p>
            <a:r>
              <a:rPr lang="en-US" sz="1100" dirty="0">
                <a:solidFill>
                  <a:srgbClr val="166534"/>
                </a:solidFill>
                <a:latin typeface="Arial" pitchFamily="34" charset="0"/>
                <a:ea typeface="Arial" pitchFamily="34" charset="-122"/>
                <a:cs typeface="Arial" pitchFamily="34" charset="-120"/>
              </a:rPr>
              <a:t>Work together with the health visitor, educational psychologist, and speech therapist to ensure holistic intervention that covers all needs influencing psychosocial development (</a:t>
            </a:r>
            <a:r>
              <a:rPr lang="en-US" sz="1100" dirty="0" err="1">
                <a:solidFill>
                  <a:srgbClr val="166534"/>
                </a:solidFill>
                <a:latin typeface="Arial" pitchFamily="34" charset="0"/>
                <a:ea typeface="Arial" pitchFamily="34" charset="-122"/>
                <a:cs typeface="Arial" pitchFamily="34" charset="-120"/>
              </a:rPr>
              <a:t>O'Farrelly</a:t>
            </a:r>
            <a:r>
              <a:rPr lang="en-US" sz="1100" dirty="0">
                <a:solidFill>
                  <a:srgbClr val="166534"/>
                </a:solidFill>
                <a:latin typeface="Arial" pitchFamily="34" charset="0"/>
                <a:ea typeface="Arial" pitchFamily="34" charset="-122"/>
                <a:cs typeface="Arial" pitchFamily="34" charset="-120"/>
              </a:rPr>
              <a:t> &amp; Halle, 2016).</a:t>
            </a:r>
            <a:endParaRPr lang="en-US" sz="1100" dirty="0"/>
          </a:p>
        </p:txBody>
      </p:sp>
      <p:pic>
        <p:nvPicPr>
          <p:cNvPr id="16" name="Picture 15">
            <a:extLst>
              <a:ext uri="{FF2B5EF4-FFF2-40B4-BE49-F238E27FC236}">
                <a16:creationId xmlns:a16="http://schemas.microsoft.com/office/drawing/2014/main" id="{368C3114-79DB-483C-AA54-38C2FB3CFDD0}"/>
              </a:ext>
            </a:extLst>
          </p:cNvPr>
          <p:cNvPicPr>
            <a:picLocks noChangeAspect="1"/>
          </p:cNvPicPr>
          <p:nvPr/>
        </p:nvPicPr>
        <p:blipFill>
          <a:blip r:embed="rId3"/>
          <a:srcRect l="1868" t="10388" r="1868" b="22346"/>
          <a:stretch>
            <a:fillRect/>
          </a:stretch>
        </p:blipFill>
        <p:spPr>
          <a:xfrm>
            <a:off x="457200" y="3886200"/>
            <a:ext cx="8229600" cy="1171476"/>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1E4D8B"/>
          </a:solidFill>
          <a:ln/>
        </p:spPr>
        <p:txBody>
          <a:bodyPr/>
          <a:lstStyle/>
          <a:p>
            <a:endParaRPr lang="en-US"/>
          </a:p>
        </p:txBody>
      </p:sp>
      <p:sp>
        <p:nvSpPr>
          <p:cNvPr id="3" name="Text 1"/>
          <p:cNvSpPr/>
          <p:nvPr/>
        </p:nvSpPr>
        <p:spPr>
          <a:xfrm>
            <a:off x="457200" y="137160"/>
            <a:ext cx="8229600" cy="365760"/>
          </a:xfrm>
          <a:prstGeom prst="rect">
            <a:avLst/>
          </a:prstGeom>
          <a:noFill/>
          <a:ln/>
        </p:spPr>
        <p:txBody>
          <a:bodyPr wrap="square" rtlCol="0" anchor="ctr"/>
          <a:lstStyle/>
          <a:p>
            <a:pPr marL="0" indent="0">
              <a:buNone/>
            </a:pPr>
            <a:r>
              <a:rPr lang="en-US" sz="2400" b="1" dirty="0">
                <a:solidFill>
                  <a:srgbClr val="FFFFFF"/>
                </a:solidFill>
                <a:latin typeface="Arial" pitchFamily="34" charset="0"/>
                <a:ea typeface="Arial" pitchFamily="34" charset="-122"/>
                <a:cs typeface="Arial" pitchFamily="34" charset="-120"/>
              </a:rPr>
              <a:t>Critical Evaluation: Strengths of Erikson's Theory</a:t>
            </a:r>
            <a:endParaRPr lang="en-US" sz="2400" dirty="0"/>
          </a:p>
        </p:txBody>
      </p:sp>
      <p:sp>
        <p:nvSpPr>
          <p:cNvPr id="4" name="Text 2"/>
          <p:cNvSpPr/>
          <p:nvPr/>
        </p:nvSpPr>
        <p:spPr>
          <a:xfrm>
            <a:off x="457200" y="777240"/>
            <a:ext cx="8229600" cy="228600"/>
          </a:xfrm>
          <a:prstGeom prst="rect">
            <a:avLst/>
          </a:prstGeom>
          <a:noFill/>
          <a:ln/>
        </p:spPr>
        <p:txBody>
          <a:bodyPr wrap="square" rtlCol="0" anchor="ctr"/>
          <a:lstStyle/>
          <a:p>
            <a:pPr marL="0" indent="0">
              <a:buNone/>
            </a:pPr>
            <a:r>
              <a:rPr lang="en-US" sz="1200" i="1" dirty="0">
                <a:solidFill>
                  <a:srgbClr val="0891B2"/>
                </a:solidFill>
                <a:latin typeface="Arial" pitchFamily="34" charset="0"/>
                <a:ea typeface="Arial" pitchFamily="34" charset="-122"/>
                <a:cs typeface="Arial" pitchFamily="34" charset="-120"/>
              </a:rPr>
              <a:t>Strengths in Early Years Practice</a:t>
            </a:r>
            <a:endParaRPr lang="en-US" sz="1200" dirty="0"/>
          </a:p>
        </p:txBody>
      </p:sp>
      <p:sp>
        <p:nvSpPr>
          <p:cNvPr id="5" name="Shape 3"/>
          <p:cNvSpPr/>
          <p:nvPr/>
        </p:nvSpPr>
        <p:spPr>
          <a:xfrm>
            <a:off x="457200" y="1097280"/>
            <a:ext cx="8229600" cy="640080"/>
          </a:xfrm>
          <a:prstGeom prst="roundRect">
            <a:avLst>
              <a:gd name="adj" fmla="val 7143"/>
            </a:avLst>
          </a:prstGeom>
          <a:solidFill>
            <a:srgbClr val="E0F2FE"/>
          </a:solidFill>
          <a:ln/>
        </p:spPr>
        <p:txBody>
          <a:bodyPr/>
          <a:lstStyle/>
          <a:p>
            <a:endParaRPr lang="en-US"/>
          </a:p>
        </p:txBody>
      </p:sp>
      <p:sp>
        <p:nvSpPr>
          <p:cNvPr id="6" name="Text 4"/>
          <p:cNvSpPr/>
          <p:nvPr/>
        </p:nvSpPr>
        <p:spPr>
          <a:xfrm>
            <a:off x="640080" y="1143000"/>
            <a:ext cx="7863840" cy="182880"/>
          </a:xfrm>
          <a:prstGeom prst="rect">
            <a:avLst/>
          </a:prstGeom>
          <a:noFill/>
          <a:ln/>
        </p:spPr>
        <p:txBody>
          <a:bodyPr wrap="square" rtlCol="0" anchor="ctr"/>
          <a:lstStyle/>
          <a:p>
            <a:pPr marL="0" indent="0">
              <a:buNone/>
            </a:pPr>
            <a:r>
              <a:rPr lang="en-US" sz="1200" b="1" dirty="0">
                <a:solidFill>
                  <a:srgbClr val="1E4D8B"/>
                </a:solidFill>
                <a:latin typeface="Arial" pitchFamily="34" charset="0"/>
                <a:ea typeface="Arial" pitchFamily="34" charset="-122"/>
                <a:cs typeface="Arial" pitchFamily="34" charset="-120"/>
              </a:rPr>
              <a:t>Holistic Development Framework</a:t>
            </a:r>
            <a:endParaRPr lang="en-US" sz="1200" dirty="0"/>
          </a:p>
        </p:txBody>
      </p:sp>
      <p:sp>
        <p:nvSpPr>
          <p:cNvPr id="7" name="Text 5"/>
          <p:cNvSpPr/>
          <p:nvPr/>
        </p:nvSpPr>
        <p:spPr>
          <a:xfrm>
            <a:off x="640080" y="1371600"/>
            <a:ext cx="7863840" cy="320040"/>
          </a:xfrm>
          <a:prstGeom prst="rect">
            <a:avLst/>
          </a:prstGeom>
          <a:noFill/>
          <a:ln/>
        </p:spPr>
        <p:txBody>
          <a:bodyPr wrap="square" rtlCol="0" anchor="ctr"/>
          <a:lstStyle/>
          <a:p>
            <a:r>
              <a:rPr lang="en-US" sz="1000" dirty="0">
                <a:solidFill>
                  <a:srgbClr val="1F2937"/>
                </a:solidFill>
                <a:latin typeface="Arial" pitchFamily="34" charset="0"/>
                <a:ea typeface="Arial" pitchFamily="34" charset="-122"/>
                <a:cs typeface="Arial" pitchFamily="34" charset="-120"/>
              </a:rPr>
              <a:t>Combines socio-emotional development along with cognitive development, essential when considering children such as Isaac where several aspects of their development have been affected (Marcia, 2016).</a:t>
            </a:r>
          </a:p>
        </p:txBody>
      </p:sp>
      <p:sp>
        <p:nvSpPr>
          <p:cNvPr id="8" name="Shape 6"/>
          <p:cNvSpPr/>
          <p:nvPr/>
        </p:nvSpPr>
        <p:spPr>
          <a:xfrm>
            <a:off x="457200" y="1828800"/>
            <a:ext cx="8229600" cy="640080"/>
          </a:xfrm>
          <a:prstGeom prst="roundRect">
            <a:avLst>
              <a:gd name="adj" fmla="val 7143"/>
            </a:avLst>
          </a:prstGeom>
          <a:solidFill>
            <a:srgbClr val="E0F2FE"/>
          </a:solidFill>
          <a:ln/>
        </p:spPr>
        <p:txBody>
          <a:bodyPr/>
          <a:lstStyle/>
          <a:p>
            <a:endParaRPr lang="en-US"/>
          </a:p>
        </p:txBody>
      </p:sp>
      <p:sp>
        <p:nvSpPr>
          <p:cNvPr id="9" name="Text 7"/>
          <p:cNvSpPr/>
          <p:nvPr/>
        </p:nvSpPr>
        <p:spPr>
          <a:xfrm>
            <a:off x="640080" y="1874520"/>
            <a:ext cx="7863840" cy="182880"/>
          </a:xfrm>
          <a:prstGeom prst="rect">
            <a:avLst/>
          </a:prstGeom>
          <a:noFill/>
          <a:ln/>
        </p:spPr>
        <p:txBody>
          <a:bodyPr wrap="square" rtlCol="0" anchor="ctr"/>
          <a:lstStyle/>
          <a:p>
            <a:pPr marL="0" indent="0">
              <a:buNone/>
            </a:pPr>
            <a:r>
              <a:rPr lang="en-US" sz="1200" b="1" dirty="0">
                <a:solidFill>
                  <a:srgbClr val="1E4D8B"/>
                </a:solidFill>
                <a:latin typeface="Arial" pitchFamily="34" charset="0"/>
                <a:ea typeface="Arial" pitchFamily="34" charset="-122"/>
                <a:cs typeface="Arial" pitchFamily="34" charset="-120"/>
              </a:rPr>
              <a:t>Lifespan Perspective</a:t>
            </a:r>
            <a:endParaRPr lang="en-US" sz="1200" dirty="0"/>
          </a:p>
        </p:txBody>
      </p:sp>
      <p:sp>
        <p:nvSpPr>
          <p:cNvPr id="10" name="Text 8"/>
          <p:cNvSpPr/>
          <p:nvPr/>
        </p:nvSpPr>
        <p:spPr>
          <a:xfrm>
            <a:off x="640080" y="2103120"/>
            <a:ext cx="7863840" cy="320040"/>
          </a:xfrm>
          <a:prstGeom prst="rect">
            <a:avLst/>
          </a:prstGeom>
          <a:noFill/>
          <a:ln/>
        </p:spPr>
        <p:txBody>
          <a:bodyPr wrap="square" rtlCol="0" anchor="ctr"/>
          <a:lstStyle/>
          <a:p>
            <a:r>
              <a:rPr lang="en-US" sz="1000" dirty="0">
                <a:solidFill>
                  <a:srgbClr val="1F2937"/>
                </a:solidFill>
                <a:latin typeface="Arial" pitchFamily="34" charset="0"/>
                <a:ea typeface="Arial" pitchFamily="34" charset="-122"/>
                <a:cs typeface="Arial" pitchFamily="34" charset="-120"/>
              </a:rPr>
              <a:t>Early experiences playing an essential role in long-term development highlight the basis for early intervention programs. Developing a sense of trust during infancy avoids future problems with isolation or forming relationships (Erikson, 1959).</a:t>
            </a:r>
          </a:p>
        </p:txBody>
      </p:sp>
      <p:sp>
        <p:nvSpPr>
          <p:cNvPr id="11" name="Shape 9"/>
          <p:cNvSpPr/>
          <p:nvPr/>
        </p:nvSpPr>
        <p:spPr>
          <a:xfrm>
            <a:off x="457200" y="2560320"/>
            <a:ext cx="8229600" cy="640080"/>
          </a:xfrm>
          <a:prstGeom prst="roundRect">
            <a:avLst>
              <a:gd name="adj" fmla="val 7143"/>
            </a:avLst>
          </a:prstGeom>
          <a:solidFill>
            <a:srgbClr val="E0F2FE"/>
          </a:solidFill>
          <a:ln/>
        </p:spPr>
        <p:txBody>
          <a:bodyPr/>
          <a:lstStyle/>
          <a:p>
            <a:endParaRPr lang="en-US"/>
          </a:p>
        </p:txBody>
      </p:sp>
      <p:sp>
        <p:nvSpPr>
          <p:cNvPr id="12" name="Text 10"/>
          <p:cNvSpPr/>
          <p:nvPr/>
        </p:nvSpPr>
        <p:spPr>
          <a:xfrm>
            <a:off x="640080" y="2606040"/>
            <a:ext cx="7863840" cy="182880"/>
          </a:xfrm>
          <a:prstGeom prst="rect">
            <a:avLst/>
          </a:prstGeom>
          <a:noFill/>
          <a:ln/>
        </p:spPr>
        <p:txBody>
          <a:bodyPr wrap="square" rtlCol="0" anchor="ctr"/>
          <a:lstStyle/>
          <a:p>
            <a:pPr marL="0" indent="0">
              <a:buNone/>
            </a:pPr>
            <a:r>
              <a:rPr lang="en-US" sz="1200" b="1" dirty="0">
                <a:solidFill>
                  <a:srgbClr val="1E4D8B"/>
                </a:solidFill>
                <a:latin typeface="Arial" pitchFamily="34" charset="0"/>
                <a:ea typeface="Arial" pitchFamily="34" charset="-122"/>
                <a:cs typeface="Arial" pitchFamily="34" charset="-120"/>
              </a:rPr>
              <a:t>Practical Application</a:t>
            </a:r>
            <a:endParaRPr lang="en-US" sz="1200" dirty="0"/>
          </a:p>
        </p:txBody>
      </p:sp>
      <p:sp>
        <p:nvSpPr>
          <p:cNvPr id="13" name="Text 11"/>
          <p:cNvSpPr/>
          <p:nvPr/>
        </p:nvSpPr>
        <p:spPr>
          <a:xfrm>
            <a:off x="640080" y="2834640"/>
            <a:ext cx="7863840" cy="320040"/>
          </a:xfrm>
          <a:prstGeom prst="rect">
            <a:avLst/>
          </a:prstGeom>
          <a:noFill/>
          <a:ln/>
        </p:spPr>
        <p:txBody>
          <a:bodyPr wrap="square" rtlCol="0" anchor="ctr"/>
          <a:lstStyle/>
          <a:p>
            <a:r>
              <a:rPr lang="en-US" sz="1000" dirty="0">
                <a:solidFill>
                  <a:srgbClr val="1F2937"/>
                </a:solidFill>
                <a:latin typeface="Arial" pitchFamily="34" charset="0"/>
                <a:ea typeface="Arial" pitchFamily="34" charset="-122"/>
                <a:cs typeface="Arial" pitchFamily="34" charset="-120"/>
              </a:rPr>
              <a:t>Actionable stages make it easy to identify where interventions can be made and how to give specific interventions in order to support Isaac’s developmental needs.</a:t>
            </a:r>
          </a:p>
        </p:txBody>
      </p:sp>
      <p:sp>
        <p:nvSpPr>
          <p:cNvPr id="14" name="Shape 12"/>
          <p:cNvSpPr/>
          <p:nvPr/>
        </p:nvSpPr>
        <p:spPr>
          <a:xfrm>
            <a:off x="457200" y="3291840"/>
            <a:ext cx="8229600" cy="640080"/>
          </a:xfrm>
          <a:prstGeom prst="roundRect">
            <a:avLst>
              <a:gd name="adj" fmla="val 7143"/>
            </a:avLst>
          </a:prstGeom>
          <a:solidFill>
            <a:srgbClr val="E0F2FE"/>
          </a:solidFill>
          <a:ln/>
        </p:spPr>
        <p:txBody>
          <a:bodyPr/>
          <a:lstStyle/>
          <a:p>
            <a:endParaRPr lang="en-US"/>
          </a:p>
        </p:txBody>
      </p:sp>
      <p:sp>
        <p:nvSpPr>
          <p:cNvPr id="15" name="Text 13"/>
          <p:cNvSpPr/>
          <p:nvPr/>
        </p:nvSpPr>
        <p:spPr>
          <a:xfrm>
            <a:off x="640080" y="3337560"/>
            <a:ext cx="7863840" cy="182880"/>
          </a:xfrm>
          <a:prstGeom prst="rect">
            <a:avLst/>
          </a:prstGeom>
          <a:noFill/>
          <a:ln/>
        </p:spPr>
        <p:txBody>
          <a:bodyPr wrap="square" rtlCol="0" anchor="ctr"/>
          <a:lstStyle/>
          <a:p>
            <a:pPr marL="0" indent="0">
              <a:buNone/>
            </a:pPr>
            <a:r>
              <a:rPr lang="en-US" sz="1200" b="1" dirty="0">
                <a:solidFill>
                  <a:srgbClr val="1E4D8B"/>
                </a:solidFill>
                <a:latin typeface="Arial" pitchFamily="34" charset="0"/>
                <a:ea typeface="Arial" pitchFamily="34" charset="-122"/>
                <a:cs typeface="Arial" pitchFamily="34" charset="-120"/>
              </a:rPr>
              <a:t>Cultural Relevance</a:t>
            </a:r>
            <a:endParaRPr lang="en-US" sz="1200" dirty="0"/>
          </a:p>
        </p:txBody>
      </p:sp>
      <p:sp>
        <p:nvSpPr>
          <p:cNvPr id="16" name="Text 14"/>
          <p:cNvSpPr/>
          <p:nvPr/>
        </p:nvSpPr>
        <p:spPr>
          <a:xfrm>
            <a:off x="640080" y="3566160"/>
            <a:ext cx="7863840" cy="320040"/>
          </a:xfrm>
          <a:prstGeom prst="rect">
            <a:avLst/>
          </a:prstGeom>
          <a:noFill/>
          <a:ln/>
        </p:spPr>
        <p:txBody>
          <a:bodyPr wrap="square" rtlCol="0" anchor="ctr"/>
          <a:lstStyle/>
          <a:p>
            <a:r>
              <a:rPr lang="en-US" sz="1000" dirty="0">
                <a:solidFill>
                  <a:srgbClr val="1F2937"/>
                </a:solidFill>
                <a:latin typeface="Arial" pitchFamily="34" charset="0"/>
                <a:ea typeface="Arial" pitchFamily="34" charset="-122"/>
                <a:cs typeface="Arial" pitchFamily="34" charset="-120"/>
              </a:rPr>
              <a:t>Focus on relationship and social environment. Makes it relevant in different cultural settings. Cultural approaches to autonomy and trust are appreciated in diverse communities in London (</a:t>
            </a:r>
            <a:r>
              <a:rPr lang="en-US" sz="1000" dirty="0" err="1">
                <a:solidFill>
                  <a:srgbClr val="1F2937"/>
                </a:solidFill>
                <a:latin typeface="Arial" pitchFamily="34" charset="0"/>
                <a:ea typeface="Arial" pitchFamily="34" charset="-122"/>
                <a:cs typeface="Arial" pitchFamily="34" charset="-120"/>
              </a:rPr>
              <a:t>O’Farrelly</a:t>
            </a:r>
            <a:r>
              <a:rPr lang="en-US" sz="1000" dirty="0">
                <a:solidFill>
                  <a:srgbClr val="1F2937"/>
                </a:solidFill>
                <a:latin typeface="Arial" pitchFamily="34" charset="0"/>
                <a:ea typeface="Arial" pitchFamily="34" charset="-122"/>
                <a:cs typeface="Arial" pitchFamily="34" charset="-120"/>
              </a:rPr>
              <a:t> &amp; Halle, 2016).</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1E4D8B"/>
          </a:solidFill>
          <a:ln/>
        </p:spPr>
        <p:txBody>
          <a:bodyPr/>
          <a:lstStyle/>
          <a:p>
            <a:endParaRPr lang="en-US"/>
          </a:p>
        </p:txBody>
      </p:sp>
      <p:sp>
        <p:nvSpPr>
          <p:cNvPr id="3" name="Text 1"/>
          <p:cNvSpPr/>
          <p:nvPr/>
        </p:nvSpPr>
        <p:spPr>
          <a:xfrm>
            <a:off x="457200" y="137160"/>
            <a:ext cx="8229600" cy="365760"/>
          </a:xfrm>
          <a:prstGeom prst="rect">
            <a:avLst/>
          </a:prstGeom>
          <a:noFill/>
          <a:ln/>
        </p:spPr>
        <p:txBody>
          <a:bodyPr wrap="square" rtlCol="0" anchor="ctr"/>
          <a:lstStyle/>
          <a:p>
            <a:pPr marL="0" indent="0">
              <a:buNone/>
            </a:pPr>
            <a:r>
              <a:rPr lang="en-US" sz="2400" b="1" dirty="0">
                <a:solidFill>
                  <a:srgbClr val="FFFFFF"/>
                </a:solidFill>
                <a:latin typeface="Arial" pitchFamily="34" charset="0"/>
                <a:ea typeface="Arial" pitchFamily="34" charset="-122"/>
                <a:cs typeface="Arial" pitchFamily="34" charset="-120"/>
              </a:rPr>
              <a:t>Critical Evaluation: Limitations &amp; Considerations</a:t>
            </a:r>
            <a:endParaRPr lang="en-US" sz="2400" dirty="0"/>
          </a:p>
        </p:txBody>
      </p:sp>
      <p:sp>
        <p:nvSpPr>
          <p:cNvPr id="4" name="Text 2"/>
          <p:cNvSpPr/>
          <p:nvPr/>
        </p:nvSpPr>
        <p:spPr>
          <a:xfrm>
            <a:off x="457200" y="777240"/>
            <a:ext cx="8229600" cy="228600"/>
          </a:xfrm>
          <a:prstGeom prst="rect">
            <a:avLst/>
          </a:prstGeom>
          <a:noFill/>
          <a:ln/>
        </p:spPr>
        <p:txBody>
          <a:bodyPr wrap="square" rtlCol="0" anchor="ctr"/>
          <a:lstStyle/>
          <a:p>
            <a:pPr marL="0" indent="0">
              <a:buNone/>
            </a:pPr>
            <a:r>
              <a:rPr lang="en-US" sz="1200" i="1" dirty="0">
                <a:solidFill>
                  <a:srgbClr val="DC2626"/>
                </a:solidFill>
                <a:latin typeface="Arial" pitchFamily="34" charset="0"/>
                <a:ea typeface="Arial" pitchFamily="34" charset="-122"/>
                <a:cs typeface="Arial" pitchFamily="34" charset="-120"/>
              </a:rPr>
              <a:t>Areas of Critique &amp; Contextual Limitations</a:t>
            </a:r>
            <a:endParaRPr lang="en-US" sz="1200" dirty="0"/>
          </a:p>
        </p:txBody>
      </p:sp>
      <p:sp>
        <p:nvSpPr>
          <p:cNvPr id="5" name="Shape 3"/>
          <p:cNvSpPr/>
          <p:nvPr/>
        </p:nvSpPr>
        <p:spPr>
          <a:xfrm>
            <a:off x="457200" y="1097280"/>
            <a:ext cx="8229600" cy="685800"/>
          </a:xfrm>
          <a:prstGeom prst="roundRect">
            <a:avLst>
              <a:gd name="adj" fmla="val 7143"/>
            </a:avLst>
          </a:prstGeom>
          <a:solidFill>
            <a:srgbClr val="FEE2E2"/>
          </a:solidFill>
          <a:ln/>
        </p:spPr>
        <p:txBody>
          <a:bodyPr/>
          <a:lstStyle/>
          <a:p>
            <a:endParaRPr lang="en-US"/>
          </a:p>
        </p:txBody>
      </p:sp>
      <p:sp>
        <p:nvSpPr>
          <p:cNvPr id="6" name="Text 4"/>
          <p:cNvSpPr/>
          <p:nvPr/>
        </p:nvSpPr>
        <p:spPr>
          <a:xfrm>
            <a:off x="640080" y="1112856"/>
            <a:ext cx="7863840" cy="182880"/>
          </a:xfrm>
          <a:prstGeom prst="rect">
            <a:avLst/>
          </a:prstGeom>
          <a:noFill/>
          <a:ln/>
        </p:spPr>
        <p:txBody>
          <a:bodyPr wrap="square" rtlCol="0" anchor="ctr"/>
          <a:lstStyle/>
          <a:p>
            <a:pPr marL="0" indent="0">
              <a:buNone/>
            </a:pPr>
            <a:r>
              <a:rPr lang="en-US" sz="1200" b="1" dirty="0">
                <a:solidFill>
                  <a:srgbClr val="7F1D1D"/>
                </a:solidFill>
                <a:latin typeface="Arial" pitchFamily="34" charset="0"/>
                <a:ea typeface="Arial" pitchFamily="34" charset="-122"/>
                <a:cs typeface="Arial" pitchFamily="34" charset="-120"/>
              </a:rPr>
              <a:t>Western-Centric Perspective</a:t>
            </a:r>
            <a:endParaRPr lang="en-US" sz="1200" dirty="0"/>
          </a:p>
        </p:txBody>
      </p:sp>
      <p:sp>
        <p:nvSpPr>
          <p:cNvPr id="7" name="Text 5"/>
          <p:cNvSpPr/>
          <p:nvPr/>
        </p:nvSpPr>
        <p:spPr>
          <a:xfrm>
            <a:off x="640080" y="1341456"/>
            <a:ext cx="7863840" cy="320040"/>
          </a:xfrm>
          <a:prstGeom prst="rect">
            <a:avLst/>
          </a:prstGeom>
          <a:noFill/>
          <a:ln/>
        </p:spPr>
        <p:txBody>
          <a:bodyPr wrap="square" rtlCol="0" anchor="ctr"/>
          <a:lstStyle/>
          <a:p>
            <a:r>
              <a:rPr lang="en-US" sz="1000" dirty="0">
                <a:solidFill>
                  <a:srgbClr val="5B2C2C"/>
                </a:solidFill>
                <a:latin typeface="Arial" pitchFamily="34" charset="0"/>
                <a:ea typeface="Arial" pitchFamily="34" charset="-122"/>
                <a:cs typeface="Arial" pitchFamily="34" charset="-120"/>
              </a:rPr>
              <a:t>The theory was constructed during the 1950s in America. The theory might not apply to how collectivist cultures view autonomy, trust, and upbringing (Glaser, 2014). Diverse London populations (South Asians, African, Caribbean) might be more inclined to focus on interdependence rather than independence (Glaser, 2014).</a:t>
            </a:r>
          </a:p>
        </p:txBody>
      </p:sp>
      <p:sp>
        <p:nvSpPr>
          <p:cNvPr id="8" name="Shape 6"/>
          <p:cNvSpPr/>
          <p:nvPr/>
        </p:nvSpPr>
        <p:spPr>
          <a:xfrm>
            <a:off x="457200" y="1828800"/>
            <a:ext cx="8229600" cy="640080"/>
          </a:xfrm>
          <a:prstGeom prst="roundRect">
            <a:avLst>
              <a:gd name="adj" fmla="val 7143"/>
            </a:avLst>
          </a:prstGeom>
          <a:solidFill>
            <a:srgbClr val="FECACA"/>
          </a:solidFill>
          <a:ln/>
        </p:spPr>
        <p:txBody>
          <a:bodyPr/>
          <a:lstStyle/>
          <a:p>
            <a:endParaRPr lang="en-US"/>
          </a:p>
        </p:txBody>
      </p:sp>
      <p:sp>
        <p:nvSpPr>
          <p:cNvPr id="9" name="Text 7"/>
          <p:cNvSpPr/>
          <p:nvPr/>
        </p:nvSpPr>
        <p:spPr>
          <a:xfrm>
            <a:off x="640080" y="1854424"/>
            <a:ext cx="7863840" cy="182880"/>
          </a:xfrm>
          <a:prstGeom prst="rect">
            <a:avLst/>
          </a:prstGeom>
          <a:noFill/>
          <a:ln/>
        </p:spPr>
        <p:txBody>
          <a:bodyPr wrap="square" rtlCol="0" anchor="ctr"/>
          <a:lstStyle/>
          <a:p>
            <a:pPr marL="0" indent="0">
              <a:buNone/>
            </a:pPr>
            <a:r>
              <a:rPr lang="en-US" sz="1200" b="1" dirty="0">
                <a:solidFill>
                  <a:srgbClr val="7F1D1D"/>
                </a:solidFill>
                <a:latin typeface="Arial" pitchFamily="34" charset="0"/>
                <a:ea typeface="Arial" pitchFamily="34" charset="-122"/>
                <a:cs typeface="Arial" pitchFamily="34" charset="-120"/>
              </a:rPr>
              <a:t>Limited Empirical Support</a:t>
            </a:r>
            <a:endParaRPr lang="en-US" sz="1200" dirty="0"/>
          </a:p>
        </p:txBody>
      </p:sp>
      <p:sp>
        <p:nvSpPr>
          <p:cNvPr id="10" name="Text 8"/>
          <p:cNvSpPr/>
          <p:nvPr/>
        </p:nvSpPr>
        <p:spPr>
          <a:xfrm>
            <a:off x="640080" y="2083024"/>
            <a:ext cx="7863840" cy="320040"/>
          </a:xfrm>
          <a:prstGeom prst="rect">
            <a:avLst/>
          </a:prstGeom>
          <a:noFill/>
          <a:ln/>
        </p:spPr>
        <p:txBody>
          <a:bodyPr wrap="square" rtlCol="0" anchor="ctr"/>
          <a:lstStyle/>
          <a:p>
            <a:r>
              <a:rPr lang="en-US" sz="1000" dirty="0">
                <a:solidFill>
                  <a:srgbClr val="5B2C2C"/>
                </a:solidFill>
                <a:latin typeface="Arial" pitchFamily="34" charset="0"/>
                <a:ea typeface="Arial" pitchFamily="34" charset="-122"/>
                <a:cs typeface="Arial" pitchFamily="34" charset="-120"/>
              </a:rPr>
              <a:t>The theory lacks longitudinal evidence for the distinctiveness of stages. Development does not necessarily follow a linear path; for example, Isaac's detachment involves more than one stage at a time. There are some modern scientific approaches to explaining the phenomenon, according to Guralnick (2017).</a:t>
            </a:r>
          </a:p>
        </p:txBody>
      </p:sp>
      <p:sp>
        <p:nvSpPr>
          <p:cNvPr id="11" name="Shape 9"/>
          <p:cNvSpPr/>
          <p:nvPr/>
        </p:nvSpPr>
        <p:spPr>
          <a:xfrm>
            <a:off x="457200" y="2560320"/>
            <a:ext cx="8229600" cy="640080"/>
          </a:xfrm>
          <a:prstGeom prst="roundRect">
            <a:avLst>
              <a:gd name="adj" fmla="val 7143"/>
            </a:avLst>
          </a:prstGeom>
          <a:solidFill>
            <a:srgbClr val="FEE2E2"/>
          </a:solidFill>
          <a:ln/>
        </p:spPr>
        <p:txBody>
          <a:bodyPr/>
          <a:lstStyle/>
          <a:p>
            <a:endParaRPr lang="en-US"/>
          </a:p>
        </p:txBody>
      </p:sp>
      <p:sp>
        <p:nvSpPr>
          <p:cNvPr id="12" name="Text 10"/>
          <p:cNvSpPr/>
          <p:nvPr/>
        </p:nvSpPr>
        <p:spPr>
          <a:xfrm>
            <a:off x="640080" y="2606040"/>
            <a:ext cx="7863840" cy="182880"/>
          </a:xfrm>
          <a:prstGeom prst="rect">
            <a:avLst/>
          </a:prstGeom>
          <a:noFill/>
          <a:ln/>
        </p:spPr>
        <p:txBody>
          <a:bodyPr wrap="square" rtlCol="0" anchor="ctr"/>
          <a:lstStyle/>
          <a:p>
            <a:pPr marL="0" indent="0">
              <a:buNone/>
            </a:pPr>
            <a:r>
              <a:rPr lang="en-US" sz="1200" b="1" dirty="0">
                <a:solidFill>
                  <a:srgbClr val="7F1D1D"/>
                </a:solidFill>
                <a:latin typeface="Arial" pitchFamily="34" charset="0"/>
                <a:ea typeface="Arial" pitchFamily="34" charset="-122"/>
                <a:cs typeface="Arial" pitchFamily="34" charset="-120"/>
              </a:rPr>
              <a:t>Gender Bias</a:t>
            </a:r>
            <a:endParaRPr lang="en-US" sz="1200" dirty="0"/>
          </a:p>
        </p:txBody>
      </p:sp>
      <p:sp>
        <p:nvSpPr>
          <p:cNvPr id="13" name="Text 11"/>
          <p:cNvSpPr/>
          <p:nvPr/>
        </p:nvSpPr>
        <p:spPr>
          <a:xfrm>
            <a:off x="640080" y="2834640"/>
            <a:ext cx="7863840" cy="320040"/>
          </a:xfrm>
          <a:prstGeom prst="rect">
            <a:avLst/>
          </a:prstGeom>
          <a:noFill/>
          <a:ln/>
        </p:spPr>
        <p:txBody>
          <a:bodyPr wrap="square" rtlCol="0" anchor="ctr"/>
          <a:lstStyle/>
          <a:p>
            <a:r>
              <a:rPr lang="en-US" sz="1000" dirty="0">
                <a:solidFill>
                  <a:srgbClr val="5B2C2C"/>
                </a:solidFill>
                <a:latin typeface="Arial" pitchFamily="34" charset="0"/>
                <a:ea typeface="Arial" pitchFamily="34" charset="-122"/>
                <a:cs typeface="Arial" pitchFamily="34" charset="-120"/>
              </a:rPr>
              <a:t>There is little attention paid to the impact of gender differences during psychosocial development (Marcia, 2016). Later theories of Erikson recognized this flaw, but it did not address much beyond the male perspective (Marcia, 2016).</a:t>
            </a:r>
          </a:p>
        </p:txBody>
      </p:sp>
      <p:sp>
        <p:nvSpPr>
          <p:cNvPr id="14" name="Shape 12"/>
          <p:cNvSpPr/>
          <p:nvPr/>
        </p:nvSpPr>
        <p:spPr>
          <a:xfrm>
            <a:off x="457200" y="3291840"/>
            <a:ext cx="8229600" cy="640080"/>
          </a:xfrm>
          <a:prstGeom prst="roundRect">
            <a:avLst>
              <a:gd name="adj" fmla="val 7143"/>
            </a:avLst>
          </a:prstGeom>
          <a:solidFill>
            <a:srgbClr val="FECACA"/>
          </a:solidFill>
          <a:ln/>
        </p:spPr>
        <p:txBody>
          <a:bodyPr/>
          <a:lstStyle/>
          <a:p>
            <a:endParaRPr lang="en-US"/>
          </a:p>
        </p:txBody>
      </p:sp>
      <p:sp>
        <p:nvSpPr>
          <p:cNvPr id="15" name="Text 13"/>
          <p:cNvSpPr/>
          <p:nvPr/>
        </p:nvSpPr>
        <p:spPr>
          <a:xfrm>
            <a:off x="640080" y="3337560"/>
            <a:ext cx="7863840" cy="182880"/>
          </a:xfrm>
          <a:prstGeom prst="rect">
            <a:avLst/>
          </a:prstGeom>
          <a:noFill/>
          <a:ln/>
        </p:spPr>
        <p:txBody>
          <a:bodyPr wrap="square" rtlCol="0" anchor="ctr"/>
          <a:lstStyle/>
          <a:p>
            <a:pPr marL="0" indent="0">
              <a:buNone/>
            </a:pPr>
            <a:r>
              <a:rPr lang="en-US" sz="1200" b="1" dirty="0">
                <a:solidFill>
                  <a:srgbClr val="7F1D1D"/>
                </a:solidFill>
                <a:latin typeface="Arial" pitchFamily="34" charset="0"/>
                <a:ea typeface="Arial" pitchFamily="34" charset="-122"/>
                <a:cs typeface="Arial" pitchFamily="34" charset="-120"/>
              </a:rPr>
              <a:t>Socioeconomic Factors Underplayed</a:t>
            </a:r>
            <a:endParaRPr lang="en-US" sz="1200" dirty="0"/>
          </a:p>
        </p:txBody>
      </p:sp>
      <p:sp>
        <p:nvSpPr>
          <p:cNvPr id="16" name="Text 14"/>
          <p:cNvSpPr/>
          <p:nvPr/>
        </p:nvSpPr>
        <p:spPr>
          <a:xfrm>
            <a:off x="640080" y="3566160"/>
            <a:ext cx="7863840" cy="320040"/>
          </a:xfrm>
          <a:prstGeom prst="rect">
            <a:avLst/>
          </a:prstGeom>
          <a:noFill/>
          <a:ln/>
        </p:spPr>
        <p:txBody>
          <a:bodyPr wrap="square" rtlCol="0" anchor="ctr"/>
          <a:lstStyle/>
          <a:p>
            <a:r>
              <a:rPr lang="en-US" sz="1000" dirty="0">
                <a:solidFill>
                  <a:srgbClr val="5B2C2C"/>
                </a:solidFill>
                <a:latin typeface="Arial" pitchFamily="34" charset="0"/>
                <a:ea typeface="Arial" pitchFamily="34" charset="-122"/>
                <a:cs typeface="Arial" pitchFamily="34" charset="-120"/>
              </a:rPr>
              <a:t>Theory highlights the significance of caregiver relations but fails to account for poverty, lack of housing stability, and other structures that limit the ability of Isaac's family to access resources.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1E4D8B"/>
        </a:solidFill>
        <a:effectLst/>
      </p:bgPr>
    </p:bg>
    <p:spTree>
      <p:nvGrpSpPr>
        <p:cNvPr id="1" name=""/>
        <p:cNvGrpSpPr/>
        <p:nvPr/>
      </p:nvGrpSpPr>
      <p:grpSpPr>
        <a:xfrm>
          <a:off x="0" y="0"/>
          <a:ext cx="0" cy="0"/>
          <a:chOff x="0" y="0"/>
          <a:chExt cx="0" cy="0"/>
        </a:xfrm>
      </p:grpSpPr>
      <p:sp>
        <p:nvSpPr>
          <p:cNvPr id="2" name="Text 0"/>
          <p:cNvSpPr/>
          <p:nvPr/>
        </p:nvSpPr>
        <p:spPr>
          <a:xfrm>
            <a:off x="457200" y="731520"/>
            <a:ext cx="8229600" cy="548640"/>
          </a:xfrm>
          <a:prstGeom prst="rect">
            <a:avLst/>
          </a:prstGeom>
          <a:noFill/>
          <a:ln/>
        </p:spPr>
        <p:txBody>
          <a:bodyPr wrap="square"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Conclusion: Applying Erikson's Framework to Isaac's Care</a:t>
            </a:r>
            <a:endParaRPr lang="en-US" sz="2800" dirty="0"/>
          </a:p>
        </p:txBody>
      </p:sp>
      <p:sp>
        <p:nvSpPr>
          <p:cNvPr id="3" name="Shape 1"/>
          <p:cNvSpPr/>
          <p:nvPr/>
        </p:nvSpPr>
        <p:spPr>
          <a:xfrm>
            <a:off x="457200" y="1463039"/>
            <a:ext cx="8229600" cy="2395527"/>
          </a:xfrm>
          <a:prstGeom prst="roundRect">
            <a:avLst>
              <a:gd name="adj" fmla="val 4348"/>
            </a:avLst>
          </a:prstGeom>
          <a:solidFill>
            <a:srgbClr val="E0F2FE"/>
          </a:solidFill>
          <a:ln w="25400">
            <a:solidFill>
              <a:srgbClr val="0891B2"/>
            </a:solidFill>
            <a:prstDash val="solid"/>
          </a:ln>
        </p:spPr>
        <p:txBody>
          <a:bodyPr/>
          <a:lstStyle/>
          <a:p>
            <a:endParaRPr lang="en-US"/>
          </a:p>
        </p:txBody>
      </p:sp>
      <p:sp>
        <p:nvSpPr>
          <p:cNvPr id="4" name="Text 2"/>
          <p:cNvSpPr/>
          <p:nvPr/>
        </p:nvSpPr>
        <p:spPr>
          <a:xfrm>
            <a:off x="640080" y="1545440"/>
            <a:ext cx="7863840" cy="1828800"/>
          </a:xfrm>
          <a:prstGeom prst="rect">
            <a:avLst/>
          </a:prstGeom>
          <a:noFill/>
          <a:ln/>
        </p:spPr>
        <p:txBody>
          <a:bodyPr wrap="square" rtlCol="0" anchor="t"/>
          <a:lstStyle/>
          <a:p>
            <a:pPr marL="171450" indent="-171450">
              <a:lnSpc>
                <a:spcPct val="150000"/>
              </a:lnSpc>
              <a:buFont typeface="Wingdings" panose="05000000000000000000" pitchFamily="2" charset="2"/>
              <a:buChar char="ü"/>
            </a:pPr>
            <a:r>
              <a:rPr lang="en-US" sz="1200" dirty="0">
                <a:solidFill>
                  <a:srgbClr val="1F2937"/>
                </a:solidFill>
                <a:latin typeface="Arial" pitchFamily="34" charset="0"/>
                <a:ea typeface="Arial" pitchFamily="34" charset="-122"/>
                <a:cs typeface="Arial" pitchFamily="34" charset="-120"/>
              </a:rPr>
              <a:t>The theory of Erikson provides a useful theoretical foundation to understand Isaac’s difficulties in terms of the stages of trust, autonomy, and initiative.</a:t>
            </a:r>
          </a:p>
          <a:p>
            <a:pPr marL="171450" indent="-171450">
              <a:lnSpc>
                <a:spcPct val="150000"/>
              </a:lnSpc>
              <a:buFont typeface="Wingdings" panose="05000000000000000000" pitchFamily="2" charset="2"/>
              <a:buChar char="ü"/>
            </a:pPr>
            <a:r>
              <a:rPr lang="en-US" sz="1200" dirty="0">
                <a:solidFill>
                  <a:srgbClr val="1F2937"/>
                </a:solidFill>
                <a:latin typeface="Arial" pitchFamily="34" charset="0"/>
                <a:ea typeface="Arial" pitchFamily="34" charset="-122"/>
                <a:cs typeface="Arial" pitchFamily="34" charset="-120"/>
              </a:rPr>
              <a:t>Using nature versus nurture analysis highlights various risks associated with his situation including temperament, neurological development, mother’s psychological state, and attachment disruption.</a:t>
            </a:r>
          </a:p>
          <a:p>
            <a:pPr marL="171450" indent="-171450">
              <a:lnSpc>
                <a:spcPct val="150000"/>
              </a:lnSpc>
              <a:buFont typeface="Wingdings" panose="05000000000000000000" pitchFamily="2" charset="2"/>
              <a:buChar char="ü"/>
            </a:pPr>
            <a:r>
              <a:rPr lang="en-US" sz="1200" dirty="0">
                <a:solidFill>
                  <a:srgbClr val="1F2937"/>
                </a:solidFill>
                <a:latin typeface="Arial" pitchFamily="34" charset="0"/>
                <a:ea typeface="Arial" pitchFamily="34" charset="-122"/>
                <a:cs typeface="Arial" pitchFamily="34" charset="-120"/>
              </a:rPr>
              <a:t>The interventions based on the scientific approach (the key person strategy, play-based learning, parent involvement) target all psychological needs unmet by Isaac.</a:t>
            </a:r>
          </a:p>
          <a:p>
            <a:pPr marL="171450" indent="-171450">
              <a:lnSpc>
                <a:spcPct val="150000"/>
              </a:lnSpc>
              <a:buFont typeface="Wingdings" panose="05000000000000000000" pitchFamily="2" charset="2"/>
              <a:buChar char="ü"/>
            </a:pPr>
            <a:r>
              <a:rPr lang="en-US" sz="1200" dirty="0">
                <a:solidFill>
                  <a:srgbClr val="1F2937"/>
                </a:solidFill>
                <a:latin typeface="Arial" pitchFamily="34" charset="0"/>
                <a:ea typeface="Arial" pitchFamily="34" charset="-122"/>
                <a:cs typeface="Arial" pitchFamily="34" charset="-120"/>
              </a:rPr>
              <a:t>Despite some drawbacks of theory (being Western-focused, lacking empirical evidence), the importance of relationship is a strong point that should be considered for early intervention in multicultural London society.</a:t>
            </a:r>
            <a:endParaRPr lang="en-US" sz="1200" dirty="0"/>
          </a:p>
        </p:txBody>
      </p:sp>
      <p:pic>
        <p:nvPicPr>
          <p:cNvPr id="8" name="Picture 7">
            <a:extLst>
              <a:ext uri="{FF2B5EF4-FFF2-40B4-BE49-F238E27FC236}">
                <a16:creationId xmlns:a16="http://schemas.microsoft.com/office/drawing/2014/main" id="{5F895C72-5ACE-78BB-A01E-E02621859C26}"/>
              </a:ext>
            </a:extLst>
          </p:cNvPr>
          <p:cNvPicPr>
            <a:picLocks noChangeAspect="1"/>
          </p:cNvPicPr>
          <p:nvPr/>
        </p:nvPicPr>
        <p:blipFill>
          <a:blip r:embed="rId3"/>
          <a:srcRect l="7000" r="7000"/>
          <a:stretch>
            <a:fillRect/>
          </a:stretch>
        </p:blipFill>
        <p:spPr>
          <a:xfrm>
            <a:off x="640080" y="4070585"/>
            <a:ext cx="7863840" cy="66294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1E4D8B"/>
          </a:solidFill>
          <a:ln/>
        </p:spPr>
        <p:txBody>
          <a:bodyPr/>
          <a:lstStyle/>
          <a:p>
            <a:endParaRPr lang="en-US"/>
          </a:p>
        </p:txBody>
      </p:sp>
      <p:sp>
        <p:nvSpPr>
          <p:cNvPr id="3" name="Text 1"/>
          <p:cNvSpPr/>
          <p:nvPr/>
        </p:nvSpPr>
        <p:spPr>
          <a:xfrm>
            <a:off x="457200" y="137160"/>
            <a:ext cx="8229600" cy="365760"/>
          </a:xfrm>
          <a:prstGeom prst="rect">
            <a:avLst/>
          </a:prstGeom>
          <a:noFill/>
          <a:ln/>
        </p:spPr>
        <p:txBody>
          <a:bodyPr wrap="square" rtlCol="0" anchor="ctr"/>
          <a:lstStyle/>
          <a:p>
            <a:pPr marL="0" indent="0">
              <a:buNone/>
            </a:pPr>
            <a:r>
              <a:rPr lang="en-US" sz="3200" b="1" dirty="0">
                <a:solidFill>
                  <a:srgbClr val="FFFFFF"/>
                </a:solidFill>
                <a:latin typeface="Arial" pitchFamily="34" charset="0"/>
                <a:ea typeface="Arial" pitchFamily="34" charset="-122"/>
                <a:cs typeface="Arial" pitchFamily="34" charset="-120"/>
              </a:rPr>
              <a:t>References (Harvard Style - UWTSD)</a:t>
            </a:r>
            <a:endParaRPr lang="en-US" sz="3200" dirty="0"/>
          </a:p>
        </p:txBody>
      </p:sp>
      <p:sp>
        <p:nvSpPr>
          <p:cNvPr id="4" name="Text 2"/>
          <p:cNvSpPr/>
          <p:nvPr/>
        </p:nvSpPr>
        <p:spPr>
          <a:xfrm>
            <a:off x="457200" y="1005840"/>
            <a:ext cx="8229600" cy="365760"/>
          </a:xfrm>
          <a:prstGeom prst="rect">
            <a:avLst/>
          </a:prstGeom>
          <a:noFill/>
          <a:ln/>
        </p:spPr>
        <p:txBody>
          <a:bodyPr wrap="square" rtlCol="0" anchor="t"/>
          <a:lstStyle/>
          <a:p>
            <a:pPr marL="0" indent="0">
              <a:buNone/>
            </a:pPr>
            <a:r>
              <a:rPr lang="en-US" sz="1000" dirty="0">
                <a:solidFill>
                  <a:srgbClr val="1F2937"/>
                </a:solidFill>
                <a:latin typeface="Arial" pitchFamily="34" charset="0"/>
                <a:ea typeface="Arial" pitchFamily="34" charset="-122"/>
                <a:cs typeface="Arial" pitchFamily="34" charset="-120"/>
              </a:rPr>
              <a:t>1. Bowlby, J. (2014) 'Attachment: Second Edition', Basic Books.</a:t>
            </a:r>
            <a:endParaRPr lang="en-US" sz="1000" dirty="0"/>
          </a:p>
        </p:txBody>
      </p:sp>
      <p:sp>
        <p:nvSpPr>
          <p:cNvPr id="5" name="Text 3"/>
          <p:cNvSpPr/>
          <p:nvPr/>
        </p:nvSpPr>
        <p:spPr>
          <a:xfrm>
            <a:off x="457200" y="1417320"/>
            <a:ext cx="8229600" cy="365760"/>
          </a:xfrm>
          <a:prstGeom prst="rect">
            <a:avLst/>
          </a:prstGeom>
          <a:noFill/>
          <a:ln/>
        </p:spPr>
        <p:txBody>
          <a:bodyPr wrap="square" rtlCol="0" anchor="t"/>
          <a:lstStyle/>
          <a:p>
            <a:pPr marL="0" indent="0">
              <a:buNone/>
            </a:pPr>
            <a:r>
              <a:rPr lang="en-US" sz="1000" dirty="0">
                <a:solidFill>
                  <a:srgbClr val="1F2937"/>
                </a:solidFill>
                <a:latin typeface="Arial" pitchFamily="34" charset="0"/>
                <a:ea typeface="Arial" pitchFamily="34" charset="-122"/>
                <a:cs typeface="Arial" pitchFamily="34" charset="-120"/>
              </a:rPr>
              <a:t>2. Erikson, E.H. (1959) 'Identity and the Life Cycle', Psychological Issues, 1(1), pp. 18-164.</a:t>
            </a:r>
            <a:endParaRPr lang="en-US" sz="1000" dirty="0"/>
          </a:p>
        </p:txBody>
      </p:sp>
      <p:sp>
        <p:nvSpPr>
          <p:cNvPr id="6" name="Text 4"/>
          <p:cNvSpPr/>
          <p:nvPr/>
        </p:nvSpPr>
        <p:spPr>
          <a:xfrm>
            <a:off x="457200" y="1828800"/>
            <a:ext cx="8229600" cy="365760"/>
          </a:xfrm>
          <a:prstGeom prst="rect">
            <a:avLst/>
          </a:prstGeom>
          <a:noFill/>
          <a:ln/>
        </p:spPr>
        <p:txBody>
          <a:bodyPr wrap="square" rtlCol="0" anchor="t"/>
          <a:lstStyle/>
          <a:p>
            <a:pPr marL="0" indent="0">
              <a:buNone/>
            </a:pPr>
            <a:r>
              <a:rPr lang="en-US" sz="1000" dirty="0">
                <a:solidFill>
                  <a:srgbClr val="1F2937"/>
                </a:solidFill>
                <a:latin typeface="Arial" pitchFamily="34" charset="0"/>
                <a:ea typeface="Arial" pitchFamily="34" charset="-122"/>
                <a:cs typeface="Arial" pitchFamily="34" charset="-120"/>
              </a:rPr>
              <a:t>3. Glaser, D. (2014) 'Child abuse and neglect and the brain - a review', Journal of Child Psychology &amp; Psychiatry, 41(1), pp. 97-116.</a:t>
            </a:r>
            <a:endParaRPr lang="en-US" sz="1000" dirty="0"/>
          </a:p>
        </p:txBody>
      </p:sp>
      <p:sp>
        <p:nvSpPr>
          <p:cNvPr id="7" name="Text 5"/>
          <p:cNvSpPr/>
          <p:nvPr/>
        </p:nvSpPr>
        <p:spPr>
          <a:xfrm>
            <a:off x="457200" y="2240280"/>
            <a:ext cx="8229600" cy="365760"/>
          </a:xfrm>
          <a:prstGeom prst="rect">
            <a:avLst/>
          </a:prstGeom>
          <a:noFill/>
          <a:ln/>
        </p:spPr>
        <p:txBody>
          <a:bodyPr wrap="square" rtlCol="0" anchor="t"/>
          <a:lstStyle/>
          <a:p>
            <a:pPr marL="0" indent="0">
              <a:buNone/>
            </a:pPr>
            <a:r>
              <a:rPr lang="en-US" sz="1000" dirty="0">
                <a:solidFill>
                  <a:srgbClr val="1F2937"/>
                </a:solidFill>
                <a:latin typeface="Arial" pitchFamily="34" charset="0"/>
                <a:ea typeface="Arial" pitchFamily="34" charset="-122"/>
                <a:cs typeface="Arial" pitchFamily="34" charset="-120"/>
              </a:rPr>
              <a:t>4. Guralnick, M.J. (2017) 'Early intervention in infants and toddlers with developmental delays: effectiveness and implementation', Journal of Developmental &amp; Behavioral Pediatrics, 38(9), pp. 627-635.</a:t>
            </a:r>
            <a:endParaRPr lang="en-US" sz="1000" dirty="0"/>
          </a:p>
        </p:txBody>
      </p:sp>
      <p:sp>
        <p:nvSpPr>
          <p:cNvPr id="8" name="Text 6"/>
          <p:cNvSpPr/>
          <p:nvPr/>
        </p:nvSpPr>
        <p:spPr>
          <a:xfrm>
            <a:off x="457200" y="2651760"/>
            <a:ext cx="8229600" cy="365760"/>
          </a:xfrm>
          <a:prstGeom prst="rect">
            <a:avLst/>
          </a:prstGeom>
          <a:noFill/>
          <a:ln/>
        </p:spPr>
        <p:txBody>
          <a:bodyPr wrap="square" rtlCol="0" anchor="t"/>
          <a:lstStyle/>
          <a:p>
            <a:pPr marL="0" indent="0">
              <a:buNone/>
            </a:pPr>
            <a:r>
              <a:rPr lang="en-US" sz="1000" dirty="0">
                <a:solidFill>
                  <a:srgbClr val="1F2937"/>
                </a:solidFill>
                <a:latin typeface="Arial" pitchFamily="34" charset="0"/>
                <a:ea typeface="Arial" pitchFamily="34" charset="-122"/>
                <a:cs typeface="Arial" pitchFamily="34" charset="-120"/>
              </a:rPr>
              <a:t>5. Marcia, J.E. (2016) 'Identity and psychosocial development in adulthood', Identity, 2(1), pp. 7-28.</a:t>
            </a:r>
            <a:endParaRPr lang="en-US" sz="1000" dirty="0"/>
          </a:p>
        </p:txBody>
      </p:sp>
      <p:sp>
        <p:nvSpPr>
          <p:cNvPr id="9" name="Text 7"/>
          <p:cNvSpPr/>
          <p:nvPr/>
        </p:nvSpPr>
        <p:spPr>
          <a:xfrm>
            <a:off x="457200" y="3063240"/>
            <a:ext cx="8229600" cy="365760"/>
          </a:xfrm>
          <a:prstGeom prst="rect">
            <a:avLst/>
          </a:prstGeom>
          <a:noFill/>
          <a:ln/>
        </p:spPr>
        <p:txBody>
          <a:bodyPr wrap="square" rtlCol="0" anchor="t"/>
          <a:lstStyle/>
          <a:p>
            <a:pPr marL="0" indent="0">
              <a:buNone/>
            </a:pPr>
            <a:r>
              <a:rPr lang="en-US" sz="1000" dirty="0">
                <a:solidFill>
                  <a:srgbClr val="1F2937"/>
                </a:solidFill>
                <a:latin typeface="Arial" pitchFamily="34" charset="0"/>
                <a:ea typeface="Arial" pitchFamily="34" charset="-122"/>
                <a:cs typeface="Arial" pitchFamily="34" charset="-120"/>
              </a:rPr>
              <a:t>6. Netsi, E. et al. (2018) 'Association of persistent and severe postnatal depression with child outcomes', JAMA Psychiatry, 75(4), pp. 380-389.</a:t>
            </a:r>
            <a:endParaRPr lang="en-US" sz="1000" dirty="0"/>
          </a:p>
        </p:txBody>
      </p:sp>
      <p:sp>
        <p:nvSpPr>
          <p:cNvPr id="10" name="Text 8"/>
          <p:cNvSpPr/>
          <p:nvPr/>
        </p:nvSpPr>
        <p:spPr>
          <a:xfrm>
            <a:off x="457200" y="3474720"/>
            <a:ext cx="8229600" cy="365760"/>
          </a:xfrm>
          <a:prstGeom prst="rect">
            <a:avLst/>
          </a:prstGeom>
          <a:noFill/>
          <a:ln/>
        </p:spPr>
        <p:txBody>
          <a:bodyPr wrap="square" rtlCol="0" anchor="t"/>
          <a:lstStyle/>
          <a:p>
            <a:pPr marL="0" indent="0">
              <a:buNone/>
            </a:pPr>
            <a:r>
              <a:rPr lang="en-US" sz="1000" dirty="0">
                <a:solidFill>
                  <a:srgbClr val="1F2937"/>
                </a:solidFill>
                <a:latin typeface="Arial" pitchFamily="34" charset="0"/>
                <a:ea typeface="Arial" pitchFamily="34" charset="-122"/>
                <a:cs typeface="Arial" pitchFamily="34" charset="-120"/>
              </a:rPr>
              <a:t>7. O'Farrelly, C. &amp; Halle, T. (2016) 'Early Social-Emotional Functioning and Elementary School Readiness', Early Childhood Research Quarterly, 26(1), pp. 30-38.</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178</TotalTime>
  <Words>1493</Words>
  <Application>Microsoft Office PowerPoint</Application>
  <PresentationFormat>On-screen Show (16:9)</PresentationFormat>
  <Paragraphs>129</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Erikson's Psychosocial Theory and Isaac's Development</dc:title>
  <dc:subject>PptxGenJS Presentation</dc:subject>
  <dc:creator>Iqrah Aleena Asghar</dc:creator>
  <cp:lastModifiedBy>Abdul Rahman</cp:lastModifiedBy>
  <cp:revision>6</cp:revision>
  <dcterms:created xsi:type="dcterms:W3CDTF">2026-06-14T16:43:19Z</dcterms:created>
  <dcterms:modified xsi:type="dcterms:W3CDTF">2026-06-14T19:47:39Z</dcterms:modified>
</cp:coreProperties>
</file>