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7" r:id="rId2"/>
    <p:sldId id="256" r:id="rId3"/>
    <p:sldId id="258" r:id="rId4"/>
    <p:sldId id="266" r:id="rId5"/>
    <p:sldId id="260" r:id="rId6"/>
    <p:sldId id="261" r:id="rId7"/>
    <p:sldId id="263" r:id="rId8"/>
    <p:sldId id="264" r:id="rId9"/>
    <p:sldId id="265" r:id="rId10"/>
    <p:sldId id="267" r:id="rId11"/>
    <p:sldId id="268" r:id="rId12"/>
    <p:sldId id="269"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7"/>
  </p:normalViewPr>
  <p:slideViewPr>
    <p:cSldViewPr snapToGrid="0" snapToObjects="1">
      <p:cViewPr varScale="1">
        <p:scale>
          <a:sx n="104" d="100"/>
          <a:sy n="104" d="100"/>
        </p:scale>
        <p:origin x="896"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E86608-D3F2-4B54-AD78-C2FB1CCAB24B}" type="doc">
      <dgm:prSet loTypeId="urn:microsoft.com/office/officeart/2008/layout/LinedList" loCatId="list" qsTypeId="urn:microsoft.com/office/officeart/2005/8/quickstyle/simple5" qsCatId="simple" csTypeId="urn:microsoft.com/office/officeart/2005/8/colors/accent5_2" csCatId="accent5"/>
      <dgm:spPr/>
      <dgm:t>
        <a:bodyPr/>
        <a:lstStyle/>
        <a:p>
          <a:endParaRPr lang="en-US"/>
        </a:p>
      </dgm:t>
    </dgm:pt>
    <dgm:pt modelId="{23E52A53-30D9-4035-8097-F153C8E038EA}">
      <dgm:prSet/>
      <dgm:spPr/>
      <dgm:t>
        <a:bodyPr/>
        <a:lstStyle/>
        <a:p>
          <a:r>
            <a:rPr lang="en-US"/>
            <a:t>$ 14.7 million is the UK's annual health care spending.</a:t>
          </a:r>
        </a:p>
      </dgm:t>
    </dgm:pt>
    <dgm:pt modelId="{BBBAD391-DB09-4992-9FC4-B02AC81B15EE}" type="parTrans" cxnId="{DEB70F56-4337-4C88-B5FF-82B9CBA3C74B}">
      <dgm:prSet/>
      <dgm:spPr/>
      <dgm:t>
        <a:bodyPr/>
        <a:lstStyle/>
        <a:p>
          <a:endParaRPr lang="en-US"/>
        </a:p>
      </dgm:t>
    </dgm:pt>
    <dgm:pt modelId="{9350D98A-0DC3-4976-9267-A8853AED1D30}" type="sibTrans" cxnId="{DEB70F56-4337-4C88-B5FF-82B9CBA3C74B}">
      <dgm:prSet/>
      <dgm:spPr/>
      <dgm:t>
        <a:bodyPr/>
        <a:lstStyle/>
        <a:p>
          <a:endParaRPr lang="en-US"/>
        </a:p>
      </dgm:t>
    </dgm:pt>
    <dgm:pt modelId="{1A5B467C-DE39-48CE-AA90-D3BBF8B1F630}">
      <dgm:prSet/>
      <dgm:spPr/>
      <dgm:t>
        <a:bodyPr/>
        <a:lstStyle/>
        <a:p>
          <a:r>
            <a:rPr lang="en-US"/>
            <a:t>Nearly $ 10 million is used annually for patients admitted to the hospital as a result of stress.</a:t>
          </a:r>
        </a:p>
      </dgm:t>
    </dgm:pt>
    <dgm:pt modelId="{8896E04D-7CDC-4FAF-9181-08BE89FC96C4}" type="parTrans" cxnId="{22B1C5E6-0D1E-4711-B3F9-1416DD51170F}">
      <dgm:prSet/>
      <dgm:spPr/>
      <dgm:t>
        <a:bodyPr/>
        <a:lstStyle/>
        <a:p>
          <a:endParaRPr lang="en-US"/>
        </a:p>
      </dgm:t>
    </dgm:pt>
    <dgm:pt modelId="{B5C998C2-7E10-4F2C-887E-68BDA4E9BDC0}" type="sibTrans" cxnId="{22B1C5E6-0D1E-4711-B3F9-1416DD51170F}">
      <dgm:prSet/>
      <dgm:spPr/>
      <dgm:t>
        <a:bodyPr/>
        <a:lstStyle/>
        <a:p>
          <a:endParaRPr lang="en-US"/>
        </a:p>
      </dgm:t>
    </dgm:pt>
    <dgm:pt modelId="{E8D20C00-AD21-634E-BF58-E8631BC88D7E}" type="pres">
      <dgm:prSet presAssocID="{CAE86608-D3F2-4B54-AD78-C2FB1CCAB24B}" presName="vert0" presStyleCnt="0">
        <dgm:presLayoutVars>
          <dgm:dir/>
          <dgm:animOne val="branch"/>
          <dgm:animLvl val="lvl"/>
        </dgm:presLayoutVars>
      </dgm:prSet>
      <dgm:spPr/>
    </dgm:pt>
    <dgm:pt modelId="{120A495D-882B-EB42-96B9-65B8193FB9BC}" type="pres">
      <dgm:prSet presAssocID="{23E52A53-30D9-4035-8097-F153C8E038EA}" presName="thickLine" presStyleLbl="alignNode1" presStyleIdx="0" presStyleCnt="2"/>
      <dgm:spPr/>
    </dgm:pt>
    <dgm:pt modelId="{A3B94874-6DCC-194A-871A-3EB6523042AD}" type="pres">
      <dgm:prSet presAssocID="{23E52A53-30D9-4035-8097-F153C8E038EA}" presName="horz1" presStyleCnt="0"/>
      <dgm:spPr/>
    </dgm:pt>
    <dgm:pt modelId="{D7B183B2-55CE-C74B-9964-8B4CE607355F}" type="pres">
      <dgm:prSet presAssocID="{23E52A53-30D9-4035-8097-F153C8E038EA}" presName="tx1" presStyleLbl="revTx" presStyleIdx="0" presStyleCnt="2"/>
      <dgm:spPr/>
    </dgm:pt>
    <dgm:pt modelId="{86B1AEA9-4767-3346-A16D-B2EC5CF3FAD1}" type="pres">
      <dgm:prSet presAssocID="{23E52A53-30D9-4035-8097-F153C8E038EA}" presName="vert1" presStyleCnt="0"/>
      <dgm:spPr/>
    </dgm:pt>
    <dgm:pt modelId="{644BC3F5-111A-9A48-9E60-470BB9CFFEB8}" type="pres">
      <dgm:prSet presAssocID="{1A5B467C-DE39-48CE-AA90-D3BBF8B1F630}" presName="thickLine" presStyleLbl="alignNode1" presStyleIdx="1" presStyleCnt="2"/>
      <dgm:spPr/>
    </dgm:pt>
    <dgm:pt modelId="{1C6179DC-1C35-CA4E-950C-01DE458CE115}" type="pres">
      <dgm:prSet presAssocID="{1A5B467C-DE39-48CE-AA90-D3BBF8B1F630}" presName="horz1" presStyleCnt="0"/>
      <dgm:spPr/>
    </dgm:pt>
    <dgm:pt modelId="{35BD96ED-DA65-6844-B46E-CCD5A1D6AA76}" type="pres">
      <dgm:prSet presAssocID="{1A5B467C-DE39-48CE-AA90-D3BBF8B1F630}" presName="tx1" presStyleLbl="revTx" presStyleIdx="1" presStyleCnt="2"/>
      <dgm:spPr/>
    </dgm:pt>
    <dgm:pt modelId="{6870F3EA-5A97-6A42-B4AF-A72DAD4E0D8D}" type="pres">
      <dgm:prSet presAssocID="{1A5B467C-DE39-48CE-AA90-D3BBF8B1F630}" presName="vert1" presStyleCnt="0"/>
      <dgm:spPr/>
    </dgm:pt>
  </dgm:ptLst>
  <dgm:cxnLst>
    <dgm:cxn modelId="{DEB70F56-4337-4C88-B5FF-82B9CBA3C74B}" srcId="{CAE86608-D3F2-4B54-AD78-C2FB1CCAB24B}" destId="{23E52A53-30D9-4035-8097-F153C8E038EA}" srcOrd="0" destOrd="0" parTransId="{BBBAD391-DB09-4992-9FC4-B02AC81B15EE}" sibTransId="{9350D98A-0DC3-4976-9267-A8853AED1D30}"/>
    <dgm:cxn modelId="{3E28698B-B98F-F34B-9DF8-8589EB34AA4A}" type="presOf" srcId="{23E52A53-30D9-4035-8097-F153C8E038EA}" destId="{D7B183B2-55CE-C74B-9964-8B4CE607355F}" srcOrd="0" destOrd="0" presId="urn:microsoft.com/office/officeart/2008/layout/LinedList"/>
    <dgm:cxn modelId="{B179C1AC-6DC8-9C44-906B-BE6A9108D5D2}" type="presOf" srcId="{1A5B467C-DE39-48CE-AA90-D3BBF8B1F630}" destId="{35BD96ED-DA65-6844-B46E-CCD5A1D6AA76}" srcOrd="0" destOrd="0" presId="urn:microsoft.com/office/officeart/2008/layout/LinedList"/>
    <dgm:cxn modelId="{22B1C5E6-0D1E-4711-B3F9-1416DD51170F}" srcId="{CAE86608-D3F2-4B54-AD78-C2FB1CCAB24B}" destId="{1A5B467C-DE39-48CE-AA90-D3BBF8B1F630}" srcOrd="1" destOrd="0" parTransId="{8896E04D-7CDC-4FAF-9181-08BE89FC96C4}" sibTransId="{B5C998C2-7E10-4F2C-887E-68BDA4E9BDC0}"/>
    <dgm:cxn modelId="{B6EAE5F2-65DC-9147-95AA-E532A57719F9}" type="presOf" srcId="{CAE86608-D3F2-4B54-AD78-C2FB1CCAB24B}" destId="{E8D20C00-AD21-634E-BF58-E8631BC88D7E}" srcOrd="0" destOrd="0" presId="urn:microsoft.com/office/officeart/2008/layout/LinedList"/>
    <dgm:cxn modelId="{3CA20F1B-C122-D844-B2E3-4EB3E3F80406}" type="presParOf" srcId="{E8D20C00-AD21-634E-BF58-E8631BC88D7E}" destId="{120A495D-882B-EB42-96B9-65B8193FB9BC}" srcOrd="0" destOrd="0" presId="urn:microsoft.com/office/officeart/2008/layout/LinedList"/>
    <dgm:cxn modelId="{C84A9B58-190B-FC4E-89D9-183570859381}" type="presParOf" srcId="{E8D20C00-AD21-634E-BF58-E8631BC88D7E}" destId="{A3B94874-6DCC-194A-871A-3EB6523042AD}" srcOrd="1" destOrd="0" presId="urn:microsoft.com/office/officeart/2008/layout/LinedList"/>
    <dgm:cxn modelId="{DA65F541-6B1B-4F44-BB70-34C045CA1068}" type="presParOf" srcId="{A3B94874-6DCC-194A-871A-3EB6523042AD}" destId="{D7B183B2-55CE-C74B-9964-8B4CE607355F}" srcOrd="0" destOrd="0" presId="urn:microsoft.com/office/officeart/2008/layout/LinedList"/>
    <dgm:cxn modelId="{76AEB635-D20A-7C4D-A026-D23BCEB8914D}" type="presParOf" srcId="{A3B94874-6DCC-194A-871A-3EB6523042AD}" destId="{86B1AEA9-4767-3346-A16D-B2EC5CF3FAD1}" srcOrd="1" destOrd="0" presId="urn:microsoft.com/office/officeart/2008/layout/LinedList"/>
    <dgm:cxn modelId="{F6A8288D-F4CC-6D49-B4A2-ACC2811CD5A3}" type="presParOf" srcId="{E8D20C00-AD21-634E-BF58-E8631BC88D7E}" destId="{644BC3F5-111A-9A48-9E60-470BB9CFFEB8}" srcOrd="2" destOrd="0" presId="urn:microsoft.com/office/officeart/2008/layout/LinedList"/>
    <dgm:cxn modelId="{61A10A6F-C903-CC4B-89C1-73D8A649BC7F}" type="presParOf" srcId="{E8D20C00-AD21-634E-BF58-E8631BC88D7E}" destId="{1C6179DC-1C35-CA4E-950C-01DE458CE115}" srcOrd="3" destOrd="0" presId="urn:microsoft.com/office/officeart/2008/layout/LinedList"/>
    <dgm:cxn modelId="{A18B60D7-E2B8-8B48-8E92-8D00A2A727AF}" type="presParOf" srcId="{1C6179DC-1C35-CA4E-950C-01DE458CE115}" destId="{35BD96ED-DA65-6844-B46E-CCD5A1D6AA76}" srcOrd="0" destOrd="0" presId="urn:microsoft.com/office/officeart/2008/layout/LinedList"/>
    <dgm:cxn modelId="{5AB01C89-DF09-834A-836C-C480AC682107}" type="presParOf" srcId="{1C6179DC-1C35-CA4E-950C-01DE458CE115}" destId="{6870F3EA-5A97-6A42-B4AF-A72DAD4E0D8D}"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0A495D-882B-EB42-96B9-65B8193FB9BC}">
      <dsp:nvSpPr>
        <dsp:cNvPr id="0" name=""/>
        <dsp:cNvSpPr/>
      </dsp:nvSpPr>
      <dsp:spPr>
        <a:xfrm>
          <a:off x="0" y="0"/>
          <a:ext cx="5136412"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7B183B2-55CE-C74B-9964-8B4CE607355F}">
      <dsp:nvSpPr>
        <dsp:cNvPr id="0" name=""/>
        <dsp:cNvSpPr/>
      </dsp:nvSpPr>
      <dsp:spPr>
        <a:xfrm>
          <a:off x="0" y="0"/>
          <a:ext cx="5136412" cy="2196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$ 14.7 million is the UK's annual health care spending.</a:t>
          </a:r>
        </a:p>
      </dsp:txBody>
      <dsp:txXfrm>
        <a:off x="0" y="0"/>
        <a:ext cx="5136412" cy="2196990"/>
      </dsp:txXfrm>
    </dsp:sp>
    <dsp:sp modelId="{644BC3F5-111A-9A48-9E60-470BB9CFFEB8}">
      <dsp:nvSpPr>
        <dsp:cNvPr id="0" name=""/>
        <dsp:cNvSpPr/>
      </dsp:nvSpPr>
      <dsp:spPr>
        <a:xfrm>
          <a:off x="0" y="2196990"/>
          <a:ext cx="5136412"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5BD96ED-DA65-6844-B46E-CCD5A1D6AA76}">
      <dsp:nvSpPr>
        <dsp:cNvPr id="0" name=""/>
        <dsp:cNvSpPr/>
      </dsp:nvSpPr>
      <dsp:spPr>
        <a:xfrm>
          <a:off x="0" y="2196990"/>
          <a:ext cx="5136412" cy="2196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Nearly $ 10 million is used annually for patients admitted to the hospital as a result of stress.</a:t>
          </a:r>
        </a:p>
      </dsp:txBody>
      <dsp:txXfrm>
        <a:off x="0" y="2196990"/>
        <a:ext cx="5136412" cy="219699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202528-D789-FE43-9A56-9E666C1E96CF}" type="datetimeFigureOut">
              <a:rPr lang="en-US" smtClean="0"/>
              <a:t>11/6/21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6EB65C-3550-5E43-95F7-1C1415E6E2AC}" type="slidenum">
              <a:rPr lang="en-US" smtClean="0"/>
              <a:t>‹#›</a:t>
            </a:fld>
            <a:endParaRPr lang="en-US"/>
          </a:p>
        </p:txBody>
      </p:sp>
    </p:spTree>
    <p:extLst>
      <p:ext uri="{BB962C8B-B14F-4D97-AF65-F5344CB8AC3E}">
        <p14:creationId xmlns:p14="http://schemas.microsoft.com/office/powerpoint/2010/main" val="2833400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Unfortunately, stress at work is a major problem in the UK, at around 38% for females and 35% for males. Returning to work will increase stress levels.</a:t>
            </a:r>
          </a:p>
        </p:txBody>
      </p:sp>
      <p:sp>
        <p:nvSpPr>
          <p:cNvPr id="4" name="Slide Number Placeholder 3"/>
          <p:cNvSpPr>
            <a:spLocks noGrp="1"/>
          </p:cNvSpPr>
          <p:nvPr>
            <p:ph type="sldNum" sz="quarter" idx="5"/>
          </p:nvPr>
        </p:nvSpPr>
        <p:spPr/>
        <p:txBody>
          <a:bodyPr/>
          <a:lstStyle/>
          <a:p>
            <a:fld id="{226EB65C-3550-5E43-95F7-1C1415E6E2AC}" type="slidenum">
              <a:rPr lang="en-US" smtClean="0"/>
              <a:t>2</a:t>
            </a:fld>
            <a:endParaRPr lang="en-US"/>
          </a:p>
        </p:txBody>
      </p:sp>
    </p:spTree>
    <p:extLst>
      <p:ext uri="{BB962C8B-B14F-4D97-AF65-F5344CB8AC3E}">
        <p14:creationId xmlns:p14="http://schemas.microsoft.com/office/powerpoint/2010/main" val="13758201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pressure exerted by employers on their employees in the workplace causes stress to 30% of their employees. Some of the most common reasons that increase stress in the workplace are related to the fact that workers spend long hours in the workplace, the high workload of employees, the insecurity experienced by workers and also of great importance is the conflict with colleagues or senior bosses. This stress manifests itself in the form of decreased ability to work, anxiety, sleep problems and depression (Better Health,2020) </a:t>
            </a:r>
          </a:p>
        </p:txBody>
      </p:sp>
      <p:sp>
        <p:nvSpPr>
          <p:cNvPr id="4" name="Slide Number Placeholder 3"/>
          <p:cNvSpPr>
            <a:spLocks noGrp="1"/>
          </p:cNvSpPr>
          <p:nvPr>
            <p:ph type="sldNum" sz="quarter" idx="5"/>
          </p:nvPr>
        </p:nvSpPr>
        <p:spPr/>
        <p:txBody>
          <a:bodyPr/>
          <a:lstStyle/>
          <a:p>
            <a:fld id="{226EB65C-3550-5E43-95F7-1C1415E6E2AC}" type="slidenum">
              <a:rPr lang="en-US" smtClean="0"/>
              <a:t>3</a:t>
            </a:fld>
            <a:endParaRPr lang="en-US"/>
          </a:p>
        </p:txBody>
      </p:sp>
    </p:spTree>
    <p:extLst>
      <p:ext uri="{BB962C8B-B14F-4D97-AF65-F5344CB8AC3E}">
        <p14:creationId xmlns:p14="http://schemas.microsoft.com/office/powerpoint/2010/main" val="13747324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the fishbone diagram, we identify possible causes of the problem or effectiveness (ASQ,2021).</a:t>
            </a:r>
          </a:p>
        </p:txBody>
      </p:sp>
      <p:sp>
        <p:nvSpPr>
          <p:cNvPr id="4" name="Slide Number Placeholder 3"/>
          <p:cNvSpPr>
            <a:spLocks noGrp="1"/>
          </p:cNvSpPr>
          <p:nvPr>
            <p:ph type="sldNum" sz="quarter" idx="5"/>
          </p:nvPr>
        </p:nvSpPr>
        <p:spPr/>
        <p:txBody>
          <a:bodyPr/>
          <a:lstStyle/>
          <a:p>
            <a:fld id="{226EB65C-3550-5E43-95F7-1C1415E6E2AC}" type="slidenum">
              <a:rPr lang="en-US" smtClean="0"/>
              <a:t>4</a:t>
            </a:fld>
            <a:endParaRPr lang="en-US"/>
          </a:p>
        </p:txBody>
      </p:sp>
    </p:spTree>
    <p:extLst>
      <p:ext uri="{BB962C8B-B14F-4D97-AF65-F5344CB8AC3E}">
        <p14:creationId xmlns:p14="http://schemas.microsoft.com/office/powerpoint/2010/main" val="15821525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will use PESTEL analysis which is a tool that is used to monitor and analyze the factors of the macroenvironment that affect the organization, institution or company.</a:t>
            </a:r>
          </a:p>
        </p:txBody>
      </p:sp>
      <p:sp>
        <p:nvSpPr>
          <p:cNvPr id="4" name="Slide Number Placeholder 3"/>
          <p:cNvSpPr>
            <a:spLocks noGrp="1"/>
          </p:cNvSpPr>
          <p:nvPr>
            <p:ph type="sldNum" sz="quarter" idx="5"/>
          </p:nvPr>
        </p:nvSpPr>
        <p:spPr/>
        <p:txBody>
          <a:bodyPr/>
          <a:lstStyle/>
          <a:p>
            <a:fld id="{226EB65C-3550-5E43-95F7-1C1415E6E2AC}" type="slidenum">
              <a:rPr lang="en-US" smtClean="0"/>
              <a:t>5</a:t>
            </a:fld>
            <a:endParaRPr lang="en-US"/>
          </a:p>
        </p:txBody>
      </p:sp>
    </p:spTree>
    <p:extLst>
      <p:ext uri="{BB962C8B-B14F-4D97-AF65-F5344CB8AC3E}">
        <p14:creationId xmlns:p14="http://schemas.microsoft.com/office/powerpoint/2010/main" val="34520955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Political factors play a big role in workplace stress. Each company has a policy that differs from the policy of the other company, but for all companies the laws of the state are the same. These laws are to some extent able to increase stress in the workplace, for example, the retirement age in the UK is rising and this is causing great stress to staff.</a:t>
            </a:r>
          </a:p>
        </p:txBody>
      </p:sp>
      <p:sp>
        <p:nvSpPr>
          <p:cNvPr id="4" name="Slide Number Placeholder 3"/>
          <p:cNvSpPr>
            <a:spLocks noGrp="1"/>
          </p:cNvSpPr>
          <p:nvPr>
            <p:ph type="sldNum" sz="quarter" idx="5"/>
          </p:nvPr>
        </p:nvSpPr>
        <p:spPr/>
        <p:txBody>
          <a:bodyPr/>
          <a:lstStyle/>
          <a:p>
            <a:fld id="{226EB65C-3550-5E43-95F7-1C1415E6E2AC}" type="slidenum">
              <a:rPr lang="en-US" smtClean="0"/>
              <a:t>6</a:t>
            </a:fld>
            <a:endParaRPr lang="en-US"/>
          </a:p>
        </p:txBody>
      </p:sp>
    </p:spTree>
    <p:extLst>
      <p:ext uri="{BB962C8B-B14F-4D97-AF65-F5344CB8AC3E}">
        <p14:creationId xmlns:p14="http://schemas.microsoft.com/office/powerpoint/2010/main" val="35669038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Stress-related illnesses cost the state about $ 14.7 billion a year in the UK. Most of this money is spent on hospitalization, and the reason for hospitalization is stress-related.</a:t>
            </a:r>
          </a:p>
        </p:txBody>
      </p:sp>
      <p:sp>
        <p:nvSpPr>
          <p:cNvPr id="4" name="Slide Number Placeholder 3"/>
          <p:cNvSpPr>
            <a:spLocks noGrp="1"/>
          </p:cNvSpPr>
          <p:nvPr>
            <p:ph type="sldNum" sz="quarter" idx="5"/>
          </p:nvPr>
        </p:nvSpPr>
        <p:spPr/>
        <p:txBody>
          <a:bodyPr/>
          <a:lstStyle/>
          <a:p>
            <a:fld id="{226EB65C-3550-5E43-95F7-1C1415E6E2AC}" type="slidenum">
              <a:rPr lang="en-US" smtClean="0"/>
              <a:t>7</a:t>
            </a:fld>
            <a:endParaRPr lang="en-US"/>
          </a:p>
        </p:txBody>
      </p:sp>
    </p:spTree>
    <p:extLst>
      <p:ext uri="{BB962C8B-B14F-4D97-AF65-F5344CB8AC3E}">
        <p14:creationId xmlns:p14="http://schemas.microsoft.com/office/powerpoint/2010/main" val="22279093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workers constantly try to cope with the daily stress of work, they often face additional stress from the impact of fluids and the responsibilities associated with fluids on their work (Love to Know,2021).</a:t>
            </a:r>
          </a:p>
        </p:txBody>
      </p:sp>
      <p:sp>
        <p:nvSpPr>
          <p:cNvPr id="4" name="Slide Number Placeholder 3"/>
          <p:cNvSpPr>
            <a:spLocks noGrp="1"/>
          </p:cNvSpPr>
          <p:nvPr>
            <p:ph type="sldNum" sz="quarter" idx="5"/>
          </p:nvPr>
        </p:nvSpPr>
        <p:spPr/>
        <p:txBody>
          <a:bodyPr/>
          <a:lstStyle/>
          <a:p>
            <a:fld id="{226EB65C-3550-5E43-95F7-1C1415E6E2AC}" type="slidenum">
              <a:rPr lang="en-US" smtClean="0"/>
              <a:t>9</a:t>
            </a:fld>
            <a:endParaRPr lang="en-US"/>
          </a:p>
        </p:txBody>
      </p:sp>
    </p:spTree>
    <p:extLst>
      <p:ext uri="{BB962C8B-B14F-4D97-AF65-F5344CB8AC3E}">
        <p14:creationId xmlns:p14="http://schemas.microsoft.com/office/powerpoint/2010/main" val="3845341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Anything that causes individual stress or anxiety is known as an environmental stressor. People who are affected by them observe severely altered behavior (Love to Know,2021).</a:t>
            </a:r>
          </a:p>
        </p:txBody>
      </p:sp>
      <p:sp>
        <p:nvSpPr>
          <p:cNvPr id="4" name="Slide Number Placeholder 3"/>
          <p:cNvSpPr>
            <a:spLocks noGrp="1"/>
          </p:cNvSpPr>
          <p:nvPr>
            <p:ph type="sldNum" sz="quarter" idx="5"/>
          </p:nvPr>
        </p:nvSpPr>
        <p:spPr/>
        <p:txBody>
          <a:bodyPr/>
          <a:lstStyle/>
          <a:p>
            <a:fld id="{226EB65C-3550-5E43-95F7-1C1415E6E2AC}" type="slidenum">
              <a:rPr lang="en-US" smtClean="0"/>
              <a:t>10</a:t>
            </a:fld>
            <a:endParaRPr lang="en-US"/>
          </a:p>
        </p:txBody>
      </p:sp>
    </p:spTree>
    <p:extLst>
      <p:ext uri="{BB962C8B-B14F-4D97-AF65-F5344CB8AC3E}">
        <p14:creationId xmlns:p14="http://schemas.microsoft.com/office/powerpoint/2010/main" val="35670644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many ways to help reduce stress in the workplace that will help us make the environment more conducive. From the study I did to reduce stress, the best weapons to deal with stress are exercise and a healthy lifestyle. Exercise distracts employees from the stress of their work, also improves mood by increasing the production of endorphins, neurotransmitters of the brain for good mood (Quantum, 2019).</a:t>
            </a:r>
          </a:p>
        </p:txBody>
      </p:sp>
      <p:sp>
        <p:nvSpPr>
          <p:cNvPr id="4" name="Slide Number Placeholder 3"/>
          <p:cNvSpPr>
            <a:spLocks noGrp="1"/>
          </p:cNvSpPr>
          <p:nvPr>
            <p:ph type="sldNum" sz="quarter" idx="5"/>
          </p:nvPr>
        </p:nvSpPr>
        <p:spPr/>
        <p:txBody>
          <a:bodyPr/>
          <a:lstStyle/>
          <a:p>
            <a:fld id="{226EB65C-3550-5E43-95F7-1C1415E6E2AC}" type="slidenum">
              <a:rPr lang="en-US" smtClean="0"/>
              <a:t>12</a:t>
            </a:fld>
            <a:endParaRPr lang="en-US"/>
          </a:p>
        </p:txBody>
      </p:sp>
    </p:spTree>
    <p:extLst>
      <p:ext uri="{BB962C8B-B14F-4D97-AF65-F5344CB8AC3E}">
        <p14:creationId xmlns:p14="http://schemas.microsoft.com/office/powerpoint/2010/main" val="12776971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1D880-9BCB-1D43-B580-C54D1E227C9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B83C20A-795A-F040-8579-42D2D8DEFE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A2F0505-B631-5F45-89F4-1E9DF23813F4}"/>
              </a:ext>
            </a:extLst>
          </p:cNvPr>
          <p:cNvSpPr>
            <a:spLocks noGrp="1"/>
          </p:cNvSpPr>
          <p:nvPr>
            <p:ph type="dt" sz="half" idx="10"/>
          </p:nvPr>
        </p:nvSpPr>
        <p:spPr/>
        <p:txBody>
          <a:bodyPr/>
          <a:lstStyle/>
          <a:p>
            <a:fld id="{BAA47F7A-129D-8C43-8F3E-EB1B4F0D50FA}" type="datetimeFigureOut">
              <a:rPr lang="en-US" smtClean="0"/>
              <a:t>11/6/21</a:t>
            </a:fld>
            <a:endParaRPr lang="en-US"/>
          </a:p>
        </p:txBody>
      </p:sp>
      <p:sp>
        <p:nvSpPr>
          <p:cNvPr id="5" name="Footer Placeholder 4">
            <a:extLst>
              <a:ext uri="{FF2B5EF4-FFF2-40B4-BE49-F238E27FC236}">
                <a16:creationId xmlns:a16="http://schemas.microsoft.com/office/drawing/2014/main" id="{9151EDA9-C293-A848-A707-0E38C33B6A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D60998-CCC8-F846-83B3-CF52FB49DB42}"/>
              </a:ext>
            </a:extLst>
          </p:cNvPr>
          <p:cNvSpPr>
            <a:spLocks noGrp="1"/>
          </p:cNvSpPr>
          <p:nvPr>
            <p:ph type="sldNum" sz="quarter" idx="12"/>
          </p:nvPr>
        </p:nvSpPr>
        <p:spPr/>
        <p:txBody>
          <a:bodyPr/>
          <a:lstStyle/>
          <a:p>
            <a:fld id="{5DDCE01B-2079-F24D-AE74-2C3E2F49D5A7}" type="slidenum">
              <a:rPr lang="en-US" smtClean="0"/>
              <a:t>‹#›</a:t>
            </a:fld>
            <a:endParaRPr lang="en-US"/>
          </a:p>
        </p:txBody>
      </p:sp>
    </p:spTree>
    <p:extLst>
      <p:ext uri="{BB962C8B-B14F-4D97-AF65-F5344CB8AC3E}">
        <p14:creationId xmlns:p14="http://schemas.microsoft.com/office/powerpoint/2010/main" val="120962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388F6-B848-014B-B361-3435379D028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4E81B99-0B90-8442-AE47-7037D0E4124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FCFB4B-6F82-2845-AD4F-0CD827F951E4}"/>
              </a:ext>
            </a:extLst>
          </p:cNvPr>
          <p:cNvSpPr>
            <a:spLocks noGrp="1"/>
          </p:cNvSpPr>
          <p:nvPr>
            <p:ph type="dt" sz="half" idx="10"/>
          </p:nvPr>
        </p:nvSpPr>
        <p:spPr/>
        <p:txBody>
          <a:bodyPr/>
          <a:lstStyle/>
          <a:p>
            <a:fld id="{BAA47F7A-129D-8C43-8F3E-EB1B4F0D50FA}" type="datetimeFigureOut">
              <a:rPr lang="en-US" smtClean="0"/>
              <a:t>11/6/21</a:t>
            </a:fld>
            <a:endParaRPr lang="en-US"/>
          </a:p>
        </p:txBody>
      </p:sp>
      <p:sp>
        <p:nvSpPr>
          <p:cNvPr id="5" name="Footer Placeholder 4">
            <a:extLst>
              <a:ext uri="{FF2B5EF4-FFF2-40B4-BE49-F238E27FC236}">
                <a16:creationId xmlns:a16="http://schemas.microsoft.com/office/drawing/2014/main" id="{C7AAE73A-91C5-1E45-B1D1-C21889A37E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E8F49E-F294-9441-A5DC-36BC065C16D1}"/>
              </a:ext>
            </a:extLst>
          </p:cNvPr>
          <p:cNvSpPr>
            <a:spLocks noGrp="1"/>
          </p:cNvSpPr>
          <p:nvPr>
            <p:ph type="sldNum" sz="quarter" idx="12"/>
          </p:nvPr>
        </p:nvSpPr>
        <p:spPr/>
        <p:txBody>
          <a:bodyPr/>
          <a:lstStyle/>
          <a:p>
            <a:fld id="{5DDCE01B-2079-F24D-AE74-2C3E2F49D5A7}" type="slidenum">
              <a:rPr lang="en-US" smtClean="0"/>
              <a:t>‹#›</a:t>
            </a:fld>
            <a:endParaRPr lang="en-US"/>
          </a:p>
        </p:txBody>
      </p:sp>
    </p:spTree>
    <p:extLst>
      <p:ext uri="{BB962C8B-B14F-4D97-AF65-F5344CB8AC3E}">
        <p14:creationId xmlns:p14="http://schemas.microsoft.com/office/powerpoint/2010/main" val="1984190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29801-63E6-7740-B348-032B54753EC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EC8340E-607E-954E-AE31-5075326677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9103FFD-A5C5-EA43-97A5-E95C1AF026B5}"/>
              </a:ext>
            </a:extLst>
          </p:cNvPr>
          <p:cNvSpPr>
            <a:spLocks noGrp="1"/>
          </p:cNvSpPr>
          <p:nvPr>
            <p:ph type="dt" sz="half" idx="10"/>
          </p:nvPr>
        </p:nvSpPr>
        <p:spPr/>
        <p:txBody>
          <a:bodyPr/>
          <a:lstStyle/>
          <a:p>
            <a:fld id="{BAA47F7A-129D-8C43-8F3E-EB1B4F0D50FA}" type="datetimeFigureOut">
              <a:rPr lang="en-US" smtClean="0"/>
              <a:t>11/6/21</a:t>
            </a:fld>
            <a:endParaRPr lang="en-US"/>
          </a:p>
        </p:txBody>
      </p:sp>
      <p:sp>
        <p:nvSpPr>
          <p:cNvPr id="5" name="Footer Placeholder 4">
            <a:extLst>
              <a:ext uri="{FF2B5EF4-FFF2-40B4-BE49-F238E27FC236}">
                <a16:creationId xmlns:a16="http://schemas.microsoft.com/office/drawing/2014/main" id="{356534F4-F935-1646-AE72-09D0D93975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6854D8-6A5F-614B-8289-AB035FEE05FA}"/>
              </a:ext>
            </a:extLst>
          </p:cNvPr>
          <p:cNvSpPr>
            <a:spLocks noGrp="1"/>
          </p:cNvSpPr>
          <p:nvPr>
            <p:ph type="sldNum" sz="quarter" idx="12"/>
          </p:nvPr>
        </p:nvSpPr>
        <p:spPr/>
        <p:txBody>
          <a:bodyPr/>
          <a:lstStyle/>
          <a:p>
            <a:fld id="{5DDCE01B-2079-F24D-AE74-2C3E2F49D5A7}" type="slidenum">
              <a:rPr lang="en-US" smtClean="0"/>
              <a:t>‹#›</a:t>
            </a:fld>
            <a:endParaRPr lang="en-US"/>
          </a:p>
        </p:txBody>
      </p:sp>
    </p:spTree>
    <p:extLst>
      <p:ext uri="{BB962C8B-B14F-4D97-AF65-F5344CB8AC3E}">
        <p14:creationId xmlns:p14="http://schemas.microsoft.com/office/powerpoint/2010/main" val="2318350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77805-DD9A-304E-BDA5-DCB012DDAC8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CE56C12-3FD6-9445-BFA0-137DA71F7D6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40914FD-8D17-8741-AFED-E654CD17692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2932416-E7A0-A041-AA61-BBE315BDC166}"/>
              </a:ext>
            </a:extLst>
          </p:cNvPr>
          <p:cNvSpPr>
            <a:spLocks noGrp="1"/>
          </p:cNvSpPr>
          <p:nvPr>
            <p:ph type="dt" sz="half" idx="10"/>
          </p:nvPr>
        </p:nvSpPr>
        <p:spPr/>
        <p:txBody>
          <a:bodyPr/>
          <a:lstStyle/>
          <a:p>
            <a:fld id="{BAA47F7A-129D-8C43-8F3E-EB1B4F0D50FA}" type="datetimeFigureOut">
              <a:rPr lang="en-US" smtClean="0"/>
              <a:t>11/6/21</a:t>
            </a:fld>
            <a:endParaRPr lang="en-US"/>
          </a:p>
        </p:txBody>
      </p:sp>
      <p:sp>
        <p:nvSpPr>
          <p:cNvPr id="6" name="Footer Placeholder 5">
            <a:extLst>
              <a:ext uri="{FF2B5EF4-FFF2-40B4-BE49-F238E27FC236}">
                <a16:creationId xmlns:a16="http://schemas.microsoft.com/office/drawing/2014/main" id="{9F2DAC1F-B7E6-DA40-81F2-2AE5D2F907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198163-C5FD-EF46-AE73-17A71EC44189}"/>
              </a:ext>
            </a:extLst>
          </p:cNvPr>
          <p:cNvSpPr>
            <a:spLocks noGrp="1"/>
          </p:cNvSpPr>
          <p:nvPr>
            <p:ph type="sldNum" sz="quarter" idx="12"/>
          </p:nvPr>
        </p:nvSpPr>
        <p:spPr/>
        <p:txBody>
          <a:bodyPr/>
          <a:lstStyle/>
          <a:p>
            <a:fld id="{5DDCE01B-2079-F24D-AE74-2C3E2F49D5A7}" type="slidenum">
              <a:rPr lang="en-US" smtClean="0"/>
              <a:t>‹#›</a:t>
            </a:fld>
            <a:endParaRPr lang="en-US"/>
          </a:p>
        </p:txBody>
      </p:sp>
    </p:spTree>
    <p:extLst>
      <p:ext uri="{BB962C8B-B14F-4D97-AF65-F5344CB8AC3E}">
        <p14:creationId xmlns:p14="http://schemas.microsoft.com/office/powerpoint/2010/main" val="542522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DA06A-5A5D-384E-86E0-8EA40BECF5B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7C4220E-3D40-C24F-9D2C-724320C852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7903757-E911-664F-9512-C63461AD550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4CAD90E-8670-3041-8D09-C4337CBCA2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F3AED62-65BE-1C4D-AD18-0C94EFB4B18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215A046-7FE4-FF48-BF0F-FD13E85ECFA8}"/>
              </a:ext>
            </a:extLst>
          </p:cNvPr>
          <p:cNvSpPr>
            <a:spLocks noGrp="1"/>
          </p:cNvSpPr>
          <p:nvPr>
            <p:ph type="dt" sz="half" idx="10"/>
          </p:nvPr>
        </p:nvSpPr>
        <p:spPr/>
        <p:txBody>
          <a:bodyPr/>
          <a:lstStyle/>
          <a:p>
            <a:fld id="{BAA47F7A-129D-8C43-8F3E-EB1B4F0D50FA}" type="datetimeFigureOut">
              <a:rPr lang="en-US" smtClean="0"/>
              <a:t>11/6/21</a:t>
            </a:fld>
            <a:endParaRPr lang="en-US"/>
          </a:p>
        </p:txBody>
      </p:sp>
      <p:sp>
        <p:nvSpPr>
          <p:cNvPr id="8" name="Footer Placeholder 7">
            <a:extLst>
              <a:ext uri="{FF2B5EF4-FFF2-40B4-BE49-F238E27FC236}">
                <a16:creationId xmlns:a16="http://schemas.microsoft.com/office/drawing/2014/main" id="{6BCFC645-9D29-7148-8140-74E8C1BC848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BD9CBB6-ADB5-D042-81C2-DE636A7383AF}"/>
              </a:ext>
            </a:extLst>
          </p:cNvPr>
          <p:cNvSpPr>
            <a:spLocks noGrp="1"/>
          </p:cNvSpPr>
          <p:nvPr>
            <p:ph type="sldNum" sz="quarter" idx="12"/>
          </p:nvPr>
        </p:nvSpPr>
        <p:spPr/>
        <p:txBody>
          <a:bodyPr/>
          <a:lstStyle/>
          <a:p>
            <a:fld id="{5DDCE01B-2079-F24D-AE74-2C3E2F49D5A7}" type="slidenum">
              <a:rPr lang="en-US" smtClean="0"/>
              <a:t>‹#›</a:t>
            </a:fld>
            <a:endParaRPr lang="en-US"/>
          </a:p>
        </p:txBody>
      </p:sp>
    </p:spTree>
    <p:extLst>
      <p:ext uri="{BB962C8B-B14F-4D97-AF65-F5344CB8AC3E}">
        <p14:creationId xmlns:p14="http://schemas.microsoft.com/office/powerpoint/2010/main" val="2519191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12E4C-4110-784E-ACCB-2A7E400F7D3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E460B05-8332-5D48-B2C2-6A6B1CCB194A}"/>
              </a:ext>
            </a:extLst>
          </p:cNvPr>
          <p:cNvSpPr>
            <a:spLocks noGrp="1"/>
          </p:cNvSpPr>
          <p:nvPr>
            <p:ph type="dt" sz="half" idx="10"/>
          </p:nvPr>
        </p:nvSpPr>
        <p:spPr/>
        <p:txBody>
          <a:bodyPr/>
          <a:lstStyle/>
          <a:p>
            <a:fld id="{BAA47F7A-129D-8C43-8F3E-EB1B4F0D50FA}" type="datetimeFigureOut">
              <a:rPr lang="en-US" smtClean="0"/>
              <a:t>11/6/21</a:t>
            </a:fld>
            <a:endParaRPr lang="en-US"/>
          </a:p>
        </p:txBody>
      </p:sp>
      <p:sp>
        <p:nvSpPr>
          <p:cNvPr id="4" name="Footer Placeholder 3">
            <a:extLst>
              <a:ext uri="{FF2B5EF4-FFF2-40B4-BE49-F238E27FC236}">
                <a16:creationId xmlns:a16="http://schemas.microsoft.com/office/drawing/2014/main" id="{5C1A8CAC-3598-5B40-BF7E-5BF066CF232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BF49384-D77F-3A4C-9C12-91933939F503}"/>
              </a:ext>
            </a:extLst>
          </p:cNvPr>
          <p:cNvSpPr>
            <a:spLocks noGrp="1"/>
          </p:cNvSpPr>
          <p:nvPr>
            <p:ph type="sldNum" sz="quarter" idx="12"/>
          </p:nvPr>
        </p:nvSpPr>
        <p:spPr/>
        <p:txBody>
          <a:bodyPr/>
          <a:lstStyle/>
          <a:p>
            <a:fld id="{5DDCE01B-2079-F24D-AE74-2C3E2F49D5A7}" type="slidenum">
              <a:rPr lang="en-US" smtClean="0"/>
              <a:t>‹#›</a:t>
            </a:fld>
            <a:endParaRPr lang="en-US"/>
          </a:p>
        </p:txBody>
      </p:sp>
    </p:spTree>
    <p:extLst>
      <p:ext uri="{BB962C8B-B14F-4D97-AF65-F5344CB8AC3E}">
        <p14:creationId xmlns:p14="http://schemas.microsoft.com/office/powerpoint/2010/main" val="1376096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4F0C17-A23F-DE46-9851-E9F40050D848}"/>
              </a:ext>
            </a:extLst>
          </p:cNvPr>
          <p:cNvSpPr>
            <a:spLocks noGrp="1"/>
          </p:cNvSpPr>
          <p:nvPr>
            <p:ph type="dt" sz="half" idx="10"/>
          </p:nvPr>
        </p:nvSpPr>
        <p:spPr/>
        <p:txBody>
          <a:bodyPr/>
          <a:lstStyle/>
          <a:p>
            <a:fld id="{BAA47F7A-129D-8C43-8F3E-EB1B4F0D50FA}" type="datetimeFigureOut">
              <a:rPr lang="en-US" smtClean="0"/>
              <a:t>11/6/21</a:t>
            </a:fld>
            <a:endParaRPr lang="en-US"/>
          </a:p>
        </p:txBody>
      </p:sp>
      <p:sp>
        <p:nvSpPr>
          <p:cNvPr id="3" name="Footer Placeholder 2">
            <a:extLst>
              <a:ext uri="{FF2B5EF4-FFF2-40B4-BE49-F238E27FC236}">
                <a16:creationId xmlns:a16="http://schemas.microsoft.com/office/drawing/2014/main" id="{8EB1EF66-2572-8B4A-82E4-1A21E2C743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743F26C-5747-B442-942B-4E6DF81E1428}"/>
              </a:ext>
            </a:extLst>
          </p:cNvPr>
          <p:cNvSpPr>
            <a:spLocks noGrp="1"/>
          </p:cNvSpPr>
          <p:nvPr>
            <p:ph type="sldNum" sz="quarter" idx="12"/>
          </p:nvPr>
        </p:nvSpPr>
        <p:spPr/>
        <p:txBody>
          <a:bodyPr/>
          <a:lstStyle/>
          <a:p>
            <a:fld id="{5DDCE01B-2079-F24D-AE74-2C3E2F49D5A7}" type="slidenum">
              <a:rPr lang="en-US" smtClean="0"/>
              <a:t>‹#›</a:t>
            </a:fld>
            <a:endParaRPr lang="en-US"/>
          </a:p>
        </p:txBody>
      </p:sp>
    </p:spTree>
    <p:extLst>
      <p:ext uri="{BB962C8B-B14F-4D97-AF65-F5344CB8AC3E}">
        <p14:creationId xmlns:p14="http://schemas.microsoft.com/office/powerpoint/2010/main" val="634032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F195C-9533-2743-845B-5AEF8ECF32D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AAC767-7E09-4D4D-8DF0-D0CF58FD2E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A77D879-593E-F64A-8F40-A94E3BE374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917BB6B-1763-C44C-B58F-FE01E50CCAA7}"/>
              </a:ext>
            </a:extLst>
          </p:cNvPr>
          <p:cNvSpPr>
            <a:spLocks noGrp="1"/>
          </p:cNvSpPr>
          <p:nvPr>
            <p:ph type="dt" sz="half" idx="10"/>
          </p:nvPr>
        </p:nvSpPr>
        <p:spPr/>
        <p:txBody>
          <a:bodyPr/>
          <a:lstStyle/>
          <a:p>
            <a:fld id="{BAA47F7A-129D-8C43-8F3E-EB1B4F0D50FA}" type="datetimeFigureOut">
              <a:rPr lang="en-US" smtClean="0"/>
              <a:t>11/6/21</a:t>
            </a:fld>
            <a:endParaRPr lang="en-US"/>
          </a:p>
        </p:txBody>
      </p:sp>
      <p:sp>
        <p:nvSpPr>
          <p:cNvPr id="6" name="Footer Placeholder 5">
            <a:extLst>
              <a:ext uri="{FF2B5EF4-FFF2-40B4-BE49-F238E27FC236}">
                <a16:creationId xmlns:a16="http://schemas.microsoft.com/office/drawing/2014/main" id="{13ACF8C9-0CCD-4A44-8942-E94889D51D0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49B5A2-0E95-0441-AA52-9ABD8949A381}"/>
              </a:ext>
            </a:extLst>
          </p:cNvPr>
          <p:cNvSpPr>
            <a:spLocks noGrp="1"/>
          </p:cNvSpPr>
          <p:nvPr>
            <p:ph type="sldNum" sz="quarter" idx="12"/>
          </p:nvPr>
        </p:nvSpPr>
        <p:spPr/>
        <p:txBody>
          <a:bodyPr/>
          <a:lstStyle/>
          <a:p>
            <a:fld id="{5DDCE01B-2079-F24D-AE74-2C3E2F49D5A7}" type="slidenum">
              <a:rPr lang="en-US" smtClean="0"/>
              <a:t>‹#›</a:t>
            </a:fld>
            <a:endParaRPr lang="en-US"/>
          </a:p>
        </p:txBody>
      </p:sp>
    </p:spTree>
    <p:extLst>
      <p:ext uri="{BB962C8B-B14F-4D97-AF65-F5344CB8AC3E}">
        <p14:creationId xmlns:p14="http://schemas.microsoft.com/office/powerpoint/2010/main" val="1952885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C2E41-1323-D040-A56F-979CBA56F3F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605595A-43B8-8C49-9241-7F92C55F1D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19A786D-C466-7240-83F0-9D5246904D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5726472-CB22-A243-AC2D-B76717847C80}"/>
              </a:ext>
            </a:extLst>
          </p:cNvPr>
          <p:cNvSpPr>
            <a:spLocks noGrp="1"/>
          </p:cNvSpPr>
          <p:nvPr>
            <p:ph type="dt" sz="half" idx="10"/>
          </p:nvPr>
        </p:nvSpPr>
        <p:spPr/>
        <p:txBody>
          <a:bodyPr/>
          <a:lstStyle/>
          <a:p>
            <a:fld id="{BAA47F7A-129D-8C43-8F3E-EB1B4F0D50FA}" type="datetimeFigureOut">
              <a:rPr lang="en-US" smtClean="0"/>
              <a:t>11/6/21</a:t>
            </a:fld>
            <a:endParaRPr lang="en-US"/>
          </a:p>
        </p:txBody>
      </p:sp>
      <p:sp>
        <p:nvSpPr>
          <p:cNvPr id="6" name="Footer Placeholder 5">
            <a:extLst>
              <a:ext uri="{FF2B5EF4-FFF2-40B4-BE49-F238E27FC236}">
                <a16:creationId xmlns:a16="http://schemas.microsoft.com/office/drawing/2014/main" id="{1CC6B1A1-DB41-EE48-B87C-EF51462552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AF1350-C847-3843-8127-A716F4CA3021}"/>
              </a:ext>
            </a:extLst>
          </p:cNvPr>
          <p:cNvSpPr>
            <a:spLocks noGrp="1"/>
          </p:cNvSpPr>
          <p:nvPr>
            <p:ph type="sldNum" sz="quarter" idx="12"/>
          </p:nvPr>
        </p:nvSpPr>
        <p:spPr/>
        <p:txBody>
          <a:bodyPr/>
          <a:lstStyle/>
          <a:p>
            <a:fld id="{5DDCE01B-2079-F24D-AE74-2C3E2F49D5A7}" type="slidenum">
              <a:rPr lang="en-US" smtClean="0"/>
              <a:t>‹#›</a:t>
            </a:fld>
            <a:endParaRPr lang="en-US"/>
          </a:p>
        </p:txBody>
      </p:sp>
    </p:spTree>
    <p:extLst>
      <p:ext uri="{BB962C8B-B14F-4D97-AF65-F5344CB8AC3E}">
        <p14:creationId xmlns:p14="http://schemas.microsoft.com/office/powerpoint/2010/main" val="1950976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0EB11-CAEC-A047-AA7D-C67BA7C175F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54051B3-3958-264F-9B2A-414BE2FE34F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D091D80-D957-054B-8856-9DFF83C97F0B}"/>
              </a:ext>
            </a:extLst>
          </p:cNvPr>
          <p:cNvSpPr>
            <a:spLocks noGrp="1"/>
          </p:cNvSpPr>
          <p:nvPr>
            <p:ph type="dt" sz="half" idx="10"/>
          </p:nvPr>
        </p:nvSpPr>
        <p:spPr/>
        <p:txBody>
          <a:bodyPr/>
          <a:lstStyle/>
          <a:p>
            <a:fld id="{BAA47F7A-129D-8C43-8F3E-EB1B4F0D50FA}" type="datetimeFigureOut">
              <a:rPr lang="en-US" smtClean="0"/>
              <a:t>11/6/21</a:t>
            </a:fld>
            <a:endParaRPr lang="en-US"/>
          </a:p>
        </p:txBody>
      </p:sp>
      <p:sp>
        <p:nvSpPr>
          <p:cNvPr id="5" name="Footer Placeholder 4">
            <a:extLst>
              <a:ext uri="{FF2B5EF4-FFF2-40B4-BE49-F238E27FC236}">
                <a16:creationId xmlns:a16="http://schemas.microsoft.com/office/drawing/2014/main" id="{FCA78E40-7228-1D49-840E-27992642A0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78CE79-8DD7-DB44-9CF4-4D4DC2C0EB10}"/>
              </a:ext>
            </a:extLst>
          </p:cNvPr>
          <p:cNvSpPr>
            <a:spLocks noGrp="1"/>
          </p:cNvSpPr>
          <p:nvPr>
            <p:ph type="sldNum" sz="quarter" idx="12"/>
          </p:nvPr>
        </p:nvSpPr>
        <p:spPr/>
        <p:txBody>
          <a:bodyPr/>
          <a:lstStyle/>
          <a:p>
            <a:fld id="{5DDCE01B-2079-F24D-AE74-2C3E2F49D5A7}" type="slidenum">
              <a:rPr lang="en-US" smtClean="0"/>
              <a:t>‹#›</a:t>
            </a:fld>
            <a:endParaRPr lang="en-US"/>
          </a:p>
        </p:txBody>
      </p:sp>
    </p:spTree>
    <p:extLst>
      <p:ext uri="{BB962C8B-B14F-4D97-AF65-F5344CB8AC3E}">
        <p14:creationId xmlns:p14="http://schemas.microsoft.com/office/powerpoint/2010/main" val="2999760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C581DF-0CF8-0C41-B083-7C09331669C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F606DD7-709D-5A4E-9656-BDF3B0FDA1A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C612644-2BA4-6244-B4D2-6D2D57F32DA7}"/>
              </a:ext>
            </a:extLst>
          </p:cNvPr>
          <p:cNvSpPr>
            <a:spLocks noGrp="1"/>
          </p:cNvSpPr>
          <p:nvPr>
            <p:ph type="dt" sz="half" idx="10"/>
          </p:nvPr>
        </p:nvSpPr>
        <p:spPr/>
        <p:txBody>
          <a:bodyPr/>
          <a:lstStyle/>
          <a:p>
            <a:fld id="{BAA47F7A-129D-8C43-8F3E-EB1B4F0D50FA}" type="datetimeFigureOut">
              <a:rPr lang="en-US" smtClean="0"/>
              <a:t>11/6/21</a:t>
            </a:fld>
            <a:endParaRPr lang="en-US"/>
          </a:p>
        </p:txBody>
      </p:sp>
      <p:sp>
        <p:nvSpPr>
          <p:cNvPr id="5" name="Footer Placeholder 4">
            <a:extLst>
              <a:ext uri="{FF2B5EF4-FFF2-40B4-BE49-F238E27FC236}">
                <a16:creationId xmlns:a16="http://schemas.microsoft.com/office/drawing/2014/main" id="{E8474F00-DC24-4946-BD0A-E2EDBD184A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783D78-777C-B742-9D7E-81FE80F95778}"/>
              </a:ext>
            </a:extLst>
          </p:cNvPr>
          <p:cNvSpPr>
            <a:spLocks noGrp="1"/>
          </p:cNvSpPr>
          <p:nvPr>
            <p:ph type="sldNum" sz="quarter" idx="12"/>
          </p:nvPr>
        </p:nvSpPr>
        <p:spPr/>
        <p:txBody>
          <a:bodyPr/>
          <a:lstStyle/>
          <a:p>
            <a:fld id="{5DDCE01B-2079-F24D-AE74-2C3E2F49D5A7}" type="slidenum">
              <a:rPr lang="en-US" smtClean="0"/>
              <a:t>‹#›</a:t>
            </a:fld>
            <a:endParaRPr lang="en-US"/>
          </a:p>
        </p:txBody>
      </p:sp>
    </p:spTree>
    <p:extLst>
      <p:ext uri="{BB962C8B-B14F-4D97-AF65-F5344CB8AC3E}">
        <p14:creationId xmlns:p14="http://schemas.microsoft.com/office/powerpoint/2010/main" val="2987991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A71B1B-4872-8841-A8DA-F4E1887BDF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68775A6-9BAA-F54A-893E-5A63F4F453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130540D-C7E1-594F-BFBD-3006075DD4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A47F7A-129D-8C43-8F3E-EB1B4F0D50FA}" type="datetimeFigureOut">
              <a:rPr lang="en-US" smtClean="0"/>
              <a:t>11/6/21</a:t>
            </a:fld>
            <a:endParaRPr lang="en-US"/>
          </a:p>
        </p:txBody>
      </p:sp>
      <p:sp>
        <p:nvSpPr>
          <p:cNvPr id="5" name="Footer Placeholder 4">
            <a:extLst>
              <a:ext uri="{FF2B5EF4-FFF2-40B4-BE49-F238E27FC236}">
                <a16:creationId xmlns:a16="http://schemas.microsoft.com/office/drawing/2014/main" id="{6A8DC2E0-9AD8-4A49-95BB-6A83F929ED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2204024-919F-2948-A712-02C12B2578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DCE01B-2079-F24D-AE74-2C3E2F49D5A7}" type="slidenum">
              <a:rPr lang="en-US" smtClean="0"/>
              <a:t>‹#›</a:t>
            </a:fld>
            <a:endParaRPr lang="en-US"/>
          </a:p>
        </p:txBody>
      </p:sp>
    </p:spTree>
    <p:extLst>
      <p:ext uri="{BB962C8B-B14F-4D97-AF65-F5344CB8AC3E}">
        <p14:creationId xmlns:p14="http://schemas.microsoft.com/office/powerpoint/2010/main" val="37593618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peoplemattersglobal.com/news/work-culture/89-of-uk-employees-suffers-from-workplace-stress-23963" TargetMode="External"/><Relationship Id="rId5" Type="http://schemas.openxmlformats.org/officeDocument/2006/relationships/image" Target="../media/image2.jpg"/><Relationship Id="rId4" Type="http://schemas.openxmlformats.org/officeDocument/2006/relationships/hyperlink" Target="https://www.flickr.com/photos/gdsdigital/4514262548"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belleabouttown.com/beauty_wellbeing/wellbeing/stop-stressing-and-start-living-10-quick-stress-busters/"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marianoramosmejia.com.ar/analisis-pestel-en-que-consiste-como-hacerlo-y-plantilla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picpedia.org/highway-signs/p/political.html" TargetMode="Externa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6.jpg"/><Relationship Id="rId7" Type="http://schemas.openxmlformats.org/officeDocument/2006/relationships/diagramQuickStyle" Target="../diagrams/quickStyle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picpedia.org/clipboard/economic-analysis.html" TargetMode="External"/><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3" Type="http://schemas.openxmlformats.org/officeDocument/2006/relationships/hyperlink" Target="https://www.peoplematters.in/article/hiring/how-important-is-social-media-check-while-hiring-employees-20538"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peoplematters.in/article/hr-technology/technological-enablement-not-human-displacement-17233"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tourismtattler.com/articles/environment/environmental-tourism/591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thebluediamondgallery.com/wooden-tile/l/legal.html" TargetMode="External"/><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hyperlink" Target="https://www.animhut.com/freebies/infographic/infographics-april-2012-is-a-stress-awareness-month/"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quantumworkplace.com/future-of-work/7-ways-employees-can-reduce-stress-in-the-workplace" TargetMode="External"/><Relationship Id="rId2" Type="http://schemas.openxmlformats.org/officeDocument/2006/relationships/hyperlink" Target="https://asq.org/quality-resources/fishbone" TargetMode="External"/><Relationship Id="rId1" Type="http://schemas.openxmlformats.org/officeDocument/2006/relationships/slideLayout" Target="../slideLayouts/slideLayout7.xml"/><Relationship Id="rId6" Type="http://schemas.openxmlformats.org/officeDocument/2006/relationships/hyperlink" Target="https://stress.lovetoknow.com/impact_of_Technology_on_Work_related_Stress" TargetMode="External"/><Relationship Id="rId5" Type="http://schemas.openxmlformats.org/officeDocument/2006/relationships/hyperlink" Target="https://www.betterhealth.vic.gov.au/healt/healthyliving/work-related-stress" TargetMode="External"/><Relationship Id="rId4" Type="http://schemas.openxmlformats.org/officeDocument/2006/relationships/hyperlink" Target="https://stress.lovetoknow.com/Environmental_Stressors_in_the_Workpla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3C17DD-9B37-214B-871C-F5D72C04CD8C}"/>
              </a:ext>
            </a:extLst>
          </p:cNvPr>
          <p:cNvSpPr txBox="1"/>
          <p:nvPr/>
        </p:nvSpPr>
        <p:spPr>
          <a:xfrm>
            <a:off x="123569" y="222422"/>
            <a:ext cx="11602994" cy="5539978"/>
          </a:xfrm>
          <a:prstGeom prst="rect">
            <a:avLst/>
          </a:prstGeom>
          <a:noFill/>
        </p:spPr>
        <p:txBody>
          <a:bodyPr wrap="square" rtlCol="0">
            <a:spAutoFit/>
          </a:bodyPr>
          <a:lstStyle/>
          <a:p>
            <a:pPr>
              <a:lnSpc>
                <a:spcPct val="150000"/>
              </a:lnSpc>
            </a:pPr>
            <a:r>
              <a:rPr lang="en-GB" sz="3200" b="1" dirty="0"/>
              <a:t>Programme:</a:t>
            </a:r>
            <a:r>
              <a:rPr lang="en-GB" sz="3200" dirty="0"/>
              <a:t> Certificate in Higher Education Skills for the Workplace </a:t>
            </a:r>
          </a:p>
          <a:p>
            <a:pPr>
              <a:lnSpc>
                <a:spcPct val="150000"/>
              </a:lnSpc>
            </a:pPr>
            <a:r>
              <a:rPr lang="en-GB" sz="3200" b="1" dirty="0"/>
              <a:t>Module:</a:t>
            </a:r>
            <a:r>
              <a:rPr lang="en-GB" sz="3200" dirty="0"/>
              <a:t> Problem Solving and Decision Making</a:t>
            </a:r>
          </a:p>
          <a:p>
            <a:pPr>
              <a:lnSpc>
                <a:spcPct val="150000"/>
              </a:lnSpc>
            </a:pPr>
            <a:r>
              <a:rPr lang="en-GB" sz="3200" b="1" dirty="0"/>
              <a:t>Student Name:</a:t>
            </a:r>
            <a:r>
              <a:rPr lang="en-GB" sz="3200" dirty="0"/>
              <a:t> Marek </a:t>
            </a:r>
            <a:r>
              <a:rPr lang="en-GB" sz="3200" dirty="0" err="1"/>
              <a:t>Czeslaw</a:t>
            </a:r>
            <a:r>
              <a:rPr lang="en-GB" sz="3200" dirty="0"/>
              <a:t> </a:t>
            </a:r>
            <a:r>
              <a:rPr lang="en-GB" sz="3200" dirty="0" err="1"/>
              <a:t>Florek</a:t>
            </a:r>
            <a:endParaRPr lang="en-GB" sz="3200" dirty="0"/>
          </a:p>
          <a:p>
            <a:pPr>
              <a:lnSpc>
                <a:spcPct val="150000"/>
              </a:lnSpc>
            </a:pPr>
            <a:r>
              <a:rPr lang="en-GB" sz="3200" b="1" dirty="0"/>
              <a:t>Student ID: </a:t>
            </a:r>
            <a:r>
              <a:rPr lang="en-GB" sz="3200" dirty="0"/>
              <a:t>2025556</a:t>
            </a:r>
          </a:p>
          <a:p>
            <a:pPr>
              <a:lnSpc>
                <a:spcPct val="150000"/>
              </a:lnSpc>
            </a:pPr>
            <a:r>
              <a:rPr lang="en-GB" sz="3200" b="1" dirty="0"/>
              <a:t>Module Code:</a:t>
            </a:r>
            <a:r>
              <a:rPr lang="en-GB" sz="3200" dirty="0"/>
              <a:t> BMSW 4004</a:t>
            </a:r>
          </a:p>
          <a:p>
            <a:pPr>
              <a:lnSpc>
                <a:spcPct val="150000"/>
              </a:lnSpc>
            </a:pPr>
            <a:r>
              <a:rPr lang="en-GB" sz="3200" b="1" dirty="0"/>
              <a:t>Assignment Title:</a:t>
            </a:r>
            <a:r>
              <a:rPr lang="en-GB" sz="3200" dirty="0"/>
              <a:t> Problem Solving and Decision making- Task 1</a:t>
            </a:r>
          </a:p>
          <a:p>
            <a:pPr>
              <a:lnSpc>
                <a:spcPct val="150000"/>
              </a:lnSpc>
            </a:pPr>
            <a:r>
              <a:rPr lang="en-GB" sz="3200" b="1" dirty="0"/>
              <a:t>Lecture’s name:</a:t>
            </a:r>
            <a:r>
              <a:rPr lang="en-GB" sz="3200" dirty="0"/>
              <a:t> Ernest </a:t>
            </a:r>
            <a:r>
              <a:rPr lang="en-GB" sz="3200" dirty="0" err="1"/>
              <a:t>Ovia</a:t>
            </a:r>
            <a:endParaRPr lang="en-GB" sz="3200" dirty="0"/>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8107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7" name="Rectangle 118">
            <a:extLst>
              <a:ext uri="{FF2B5EF4-FFF2-40B4-BE49-F238E27FC236}">
                <a16:creationId xmlns:a16="http://schemas.microsoft.com/office/drawing/2014/main" id="{B9E248E0-55F8-4E45-A07F-B49E0EEA9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Arc 120">
            <a:extLst>
              <a:ext uri="{FF2B5EF4-FFF2-40B4-BE49-F238E27FC236}">
                <a16:creationId xmlns:a16="http://schemas.microsoft.com/office/drawing/2014/main" id="{311F016A-A753-449B-9EA6-322199B71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92014">
            <a:off x="3109564" y="704848"/>
            <a:ext cx="2987899" cy="2987899"/>
          </a:xfrm>
          <a:prstGeom prst="arc">
            <a:avLst>
              <a:gd name="adj1" fmla="val 16200000"/>
              <a:gd name="adj2" fmla="val 2287352"/>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D9F07368-84D3-8F44-B68A-E574990901D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1" b="4006"/>
          <a:stretch/>
        </p:blipFill>
        <p:spPr>
          <a:xfrm>
            <a:off x="4252394" y="2577601"/>
            <a:ext cx="7462838" cy="4280399"/>
          </a:xfrm>
          <a:custGeom>
            <a:avLst/>
            <a:gdLst/>
            <a:ahLst/>
            <a:cxnLst/>
            <a:rect l="l" t="t" r="r" b="b"/>
            <a:pathLst>
              <a:path w="7462838" h="4280399">
                <a:moveTo>
                  <a:pt x="3731419" y="0"/>
                </a:moveTo>
                <a:cubicBezTo>
                  <a:pt x="5792225" y="0"/>
                  <a:pt x="7462838" y="1670613"/>
                  <a:pt x="7462838" y="3731419"/>
                </a:cubicBezTo>
                <a:cubicBezTo>
                  <a:pt x="7462838" y="3828019"/>
                  <a:pt x="7459167" y="3923762"/>
                  <a:pt x="7451957" y="4018516"/>
                </a:cubicBezTo>
                <a:lnTo>
                  <a:pt x="7422046" y="4280399"/>
                </a:lnTo>
                <a:lnTo>
                  <a:pt x="40793" y="4280399"/>
                </a:lnTo>
                <a:lnTo>
                  <a:pt x="10881" y="4018516"/>
                </a:lnTo>
                <a:cubicBezTo>
                  <a:pt x="3671" y="3923762"/>
                  <a:pt x="0" y="3828019"/>
                  <a:pt x="0" y="3731419"/>
                </a:cubicBezTo>
                <a:cubicBezTo>
                  <a:pt x="0" y="1670613"/>
                  <a:pt x="1670614" y="0"/>
                  <a:pt x="3731419" y="0"/>
                </a:cubicBezTo>
                <a:close/>
              </a:path>
            </a:pathLst>
          </a:custGeom>
        </p:spPr>
      </p:pic>
      <p:sp>
        <p:nvSpPr>
          <p:cNvPr id="2" name="Title 1">
            <a:extLst>
              <a:ext uri="{FF2B5EF4-FFF2-40B4-BE49-F238E27FC236}">
                <a16:creationId xmlns:a16="http://schemas.microsoft.com/office/drawing/2014/main" id="{F9A0AEFD-416F-8B47-AC81-035BD50AA3B3}"/>
              </a:ext>
            </a:extLst>
          </p:cNvPr>
          <p:cNvSpPr>
            <a:spLocks noGrp="1"/>
          </p:cNvSpPr>
          <p:nvPr>
            <p:ph type="ctrTitle"/>
          </p:nvPr>
        </p:nvSpPr>
        <p:spPr>
          <a:xfrm>
            <a:off x="476768" y="828675"/>
            <a:ext cx="3854133" cy="5793389"/>
          </a:xfrm>
        </p:spPr>
        <p:txBody>
          <a:bodyPr>
            <a:normAutofit fontScale="90000"/>
          </a:bodyPr>
          <a:lstStyle/>
          <a:p>
            <a:pPr algn="l"/>
            <a:br>
              <a:rPr lang="en-US" sz="2400" dirty="0"/>
            </a:br>
            <a:br>
              <a:rPr lang="en-US" sz="2400" dirty="0"/>
            </a:br>
            <a:br>
              <a:rPr lang="en-US" sz="2400" dirty="0"/>
            </a:br>
            <a:br>
              <a:rPr lang="en-US" sz="2400" dirty="0"/>
            </a:br>
            <a:br>
              <a:rPr lang="en-US" sz="2400" dirty="0"/>
            </a:br>
            <a:r>
              <a:rPr lang="en-US" sz="2400" dirty="0"/>
              <a:t>*Returning to work causes more stress in the workplace.</a:t>
            </a:r>
            <a:br>
              <a:rPr lang="en-US" sz="2400" dirty="0"/>
            </a:br>
            <a:br>
              <a:rPr lang="en-US" sz="2400" dirty="0"/>
            </a:br>
            <a:r>
              <a:rPr lang="en-US" sz="2400" dirty="0"/>
              <a:t>*Stress is a big problem in the UK due to work-related policy is said to be </a:t>
            </a:r>
            <a:br>
              <a:rPr lang="en-US" sz="2400" dirty="0"/>
            </a:br>
            <a:r>
              <a:rPr lang="en-US" sz="2400" dirty="0"/>
              <a:t>38% of women and 35% men suffer from stress in the workplace.</a:t>
            </a:r>
            <a:br>
              <a:rPr lang="en-US" sz="2400" dirty="0"/>
            </a:br>
            <a:br>
              <a:rPr lang="en-US" sz="2400" dirty="0"/>
            </a:br>
            <a:r>
              <a:rPr lang="en-US" sz="2400" dirty="0"/>
              <a:t>*Pressure due to their own performance at work caused stress in 30% of women and men.</a:t>
            </a:r>
            <a:br>
              <a:rPr lang="en-US" sz="2400" dirty="0"/>
            </a:br>
            <a:br>
              <a:rPr lang="en-US" sz="2400" dirty="0"/>
            </a:br>
            <a:br>
              <a:rPr lang="en-US" sz="2400" dirty="0"/>
            </a:br>
            <a:br>
              <a:rPr lang="en-US" sz="2400" dirty="0"/>
            </a:br>
            <a:endParaRPr lang="en-US" sz="2400" dirty="0"/>
          </a:p>
        </p:txBody>
      </p:sp>
      <p:pic>
        <p:nvPicPr>
          <p:cNvPr id="15" name="Picture 14" descr="Calendar&#10;&#10;Description automatically generated with low confidence">
            <a:extLst>
              <a:ext uri="{FF2B5EF4-FFF2-40B4-BE49-F238E27FC236}">
                <a16:creationId xmlns:a16="http://schemas.microsoft.com/office/drawing/2014/main" id="{F7A0962F-1A00-1948-8C57-121AFD07E996}"/>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3331" r="23221"/>
          <a:stretch/>
        </p:blipFill>
        <p:spPr>
          <a:xfrm>
            <a:off x="8610600" y="10"/>
            <a:ext cx="3581400" cy="3769196"/>
          </a:xfrm>
          <a:custGeom>
            <a:avLst/>
            <a:gdLst/>
            <a:ahLst/>
            <a:cxnLst/>
            <a:rect l="l" t="t" r="r" b="b"/>
            <a:pathLst>
              <a:path w="3581400" h="3769206">
                <a:moveTo>
                  <a:pt x="366014" y="0"/>
                </a:moveTo>
                <a:lnTo>
                  <a:pt x="3581400" y="0"/>
                </a:lnTo>
                <a:lnTo>
                  <a:pt x="3581400" y="3507525"/>
                </a:lnTo>
                <a:lnTo>
                  <a:pt x="3442408" y="3574481"/>
                </a:lnTo>
                <a:cubicBezTo>
                  <a:pt x="3145957" y="3699869"/>
                  <a:pt x="2820025" y="3769206"/>
                  <a:pt x="2477898" y="3769206"/>
                </a:cubicBezTo>
                <a:cubicBezTo>
                  <a:pt x="1109392" y="3769206"/>
                  <a:pt x="0" y="2659814"/>
                  <a:pt x="0" y="1291308"/>
                </a:cubicBezTo>
                <a:cubicBezTo>
                  <a:pt x="0" y="863650"/>
                  <a:pt x="108339" y="461296"/>
                  <a:pt x="299069" y="110194"/>
                </a:cubicBezTo>
                <a:close/>
              </a:path>
            </a:pathLst>
          </a:custGeom>
        </p:spPr>
      </p:pic>
    </p:spTree>
    <p:extLst>
      <p:ext uri="{BB962C8B-B14F-4D97-AF65-F5344CB8AC3E}">
        <p14:creationId xmlns:p14="http://schemas.microsoft.com/office/powerpoint/2010/main" val="558437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Content Placeholder 17" descr="A picture containing person, indoor, person, window&#10;&#10;Description automatically generated">
            <a:extLst>
              <a:ext uri="{FF2B5EF4-FFF2-40B4-BE49-F238E27FC236}">
                <a16:creationId xmlns:a16="http://schemas.microsoft.com/office/drawing/2014/main" id="{8B79572A-F225-D843-AC5C-7B2A437AE1D2}"/>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l="37009" r="3509" b="-1"/>
          <a:stretch/>
        </p:blipFill>
        <p:spPr>
          <a:xfrm>
            <a:off x="5101771" y="10"/>
            <a:ext cx="7094361" cy="6857989"/>
          </a:xfrm>
          <a:prstGeom prst="rect">
            <a:avLst/>
          </a:prstGeom>
        </p:spPr>
      </p:pic>
      <p:sp>
        <p:nvSpPr>
          <p:cNvPr id="24" name="Rectangle 23">
            <a:extLst>
              <a:ext uri="{FF2B5EF4-FFF2-40B4-BE49-F238E27FC236}">
                <a16:creationId xmlns:a16="http://schemas.microsoft.com/office/drawing/2014/main" id="{A34066D6-1B59-4642-A86D-39464CEE9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527208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Arc 25">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1718653" y="70086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DF04BE0-A108-044D-A848-09A1B89C5DFA}"/>
              </a:ext>
            </a:extLst>
          </p:cNvPr>
          <p:cNvSpPr>
            <a:spLocks noGrp="1"/>
          </p:cNvSpPr>
          <p:nvPr>
            <p:ph type="title"/>
          </p:nvPr>
        </p:nvSpPr>
        <p:spPr>
          <a:xfrm>
            <a:off x="643467" y="1025610"/>
            <a:ext cx="4092525" cy="5257240"/>
          </a:xfrm>
        </p:spPr>
        <p:txBody>
          <a:bodyPr vert="horz" lIns="91440" tIns="45720" rIns="91440" bIns="45720" rtlCol="0" anchor="b">
            <a:normAutofit fontScale="90000"/>
          </a:bodyPr>
          <a:lstStyle/>
          <a:p>
            <a:pPr algn="ctr"/>
            <a:r>
              <a:rPr lang="en-US" sz="4700" dirty="0">
                <a:solidFill>
                  <a:srgbClr val="FFFFFF"/>
                </a:solidFill>
              </a:rPr>
              <a:t>Stress affects employees and the organization</a:t>
            </a:r>
            <a:br>
              <a:rPr lang="en-US" sz="4700" dirty="0">
                <a:solidFill>
                  <a:srgbClr val="FFFFFF"/>
                </a:solidFill>
              </a:rPr>
            </a:br>
            <a:br>
              <a:rPr lang="en-US" sz="4700" dirty="0">
                <a:solidFill>
                  <a:srgbClr val="FFFFFF"/>
                </a:solidFill>
              </a:rPr>
            </a:br>
            <a:br>
              <a:rPr lang="en-US" sz="4700" dirty="0">
                <a:solidFill>
                  <a:srgbClr val="FFFFFF"/>
                </a:solidFill>
              </a:rPr>
            </a:br>
            <a:br>
              <a:rPr lang="en-US" sz="4700" dirty="0">
                <a:solidFill>
                  <a:srgbClr val="FFFFFF"/>
                </a:solidFill>
              </a:rPr>
            </a:br>
            <a:br>
              <a:rPr lang="en-US" sz="4700" dirty="0">
                <a:solidFill>
                  <a:srgbClr val="FFFFFF"/>
                </a:solidFill>
              </a:rPr>
            </a:br>
            <a:br>
              <a:rPr lang="en-US" sz="4700" dirty="0">
                <a:solidFill>
                  <a:srgbClr val="FFFFFF"/>
                </a:solidFill>
              </a:rPr>
            </a:br>
            <a:endParaRPr lang="en-US" sz="4700" dirty="0">
              <a:solidFill>
                <a:srgbClr val="FFFFFF"/>
              </a:solidFill>
            </a:endParaRPr>
          </a:p>
        </p:txBody>
      </p:sp>
      <p:sp>
        <p:nvSpPr>
          <p:cNvPr id="28" name="Oval 27">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4626633"/>
            <a:ext cx="491961" cy="49196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CBF9EBB4-5078-47B2-AAA0-DF4A88D81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7932" y="5011563"/>
            <a:ext cx="731558" cy="731558"/>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D887664B-4862-9240-B677-853D02FDEC86}"/>
              </a:ext>
            </a:extLst>
          </p:cNvPr>
          <p:cNvSpPr txBox="1"/>
          <p:nvPr/>
        </p:nvSpPr>
        <p:spPr>
          <a:xfrm>
            <a:off x="687219" y="3429000"/>
            <a:ext cx="4148470" cy="2246769"/>
          </a:xfrm>
          <a:prstGeom prst="rect">
            <a:avLst/>
          </a:prstGeom>
          <a:noFill/>
        </p:spPr>
        <p:txBody>
          <a:bodyPr wrap="square" rtlCol="0">
            <a:spAutoFit/>
          </a:bodyPr>
          <a:lstStyle/>
          <a:p>
            <a:r>
              <a:rPr lang="en-US" sz="2000" dirty="0"/>
              <a:t>*lower productivity</a:t>
            </a:r>
          </a:p>
          <a:p>
            <a:r>
              <a:rPr lang="en-US" sz="2000" dirty="0"/>
              <a:t>*decrease in the amount of work performed</a:t>
            </a:r>
          </a:p>
          <a:p>
            <a:r>
              <a:rPr lang="en-US" sz="2000" dirty="0"/>
              <a:t>*anxiety</a:t>
            </a:r>
          </a:p>
          <a:p>
            <a:r>
              <a:rPr lang="en-US" sz="2000" dirty="0"/>
              <a:t>*misunderstanding with other staff</a:t>
            </a:r>
          </a:p>
          <a:p>
            <a:r>
              <a:rPr lang="en-US" sz="2000" dirty="0"/>
              <a:t>*sleep problems</a:t>
            </a:r>
          </a:p>
          <a:p>
            <a:r>
              <a:rPr lang="en-US" sz="2000" dirty="0"/>
              <a:t>*depression</a:t>
            </a:r>
          </a:p>
        </p:txBody>
      </p:sp>
    </p:spTree>
    <p:extLst>
      <p:ext uri="{BB962C8B-B14F-4D97-AF65-F5344CB8AC3E}">
        <p14:creationId xmlns:p14="http://schemas.microsoft.com/office/powerpoint/2010/main" val="99652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Line 90">
            <a:extLst>
              <a:ext uri="{FF2B5EF4-FFF2-40B4-BE49-F238E27FC236}">
                <a16:creationId xmlns:a16="http://schemas.microsoft.com/office/drawing/2014/main" id="{49F0A4CD-4BFC-CA4C-BC6A-1BF885341E52}"/>
              </a:ext>
            </a:extLst>
          </p:cNvPr>
          <p:cNvSpPr>
            <a:spLocks noChangeShapeType="1"/>
          </p:cNvSpPr>
          <p:nvPr/>
        </p:nvSpPr>
        <p:spPr bwMode="auto">
          <a:xfrm>
            <a:off x="2845593" y="194151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Text Box 89">
            <a:extLst>
              <a:ext uri="{FF2B5EF4-FFF2-40B4-BE49-F238E27FC236}">
                <a16:creationId xmlns:a16="http://schemas.microsoft.com/office/drawing/2014/main" id="{68E8FC24-C4CB-DF47-9A95-32616CEB4F0B}"/>
              </a:ext>
            </a:extLst>
          </p:cNvPr>
          <p:cNvSpPr txBox="1">
            <a:spLocks noChangeArrowheads="1"/>
          </p:cNvSpPr>
          <p:nvPr/>
        </p:nvSpPr>
        <p:spPr bwMode="auto">
          <a:xfrm>
            <a:off x="1772443" y="1746250"/>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Senior management</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41" name="Line 88">
            <a:extLst>
              <a:ext uri="{FF2B5EF4-FFF2-40B4-BE49-F238E27FC236}">
                <a16:creationId xmlns:a16="http://schemas.microsoft.com/office/drawing/2014/main" id="{EFC5323E-9ECA-4D47-8141-D192A72F88E4}"/>
              </a:ext>
            </a:extLst>
          </p:cNvPr>
          <p:cNvSpPr>
            <a:spLocks noChangeShapeType="1"/>
          </p:cNvSpPr>
          <p:nvPr/>
        </p:nvSpPr>
        <p:spPr bwMode="auto">
          <a:xfrm>
            <a:off x="3447256" y="254317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Text Box 87">
            <a:extLst>
              <a:ext uri="{FF2B5EF4-FFF2-40B4-BE49-F238E27FC236}">
                <a16:creationId xmlns:a16="http://schemas.microsoft.com/office/drawing/2014/main" id="{AAB57A90-A238-9D43-8151-5FCE663B601E}"/>
              </a:ext>
            </a:extLst>
          </p:cNvPr>
          <p:cNvSpPr txBox="1">
            <a:spLocks noChangeArrowheads="1"/>
          </p:cNvSpPr>
          <p:nvPr/>
        </p:nvSpPr>
        <p:spPr bwMode="auto">
          <a:xfrm>
            <a:off x="2372518" y="234632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Sale departments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43" name="Line 86">
            <a:extLst>
              <a:ext uri="{FF2B5EF4-FFF2-40B4-BE49-F238E27FC236}">
                <a16:creationId xmlns:a16="http://schemas.microsoft.com/office/drawing/2014/main" id="{7CD9499E-1434-1445-BB6C-A3300CA5EFB9}"/>
              </a:ext>
            </a:extLst>
          </p:cNvPr>
          <p:cNvSpPr>
            <a:spLocks noChangeShapeType="1"/>
          </p:cNvSpPr>
          <p:nvPr/>
        </p:nvSpPr>
        <p:spPr bwMode="auto">
          <a:xfrm>
            <a:off x="3999706" y="309562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Text Box 85">
            <a:extLst>
              <a:ext uri="{FF2B5EF4-FFF2-40B4-BE49-F238E27FC236}">
                <a16:creationId xmlns:a16="http://schemas.microsoft.com/office/drawing/2014/main" id="{FFC77B17-15C8-224B-BA24-C76361EC0374}"/>
              </a:ext>
            </a:extLst>
          </p:cNvPr>
          <p:cNvSpPr txBox="1">
            <a:spLocks noChangeArrowheads="1"/>
          </p:cNvSpPr>
          <p:nvPr/>
        </p:nvSpPr>
        <p:spPr bwMode="auto">
          <a:xfrm>
            <a:off x="2924968" y="289877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Customer sales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45" name="Line 84">
            <a:extLst>
              <a:ext uri="{FF2B5EF4-FFF2-40B4-BE49-F238E27FC236}">
                <a16:creationId xmlns:a16="http://schemas.microsoft.com/office/drawing/2014/main" id="{48A05C6B-145C-214F-B20C-EB41AA7507DF}"/>
              </a:ext>
            </a:extLst>
          </p:cNvPr>
          <p:cNvSpPr>
            <a:spLocks noChangeShapeType="1"/>
          </p:cNvSpPr>
          <p:nvPr/>
        </p:nvSpPr>
        <p:spPr bwMode="auto">
          <a:xfrm>
            <a:off x="7396956" y="1933575"/>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Text Box 83">
            <a:extLst>
              <a:ext uri="{FF2B5EF4-FFF2-40B4-BE49-F238E27FC236}">
                <a16:creationId xmlns:a16="http://schemas.microsoft.com/office/drawing/2014/main" id="{77EFE7D8-11B1-8A42-8E46-F758998A2EFD}"/>
              </a:ext>
            </a:extLst>
          </p:cNvPr>
          <p:cNvSpPr txBox="1">
            <a:spLocks noChangeArrowheads="1"/>
          </p:cNvSpPr>
          <p:nvPr/>
        </p:nvSpPr>
        <p:spPr bwMode="auto">
          <a:xfrm>
            <a:off x="6322218" y="1746250"/>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Too much stress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47" name="Line 82">
            <a:extLst>
              <a:ext uri="{FF2B5EF4-FFF2-40B4-BE49-F238E27FC236}">
                <a16:creationId xmlns:a16="http://schemas.microsoft.com/office/drawing/2014/main" id="{5BA65F68-42D1-D548-9CB9-E2654FE4BA96}"/>
              </a:ext>
            </a:extLst>
          </p:cNvPr>
          <p:cNvSpPr>
            <a:spLocks noChangeShapeType="1"/>
          </p:cNvSpPr>
          <p:nvPr/>
        </p:nvSpPr>
        <p:spPr bwMode="auto">
          <a:xfrm>
            <a:off x="7998618" y="253523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Text Box 81">
            <a:extLst>
              <a:ext uri="{FF2B5EF4-FFF2-40B4-BE49-F238E27FC236}">
                <a16:creationId xmlns:a16="http://schemas.microsoft.com/office/drawing/2014/main" id="{AD49797C-4965-1340-8F30-545E9D54A9D4}"/>
              </a:ext>
            </a:extLst>
          </p:cNvPr>
          <p:cNvSpPr txBox="1">
            <a:spLocks noChangeArrowheads="1"/>
          </p:cNvSpPr>
          <p:nvPr/>
        </p:nvSpPr>
        <p:spPr bwMode="auto">
          <a:xfrm>
            <a:off x="6923881" y="234632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Large percentage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49" name="Line 80">
            <a:extLst>
              <a:ext uri="{FF2B5EF4-FFF2-40B4-BE49-F238E27FC236}">
                <a16:creationId xmlns:a16="http://schemas.microsoft.com/office/drawing/2014/main" id="{258B27B6-A207-A741-9E00-BBB888845A4A}"/>
              </a:ext>
            </a:extLst>
          </p:cNvPr>
          <p:cNvSpPr>
            <a:spLocks noChangeShapeType="1"/>
          </p:cNvSpPr>
          <p:nvPr/>
        </p:nvSpPr>
        <p:spPr bwMode="auto">
          <a:xfrm>
            <a:off x="8551068" y="308768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Text Box 79">
            <a:extLst>
              <a:ext uri="{FF2B5EF4-FFF2-40B4-BE49-F238E27FC236}">
                <a16:creationId xmlns:a16="http://schemas.microsoft.com/office/drawing/2014/main" id="{40EE5D25-F1A2-D545-B981-6AFE24BE08FC}"/>
              </a:ext>
            </a:extLst>
          </p:cNvPr>
          <p:cNvSpPr txBox="1">
            <a:spLocks noChangeArrowheads="1"/>
          </p:cNvSpPr>
          <p:nvPr/>
        </p:nvSpPr>
        <p:spPr bwMode="auto">
          <a:xfrm>
            <a:off x="7476331" y="289877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Investment to deal with the problem</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51" name="Line 78">
            <a:extLst>
              <a:ext uri="{FF2B5EF4-FFF2-40B4-BE49-F238E27FC236}">
                <a16:creationId xmlns:a16="http://schemas.microsoft.com/office/drawing/2014/main" id="{D9721D6D-D589-9443-B7A5-C192C8B9EC0B}"/>
              </a:ext>
            </a:extLst>
          </p:cNvPr>
          <p:cNvSpPr>
            <a:spLocks noChangeShapeType="1"/>
          </p:cNvSpPr>
          <p:nvPr/>
        </p:nvSpPr>
        <p:spPr bwMode="auto">
          <a:xfrm>
            <a:off x="7585868" y="3879850"/>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Text Box 77">
            <a:extLst>
              <a:ext uri="{FF2B5EF4-FFF2-40B4-BE49-F238E27FC236}">
                <a16:creationId xmlns:a16="http://schemas.microsoft.com/office/drawing/2014/main" id="{85845B3B-70C0-F04A-967D-AEEDF8ECAE78}"/>
              </a:ext>
            </a:extLst>
          </p:cNvPr>
          <p:cNvSpPr txBox="1">
            <a:spLocks noChangeArrowheads="1"/>
          </p:cNvSpPr>
          <p:nvPr/>
        </p:nvSpPr>
        <p:spPr bwMode="auto">
          <a:xfrm>
            <a:off x="6511131" y="3690938"/>
            <a:ext cx="1060450" cy="3635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Angry customer</a:t>
            </a:r>
            <a:endParaRPr kumimoji="0" lang="en-GB"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53" name="Line 76">
            <a:extLst>
              <a:ext uri="{FF2B5EF4-FFF2-40B4-BE49-F238E27FC236}">
                <a16:creationId xmlns:a16="http://schemas.microsoft.com/office/drawing/2014/main" id="{700C0EF7-5B9D-6E48-B8A6-F472767AF554}"/>
              </a:ext>
            </a:extLst>
          </p:cNvPr>
          <p:cNvSpPr>
            <a:spLocks noChangeShapeType="1"/>
          </p:cNvSpPr>
          <p:nvPr/>
        </p:nvSpPr>
        <p:spPr bwMode="auto">
          <a:xfrm>
            <a:off x="7061993" y="443706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Text Box 75">
            <a:extLst>
              <a:ext uri="{FF2B5EF4-FFF2-40B4-BE49-F238E27FC236}">
                <a16:creationId xmlns:a16="http://schemas.microsoft.com/office/drawing/2014/main" id="{7E3B269F-7A04-0D49-BCCA-E06672451A37}"/>
              </a:ext>
            </a:extLst>
          </p:cNvPr>
          <p:cNvSpPr txBox="1">
            <a:spLocks noChangeArrowheads="1"/>
          </p:cNvSpPr>
          <p:nvPr/>
        </p:nvSpPr>
        <p:spPr bwMode="auto">
          <a:xfrm>
            <a:off x="5984081" y="4251325"/>
            <a:ext cx="1060450" cy="52070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Poor understanding between staff</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55" name="Line 74">
            <a:extLst>
              <a:ext uri="{FF2B5EF4-FFF2-40B4-BE49-F238E27FC236}">
                <a16:creationId xmlns:a16="http://schemas.microsoft.com/office/drawing/2014/main" id="{E319FFEB-A4A8-7148-A592-D1E70207C874}"/>
              </a:ext>
            </a:extLst>
          </p:cNvPr>
          <p:cNvSpPr>
            <a:spLocks noChangeShapeType="1"/>
          </p:cNvSpPr>
          <p:nvPr/>
        </p:nvSpPr>
        <p:spPr bwMode="auto">
          <a:xfrm>
            <a:off x="6563518" y="4989513"/>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Text Box 73">
            <a:extLst>
              <a:ext uri="{FF2B5EF4-FFF2-40B4-BE49-F238E27FC236}">
                <a16:creationId xmlns:a16="http://schemas.microsoft.com/office/drawing/2014/main" id="{5E02835F-F3B9-8142-80A8-2FCE2AFBC0C1}"/>
              </a:ext>
            </a:extLst>
          </p:cNvPr>
          <p:cNvSpPr txBox="1">
            <a:spLocks noChangeArrowheads="1"/>
          </p:cNvSpPr>
          <p:nvPr/>
        </p:nvSpPr>
        <p:spPr bwMode="auto">
          <a:xfrm>
            <a:off x="5488781" y="4800600"/>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Young people</a:t>
            </a:r>
            <a:endParaRPr kumimoji="0" lang="en-GB"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57" name="Line 72">
            <a:extLst>
              <a:ext uri="{FF2B5EF4-FFF2-40B4-BE49-F238E27FC236}">
                <a16:creationId xmlns:a16="http://schemas.microsoft.com/office/drawing/2014/main" id="{CB5CFADD-D6FE-EF45-A19B-6F12E62814FD}"/>
              </a:ext>
            </a:extLst>
          </p:cNvPr>
          <p:cNvSpPr>
            <a:spLocks noChangeShapeType="1"/>
          </p:cNvSpPr>
          <p:nvPr/>
        </p:nvSpPr>
        <p:spPr bwMode="auto">
          <a:xfrm>
            <a:off x="5058568" y="384968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Text Box 71">
            <a:extLst>
              <a:ext uri="{FF2B5EF4-FFF2-40B4-BE49-F238E27FC236}">
                <a16:creationId xmlns:a16="http://schemas.microsoft.com/office/drawing/2014/main" id="{DCC27064-2F78-0D4C-8F10-4A2360B212A1}"/>
              </a:ext>
            </a:extLst>
          </p:cNvPr>
          <p:cNvSpPr txBox="1">
            <a:spLocks noChangeArrowheads="1"/>
          </p:cNvSpPr>
          <p:nvPr/>
        </p:nvSpPr>
        <p:spPr bwMode="auto">
          <a:xfrm>
            <a:off x="3985418" y="366077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High exposure to customers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59" name="Line 70">
            <a:extLst>
              <a:ext uri="{FF2B5EF4-FFF2-40B4-BE49-F238E27FC236}">
                <a16:creationId xmlns:a16="http://schemas.microsoft.com/office/drawing/2014/main" id="{6A11214C-FA82-9A4B-B119-8600EC8A398C}"/>
              </a:ext>
            </a:extLst>
          </p:cNvPr>
          <p:cNvSpPr>
            <a:spLocks noChangeShapeType="1"/>
          </p:cNvSpPr>
          <p:nvPr/>
        </p:nvSpPr>
        <p:spPr bwMode="auto">
          <a:xfrm>
            <a:off x="4609306" y="4406900"/>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Text Box 69">
            <a:extLst>
              <a:ext uri="{FF2B5EF4-FFF2-40B4-BE49-F238E27FC236}">
                <a16:creationId xmlns:a16="http://schemas.microsoft.com/office/drawing/2014/main" id="{2ED24929-5C4F-B245-B57E-C8C48B809201}"/>
              </a:ext>
            </a:extLst>
          </p:cNvPr>
          <p:cNvSpPr txBox="1">
            <a:spLocks noChangeArrowheads="1"/>
          </p:cNvSpPr>
          <p:nvPr/>
        </p:nvSpPr>
        <p:spPr bwMode="auto">
          <a:xfrm>
            <a:off x="3534568" y="421957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Pressure at work</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61" name="Line 68">
            <a:extLst>
              <a:ext uri="{FF2B5EF4-FFF2-40B4-BE49-F238E27FC236}">
                <a16:creationId xmlns:a16="http://schemas.microsoft.com/office/drawing/2014/main" id="{FDDA8716-11A2-174B-AE38-9BF9E77F4D62}"/>
              </a:ext>
            </a:extLst>
          </p:cNvPr>
          <p:cNvSpPr>
            <a:spLocks noChangeShapeType="1"/>
          </p:cNvSpPr>
          <p:nvPr/>
        </p:nvSpPr>
        <p:spPr bwMode="auto">
          <a:xfrm>
            <a:off x="4109243" y="495935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Text Box 67">
            <a:extLst>
              <a:ext uri="{FF2B5EF4-FFF2-40B4-BE49-F238E27FC236}">
                <a16:creationId xmlns:a16="http://schemas.microsoft.com/office/drawing/2014/main" id="{C755B821-CF5D-EC45-9253-5AFE4673EE24}"/>
              </a:ext>
            </a:extLst>
          </p:cNvPr>
          <p:cNvSpPr txBox="1">
            <a:spLocks noChangeArrowheads="1"/>
          </p:cNvSpPr>
          <p:nvPr/>
        </p:nvSpPr>
        <p:spPr bwMode="auto">
          <a:xfrm>
            <a:off x="3036093" y="477202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Poor organization</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63" name="Rectangle 66">
            <a:extLst>
              <a:ext uri="{FF2B5EF4-FFF2-40B4-BE49-F238E27FC236}">
                <a16:creationId xmlns:a16="http://schemas.microsoft.com/office/drawing/2014/main" id="{EC7DAA17-3179-7E4A-B389-26677D390412}"/>
              </a:ext>
            </a:extLst>
          </p:cNvPr>
          <p:cNvSpPr>
            <a:spLocks noChangeArrowheads="1"/>
          </p:cNvSpPr>
          <p:nvPr/>
        </p:nvSpPr>
        <p:spPr bwMode="auto">
          <a:xfrm>
            <a:off x="2493168" y="1031875"/>
            <a:ext cx="1123950" cy="4873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Environment</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64" name="Rectangle 65">
            <a:extLst>
              <a:ext uri="{FF2B5EF4-FFF2-40B4-BE49-F238E27FC236}">
                <a16:creationId xmlns:a16="http://schemas.microsoft.com/office/drawing/2014/main" id="{362CD96F-FAF0-764B-903F-0378D57107F4}"/>
              </a:ext>
            </a:extLst>
          </p:cNvPr>
          <p:cNvSpPr>
            <a:spLocks noChangeArrowheads="1"/>
          </p:cNvSpPr>
          <p:nvPr/>
        </p:nvSpPr>
        <p:spPr bwMode="auto">
          <a:xfrm>
            <a:off x="7071518" y="1033463"/>
            <a:ext cx="9985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Methods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65" name="Line 64">
            <a:extLst>
              <a:ext uri="{FF2B5EF4-FFF2-40B4-BE49-F238E27FC236}">
                <a16:creationId xmlns:a16="http://schemas.microsoft.com/office/drawing/2014/main" id="{BFE861AC-B231-4C41-91E4-D01FB00AD51E}"/>
              </a:ext>
            </a:extLst>
          </p:cNvPr>
          <p:cNvSpPr>
            <a:spLocks noChangeShapeType="1"/>
          </p:cNvSpPr>
          <p:nvPr/>
        </p:nvSpPr>
        <p:spPr bwMode="auto">
          <a:xfrm>
            <a:off x="2089943" y="3427413"/>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Line 63">
            <a:extLst>
              <a:ext uri="{FF2B5EF4-FFF2-40B4-BE49-F238E27FC236}">
                <a16:creationId xmlns:a16="http://schemas.microsoft.com/office/drawing/2014/main" id="{395E6A89-C27C-A449-9D5C-64DBF50CEFAB}"/>
              </a:ext>
            </a:extLst>
          </p:cNvPr>
          <p:cNvSpPr>
            <a:spLocks noChangeShapeType="1"/>
          </p:cNvSpPr>
          <p:nvPr/>
        </p:nvSpPr>
        <p:spPr bwMode="auto">
          <a:xfrm>
            <a:off x="2994818" y="1525588"/>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Line 62">
            <a:extLst>
              <a:ext uri="{FF2B5EF4-FFF2-40B4-BE49-F238E27FC236}">
                <a16:creationId xmlns:a16="http://schemas.microsoft.com/office/drawing/2014/main" id="{E3B8A1BD-2191-AA4A-ABF8-E27F0DB49740}"/>
              </a:ext>
            </a:extLst>
          </p:cNvPr>
          <p:cNvSpPr>
            <a:spLocks noChangeShapeType="1"/>
          </p:cNvSpPr>
          <p:nvPr/>
        </p:nvSpPr>
        <p:spPr bwMode="auto">
          <a:xfrm>
            <a:off x="7571581" y="1525588"/>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 name="Rectangle 61">
            <a:extLst>
              <a:ext uri="{FF2B5EF4-FFF2-40B4-BE49-F238E27FC236}">
                <a16:creationId xmlns:a16="http://schemas.microsoft.com/office/drawing/2014/main" id="{9BF50F14-EF23-EB41-AF3C-16DEC0EFA956}"/>
              </a:ext>
            </a:extLst>
          </p:cNvPr>
          <p:cNvSpPr>
            <a:spLocks noChangeArrowheads="1"/>
          </p:cNvSpPr>
          <p:nvPr/>
        </p:nvSpPr>
        <p:spPr bwMode="auto">
          <a:xfrm>
            <a:off x="3837781" y="5362575"/>
            <a:ext cx="998537"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Equipment</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69" name="Line 60">
            <a:extLst>
              <a:ext uri="{FF2B5EF4-FFF2-40B4-BE49-F238E27FC236}">
                <a16:creationId xmlns:a16="http://schemas.microsoft.com/office/drawing/2014/main" id="{9EFAE664-B9F0-D249-8230-E1483C0BE26F}"/>
              </a:ext>
            </a:extLst>
          </p:cNvPr>
          <p:cNvSpPr>
            <a:spLocks noChangeShapeType="1"/>
          </p:cNvSpPr>
          <p:nvPr/>
        </p:nvSpPr>
        <p:spPr bwMode="auto">
          <a:xfrm flipV="1">
            <a:off x="4336256" y="3427413"/>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Rectangle 59">
            <a:extLst>
              <a:ext uri="{FF2B5EF4-FFF2-40B4-BE49-F238E27FC236}">
                <a16:creationId xmlns:a16="http://schemas.microsoft.com/office/drawing/2014/main" id="{084BB0F9-152A-6843-A743-0B16B54F4451}"/>
              </a:ext>
            </a:extLst>
          </p:cNvPr>
          <p:cNvSpPr>
            <a:spLocks noChangeArrowheads="1"/>
          </p:cNvSpPr>
          <p:nvPr/>
        </p:nvSpPr>
        <p:spPr bwMode="auto">
          <a:xfrm>
            <a:off x="6299993" y="5362575"/>
            <a:ext cx="996950"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People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71" name="Line 58">
            <a:extLst>
              <a:ext uri="{FF2B5EF4-FFF2-40B4-BE49-F238E27FC236}">
                <a16:creationId xmlns:a16="http://schemas.microsoft.com/office/drawing/2014/main" id="{B9358C21-3F98-6C43-826C-FDF91E5CF8D9}"/>
              </a:ext>
            </a:extLst>
          </p:cNvPr>
          <p:cNvSpPr>
            <a:spLocks noChangeShapeType="1"/>
          </p:cNvSpPr>
          <p:nvPr/>
        </p:nvSpPr>
        <p:spPr bwMode="auto">
          <a:xfrm flipV="1">
            <a:off x="6798468" y="3427413"/>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Rectangle 57">
            <a:extLst>
              <a:ext uri="{FF2B5EF4-FFF2-40B4-BE49-F238E27FC236}">
                <a16:creationId xmlns:a16="http://schemas.microsoft.com/office/drawing/2014/main" id="{303FBDCD-553F-284B-A244-038019E1155A}"/>
              </a:ext>
            </a:extLst>
          </p:cNvPr>
          <p:cNvSpPr>
            <a:spLocks noChangeArrowheads="1"/>
          </p:cNvSpPr>
          <p:nvPr/>
        </p:nvSpPr>
        <p:spPr bwMode="auto">
          <a:xfrm>
            <a:off x="10065543" y="2946400"/>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 name="Text Box 56">
            <a:extLst>
              <a:ext uri="{FF2B5EF4-FFF2-40B4-BE49-F238E27FC236}">
                <a16:creationId xmlns:a16="http://schemas.microsoft.com/office/drawing/2014/main" id="{541EAADE-A28E-D243-9CB5-3950A83F6A4A}"/>
              </a:ext>
            </a:extLst>
          </p:cNvPr>
          <p:cNvSpPr txBox="1">
            <a:spLocks noChangeArrowheads="1"/>
          </p:cNvSpPr>
          <p:nvPr/>
        </p:nvSpPr>
        <p:spPr bwMode="auto">
          <a:xfrm>
            <a:off x="10111581" y="3040063"/>
            <a:ext cx="1060450" cy="765175"/>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Work-related stress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74" name="Rectangle 91">
            <a:extLst>
              <a:ext uri="{FF2B5EF4-FFF2-40B4-BE49-F238E27FC236}">
                <a16:creationId xmlns:a16="http://schemas.microsoft.com/office/drawing/2014/main" id="{AD07508E-D60C-0A4F-9B44-991CCC18F20A}"/>
              </a:ext>
            </a:extLst>
          </p:cNvPr>
          <p:cNvSpPr>
            <a:spLocks noChangeArrowheads="1"/>
          </p:cNvSpPr>
          <p:nvPr/>
        </p:nvSpPr>
        <p:spPr bwMode="auto">
          <a:xfrm>
            <a:off x="2267743" y="4064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75" name="Rectangle 110">
            <a:extLst>
              <a:ext uri="{FF2B5EF4-FFF2-40B4-BE49-F238E27FC236}">
                <a16:creationId xmlns:a16="http://schemas.microsoft.com/office/drawing/2014/main" id="{EF3475E5-9814-5B46-9207-072B592FF548}"/>
              </a:ext>
            </a:extLst>
          </p:cNvPr>
          <p:cNvSpPr>
            <a:spLocks noChangeArrowheads="1"/>
          </p:cNvSpPr>
          <p:nvPr/>
        </p:nvSpPr>
        <p:spPr bwMode="auto">
          <a:xfrm>
            <a:off x="2267743" y="8636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714344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734D7-FC2E-294D-BED8-BBB69BFB0F91}"/>
              </a:ext>
            </a:extLst>
          </p:cNvPr>
          <p:cNvSpPr>
            <a:spLocks noGrp="1"/>
          </p:cNvSpPr>
          <p:nvPr>
            <p:ph type="title"/>
          </p:nvPr>
        </p:nvSpPr>
        <p:spPr/>
        <p:txBody>
          <a:bodyPr/>
          <a:lstStyle/>
          <a:p>
            <a:r>
              <a:rPr lang="en-US" dirty="0"/>
              <a:t>                        PESTEL ANALYS</a:t>
            </a:r>
          </a:p>
        </p:txBody>
      </p:sp>
      <p:pic>
        <p:nvPicPr>
          <p:cNvPr id="15" name="Content Placeholder 14" descr="Text, whiteboard&#10;&#10;Description automatically generated">
            <a:extLst>
              <a:ext uri="{FF2B5EF4-FFF2-40B4-BE49-F238E27FC236}">
                <a16:creationId xmlns:a16="http://schemas.microsoft.com/office/drawing/2014/main" id="{5E08887F-C389-EC4E-BED4-380CB71DECEE}"/>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838200" y="231927"/>
            <a:ext cx="10182225" cy="6023409"/>
          </a:xfrm>
        </p:spPr>
      </p:pic>
    </p:spTree>
    <p:extLst>
      <p:ext uri="{BB962C8B-B14F-4D97-AF65-F5344CB8AC3E}">
        <p14:creationId xmlns:p14="http://schemas.microsoft.com/office/powerpoint/2010/main" val="1752647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22F6364A-B358-4BEE-B158-0734D2C938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8202" y="1570814"/>
            <a:ext cx="0" cy="3710227"/>
          </a:xfrm>
          <a:prstGeom prst="line">
            <a:avLst/>
          </a:prstGeom>
          <a:ln w="19050">
            <a:solidFill>
              <a:srgbClr val="467EC1"/>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picture containing text, sky, outdoor, sign&#10;&#10;Description automatically generated">
            <a:extLst>
              <a:ext uri="{FF2B5EF4-FFF2-40B4-BE49-F238E27FC236}">
                <a16:creationId xmlns:a16="http://schemas.microsoft.com/office/drawing/2014/main" id="{35FC166B-6865-F740-A112-F657D74C0C6B}"/>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4984317" y="793751"/>
            <a:ext cx="6938963" cy="4603750"/>
          </a:xfrm>
        </p:spPr>
      </p:pic>
      <p:sp>
        <p:nvSpPr>
          <p:cNvPr id="8" name="TextBox 7">
            <a:extLst>
              <a:ext uri="{FF2B5EF4-FFF2-40B4-BE49-F238E27FC236}">
                <a16:creationId xmlns:a16="http://schemas.microsoft.com/office/drawing/2014/main" id="{3DF3CA49-6B2C-B14C-8EA8-BBCC277981A9}"/>
              </a:ext>
            </a:extLst>
          </p:cNvPr>
          <p:cNvSpPr txBox="1"/>
          <p:nvPr/>
        </p:nvSpPr>
        <p:spPr>
          <a:xfrm>
            <a:off x="700089" y="1570814"/>
            <a:ext cx="2928936" cy="2585323"/>
          </a:xfrm>
          <a:prstGeom prst="rect">
            <a:avLst/>
          </a:prstGeom>
          <a:noFill/>
        </p:spPr>
        <p:txBody>
          <a:bodyPr wrap="square" rtlCol="0">
            <a:spAutoFit/>
          </a:bodyPr>
          <a:lstStyle/>
          <a:p>
            <a:r>
              <a:rPr lang="en-US" dirty="0"/>
              <a:t>*Work-related stress and financial stress are severe in the UK.</a:t>
            </a:r>
          </a:p>
          <a:p>
            <a:endParaRPr lang="en-US" dirty="0"/>
          </a:p>
          <a:p>
            <a:r>
              <a:rPr lang="en-US" dirty="0"/>
              <a:t>*The young generation feels very stressed.</a:t>
            </a:r>
          </a:p>
          <a:p>
            <a:endParaRPr lang="en-US" dirty="0"/>
          </a:p>
          <a:p>
            <a:r>
              <a:rPr lang="en-US" dirty="0"/>
              <a:t>*79% of adults experience stress at work</a:t>
            </a:r>
          </a:p>
        </p:txBody>
      </p:sp>
    </p:spTree>
    <p:extLst>
      <p:ext uri="{BB962C8B-B14F-4D97-AF65-F5344CB8AC3E}">
        <p14:creationId xmlns:p14="http://schemas.microsoft.com/office/powerpoint/2010/main" val="103521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9A6512AB-167A-8043-B5B4-54E8DDCF14D2}"/>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5561" r="2" b="5563"/>
          <a:stretch/>
        </p:blipFill>
        <p:spPr>
          <a:xfrm>
            <a:off x="643467" y="1859615"/>
            <a:ext cx="5290720" cy="3138769"/>
          </a:xfrm>
          <a:prstGeom prst="rect">
            <a:avLst/>
          </a:prstGeom>
        </p:spPr>
      </p:pic>
      <p:grpSp>
        <p:nvGrpSpPr>
          <p:cNvPr id="53" name="Group 52">
            <a:extLst>
              <a:ext uri="{FF2B5EF4-FFF2-40B4-BE49-F238E27FC236}">
                <a16:creationId xmlns:a16="http://schemas.microsoft.com/office/drawing/2014/main" id="{4724F874-E407-41A5-918C-1CF5DF5269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1097280" cy="1097280"/>
            <a:chOff x="11094720" y="0"/>
            <a:chExt cx="1097280" cy="1097280"/>
          </a:xfrm>
        </p:grpSpPr>
        <p:sp>
          <p:nvSpPr>
            <p:cNvPr id="54" name="Isosceles Triangle 53">
              <a:extLst>
                <a:ext uri="{FF2B5EF4-FFF2-40B4-BE49-F238E27FC236}">
                  <a16:creationId xmlns:a16="http://schemas.microsoft.com/office/drawing/2014/main" id="{EBB12D3E-DD63-469B-A687-14E38AE471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tangle 54">
              <a:extLst>
                <a:ext uri="{FF2B5EF4-FFF2-40B4-BE49-F238E27FC236}">
                  <a16:creationId xmlns:a16="http://schemas.microsoft.com/office/drawing/2014/main" id="{2CC10F17-490D-41AE-9B38-7F39AF738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7" name="Group 56">
            <a:extLst>
              <a:ext uri="{FF2B5EF4-FFF2-40B4-BE49-F238E27FC236}">
                <a16:creationId xmlns:a16="http://schemas.microsoft.com/office/drawing/2014/main" id="{DC8D6E3B-FFED-480F-941D-FE376375B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58" name="Isosceles Triangle 5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4" name="Content Placeholder 15">
            <a:extLst>
              <a:ext uri="{FF2B5EF4-FFF2-40B4-BE49-F238E27FC236}">
                <a16:creationId xmlns:a16="http://schemas.microsoft.com/office/drawing/2014/main" id="{600D71A7-13C8-4E5D-8DF5-7D97175D4977}"/>
              </a:ext>
            </a:extLst>
          </p:cNvPr>
          <p:cNvGraphicFramePr>
            <a:graphicFrameLocks noGrp="1"/>
          </p:cNvGraphicFramePr>
          <p:nvPr>
            <p:ph idx="1"/>
            <p:extLst>
              <p:ext uri="{D42A27DB-BD31-4B8C-83A1-F6EECF244321}">
                <p14:modId xmlns:p14="http://schemas.microsoft.com/office/powerpoint/2010/main" val="1509768525"/>
              </p:ext>
            </p:extLst>
          </p:nvPr>
        </p:nvGraphicFramePr>
        <p:xfrm>
          <a:off x="6412120" y="1782981"/>
          <a:ext cx="5136412" cy="43939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1884335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1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14">
            <a:extLst>
              <a:ext uri="{FF2B5EF4-FFF2-40B4-BE49-F238E27FC236}">
                <a16:creationId xmlns:a16="http://schemas.microsoft.com/office/drawing/2014/main" id="{287F69AB-2350-44E3-9076-00265B93F3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1"/>
            <a:ext cx="972709" cy="1935307"/>
            <a:chOff x="10918968" y="713127"/>
            <a:chExt cx="1273032" cy="2532832"/>
          </a:xfrm>
        </p:grpSpPr>
        <p:sp>
          <p:nvSpPr>
            <p:cNvPr id="16" name="Rectangle 15">
              <a:extLst>
                <a:ext uri="{FF2B5EF4-FFF2-40B4-BE49-F238E27FC236}">
                  <a16:creationId xmlns:a16="http://schemas.microsoft.com/office/drawing/2014/main" id="{D70652AA-1C81-481C-856B-903714375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16">
              <a:extLst>
                <a:ext uri="{FF2B5EF4-FFF2-40B4-BE49-F238E27FC236}">
                  <a16:creationId xmlns:a16="http://schemas.microsoft.com/office/drawing/2014/main" id="{A2FF99B6-37BA-4650-B01D-799F02E31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E5F8E3F8-BB43-E84E-8F46-056C6EF55E6A}"/>
              </a:ext>
            </a:extLst>
          </p:cNvPr>
          <p:cNvSpPr>
            <a:spLocks noGrp="1"/>
          </p:cNvSpPr>
          <p:nvPr>
            <p:ph type="title"/>
          </p:nvPr>
        </p:nvSpPr>
        <p:spPr>
          <a:xfrm>
            <a:off x="643467" y="321734"/>
            <a:ext cx="10905066" cy="1135737"/>
          </a:xfrm>
        </p:spPr>
        <p:txBody>
          <a:bodyPr>
            <a:normAutofit/>
          </a:bodyPr>
          <a:lstStyle/>
          <a:p>
            <a:r>
              <a:rPr lang="en-US" sz="3600" dirty="0"/>
              <a:t>                                   </a:t>
            </a:r>
            <a:r>
              <a:rPr lang="en-US" sz="7200" dirty="0">
                <a:latin typeface="Algerian" panose="020F0502020204030204" pitchFamily="34" charset="0"/>
                <a:cs typeface="Algerian" panose="020F0502020204030204" pitchFamily="34" charset="0"/>
              </a:rPr>
              <a:t>SOCIAL</a:t>
            </a:r>
            <a:r>
              <a:rPr lang="en-US" sz="7200" dirty="0"/>
              <a:t> </a:t>
            </a:r>
          </a:p>
        </p:txBody>
      </p:sp>
      <p:pic>
        <p:nvPicPr>
          <p:cNvPr id="5" name="Content Placeholder 4" descr="Diagram&#10;&#10;Description automatically generated with low confidence">
            <a:extLst>
              <a:ext uri="{FF2B5EF4-FFF2-40B4-BE49-F238E27FC236}">
                <a16:creationId xmlns:a16="http://schemas.microsoft.com/office/drawing/2014/main" id="{0D8563A9-81E4-954E-AF4C-92C49A77DC2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3467" y="1782981"/>
            <a:ext cx="6253214" cy="3517432"/>
          </a:xfrm>
          <a:prstGeom prst="rect">
            <a:avLst/>
          </a:prstGeom>
        </p:spPr>
      </p:pic>
      <p:sp>
        <p:nvSpPr>
          <p:cNvPr id="10" name="Content Placeholder 9">
            <a:extLst>
              <a:ext uri="{FF2B5EF4-FFF2-40B4-BE49-F238E27FC236}">
                <a16:creationId xmlns:a16="http://schemas.microsoft.com/office/drawing/2014/main" id="{28922C0F-91FA-424A-BA7E-32B1D06B3801}"/>
              </a:ext>
            </a:extLst>
          </p:cNvPr>
          <p:cNvSpPr>
            <a:spLocks noGrp="1"/>
          </p:cNvSpPr>
          <p:nvPr>
            <p:ph idx="1"/>
          </p:nvPr>
        </p:nvSpPr>
        <p:spPr>
          <a:xfrm>
            <a:off x="7544052" y="1782981"/>
            <a:ext cx="4004479" cy="4393982"/>
          </a:xfrm>
        </p:spPr>
        <p:txBody>
          <a:bodyPr>
            <a:normAutofit/>
          </a:bodyPr>
          <a:lstStyle/>
          <a:p>
            <a:r>
              <a:rPr lang="en-US" sz="2000" dirty="0"/>
              <a:t>The departments with the highest levels of stress are the departments for working with clients</a:t>
            </a:r>
          </a:p>
          <a:p>
            <a:r>
              <a:rPr lang="en-US" sz="2000" dirty="0"/>
              <a:t>Senior executives and sales departments are also under great stress</a:t>
            </a:r>
          </a:p>
          <a:p>
            <a:r>
              <a:rPr lang="en-US" sz="2000" dirty="0"/>
              <a:t>Population growth rate: 0,6%  annual change</a:t>
            </a:r>
          </a:p>
        </p:txBody>
      </p:sp>
      <p:grpSp>
        <p:nvGrpSpPr>
          <p:cNvPr id="30" name="Group 18">
            <a:extLst>
              <a:ext uri="{FF2B5EF4-FFF2-40B4-BE49-F238E27FC236}">
                <a16:creationId xmlns:a16="http://schemas.microsoft.com/office/drawing/2014/main" id="{3EA7D759-6BEF-4CBD-A325-BCFA77832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20" name="Isosceles Triangle 19">
              <a:extLst>
                <a:ext uri="{FF2B5EF4-FFF2-40B4-BE49-F238E27FC236}">
                  <a16:creationId xmlns:a16="http://schemas.microsoft.com/office/drawing/2014/main" id="{317405EC-53E3-473A-8B42-B9475D057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C03F2370-11B5-4E16-8AE5-B4854408B4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355959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4DF7B9C-F308-0144-9DEC-9CD928A0BCD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8891"/>
          <a:stretch/>
        </p:blipFill>
        <p:spPr>
          <a:xfrm>
            <a:off x="352044" y="14297"/>
            <a:ext cx="12192000" cy="6857990"/>
          </a:xfrm>
          <a:prstGeom prst="rect">
            <a:avLst/>
          </a:prstGeom>
        </p:spPr>
      </p:pic>
      <p:sp>
        <p:nvSpPr>
          <p:cNvPr id="15" name="Rectangle 14">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A83892-3E71-AF49-8AEB-02F701C35F41}"/>
              </a:ext>
            </a:extLst>
          </p:cNvPr>
          <p:cNvSpPr>
            <a:spLocks noGrp="1"/>
          </p:cNvSpPr>
          <p:nvPr>
            <p:ph type="title"/>
          </p:nvPr>
        </p:nvSpPr>
        <p:spPr>
          <a:xfrm>
            <a:off x="371094" y="1114991"/>
            <a:ext cx="7644194" cy="1124712"/>
          </a:xfrm>
        </p:spPr>
        <p:txBody>
          <a:bodyPr anchor="b">
            <a:normAutofit/>
          </a:bodyPr>
          <a:lstStyle/>
          <a:p>
            <a:r>
              <a:rPr lang="en-US" sz="6000" dirty="0"/>
              <a:t>TECHNOLOGICAL</a:t>
            </a:r>
          </a:p>
        </p:txBody>
      </p:sp>
      <p:sp>
        <p:nvSpPr>
          <p:cNvPr id="17" name="Rectangle 1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9">
            <a:extLst>
              <a:ext uri="{FF2B5EF4-FFF2-40B4-BE49-F238E27FC236}">
                <a16:creationId xmlns:a16="http://schemas.microsoft.com/office/drawing/2014/main" id="{0FDC9CD7-E4AC-4804-9818-760D70DBEADA}"/>
              </a:ext>
            </a:extLst>
          </p:cNvPr>
          <p:cNvSpPr>
            <a:spLocks noGrp="1"/>
          </p:cNvSpPr>
          <p:nvPr>
            <p:ph idx="1"/>
          </p:nvPr>
        </p:nvSpPr>
        <p:spPr>
          <a:xfrm>
            <a:off x="371094" y="2802064"/>
            <a:ext cx="6486906" cy="3123248"/>
          </a:xfrm>
        </p:spPr>
        <p:txBody>
          <a:bodyPr anchor="t">
            <a:normAutofit/>
          </a:bodyPr>
          <a:lstStyle/>
          <a:p>
            <a:r>
              <a:rPr lang="en-US" sz="2400" dirty="0"/>
              <a:t>In any type of work, the impact of technology affects workers and causes stress.</a:t>
            </a:r>
          </a:p>
          <a:p>
            <a:r>
              <a:rPr lang="en-US" sz="2400" dirty="0"/>
              <a:t>The technology helps the company monitor the amount of work that each person on the production line performs.</a:t>
            </a:r>
          </a:p>
          <a:p>
            <a:r>
              <a:rPr lang="en-US" sz="2400" dirty="0"/>
              <a:t>With technology and its ever-advancing work, workers are facing increasing work-related stress.</a:t>
            </a:r>
          </a:p>
        </p:txBody>
      </p:sp>
    </p:spTree>
    <p:extLst>
      <p:ext uri="{BB962C8B-B14F-4D97-AF65-F5344CB8AC3E}">
        <p14:creationId xmlns:p14="http://schemas.microsoft.com/office/powerpoint/2010/main" val="106848898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FCF53-D0E5-9242-A12A-E81CF8A1F9DC}"/>
              </a:ext>
            </a:extLst>
          </p:cNvPr>
          <p:cNvSpPr>
            <a:spLocks noGrp="1"/>
          </p:cNvSpPr>
          <p:nvPr>
            <p:ph type="title"/>
          </p:nvPr>
        </p:nvSpPr>
        <p:spPr>
          <a:xfrm>
            <a:off x="271850" y="123568"/>
            <a:ext cx="4831492" cy="6203091"/>
          </a:xfrm>
        </p:spPr>
        <p:txBody>
          <a:bodyPr>
            <a:normAutofit fontScale="90000"/>
          </a:bodyPr>
          <a:lstStyle/>
          <a:p>
            <a:r>
              <a:rPr lang="en-US" sz="2400" dirty="0"/>
              <a:t> </a:t>
            </a:r>
            <a:br>
              <a:rPr lang="en-US" sz="2400" dirty="0"/>
            </a:br>
            <a:br>
              <a:rPr lang="en-US" sz="2400" dirty="0"/>
            </a:br>
            <a:br>
              <a:rPr lang="en-US" sz="2400" dirty="0"/>
            </a:br>
            <a:br>
              <a:rPr lang="en-US" sz="2400" dirty="0"/>
            </a:br>
            <a:br>
              <a:rPr lang="en-US" sz="2400" dirty="0"/>
            </a:br>
            <a:br>
              <a:rPr lang="en-US" sz="2400" dirty="0"/>
            </a:br>
            <a:br>
              <a:rPr lang="en-US" sz="2400" dirty="0"/>
            </a:br>
            <a:br>
              <a:rPr lang="en-US" sz="2400" dirty="0"/>
            </a:br>
            <a:br>
              <a:rPr lang="en-US" sz="2400" dirty="0"/>
            </a:br>
            <a:br>
              <a:rPr lang="en-US" sz="2400" dirty="0"/>
            </a:br>
            <a:br>
              <a:rPr lang="en-US" sz="2400" dirty="0"/>
            </a:br>
            <a:r>
              <a:rPr lang="en-US" sz="3100" b="1" dirty="0"/>
              <a:t>*Environmental stressors in the workplace will create an unpleasant atmosphere, poor work performance, absenteeism and possibly even physical injuries.</a:t>
            </a:r>
            <a:br>
              <a:rPr lang="en-US" sz="3100" b="1" dirty="0"/>
            </a:br>
            <a:br>
              <a:rPr lang="en-US" sz="3100" b="1" dirty="0"/>
            </a:br>
            <a:br>
              <a:rPr lang="en-US" sz="3100" b="1" dirty="0"/>
            </a:br>
            <a:br>
              <a:rPr lang="en-US" sz="3100" b="1" dirty="0"/>
            </a:br>
            <a:r>
              <a:rPr lang="en-US" sz="3100" b="1" dirty="0"/>
              <a:t> *In the workplace, environmental stressors include a variety of hazards, strains, and inconveniences.</a:t>
            </a:r>
            <a:br>
              <a:rPr lang="en-US" sz="3100" b="1" dirty="0"/>
            </a:br>
            <a:br>
              <a:rPr lang="en-US" sz="2400" dirty="0"/>
            </a:br>
            <a:br>
              <a:rPr lang="en-US" sz="2400" dirty="0"/>
            </a:br>
            <a:br>
              <a:rPr lang="en-US" sz="2400" dirty="0"/>
            </a:br>
            <a:br>
              <a:rPr lang="en-US" sz="2400" dirty="0"/>
            </a:br>
            <a:br>
              <a:rPr lang="en-US" sz="2400" dirty="0"/>
            </a:br>
            <a:br>
              <a:rPr lang="en-US" sz="2400" dirty="0"/>
            </a:br>
            <a:br>
              <a:rPr lang="en-US" sz="2400" dirty="0"/>
            </a:br>
            <a:br>
              <a:rPr lang="en-US" sz="2400" dirty="0"/>
            </a:br>
            <a:br>
              <a:rPr lang="en-US" sz="2400" dirty="0"/>
            </a:br>
            <a:br>
              <a:rPr lang="en-US" sz="2400" dirty="0"/>
            </a:br>
            <a:endParaRPr lang="en-US" sz="2400" dirty="0"/>
          </a:p>
        </p:txBody>
      </p:sp>
      <p:pic>
        <p:nvPicPr>
          <p:cNvPr id="5" name="Content Placeholder 4">
            <a:extLst>
              <a:ext uri="{FF2B5EF4-FFF2-40B4-BE49-F238E27FC236}">
                <a16:creationId xmlns:a16="http://schemas.microsoft.com/office/drawing/2014/main" id="{22717A84-7172-374B-AD47-484E6FFC6FA0}"/>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5214551" y="0"/>
            <a:ext cx="6977449" cy="6492875"/>
          </a:xfrm>
        </p:spPr>
      </p:pic>
    </p:spTree>
    <p:extLst>
      <p:ext uri="{BB962C8B-B14F-4D97-AF65-F5344CB8AC3E}">
        <p14:creationId xmlns:p14="http://schemas.microsoft.com/office/powerpoint/2010/main" val="286411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CA7901-39DA-A240-8159-AA30341062D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848350" y="0"/>
            <a:ext cx="6343650" cy="6697362"/>
          </a:xfrm>
          <a:prstGeom prst="rect">
            <a:avLst/>
          </a:prstGeom>
        </p:spPr>
      </p:pic>
      <p:sp>
        <p:nvSpPr>
          <p:cNvPr id="5" name="TextBox 4">
            <a:extLst>
              <a:ext uri="{FF2B5EF4-FFF2-40B4-BE49-F238E27FC236}">
                <a16:creationId xmlns:a16="http://schemas.microsoft.com/office/drawing/2014/main" id="{2E2D811C-B08A-7A4F-B006-1F2F2E91C919}"/>
              </a:ext>
            </a:extLst>
          </p:cNvPr>
          <p:cNvSpPr txBox="1"/>
          <p:nvPr/>
        </p:nvSpPr>
        <p:spPr>
          <a:xfrm>
            <a:off x="333632" y="420129"/>
            <a:ext cx="4683211" cy="4832092"/>
          </a:xfrm>
          <a:prstGeom prst="rect">
            <a:avLst/>
          </a:prstGeom>
          <a:noFill/>
        </p:spPr>
        <p:txBody>
          <a:bodyPr wrap="square" rtlCol="0">
            <a:spAutoFit/>
          </a:bodyPr>
          <a:lstStyle/>
          <a:p>
            <a:r>
              <a:rPr lang="en-US" sz="2800" dirty="0"/>
              <a:t>*Employers have an obligation to assess the risk of all known hazards that can lead to stress.</a:t>
            </a:r>
          </a:p>
          <a:p>
            <a:endParaRPr lang="en-US" sz="2800" dirty="0"/>
          </a:p>
          <a:p>
            <a:r>
              <a:rPr lang="en-US" sz="2800" dirty="0"/>
              <a:t>*The Safety, Health and Welfare at Work requires employers to put in place systems of work which protect employees from hazards which could lead to mental or physical ill-health</a:t>
            </a:r>
            <a:r>
              <a:rPr lang="en-US" dirty="0"/>
              <a:t>.</a:t>
            </a:r>
          </a:p>
        </p:txBody>
      </p:sp>
    </p:spTree>
    <p:extLst>
      <p:ext uri="{BB962C8B-B14F-4D97-AF65-F5344CB8AC3E}">
        <p14:creationId xmlns:p14="http://schemas.microsoft.com/office/powerpoint/2010/main" val="41919651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0F47502-7BC6-CD49-9D23-A52F248DF574}"/>
              </a:ext>
            </a:extLst>
          </p:cNvPr>
          <p:cNvSpPr txBox="1"/>
          <p:nvPr/>
        </p:nvSpPr>
        <p:spPr>
          <a:xfrm>
            <a:off x="838200" y="585216"/>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solidFill>
                  <a:schemeClr val="bg1"/>
                </a:solidFill>
                <a:latin typeface="+mj-lt"/>
                <a:ea typeface="+mj-ea"/>
                <a:cs typeface="+mj-cs"/>
              </a:rPr>
              <a:t>      Alternative solutions to reduce stress in the workplace</a:t>
            </a:r>
          </a:p>
        </p:txBody>
      </p:sp>
      <p:pic>
        <p:nvPicPr>
          <p:cNvPr id="4" name="Picture 3">
            <a:extLst>
              <a:ext uri="{FF2B5EF4-FFF2-40B4-BE49-F238E27FC236}">
                <a16:creationId xmlns:a16="http://schemas.microsoft.com/office/drawing/2014/main" id="{A348E182-8AD8-544E-81BB-A718E11AFC9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4079" r="9451" b="-3"/>
          <a:stretch/>
        </p:blipFill>
        <p:spPr>
          <a:xfrm>
            <a:off x="841248" y="2516777"/>
            <a:ext cx="6236208" cy="3660185"/>
          </a:xfrm>
          <a:prstGeom prst="rect">
            <a:avLst/>
          </a:prstGeom>
        </p:spPr>
      </p:pic>
      <p:sp>
        <p:nvSpPr>
          <p:cNvPr id="6" name="TextBox 5">
            <a:extLst>
              <a:ext uri="{FF2B5EF4-FFF2-40B4-BE49-F238E27FC236}">
                <a16:creationId xmlns:a16="http://schemas.microsoft.com/office/drawing/2014/main" id="{68B4DD3C-3AA8-0C4D-B68A-B1CC2E0299CD}"/>
              </a:ext>
            </a:extLst>
          </p:cNvPr>
          <p:cNvSpPr txBox="1"/>
          <p:nvPr/>
        </p:nvSpPr>
        <p:spPr>
          <a:xfrm>
            <a:off x="7546848" y="2516777"/>
            <a:ext cx="3803904" cy="366018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900" dirty="0"/>
              <a:t>flexible working hours</a:t>
            </a:r>
          </a:p>
          <a:p>
            <a:pPr indent="-228600">
              <a:lnSpc>
                <a:spcPct val="90000"/>
              </a:lnSpc>
              <a:spcAft>
                <a:spcPts val="600"/>
              </a:spcAft>
              <a:buFont typeface="Arial" panose="020B0604020202020204" pitchFamily="34" charset="0"/>
              <a:buChar char="•"/>
            </a:pPr>
            <a:r>
              <a:rPr lang="en-US" sz="1900" dirty="0"/>
              <a:t>social activities</a:t>
            </a:r>
          </a:p>
          <a:p>
            <a:pPr indent="-228600">
              <a:lnSpc>
                <a:spcPct val="90000"/>
              </a:lnSpc>
              <a:spcAft>
                <a:spcPts val="600"/>
              </a:spcAft>
              <a:buFont typeface="Arial" panose="020B0604020202020204" pitchFamily="34" charset="0"/>
              <a:buChar char="•"/>
            </a:pPr>
            <a:r>
              <a:rPr lang="en-US" sz="1900" dirty="0"/>
              <a:t>offer healthy snacks in the office</a:t>
            </a:r>
          </a:p>
          <a:p>
            <a:pPr indent="-228600">
              <a:lnSpc>
                <a:spcPct val="90000"/>
              </a:lnSpc>
              <a:spcAft>
                <a:spcPts val="600"/>
              </a:spcAft>
              <a:buFont typeface="Arial" panose="020B0604020202020204" pitchFamily="34" charset="0"/>
              <a:buChar char="•"/>
            </a:pPr>
            <a:r>
              <a:rPr lang="en-US" sz="1900" dirty="0"/>
              <a:t>Organizing a competition for steps between teams for those who own </a:t>
            </a:r>
            <a:r>
              <a:rPr lang="en-US" sz="1900"/>
              <a:t>fitness trackers</a:t>
            </a:r>
            <a:endParaRPr lang="en-US" sz="1900" dirty="0"/>
          </a:p>
          <a:p>
            <a:pPr indent="-228600">
              <a:lnSpc>
                <a:spcPct val="90000"/>
              </a:lnSpc>
              <a:spcAft>
                <a:spcPts val="600"/>
              </a:spcAft>
              <a:buFont typeface="Arial" panose="020B0604020202020204" pitchFamily="34" charset="0"/>
              <a:buChar char="•"/>
            </a:pPr>
            <a:r>
              <a:rPr lang="en-US" sz="1900" dirty="0"/>
              <a:t>bring a yoga instruction into the office once a month</a:t>
            </a:r>
          </a:p>
          <a:p>
            <a:pPr indent="-228600">
              <a:lnSpc>
                <a:spcPct val="90000"/>
              </a:lnSpc>
              <a:spcAft>
                <a:spcPts val="600"/>
              </a:spcAft>
              <a:buFont typeface="Arial" panose="020B0604020202020204" pitchFamily="34" charset="0"/>
              <a:buChar char="•"/>
            </a:pPr>
            <a:r>
              <a:rPr lang="en-US" sz="1900" dirty="0"/>
              <a:t>subsidize gym membership</a:t>
            </a:r>
          </a:p>
          <a:p>
            <a:pPr indent="-228600">
              <a:lnSpc>
                <a:spcPct val="90000"/>
              </a:lnSpc>
              <a:spcAft>
                <a:spcPts val="600"/>
              </a:spcAft>
              <a:buFont typeface="Arial" panose="020B0604020202020204" pitchFamily="34" charset="0"/>
              <a:buChar char="•"/>
            </a:pPr>
            <a:r>
              <a:rPr lang="en-US" sz="1900" dirty="0"/>
              <a:t>encourage employees to walk during lunch breaks </a:t>
            </a:r>
          </a:p>
        </p:txBody>
      </p:sp>
    </p:spTree>
    <p:extLst>
      <p:ext uri="{BB962C8B-B14F-4D97-AF65-F5344CB8AC3E}">
        <p14:creationId xmlns:p14="http://schemas.microsoft.com/office/powerpoint/2010/main" val="20577110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1D6E70-2530-FE42-97A8-BF4B659D7E60}"/>
              </a:ext>
            </a:extLst>
          </p:cNvPr>
          <p:cNvSpPr txBox="1"/>
          <p:nvPr/>
        </p:nvSpPr>
        <p:spPr>
          <a:xfrm>
            <a:off x="0" y="0"/>
            <a:ext cx="12191999" cy="4357155"/>
          </a:xfrm>
          <a:prstGeom prst="rect">
            <a:avLst/>
          </a:prstGeom>
          <a:noFill/>
        </p:spPr>
        <p:txBody>
          <a:bodyPr wrap="square" rtlCol="0">
            <a:spAutoFit/>
          </a:bodyPr>
          <a:lstStyle/>
          <a:p>
            <a:r>
              <a:rPr lang="en-US" b="1" dirty="0"/>
              <a:t>References:</a:t>
            </a:r>
          </a:p>
          <a:p>
            <a:pPr>
              <a:lnSpc>
                <a:spcPct val="150000"/>
              </a:lnSpc>
            </a:pPr>
            <a:r>
              <a:rPr lang="en-US" sz="1200" dirty="0"/>
              <a:t>ASQ (2021) Learn about quality. Fishbone- diagram. Available at: </a:t>
            </a:r>
            <a:r>
              <a:rPr lang="en-US" sz="1200" dirty="0">
                <a:hlinkClick r:id="rId2"/>
              </a:rPr>
              <a:t>https://asq.org/quality-resources/fishbone</a:t>
            </a:r>
            <a:r>
              <a:rPr lang="en-US" sz="1200" dirty="0"/>
              <a:t> </a:t>
            </a:r>
          </a:p>
          <a:p>
            <a:pPr>
              <a:lnSpc>
                <a:spcPct val="150000"/>
              </a:lnSpc>
            </a:pPr>
            <a:r>
              <a:rPr lang="en-US" sz="1200" dirty="0"/>
              <a:t>(Accessed: 02 November 2021).</a:t>
            </a:r>
          </a:p>
          <a:p>
            <a:pPr>
              <a:lnSpc>
                <a:spcPct val="150000"/>
              </a:lnSpc>
            </a:pPr>
            <a:endParaRPr lang="en-US" sz="1200" dirty="0"/>
          </a:p>
          <a:p>
            <a:pPr>
              <a:lnSpc>
                <a:spcPct val="150000"/>
              </a:lnSpc>
            </a:pPr>
            <a:r>
              <a:rPr lang="en-US" sz="1200" dirty="0"/>
              <a:t>Kristin </a:t>
            </a:r>
            <a:r>
              <a:rPr lang="en-US" sz="1200" dirty="0" err="1"/>
              <a:t>Ryba</a:t>
            </a:r>
            <a:r>
              <a:rPr lang="en-US" sz="1200" dirty="0"/>
              <a:t> (2019) 7 Simple Ways to Reduce Stress In the Workplace. Available at: </a:t>
            </a:r>
            <a:r>
              <a:rPr lang="en-US" sz="1200" dirty="0">
                <a:hlinkClick r:id="rId3"/>
              </a:rPr>
              <a:t>https://www.quantumworkplace.com/future-of-work/7-ways-employees-can-reduce-stress-in-the-workplace</a:t>
            </a:r>
            <a:r>
              <a:rPr lang="en-US" sz="1200" dirty="0"/>
              <a:t> </a:t>
            </a:r>
          </a:p>
          <a:p>
            <a:pPr>
              <a:lnSpc>
                <a:spcPct val="150000"/>
              </a:lnSpc>
            </a:pPr>
            <a:r>
              <a:rPr lang="en-US" sz="1200" dirty="0"/>
              <a:t>(Accessed: 06 November 2021).</a:t>
            </a:r>
          </a:p>
          <a:p>
            <a:pPr>
              <a:lnSpc>
                <a:spcPct val="150000"/>
              </a:lnSpc>
            </a:pPr>
            <a:endParaRPr lang="en-US" sz="1200" dirty="0"/>
          </a:p>
          <a:p>
            <a:pPr>
              <a:lnSpc>
                <a:spcPct val="150000"/>
              </a:lnSpc>
            </a:pPr>
            <a:r>
              <a:rPr lang="en-US" sz="1200" dirty="0"/>
              <a:t>Mary Beth </a:t>
            </a:r>
            <a:r>
              <a:rPr lang="en-US" sz="1200" dirty="0" err="1"/>
              <a:t>Adomaitis</a:t>
            </a:r>
            <a:r>
              <a:rPr lang="en-US" sz="1200" dirty="0"/>
              <a:t> (2021) Environmental Stressors in the Workplace. Available at: </a:t>
            </a:r>
            <a:r>
              <a:rPr lang="en-US" sz="1200" dirty="0">
                <a:hlinkClick r:id="rId4"/>
              </a:rPr>
              <a:t>https://stress.lovetoknow.com/Environmental_Stressors_in_the_Workplace</a:t>
            </a:r>
            <a:r>
              <a:rPr lang="en-US" sz="1200" dirty="0"/>
              <a:t> </a:t>
            </a:r>
          </a:p>
          <a:p>
            <a:pPr>
              <a:lnSpc>
                <a:spcPct val="150000"/>
              </a:lnSpc>
            </a:pPr>
            <a:r>
              <a:rPr lang="en-US" sz="1200" dirty="0"/>
              <a:t>(Accessed: 06 November 2021).</a:t>
            </a:r>
          </a:p>
          <a:p>
            <a:pPr>
              <a:lnSpc>
                <a:spcPct val="150000"/>
              </a:lnSpc>
            </a:pPr>
            <a:endParaRPr lang="en-US" sz="1200" dirty="0"/>
          </a:p>
          <a:p>
            <a:pPr>
              <a:lnSpc>
                <a:spcPct val="150000"/>
              </a:lnSpc>
            </a:pPr>
            <a:r>
              <a:rPr lang="en-US" sz="1200" dirty="0"/>
              <a:t>State of Victoria (2020) Work-related stress. Available at: </a:t>
            </a:r>
            <a:r>
              <a:rPr lang="en-US" sz="1200" dirty="0">
                <a:hlinkClick r:id="rId5"/>
              </a:rPr>
              <a:t>https://www.betterhealth.vic.gov.au/healt/healthyliving/work-related-stress</a:t>
            </a:r>
            <a:r>
              <a:rPr lang="en-US" sz="1200" dirty="0"/>
              <a:t> </a:t>
            </a:r>
          </a:p>
          <a:p>
            <a:pPr>
              <a:lnSpc>
                <a:spcPct val="150000"/>
              </a:lnSpc>
            </a:pPr>
            <a:r>
              <a:rPr lang="en-US" sz="1200" dirty="0"/>
              <a:t>(Accessed: 01 November 2021)</a:t>
            </a:r>
          </a:p>
          <a:p>
            <a:pPr>
              <a:lnSpc>
                <a:spcPct val="150000"/>
              </a:lnSpc>
            </a:pPr>
            <a:endParaRPr lang="en-US" dirty="0"/>
          </a:p>
          <a:p>
            <a:pPr>
              <a:lnSpc>
                <a:spcPct val="150000"/>
              </a:lnSpc>
            </a:pPr>
            <a:r>
              <a:rPr lang="en-US" sz="1200" dirty="0"/>
              <a:t>Terry Hurley (2020) Impact of Technology on Work related Stress. Available at: </a:t>
            </a:r>
            <a:r>
              <a:rPr lang="en-US" sz="1200" dirty="0">
                <a:hlinkClick r:id="rId6"/>
              </a:rPr>
              <a:t>https://stress.lovetoknow.com/impact_of_Technology_on_Work_related_Stress</a:t>
            </a:r>
            <a:r>
              <a:rPr lang="en-US" sz="1200" dirty="0"/>
              <a:t> </a:t>
            </a:r>
          </a:p>
          <a:p>
            <a:pPr>
              <a:lnSpc>
                <a:spcPct val="150000"/>
              </a:lnSpc>
            </a:pPr>
            <a:r>
              <a:rPr lang="en-US" sz="1200" dirty="0"/>
              <a:t>(Accessed: 05 November 2021).</a:t>
            </a:r>
          </a:p>
        </p:txBody>
      </p:sp>
    </p:spTree>
    <p:extLst>
      <p:ext uri="{BB962C8B-B14F-4D97-AF65-F5344CB8AC3E}">
        <p14:creationId xmlns:p14="http://schemas.microsoft.com/office/powerpoint/2010/main" val="21714889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22015</TotalTime>
  <Words>1142</Words>
  <Application>Microsoft Macintosh PowerPoint</Application>
  <PresentationFormat>Widescreen</PresentationFormat>
  <Paragraphs>93</Paragraphs>
  <Slides>13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Algerian</vt:lpstr>
      <vt:lpstr>Arial</vt:lpstr>
      <vt:lpstr>Calibri</vt:lpstr>
      <vt:lpstr>Calibri Light</vt:lpstr>
      <vt:lpstr>Office Theme</vt:lpstr>
      <vt:lpstr>PowerPoint Presentation</vt:lpstr>
      <vt:lpstr>     *Returning to work causes more stress in the workplace.  *Stress is a big problem in the UK due to work-related policy is said to be  38% of women and 35% men suffer from stress in the workplace.  *Pressure due to their own performance at work caused stress in 30% of women and men.    </vt:lpstr>
      <vt:lpstr>Stress affects employees and the organization      </vt:lpstr>
      <vt:lpstr>PowerPoint Presentation</vt:lpstr>
      <vt:lpstr>                        PESTEL ANALYS</vt:lpstr>
      <vt:lpstr>PowerPoint Presentation</vt:lpstr>
      <vt:lpstr>PowerPoint Presentation</vt:lpstr>
      <vt:lpstr>                                   SOCIAL </vt:lpstr>
      <vt:lpstr>TECHNOLOGICAL</vt:lpstr>
      <vt:lpstr>            *Environmental stressors in the workplace will create an unpleasant atmosphere, poor work performance, absenteeism and possibly even physical injuries.     *In the workplace, environmental stressors include a variety of hazards, strains, and inconveniences.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 florek</dc:creator>
  <cp:lastModifiedBy>maria florek</cp:lastModifiedBy>
  <cp:revision>35</cp:revision>
  <dcterms:created xsi:type="dcterms:W3CDTF">2021-10-07T08:28:18Z</dcterms:created>
  <dcterms:modified xsi:type="dcterms:W3CDTF">2021-11-06T16:12:03Z</dcterms:modified>
</cp:coreProperties>
</file>