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6.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7.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2" r:id="rId5"/>
    <p:sldMasterId id="2147483666" r:id="rId6"/>
    <p:sldMasterId id="2147483678" r:id="rId7"/>
    <p:sldMasterId id="2147483682" r:id="rId8"/>
    <p:sldMasterId id="2147483695" r:id="rId9"/>
    <p:sldMasterId id="2147483708" r:id="rId10"/>
    <p:sldMasterId id="2147483721" r:id="rId11"/>
  </p:sldMasterIdLst>
  <p:notesMasterIdLst>
    <p:notesMasterId r:id="rId30"/>
  </p:notesMasterIdLst>
  <p:sldIdLst>
    <p:sldId id="473" r:id="rId12"/>
    <p:sldId id="471" r:id="rId13"/>
    <p:sldId id="477" r:id="rId14"/>
    <p:sldId id="288" r:id="rId15"/>
    <p:sldId id="291" r:id="rId16"/>
    <p:sldId id="292" r:id="rId17"/>
    <p:sldId id="318" r:id="rId18"/>
    <p:sldId id="289" r:id="rId19"/>
    <p:sldId id="290" r:id="rId20"/>
    <p:sldId id="293" r:id="rId21"/>
    <p:sldId id="317" r:id="rId22"/>
    <p:sldId id="284" r:id="rId23"/>
    <p:sldId id="857" r:id="rId24"/>
    <p:sldId id="859" r:id="rId25"/>
    <p:sldId id="858" r:id="rId26"/>
    <p:sldId id="860" r:id="rId27"/>
    <p:sldId id="469" r:id="rId28"/>
    <p:sldId id="474"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C5E8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9810" autoAdjust="0"/>
  </p:normalViewPr>
  <p:slideViewPr>
    <p:cSldViewPr snapToGrid="0">
      <p:cViewPr varScale="1">
        <p:scale>
          <a:sx n="74" d="100"/>
          <a:sy n="74" d="100"/>
        </p:scale>
        <p:origin x="591"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 Type="http://schemas.openxmlformats.org/officeDocument/2006/relationships/customXml" Target="../customXml/item3.xml"/><Relationship Id="rId21" Type="http://schemas.openxmlformats.org/officeDocument/2006/relationships/slide" Target="slides/slide10.xml"/><Relationship Id="rId34" Type="http://schemas.openxmlformats.org/officeDocument/2006/relationships/tableStyles" Target="tableStyles.xml"/><Relationship Id="rId7" Type="http://schemas.openxmlformats.org/officeDocument/2006/relationships/slideMaster" Target="slideMasters/slideMaster4.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5.xml"/><Relationship Id="rId20" Type="http://schemas.openxmlformats.org/officeDocument/2006/relationships/slide" Target="slides/slide9.xml"/><Relationship Id="rId29" Type="http://schemas.openxmlformats.org/officeDocument/2006/relationships/slide" Target="slides/slide18.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3.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10" Type="http://schemas.openxmlformats.org/officeDocument/2006/relationships/slideMaster" Target="slideMasters/slideMaster7.xml"/><Relationship Id="rId19" Type="http://schemas.openxmlformats.org/officeDocument/2006/relationships/slide" Target="slides/slide8.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Master" Target="slideMasters/slideMaster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la Villard" userId="c104e3ea-e812-4b92-a3e7-b017a52a6fbb" providerId="ADAL" clId="{51D46459-F92A-4D94-9E3E-456E9B1F8D4D}"/>
    <pc:docChg chg="delSld modSld sldOrd">
      <pc:chgData name="Lola Villard" userId="c104e3ea-e812-4b92-a3e7-b017a52a6fbb" providerId="ADAL" clId="{51D46459-F92A-4D94-9E3E-456E9B1F8D4D}" dt="2023-10-12T16:10:26.504" v="72" actId="20577"/>
      <pc:docMkLst>
        <pc:docMk/>
      </pc:docMkLst>
      <pc:sldChg chg="modSp mod">
        <pc:chgData name="Lola Villard" userId="c104e3ea-e812-4b92-a3e7-b017a52a6fbb" providerId="ADAL" clId="{51D46459-F92A-4D94-9E3E-456E9B1F8D4D}" dt="2023-10-12T06:05:43.329" v="0" actId="12"/>
        <pc:sldMkLst>
          <pc:docMk/>
          <pc:sldMk cId="3780496967" sldId="292"/>
        </pc:sldMkLst>
        <pc:spChg chg="mod">
          <ac:chgData name="Lola Villard" userId="c104e3ea-e812-4b92-a3e7-b017a52a6fbb" providerId="ADAL" clId="{51D46459-F92A-4D94-9E3E-456E9B1F8D4D}" dt="2023-10-12T06:05:43.329" v="0" actId="12"/>
          <ac:spMkLst>
            <pc:docMk/>
            <pc:sldMk cId="3780496967" sldId="292"/>
            <ac:spMk id="3" creationId="{5B6365A3-7575-433C-B0C5-E58D46945B33}"/>
          </ac:spMkLst>
        </pc:spChg>
      </pc:sldChg>
      <pc:sldChg chg="ord">
        <pc:chgData name="Lola Villard" userId="c104e3ea-e812-4b92-a3e7-b017a52a6fbb" providerId="ADAL" clId="{51D46459-F92A-4D94-9E3E-456E9B1F8D4D}" dt="2023-10-12T06:06:36.216" v="2"/>
        <pc:sldMkLst>
          <pc:docMk/>
          <pc:sldMk cId="4108891538" sldId="317"/>
        </pc:sldMkLst>
      </pc:sldChg>
      <pc:sldChg chg="del">
        <pc:chgData name="Lola Villard" userId="c104e3ea-e812-4b92-a3e7-b017a52a6fbb" providerId="ADAL" clId="{51D46459-F92A-4D94-9E3E-456E9B1F8D4D}" dt="2023-10-12T16:09:52.788" v="11" actId="47"/>
        <pc:sldMkLst>
          <pc:docMk/>
          <pc:sldMk cId="3663282043" sldId="482"/>
        </pc:sldMkLst>
      </pc:sldChg>
      <pc:sldChg chg="modSp mod">
        <pc:chgData name="Lola Villard" userId="c104e3ea-e812-4b92-a3e7-b017a52a6fbb" providerId="ADAL" clId="{51D46459-F92A-4D94-9E3E-456E9B1F8D4D}" dt="2023-10-12T06:08:15.994" v="9" actId="1076"/>
        <pc:sldMkLst>
          <pc:docMk/>
          <pc:sldMk cId="2547940763" sldId="858"/>
        </pc:sldMkLst>
        <pc:spChg chg="mod">
          <ac:chgData name="Lola Villard" userId="c104e3ea-e812-4b92-a3e7-b017a52a6fbb" providerId="ADAL" clId="{51D46459-F92A-4D94-9E3E-456E9B1F8D4D}" dt="2023-10-12T06:08:15.994" v="9" actId="1076"/>
          <ac:spMkLst>
            <pc:docMk/>
            <pc:sldMk cId="2547940763" sldId="858"/>
            <ac:spMk id="2" creationId="{27417DA1-1BC5-46F0-8DFA-617490778052}"/>
          </ac:spMkLst>
        </pc:spChg>
        <pc:spChg chg="mod">
          <ac:chgData name="Lola Villard" userId="c104e3ea-e812-4b92-a3e7-b017a52a6fbb" providerId="ADAL" clId="{51D46459-F92A-4D94-9E3E-456E9B1F8D4D}" dt="2023-10-12T06:07:50.936" v="4" actId="207"/>
          <ac:spMkLst>
            <pc:docMk/>
            <pc:sldMk cId="2547940763" sldId="858"/>
            <ac:spMk id="5" creationId="{2F62B8B7-0DE2-1D8E-22FA-74D8B18C34DF}"/>
          </ac:spMkLst>
        </pc:spChg>
      </pc:sldChg>
      <pc:sldChg chg="modSp mod">
        <pc:chgData name="Lola Villard" userId="c104e3ea-e812-4b92-a3e7-b017a52a6fbb" providerId="ADAL" clId="{51D46459-F92A-4D94-9E3E-456E9B1F8D4D}" dt="2023-10-12T16:10:26.504" v="72" actId="20577"/>
        <pc:sldMkLst>
          <pc:docMk/>
          <pc:sldMk cId="2363930821" sldId="859"/>
        </pc:sldMkLst>
        <pc:spChg chg="mod">
          <ac:chgData name="Lola Villard" userId="c104e3ea-e812-4b92-a3e7-b017a52a6fbb" providerId="ADAL" clId="{51D46459-F92A-4D94-9E3E-456E9B1F8D4D}" dt="2023-10-12T16:10:26.504" v="72" actId="20577"/>
          <ac:spMkLst>
            <pc:docMk/>
            <pc:sldMk cId="2363930821" sldId="859"/>
            <ac:spMk id="4" creationId="{61379351-21E1-4BD9-850F-F5C6ED3769BB}"/>
          </ac:spMkLst>
        </pc:spChg>
      </pc:sldChg>
      <pc:sldChg chg="modSp mod">
        <pc:chgData name="Lola Villard" userId="c104e3ea-e812-4b92-a3e7-b017a52a6fbb" providerId="ADAL" clId="{51D46459-F92A-4D94-9E3E-456E9B1F8D4D}" dt="2023-10-12T06:07:44.694" v="3" actId="207"/>
        <pc:sldMkLst>
          <pc:docMk/>
          <pc:sldMk cId="1196404083" sldId="860"/>
        </pc:sldMkLst>
        <pc:spChg chg="mod">
          <ac:chgData name="Lola Villard" userId="c104e3ea-e812-4b92-a3e7-b017a52a6fbb" providerId="ADAL" clId="{51D46459-F92A-4D94-9E3E-456E9B1F8D4D}" dt="2023-10-12T06:07:44.694" v="3" actId="207"/>
          <ac:spMkLst>
            <pc:docMk/>
            <pc:sldMk cId="1196404083" sldId="860"/>
            <ac:spMk id="9" creationId="{6884302E-4E21-E941-56F4-38A313CE0A8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12/10/2023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Next week onwards there will be no excuse accepted……………………….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48269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4</a:t>
            </a:fld>
            <a:endParaRPr lang="en-GB"/>
          </a:p>
        </p:txBody>
      </p:sp>
    </p:spTree>
    <p:extLst>
      <p:ext uri="{BB962C8B-B14F-4D97-AF65-F5344CB8AC3E}">
        <p14:creationId xmlns:p14="http://schemas.microsoft.com/office/powerpoint/2010/main" val="20425358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Break out room exercise:</a:t>
            </a:r>
          </a:p>
          <a:p>
            <a:r>
              <a:rPr lang="en-US" sz="1200" dirty="0"/>
              <a:t>Choose any company and look at its website, find a policy statement and examine.</a:t>
            </a:r>
          </a:p>
          <a:p>
            <a:r>
              <a:rPr lang="en-US" sz="1200" dirty="0"/>
              <a:t> </a:t>
            </a:r>
            <a:endParaRPr lang="en-GB" dirty="0"/>
          </a:p>
          <a:p>
            <a:r>
              <a:rPr lang="en-GB" dirty="0"/>
              <a:t>Present findings back to the class. 30 minute exercise.  </a:t>
            </a:r>
          </a:p>
        </p:txBody>
      </p:sp>
      <p:sp>
        <p:nvSpPr>
          <p:cNvPr id="4" name="Slide Number Placeholder 3"/>
          <p:cNvSpPr>
            <a:spLocks noGrp="1"/>
          </p:cNvSpPr>
          <p:nvPr>
            <p:ph type="sldNum" sz="quarter" idx="5"/>
          </p:nvPr>
        </p:nvSpPr>
        <p:spPr/>
        <p:txBody>
          <a:bodyPr/>
          <a:lstStyle/>
          <a:p>
            <a:fld id="{324661F1-DB81-44E4-BB5E-8CFA2BC56AE0}" type="slidenum">
              <a:rPr lang="en-GB" smtClean="0"/>
              <a:t>10</a:t>
            </a:fld>
            <a:endParaRPr lang="en-GB"/>
          </a:p>
        </p:txBody>
      </p:sp>
    </p:spTree>
    <p:extLst>
      <p:ext uri="{BB962C8B-B14F-4D97-AF65-F5344CB8AC3E}">
        <p14:creationId xmlns:p14="http://schemas.microsoft.com/office/powerpoint/2010/main" val="15216699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Discussion: 20 minutes</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12</a:t>
            </a:fld>
            <a:endParaRPr lang="en-GB"/>
          </a:p>
        </p:txBody>
      </p:sp>
    </p:spTree>
    <p:extLst>
      <p:ext uri="{BB962C8B-B14F-4D97-AF65-F5344CB8AC3E}">
        <p14:creationId xmlns:p14="http://schemas.microsoft.com/office/powerpoint/2010/main" val="5956303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13</a:t>
            </a:fld>
            <a:endParaRPr lang="en-GB"/>
          </a:p>
        </p:txBody>
      </p:sp>
    </p:spTree>
    <p:extLst>
      <p:ext uri="{BB962C8B-B14F-4D97-AF65-F5344CB8AC3E}">
        <p14:creationId xmlns:p14="http://schemas.microsoft.com/office/powerpoint/2010/main" val="3455559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Arial" panose="020B0604020202020204" pitchFamily="34" charset="0"/>
                <a:cs typeface="Arial" panose="020B0604020202020204" pitchFamily="34" charset="0"/>
              </a:rPr>
              <a:t>Research paper – 2,500 words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ts val="1195"/>
              </a:lnSpc>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r>
              <a:rPr lang="en-GB" sz="1800" dirty="0">
                <a:effectLst/>
                <a:latin typeface="Arial" panose="020B0604020202020204" pitchFamily="34" charset="0"/>
                <a:ea typeface="Arial" panose="020B0604020202020204" pitchFamily="34" charset="0"/>
                <a:cs typeface="Arial" panose="020B0604020202020204" pitchFamily="34" charset="0"/>
              </a:rPr>
              <a:t>Your research paper should contain the following sections: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ts val="1215"/>
              </a:lnSpc>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50800" lvl="0" indent="-342900" algn="just">
              <a:lnSpc>
                <a:spcPct val="113000"/>
              </a:lnSpc>
              <a:spcAft>
                <a:spcPts val="0"/>
              </a:spcAft>
              <a:buFont typeface="+mj-lt"/>
              <a:buAutoNum type="arabicPeriod"/>
              <a:tabLst>
                <a:tab pos="495300" algn="l"/>
              </a:tabLst>
            </a:pPr>
            <a:r>
              <a:rPr lang="en-GB" sz="1800" dirty="0">
                <a:effectLst/>
                <a:latin typeface="Arial" panose="020B0604020202020204" pitchFamily="34" charset="0"/>
                <a:ea typeface="Arial" panose="020B0604020202020204" pitchFamily="34" charset="0"/>
                <a:cs typeface="Arial" panose="020B0604020202020204" pitchFamily="34" charset="0"/>
              </a:rPr>
              <a:t>Introduction:</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495300" marR="50800" algn="just">
              <a:lnSpc>
                <a:spcPct val="113000"/>
              </a:lnSpc>
              <a:spcAft>
                <a:spcPts val="0"/>
              </a:spcAft>
              <a:tabLst>
                <a:tab pos="495300" algn="l"/>
              </a:tabLst>
            </a:pPr>
            <a:r>
              <a:rPr lang="en-GB" sz="1800" dirty="0">
                <a:effectLst/>
                <a:latin typeface="Arial" panose="020B0604020202020204" pitchFamily="34" charset="0"/>
                <a:ea typeface="Arial" panose="020B0604020202020204" pitchFamily="34" charset="0"/>
                <a:cs typeface="Arial" panose="020B0604020202020204" pitchFamily="34" charset="0"/>
              </a:rPr>
              <a:t>Outline the contemporary theme you are exploring and why it is of importance and relevance for the hotel and hospitality sector. Provide any background detail about the sector and or company that will be central to this paper. (200 words)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495300" marR="50800" algn="just">
              <a:lnSpc>
                <a:spcPct val="113000"/>
              </a:lnSpc>
              <a:spcAft>
                <a:spcPts val="0"/>
              </a:spcAft>
              <a:tabLst>
                <a:tab pos="495300" algn="l"/>
              </a:tabLst>
            </a:pPr>
            <a:r>
              <a:rPr lang="en-GB" sz="1800" dirty="0">
                <a:effectLst/>
                <a:latin typeface="Arial" panose="020B0604020202020204" pitchFamily="34" charset="0"/>
                <a:ea typeface="Arial" panose="020B060402020202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ts val="65"/>
              </a:lnSpc>
            </a:pPr>
            <a:r>
              <a:rPr lang="en-GB" sz="1800" dirty="0">
                <a:effectLst/>
                <a:latin typeface="Arial" panose="020B0604020202020204" pitchFamily="34" charset="0"/>
                <a:ea typeface="Arial" panose="020B060402020202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50800" lvl="0" indent="-342900" algn="just">
              <a:lnSpc>
                <a:spcPct val="112000"/>
              </a:lnSpc>
              <a:spcAft>
                <a:spcPts val="0"/>
              </a:spcAft>
              <a:buFont typeface="+mj-lt"/>
              <a:buAutoNum type="arabicPeriod"/>
              <a:tabLst>
                <a:tab pos="495300" algn="l"/>
              </a:tabLst>
            </a:pPr>
            <a:r>
              <a:rPr lang="en-GB" sz="1800" dirty="0">
                <a:effectLst/>
                <a:latin typeface="Arial" panose="020B0604020202020204" pitchFamily="34" charset="0"/>
                <a:ea typeface="Arial" panose="020B0604020202020204" pitchFamily="34" charset="0"/>
                <a:cs typeface="Arial" panose="020B0604020202020204" pitchFamily="34" charset="0"/>
              </a:rPr>
              <a:t>Overview of literature: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495300" marR="50800" algn="just">
              <a:lnSpc>
                <a:spcPct val="112000"/>
              </a:lnSpc>
              <a:spcAft>
                <a:spcPts val="0"/>
              </a:spcAft>
              <a:tabLst>
                <a:tab pos="495300" algn="l"/>
              </a:tabLst>
            </a:pPr>
            <a:r>
              <a:rPr lang="en-GB" sz="1800" dirty="0">
                <a:effectLst/>
                <a:latin typeface="Arial" panose="020B0604020202020204" pitchFamily="34" charset="0"/>
                <a:ea typeface="Arial" panose="020B0604020202020204" pitchFamily="34" charset="0"/>
                <a:cs typeface="Arial" panose="020B0604020202020204" pitchFamily="34" charset="0"/>
              </a:rPr>
              <a:t>Provide a brief overview of some key theory and key concepts that you will be applying in this paper. Draw on the latest findings from current journal articles to get the best marks for this section. (800 words)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495300" marR="50800" algn="just">
              <a:lnSpc>
                <a:spcPct val="112000"/>
              </a:lnSpc>
              <a:spcAft>
                <a:spcPts val="0"/>
              </a:spcAft>
              <a:tabLst>
                <a:tab pos="495300" algn="l"/>
              </a:tabLst>
            </a:pPr>
            <a:r>
              <a:rPr lang="en-GB" sz="1800" dirty="0">
                <a:effectLst/>
                <a:latin typeface="Arial" panose="020B0604020202020204" pitchFamily="34" charset="0"/>
                <a:ea typeface="Arial" panose="020B060402020202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ts val="70"/>
              </a:lnSpc>
            </a:pPr>
            <a:r>
              <a:rPr lang="en-GB" sz="1800" dirty="0">
                <a:effectLst/>
                <a:latin typeface="Arial" panose="020B0604020202020204" pitchFamily="34" charset="0"/>
                <a:ea typeface="Arial" panose="020B060402020202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50800" lvl="0" indent="-342900" algn="just">
              <a:lnSpc>
                <a:spcPct val="113000"/>
              </a:lnSpc>
              <a:spcAft>
                <a:spcPts val="0"/>
              </a:spcAft>
              <a:buFont typeface="+mj-lt"/>
              <a:buAutoNum type="arabicPeriod"/>
              <a:tabLst>
                <a:tab pos="495300" algn="l"/>
              </a:tabLst>
            </a:pPr>
            <a:r>
              <a:rPr lang="en-GB" sz="1800" dirty="0">
                <a:effectLst/>
                <a:latin typeface="Arial" panose="020B0604020202020204" pitchFamily="34" charset="0"/>
                <a:ea typeface="Arial" panose="020B0604020202020204" pitchFamily="34" charset="0"/>
                <a:cs typeface="Arial" panose="020B0604020202020204" pitchFamily="34" charset="0"/>
              </a:rPr>
              <a:t>Application to the hotel and hospitality sector: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495300" marR="50800" algn="just">
              <a:lnSpc>
                <a:spcPct val="113000"/>
              </a:lnSpc>
              <a:spcAft>
                <a:spcPts val="0"/>
              </a:spcAft>
              <a:tabLst>
                <a:tab pos="495300" algn="l"/>
              </a:tabLst>
            </a:pPr>
            <a:r>
              <a:rPr lang="en-GB" sz="1800" dirty="0">
                <a:effectLst/>
                <a:latin typeface="Arial" panose="020B0604020202020204" pitchFamily="34" charset="0"/>
                <a:ea typeface="Arial" panose="020B0604020202020204" pitchFamily="34" charset="0"/>
                <a:cs typeface="Arial" panose="020B0604020202020204" pitchFamily="34" charset="0"/>
              </a:rPr>
              <a:t>Select and introduce a specific area of the hotel industry to focus your study and examine the real impacts of your contemporary theme. Provide examples of the management response to this contemporary issue examining where it has worked and any limitations. (1000 words)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495300" marR="50800" algn="just">
              <a:lnSpc>
                <a:spcPct val="113000"/>
              </a:lnSpc>
              <a:spcAft>
                <a:spcPts val="0"/>
              </a:spcAft>
              <a:tabLst>
                <a:tab pos="495300" algn="l"/>
              </a:tabLst>
            </a:pPr>
            <a:r>
              <a:rPr lang="en-GB" sz="1800" dirty="0">
                <a:effectLst/>
                <a:latin typeface="Arial" panose="020B0604020202020204" pitchFamily="34" charset="0"/>
                <a:ea typeface="Arial" panose="020B060402020202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ts val="65"/>
              </a:lnSpc>
            </a:pPr>
            <a:r>
              <a:rPr lang="en-GB" sz="1800" dirty="0">
                <a:effectLst/>
                <a:latin typeface="Arial" panose="020B0604020202020204" pitchFamily="34" charset="0"/>
                <a:ea typeface="Arial" panose="020B060402020202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50800" lvl="0" indent="-342900">
              <a:lnSpc>
                <a:spcPct val="111000"/>
              </a:lnSpc>
              <a:spcAft>
                <a:spcPts val="0"/>
              </a:spcAft>
              <a:buFont typeface="+mj-lt"/>
              <a:buAutoNum type="arabicPeriod"/>
              <a:tabLst>
                <a:tab pos="495300" algn="l"/>
              </a:tabLst>
            </a:pPr>
            <a:r>
              <a:rPr lang="en-GB" sz="1800" b="1" dirty="0">
                <a:effectLst/>
                <a:latin typeface="Arial" panose="020B0604020202020204" pitchFamily="34" charset="0"/>
                <a:ea typeface="Arial" panose="020B0604020202020204" pitchFamily="34" charset="0"/>
                <a:cs typeface="Arial" panose="020B0604020202020204" pitchFamily="34" charset="0"/>
              </a:rPr>
              <a:t>Evaluate future policy and management options for dealing with this issue</a:t>
            </a:r>
            <a:r>
              <a:rPr lang="en-GB" sz="1800" dirty="0">
                <a:effectLst/>
                <a:latin typeface="Arial" panose="020B0604020202020204" pitchFamily="34" charset="0"/>
                <a:ea typeface="Arial" panose="020B0604020202020204" pitchFamily="34" charset="0"/>
                <a:cs typeface="Arial" panose="020B0604020202020204" pitchFamily="34" charset="0"/>
              </a:rPr>
              <a:t>. Make some general recommendations based on your evaluations. (500 words)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495300" marR="50800">
              <a:lnSpc>
                <a:spcPct val="111000"/>
              </a:lnSpc>
              <a:spcAft>
                <a:spcPts val="0"/>
              </a:spcAft>
              <a:tabLst>
                <a:tab pos="495300" algn="l"/>
              </a:tabLst>
            </a:pPr>
            <a:r>
              <a:rPr lang="en-GB" sz="1800" dirty="0">
                <a:effectLst/>
                <a:latin typeface="Arial" panose="020B0604020202020204" pitchFamily="34" charset="0"/>
                <a:ea typeface="Arial" panose="020B060402020202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ts val="100"/>
              </a:lnSpc>
            </a:pPr>
            <a:r>
              <a:rPr lang="en-GB" sz="1800" dirty="0">
                <a:effectLst/>
                <a:latin typeface="Arial" panose="020B0604020202020204" pitchFamily="34" charset="0"/>
                <a:ea typeface="Arial" panose="020B060402020202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50800" lvl="0" indent="-342900" algn="just">
              <a:lnSpc>
                <a:spcPct val="113000"/>
              </a:lnSpc>
              <a:spcAft>
                <a:spcPts val="0"/>
              </a:spcAft>
              <a:buFont typeface="+mj-lt"/>
              <a:buAutoNum type="arabicPeriod"/>
              <a:tabLst>
                <a:tab pos="495300" algn="l"/>
              </a:tabLst>
            </a:pPr>
            <a:r>
              <a:rPr lang="en-GB" sz="1800" dirty="0">
                <a:effectLst/>
                <a:latin typeface="Arial" panose="020B0604020202020204" pitchFamily="34" charset="0"/>
                <a:ea typeface="Arial" panose="020B0604020202020204" pitchFamily="34" charset="0"/>
                <a:cs typeface="Arial" panose="020B0604020202020204" pitchFamily="34" charset="0"/>
              </a:rPr>
              <a:t>List of References - You must use credible sources for your research from academic journals, online industry sources and textbooks. This is a 2,500 word paper and so you need to include 25 sources as a minimum. These must also be correctly referenced as in text citations where appropriate. (not included in the word count).</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ts val="1485"/>
              </a:lnSpc>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r>
              <a:rPr lang="en-GB" sz="1800" dirty="0">
                <a:effectLst/>
                <a:latin typeface="Arial" panose="020B0604020202020204" pitchFamily="34" charset="0"/>
                <a:ea typeface="Arial" panose="020B0604020202020204" pitchFamily="34" charset="0"/>
                <a:cs typeface="Arial" panose="020B0604020202020204" pitchFamily="34" charset="0"/>
              </a:rPr>
              <a:t>This report should be compiled into one MS Word document and presented professionally.</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14</a:t>
            </a:fld>
            <a:endParaRPr lang="en-GB"/>
          </a:p>
        </p:txBody>
      </p:sp>
    </p:spTree>
    <p:extLst>
      <p:ext uri="{BB962C8B-B14F-4D97-AF65-F5344CB8AC3E}">
        <p14:creationId xmlns:p14="http://schemas.microsoft.com/office/powerpoint/2010/main" val="26265415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Aft>
                <a:spcPts val="1000"/>
              </a:spcAft>
              <a:buNone/>
            </a:pPr>
            <a:r>
              <a:rPr lang="en-GB" sz="1200" dirty="0">
                <a:latin typeface="Arial" panose="020B0604020202020204" pitchFamily="34" charset="0"/>
                <a:ea typeface="Calibri" panose="020F0502020204030204" pitchFamily="34" charset="0"/>
              </a:rPr>
              <a:t>Your presentation should follow the structure of your research paper but should be carefully modified for delivery to a professional audience in a way that is engaging and informative. Suggested timings are for guidance only.</a:t>
            </a:r>
            <a:endParaRPr lang="en-GB" sz="1200" dirty="0">
              <a:latin typeface="Calibri" panose="020F0502020204030204" pitchFamily="34" charset="0"/>
              <a:ea typeface="Calibri" panose="020F0502020204030204" pitchFamily="34" charset="0"/>
            </a:endParaRPr>
          </a:p>
          <a:p>
            <a:pPr marL="266065">
              <a:spcAft>
                <a:spcPts val="1000"/>
              </a:spcAft>
            </a:pPr>
            <a:r>
              <a:rPr lang="en-GB" sz="1200" dirty="0">
                <a:latin typeface="Arial" panose="020B0604020202020204" pitchFamily="34" charset="0"/>
                <a:ea typeface="Calibri" panose="020F0502020204030204" pitchFamily="34" charset="0"/>
              </a:rPr>
              <a:t>Introduction – outline the contemporary theme you are exploring and why it is of importance and relevance for the hotel and hospitality sector. Provide any background detail about the sector and or company that will be central to this paper. (2 mins)</a:t>
            </a:r>
            <a:endParaRPr lang="en-GB" sz="1200" dirty="0">
              <a:latin typeface="Calibri" panose="020F0502020204030204" pitchFamily="34" charset="0"/>
              <a:ea typeface="Calibri" panose="020F0502020204030204" pitchFamily="34" charset="0"/>
            </a:endParaRPr>
          </a:p>
          <a:p>
            <a:pPr marL="266065">
              <a:spcAft>
                <a:spcPts val="1000"/>
              </a:spcAft>
            </a:pPr>
            <a:r>
              <a:rPr lang="en-GB" sz="1200" dirty="0">
                <a:latin typeface="Arial" panose="020B0604020202020204" pitchFamily="34" charset="0"/>
                <a:ea typeface="Calibri" panose="020F0502020204030204" pitchFamily="34" charset="0"/>
              </a:rPr>
              <a:t>Overview of literature – Provide a brief overview of some key theory and key concepts that you will be applying in this paper. Draw on the latest findings from at least three current journal articles to get the best marks for this section. (3 mins)</a:t>
            </a:r>
            <a:endParaRPr lang="en-GB" sz="1200" dirty="0">
              <a:latin typeface="Calibri" panose="020F0502020204030204" pitchFamily="34" charset="0"/>
              <a:ea typeface="Calibri" panose="020F0502020204030204" pitchFamily="34" charset="0"/>
            </a:endParaRPr>
          </a:p>
          <a:p>
            <a:pPr marL="266065">
              <a:spcAft>
                <a:spcPts val="1000"/>
              </a:spcAft>
            </a:pPr>
            <a:r>
              <a:rPr lang="en-GB" sz="1200" dirty="0">
                <a:latin typeface="Arial" panose="020B0604020202020204" pitchFamily="34" charset="0"/>
                <a:ea typeface="Calibri" panose="020F0502020204030204" pitchFamily="34" charset="0"/>
              </a:rPr>
              <a:t>Application to the hotel and hospitality sector – Select and introduce a specific area of the hotel industry to focus your study and examine the real impacts of your contemporary theme. Provide examples of the management response to this contemporary issue examining where it has worked and any limitations. (8 mins)</a:t>
            </a:r>
            <a:endParaRPr lang="en-GB" sz="1200" dirty="0">
              <a:latin typeface="Calibri" panose="020F0502020204030204" pitchFamily="34" charset="0"/>
              <a:ea typeface="Calibri" panose="020F0502020204030204" pitchFamily="34" charset="0"/>
            </a:endParaRPr>
          </a:p>
          <a:p>
            <a:pPr marL="266065">
              <a:spcAft>
                <a:spcPts val="1000"/>
              </a:spcAft>
            </a:pPr>
            <a:r>
              <a:rPr lang="en-GB" sz="1200" dirty="0">
                <a:latin typeface="Arial" panose="020B0604020202020204" pitchFamily="34" charset="0"/>
                <a:ea typeface="Calibri" panose="020F0502020204030204" pitchFamily="34" charset="0"/>
              </a:rPr>
              <a:t>Evaluate future policy and management options for dealing with this issue. Make some general recommendations based on your evaluations. (2 mins)</a:t>
            </a:r>
            <a:endParaRPr lang="en-GB" sz="1200" dirty="0">
              <a:latin typeface="Calibri" panose="020F0502020204030204" pitchFamily="34" charset="0"/>
              <a:ea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15</a:t>
            </a:fld>
            <a:endParaRPr lang="en-GB"/>
          </a:p>
        </p:txBody>
      </p:sp>
    </p:spTree>
    <p:extLst>
      <p:ext uri="{BB962C8B-B14F-4D97-AF65-F5344CB8AC3E}">
        <p14:creationId xmlns:p14="http://schemas.microsoft.com/office/powerpoint/2010/main" val="32732809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Aft>
                <a:spcPts val="1000"/>
              </a:spcAft>
              <a:buNone/>
            </a:pPr>
            <a:r>
              <a:rPr lang="en-GB" sz="1200" dirty="0">
                <a:latin typeface="Arial" panose="020B0604020202020204" pitchFamily="34" charset="0"/>
                <a:ea typeface="Calibri" panose="020F0502020204030204" pitchFamily="34" charset="0"/>
              </a:rPr>
              <a:t>This presentation should be presented professionally using appropriate visual slides incorporating pictures, videos, graphics and visual information. Where text is written on the slide it should be properly referenced using the UWTSD Harvard method on the slide, though this can be quite small and unobtrusive. Presenters should avoid reading text from the slides but speak to the audience, drawing on the visual material when relevant.  </a:t>
            </a:r>
            <a:endParaRPr lang="en-GB" sz="1200" dirty="0">
              <a:latin typeface="Calibri" panose="020F0502020204030204" pitchFamily="34" charset="0"/>
              <a:ea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16</a:t>
            </a:fld>
            <a:endParaRPr lang="en-GB"/>
          </a:p>
        </p:txBody>
      </p:sp>
    </p:spTree>
    <p:extLst>
      <p:ext uri="{BB962C8B-B14F-4D97-AF65-F5344CB8AC3E}">
        <p14:creationId xmlns:p14="http://schemas.microsoft.com/office/powerpoint/2010/main" val="4033860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17</a:t>
            </a:fld>
            <a:endParaRPr lang="en-GB"/>
          </a:p>
        </p:txBody>
      </p:sp>
    </p:spTree>
    <p:extLst>
      <p:ext uri="{BB962C8B-B14F-4D97-AF65-F5344CB8AC3E}">
        <p14:creationId xmlns:p14="http://schemas.microsoft.com/office/powerpoint/2010/main" val="17548957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18</a:t>
            </a:fld>
            <a:endParaRPr lang="en-GB"/>
          </a:p>
        </p:txBody>
      </p:sp>
    </p:spTree>
    <p:extLst>
      <p:ext uri="{BB962C8B-B14F-4D97-AF65-F5344CB8AC3E}">
        <p14:creationId xmlns:p14="http://schemas.microsoft.com/office/powerpoint/2010/main" val="10438083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10/12/2023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10/12/2023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10/12/2023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10/12/2023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10/12/2023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10/12/2023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10/12/2023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10/12/2023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10/12/2023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10/12/2023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10/12/2023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10/12/2023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471755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DB257E5F-5DAC-4208-83EB-E061D6651EA5}" type="datetimeFigureOut">
              <a:rPr lang="en-GB" smtClean="0"/>
              <a:t>12/10/2023</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0962255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DB257E5F-5DAC-4208-83EB-E061D6651EA5}" type="datetimeFigureOut">
              <a:rPr lang="en-GB" smtClean="0"/>
              <a:t>12/10/2023</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19000627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DB257E5F-5DAC-4208-83EB-E061D6651EA5}" type="datetimeFigureOut">
              <a:rPr lang="en-GB" smtClean="0"/>
              <a:t>12/10/2023</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406055343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DB257E5F-5DAC-4208-83EB-E061D6651EA5}" type="datetimeFigureOut">
              <a:rPr lang="en-GB" smtClean="0"/>
              <a:t>12/10/2023</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47965292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DB257E5F-5DAC-4208-83EB-E061D6651EA5}" type="datetimeFigureOut">
              <a:rPr lang="en-GB" smtClean="0"/>
              <a:t>12/10/2023</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50475745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DB257E5F-5DAC-4208-83EB-E061D6651EA5}" type="datetimeFigureOut">
              <a:rPr lang="en-GB" smtClean="0"/>
              <a:t>12/10/2023</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517509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DB257E5F-5DAC-4208-83EB-E061D6651EA5}" type="datetimeFigureOut">
              <a:rPr lang="en-GB" smtClean="0"/>
              <a:t>12/10/2023</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95032475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DB257E5F-5DAC-4208-83EB-E061D6651EA5}" type="datetimeFigureOut">
              <a:rPr lang="en-GB" smtClean="0"/>
              <a:t>12/10/2023</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2648352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DB257E5F-5DAC-4208-83EB-E061D6651EA5}" type="datetimeFigureOut">
              <a:rPr lang="en-GB" smtClean="0"/>
              <a:t>12/10/2023</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46336106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DB257E5F-5DAC-4208-83EB-E061D6651EA5}" type="datetimeFigureOut">
              <a:rPr lang="en-GB" smtClean="0"/>
              <a:t>12/10/2023</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41769423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DB257E5F-5DAC-4208-83EB-E061D6651EA5}" type="datetimeFigureOut">
              <a:rPr lang="en-GB" smtClean="0"/>
              <a:t>12/10/2023</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53265310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84998572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12/10/2023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4860159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12/10/2023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pic>
        <p:nvPicPr>
          <p:cNvPr id="8" name="Picture 7" descr="A blue screen with white text&#10;&#10;Description automatically generated">
            <a:extLst>
              <a:ext uri="{FF2B5EF4-FFF2-40B4-BE49-F238E27FC236}">
                <a16:creationId xmlns:a16="http://schemas.microsoft.com/office/drawing/2014/main" id="{0D62BA6E-5B36-0752-44CD-C64805A451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5148784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12/10/2023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70891944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12/10/2023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7441684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12/10/2023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862803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12/10/2023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7350252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12/10/2023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41249234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12/10/2023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4785939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12/10/2023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1157689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12/10/2023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5077481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12/10/2023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9091778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4934615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379F1E6B-445D-CA46-80DE-7864B0ECB295}" type="datetimeFigureOut">
              <a:rPr lang="en-US" smtClean="0"/>
              <a:t>10/12/2023</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1923579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10/12/2023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3136931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379F1E6B-445D-CA46-80DE-7864B0ECB295}" type="datetimeFigureOut">
              <a:rPr lang="en-US" smtClean="0"/>
              <a:t>10/12/2023</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2673799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379F1E6B-445D-CA46-80DE-7864B0ECB295}" type="datetimeFigureOut">
              <a:rPr lang="en-US" smtClean="0"/>
              <a:t>10/12/2023</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3829767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379F1E6B-445D-CA46-80DE-7864B0ECB295}" type="datetimeFigureOut">
              <a:rPr lang="en-US" smtClean="0"/>
              <a:t>10/12/2023</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9339686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379F1E6B-445D-CA46-80DE-7864B0ECB295}" type="datetimeFigureOut">
              <a:rPr lang="en-US" smtClean="0"/>
              <a:t>10/12/2023</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245345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379F1E6B-445D-CA46-80DE-7864B0ECB295}" type="datetimeFigureOut">
              <a:rPr lang="en-US" smtClean="0"/>
              <a:t>10/12/2023</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049851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379F1E6B-445D-CA46-80DE-7864B0ECB295}" type="datetimeFigureOut">
              <a:rPr lang="en-US" smtClean="0"/>
              <a:t>10/12/2023</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0217319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379F1E6B-445D-CA46-80DE-7864B0ECB295}" type="datetimeFigureOut">
              <a:rPr lang="en-US" smtClean="0"/>
              <a:t>10/12/2023</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9075034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379F1E6B-445D-CA46-80DE-7864B0ECB295}" type="datetimeFigureOut">
              <a:rPr lang="en-US" smtClean="0"/>
              <a:t>10/12/2023</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4605655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379F1E6B-445D-CA46-80DE-7864B0ECB295}" type="datetimeFigureOut">
              <a:rPr lang="en-US" smtClean="0"/>
              <a:t>10/12/2023</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73588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image" Target="../media/image3.png"/><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theme" Target="../theme/theme3.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1.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4.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theme" Target="../theme/theme6.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image" Target="../media/image5.jpe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theme" Target="../theme/theme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slideLayout" Target="../slideLayouts/slideLayout51.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5" Type="http://schemas.openxmlformats.org/officeDocument/2006/relationships/image" Target="../media/image7.jpg"/><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 Id="rId14" Type="http://schemas.openxmlformats.org/officeDocument/2006/relationships/image" Target="../media/image6.jp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image" Target="../media/image6.jpg"/><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theme" Target="../theme/theme8.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 id="2147483694"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57E5F-5DAC-4208-83EB-E061D6651EA5}" type="datetimeFigureOut">
              <a:rPr lang="en-GB" smtClean="0"/>
              <a:t>12/10/2023</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B774A7-DABE-45CA-94B0-E8AF5A758DFE}"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174452869"/>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12/10/2023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1169577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12/10/2023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233609985"/>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1.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55.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55.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53.xml"/><Relationship Id="rId6" Type="http://schemas.openxmlformats.org/officeDocument/2006/relationships/image" Target="../media/image15.jpeg"/><Relationship Id="rId5" Type="http://schemas.openxmlformats.org/officeDocument/2006/relationships/image" Target="../media/image14.png"/><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5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3.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4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517890" y="845295"/>
            <a:ext cx="5486400" cy="3859788"/>
          </a:xfrm>
        </p:spPr>
        <p:txBody>
          <a:bodyPr>
            <a:normAutofit fontScale="90000"/>
          </a:bodyPr>
          <a:lstStyle/>
          <a:p>
            <a:pPr algn="ctr"/>
            <a:br>
              <a:rPr lang="en-GB" i="1" dirty="0">
                <a:solidFill>
                  <a:schemeClr val="bg1"/>
                </a:solidFill>
              </a:rPr>
            </a:br>
            <a:r>
              <a:rPr lang="en-GB" i="1" dirty="0">
                <a:solidFill>
                  <a:schemeClr val="bg1"/>
                </a:solidFill>
              </a:rPr>
              <a:t>BA International Hotel Management </a:t>
            </a:r>
            <a:br>
              <a:rPr lang="en-GB" i="1" dirty="0">
                <a:solidFill>
                  <a:schemeClr val="bg1"/>
                </a:solidFill>
              </a:rPr>
            </a:br>
            <a:br>
              <a:rPr lang="en-GB" i="1" dirty="0">
                <a:solidFill>
                  <a:schemeClr val="bg1"/>
                </a:solidFill>
              </a:rPr>
            </a:br>
            <a:r>
              <a:rPr lang="en-GB" i="1" dirty="0">
                <a:solidFill>
                  <a:schemeClr val="bg1"/>
                </a:solidFill>
              </a:rPr>
              <a:t>Module</a:t>
            </a:r>
            <a:br>
              <a:rPr lang="en-GB" i="1" dirty="0">
                <a:solidFill>
                  <a:schemeClr val="bg1"/>
                </a:solidFill>
              </a:rPr>
            </a:br>
            <a:r>
              <a:rPr lang="en-GB" i="1" dirty="0">
                <a:solidFill>
                  <a:schemeClr val="bg1"/>
                </a:solidFill>
              </a:rPr>
              <a:t>BMIH6001</a:t>
            </a:r>
            <a:br>
              <a:rPr lang="en-GB" i="1" dirty="0">
                <a:solidFill>
                  <a:schemeClr val="bg1"/>
                </a:solidFill>
              </a:rPr>
            </a:br>
            <a:br>
              <a:rPr lang="en-GB" i="1" dirty="0">
                <a:solidFill>
                  <a:schemeClr val="bg1"/>
                </a:solidFill>
              </a:rPr>
            </a:br>
            <a:r>
              <a:rPr lang="en-GB" sz="3600" b="1" dirty="0">
                <a:solidFill>
                  <a:schemeClr val="bg1"/>
                </a:solidFill>
              </a:rPr>
              <a:t>Contemporary Themes</a:t>
            </a:r>
            <a:br>
              <a:rPr lang="en-GB" sz="3600" b="1" dirty="0">
                <a:solidFill>
                  <a:schemeClr val="bg1"/>
                </a:solidFill>
              </a:rPr>
            </a:br>
            <a:br>
              <a:rPr lang="en-GB" sz="3600" b="1" dirty="0">
                <a:solidFill>
                  <a:schemeClr val="bg1"/>
                </a:solidFill>
              </a:rPr>
            </a:br>
            <a:r>
              <a:rPr lang="en-GB" sz="2800" b="1" dirty="0">
                <a:solidFill>
                  <a:schemeClr val="bg1"/>
                </a:solidFill>
              </a:rPr>
              <a:t>Week Four</a:t>
            </a:r>
            <a:br>
              <a:rPr lang="en-GB" i="1" dirty="0">
                <a:solidFill>
                  <a:schemeClr val="bg1"/>
                </a:solidFill>
              </a:rPr>
            </a:br>
            <a:r>
              <a:rPr lang="en-GB" i="1" dirty="0">
                <a:solidFill>
                  <a:schemeClr val="bg1"/>
                </a:solidFill>
              </a:rPr>
              <a:t>Lola Villard-Coles BA, (Hons)</a:t>
            </a:r>
            <a:br>
              <a:rPr lang="en-GB" i="1" dirty="0">
                <a:solidFill>
                  <a:schemeClr val="bg1"/>
                </a:solidFill>
              </a:rPr>
            </a:br>
            <a:endParaRPr lang="en-GB" dirty="0"/>
          </a:p>
        </p:txBody>
      </p:sp>
    </p:spTree>
    <p:extLst>
      <p:ext uri="{BB962C8B-B14F-4D97-AF65-F5344CB8AC3E}">
        <p14:creationId xmlns:p14="http://schemas.microsoft.com/office/powerpoint/2010/main" val="3075930178"/>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436974" y="1237375"/>
            <a:ext cx="11590903" cy="4896544"/>
          </a:xfrm>
        </p:spPr>
        <p:txBody>
          <a:bodyPr/>
          <a:lstStyle/>
          <a:p>
            <a:br>
              <a:rPr lang="en-GB" sz="1500" dirty="0"/>
            </a:br>
            <a:br>
              <a:rPr lang="en-GB" sz="1500" dirty="0"/>
            </a:br>
            <a:br>
              <a:rPr lang="en-GB" sz="1500" dirty="0"/>
            </a:br>
            <a:r>
              <a:rPr lang="en-GB" sz="1500" dirty="0"/>
              <a:t>As there are quite a few of us here, please ensure that your microphone is </a:t>
            </a:r>
            <a:r>
              <a:rPr lang="en-GB" sz="1500" u="sng" dirty="0"/>
              <a:t>muted</a:t>
            </a:r>
            <a:r>
              <a:rPr lang="en-GB" sz="1500" dirty="0"/>
              <a:t> during all teaching until you are asked a question or there is a group discussion to prevent background noise.</a:t>
            </a:r>
            <a:br>
              <a:rPr lang="en-GB" sz="1500" dirty="0"/>
            </a:br>
            <a:br>
              <a:rPr lang="en-GB" sz="1500" dirty="0"/>
            </a:br>
            <a:br>
              <a:rPr lang="en-GB" sz="1500" dirty="0"/>
            </a:br>
            <a:r>
              <a:rPr lang="en-GB" sz="1600" dirty="0"/>
              <a:t>You should attend every class and have a private space to work so that you can concentrate fully on the lesson. </a:t>
            </a:r>
            <a:br>
              <a:rPr lang="en-GB" sz="1600" dirty="0"/>
            </a:br>
            <a:br>
              <a:rPr lang="en-GB" sz="1600" dirty="0"/>
            </a:br>
            <a:r>
              <a:rPr lang="en-GB" sz="1600" dirty="0">
                <a:solidFill>
                  <a:srgbClr val="FF0000"/>
                </a:solidFill>
                <a:highlight>
                  <a:srgbClr val="FFFF00"/>
                </a:highlight>
              </a:rPr>
              <a:t>You should not be at work, shopping, driving or caring for children.</a:t>
            </a:r>
            <a:r>
              <a:rPr lang="en-GB" sz="1600" dirty="0">
                <a:solidFill>
                  <a:srgbClr val="FF0000"/>
                </a:solidFill>
              </a:rPr>
              <a:t> </a:t>
            </a:r>
            <a:br>
              <a:rPr lang="en-GB" sz="1500" dirty="0"/>
            </a:br>
            <a:br>
              <a:rPr lang="en-GB" sz="1500" dirty="0"/>
            </a:br>
            <a:r>
              <a:rPr lang="en-GB" sz="1500" dirty="0">
                <a:solidFill>
                  <a:srgbClr val="FF0000"/>
                </a:solidFill>
                <a:highlight>
                  <a:srgbClr val="FFFF00"/>
                </a:highlight>
              </a:rPr>
              <a:t>Your camera must be always on during lectures please. </a:t>
            </a:r>
            <a:r>
              <a:rPr lang="en-GB" sz="1500" dirty="0">
                <a:solidFill>
                  <a:srgbClr val="FF0000"/>
                </a:solidFill>
              </a:rPr>
              <a:t> </a:t>
            </a:r>
            <a:r>
              <a:rPr lang="en-GB" sz="1500" dirty="0"/>
              <a:t>-Use the Teams university background to protect your privacy.</a:t>
            </a:r>
            <a:br>
              <a:rPr lang="en-GB" sz="1500" dirty="0">
                <a:solidFill>
                  <a:srgbClr val="FF0000"/>
                </a:solidFill>
                <a:highlight>
                  <a:srgbClr val="FFFF00"/>
                </a:highlight>
              </a:rPr>
            </a:br>
            <a:br>
              <a:rPr lang="en-GB" sz="1500" dirty="0">
                <a:solidFill>
                  <a:srgbClr val="FF0000"/>
                </a:solidFill>
                <a:highlight>
                  <a:srgbClr val="FFFF00"/>
                </a:highlight>
              </a:rPr>
            </a:br>
            <a:r>
              <a:rPr lang="en-GB" sz="1500" dirty="0">
                <a:solidFill>
                  <a:srgbClr val="FF0000"/>
                </a:solidFill>
                <a:highlight>
                  <a:srgbClr val="FFFF00"/>
                </a:highlight>
              </a:rPr>
              <a:t>YOU must join via a laptop or PC/MAC </a:t>
            </a:r>
            <a:r>
              <a:rPr lang="en-GB" sz="1600" dirty="0"/>
              <a:t>–No attendance permitted on phones or tablets</a:t>
            </a:r>
            <a:br>
              <a:rPr lang="en-GB" sz="1500" dirty="0">
                <a:solidFill>
                  <a:srgbClr val="FF0000"/>
                </a:solidFill>
                <a:highlight>
                  <a:srgbClr val="FFFF00"/>
                </a:highlight>
              </a:rPr>
            </a:br>
            <a:br>
              <a:rPr lang="en-GB" sz="1500" dirty="0">
                <a:solidFill>
                  <a:srgbClr val="FF0000"/>
                </a:solidFill>
                <a:highlight>
                  <a:srgbClr val="FFFF00"/>
                </a:highlight>
              </a:rPr>
            </a:br>
            <a:r>
              <a:rPr lang="en-GB" sz="1500" dirty="0">
                <a:solidFill>
                  <a:srgbClr val="FF0000"/>
                </a:solidFill>
                <a:highlight>
                  <a:srgbClr val="FFFF00"/>
                </a:highlight>
              </a:rPr>
              <a:t>You will be removed from the session and logged as absent if you fail to adhere to these criteria.</a:t>
            </a:r>
            <a:br>
              <a:rPr lang="en-GB" sz="1500" dirty="0">
                <a:solidFill>
                  <a:srgbClr val="FF0000"/>
                </a:solidFill>
                <a:highlight>
                  <a:srgbClr val="FFFF00"/>
                </a:highlight>
              </a:rPr>
            </a:br>
            <a:br>
              <a:rPr lang="en-GB" sz="1500" dirty="0"/>
            </a:br>
            <a:br>
              <a:rPr lang="en-GB" sz="1400" u="sng" dirty="0"/>
            </a:br>
            <a:r>
              <a:rPr lang="en-GB" sz="1500" dirty="0"/>
              <a:t>This and all sessions will be recorded so that you can watch it again</a:t>
            </a:r>
            <a:br>
              <a:rPr lang="en-GB" sz="1500" dirty="0"/>
            </a:br>
            <a:endParaRPr lang="en-GB" sz="1500" dirty="0"/>
          </a:p>
        </p:txBody>
      </p:sp>
      <p:sp>
        <p:nvSpPr>
          <p:cNvPr id="6" name="TextBox 5">
            <a:extLst>
              <a:ext uri="{FF2B5EF4-FFF2-40B4-BE49-F238E27FC236}">
                <a16:creationId xmlns:a16="http://schemas.microsoft.com/office/drawing/2014/main" id="{12276771-168B-ED18-63F8-A8DFBC833043}"/>
              </a:ext>
            </a:extLst>
          </p:cNvPr>
          <p:cNvSpPr txBox="1"/>
          <p:nvPr/>
        </p:nvSpPr>
        <p:spPr>
          <a:xfrm>
            <a:off x="4143152" y="1152662"/>
            <a:ext cx="4178545" cy="584775"/>
          </a:xfrm>
          <a:prstGeom prst="rect">
            <a:avLst/>
          </a:prstGeom>
          <a:noFill/>
        </p:spPr>
        <p:txBody>
          <a:bodyPr wrap="square">
            <a:spAutoFit/>
          </a:bodyPr>
          <a:lstStyle/>
          <a:p>
            <a:r>
              <a:rPr kumimoji="0" lang="en-GB" sz="3200" b="0"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Before we start</a:t>
            </a:r>
            <a:endParaRPr lang="en-GB" sz="3200" dirty="0"/>
          </a:p>
        </p:txBody>
      </p:sp>
    </p:spTree>
    <p:extLst>
      <p:ext uri="{BB962C8B-B14F-4D97-AF65-F5344CB8AC3E}">
        <p14:creationId xmlns:p14="http://schemas.microsoft.com/office/powerpoint/2010/main" val="1724581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4ABBF-77E5-4507-9EC4-F64DDAFB6A80}"/>
              </a:ext>
            </a:extLst>
          </p:cNvPr>
          <p:cNvSpPr>
            <a:spLocks noGrp="1"/>
          </p:cNvSpPr>
          <p:nvPr>
            <p:ph type="title"/>
          </p:nvPr>
        </p:nvSpPr>
        <p:spPr>
          <a:xfrm>
            <a:off x="1981200" y="274638"/>
            <a:ext cx="8229600" cy="850106"/>
          </a:xfrm>
        </p:spPr>
        <p:txBody>
          <a:bodyPr anchor="ctr">
            <a:normAutofit/>
          </a:bodyPr>
          <a:lstStyle/>
          <a:p>
            <a:r>
              <a:rPr lang="en-GB" b="1" dirty="0">
                <a:solidFill>
                  <a:srgbClr val="0070C0"/>
                </a:solidFill>
              </a:rPr>
              <a:t>Aims For Today</a:t>
            </a:r>
          </a:p>
        </p:txBody>
      </p:sp>
      <p:pic>
        <p:nvPicPr>
          <p:cNvPr id="4" name="Content Placeholder 3">
            <a:extLst>
              <a:ext uri="{FF2B5EF4-FFF2-40B4-BE49-F238E27FC236}">
                <a16:creationId xmlns:a16="http://schemas.microsoft.com/office/drawing/2014/main" id="{87A8D3C1-79C2-4BB8-89B5-2B5F675F74B2}"/>
              </a:ext>
            </a:extLst>
          </p:cNvPr>
          <p:cNvPicPr>
            <a:picLocks noGrp="1" noChangeAspect="1"/>
          </p:cNvPicPr>
          <p:nvPr>
            <p:ph sz="half" idx="1"/>
          </p:nvPr>
        </p:nvPicPr>
        <p:blipFill>
          <a:blip r:embed="rId2"/>
          <a:stretch>
            <a:fillRect/>
          </a:stretch>
        </p:blipFill>
        <p:spPr>
          <a:xfrm>
            <a:off x="1919536" y="1772816"/>
            <a:ext cx="3302278" cy="2592288"/>
          </a:xfrm>
          <a:prstGeom prst="rect">
            <a:avLst/>
          </a:prstGeom>
          <a:noFill/>
        </p:spPr>
      </p:pic>
      <p:sp>
        <p:nvSpPr>
          <p:cNvPr id="9" name="Content Placeholder 3">
            <a:extLst>
              <a:ext uri="{FF2B5EF4-FFF2-40B4-BE49-F238E27FC236}">
                <a16:creationId xmlns:a16="http://schemas.microsoft.com/office/drawing/2014/main" id="{9882624C-6A20-48B6-AB51-42471DCD5714}"/>
              </a:ext>
            </a:extLst>
          </p:cNvPr>
          <p:cNvSpPr>
            <a:spLocks noGrp="1"/>
          </p:cNvSpPr>
          <p:nvPr>
            <p:ph sz="half" idx="2"/>
          </p:nvPr>
        </p:nvSpPr>
        <p:spPr>
          <a:xfrm>
            <a:off x="5519936" y="1772817"/>
            <a:ext cx="5040560" cy="3816425"/>
          </a:xfrm>
        </p:spPr>
        <p:txBody>
          <a:bodyPr>
            <a:normAutofit/>
          </a:bodyPr>
          <a:lstStyle/>
          <a:p>
            <a:pPr marL="0" indent="0">
              <a:buNone/>
            </a:pPr>
            <a:r>
              <a:rPr lang="en-US" dirty="0"/>
              <a:t>Explore the terms ‘policy’ and ‘practice’</a:t>
            </a:r>
          </a:p>
          <a:p>
            <a:pPr marL="0" indent="0">
              <a:buNone/>
            </a:pPr>
            <a:endParaRPr lang="en-US" dirty="0"/>
          </a:p>
          <a:p>
            <a:pPr marL="0" indent="0">
              <a:buNone/>
            </a:pPr>
            <a:r>
              <a:rPr lang="en-US" dirty="0"/>
              <a:t>Examine the purpose of policy and demonstrate how policies influence companies</a:t>
            </a:r>
          </a:p>
        </p:txBody>
      </p:sp>
    </p:spTree>
    <p:extLst>
      <p:ext uri="{BB962C8B-B14F-4D97-AF65-F5344CB8AC3E}">
        <p14:creationId xmlns:p14="http://schemas.microsoft.com/office/powerpoint/2010/main" val="1293250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1933A-C077-4D2C-A762-BC53EBD7B14A}"/>
              </a:ext>
            </a:extLst>
          </p:cNvPr>
          <p:cNvSpPr>
            <a:spLocks noGrp="1"/>
          </p:cNvSpPr>
          <p:nvPr>
            <p:ph type="title"/>
          </p:nvPr>
        </p:nvSpPr>
        <p:spPr/>
        <p:txBody>
          <a:bodyPr>
            <a:normAutofit/>
          </a:bodyPr>
          <a:lstStyle/>
          <a:p>
            <a:r>
              <a:rPr lang="en-US" sz="4000" b="1" dirty="0">
                <a:solidFill>
                  <a:srgbClr val="0070C0"/>
                </a:solidFill>
              </a:rPr>
              <a:t>What is policy? What is practice?</a:t>
            </a:r>
            <a:endParaRPr lang="en-GB" dirty="0"/>
          </a:p>
        </p:txBody>
      </p:sp>
      <p:sp>
        <p:nvSpPr>
          <p:cNvPr id="3" name="Content Placeholder 2">
            <a:extLst>
              <a:ext uri="{FF2B5EF4-FFF2-40B4-BE49-F238E27FC236}">
                <a16:creationId xmlns:a16="http://schemas.microsoft.com/office/drawing/2014/main" id="{390ADB1C-70F6-4E10-B16A-C153BD544F62}"/>
              </a:ext>
            </a:extLst>
          </p:cNvPr>
          <p:cNvSpPr>
            <a:spLocks noGrp="1"/>
          </p:cNvSpPr>
          <p:nvPr>
            <p:ph sz="half" idx="1"/>
          </p:nvPr>
        </p:nvSpPr>
        <p:spPr>
          <a:xfrm>
            <a:off x="838200" y="1825625"/>
            <a:ext cx="5036618" cy="4351338"/>
          </a:xfrm>
        </p:spPr>
        <p:txBody>
          <a:bodyPr>
            <a:normAutofit/>
          </a:bodyPr>
          <a:lstStyle/>
          <a:p>
            <a:pPr marL="0" indent="0">
              <a:buNone/>
            </a:pPr>
            <a:r>
              <a:rPr lang="en-US" sz="2000" b="1" dirty="0">
                <a:solidFill>
                  <a:srgbClr val="1D2A57"/>
                </a:solidFill>
                <a:latin typeface="Arial" panose="020B0604020202020204" pitchFamily="34" charset="0"/>
              </a:rPr>
              <a:t>Policy = A set of ideas or a plan of what to do in particular situations that has been agreed to officially by a group of people, a business organization, a government, or a political party. </a:t>
            </a:r>
          </a:p>
          <a:p>
            <a:pPr marL="0" indent="0">
              <a:buNone/>
            </a:pPr>
            <a:endParaRPr lang="en-US" sz="2000" b="1" dirty="0">
              <a:solidFill>
                <a:srgbClr val="1D2A57"/>
              </a:solidFill>
              <a:latin typeface="Arial" panose="020B0604020202020204" pitchFamily="34" charset="0"/>
            </a:endParaRPr>
          </a:p>
          <a:p>
            <a:pPr marL="0" indent="0">
              <a:buNone/>
            </a:pPr>
            <a:r>
              <a:rPr lang="en-US" sz="2000" b="1" i="1" dirty="0">
                <a:solidFill>
                  <a:srgbClr val="1D2A57"/>
                </a:solidFill>
                <a:latin typeface="Arial" panose="020B0604020202020204" pitchFamily="34" charset="0"/>
              </a:rPr>
              <a:t>Cambridge dictionary</a:t>
            </a:r>
            <a:endParaRPr lang="en-GB" sz="2000" i="1" dirty="0"/>
          </a:p>
        </p:txBody>
      </p:sp>
      <p:sp>
        <p:nvSpPr>
          <p:cNvPr id="4" name="Content Placeholder 3">
            <a:extLst>
              <a:ext uri="{FF2B5EF4-FFF2-40B4-BE49-F238E27FC236}">
                <a16:creationId xmlns:a16="http://schemas.microsoft.com/office/drawing/2014/main" id="{E330FCE6-A421-4440-BA2C-70D83F584F32}"/>
              </a:ext>
            </a:extLst>
          </p:cNvPr>
          <p:cNvSpPr>
            <a:spLocks noGrp="1"/>
          </p:cNvSpPr>
          <p:nvPr>
            <p:ph sz="half" idx="2"/>
          </p:nvPr>
        </p:nvSpPr>
        <p:spPr>
          <a:xfrm>
            <a:off x="6901923" y="1816429"/>
            <a:ext cx="3394720" cy="892695"/>
          </a:xfrm>
        </p:spPr>
        <p:txBody>
          <a:bodyPr>
            <a:normAutofit/>
          </a:bodyPr>
          <a:lstStyle/>
          <a:p>
            <a:pPr marL="0" indent="0">
              <a:buNone/>
            </a:pPr>
            <a:r>
              <a:rPr lang="en-US" sz="2000" b="1" dirty="0">
                <a:solidFill>
                  <a:srgbClr val="1D2A57"/>
                </a:solidFill>
                <a:latin typeface="Arial" panose="020B0604020202020204" pitchFamily="34" charset="0"/>
              </a:rPr>
              <a:t>Practice = Action rather than thought or ideas</a:t>
            </a:r>
            <a:endParaRPr lang="en-GB" dirty="0"/>
          </a:p>
        </p:txBody>
      </p:sp>
      <p:sp>
        <p:nvSpPr>
          <p:cNvPr id="5" name="Oval 4">
            <a:extLst>
              <a:ext uri="{FF2B5EF4-FFF2-40B4-BE49-F238E27FC236}">
                <a16:creationId xmlns:a16="http://schemas.microsoft.com/office/drawing/2014/main" id="{781FCF42-E895-485F-84C9-F9D583BDFBE5}"/>
              </a:ext>
            </a:extLst>
          </p:cNvPr>
          <p:cNvSpPr/>
          <p:nvPr/>
        </p:nvSpPr>
        <p:spPr>
          <a:xfrm>
            <a:off x="6901923" y="2834866"/>
            <a:ext cx="3672408" cy="23328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Employees and managers can be held ACCOUNTABLE for following policies (but NOT for practice)</a:t>
            </a:r>
            <a:endParaRPr lang="en-GB" sz="2000" dirty="0"/>
          </a:p>
        </p:txBody>
      </p:sp>
    </p:spTree>
    <p:extLst>
      <p:ext uri="{BB962C8B-B14F-4D97-AF65-F5344CB8AC3E}">
        <p14:creationId xmlns:p14="http://schemas.microsoft.com/office/powerpoint/2010/main" val="2765840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211AD-0D5F-4FC7-9199-C04F28E143F2}"/>
              </a:ext>
            </a:extLst>
          </p:cNvPr>
          <p:cNvSpPr>
            <a:spLocks noGrp="1"/>
          </p:cNvSpPr>
          <p:nvPr>
            <p:ph type="title"/>
          </p:nvPr>
        </p:nvSpPr>
        <p:spPr>
          <a:xfrm>
            <a:off x="2060098" y="195193"/>
            <a:ext cx="10515600" cy="1325563"/>
          </a:xfrm>
        </p:spPr>
        <p:txBody>
          <a:bodyPr>
            <a:normAutofit/>
          </a:bodyPr>
          <a:lstStyle/>
          <a:p>
            <a:r>
              <a:rPr lang="en-US" sz="4800" b="1" dirty="0">
                <a:solidFill>
                  <a:srgbClr val="2C5E83"/>
                </a:solidFill>
              </a:rPr>
              <a:t>Examples of policy vs practice</a:t>
            </a:r>
            <a:endParaRPr lang="en-GB" sz="4800" b="1" dirty="0">
              <a:solidFill>
                <a:srgbClr val="2C5E83"/>
              </a:solidFill>
            </a:endParaRPr>
          </a:p>
        </p:txBody>
      </p:sp>
      <p:sp>
        <p:nvSpPr>
          <p:cNvPr id="5" name="Content Placeholder 4">
            <a:extLst>
              <a:ext uri="{FF2B5EF4-FFF2-40B4-BE49-F238E27FC236}">
                <a16:creationId xmlns:a16="http://schemas.microsoft.com/office/drawing/2014/main" id="{16F37A33-7DD8-4029-A910-CC5476650DE8}"/>
              </a:ext>
            </a:extLst>
          </p:cNvPr>
          <p:cNvSpPr>
            <a:spLocks noGrp="1"/>
          </p:cNvSpPr>
          <p:nvPr>
            <p:ph idx="1"/>
          </p:nvPr>
        </p:nvSpPr>
        <p:spPr/>
        <p:txBody>
          <a:bodyPr>
            <a:normAutofit/>
          </a:bodyPr>
          <a:lstStyle/>
          <a:p>
            <a:r>
              <a:rPr lang="en-US" dirty="0"/>
              <a:t>“We try to look at our email every day and respond as soon as we can”</a:t>
            </a:r>
          </a:p>
          <a:p>
            <a:endParaRPr lang="en-US" dirty="0"/>
          </a:p>
          <a:p>
            <a:endParaRPr lang="en-US" dirty="0"/>
          </a:p>
          <a:p>
            <a:r>
              <a:rPr lang="en-US" dirty="0"/>
              <a:t>“Our policy is that all employees will monitor their email account on a daily basis and respond within 48hours during working periods, or provide alternative forms of communication”.</a:t>
            </a:r>
            <a:endParaRPr lang="en-GB" dirty="0"/>
          </a:p>
        </p:txBody>
      </p:sp>
    </p:spTree>
    <p:extLst>
      <p:ext uri="{BB962C8B-B14F-4D97-AF65-F5344CB8AC3E}">
        <p14:creationId xmlns:p14="http://schemas.microsoft.com/office/powerpoint/2010/main" val="3489251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78C55-CC9C-4727-8CBA-E12A0A0D109C}"/>
              </a:ext>
            </a:extLst>
          </p:cNvPr>
          <p:cNvSpPr>
            <a:spLocks noGrp="1"/>
          </p:cNvSpPr>
          <p:nvPr>
            <p:ph type="title"/>
          </p:nvPr>
        </p:nvSpPr>
        <p:spPr/>
        <p:txBody>
          <a:bodyPr>
            <a:normAutofit/>
          </a:bodyPr>
          <a:lstStyle/>
          <a:p>
            <a:r>
              <a:rPr lang="en-US" b="1" dirty="0">
                <a:solidFill>
                  <a:srgbClr val="2C5E83"/>
                </a:solidFill>
              </a:rPr>
              <a:t>How is </a:t>
            </a:r>
            <a:r>
              <a:rPr lang="en-US" b="1" dirty="0" err="1">
                <a:solidFill>
                  <a:srgbClr val="2C5E83"/>
                </a:solidFill>
              </a:rPr>
              <a:t>organisational</a:t>
            </a:r>
            <a:r>
              <a:rPr lang="en-US" b="1" dirty="0">
                <a:solidFill>
                  <a:srgbClr val="2C5E83"/>
                </a:solidFill>
              </a:rPr>
              <a:t> policy made?</a:t>
            </a:r>
            <a:endParaRPr lang="en-GB" b="1" dirty="0">
              <a:solidFill>
                <a:srgbClr val="2C5E83"/>
              </a:solidFill>
            </a:endParaRPr>
          </a:p>
        </p:txBody>
      </p:sp>
      <p:sp>
        <p:nvSpPr>
          <p:cNvPr id="3" name="Content Placeholder 2">
            <a:extLst>
              <a:ext uri="{FF2B5EF4-FFF2-40B4-BE49-F238E27FC236}">
                <a16:creationId xmlns:a16="http://schemas.microsoft.com/office/drawing/2014/main" id="{5B6365A3-7575-433C-B0C5-E58D46945B33}"/>
              </a:ext>
            </a:extLst>
          </p:cNvPr>
          <p:cNvSpPr>
            <a:spLocks noGrp="1"/>
          </p:cNvSpPr>
          <p:nvPr>
            <p:ph idx="1"/>
          </p:nvPr>
        </p:nvSpPr>
        <p:spPr/>
        <p:txBody>
          <a:bodyPr/>
          <a:lstStyle/>
          <a:p>
            <a:pPr marL="514350" indent="-514350">
              <a:buFont typeface="+mj-lt"/>
              <a:buAutoNum type="arabicPeriod"/>
            </a:pPr>
            <a:r>
              <a:rPr lang="en-US" dirty="0"/>
              <a:t>Think the issue through</a:t>
            </a:r>
          </a:p>
          <a:p>
            <a:pPr marL="514350" indent="-514350">
              <a:buFont typeface="+mj-lt"/>
              <a:buAutoNum type="arabicPeriod"/>
            </a:pPr>
            <a:r>
              <a:rPr lang="en-US" dirty="0"/>
              <a:t>Seek legal advice where needed</a:t>
            </a:r>
          </a:p>
          <a:p>
            <a:pPr marL="514350" indent="-514350">
              <a:buFont typeface="+mj-lt"/>
              <a:buAutoNum type="arabicPeriod"/>
            </a:pPr>
            <a:r>
              <a:rPr lang="en-US" dirty="0"/>
              <a:t>Make a specific, written statement about how the issue should be dealt with</a:t>
            </a:r>
          </a:p>
          <a:p>
            <a:pPr marL="514350" indent="-514350">
              <a:buFont typeface="+mj-lt"/>
              <a:buAutoNum type="arabicPeriod"/>
            </a:pPr>
            <a:r>
              <a:rPr lang="en-US" dirty="0"/>
              <a:t>Communicate that policy clearly to all staff</a:t>
            </a:r>
          </a:p>
          <a:p>
            <a:pPr marL="514350" indent="-514350">
              <a:buFont typeface="+mj-lt"/>
              <a:buAutoNum type="arabicPeriod"/>
            </a:pPr>
            <a:r>
              <a:rPr lang="en-US" dirty="0"/>
              <a:t>Ensure it is acted upon</a:t>
            </a:r>
            <a:endParaRPr lang="en-GB" dirty="0"/>
          </a:p>
        </p:txBody>
      </p:sp>
    </p:spTree>
    <p:extLst>
      <p:ext uri="{BB962C8B-B14F-4D97-AF65-F5344CB8AC3E}">
        <p14:creationId xmlns:p14="http://schemas.microsoft.com/office/powerpoint/2010/main" val="3780496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DABAA-BA01-4F8A-B781-308ACA853BBE}"/>
              </a:ext>
            </a:extLst>
          </p:cNvPr>
          <p:cNvSpPr>
            <a:spLocks noGrp="1"/>
          </p:cNvSpPr>
          <p:nvPr>
            <p:ph type="title"/>
          </p:nvPr>
        </p:nvSpPr>
        <p:spPr/>
        <p:txBody>
          <a:bodyPr>
            <a:normAutofit/>
          </a:bodyPr>
          <a:lstStyle/>
          <a:p>
            <a:pPr algn="ctr"/>
            <a:r>
              <a:rPr lang="en-US" sz="4800" b="1" dirty="0">
                <a:solidFill>
                  <a:srgbClr val="2C5E83"/>
                </a:solidFill>
              </a:rPr>
              <a:t>How can we investigate practice?</a:t>
            </a:r>
            <a:endParaRPr lang="en-GB" sz="4800" b="1" dirty="0">
              <a:solidFill>
                <a:srgbClr val="2C5E83"/>
              </a:solidFill>
            </a:endParaRPr>
          </a:p>
        </p:txBody>
      </p:sp>
      <p:sp>
        <p:nvSpPr>
          <p:cNvPr id="3" name="Content Placeholder 2">
            <a:extLst>
              <a:ext uri="{FF2B5EF4-FFF2-40B4-BE49-F238E27FC236}">
                <a16:creationId xmlns:a16="http://schemas.microsoft.com/office/drawing/2014/main" id="{4B7087A1-6629-4B15-9A66-52366C2BF4D9}"/>
              </a:ext>
            </a:extLst>
          </p:cNvPr>
          <p:cNvSpPr>
            <a:spLocks noGrp="1"/>
          </p:cNvSpPr>
          <p:nvPr>
            <p:ph idx="1"/>
          </p:nvPr>
        </p:nvSpPr>
        <p:spPr>
          <a:xfrm>
            <a:off x="1981200" y="1772816"/>
            <a:ext cx="8229600" cy="3744417"/>
          </a:xfrm>
        </p:spPr>
        <p:txBody>
          <a:bodyPr>
            <a:normAutofit/>
          </a:bodyPr>
          <a:lstStyle/>
          <a:p>
            <a:r>
              <a:rPr lang="en-US" dirty="0"/>
              <a:t>Personal, direct observation.</a:t>
            </a:r>
          </a:p>
          <a:p>
            <a:r>
              <a:rPr lang="en-US" dirty="0"/>
              <a:t>Testimony, witnesses, reviews.</a:t>
            </a:r>
          </a:p>
          <a:p>
            <a:r>
              <a:rPr lang="en-US" dirty="0"/>
              <a:t>Glassdoor, </a:t>
            </a:r>
            <a:r>
              <a:rPr lang="en-US" dirty="0" err="1"/>
              <a:t>Tripadvisor</a:t>
            </a:r>
            <a:endParaRPr lang="en-US" dirty="0"/>
          </a:p>
          <a:p>
            <a:r>
              <a:rPr lang="en-US" dirty="0"/>
              <a:t>Journalism, TV or newspaper accounts.</a:t>
            </a:r>
          </a:p>
          <a:p>
            <a:r>
              <a:rPr lang="en-US" dirty="0"/>
              <a:t>Social media accounts</a:t>
            </a:r>
          </a:p>
          <a:p>
            <a:r>
              <a:rPr lang="en-US" dirty="0"/>
              <a:t>Trade magazine articles, independent websites.</a:t>
            </a:r>
          </a:p>
          <a:p>
            <a:endParaRPr lang="en-GB" dirty="0"/>
          </a:p>
        </p:txBody>
      </p:sp>
    </p:spTree>
    <p:extLst>
      <p:ext uri="{BB962C8B-B14F-4D97-AF65-F5344CB8AC3E}">
        <p14:creationId xmlns:p14="http://schemas.microsoft.com/office/powerpoint/2010/main" val="18046528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6BB73-0668-44E4-A91A-1705D8479FBA}"/>
              </a:ext>
            </a:extLst>
          </p:cNvPr>
          <p:cNvSpPr>
            <a:spLocks noGrp="1"/>
          </p:cNvSpPr>
          <p:nvPr>
            <p:ph type="title"/>
          </p:nvPr>
        </p:nvSpPr>
        <p:spPr>
          <a:xfrm>
            <a:off x="1988624" y="288995"/>
            <a:ext cx="4330824" cy="2002234"/>
          </a:xfrm>
        </p:spPr>
        <p:txBody>
          <a:bodyPr>
            <a:normAutofit/>
          </a:bodyPr>
          <a:lstStyle/>
          <a:p>
            <a:r>
              <a:rPr lang="en-US" sz="4000" b="1" dirty="0">
                <a:solidFill>
                  <a:srgbClr val="0070C0"/>
                </a:solidFill>
              </a:rPr>
              <a:t>Let’s look at policies on some hotel websites</a:t>
            </a:r>
            <a:endParaRPr lang="en-GB" sz="4000" b="1" dirty="0">
              <a:solidFill>
                <a:srgbClr val="0070C0"/>
              </a:solidFill>
            </a:endParaRPr>
          </a:p>
        </p:txBody>
      </p:sp>
      <p:pic>
        <p:nvPicPr>
          <p:cNvPr id="6" name="Picture 5">
            <a:extLst>
              <a:ext uri="{FF2B5EF4-FFF2-40B4-BE49-F238E27FC236}">
                <a16:creationId xmlns:a16="http://schemas.microsoft.com/office/drawing/2014/main" id="{68C4E0BA-16A3-416F-B3AA-BFF375ED97D0}"/>
              </a:ext>
            </a:extLst>
          </p:cNvPr>
          <p:cNvPicPr>
            <a:picLocks noChangeAspect="1"/>
          </p:cNvPicPr>
          <p:nvPr/>
        </p:nvPicPr>
        <p:blipFill rotWithShape="1">
          <a:blip r:embed="rId2"/>
          <a:srcRect t="14445" b="5201"/>
          <a:stretch/>
        </p:blipFill>
        <p:spPr>
          <a:xfrm>
            <a:off x="1447800" y="2636912"/>
            <a:ext cx="9363754" cy="4232384"/>
          </a:xfrm>
          <a:prstGeom prst="rect">
            <a:avLst/>
          </a:prstGeom>
        </p:spPr>
      </p:pic>
      <p:pic>
        <p:nvPicPr>
          <p:cNvPr id="1028" name="Picture 4" descr="See the source image">
            <a:extLst>
              <a:ext uri="{FF2B5EF4-FFF2-40B4-BE49-F238E27FC236}">
                <a16:creationId xmlns:a16="http://schemas.microsoft.com/office/drawing/2014/main" id="{DDBC71AF-C363-470B-8C80-9652ABD551B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6080" y="-27776"/>
            <a:ext cx="4737222" cy="26646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55112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See the source image">
            <a:extLst>
              <a:ext uri="{FF2B5EF4-FFF2-40B4-BE49-F238E27FC236}">
                <a16:creationId xmlns:a16="http://schemas.microsoft.com/office/drawing/2014/main" id="{DDBC71AF-C363-470B-8C80-9652ABD551B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544272" y="-5272"/>
            <a:ext cx="2648990" cy="149005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212B6CC1-DF33-45A7-A06D-78040F860C67}"/>
              </a:ext>
            </a:extLst>
          </p:cNvPr>
          <p:cNvPicPr>
            <a:picLocks noChangeAspect="1"/>
          </p:cNvPicPr>
          <p:nvPr/>
        </p:nvPicPr>
        <p:blipFill rotWithShape="1">
          <a:blip r:embed="rId3"/>
          <a:srcRect l="18500" t="16401" r="19288" b="5201"/>
          <a:stretch/>
        </p:blipFill>
        <p:spPr>
          <a:xfrm>
            <a:off x="1631504" y="116633"/>
            <a:ext cx="7338658" cy="5202087"/>
          </a:xfrm>
          <a:prstGeom prst="rect">
            <a:avLst/>
          </a:prstGeom>
        </p:spPr>
      </p:pic>
    </p:spTree>
    <p:extLst>
      <p:ext uri="{BB962C8B-B14F-4D97-AF65-F5344CB8AC3E}">
        <p14:creationId xmlns:p14="http://schemas.microsoft.com/office/powerpoint/2010/main" val="20035535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1DE36-35B6-47E6-924E-CFE2E6AEFBB1}"/>
              </a:ext>
            </a:extLst>
          </p:cNvPr>
          <p:cNvSpPr>
            <a:spLocks noGrp="1"/>
          </p:cNvSpPr>
          <p:nvPr>
            <p:ph type="title"/>
          </p:nvPr>
        </p:nvSpPr>
        <p:spPr>
          <a:xfrm>
            <a:off x="2207568" y="369392"/>
            <a:ext cx="5472608" cy="2411536"/>
          </a:xfrm>
        </p:spPr>
        <p:txBody>
          <a:bodyPr>
            <a:noAutofit/>
          </a:bodyPr>
          <a:lstStyle/>
          <a:p>
            <a:r>
              <a:rPr lang="en-US" sz="3200" dirty="0"/>
              <a:t>Task- Choose any company and look at its website, find a policy statement and examine …</a:t>
            </a:r>
            <a:endParaRPr lang="en-GB" sz="3200" dirty="0"/>
          </a:p>
        </p:txBody>
      </p:sp>
      <p:pic>
        <p:nvPicPr>
          <p:cNvPr id="1028" name="Picture 4" descr="See the source image">
            <a:extLst>
              <a:ext uri="{FF2B5EF4-FFF2-40B4-BE49-F238E27FC236}">
                <a16:creationId xmlns:a16="http://schemas.microsoft.com/office/drawing/2014/main" id="{FA4A2117-3361-4B25-99A0-3D44A670893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89088" y="4437112"/>
            <a:ext cx="4427984" cy="94479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ee the source image">
            <a:extLst>
              <a:ext uri="{FF2B5EF4-FFF2-40B4-BE49-F238E27FC236}">
                <a16:creationId xmlns:a16="http://schemas.microsoft.com/office/drawing/2014/main" id="{350F86A7-DDD3-423F-9AE5-FCE0E9A61166}"/>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863752" y="2906564"/>
            <a:ext cx="3321764" cy="153054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See the source image">
            <a:extLst>
              <a:ext uri="{FF2B5EF4-FFF2-40B4-BE49-F238E27FC236}">
                <a16:creationId xmlns:a16="http://schemas.microsoft.com/office/drawing/2014/main" id="{C9A20FBC-3169-4E82-BC32-3F487F358BBE}"/>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189278" y="188640"/>
            <a:ext cx="2050827" cy="164187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See the source image">
            <a:extLst>
              <a:ext uri="{FF2B5EF4-FFF2-40B4-BE49-F238E27FC236}">
                <a16:creationId xmlns:a16="http://schemas.microsoft.com/office/drawing/2014/main" id="{CD2BA34E-612D-49F8-B040-37D54B5FD7F3}"/>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670052" y="2420889"/>
            <a:ext cx="1936453" cy="193645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43FA9D7-5666-4C5C-88FB-7E629CF539B9}"/>
              </a:ext>
            </a:extLst>
          </p:cNvPr>
          <p:cNvSpPr txBox="1"/>
          <p:nvPr/>
        </p:nvSpPr>
        <p:spPr>
          <a:xfrm>
            <a:off x="7680176" y="2629664"/>
            <a:ext cx="2841773" cy="923330"/>
          </a:xfrm>
          <a:prstGeom prst="rect">
            <a:avLst/>
          </a:prstGeom>
        </p:spPr>
        <p:style>
          <a:lnRef idx="0">
            <a:schemeClr val="accent5"/>
          </a:lnRef>
          <a:fillRef idx="3">
            <a:schemeClr val="accent5"/>
          </a:fillRef>
          <a:effectRef idx="3">
            <a:schemeClr val="accent5"/>
          </a:effectRef>
          <a:fontRef idx="minor">
            <a:schemeClr val="lt1"/>
          </a:fontRef>
        </p:style>
        <p:txBody>
          <a:bodyPr wrap="square" rtlCol="0">
            <a:spAutoFit/>
          </a:bodyPr>
          <a:lstStyle/>
          <a:p>
            <a:r>
              <a:rPr lang="en-US" dirty="0"/>
              <a:t>On what kind of issues do companies publish their written policies?</a:t>
            </a:r>
            <a:endParaRPr lang="en-GB" dirty="0"/>
          </a:p>
        </p:txBody>
      </p:sp>
      <p:sp>
        <p:nvSpPr>
          <p:cNvPr id="12" name="TextBox 11">
            <a:extLst>
              <a:ext uri="{FF2B5EF4-FFF2-40B4-BE49-F238E27FC236}">
                <a16:creationId xmlns:a16="http://schemas.microsoft.com/office/drawing/2014/main" id="{EF7926C3-B6EF-4675-A1B2-0D601F69B27B}"/>
              </a:ext>
            </a:extLst>
          </p:cNvPr>
          <p:cNvSpPr txBox="1"/>
          <p:nvPr/>
        </p:nvSpPr>
        <p:spPr>
          <a:xfrm>
            <a:off x="7680176" y="3671837"/>
            <a:ext cx="2841773" cy="923330"/>
          </a:xfrm>
          <a:prstGeom prst="rect">
            <a:avLst/>
          </a:prstGeom>
        </p:spPr>
        <p:style>
          <a:lnRef idx="0">
            <a:schemeClr val="accent5"/>
          </a:lnRef>
          <a:fillRef idx="3">
            <a:schemeClr val="accent5"/>
          </a:fillRef>
          <a:effectRef idx="3">
            <a:schemeClr val="accent5"/>
          </a:effectRef>
          <a:fontRef idx="minor">
            <a:schemeClr val="lt1"/>
          </a:fontRef>
        </p:style>
        <p:txBody>
          <a:bodyPr wrap="square" rtlCol="0">
            <a:spAutoFit/>
          </a:bodyPr>
          <a:lstStyle/>
          <a:p>
            <a:r>
              <a:rPr lang="en-US" dirty="0"/>
              <a:t>What does this policy mean for employees and managers?</a:t>
            </a:r>
            <a:endParaRPr lang="en-GB" dirty="0"/>
          </a:p>
        </p:txBody>
      </p:sp>
      <p:sp>
        <p:nvSpPr>
          <p:cNvPr id="13" name="TextBox 12">
            <a:extLst>
              <a:ext uri="{FF2B5EF4-FFF2-40B4-BE49-F238E27FC236}">
                <a16:creationId xmlns:a16="http://schemas.microsoft.com/office/drawing/2014/main" id="{27777DF6-3B80-40D5-9C75-121725A8EEF0}"/>
              </a:ext>
            </a:extLst>
          </p:cNvPr>
          <p:cNvSpPr txBox="1"/>
          <p:nvPr/>
        </p:nvSpPr>
        <p:spPr>
          <a:xfrm>
            <a:off x="7666176" y="4714011"/>
            <a:ext cx="2841773" cy="646331"/>
          </a:xfrm>
          <a:prstGeom prst="rect">
            <a:avLst/>
          </a:prstGeom>
        </p:spPr>
        <p:style>
          <a:lnRef idx="0">
            <a:schemeClr val="accent5"/>
          </a:lnRef>
          <a:fillRef idx="3">
            <a:schemeClr val="accent5"/>
          </a:fillRef>
          <a:effectRef idx="3">
            <a:schemeClr val="accent5"/>
          </a:effectRef>
          <a:fontRef idx="minor">
            <a:schemeClr val="lt1"/>
          </a:fontRef>
        </p:style>
        <p:txBody>
          <a:bodyPr wrap="square" rtlCol="0">
            <a:spAutoFit/>
          </a:bodyPr>
          <a:lstStyle/>
          <a:p>
            <a:r>
              <a:rPr lang="en-US" dirty="0"/>
              <a:t>What impact might it have on customers?</a:t>
            </a:r>
            <a:endParaRPr lang="en-GB" dirty="0"/>
          </a:p>
        </p:txBody>
      </p:sp>
      <p:sp>
        <p:nvSpPr>
          <p:cNvPr id="3" name="TextBox 2">
            <a:extLst>
              <a:ext uri="{FF2B5EF4-FFF2-40B4-BE49-F238E27FC236}">
                <a16:creationId xmlns:a16="http://schemas.microsoft.com/office/drawing/2014/main" id="{E594FCCC-F7A8-6C9F-71BC-07526FA62721}"/>
              </a:ext>
            </a:extLst>
          </p:cNvPr>
          <p:cNvSpPr txBox="1"/>
          <p:nvPr/>
        </p:nvSpPr>
        <p:spPr>
          <a:xfrm>
            <a:off x="146958" y="315383"/>
            <a:ext cx="1888671" cy="523220"/>
          </a:xfrm>
          <a:prstGeom prst="rect">
            <a:avLst/>
          </a:prstGeom>
          <a:noFill/>
        </p:spPr>
        <p:txBody>
          <a:bodyPr wrap="square" rtlCol="0">
            <a:spAutoFit/>
          </a:bodyPr>
          <a:lstStyle/>
          <a:p>
            <a:r>
              <a:rPr lang="en-GB" sz="2800" b="1" dirty="0">
                <a:solidFill>
                  <a:srgbClr val="FF0000"/>
                </a:solidFill>
              </a:rPr>
              <a:t>30 minutes</a:t>
            </a:r>
          </a:p>
        </p:txBody>
      </p:sp>
    </p:spTree>
    <p:extLst>
      <p:ext uri="{BB962C8B-B14F-4D97-AF65-F5344CB8AC3E}">
        <p14:creationId xmlns:p14="http://schemas.microsoft.com/office/powerpoint/2010/main" val="1723175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F0E95184-20DE-4226-BC22-C414303AD71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321" r="929" b="11456"/>
          <a:stretch/>
        </p:blipFill>
        <p:spPr bwMode="auto">
          <a:xfrm>
            <a:off x="1524000" y="958317"/>
            <a:ext cx="9144000" cy="494136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2">
            <a:extLst>
              <a:ext uri="{FF2B5EF4-FFF2-40B4-BE49-F238E27FC236}">
                <a16:creationId xmlns:a16="http://schemas.microsoft.com/office/drawing/2014/main" id="{DA80E266-3C9A-4CA0-BA6B-89A7B4D3E341}"/>
              </a:ext>
            </a:extLst>
          </p:cNvPr>
          <p:cNvSpPr txBox="1">
            <a:spLocks noChangeArrowheads="1"/>
          </p:cNvSpPr>
          <p:nvPr/>
        </p:nvSpPr>
        <p:spPr>
          <a:xfrm>
            <a:off x="1524000" y="0"/>
            <a:ext cx="9144000" cy="1761660"/>
          </a:xfrm>
          <a:prstGeom prst="rect">
            <a:avLst/>
          </a:prstGeom>
          <a:solidFill>
            <a:schemeClr val="tx2"/>
          </a:solidFill>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sz="3000" dirty="0">
              <a:solidFill>
                <a:schemeClr val="bg1"/>
              </a:solidFill>
            </a:endParaRPr>
          </a:p>
          <a:p>
            <a:pPr algn="l"/>
            <a:r>
              <a:rPr lang="en-GB" sz="3000" dirty="0">
                <a:solidFill>
                  <a:schemeClr val="bg1"/>
                </a:solidFill>
              </a:rPr>
              <a:t>Break-time</a:t>
            </a:r>
          </a:p>
          <a:p>
            <a:pPr algn="l"/>
            <a:r>
              <a:rPr lang="en-GB" sz="3000" dirty="0">
                <a:solidFill>
                  <a:schemeClr val="bg1"/>
                </a:solidFill>
              </a:rPr>
              <a:t>Share your paper </a:t>
            </a:r>
            <a:r>
              <a:rPr lang="en-GB" sz="3000">
                <a:solidFill>
                  <a:schemeClr val="bg1"/>
                </a:solidFill>
              </a:rPr>
              <a:t>from the </a:t>
            </a:r>
            <a:r>
              <a:rPr lang="en-GB" sz="3000" dirty="0">
                <a:solidFill>
                  <a:schemeClr val="bg1"/>
                </a:solidFill>
              </a:rPr>
              <a:t>library after the break</a:t>
            </a:r>
          </a:p>
        </p:txBody>
      </p:sp>
    </p:spTree>
    <p:extLst>
      <p:ext uri="{BB962C8B-B14F-4D97-AF65-F5344CB8AC3E}">
        <p14:creationId xmlns:p14="http://schemas.microsoft.com/office/powerpoint/2010/main" val="41088915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5D367-2F8E-49FA-97C6-456FFE27DCDA}"/>
              </a:ext>
            </a:extLst>
          </p:cNvPr>
          <p:cNvSpPr>
            <a:spLocks noGrp="1"/>
          </p:cNvSpPr>
          <p:nvPr>
            <p:ph type="title"/>
          </p:nvPr>
        </p:nvSpPr>
        <p:spPr/>
        <p:txBody>
          <a:bodyPr>
            <a:noAutofit/>
          </a:bodyPr>
          <a:lstStyle/>
          <a:p>
            <a:r>
              <a:rPr lang="en-GB" sz="2800" b="1" dirty="0">
                <a:solidFill>
                  <a:schemeClr val="accent1">
                    <a:lumMod val="50000"/>
                  </a:schemeClr>
                </a:solidFill>
              </a:rPr>
              <a:t>Reading together – Find the following academic articles entitled…</a:t>
            </a:r>
          </a:p>
        </p:txBody>
      </p:sp>
      <p:sp>
        <p:nvSpPr>
          <p:cNvPr id="3" name="Content Placeholder 2">
            <a:extLst>
              <a:ext uri="{FF2B5EF4-FFF2-40B4-BE49-F238E27FC236}">
                <a16:creationId xmlns:a16="http://schemas.microsoft.com/office/drawing/2014/main" id="{CC94D43D-5616-453E-9422-DB27038707D1}"/>
              </a:ext>
            </a:extLst>
          </p:cNvPr>
          <p:cNvSpPr>
            <a:spLocks noGrp="1"/>
          </p:cNvSpPr>
          <p:nvPr>
            <p:ph idx="1"/>
          </p:nvPr>
        </p:nvSpPr>
        <p:spPr>
          <a:xfrm>
            <a:off x="1955540" y="1454150"/>
            <a:ext cx="8280920" cy="1974850"/>
          </a:xfrm>
        </p:spPr>
        <p:txBody>
          <a:bodyPr>
            <a:normAutofit fontScale="62500" lnSpcReduction="20000"/>
          </a:bodyPr>
          <a:lstStyle/>
          <a:p>
            <a:pPr marL="0" indent="0" algn="ctr">
              <a:buNone/>
            </a:pPr>
            <a:r>
              <a:rPr lang="en-GB" dirty="0"/>
              <a:t>Underemployment and the lived experiences of migrant workers in the hotel industry: policy and industry implications</a:t>
            </a:r>
          </a:p>
          <a:p>
            <a:pPr marL="0" indent="0" algn="ctr">
              <a:buNone/>
            </a:pPr>
            <a:endParaRPr lang="en-GB" b="1" i="1" dirty="0">
              <a:solidFill>
                <a:srgbClr val="0070C0"/>
              </a:solidFill>
            </a:endParaRPr>
          </a:p>
          <a:p>
            <a:pPr marL="0" indent="0" algn="ctr">
              <a:buNone/>
            </a:pPr>
            <a:r>
              <a:rPr lang="en-GB" b="0" i="0" dirty="0">
                <a:effectLst/>
                <a:latin typeface="aleoregular"/>
              </a:rPr>
              <a:t>Analysis of hotels’ environmentally sustainable policies and practices: Sustainability and corporate social responsibility in hospitality and tourism</a:t>
            </a:r>
          </a:p>
          <a:p>
            <a:pPr marL="0" indent="0" algn="ctr">
              <a:buNone/>
            </a:pPr>
            <a:endParaRPr lang="en-GB" dirty="0">
              <a:latin typeface="aleoregular"/>
            </a:endParaRPr>
          </a:p>
          <a:p>
            <a:pPr marL="0" indent="0" algn="ctr">
              <a:buNone/>
            </a:pPr>
            <a:r>
              <a:rPr lang="en-GB" b="0" i="0" dirty="0">
                <a:effectLst/>
                <a:latin typeface="aleoregular"/>
              </a:rPr>
              <a:t>Journals are accessible on Moodle</a:t>
            </a:r>
          </a:p>
          <a:p>
            <a:pPr marL="0" indent="0" algn="ctr">
              <a:buNone/>
            </a:pPr>
            <a:endParaRPr lang="en-GB" b="1" i="1" dirty="0">
              <a:solidFill>
                <a:srgbClr val="0070C0"/>
              </a:solidFill>
            </a:endParaRPr>
          </a:p>
        </p:txBody>
      </p:sp>
      <p:sp>
        <p:nvSpPr>
          <p:cNvPr id="4" name="TextBox 3">
            <a:extLst>
              <a:ext uri="{FF2B5EF4-FFF2-40B4-BE49-F238E27FC236}">
                <a16:creationId xmlns:a16="http://schemas.microsoft.com/office/drawing/2014/main" id="{E3B312C6-3D98-AE0E-FCA6-755D7FE3DED8}"/>
              </a:ext>
            </a:extLst>
          </p:cNvPr>
          <p:cNvSpPr txBox="1"/>
          <p:nvPr/>
        </p:nvSpPr>
        <p:spPr>
          <a:xfrm>
            <a:off x="130629" y="3429000"/>
            <a:ext cx="10406743" cy="3908762"/>
          </a:xfrm>
          <a:prstGeom prst="rect">
            <a:avLst/>
          </a:prstGeom>
          <a:noFill/>
        </p:spPr>
        <p:txBody>
          <a:bodyPr wrap="square" rtlCol="0">
            <a:spAutoFit/>
          </a:bodyPr>
          <a:lstStyle/>
          <a:p>
            <a:r>
              <a:rPr lang="en-GB" sz="3200" b="1" dirty="0"/>
              <a:t>Group Discussion: </a:t>
            </a:r>
          </a:p>
          <a:p>
            <a:r>
              <a:rPr lang="en-GB" sz="2000" dirty="0"/>
              <a:t>What are the key points from the journals?</a:t>
            </a:r>
          </a:p>
          <a:p>
            <a:endParaRPr lang="en-GB" sz="2000" dirty="0"/>
          </a:p>
          <a:p>
            <a:r>
              <a:rPr lang="en-GB" sz="2000" dirty="0"/>
              <a:t>How do the journals compare?</a:t>
            </a:r>
          </a:p>
          <a:p>
            <a:endParaRPr lang="en-GB" sz="2000" dirty="0"/>
          </a:p>
          <a:p>
            <a:r>
              <a:rPr lang="en-GB" sz="2000" dirty="0"/>
              <a:t>Reflect on how these issues impact the hotels and hospitality industry?</a:t>
            </a:r>
          </a:p>
          <a:p>
            <a:endParaRPr lang="en-GB" sz="2000" dirty="0"/>
          </a:p>
          <a:p>
            <a:endParaRPr lang="en-GB" sz="2000" dirty="0"/>
          </a:p>
          <a:p>
            <a:endParaRPr lang="en-GB" sz="2000" dirty="0"/>
          </a:p>
          <a:p>
            <a:endParaRPr lang="en-GB" sz="2000" dirty="0"/>
          </a:p>
          <a:p>
            <a:endParaRPr lang="en-GB" dirty="0"/>
          </a:p>
          <a:p>
            <a:endParaRPr lang="en-GB" dirty="0"/>
          </a:p>
        </p:txBody>
      </p:sp>
      <p:sp>
        <p:nvSpPr>
          <p:cNvPr id="5" name="TextBox 4">
            <a:extLst>
              <a:ext uri="{FF2B5EF4-FFF2-40B4-BE49-F238E27FC236}">
                <a16:creationId xmlns:a16="http://schemas.microsoft.com/office/drawing/2014/main" id="{F3528FB3-6720-36AF-52D5-CDD99960360A}"/>
              </a:ext>
            </a:extLst>
          </p:cNvPr>
          <p:cNvSpPr txBox="1"/>
          <p:nvPr/>
        </p:nvSpPr>
        <p:spPr>
          <a:xfrm>
            <a:off x="9371878" y="4142916"/>
            <a:ext cx="1888671" cy="523220"/>
          </a:xfrm>
          <a:prstGeom prst="rect">
            <a:avLst/>
          </a:prstGeom>
          <a:noFill/>
        </p:spPr>
        <p:txBody>
          <a:bodyPr wrap="square" rtlCol="0">
            <a:spAutoFit/>
          </a:bodyPr>
          <a:lstStyle/>
          <a:p>
            <a:r>
              <a:rPr lang="en-GB" sz="2800" b="1" dirty="0">
                <a:solidFill>
                  <a:srgbClr val="FF0000"/>
                </a:solidFill>
              </a:rPr>
              <a:t>30 minutes</a:t>
            </a:r>
          </a:p>
        </p:txBody>
      </p:sp>
    </p:spTree>
    <p:extLst>
      <p:ext uri="{BB962C8B-B14F-4D97-AF65-F5344CB8AC3E}">
        <p14:creationId xmlns:p14="http://schemas.microsoft.com/office/powerpoint/2010/main" val="17282134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F69BB-C3E1-4B84-A2E4-FCF5432ECB9A}"/>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b="1" kern="1200" dirty="0">
                <a:solidFill>
                  <a:srgbClr val="FFFFFF"/>
                </a:solidFill>
                <a:latin typeface="+mj-lt"/>
                <a:ea typeface="+mj-ea"/>
                <a:cs typeface="+mj-cs"/>
              </a:rPr>
              <a:t>Your Assessments:</a:t>
            </a:r>
            <a:br>
              <a:rPr lang="en-US" sz="3600" b="1" kern="1200" dirty="0">
                <a:solidFill>
                  <a:srgbClr val="FFFFFF"/>
                </a:solidFill>
                <a:latin typeface="+mj-lt"/>
                <a:ea typeface="+mj-ea"/>
                <a:cs typeface="+mj-cs"/>
              </a:rPr>
            </a:br>
            <a:r>
              <a:rPr lang="en-US" sz="3600" b="1" kern="1200" dirty="0">
                <a:solidFill>
                  <a:srgbClr val="FFFFFF"/>
                </a:solidFill>
                <a:latin typeface="+mj-lt"/>
                <a:ea typeface="+mj-ea"/>
                <a:cs typeface="+mj-cs"/>
              </a:rPr>
              <a:t>RECAP</a:t>
            </a:r>
          </a:p>
        </p:txBody>
      </p:sp>
      <p:pic>
        <p:nvPicPr>
          <p:cNvPr id="5" name="Content Placeholder 4">
            <a:extLst>
              <a:ext uri="{FF2B5EF4-FFF2-40B4-BE49-F238E27FC236}">
                <a16:creationId xmlns:a16="http://schemas.microsoft.com/office/drawing/2014/main" id="{EC0D8C25-58A6-4877-BA37-DCFAD789AF75}"/>
              </a:ext>
            </a:extLst>
          </p:cNvPr>
          <p:cNvPicPr>
            <a:picLocks noGrp="1" noChangeAspect="1"/>
          </p:cNvPicPr>
          <p:nvPr>
            <p:ph idx="1"/>
          </p:nvPr>
        </p:nvPicPr>
        <p:blipFill>
          <a:blip r:embed="rId3"/>
          <a:stretch>
            <a:fillRect/>
          </a:stretch>
        </p:blipFill>
        <p:spPr>
          <a:xfrm>
            <a:off x="6347519" y="644630"/>
            <a:ext cx="5359911" cy="556873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9582975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93E2C-BCBC-4796-9119-773288801B12}"/>
              </a:ext>
            </a:extLst>
          </p:cNvPr>
          <p:cNvSpPr>
            <a:spLocks noGrp="1"/>
          </p:cNvSpPr>
          <p:nvPr>
            <p:ph type="title"/>
          </p:nvPr>
        </p:nvSpPr>
        <p:spPr>
          <a:xfrm>
            <a:off x="1081675" y="251111"/>
            <a:ext cx="4196932" cy="3566160"/>
          </a:xfrm>
        </p:spPr>
        <p:txBody>
          <a:bodyPr vert="horz" lIns="91440" tIns="45720" rIns="91440" bIns="45720" rtlCol="0" anchor="b">
            <a:normAutofit/>
          </a:bodyPr>
          <a:lstStyle/>
          <a:p>
            <a:pPr algn="ctr"/>
            <a:r>
              <a:rPr lang="en-US" sz="5400" b="1" dirty="0">
                <a:solidFill>
                  <a:srgbClr val="FFC000"/>
                </a:solidFill>
              </a:rPr>
              <a:t>Research Paper:</a:t>
            </a:r>
            <a:br>
              <a:rPr lang="en-US" sz="5400" b="1" dirty="0">
                <a:solidFill>
                  <a:srgbClr val="FFC000"/>
                </a:solidFill>
              </a:rPr>
            </a:br>
            <a:r>
              <a:rPr lang="en-US" sz="5400" b="1" dirty="0">
                <a:solidFill>
                  <a:srgbClr val="FFC000"/>
                </a:solidFill>
              </a:rPr>
              <a:t>2500 words</a:t>
            </a:r>
            <a:br>
              <a:rPr lang="en-US" sz="5400" b="1" dirty="0">
                <a:solidFill>
                  <a:srgbClr val="FFC000"/>
                </a:solidFill>
              </a:rPr>
            </a:br>
            <a:endParaRPr lang="en-US" sz="5400" b="1" dirty="0">
              <a:solidFill>
                <a:srgbClr val="FFC000"/>
              </a:solidFill>
            </a:endParaRPr>
          </a:p>
        </p:txBody>
      </p:sp>
      <p:sp>
        <p:nvSpPr>
          <p:cNvPr id="4" name="Rectangle 1">
            <a:extLst>
              <a:ext uri="{FF2B5EF4-FFF2-40B4-BE49-F238E27FC236}">
                <a16:creationId xmlns:a16="http://schemas.microsoft.com/office/drawing/2014/main" id="{61379351-21E1-4BD9-850F-F5C6ED3769BB}"/>
              </a:ext>
            </a:extLst>
          </p:cNvPr>
          <p:cNvSpPr>
            <a:spLocks noGrp="1" noChangeArrowheads="1"/>
          </p:cNvSpPr>
          <p:nvPr>
            <p:ph idx="1"/>
          </p:nvPr>
        </p:nvSpPr>
        <p:spPr bwMode="auto">
          <a:xfrm>
            <a:off x="557971" y="3533488"/>
            <a:ext cx="5114868" cy="157276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indent="0" fontAlgn="base">
              <a:spcAft>
                <a:spcPct val="0"/>
              </a:spcAft>
              <a:buNone/>
            </a:pPr>
            <a:r>
              <a:rPr lang="en-US" altLang="en-US" sz="3200" dirty="0">
                <a:solidFill>
                  <a:schemeClr val="bg1"/>
                </a:solidFill>
              </a:rPr>
              <a:t>You should have sent me a draft already. Any questions?</a:t>
            </a:r>
          </a:p>
        </p:txBody>
      </p:sp>
      <p:sp>
        <p:nvSpPr>
          <p:cNvPr id="3" name="TextBox 2">
            <a:extLst>
              <a:ext uri="{FF2B5EF4-FFF2-40B4-BE49-F238E27FC236}">
                <a16:creationId xmlns:a16="http://schemas.microsoft.com/office/drawing/2014/main" id="{FC458F3A-A07E-05FD-EF3D-0CF871C4465C}"/>
              </a:ext>
            </a:extLst>
          </p:cNvPr>
          <p:cNvSpPr txBox="1"/>
          <p:nvPr/>
        </p:nvSpPr>
        <p:spPr>
          <a:xfrm>
            <a:off x="6659745" y="1859340"/>
            <a:ext cx="5130474" cy="1569660"/>
          </a:xfrm>
          <a:prstGeom prst="rect">
            <a:avLst/>
          </a:prstGeom>
          <a:noFill/>
          <a:ln w="25400">
            <a:solidFill>
              <a:srgbClr val="FF0000"/>
            </a:solidFill>
          </a:ln>
        </p:spPr>
        <p:txBody>
          <a:bodyPr wrap="square" rtlCol="0">
            <a:spAutoFit/>
          </a:bodyPr>
          <a:lstStyle/>
          <a:p>
            <a:r>
              <a:rPr lang="en-US" sz="3200" b="1" dirty="0">
                <a:solidFill>
                  <a:schemeClr val="bg1"/>
                </a:solidFill>
                <a:effectLst/>
                <a:latin typeface="Calibri" panose="020F0502020204030204" pitchFamily="34" charset="0"/>
                <a:ea typeface="Calibri" panose="020F0502020204030204" pitchFamily="34" charset="0"/>
              </a:rPr>
              <a:t>Submission Deadline: Friday 27</a:t>
            </a:r>
            <a:r>
              <a:rPr lang="en-US" sz="3200" b="1" baseline="30000" dirty="0">
                <a:solidFill>
                  <a:schemeClr val="bg1"/>
                </a:solidFill>
                <a:effectLst/>
                <a:latin typeface="Calibri" panose="020F0502020204030204" pitchFamily="34" charset="0"/>
                <a:ea typeface="Calibri" panose="020F0502020204030204" pitchFamily="34" charset="0"/>
              </a:rPr>
              <a:t>th</a:t>
            </a:r>
            <a:r>
              <a:rPr lang="en-US" sz="3200" b="1" dirty="0">
                <a:solidFill>
                  <a:schemeClr val="bg1"/>
                </a:solidFill>
                <a:effectLst/>
                <a:latin typeface="Calibri" panose="020F0502020204030204" pitchFamily="34" charset="0"/>
                <a:ea typeface="Calibri" panose="020F0502020204030204" pitchFamily="34" charset="0"/>
              </a:rPr>
              <a:t> of October 2023, 23:59</a:t>
            </a:r>
            <a:endParaRPr lang="en-GB" sz="3200" dirty="0">
              <a:solidFill>
                <a:schemeClr val="bg1"/>
              </a:solidFill>
              <a:effectLst/>
              <a:latin typeface="Arial" panose="020B0604020202020204" pitchFamily="34" charset="0"/>
              <a:ea typeface="Arial" panose="020B0604020202020204" pitchFamily="34" charset="0"/>
            </a:endParaRPr>
          </a:p>
          <a:p>
            <a:endParaRPr lang="en-GB" sz="3200" dirty="0">
              <a:solidFill>
                <a:schemeClr val="bg1"/>
              </a:solidFill>
            </a:endParaRPr>
          </a:p>
        </p:txBody>
      </p:sp>
    </p:spTree>
    <p:extLst>
      <p:ext uri="{BB962C8B-B14F-4D97-AF65-F5344CB8AC3E}">
        <p14:creationId xmlns:p14="http://schemas.microsoft.com/office/powerpoint/2010/main" val="23639308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17DA1-1BC5-46F0-8DFA-617490778052}"/>
              </a:ext>
            </a:extLst>
          </p:cNvPr>
          <p:cNvSpPr>
            <a:spLocks noGrp="1"/>
          </p:cNvSpPr>
          <p:nvPr>
            <p:ph type="title"/>
          </p:nvPr>
        </p:nvSpPr>
        <p:spPr>
          <a:xfrm>
            <a:off x="3645798" y="281584"/>
            <a:ext cx="5324477" cy="501068"/>
          </a:xfrm>
        </p:spPr>
        <p:txBody>
          <a:bodyPr anchor="b">
            <a:noAutofit/>
          </a:bodyPr>
          <a:lstStyle/>
          <a:p>
            <a:r>
              <a:rPr lang="en-GB" sz="4000" b="1" dirty="0">
                <a:solidFill>
                  <a:srgbClr val="FFC000"/>
                </a:solidFill>
              </a:rPr>
              <a:t>Presentation (15minutes)</a:t>
            </a:r>
          </a:p>
        </p:txBody>
      </p:sp>
      <p:sp>
        <p:nvSpPr>
          <p:cNvPr id="3" name="Content Placeholder 2">
            <a:extLst>
              <a:ext uri="{FF2B5EF4-FFF2-40B4-BE49-F238E27FC236}">
                <a16:creationId xmlns:a16="http://schemas.microsoft.com/office/drawing/2014/main" id="{780F772D-FFE0-4ADF-B445-83EF87BE37B4}"/>
              </a:ext>
            </a:extLst>
          </p:cNvPr>
          <p:cNvSpPr>
            <a:spLocks noGrp="1"/>
          </p:cNvSpPr>
          <p:nvPr>
            <p:ph idx="1"/>
          </p:nvPr>
        </p:nvSpPr>
        <p:spPr>
          <a:xfrm>
            <a:off x="223753" y="1282451"/>
            <a:ext cx="5934393" cy="4124669"/>
          </a:xfrm>
        </p:spPr>
        <p:txBody>
          <a:bodyPr anchor="t">
            <a:normAutofit fontScale="92500" lnSpcReduction="20000"/>
          </a:bodyPr>
          <a:lstStyle/>
          <a:p>
            <a:pPr marL="37465" indent="0">
              <a:spcAft>
                <a:spcPts val="1000"/>
              </a:spcAft>
              <a:buNone/>
            </a:pPr>
            <a:r>
              <a:rPr lang="en-GB" sz="2200" dirty="0">
                <a:solidFill>
                  <a:schemeClr val="bg1"/>
                </a:solidFill>
                <a:latin typeface="Arial" panose="020B0604020202020204" pitchFamily="34" charset="0"/>
                <a:ea typeface="Calibri" panose="020F0502020204030204" pitchFamily="34" charset="0"/>
              </a:rPr>
              <a:t>Introduction – outline the contemporary theme you are exploring and why it is of importance and relevance for the hotel and hospitality sector. (2 mins)</a:t>
            </a:r>
            <a:endParaRPr lang="en-GB" sz="2200" dirty="0">
              <a:solidFill>
                <a:schemeClr val="bg1"/>
              </a:solidFill>
              <a:latin typeface="Calibri" panose="020F0502020204030204" pitchFamily="34" charset="0"/>
              <a:ea typeface="Calibri" panose="020F0502020204030204" pitchFamily="34" charset="0"/>
            </a:endParaRPr>
          </a:p>
          <a:p>
            <a:pPr marL="37465" indent="0">
              <a:spcAft>
                <a:spcPts val="1000"/>
              </a:spcAft>
              <a:buNone/>
            </a:pPr>
            <a:r>
              <a:rPr lang="en-GB" sz="2200" dirty="0">
                <a:solidFill>
                  <a:schemeClr val="bg1"/>
                </a:solidFill>
                <a:latin typeface="Arial" panose="020B0604020202020204" pitchFamily="34" charset="0"/>
                <a:ea typeface="Calibri" panose="020F0502020204030204" pitchFamily="34" charset="0"/>
              </a:rPr>
              <a:t>Overview of literature – Provide a brief overview of some key theory and key concepts that you will be applying in this paper. (3 mins)</a:t>
            </a:r>
            <a:endParaRPr lang="en-GB" sz="2200" dirty="0">
              <a:solidFill>
                <a:schemeClr val="bg1"/>
              </a:solidFill>
              <a:latin typeface="Calibri" panose="020F0502020204030204" pitchFamily="34" charset="0"/>
              <a:ea typeface="Calibri" panose="020F0502020204030204" pitchFamily="34" charset="0"/>
            </a:endParaRPr>
          </a:p>
          <a:p>
            <a:pPr marL="37465" indent="0">
              <a:spcAft>
                <a:spcPts val="1000"/>
              </a:spcAft>
              <a:buNone/>
            </a:pPr>
            <a:r>
              <a:rPr lang="en-GB" sz="2200" dirty="0">
                <a:solidFill>
                  <a:schemeClr val="bg1"/>
                </a:solidFill>
                <a:latin typeface="Arial" panose="020B0604020202020204" pitchFamily="34" charset="0"/>
                <a:ea typeface="Calibri" panose="020F0502020204030204" pitchFamily="34" charset="0"/>
              </a:rPr>
              <a:t>Application to the hotel and hospitality sector – Select and introduce a specific area of the hotel industry to focus your study and examine the real impacts of your contemporary theme.. (8 mins)</a:t>
            </a:r>
            <a:endParaRPr lang="en-GB" sz="2200" dirty="0">
              <a:solidFill>
                <a:schemeClr val="bg1"/>
              </a:solidFill>
              <a:latin typeface="Calibri" panose="020F0502020204030204" pitchFamily="34" charset="0"/>
              <a:ea typeface="Calibri" panose="020F0502020204030204" pitchFamily="34" charset="0"/>
            </a:endParaRPr>
          </a:p>
          <a:p>
            <a:pPr marL="37465" indent="0">
              <a:spcAft>
                <a:spcPts val="1000"/>
              </a:spcAft>
              <a:buNone/>
            </a:pPr>
            <a:r>
              <a:rPr lang="en-GB" sz="2200" dirty="0">
                <a:solidFill>
                  <a:schemeClr val="bg1"/>
                </a:solidFill>
                <a:latin typeface="Arial" panose="020B0604020202020204" pitchFamily="34" charset="0"/>
                <a:ea typeface="Calibri" panose="020F0502020204030204" pitchFamily="34" charset="0"/>
              </a:rPr>
              <a:t>Evaluate future policy and management options for dealing with this issue. (2 mins)</a:t>
            </a:r>
            <a:endParaRPr lang="en-GB" sz="2200" dirty="0">
              <a:solidFill>
                <a:schemeClr val="bg1"/>
              </a:solidFill>
              <a:latin typeface="Calibri" panose="020F0502020204030204" pitchFamily="34" charset="0"/>
              <a:ea typeface="Calibri" panose="020F0502020204030204" pitchFamily="34" charset="0"/>
            </a:endParaRPr>
          </a:p>
          <a:p>
            <a:pPr marL="0" indent="0">
              <a:spcAft>
                <a:spcPts val="1000"/>
              </a:spcAft>
              <a:buNone/>
            </a:pPr>
            <a:endParaRPr lang="en-GB" sz="900" dirty="0">
              <a:latin typeface="Calibri" panose="020F0502020204030204" pitchFamily="34" charset="0"/>
              <a:ea typeface="Calibri" panose="020F0502020204030204" pitchFamily="34" charset="0"/>
            </a:endParaRPr>
          </a:p>
        </p:txBody>
      </p:sp>
      <p:sp>
        <p:nvSpPr>
          <p:cNvPr id="4" name="TextBox 3">
            <a:extLst>
              <a:ext uri="{FF2B5EF4-FFF2-40B4-BE49-F238E27FC236}">
                <a16:creationId xmlns:a16="http://schemas.microsoft.com/office/drawing/2014/main" id="{0FED55EC-9C96-47F2-C534-FFF74E5A0EAC}"/>
              </a:ext>
            </a:extLst>
          </p:cNvPr>
          <p:cNvSpPr txBox="1"/>
          <p:nvPr/>
        </p:nvSpPr>
        <p:spPr>
          <a:xfrm>
            <a:off x="7031979" y="1816526"/>
            <a:ext cx="4620675" cy="1815882"/>
          </a:xfrm>
          <a:prstGeom prst="rect">
            <a:avLst/>
          </a:prstGeom>
          <a:noFill/>
          <a:ln w="25400">
            <a:solidFill>
              <a:srgbClr val="FF0000"/>
            </a:solidFill>
          </a:ln>
        </p:spPr>
        <p:txBody>
          <a:bodyPr wrap="square" rtlCol="0">
            <a:spAutoFit/>
          </a:bodyPr>
          <a:lstStyle/>
          <a:p>
            <a:r>
              <a:rPr lang="en-US" sz="2800" b="1" dirty="0">
                <a:solidFill>
                  <a:schemeClr val="bg1"/>
                </a:solidFill>
                <a:effectLst/>
                <a:latin typeface="Calibri" panose="020F0502020204030204" pitchFamily="34" charset="0"/>
                <a:ea typeface="Calibri" panose="020F0502020204030204" pitchFamily="34" charset="0"/>
              </a:rPr>
              <a:t>Submission Deadline: Monday 13</a:t>
            </a:r>
            <a:r>
              <a:rPr lang="en-US" sz="2800" b="1" baseline="30000" dirty="0">
                <a:solidFill>
                  <a:schemeClr val="bg1"/>
                </a:solidFill>
                <a:effectLst/>
                <a:latin typeface="Calibri" panose="020F0502020204030204" pitchFamily="34" charset="0"/>
                <a:ea typeface="Calibri" panose="020F0502020204030204" pitchFamily="34" charset="0"/>
              </a:rPr>
              <a:t>th</a:t>
            </a:r>
            <a:r>
              <a:rPr lang="en-US" sz="2800" b="1" dirty="0">
                <a:solidFill>
                  <a:schemeClr val="bg1"/>
                </a:solidFill>
                <a:effectLst/>
                <a:latin typeface="Calibri" panose="020F0502020204030204" pitchFamily="34" charset="0"/>
                <a:ea typeface="Calibri" panose="020F0502020204030204" pitchFamily="34" charset="0"/>
              </a:rPr>
              <a:t> of November 2023, 23:59</a:t>
            </a:r>
            <a:endParaRPr lang="en-GB" sz="2800" dirty="0">
              <a:solidFill>
                <a:schemeClr val="bg1"/>
              </a:solidFill>
              <a:effectLst/>
              <a:latin typeface="Arial" panose="020B0604020202020204" pitchFamily="34" charset="0"/>
              <a:ea typeface="Arial" panose="020B0604020202020204" pitchFamily="34" charset="0"/>
            </a:endParaRPr>
          </a:p>
          <a:p>
            <a:endParaRPr lang="en-GB" sz="2800" dirty="0">
              <a:solidFill>
                <a:schemeClr val="bg1"/>
              </a:solidFill>
            </a:endParaRPr>
          </a:p>
        </p:txBody>
      </p:sp>
      <p:sp>
        <p:nvSpPr>
          <p:cNvPr id="5" name="TextBox 4">
            <a:extLst>
              <a:ext uri="{FF2B5EF4-FFF2-40B4-BE49-F238E27FC236}">
                <a16:creationId xmlns:a16="http://schemas.microsoft.com/office/drawing/2014/main" id="{2F62B8B7-0DE2-1D8E-22FA-74D8B18C34DF}"/>
              </a:ext>
            </a:extLst>
          </p:cNvPr>
          <p:cNvSpPr txBox="1"/>
          <p:nvPr/>
        </p:nvSpPr>
        <p:spPr>
          <a:xfrm>
            <a:off x="223753" y="5133075"/>
            <a:ext cx="7040072" cy="677108"/>
          </a:xfrm>
          <a:prstGeom prst="rect">
            <a:avLst/>
          </a:prstGeom>
          <a:noFill/>
        </p:spPr>
        <p:txBody>
          <a:bodyPr wrap="square" rtlCol="0">
            <a:spAutoFit/>
          </a:bodyPr>
          <a:lstStyle/>
          <a:p>
            <a:r>
              <a:rPr lang="en-GB" sz="2400" b="1" dirty="0">
                <a:solidFill>
                  <a:srgbClr val="FFC000"/>
                </a:solidFill>
                <a:latin typeface="Arial" panose="020B0604020202020204" pitchFamily="34" charset="0"/>
                <a:ea typeface="Calibri" panose="020F0502020204030204" pitchFamily="34" charset="0"/>
              </a:rPr>
              <a:t>Suggested timings are for guidance only.</a:t>
            </a:r>
            <a:endParaRPr lang="en-GB" sz="2400" b="1" dirty="0">
              <a:solidFill>
                <a:srgbClr val="FFC000"/>
              </a:solidFill>
              <a:latin typeface="Calibri" panose="020F0502020204030204" pitchFamily="34" charset="0"/>
              <a:ea typeface="Calibri" panose="020F0502020204030204" pitchFamily="34" charset="0"/>
            </a:endParaRPr>
          </a:p>
          <a:p>
            <a:endParaRPr lang="en-GB" sz="1400" dirty="0"/>
          </a:p>
        </p:txBody>
      </p:sp>
    </p:spTree>
    <p:extLst>
      <p:ext uri="{BB962C8B-B14F-4D97-AF65-F5344CB8AC3E}">
        <p14:creationId xmlns:p14="http://schemas.microsoft.com/office/powerpoint/2010/main" val="25479407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17DA1-1BC5-46F0-8DFA-617490778052}"/>
              </a:ext>
            </a:extLst>
          </p:cNvPr>
          <p:cNvSpPr>
            <a:spLocks noGrp="1"/>
          </p:cNvSpPr>
          <p:nvPr>
            <p:ph type="title"/>
          </p:nvPr>
        </p:nvSpPr>
        <p:spPr>
          <a:xfrm>
            <a:off x="3777987" y="197253"/>
            <a:ext cx="5324477" cy="501068"/>
          </a:xfrm>
        </p:spPr>
        <p:txBody>
          <a:bodyPr anchor="b">
            <a:normAutofit fontScale="90000"/>
          </a:bodyPr>
          <a:lstStyle/>
          <a:p>
            <a:r>
              <a:rPr lang="en-GB" sz="3600" b="1" dirty="0">
                <a:solidFill>
                  <a:srgbClr val="FFC000"/>
                </a:solidFill>
              </a:rPr>
              <a:t>Presentation (15minutes)</a:t>
            </a:r>
          </a:p>
        </p:txBody>
      </p:sp>
      <p:sp>
        <p:nvSpPr>
          <p:cNvPr id="4" name="TextBox 3">
            <a:extLst>
              <a:ext uri="{FF2B5EF4-FFF2-40B4-BE49-F238E27FC236}">
                <a16:creationId xmlns:a16="http://schemas.microsoft.com/office/drawing/2014/main" id="{0FED55EC-9C96-47F2-C534-FFF74E5A0EAC}"/>
              </a:ext>
            </a:extLst>
          </p:cNvPr>
          <p:cNvSpPr txBox="1"/>
          <p:nvPr/>
        </p:nvSpPr>
        <p:spPr>
          <a:xfrm>
            <a:off x="7031979" y="1816526"/>
            <a:ext cx="4620675" cy="1815882"/>
          </a:xfrm>
          <a:prstGeom prst="rect">
            <a:avLst/>
          </a:prstGeom>
          <a:noFill/>
          <a:ln w="25400">
            <a:solidFill>
              <a:srgbClr val="FF0000"/>
            </a:solidFill>
          </a:ln>
        </p:spPr>
        <p:txBody>
          <a:bodyPr wrap="square" rtlCol="0">
            <a:spAutoFit/>
          </a:bodyPr>
          <a:lstStyle/>
          <a:p>
            <a:r>
              <a:rPr lang="en-US" sz="2800" b="1" dirty="0">
                <a:solidFill>
                  <a:schemeClr val="bg1"/>
                </a:solidFill>
                <a:effectLst/>
                <a:latin typeface="Calibri" panose="020F0502020204030204" pitchFamily="34" charset="0"/>
                <a:ea typeface="Calibri" panose="020F0502020204030204" pitchFamily="34" charset="0"/>
              </a:rPr>
              <a:t>Submission Deadline: Monday 13</a:t>
            </a:r>
            <a:r>
              <a:rPr lang="en-US" sz="2800" b="1" baseline="30000" dirty="0">
                <a:solidFill>
                  <a:schemeClr val="bg1"/>
                </a:solidFill>
                <a:effectLst/>
                <a:latin typeface="Calibri" panose="020F0502020204030204" pitchFamily="34" charset="0"/>
                <a:ea typeface="Calibri" panose="020F0502020204030204" pitchFamily="34" charset="0"/>
              </a:rPr>
              <a:t>th</a:t>
            </a:r>
            <a:r>
              <a:rPr lang="en-US" sz="2800" b="1" dirty="0">
                <a:solidFill>
                  <a:schemeClr val="bg1"/>
                </a:solidFill>
                <a:effectLst/>
                <a:latin typeface="Calibri" panose="020F0502020204030204" pitchFamily="34" charset="0"/>
                <a:ea typeface="Calibri" panose="020F0502020204030204" pitchFamily="34" charset="0"/>
              </a:rPr>
              <a:t> of November 2023, 23:59</a:t>
            </a:r>
            <a:endParaRPr lang="en-GB" sz="2800" dirty="0">
              <a:solidFill>
                <a:schemeClr val="bg1"/>
              </a:solidFill>
              <a:effectLst/>
              <a:latin typeface="Arial" panose="020B0604020202020204" pitchFamily="34" charset="0"/>
              <a:ea typeface="Arial" panose="020B0604020202020204" pitchFamily="34" charset="0"/>
            </a:endParaRPr>
          </a:p>
          <a:p>
            <a:endParaRPr lang="en-GB" sz="2800" dirty="0">
              <a:solidFill>
                <a:schemeClr val="bg1"/>
              </a:solidFill>
            </a:endParaRPr>
          </a:p>
        </p:txBody>
      </p:sp>
      <p:sp>
        <p:nvSpPr>
          <p:cNvPr id="9" name="TextBox 8">
            <a:extLst>
              <a:ext uri="{FF2B5EF4-FFF2-40B4-BE49-F238E27FC236}">
                <a16:creationId xmlns:a16="http://schemas.microsoft.com/office/drawing/2014/main" id="{6884302E-4E21-E941-56F4-38A313CE0A87}"/>
              </a:ext>
            </a:extLst>
          </p:cNvPr>
          <p:cNvSpPr txBox="1"/>
          <p:nvPr/>
        </p:nvSpPr>
        <p:spPr>
          <a:xfrm>
            <a:off x="332338" y="1048363"/>
            <a:ext cx="6107887" cy="4524315"/>
          </a:xfrm>
          <a:prstGeom prst="rect">
            <a:avLst/>
          </a:prstGeom>
          <a:noFill/>
        </p:spPr>
        <p:txBody>
          <a:bodyPr wrap="square" rtlCol="0">
            <a:spAutoFit/>
          </a:bodyPr>
          <a:lstStyle/>
          <a:p>
            <a:r>
              <a:rPr lang="en-GB" sz="2400" dirty="0">
                <a:solidFill>
                  <a:schemeClr val="bg1"/>
                </a:solidFill>
                <a:latin typeface="Arial" panose="020B0604020202020204" pitchFamily="34" charset="0"/>
                <a:ea typeface="Calibri" panose="020F0502020204030204" pitchFamily="34" charset="0"/>
              </a:rPr>
              <a:t>This presentation should be :</a:t>
            </a:r>
          </a:p>
          <a:p>
            <a:endParaRPr lang="en-GB" sz="2400" dirty="0">
              <a:solidFill>
                <a:schemeClr val="bg1"/>
              </a:solidFill>
              <a:latin typeface="Arial" panose="020B0604020202020204" pitchFamily="34" charset="0"/>
              <a:ea typeface="Calibri" panose="020F0502020204030204" pitchFamily="34" charset="0"/>
            </a:endParaRPr>
          </a:p>
          <a:p>
            <a:r>
              <a:rPr lang="en-GB" sz="2400" dirty="0">
                <a:solidFill>
                  <a:schemeClr val="bg1"/>
                </a:solidFill>
                <a:latin typeface="Arial" panose="020B0604020202020204" pitchFamily="34" charset="0"/>
                <a:ea typeface="Calibri" panose="020F0502020204030204" pitchFamily="34" charset="0"/>
              </a:rPr>
              <a:t>Presented professionally using appropriate visual slides incorporating pictures, videos, graphics and visual information. </a:t>
            </a:r>
          </a:p>
          <a:p>
            <a:endParaRPr lang="en-GB" sz="2400" dirty="0">
              <a:solidFill>
                <a:schemeClr val="bg1"/>
              </a:solidFill>
              <a:latin typeface="Arial" panose="020B0604020202020204" pitchFamily="34" charset="0"/>
              <a:ea typeface="Calibri" panose="020F0502020204030204" pitchFamily="34" charset="0"/>
            </a:endParaRPr>
          </a:p>
          <a:p>
            <a:r>
              <a:rPr lang="en-GB" sz="2400" dirty="0">
                <a:solidFill>
                  <a:schemeClr val="bg1"/>
                </a:solidFill>
                <a:latin typeface="Arial" panose="020B0604020202020204" pitchFamily="34" charset="0"/>
                <a:ea typeface="Calibri" panose="020F0502020204030204" pitchFamily="34" charset="0"/>
              </a:rPr>
              <a:t>Referenced using the UWTSD Harvard method on the slide, </a:t>
            </a:r>
          </a:p>
          <a:p>
            <a:endParaRPr lang="en-GB" sz="2400" dirty="0">
              <a:solidFill>
                <a:schemeClr val="bg1"/>
              </a:solidFill>
              <a:latin typeface="Arial" panose="020B0604020202020204" pitchFamily="34" charset="0"/>
              <a:ea typeface="Calibri" panose="020F0502020204030204" pitchFamily="34" charset="0"/>
            </a:endParaRPr>
          </a:p>
          <a:p>
            <a:r>
              <a:rPr lang="en-GB" sz="2400" dirty="0">
                <a:solidFill>
                  <a:srgbClr val="FFC000"/>
                </a:solidFill>
                <a:latin typeface="Arial" panose="020B0604020202020204" pitchFamily="34" charset="0"/>
                <a:ea typeface="Calibri" panose="020F0502020204030204" pitchFamily="34" charset="0"/>
              </a:rPr>
              <a:t>Do not Read – You need to Present !</a:t>
            </a:r>
          </a:p>
          <a:p>
            <a:r>
              <a:rPr lang="en-GB" sz="2400" dirty="0">
                <a:solidFill>
                  <a:schemeClr val="bg1"/>
                </a:solidFill>
                <a:latin typeface="Arial" panose="020B0604020202020204" pitchFamily="34" charset="0"/>
                <a:ea typeface="Calibri" panose="020F0502020204030204" pitchFamily="34" charset="0"/>
              </a:rPr>
              <a:t>What is the difference?</a:t>
            </a:r>
            <a:endParaRPr lang="en-GB" sz="2400" dirty="0">
              <a:solidFill>
                <a:schemeClr val="bg1"/>
              </a:solidFill>
              <a:latin typeface="Calibri" panose="020F0502020204030204" pitchFamily="34" charset="0"/>
              <a:ea typeface="Calibri" panose="020F0502020204030204" pitchFamily="34" charset="0"/>
            </a:endParaRPr>
          </a:p>
          <a:p>
            <a:endParaRPr lang="en-GB" sz="2400" dirty="0">
              <a:solidFill>
                <a:schemeClr val="bg1"/>
              </a:solidFill>
            </a:endParaRPr>
          </a:p>
        </p:txBody>
      </p:sp>
    </p:spTree>
    <p:extLst>
      <p:ext uri="{BB962C8B-B14F-4D97-AF65-F5344CB8AC3E}">
        <p14:creationId xmlns:p14="http://schemas.microsoft.com/office/powerpoint/2010/main" val="11964040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473472" y="359479"/>
            <a:ext cx="7886700" cy="2139553"/>
          </a:xfrm>
        </p:spPr>
        <p:txBody>
          <a:bodyPr/>
          <a:lstStyle/>
          <a:p>
            <a:pPr algn="ctr"/>
            <a:r>
              <a:rPr lang="en-GB" sz="8000" dirty="0">
                <a:solidFill>
                  <a:srgbClr val="FFC000"/>
                </a:solidFill>
              </a:rPr>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538322" y="3233829"/>
            <a:ext cx="5475457" cy="1125140"/>
          </a:xfrm>
        </p:spPr>
        <p:txBody>
          <a:bodyPr>
            <a:normAutofit fontScale="92500" lnSpcReduction="10000"/>
          </a:bodyPr>
          <a:lstStyle/>
          <a:p>
            <a:pPr algn="ctr"/>
            <a:r>
              <a:rPr lang="en-US" sz="4000" dirty="0">
                <a:solidFill>
                  <a:schemeClr val="bg1"/>
                </a:solidFill>
              </a:rPr>
              <a:t>Conference example</a:t>
            </a:r>
          </a:p>
          <a:p>
            <a:pPr algn="ctr"/>
            <a:r>
              <a:rPr lang="en-US" sz="4000" dirty="0">
                <a:solidFill>
                  <a:schemeClr val="bg1"/>
                </a:solidFill>
              </a:rPr>
              <a:t> Q&amp;A</a:t>
            </a:r>
          </a:p>
          <a:p>
            <a:endParaRPr lang="en-GB" dirty="0">
              <a:solidFill>
                <a:schemeClr val="bg1"/>
              </a:solidFill>
            </a:endParaRPr>
          </a:p>
        </p:txBody>
      </p:sp>
    </p:spTree>
    <p:extLst>
      <p:ext uri="{BB962C8B-B14F-4D97-AF65-F5344CB8AC3E}">
        <p14:creationId xmlns:p14="http://schemas.microsoft.com/office/powerpoint/2010/main" val="26097934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972563" y="1153506"/>
            <a:ext cx="4494628" cy="3348156"/>
          </a:xfrm>
        </p:spPr>
        <p:txBody>
          <a:bodyPr/>
          <a:lstStyle/>
          <a:p>
            <a:r>
              <a:rPr lang="en-GB" sz="2400" b="1" dirty="0"/>
              <a:t>I look forward to seeing you next week.</a:t>
            </a:r>
            <a:br>
              <a:rPr lang="en-GB" sz="2400" b="1" dirty="0"/>
            </a:br>
            <a:br>
              <a:rPr lang="en-GB" sz="2400" b="1" dirty="0"/>
            </a:br>
            <a:r>
              <a:rPr lang="en-GB" sz="2400" b="1" dirty="0"/>
              <a:t>If you have any questions in the meantime, please send an email from your </a:t>
            </a:r>
            <a:r>
              <a:rPr lang="en-GB" sz="2400" b="1" i="1" u="sng" dirty="0"/>
              <a:t>student account</a:t>
            </a:r>
            <a:br>
              <a:rPr lang="en-GB" sz="2400" b="1" i="1" u="sng" dirty="0"/>
            </a:br>
            <a:br>
              <a:rPr lang="en-GB" sz="2400" b="1" i="1" u="sng" dirty="0"/>
            </a:br>
            <a:r>
              <a:rPr lang="en-GB" sz="2400" b="1" i="1" u="sng" dirty="0"/>
              <a:t>l.villard@uwtsd.ac.uk</a:t>
            </a:r>
            <a:endParaRPr lang="en-GB" sz="2400" u="sng" dirty="0"/>
          </a:p>
        </p:txBody>
      </p:sp>
    </p:spTree>
    <p:extLst>
      <p:ext uri="{BB962C8B-B14F-4D97-AF65-F5344CB8AC3E}">
        <p14:creationId xmlns:p14="http://schemas.microsoft.com/office/powerpoint/2010/main" val="3812172066"/>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9229984B-5243-4B0F-9DF4-5CF6065CF6B8}" vid="{B8F83B43-BD8A-41FF-9758-5868C51FEFBE}"/>
    </a:ext>
  </a:extLst>
</a:theme>
</file>

<file path=ppt/theme/theme7.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8.xml><?xml version="1.0" encoding="utf-8"?>
<a:theme xmlns:a="http://schemas.openxmlformats.org/drawingml/2006/main" name="Theme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3" id="{43F99639-B193-4022-BE69-23FA00B831EA}" vid="{33ACB9AB-A5D0-46AF-B162-B0129356D5DB}"/>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74243a2f-f39c-4e43-9810-58f2f548e0d4">
      <Terms xmlns="http://schemas.microsoft.com/office/infopath/2007/PartnerControls"/>
    </lcf76f155ced4ddcb4097134ff3c332f>
    <TaxCatchAll xmlns="32cf4773-4f40-40c5-b712-94915657137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8B20D8D9EE02948A6C40859CF0F1CF5" ma:contentTypeVersion="13" ma:contentTypeDescription="Create a new document." ma:contentTypeScope="" ma:versionID="3a42bb11c81490c0711891ed477bd834">
  <xsd:schema xmlns:xsd="http://www.w3.org/2001/XMLSchema" xmlns:xs="http://www.w3.org/2001/XMLSchema" xmlns:p="http://schemas.microsoft.com/office/2006/metadata/properties" xmlns:ns2="74243a2f-f39c-4e43-9810-58f2f548e0d4" xmlns:ns3="32cf4773-4f40-40c5-b712-949156571374" targetNamespace="http://schemas.microsoft.com/office/2006/metadata/properties" ma:root="true" ma:fieldsID="03a78252230837bb11038cea7e79c1f1" ns2:_="" ns3:_="">
    <xsd:import namespace="74243a2f-f39c-4e43-9810-58f2f548e0d4"/>
    <xsd:import namespace="32cf4773-4f40-40c5-b712-949156571374"/>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243a2f-f39c-4e43-9810-58f2f548e0d4"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2cf4773-4f40-40c5-b712-949156571374"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32f4320f-1d01-4f5b-afc1-77c425931ec5}" ma:internalName="TaxCatchAll" ma:showField="CatchAllData" ma:web="32cf4773-4f40-40c5-b712-949156571374">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011B643-606F-43A6-818B-3C7336F92A1B}">
  <ds:schemaRefs>
    <ds:schemaRef ds:uri="http://schemas.microsoft.com/sharepoint/v3/contenttype/forms"/>
  </ds:schemaRefs>
</ds:datastoreItem>
</file>

<file path=customXml/itemProps2.xml><?xml version="1.0" encoding="utf-8"?>
<ds:datastoreItem xmlns:ds="http://schemas.openxmlformats.org/officeDocument/2006/customXml" ds:itemID="{86507A30-ABE1-4988-86BE-C80E6C31A2D7}">
  <ds:schemaRefs>
    <ds:schemaRef ds:uri="http://schemas.microsoft.com/office/2006/metadata/properties"/>
    <ds:schemaRef ds:uri="http://schemas.microsoft.com/office/infopath/2007/PartnerControls"/>
    <ds:schemaRef ds:uri="74243a2f-f39c-4e43-9810-58f2f548e0d4"/>
    <ds:schemaRef ds:uri="32cf4773-4f40-40c5-b712-949156571374"/>
  </ds:schemaRefs>
</ds:datastoreItem>
</file>

<file path=customXml/itemProps3.xml><?xml version="1.0" encoding="utf-8"?>
<ds:datastoreItem xmlns:ds="http://schemas.openxmlformats.org/officeDocument/2006/customXml" ds:itemID="{14D58644-A16F-4E7E-AE3E-7731F1424FA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243a2f-f39c-4e43-9810-58f2f548e0d4"/>
    <ds:schemaRef ds:uri="32cf4773-4f40-40c5-b712-9491565713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1459</Words>
  <Application>Microsoft Office PowerPoint</Application>
  <PresentationFormat>Widescreen</PresentationFormat>
  <Paragraphs>126</Paragraphs>
  <Slides>18</Slides>
  <Notes>10</Notes>
  <HiddenSlides>0</HiddenSlides>
  <MMClips>0</MMClips>
  <ScaleCrop>false</ScaleCrop>
  <HeadingPairs>
    <vt:vector size="6" baseType="variant">
      <vt:variant>
        <vt:lpstr>Fonts Used</vt:lpstr>
      </vt:variant>
      <vt:variant>
        <vt:i4>5</vt:i4>
      </vt:variant>
      <vt:variant>
        <vt:lpstr>Theme</vt:lpstr>
      </vt:variant>
      <vt:variant>
        <vt:i4>8</vt:i4>
      </vt:variant>
      <vt:variant>
        <vt:lpstr>Slide Titles</vt:lpstr>
      </vt:variant>
      <vt:variant>
        <vt:i4>18</vt:i4>
      </vt:variant>
    </vt:vector>
  </HeadingPairs>
  <TitlesOfParts>
    <vt:vector size="31" baseType="lpstr">
      <vt:lpstr>aleoregular</vt:lpstr>
      <vt:lpstr>Arial</vt:lpstr>
      <vt:lpstr>Calibri</vt:lpstr>
      <vt:lpstr>Calibri Light</vt:lpstr>
      <vt:lpstr>Times New Roman</vt:lpstr>
      <vt:lpstr>Title Slide 1</vt:lpstr>
      <vt:lpstr>Sub Title 1</vt:lpstr>
      <vt:lpstr>1_Text Break Info Slide 2</vt:lpstr>
      <vt:lpstr>1_Title Slide 1</vt:lpstr>
      <vt:lpstr>Text 1</vt:lpstr>
      <vt:lpstr>Theme1</vt:lpstr>
      <vt:lpstr>Theme4</vt:lpstr>
      <vt:lpstr>Theme3</vt:lpstr>
      <vt:lpstr> BA International Hotel Management   Module BMIH6001  Contemporary Themes  Week Four Lola Villard-Coles BA, (Hons) </vt:lpstr>
      <vt:lpstr>   As there are quite a few of us here, please ensure that your microphone is muted during all teaching until you are asked a question or there is a group discussion to prevent background noise.   You should attend every class and have a private space to work so that you can concentrate fully on the lesson.   You should not be at work, shopping, driving or caring for children.   Your camera must be always on during lectures please.  -Use the Teams university background to protect your privacy.  YOU must join via a laptop or PC/MAC –No attendance permitted on phones or tablets  You will be removed from the session and logged as absent if you fail to adhere to these criteria.   This and all sessions will be recorded so that you can watch it again </vt:lpstr>
      <vt:lpstr>Aims For Today</vt:lpstr>
      <vt:lpstr>What is policy? What is practice?</vt:lpstr>
      <vt:lpstr>Examples of policy vs practice</vt:lpstr>
      <vt:lpstr>How is organisational policy made?</vt:lpstr>
      <vt:lpstr>How can we investigate practice?</vt:lpstr>
      <vt:lpstr>Let’s look at policies on some hotel websites</vt:lpstr>
      <vt:lpstr>PowerPoint Presentation</vt:lpstr>
      <vt:lpstr>Task- Choose any company and look at its website, find a policy statement and examine …</vt:lpstr>
      <vt:lpstr>PowerPoint Presentation</vt:lpstr>
      <vt:lpstr>Reading together – Find the following academic articles entitled…</vt:lpstr>
      <vt:lpstr>Your Assessments: RECAP</vt:lpstr>
      <vt:lpstr>Research Paper: 2500 words </vt:lpstr>
      <vt:lpstr>Presentation (15minutes)</vt:lpstr>
      <vt:lpstr>Presentation (15minutes)</vt:lpstr>
      <vt:lpstr>Next Week!</vt:lpstr>
      <vt:lpstr>I look forward to seeing you next week.  If you have any questions in the meantime, please send an email from your student account  l.villard@uwtsd.ac.uk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Lola Villard</cp:lastModifiedBy>
  <cp:revision>10</cp:revision>
  <dcterms:created xsi:type="dcterms:W3CDTF">2023-01-31T21:01:37Z</dcterms:created>
  <dcterms:modified xsi:type="dcterms:W3CDTF">2023-10-12T16:11:02Z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0x01010048B20D8D9EE02948A6C40859CF0F1CF5</vt:lpwstr>
  </property>
</Properties>
</file>