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handoutMasterIdLst>
    <p:handoutMasterId r:id="rId20"/>
  </p:handoutMasterIdLst>
  <p:sldIdLst>
    <p:sldId id="257" r:id="rId2"/>
    <p:sldId id="266" r:id="rId3"/>
    <p:sldId id="272" r:id="rId4"/>
    <p:sldId id="273" r:id="rId5"/>
    <p:sldId id="286" r:id="rId6"/>
    <p:sldId id="289" r:id="rId7"/>
    <p:sldId id="293" r:id="rId8"/>
    <p:sldId id="300" r:id="rId9"/>
    <p:sldId id="308" r:id="rId10"/>
    <p:sldId id="301" r:id="rId11"/>
    <p:sldId id="302" r:id="rId12"/>
    <p:sldId id="303" r:id="rId13"/>
    <p:sldId id="305" r:id="rId14"/>
    <p:sldId id="312" r:id="rId15"/>
    <p:sldId id="313" r:id="rId16"/>
    <p:sldId id="314" r:id="rId17"/>
    <p:sldId id="31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16" autoAdjust="0"/>
    <p:restoredTop sz="95256" autoAdjust="0"/>
  </p:normalViewPr>
  <p:slideViewPr>
    <p:cSldViewPr snapToGrid="0" showGuides="1">
      <p:cViewPr>
        <p:scale>
          <a:sx n="85" d="100"/>
          <a:sy n="85" d="100"/>
        </p:scale>
        <p:origin x="60" y="474"/>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973686-D3D8-4FC6-8DFA-BB36F53E3868}" type="doc">
      <dgm:prSet loTypeId="urn:microsoft.com/office/officeart/2005/8/layout/process1" loCatId="process" qsTypeId="urn:microsoft.com/office/officeart/2005/8/quickstyle/3d3" qsCatId="3D" csTypeId="urn:microsoft.com/office/officeart/2005/8/colors/accent1_1" csCatId="accent1" phldr="1"/>
      <dgm:spPr/>
      <dgm:t>
        <a:bodyPr/>
        <a:lstStyle/>
        <a:p>
          <a:endParaRPr lang="en-GB"/>
        </a:p>
      </dgm:t>
    </dgm:pt>
    <dgm:pt modelId="{300A76DF-B769-48A4-9DB3-7E8BCC073541}">
      <dgm:prSet phldrT="[Text]" phldr="0" custT="1"/>
      <dgm:spPr/>
      <dgm:t>
        <a:bodyPr/>
        <a:lstStyle/>
        <a:p>
          <a:pPr algn="ctr"/>
          <a:r>
            <a:rPr lang="en-US" sz="2100" b="1" dirty="0"/>
            <a:t> </a:t>
          </a:r>
          <a:r>
            <a:rPr lang="en-US" sz="2400" b="1" dirty="0">
              <a:solidFill>
                <a:schemeClr val="tx1">
                  <a:lumMod val="75000"/>
                </a:schemeClr>
              </a:solidFill>
            </a:rPr>
            <a:t>CVD Definition</a:t>
          </a:r>
        </a:p>
        <a:p>
          <a:pPr algn="ctr"/>
          <a:r>
            <a:rPr lang="en-US" sz="2400" dirty="0"/>
            <a:t>A group of conditions that affect the heart and blood vessels. </a:t>
          </a:r>
          <a:r>
            <a:rPr lang="en-GB" sz="2400" dirty="0"/>
            <a:t>(NHS, 2022).</a:t>
          </a:r>
          <a:endParaRPr lang="en-GB" sz="2400" b="1" dirty="0"/>
        </a:p>
      </dgm:t>
    </dgm:pt>
    <dgm:pt modelId="{A8912899-3813-4F14-975E-110C9D74DA82}" type="parTrans" cxnId="{01E117B6-EEA2-4DD3-A8D8-4C2C3E6E22DC}">
      <dgm:prSet/>
      <dgm:spPr/>
      <dgm:t>
        <a:bodyPr/>
        <a:lstStyle/>
        <a:p>
          <a:endParaRPr lang="en-GB"/>
        </a:p>
      </dgm:t>
    </dgm:pt>
    <dgm:pt modelId="{0A5B9F6F-4DBC-434C-A81A-3220C86B978A}" type="sibTrans" cxnId="{01E117B6-EEA2-4DD3-A8D8-4C2C3E6E22DC}">
      <dgm:prSet/>
      <dgm:spPr/>
      <dgm:t>
        <a:bodyPr/>
        <a:lstStyle/>
        <a:p>
          <a:endParaRPr lang="en-GB" dirty="0"/>
        </a:p>
      </dgm:t>
    </dgm:pt>
    <dgm:pt modelId="{BB764C44-E24F-484C-A5CE-E2ABD99F8026}">
      <dgm:prSet phldrT="[Text]" phldr="0" custT="1"/>
      <dgm:spPr/>
      <dgm:t>
        <a:bodyPr/>
        <a:lstStyle/>
        <a:p>
          <a:r>
            <a:rPr lang="en-US" sz="2400" b="1" dirty="0">
              <a:solidFill>
                <a:schemeClr val="tx1">
                  <a:lumMod val="75000"/>
                </a:schemeClr>
              </a:solidFill>
            </a:rPr>
            <a:t>Symptoms</a:t>
          </a:r>
        </a:p>
        <a:p>
          <a:r>
            <a:rPr lang="en-GB" sz="2400" b="0" dirty="0">
              <a:solidFill>
                <a:schemeClr val="tx1">
                  <a:lumMod val="75000"/>
                </a:schemeClr>
              </a:solidFill>
            </a:rPr>
            <a:t>Chest pain, Fatigue</a:t>
          </a:r>
        </a:p>
        <a:p>
          <a:r>
            <a:rPr lang="en-GB" sz="2400" b="0" dirty="0">
              <a:solidFill>
                <a:schemeClr val="tx1">
                  <a:lumMod val="75000"/>
                </a:schemeClr>
              </a:solidFill>
            </a:rPr>
            <a:t>Dizziness, Swollen legs</a:t>
          </a:r>
        </a:p>
        <a:p>
          <a:r>
            <a:rPr lang="en-GB" sz="2400" b="0" dirty="0">
              <a:solidFill>
                <a:schemeClr val="tx1">
                  <a:lumMod val="75000"/>
                </a:schemeClr>
              </a:solidFill>
            </a:rPr>
            <a:t>Palpitations, Breathlessness </a:t>
          </a:r>
        </a:p>
        <a:p>
          <a:r>
            <a:rPr lang="en-GB" sz="2400" dirty="0"/>
            <a:t>(World Health Organization, 2025)</a:t>
          </a:r>
          <a:endParaRPr lang="en-GB" sz="2400" b="0" dirty="0">
            <a:solidFill>
              <a:schemeClr val="tx1">
                <a:lumMod val="75000"/>
              </a:schemeClr>
            </a:solidFill>
          </a:endParaRPr>
        </a:p>
      </dgm:t>
    </dgm:pt>
    <dgm:pt modelId="{0BB5C8A5-68CF-485C-87AE-4F791934E09C}" type="parTrans" cxnId="{56589EBA-2DB6-449C-BAEF-21FD8B355A08}">
      <dgm:prSet/>
      <dgm:spPr/>
      <dgm:t>
        <a:bodyPr/>
        <a:lstStyle/>
        <a:p>
          <a:endParaRPr lang="en-GB"/>
        </a:p>
      </dgm:t>
    </dgm:pt>
    <dgm:pt modelId="{86FD4862-EB29-4BD8-B643-6EC36DDF5994}" type="sibTrans" cxnId="{56589EBA-2DB6-449C-BAEF-21FD8B355A08}">
      <dgm:prSet/>
      <dgm:spPr/>
      <dgm:t>
        <a:bodyPr/>
        <a:lstStyle/>
        <a:p>
          <a:endParaRPr lang="en-GB" dirty="0"/>
        </a:p>
      </dgm:t>
    </dgm:pt>
    <dgm:pt modelId="{5E718D22-AA69-469C-BAD4-0208149EE315}">
      <dgm:prSet phldrT="[Text]" phldr="0" custT="1"/>
      <dgm:spPr/>
      <dgm:t>
        <a:bodyPr/>
        <a:lstStyle/>
        <a:p>
          <a:r>
            <a:rPr lang="en-US" sz="2400" b="1" dirty="0"/>
            <a:t>Aetiology</a:t>
          </a:r>
        </a:p>
        <a:p>
          <a:r>
            <a:rPr lang="en-GB" sz="2400" b="0" dirty="0"/>
            <a:t>High Cholesterol, High Blood Pressure, Diabetes, Obesity, Smoking, Lack of physical activity</a:t>
          </a:r>
        </a:p>
        <a:p>
          <a:r>
            <a:rPr lang="en-GB" sz="2400" dirty="0"/>
            <a:t>(Flora and Nayak, 2019).</a:t>
          </a:r>
          <a:endParaRPr lang="en-GB" sz="2400" b="0" dirty="0"/>
        </a:p>
      </dgm:t>
    </dgm:pt>
    <dgm:pt modelId="{F1B677BE-5D6A-4D24-97BE-746F0B44C892}" type="parTrans" cxnId="{E185B946-8E97-49EE-9185-9AF8F17B31C4}">
      <dgm:prSet/>
      <dgm:spPr/>
      <dgm:t>
        <a:bodyPr/>
        <a:lstStyle/>
        <a:p>
          <a:endParaRPr lang="en-GB"/>
        </a:p>
      </dgm:t>
    </dgm:pt>
    <dgm:pt modelId="{2DF53B6D-D275-4570-B3B1-3D65ED6E55B7}" type="sibTrans" cxnId="{E185B946-8E97-49EE-9185-9AF8F17B31C4}">
      <dgm:prSet/>
      <dgm:spPr/>
      <dgm:t>
        <a:bodyPr/>
        <a:lstStyle/>
        <a:p>
          <a:endParaRPr lang="en-GB"/>
        </a:p>
      </dgm:t>
    </dgm:pt>
    <dgm:pt modelId="{61E73F0E-3E20-414B-A71D-6B5D64C435CE}" type="pres">
      <dgm:prSet presAssocID="{12973686-D3D8-4FC6-8DFA-BB36F53E3868}" presName="Name0" presStyleCnt="0">
        <dgm:presLayoutVars>
          <dgm:dir/>
          <dgm:resizeHandles val="exact"/>
        </dgm:presLayoutVars>
      </dgm:prSet>
      <dgm:spPr/>
    </dgm:pt>
    <dgm:pt modelId="{78D2C0E4-3D66-4860-8E4B-726A8D730117}" type="pres">
      <dgm:prSet presAssocID="{300A76DF-B769-48A4-9DB3-7E8BCC073541}" presName="node" presStyleLbl="node1" presStyleIdx="0" presStyleCnt="3" custScaleX="141886">
        <dgm:presLayoutVars>
          <dgm:bulletEnabled val="1"/>
        </dgm:presLayoutVars>
      </dgm:prSet>
      <dgm:spPr/>
    </dgm:pt>
    <dgm:pt modelId="{B6864DB1-733D-4769-B37A-18172E6F4097}" type="pres">
      <dgm:prSet presAssocID="{0A5B9F6F-4DBC-434C-A81A-3220C86B978A}" presName="sibTrans" presStyleLbl="sibTrans2D1" presStyleIdx="0" presStyleCnt="2"/>
      <dgm:spPr/>
    </dgm:pt>
    <dgm:pt modelId="{28B48F13-80D6-4594-9217-2888B5BE93F1}" type="pres">
      <dgm:prSet presAssocID="{0A5B9F6F-4DBC-434C-A81A-3220C86B978A}" presName="connectorText" presStyleLbl="sibTrans2D1" presStyleIdx="0" presStyleCnt="2"/>
      <dgm:spPr/>
    </dgm:pt>
    <dgm:pt modelId="{E70E5D33-8EB5-4500-8CC6-B52DEFD8BDB1}" type="pres">
      <dgm:prSet presAssocID="{BB764C44-E24F-484C-A5CE-E2ABD99F8026}" presName="node" presStyleLbl="node1" presStyleIdx="1" presStyleCnt="3" custScaleX="155262">
        <dgm:presLayoutVars>
          <dgm:bulletEnabled val="1"/>
        </dgm:presLayoutVars>
      </dgm:prSet>
      <dgm:spPr/>
    </dgm:pt>
    <dgm:pt modelId="{4D9DFC92-BE17-471B-8934-446C740FC2DA}" type="pres">
      <dgm:prSet presAssocID="{86FD4862-EB29-4BD8-B643-6EC36DDF5994}" presName="sibTrans" presStyleLbl="sibTrans2D1" presStyleIdx="1" presStyleCnt="2"/>
      <dgm:spPr/>
    </dgm:pt>
    <dgm:pt modelId="{E5B1474E-6898-4EB2-80F6-C3548F164AB7}" type="pres">
      <dgm:prSet presAssocID="{86FD4862-EB29-4BD8-B643-6EC36DDF5994}" presName="connectorText" presStyleLbl="sibTrans2D1" presStyleIdx="1" presStyleCnt="2"/>
      <dgm:spPr/>
    </dgm:pt>
    <dgm:pt modelId="{C1276594-2A56-4D00-9966-57F71D721730}" type="pres">
      <dgm:prSet presAssocID="{5E718D22-AA69-469C-BAD4-0208149EE315}" presName="node" presStyleLbl="node1" presStyleIdx="2" presStyleCnt="3" custScaleX="145061">
        <dgm:presLayoutVars>
          <dgm:bulletEnabled val="1"/>
        </dgm:presLayoutVars>
      </dgm:prSet>
      <dgm:spPr/>
    </dgm:pt>
  </dgm:ptLst>
  <dgm:cxnLst>
    <dgm:cxn modelId="{42A90F02-74CF-45A2-B6DA-3A6577EF7FCC}" type="presOf" srcId="{0A5B9F6F-4DBC-434C-A81A-3220C86B978A}" destId="{28B48F13-80D6-4594-9217-2888B5BE93F1}" srcOrd="1" destOrd="0" presId="urn:microsoft.com/office/officeart/2005/8/layout/process1"/>
    <dgm:cxn modelId="{60A03226-1B85-4BE8-A441-26611AF4E2DC}" type="presOf" srcId="{300A76DF-B769-48A4-9DB3-7E8BCC073541}" destId="{78D2C0E4-3D66-4860-8E4B-726A8D730117}" srcOrd="0" destOrd="0" presId="urn:microsoft.com/office/officeart/2005/8/layout/process1"/>
    <dgm:cxn modelId="{E185B946-8E97-49EE-9185-9AF8F17B31C4}" srcId="{12973686-D3D8-4FC6-8DFA-BB36F53E3868}" destId="{5E718D22-AA69-469C-BAD4-0208149EE315}" srcOrd="2" destOrd="0" parTransId="{F1B677BE-5D6A-4D24-97BE-746F0B44C892}" sibTransId="{2DF53B6D-D275-4570-B3B1-3D65ED6E55B7}"/>
    <dgm:cxn modelId="{DFF25147-64CF-4E4D-85A1-F7603FDDC8C9}" type="presOf" srcId="{BB764C44-E24F-484C-A5CE-E2ABD99F8026}" destId="{E70E5D33-8EB5-4500-8CC6-B52DEFD8BDB1}" srcOrd="0" destOrd="0" presId="urn:microsoft.com/office/officeart/2005/8/layout/process1"/>
    <dgm:cxn modelId="{D1D8BB55-9405-4CBF-8D7B-EE45C8401253}" type="presOf" srcId="{86FD4862-EB29-4BD8-B643-6EC36DDF5994}" destId="{E5B1474E-6898-4EB2-80F6-C3548F164AB7}" srcOrd="1" destOrd="0" presId="urn:microsoft.com/office/officeart/2005/8/layout/process1"/>
    <dgm:cxn modelId="{EF50779A-D4B1-46A1-9328-7A9C9F7907EF}" type="presOf" srcId="{12973686-D3D8-4FC6-8DFA-BB36F53E3868}" destId="{61E73F0E-3E20-414B-A71D-6B5D64C435CE}" srcOrd="0" destOrd="0" presId="urn:microsoft.com/office/officeart/2005/8/layout/process1"/>
    <dgm:cxn modelId="{4DFAB3B3-FA39-4AC9-916A-28923444E843}" type="presOf" srcId="{5E718D22-AA69-469C-BAD4-0208149EE315}" destId="{C1276594-2A56-4D00-9966-57F71D721730}" srcOrd="0" destOrd="0" presId="urn:microsoft.com/office/officeart/2005/8/layout/process1"/>
    <dgm:cxn modelId="{01E117B6-EEA2-4DD3-A8D8-4C2C3E6E22DC}" srcId="{12973686-D3D8-4FC6-8DFA-BB36F53E3868}" destId="{300A76DF-B769-48A4-9DB3-7E8BCC073541}" srcOrd="0" destOrd="0" parTransId="{A8912899-3813-4F14-975E-110C9D74DA82}" sibTransId="{0A5B9F6F-4DBC-434C-A81A-3220C86B978A}"/>
    <dgm:cxn modelId="{56589EBA-2DB6-449C-BAEF-21FD8B355A08}" srcId="{12973686-D3D8-4FC6-8DFA-BB36F53E3868}" destId="{BB764C44-E24F-484C-A5CE-E2ABD99F8026}" srcOrd="1" destOrd="0" parTransId="{0BB5C8A5-68CF-485C-87AE-4F791934E09C}" sibTransId="{86FD4862-EB29-4BD8-B643-6EC36DDF5994}"/>
    <dgm:cxn modelId="{1AFBDDC8-7402-42F4-891D-9511DA638167}" type="presOf" srcId="{86FD4862-EB29-4BD8-B643-6EC36DDF5994}" destId="{4D9DFC92-BE17-471B-8934-446C740FC2DA}" srcOrd="0" destOrd="0" presId="urn:microsoft.com/office/officeart/2005/8/layout/process1"/>
    <dgm:cxn modelId="{E3571EFE-CEA2-4B6A-A30F-AC503977D528}" type="presOf" srcId="{0A5B9F6F-4DBC-434C-A81A-3220C86B978A}" destId="{B6864DB1-733D-4769-B37A-18172E6F4097}" srcOrd="0" destOrd="0" presId="urn:microsoft.com/office/officeart/2005/8/layout/process1"/>
    <dgm:cxn modelId="{4C0B9912-FCD7-44FB-9B27-4055A8F729D5}" type="presParOf" srcId="{61E73F0E-3E20-414B-A71D-6B5D64C435CE}" destId="{78D2C0E4-3D66-4860-8E4B-726A8D730117}" srcOrd="0" destOrd="0" presId="urn:microsoft.com/office/officeart/2005/8/layout/process1"/>
    <dgm:cxn modelId="{F16AE8BF-6310-4682-8D7C-7A7A0DE5E2BF}" type="presParOf" srcId="{61E73F0E-3E20-414B-A71D-6B5D64C435CE}" destId="{B6864DB1-733D-4769-B37A-18172E6F4097}" srcOrd="1" destOrd="0" presId="urn:microsoft.com/office/officeart/2005/8/layout/process1"/>
    <dgm:cxn modelId="{B40F06D3-6FB2-4501-8D89-250F55B28E3C}" type="presParOf" srcId="{B6864DB1-733D-4769-B37A-18172E6F4097}" destId="{28B48F13-80D6-4594-9217-2888B5BE93F1}" srcOrd="0" destOrd="0" presId="urn:microsoft.com/office/officeart/2005/8/layout/process1"/>
    <dgm:cxn modelId="{B1FA6C8C-89AA-4A09-AF67-E197F6EDB618}" type="presParOf" srcId="{61E73F0E-3E20-414B-A71D-6B5D64C435CE}" destId="{E70E5D33-8EB5-4500-8CC6-B52DEFD8BDB1}" srcOrd="2" destOrd="0" presId="urn:microsoft.com/office/officeart/2005/8/layout/process1"/>
    <dgm:cxn modelId="{0474F009-90C8-40E8-875A-80553F77EEEB}" type="presParOf" srcId="{61E73F0E-3E20-414B-A71D-6B5D64C435CE}" destId="{4D9DFC92-BE17-471B-8934-446C740FC2DA}" srcOrd="3" destOrd="0" presId="urn:microsoft.com/office/officeart/2005/8/layout/process1"/>
    <dgm:cxn modelId="{5E695534-4A66-430D-9E9B-A6681CA1CFF8}" type="presParOf" srcId="{4D9DFC92-BE17-471B-8934-446C740FC2DA}" destId="{E5B1474E-6898-4EB2-80F6-C3548F164AB7}" srcOrd="0" destOrd="0" presId="urn:microsoft.com/office/officeart/2005/8/layout/process1"/>
    <dgm:cxn modelId="{072F7680-68D5-4CCF-8491-6AAC4CE8EB79}" type="presParOf" srcId="{61E73F0E-3E20-414B-A71D-6B5D64C435CE}" destId="{C1276594-2A56-4D00-9966-57F71D721730}"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7207C6-7272-418E-8306-C9A0962FB3B1}" type="doc">
      <dgm:prSet loTypeId="urn:microsoft.com/office/officeart/2005/8/layout/default" loCatId="list" qsTypeId="urn:microsoft.com/office/officeart/2005/8/quickstyle/3d2" qsCatId="3D" csTypeId="urn:microsoft.com/office/officeart/2005/8/colors/colorful4" csCatId="colorful" phldr="1"/>
      <dgm:spPr/>
      <dgm:t>
        <a:bodyPr/>
        <a:lstStyle/>
        <a:p>
          <a:endParaRPr lang="en-GB"/>
        </a:p>
      </dgm:t>
    </dgm:pt>
    <dgm:pt modelId="{85529634-C485-4701-85F4-A375ACF955B3}">
      <dgm:prSet phldrT="[Text]" custT="1"/>
      <dgm:spPr/>
      <dgm:t>
        <a:bodyPr/>
        <a:lstStyle/>
        <a:p>
          <a:r>
            <a:rPr kumimoji="0" lang="en-US" sz="1400" b="0" i="0" u="none" strike="noStrike" cap="none" spc="0" normalizeH="0" baseline="0" dirty="0">
              <a:ln/>
              <a:effectLst/>
              <a:uLnTx/>
              <a:uFillTx/>
              <a:latin typeface="+mn-lt"/>
              <a:ea typeface="+mn-ea"/>
              <a:cs typeface="+mn-cs"/>
            </a:rPr>
            <a:t>Cardiovascular Disease cost UK an estimated 29 billion </a:t>
          </a:r>
          <a:r>
            <a:rPr lang="en-US" altLang="en-US" sz="1400" b="0" dirty="0">
              <a:latin typeface="+mn-lt"/>
            </a:rPr>
            <a:t>£ in 2021/22.</a:t>
          </a:r>
          <a:br>
            <a:rPr lang="en-US" altLang="en-US" sz="1400" b="0" dirty="0">
              <a:latin typeface="+mn-lt"/>
            </a:rPr>
          </a:br>
          <a:r>
            <a:rPr lang="en-US" altLang="en-US" sz="1400" b="0" dirty="0">
              <a:latin typeface="+mn-lt"/>
            </a:rPr>
            <a:t>Around 16.6£ were spent on health services. Indirect cost is approx. £ 12.4 billion, including lost productivity.</a:t>
          </a:r>
        </a:p>
      </dgm:t>
    </dgm:pt>
    <dgm:pt modelId="{CFA59798-8315-4454-A873-349E9CCBB5F5}" type="parTrans" cxnId="{A1921940-EBE9-46DD-B921-6D2E26FC910B}">
      <dgm:prSet/>
      <dgm:spPr/>
      <dgm:t>
        <a:bodyPr/>
        <a:lstStyle/>
        <a:p>
          <a:endParaRPr lang="en-GB" sz="1400"/>
        </a:p>
      </dgm:t>
    </dgm:pt>
    <dgm:pt modelId="{E6687429-39AE-4FF2-B262-90B5A9425BED}" type="sibTrans" cxnId="{A1921940-EBE9-46DD-B921-6D2E26FC910B}">
      <dgm:prSet/>
      <dgm:spPr/>
      <dgm:t>
        <a:bodyPr/>
        <a:lstStyle/>
        <a:p>
          <a:endParaRPr lang="en-GB" sz="1400"/>
        </a:p>
      </dgm:t>
    </dgm:pt>
    <dgm:pt modelId="{F8DE5A4B-023A-46D1-8E5D-986B39D9A6C8}">
      <dgm:prSet custT="1"/>
      <dgm:spPr/>
      <dgm:t>
        <a:bodyPr/>
        <a:lstStyle/>
        <a:p>
          <a:r>
            <a:rPr lang="en-US" sz="1400" dirty="0">
              <a:latin typeface="+mn-lt"/>
            </a:rPr>
            <a:t>CVD can reduce quality of life and lead </a:t>
          </a:r>
          <a:r>
            <a:rPr lang="en-GB" sz="1400" dirty="0">
              <a:latin typeface="+mn-lt"/>
            </a:rPr>
            <a:t>to problems with movement, autonomy, and speech. </a:t>
          </a:r>
          <a:r>
            <a:rPr lang="en-US" sz="1400" dirty="0">
              <a:latin typeface="+mn-lt"/>
            </a:rPr>
            <a:t>People suffering from stroke have problems with movement, autonomy and speech. Peripheral Arterial disease can cause limb loss</a:t>
          </a:r>
        </a:p>
        <a:p>
          <a:r>
            <a:rPr kumimoji="0" lang="en-US" altLang="en-US" sz="1400" b="0" i="0" u="none" strike="noStrike" cap="none" normalizeH="0" baseline="0" dirty="0">
              <a:ln/>
              <a:effectLst/>
              <a:latin typeface="+mn-lt"/>
            </a:rPr>
            <a:t>Broader implications show financial and emotional pressure on carers and family.</a:t>
          </a:r>
          <a:r>
            <a:rPr lang="en-US" sz="1400" dirty="0">
              <a:latin typeface="+mn-lt"/>
            </a:rPr>
            <a:t> </a:t>
          </a:r>
          <a:endParaRPr lang="en-GB" sz="1400" dirty="0"/>
        </a:p>
      </dgm:t>
    </dgm:pt>
    <dgm:pt modelId="{71F9A2BB-764D-4F10-895D-04A1D0E3EE08}" type="parTrans" cxnId="{3DE21E10-EB44-47EB-8852-0B1B2E083A07}">
      <dgm:prSet/>
      <dgm:spPr/>
      <dgm:t>
        <a:bodyPr/>
        <a:lstStyle/>
        <a:p>
          <a:endParaRPr lang="en-GB" sz="1400"/>
        </a:p>
      </dgm:t>
    </dgm:pt>
    <dgm:pt modelId="{1D8DCC16-A0BA-4D50-9EA1-8B6FD4C08081}" type="sibTrans" cxnId="{3DE21E10-EB44-47EB-8852-0B1B2E083A07}">
      <dgm:prSet/>
      <dgm:spPr/>
      <dgm:t>
        <a:bodyPr/>
        <a:lstStyle/>
        <a:p>
          <a:endParaRPr lang="en-GB" sz="1400"/>
        </a:p>
      </dgm:t>
    </dgm:pt>
    <dgm:pt modelId="{6B6CAA82-5A5C-49AA-AEDA-75E8DBECEB92}">
      <dgm:prSet custT="1"/>
      <dgm:spPr/>
      <dgm:t>
        <a:bodyPr/>
        <a:lstStyle/>
        <a:p>
          <a:r>
            <a:rPr lang="en-US" sz="1400" dirty="0">
              <a:latin typeface="+mn-lt"/>
            </a:rPr>
            <a:t>CVD can reduce quality of life and lead to long-term disability.</a:t>
          </a:r>
        </a:p>
        <a:p>
          <a:r>
            <a:rPr lang="en-US" sz="1400" dirty="0">
              <a:latin typeface="+mn-lt"/>
            </a:rPr>
            <a:t>Everyday activities and productivity is lost due to fatigue and poor health outcomes.</a:t>
          </a:r>
          <a:r>
            <a:rPr kumimoji="0" lang="en-US" altLang="en-US" sz="1400" b="0" i="0" u="none" strike="noStrike" cap="none" normalizeH="0" baseline="0" dirty="0">
              <a:ln/>
              <a:effectLst/>
              <a:latin typeface="+mn-lt"/>
            </a:rPr>
            <a:t> </a:t>
          </a:r>
        </a:p>
        <a:p>
          <a:r>
            <a:rPr kumimoji="0" lang="en-US" altLang="en-US" sz="1400" b="0" i="0" u="none" strike="noStrike" cap="none" normalizeH="0" baseline="0" dirty="0">
              <a:ln/>
              <a:effectLst/>
              <a:latin typeface="+mn-lt"/>
            </a:rPr>
            <a:t>Mental wellbeing is negatively impacted and make it difficult to continue job or participate in social life.</a:t>
          </a:r>
          <a:endParaRPr lang="en-GB" sz="1400" dirty="0"/>
        </a:p>
      </dgm:t>
    </dgm:pt>
    <dgm:pt modelId="{B1DF92E1-BF22-4B79-A478-F60C18F6FED0}" type="parTrans" cxnId="{F5F77563-D27F-4E41-A8C7-ADA2AD80C406}">
      <dgm:prSet/>
      <dgm:spPr/>
      <dgm:t>
        <a:bodyPr/>
        <a:lstStyle/>
        <a:p>
          <a:endParaRPr lang="en-GB" sz="1400"/>
        </a:p>
      </dgm:t>
    </dgm:pt>
    <dgm:pt modelId="{7526E3ED-0F0D-4266-8405-22EC7AC7F0F1}" type="sibTrans" cxnId="{F5F77563-D27F-4E41-A8C7-ADA2AD80C406}">
      <dgm:prSet/>
      <dgm:spPr/>
      <dgm:t>
        <a:bodyPr/>
        <a:lstStyle/>
        <a:p>
          <a:endParaRPr lang="en-GB" sz="1400"/>
        </a:p>
      </dgm:t>
    </dgm:pt>
    <dgm:pt modelId="{54AE81E3-7F96-4393-9784-AF94662ED9C7}">
      <dgm:prSet custT="1"/>
      <dgm:spPr/>
      <dgm:t>
        <a:bodyPr/>
        <a:lstStyle/>
        <a:p>
          <a:r>
            <a:rPr kumimoji="0" lang="en-US" altLang="en-US" sz="1400" b="0" i="0" u="none" strike="noStrike" cap="none" normalizeH="0" baseline="0" dirty="0">
              <a:ln/>
              <a:effectLst/>
              <a:latin typeface="+mn-lt"/>
            </a:rPr>
            <a:t>Male premature mortality rate(under the age of 75) is much higher and it is a crucial challenge to health gains in people of working age.</a:t>
          </a:r>
          <a:endParaRPr lang="en-GB" sz="1400" dirty="0"/>
        </a:p>
      </dgm:t>
    </dgm:pt>
    <dgm:pt modelId="{6E486518-A2A8-40A6-84B8-9F6B160DB1B4}" type="parTrans" cxnId="{8FE5F798-2719-4FE8-A0C8-5F4E28121AB5}">
      <dgm:prSet/>
      <dgm:spPr/>
      <dgm:t>
        <a:bodyPr/>
        <a:lstStyle/>
        <a:p>
          <a:endParaRPr lang="en-GB" sz="1400"/>
        </a:p>
      </dgm:t>
    </dgm:pt>
    <dgm:pt modelId="{685440A3-3E90-46B0-9988-01EB67BC5284}" type="sibTrans" cxnId="{8FE5F798-2719-4FE8-A0C8-5F4E28121AB5}">
      <dgm:prSet/>
      <dgm:spPr/>
      <dgm:t>
        <a:bodyPr/>
        <a:lstStyle/>
        <a:p>
          <a:endParaRPr lang="en-GB" sz="1400"/>
        </a:p>
      </dgm:t>
    </dgm:pt>
    <dgm:pt modelId="{B844626B-3816-406B-BB01-536D0BE9FDC7}">
      <dgm:prSet custT="1"/>
      <dgm:spPr/>
      <dgm:t>
        <a:bodyPr/>
        <a:lstStyle/>
        <a:p>
          <a:r>
            <a:rPr kumimoji="0" lang="en-US" altLang="en-US" sz="1400" b="0" i="0" u="none" strike="noStrike" cap="none" normalizeH="0" baseline="0">
              <a:ln/>
              <a:effectLst/>
              <a:latin typeface="+mn-lt"/>
            </a:rPr>
            <a:t>The World Heart Federation recommends improving access to healthcare, increasing awareness through public health campaigns and investing in prevention to reduce burden.</a:t>
          </a:r>
          <a:endParaRPr lang="en-GB" sz="1400" dirty="0"/>
        </a:p>
      </dgm:t>
    </dgm:pt>
    <dgm:pt modelId="{2284D79C-14BF-4D12-AD3E-480D17C293C2}" type="parTrans" cxnId="{60D86EFF-B4CC-4268-B60F-07611D138240}">
      <dgm:prSet/>
      <dgm:spPr/>
      <dgm:t>
        <a:bodyPr/>
        <a:lstStyle/>
        <a:p>
          <a:endParaRPr lang="en-GB" sz="1400"/>
        </a:p>
      </dgm:t>
    </dgm:pt>
    <dgm:pt modelId="{FD54F255-AE58-4EF9-991B-3C6F34E5E710}" type="sibTrans" cxnId="{60D86EFF-B4CC-4268-B60F-07611D138240}">
      <dgm:prSet/>
      <dgm:spPr/>
      <dgm:t>
        <a:bodyPr/>
        <a:lstStyle/>
        <a:p>
          <a:endParaRPr lang="en-GB" sz="1400"/>
        </a:p>
      </dgm:t>
    </dgm:pt>
    <dgm:pt modelId="{12558706-2607-4615-A21D-0114318E79B7}" type="pres">
      <dgm:prSet presAssocID="{A87207C6-7272-418E-8306-C9A0962FB3B1}" presName="diagram" presStyleCnt="0">
        <dgm:presLayoutVars>
          <dgm:dir/>
          <dgm:resizeHandles val="exact"/>
        </dgm:presLayoutVars>
      </dgm:prSet>
      <dgm:spPr/>
    </dgm:pt>
    <dgm:pt modelId="{1926061E-2306-4B7B-A9D9-86A28E776A90}" type="pres">
      <dgm:prSet presAssocID="{85529634-C485-4701-85F4-A375ACF955B3}" presName="node" presStyleLbl="node1" presStyleIdx="0" presStyleCnt="5">
        <dgm:presLayoutVars>
          <dgm:bulletEnabled val="1"/>
        </dgm:presLayoutVars>
      </dgm:prSet>
      <dgm:spPr/>
    </dgm:pt>
    <dgm:pt modelId="{A9D718F5-4CB8-4B2E-BF6A-E1D3F88F7843}" type="pres">
      <dgm:prSet presAssocID="{E6687429-39AE-4FF2-B262-90B5A9425BED}" presName="sibTrans" presStyleCnt="0"/>
      <dgm:spPr/>
    </dgm:pt>
    <dgm:pt modelId="{36C1E16D-6354-4A8C-A944-840AC0437862}" type="pres">
      <dgm:prSet presAssocID="{54AE81E3-7F96-4393-9784-AF94662ED9C7}" presName="node" presStyleLbl="node1" presStyleIdx="1" presStyleCnt="5">
        <dgm:presLayoutVars>
          <dgm:bulletEnabled val="1"/>
        </dgm:presLayoutVars>
      </dgm:prSet>
      <dgm:spPr/>
    </dgm:pt>
    <dgm:pt modelId="{31F9501C-E987-4D57-990C-CC7617701049}" type="pres">
      <dgm:prSet presAssocID="{685440A3-3E90-46B0-9988-01EB67BC5284}" presName="sibTrans" presStyleCnt="0"/>
      <dgm:spPr/>
    </dgm:pt>
    <dgm:pt modelId="{03D196B8-5733-4CDC-8837-B71D7E64295D}" type="pres">
      <dgm:prSet presAssocID="{6B6CAA82-5A5C-49AA-AEDA-75E8DBECEB92}" presName="node" presStyleLbl="node1" presStyleIdx="2" presStyleCnt="5" custScaleY="131644">
        <dgm:presLayoutVars>
          <dgm:bulletEnabled val="1"/>
        </dgm:presLayoutVars>
      </dgm:prSet>
      <dgm:spPr/>
    </dgm:pt>
    <dgm:pt modelId="{9B0B8042-EF45-44D2-8856-69D9A5A5978D}" type="pres">
      <dgm:prSet presAssocID="{7526E3ED-0F0D-4266-8405-22EC7AC7F0F1}" presName="sibTrans" presStyleCnt="0"/>
      <dgm:spPr/>
    </dgm:pt>
    <dgm:pt modelId="{7720B431-BD2A-4F3A-B2D1-197D5B5F3590}" type="pres">
      <dgm:prSet presAssocID="{F8DE5A4B-023A-46D1-8E5D-986B39D9A6C8}" presName="node" presStyleLbl="node1" presStyleIdx="3" presStyleCnt="5" custScaleY="119916">
        <dgm:presLayoutVars>
          <dgm:bulletEnabled val="1"/>
        </dgm:presLayoutVars>
      </dgm:prSet>
      <dgm:spPr/>
    </dgm:pt>
    <dgm:pt modelId="{6B9AD71E-C8AB-4809-8F91-A1DDF426E088}" type="pres">
      <dgm:prSet presAssocID="{1D8DCC16-A0BA-4D50-9EA1-8B6FD4C08081}" presName="sibTrans" presStyleCnt="0"/>
      <dgm:spPr/>
    </dgm:pt>
    <dgm:pt modelId="{4CC4FE70-F354-4D9E-9D1B-D561F2FA21A3}" type="pres">
      <dgm:prSet presAssocID="{B844626B-3816-406B-BB01-536D0BE9FDC7}" presName="node" presStyleLbl="node1" presStyleIdx="4" presStyleCnt="5">
        <dgm:presLayoutVars>
          <dgm:bulletEnabled val="1"/>
        </dgm:presLayoutVars>
      </dgm:prSet>
      <dgm:spPr/>
    </dgm:pt>
  </dgm:ptLst>
  <dgm:cxnLst>
    <dgm:cxn modelId="{DFF9650F-2AD9-4767-847F-78F213578DDF}" type="presOf" srcId="{85529634-C485-4701-85F4-A375ACF955B3}" destId="{1926061E-2306-4B7B-A9D9-86A28E776A90}" srcOrd="0" destOrd="0" presId="urn:microsoft.com/office/officeart/2005/8/layout/default"/>
    <dgm:cxn modelId="{3DE21E10-EB44-47EB-8852-0B1B2E083A07}" srcId="{A87207C6-7272-418E-8306-C9A0962FB3B1}" destId="{F8DE5A4B-023A-46D1-8E5D-986B39D9A6C8}" srcOrd="3" destOrd="0" parTransId="{71F9A2BB-764D-4F10-895D-04A1D0E3EE08}" sibTransId="{1D8DCC16-A0BA-4D50-9EA1-8B6FD4C08081}"/>
    <dgm:cxn modelId="{64978E11-53FD-47E9-BD80-D71AA1A7634E}" type="presOf" srcId="{6B6CAA82-5A5C-49AA-AEDA-75E8DBECEB92}" destId="{03D196B8-5733-4CDC-8837-B71D7E64295D}" srcOrd="0" destOrd="0" presId="urn:microsoft.com/office/officeart/2005/8/layout/default"/>
    <dgm:cxn modelId="{ED83852C-4F3F-45C1-BAC9-C5D6B56BDB66}" type="presOf" srcId="{B844626B-3816-406B-BB01-536D0BE9FDC7}" destId="{4CC4FE70-F354-4D9E-9D1B-D561F2FA21A3}" srcOrd="0" destOrd="0" presId="urn:microsoft.com/office/officeart/2005/8/layout/default"/>
    <dgm:cxn modelId="{A1921940-EBE9-46DD-B921-6D2E26FC910B}" srcId="{A87207C6-7272-418E-8306-C9A0962FB3B1}" destId="{85529634-C485-4701-85F4-A375ACF955B3}" srcOrd="0" destOrd="0" parTransId="{CFA59798-8315-4454-A873-349E9CCBB5F5}" sibTransId="{E6687429-39AE-4FF2-B262-90B5A9425BED}"/>
    <dgm:cxn modelId="{314D495E-B210-4E13-AEA5-9C4627F3BBAE}" type="presOf" srcId="{54AE81E3-7F96-4393-9784-AF94662ED9C7}" destId="{36C1E16D-6354-4A8C-A944-840AC0437862}" srcOrd="0" destOrd="0" presId="urn:microsoft.com/office/officeart/2005/8/layout/default"/>
    <dgm:cxn modelId="{F5F77563-D27F-4E41-A8C7-ADA2AD80C406}" srcId="{A87207C6-7272-418E-8306-C9A0962FB3B1}" destId="{6B6CAA82-5A5C-49AA-AEDA-75E8DBECEB92}" srcOrd="2" destOrd="0" parTransId="{B1DF92E1-BF22-4B79-A478-F60C18F6FED0}" sibTransId="{7526E3ED-0F0D-4266-8405-22EC7AC7F0F1}"/>
    <dgm:cxn modelId="{8FE5F798-2719-4FE8-A0C8-5F4E28121AB5}" srcId="{A87207C6-7272-418E-8306-C9A0962FB3B1}" destId="{54AE81E3-7F96-4393-9784-AF94662ED9C7}" srcOrd="1" destOrd="0" parTransId="{6E486518-A2A8-40A6-84B8-9F6B160DB1B4}" sibTransId="{685440A3-3E90-46B0-9988-01EB67BC5284}"/>
    <dgm:cxn modelId="{48705FFA-D991-4257-B603-101079A8FF2C}" type="presOf" srcId="{A87207C6-7272-418E-8306-C9A0962FB3B1}" destId="{12558706-2607-4615-A21D-0114318E79B7}" srcOrd="0" destOrd="0" presId="urn:microsoft.com/office/officeart/2005/8/layout/default"/>
    <dgm:cxn modelId="{226381FE-0FD0-486A-B189-FA8D2EA4AFBE}" type="presOf" srcId="{F8DE5A4B-023A-46D1-8E5D-986B39D9A6C8}" destId="{7720B431-BD2A-4F3A-B2D1-197D5B5F3590}" srcOrd="0" destOrd="0" presId="urn:microsoft.com/office/officeart/2005/8/layout/default"/>
    <dgm:cxn modelId="{60D86EFF-B4CC-4268-B60F-07611D138240}" srcId="{A87207C6-7272-418E-8306-C9A0962FB3B1}" destId="{B844626B-3816-406B-BB01-536D0BE9FDC7}" srcOrd="4" destOrd="0" parTransId="{2284D79C-14BF-4D12-AD3E-480D17C293C2}" sibTransId="{FD54F255-AE58-4EF9-991B-3C6F34E5E710}"/>
    <dgm:cxn modelId="{E02A0DDA-FE1D-4FAB-AFEC-31EBDCC37FC9}" type="presParOf" srcId="{12558706-2607-4615-A21D-0114318E79B7}" destId="{1926061E-2306-4B7B-A9D9-86A28E776A90}" srcOrd="0" destOrd="0" presId="urn:microsoft.com/office/officeart/2005/8/layout/default"/>
    <dgm:cxn modelId="{E25A95B3-C218-4240-AB21-101F42765204}" type="presParOf" srcId="{12558706-2607-4615-A21D-0114318E79B7}" destId="{A9D718F5-4CB8-4B2E-BF6A-E1D3F88F7843}" srcOrd="1" destOrd="0" presId="urn:microsoft.com/office/officeart/2005/8/layout/default"/>
    <dgm:cxn modelId="{DB6FF992-94DD-460F-BEE6-85F38DB22A19}" type="presParOf" srcId="{12558706-2607-4615-A21D-0114318E79B7}" destId="{36C1E16D-6354-4A8C-A944-840AC0437862}" srcOrd="2" destOrd="0" presId="urn:microsoft.com/office/officeart/2005/8/layout/default"/>
    <dgm:cxn modelId="{2E72DBB5-4D06-4FB9-B4AD-318C7A3C91AF}" type="presParOf" srcId="{12558706-2607-4615-A21D-0114318E79B7}" destId="{31F9501C-E987-4D57-990C-CC7617701049}" srcOrd="3" destOrd="0" presId="urn:microsoft.com/office/officeart/2005/8/layout/default"/>
    <dgm:cxn modelId="{CAA393FD-897E-4167-BDE4-161FC867F4C5}" type="presParOf" srcId="{12558706-2607-4615-A21D-0114318E79B7}" destId="{03D196B8-5733-4CDC-8837-B71D7E64295D}" srcOrd="4" destOrd="0" presId="urn:microsoft.com/office/officeart/2005/8/layout/default"/>
    <dgm:cxn modelId="{C1F4619D-5158-4BB1-9EAF-6184D9C417C5}" type="presParOf" srcId="{12558706-2607-4615-A21D-0114318E79B7}" destId="{9B0B8042-EF45-44D2-8856-69D9A5A5978D}" srcOrd="5" destOrd="0" presId="urn:microsoft.com/office/officeart/2005/8/layout/default"/>
    <dgm:cxn modelId="{588D1723-D285-4AF0-A6FB-A47929E96BEF}" type="presParOf" srcId="{12558706-2607-4615-A21D-0114318E79B7}" destId="{7720B431-BD2A-4F3A-B2D1-197D5B5F3590}" srcOrd="6" destOrd="0" presId="urn:microsoft.com/office/officeart/2005/8/layout/default"/>
    <dgm:cxn modelId="{E2B1506E-F9F2-485A-9F08-7A88EAB934FB}" type="presParOf" srcId="{12558706-2607-4615-A21D-0114318E79B7}" destId="{6B9AD71E-C8AB-4809-8F91-A1DDF426E088}" srcOrd="7" destOrd="0" presId="urn:microsoft.com/office/officeart/2005/8/layout/default"/>
    <dgm:cxn modelId="{D227C2A6-3B72-4F75-B617-C54DFB6389BD}" type="presParOf" srcId="{12558706-2607-4615-A21D-0114318E79B7}" destId="{4CC4FE70-F354-4D9E-9D1B-D561F2FA21A3}"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DFF27A-F18D-4330-A723-01128E7B6A3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BFD222E-BF53-4775-B1A2-4B498728D48D}">
      <dgm:prSet phldrT="[Text]" phldr="0"/>
      <dgm:spPr/>
      <dgm:t>
        <a:bodyPr/>
        <a:lstStyle/>
        <a:p>
          <a:r>
            <a:rPr lang="en-US" dirty="0"/>
            <a:t>Benefits: </a:t>
          </a:r>
        </a:p>
        <a:p>
          <a:r>
            <a:rPr lang="en-GB" dirty="0"/>
            <a:t>Improved medication adherence.</a:t>
          </a:r>
        </a:p>
        <a:p>
          <a:r>
            <a:rPr lang="en-GB" dirty="0"/>
            <a:t>Encourages a Healthy Lifestyle</a:t>
          </a:r>
        </a:p>
        <a:p>
          <a:r>
            <a:rPr lang="en-GB" dirty="0"/>
            <a:t>Increases confidence in self-management.</a:t>
          </a:r>
        </a:p>
        <a:p>
          <a:r>
            <a:rPr lang="en-GB" dirty="0"/>
            <a:t>Reduces hospital admission</a:t>
          </a:r>
        </a:p>
        <a:p>
          <a:r>
            <a:rPr lang="en-GB" dirty="0"/>
            <a:t>Focuses on prevention rather than treatment.</a:t>
          </a:r>
        </a:p>
      </dgm:t>
    </dgm:pt>
    <dgm:pt modelId="{625BBABE-7CD4-4043-B8EE-0BA21C027DAB}" type="parTrans" cxnId="{F3FA713C-A9F5-45B7-B0C7-EAD8590342B0}">
      <dgm:prSet/>
      <dgm:spPr/>
      <dgm:t>
        <a:bodyPr/>
        <a:lstStyle/>
        <a:p>
          <a:endParaRPr lang="en-GB"/>
        </a:p>
      </dgm:t>
    </dgm:pt>
    <dgm:pt modelId="{82D889EB-1EC5-4621-A292-3263C36DF090}" type="sibTrans" cxnId="{F3FA713C-A9F5-45B7-B0C7-EAD8590342B0}">
      <dgm:prSet/>
      <dgm:spPr/>
      <dgm:t>
        <a:bodyPr/>
        <a:lstStyle/>
        <a:p>
          <a:endParaRPr lang="en-GB"/>
        </a:p>
      </dgm:t>
    </dgm:pt>
    <dgm:pt modelId="{EE4A4051-2021-465A-8788-4EE3F3931009}">
      <dgm:prSet phldrT="[Text]" phldr="0"/>
      <dgm:spPr/>
      <dgm:t>
        <a:bodyPr/>
        <a:lstStyle/>
        <a:p>
          <a:r>
            <a:rPr lang="en-US" dirty="0"/>
            <a:t>Barriers:</a:t>
          </a:r>
        </a:p>
        <a:p>
          <a:r>
            <a:rPr lang="en-GB" dirty="0"/>
            <a:t>Limited staffing</a:t>
          </a:r>
        </a:p>
        <a:p>
          <a:r>
            <a:rPr lang="en-GB" dirty="0"/>
            <a:t>Complex needs and multimorbidity</a:t>
          </a:r>
        </a:p>
        <a:p>
          <a:r>
            <a:rPr lang="en-GB" dirty="0"/>
            <a:t>Lack of time and resources</a:t>
          </a:r>
        </a:p>
        <a:p>
          <a:r>
            <a:rPr lang="en-GB" dirty="0"/>
            <a:t>Not always prioritised</a:t>
          </a:r>
        </a:p>
        <a:p>
          <a:r>
            <a:rPr lang="en-GB" dirty="0"/>
            <a:t>Organisational and policy constraints.</a:t>
          </a:r>
        </a:p>
      </dgm:t>
    </dgm:pt>
    <dgm:pt modelId="{BE54EEEA-76B6-4543-8279-9285571C4C82}" type="parTrans" cxnId="{F9DCD38E-98EE-4F56-9914-663602AE76BB}">
      <dgm:prSet/>
      <dgm:spPr/>
      <dgm:t>
        <a:bodyPr/>
        <a:lstStyle/>
        <a:p>
          <a:endParaRPr lang="en-GB"/>
        </a:p>
      </dgm:t>
    </dgm:pt>
    <dgm:pt modelId="{055071E1-2375-49E9-95F0-987FDE899540}" type="sibTrans" cxnId="{F9DCD38E-98EE-4F56-9914-663602AE76BB}">
      <dgm:prSet/>
      <dgm:spPr/>
      <dgm:t>
        <a:bodyPr/>
        <a:lstStyle/>
        <a:p>
          <a:endParaRPr lang="en-GB"/>
        </a:p>
      </dgm:t>
    </dgm:pt>
    <dgm:pt modelId="{FFA1E517-1822-4189-9882-769BF37EB9A6}" type="pres">
      <dgm:prSet presAssocID="{CCDFF27A-F18D-4330-A723-01128E7B6A3B}" presName="diagram" presStyleCnt="0">
        <dgm:presLayoutVars>
          <dgm:dir/>
          <dgm:resizeHandles val="exact"/>
        </dgm:presLayoutVars>
      </dgm:prSet>
      <dgm:spPr/>
    </dgm:pt>
    <dgm:pt modelId="{3A9B0184-D081-4724-AE9C-A05FDFA44EA9}" type="pres">
      <dgm:prSet presAssocID="{9BFD222E-BF53-4775-B1A2-4B498728D48D}" presName="node" presStyleLbl="node1" presStyleIdx="0" presStyleCnt="2" custLinFactNeighborX="2985" custLinFactNeighborY="-11264">
        <dgm:presLayoutVars>
          <dgm:bulletEnabled val="1"/>
        </dgm:presLayoutVars>
      </dgm:prSet>
      <dgm:spPr/>
    </dgm:pt>
    <dgm:pt modelId="{4117A47F-BA6D-487C-8A14-2B7E9A9A8453}" type="pres">
      <dgm:prSet presAssocID="{82D889EB-1EC5-4621-A292-3263C36DF090}" presName="sibTrans" presStyleCnt="0"/>
      <dgm:spPr/>
    </dgm:pt>
    <dgm:pt modelId="{D2B608BA-8668-4CC1-9E52-9107495CE240}" type="pres">
      <dgm:prSet presAssocID="{EE4A4051-2021-465A-8788-4EE3F3931009}" presName="node" presStyleLbl="node1" presStyleIdx="1" presStyleCnt="2" custLinFactNeighborX="-286" custLinFactNeighborY="-11264">
        <dgm:presLayoutVars>
          <dgm:bulletEnabled val="1"/>
        </dgm:presLayoutVars>
      </dgm:prSet>
      <dgm:spPr/>
    </dgm:pt>
  </dgm:ptLst>
  <dgm:cxnLst>
    <dgm:cxn modelId="{2AE3143C-D6A7-4BC7-A547-B5A2DBDF88FF}" type="presOf" srcId="{9BFD222E-BF53-4775-B1A2-4B498728D48D}" destId="{3A9B0184-D081-4724-AE9C-A05FDFA44EA9}" srcOrd="0" destOrd="0" presId="urn:microsoft.com/office/officeart/2005/8/layout/default"/>
    <dgm:cxn modelId="{F3FA713C-A9F5-45B7-B0C7-EAD8590342B0}" srcId="{CCDFF27A-F18D-4330-A723-01128E7B6A3B}" destId="{9BFD222E-BF53-4775-B1A2-4B498728D48D}" srcOrd="0" destOrd="0" parTransId="{625BBABE-7CD4-4043-B8EE-0BA21C027DAB}" sibTransId="{82D889EB-1EC5-4621-A292-3263C36DF090}"/>
    <dgm:cxn modelId="{F01B594E-496B-46BA-BE41-BD9EA741B385}" type="presOf" srcId="{CCDFF27A-F18D-4330-A723-01128E7B6A3B}" destId="{FFA1E517-1822-4189-9882-769BF37EB9A6}" srcOrd="0" destOrd="0" presId="urn:microsoft.com/office/officeart/2005/8/layout/default"/>
    <dgm:cxn modelId="{21F2A689-B990-4FAA-ABF1-ED9EFE997E61}" type="presOf" srcId="{EE4A4051-2021-465A-8788-4EE3F3931009}" destId="{D2B608BA-8668-4CC1-9E52-9107495CE240}" srcOrd="0" destOrd="0" presId="urn:microsoft.com/office/officeart/2005/8/layout/default"/>
    <dgm:cxn modelId="{F9DCD38E-98EE-4F56-9914-663602AE76BB}" srcId="{CCDFF27A-F18D-4330-A723-01128E7B6A3B}" destId="{EE4A4051-2021-465A-8788-4EE3F3931009}" srcOrd="1" destOrd="0" parTransId="{BE54EEEA-76B6-4543-8279-9285571C4C82}" sibTransId="{055071E1-2375-49E9-95F0-987FDE899540}"/>
    <dgm:cxn modelId="{50ED95AB-A81C-40F8-BE9C-31F2A242279E}" type="presParOf" srcId="{FFA1E517-1822-4189-9882-769BF37EB9A6}" destId="{3A9B0184-D081-4724-AE9C-A05FDFA44EA9}" srcOrd="0" destOrd="0" presId="urn:microsoft.com/office/officeart/2005/8/layout/default"/>
    <dgm:cxn modelId="{7F428A56-1B09-4C98-8154-0B2BD6EB5233}" type="presParOf" srcId="{FFA1E517-1822-4189-9882-769BF37EB9A6}" destId="{4117A47F-BA6D-487C-8A14-2B7E9A9A8453}" srcOrd="1" destOrd="0" presId="urn:microsoft.com/office/officeart/2005/8/layout/default"/>
    <dgm:cxn modelId="{B8649BA7-EDF1-463C-AD67-2F969CF21457}" type="presParOf" srcId="{FFA1E517-1822-4189-9882-769BF37EB9A6}" destId="{D2B608BA-8668-4CC1-9E52-9107495CE24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6D4044-8530-4A60-AACD-F0C920F4964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FA438EA0-0014-49E0-9448-2F6B610E4C16}">
      <dgm:prSet phldrT="[Text]" phldr="0" custT="1"/>
      <dgm:spPr/>
      <dgm:t>
        <a:bodyPr/>
        <a:lstStyle/>
        <a:p>
          <a:r>
            <a:rPr lang="en-US" sz="1600" dirty="0">
              <a:latin typeface="+mn-lt"/>
            </a:rPr>
            <a:t>Improve early identification of high-risk adults, particularly in deprived areas, to increase </a:t>
          </a:r>
          <a:r>
            <a:rPr lang="en-US" sz="1600" b="1" dirty="0">
              <a:latin typeface="+mn-lt"/>
            </a:rPr>
            <a:t>decision making and care planning.</a:t>
          </a:r>
          <a:endParaRPr lang="en-GB" sz="1600" b="1" dirty="0">
            <a:latin typeface="+mn-lt"/>
          </a:endParaRPr>
        </a:p>
      </dgm:t>
    </dgm:pt>
    <dgm:pt modelId="{B914D4BE-2241-48F6-889A-B16D6813E4F6}" type="parTrans" cxnId="{8D9AF16F-D6EB-4EAC-9DA8-66B2BB4E8D1C}">
      <dgm:prSet/>
      <dgm:spPr/>
      <dgm:t>
        <a:bodyPr/>
        <a:lstStyle/>
        <a:p>
          <a:endParaRPr lang="en-GB"/>
        </a:p>
      </dgm:t>
    </dgm:pt>
    <dgm:pt modelId="{AFDABFD7-C300-47AE-BD9B-2BAD0B3B63A7}" type="sibTrans" cxnId="{8D9AF16F-D6EB-4EAC-9DA8-66B2BB4E8D1C}">
      <dgm:prSet/>
      <dgm:spPr/>
      <dgm:t>
        <a:bodyPr/>
        <a:lstStyle/>
        <a:p>
          <a:endParaRPr lang="en-GB"/>
        </a:p>
      </dgm:t>
    </dgm:pt>
    <dgm:pt modelId="{9938ECDF-E3B3-47AA-8494-C354405C8590}">
      <dgm:prSet phldrT="[Text]" phldr="0" custT="1"/>
      <dgm:spPr/>
      <dgm:t>
        <a:bodyPr/>
        <a:lstStyle/>
        <a:p>
          <a:r>
            <a:rPr lang="en-US" sz="1600" dirty="0">
              <a:latin typeface="+mn-lt"/>
            </a:rPr>
            <a:t>Expand access to NHS Health Checks</a:t>
          </a:r>
          <a:endParaRPr lang="en-GB" sz="1600" dirty="0">
            <a:latin typeface="+mn-lt"/>
          </a:endParaRPr>
        </a:p>
      </dgm:t>
    </dgm:pt>
    <dgm:pt modelId="{DD1470F0-A0EB-49F3-B4DD-E7785422EDAC}" type="parTrans" cxnId="{C2BBD3BF-97B3-464B-8607-CF791485988F}">
      <dgm:prSet/>
      <dgm:spPr/>
      <dgm:t>
        <a:bodyPr/>
        <a:lstStyle/>
        <a:p>
          <a:endParaRPr lang="en-GB"/>
        </a:p>
      </dgm:t>
    </dgm:pt>
    <dgm:pt modelId="{3651A2C0-E197-4891-A343-7B0F7C0A2A73}" type="sibTrans" cxnId="{C2BBD3BF-97B3-464B-8607-CF791485988F}">
      <dgm:prSet/>
      <dgm:spPr/>
      <dgm:t>
        <a:bodyPr/>
        <a:lstStyle/>
        <a:p>
          <a:endParaRPr lang="en-GB"/>
        </a:p>
      </dgm:t>
    </dgm:pt>
    <dgm:pt modelId="{5569CA02-19CF-47B9-B031-D3C854C8E402}">
      <dgm:prSet phldrT="[Text]" phldr="0" custT="1"/>
      <dgm:spPr/>
      <dgm:t>
        <a:bodyPr/>
        <a:lstStyle/>
        <a:p>
          <a:r>
            <a:rPr lang="en-US" sz="1600" dirty="0">
              <a:latin typeface="+mn-lt"/>
            </a:rPr>
            <a:t>NICE CVD audit can help target vulnerable groups for better outcomes.</a:t>
          </a:r>
          <a:endParaRPr lang="en-GB" sz="1600" dirty="0">
            <a:latin typeface="+mn-lt"/>
          </a:endParaRPr>
        </a:p>
      </dgm:t>
    </dgm:pt>
    <dgm:pt modelId="{A92864AE-35FB-427C-97CA-DF5BE2137132}" type="parTrans" cxnId="{2799B57C-5987-4355-9DC9-CE109CBA056A}">
      <dgm:prSet/>
      <dgm:spPr/>
      <dgm:t>
        <a:bodyPr/>
        <a:lstStyle/>
        <a:p>
          <a:endParaRPr lang="en-GB"/>
        </a:p>
      </dgm:t>
    </dgm:pt>
    <dgm:pt modelId="{72DB47D9-9FC3-4F54-90FF-D94CD7519478}" type="sibTrans" cxnId="{2799B57C-5987-4355-9DC9-CE109CBA056A}">
      <dgm:prSet/>
      <dgm:spPr/>
      <dgm:t>
        <a:bodyPr/>
        <a:lstStyle/>
        <a:p>
          <a:endParaRPr lang="en-GB"/>
        </a:p>
      </dgm:t>
    </dgm:pt>
    <dgm:pt modelId="{0CEB9263-680A-409E-889C-3B1541ABC1A4}">
      <dgm:prSet phldrT="[Text]" phldr="0" custT="1"/>
      <dgm:spPr/>
      <dgm:t>
        <a:bodyPr/>
        <a:lstStyle/>
        <a:p>
          <a:r>
            <a:rPr lang="en-US" sz="1800" dirty="0">
              <a:latin typeface="+mn-lt"/>
            </a:rPr>
            <a:t>Increase referrals to cardiac rehabilitation and community based </a:t>
          </a:r>
          <a:r>
            <a:rPr lang="en-US" sz="1800" b="1" dirty="0">
              <a:latin typeface="+mn-lt"/>
            </a:rPr>
            <a:t>social prescribing</a:t>
          </a:r>
          <a:r>
            <a:rPr lang="en-US" sz="1800" dirty="0">
              <a:latin typeface="+mn-lt"/>
            </a:rPr>
            <a:t>.</a:t>
          </a:r>
          <a:endParaRPr lang="en-GB" sz="1800" dirty="0">
            <a:latin typeface="+mn-lt"/>
          </a:endParaRPr>
        </a:p>
      </dgm:t>
    </dgm:pt>
    <dgm:pt modelId="{A6CB37DD-FD24-4174-BE98-720798974781}" type="parTrans" cxnId="{DBB5CDFC-969B-4581-8013-26EC1BFDDBF2}">
      <dgm:prSet/>
      <dgm:spPr/>
      <dgm:t>
        <a:bodyPr/>
        <a:lstStyle/>
        <a:p>
          <a:endParaRPr lang="en-GB"/>
        </a:p>
      </dgm:t>
    </dgm:pt>
    <dgm:pt modelId="{32C7684D-5A91-4E87-8B2F-249572D5207F}" type="sibTrans" cxnId="{DBB5CDFC-969B-4581-8013-26EC1BFDDBF2}">
      <dgm:prSet/>
      <dgm:spPr/>
      <dgm:t>
        <a:bodyPr/>
        <a:lstStyle/>
        <a:p>
          <a:endParaRPr lang="en-GB"/>
        </a:p>
      </dgm:t>
    </dgm:pt>
    <dgm:pt modelId="{78200064-28D7-470D-BF2D-3AB2053801CA}">
      <dgm:prSet phldrT="[Text]" phldr="0" custT="1"/>
      <dgm:spPr/>
      <dgm:t>
        <a:bodyPr/>
        <a:lstStyle/>
        <a:p>
          <a:r>
            <a:rPr lang="en-US" sz="1800" dirty="0">
              <a:latin typeface="+mn-lt"/>
            </a:rPr>
            <a:t>Target should be deprived groups, ethnic minorities and the older population </a:t>
          </a:r>
          <a:endParaRPr lang="en-GB" sz="1800" dirty="0">
            <a:latin typeface="+mn-lt"/>
          </a:endParaRPr>
        </a:p>
      </dgm:t>
    </dgm:pt>
    <dgm:pt modelId="{FDD9BA97-AE2E-4322-8728-18E13DEFDD98}" type="parTrans" cxnId="{C0D492AE-2196-455F-B206-26541ACFFEC0}">
      <dgm:prSet/>
      <dgm:spPr/>
      <dgm:t>
        <a:bodyPr/>
        <a:lstStyle/>
        <a:p>
          <a:endParaRPr lang="en-GB"/>
        </a:p>
      </dgm:t>
    </dgm:pt>
    <dgm:pt modelId="{6616BCF5-CAA7-4466-B373-C80E3EDD504E}" type="sibTrans" cxnId="{C0D492AE-2196-455F-B206-26541ACFFEC0}">
      <dgm:prSet/>
      <dgm:spPr/>
      <dgm:t>
        <a:bodyPr/>
        <a:lstStyle/>
        <a:p>
          <a:endParaRPr lang="en-GB"/>
        </a:p>
      </dgm:t>
    </dgm:pt>
    <dgm:pt modelId="{91B2BB44-A4C2-4F26-890B-54581BCD2DE3}">
      <dgm:prSet phldrT="[Text]" phldr="0" custT="1"/>
      <dgm:spPr/>
      <dgm:t>
        <a:bodyPr/>
        <a:lstStyle/>
        <a:p>
          <a:r>
            <a:rPr lang="en-US" sz="1600" dirty="0"/>
            <a:t>Support </a:t>
          </a:r>
          <a:r>
            <a:rPr lang="en-US" sz="1600" b="1" dirty="0"/>
            <a:t>self management </a:t>
          </a:r>
          <a:r>
            <a:rPr lang="en-US" sz="1600" dirty="0"/>
            <a:t>through the use of digital technologies </a:t>
          </a:r>
          <a:endParaRPr lang="en-GB" sz="1600" dirty="0"/>
        </a:p>
      </dgm:t>
    </dgm:pt>
    <dgm:pt modelId="{70AC2A40-BD5A-42D8-BAA0-5A6FF8EFD9F6}" type="parTrans" cxnId="{39A9480D-386E-46CD-BCA8-CAD7E0848A01}">
      <dgm:prSet/>
      <dgm:spPr/>
      <dgm:t>
        <a:bodyPr/>
        <a:lstStyle/>
        <a:p>
          <a:endParaRPr lang="en-GB"/>
        </a:p>
      </dgm:t>
    </dgm:pt>
    <dgm:pt modelId="{AC884B16-0C93-483F-9E2E-4E837D2D987D}" type="sibTrans" cxnId="{39A9480D-386E-46CD-BCA8-CAD7E0848A01}">
      <dgm:prSet/>
      <dgm:spPr/>
      <dgm:t>
        <a:bodyPr/>
        <a:lstStyle/>
        <a:p>
          <a:endParaRPr lang="en-GB"/>
        </a:p>
      </dgm:t>
    </dgm:pt>
    <dgm:pt modelId="{0B6140DB-160D-4D5C-9275-67DAEC575169}">
      <dgm:prSet phldrT="[Text]" phldr="0" custT="1"/>
      <dgm:spPr/>
      <dgm:t>
        <a:bodyPr/>
        <a:lstStyle/>
        <a:p>
          <a:r>
            <a:rPr lang="en-US" sz="1600" dirty="0"/>
            <a:t>NHS App, home blood pressure monitoring and telehealth</a:t>
          </a:r>
          <a:endParaRPr lang="en-GB" sz="1600" dirty="0"/>
        </a:p>
      </dgm:t>
    </dgm:pt>
    <dgm:pt modelId="{D1286C1B-C6C6-458D-BD4F-11C82577B59E}" type="parTrans" cxnId="{557BBE3B-FA00-4F87-9A89-4E508F40E6B6}">
      <dgm:prSet/>
      <dgm:spPr/>
      <dgm:t>
        <a:bodyPr/>
        <a:lstStyle/>
        <a:p>
          <a:endParaRPr lang="en-GB"/>
        </a:p>
      </dgm:t>
    </dgm:pt>
    <dgm:pt modelId="{94AF1C9B-5CFE-4652-9C12-51C04317C6E5}" type="sibTrans" cxnId="{557BBE3B-FA00-4F87-9A89-4E508F40E6B6}">
      <dgm:prSet/>
      <dgm:spPr/>
      <dgm:t>
        <a:bodyPr/>
        <a:lstStyle/>
        <a:p>
          <a:endParaRPr lang="en-GB"/>
        </a:p>
      </dgm:t>
    </dgm:pt>
    <dgm:pt modelId="{1425C658-0127-444C-817D-D5A9D68DD3A8}">
      <dgm:prSet phldrT="[Text]" phldr="0" custT="1"/>
      <dgm:spPr/>
      <dgm:t>
        <a:bodyPr/>
        <a:lstStyle/>
        <a:p>
          <a:r>
            <a:rPr lang="en-US" sz="1600" dirty="0"/>
            <a:t>There is a need for strategies to target inclusion and bridge the digital divide </a:t>
          </a:r>
          <a:endParaRPr lang="en-GB" sz="1600" dirty="0"/>
        </a:p>
      </dgm:t>
    </dgm:pt>
    <dgm:pt modelId="{064F5527-642F-4ADB-AC2F-BE200242DB29}" type="parTrans" cxnId="{3C67E16F-5F84-46F1-B3F3-05D8DB0D90A9}">
      <dgm:prSet/>
      <dgm:spPr/>
      <dgm:t>
        <a:bodyPr/>
        <a:lstStyle/>
        <a:p>
          <a:endParaRPr lang="en-GB"/>
        </a:p>
      </dgm:t>
    </dgm:pt>
    <dgm:pt modelId="{978C407E-10E3-476A-8E57-056FC7431EAE}" type="sibTrans" cxnId="{3C67E16F-5F84-46F1-B3F3-05D8DB0D90A9}">
      <dgm:prSet/>
      <dgm:spPr/>
      <dgm:t>
        <a:bodyPr/>
        <a:lstStyle/>
        <a:p>
          <a:endParaRPr lang="en-GB"/>
        </a:p>
      </dgm:t>
    </dgm:pt>
    <dgm:pt modelId="{989A9A8D-6D0F-4A91-BAED-CCF40E3AE822}">
      <dgm:prSet/>
      <dgm:spPr/>
      <dgm:t>
        <a:bodyPr/>
        <a:lstStyle/>
        <a:p>
          <a:r>
            <a:rPr lang="en-US" dirty="0">
              <a:latin typeface="+mn-lt"/>
              <a:ea typeface="Arial"/>
              <a:cs typeface="Arial"/>
              <a:sym typeface="Arial"/>
            </a:rPr>
            <a:t>Use motivational interviewing and </a:t>
          </a:r>
          <a:r>
            <a:rPr lang="en-US" b="1" dirty="0">
              <a:latin typeface="+mn-lt"/>
              <a:ea typeface="Arial"/>
              <a:cs typeface="Arial"/>
              <a:sym typeface="Arial"/>
            </a:rPr>
            <a:t>coaching</a:t>
          </a:r>
          <a:r>
            <a:rPr lang="en-US" dirty="0">
              <a:latin typeface="+mn-lt"/>
              <a:ea typeface="Arial"/>
              <a:cs typeface="Arial"/>
              <a:sym typeface="Arial"/>
            </a:rPr>
            <a:t> to support long-term behaviour change and sustained lifestyle improvement.</a:t>
          </a:r>
        </a:p>
      </dgm:t>
    </dgm:pt>
    <dgm:pt modelId="{6BFBDE40-EE8F-4158-A532-2DFE4B166AAF}" type="parTrans" cxnId="{CFB8A58C-FE40-467C-A3C7-B94B281DB8CE}">
      <dgm:prSet/>
      <dgm:spPr/>
      <dgm:t>
        <a:bodyPr/>
        <a:lstStyle/>
        <a:p>
          <a:endParaRPr lang="en-GB"/>
        </a:p>
      </dgm:t>
    </dgm:pt>
    <dgm:pt modelId="{901D3E32-813B-406F-BD12-3908D2C8F10D}" type="sibTrans" cxnId="{CFB8A58C-FE40-467C-A3C7-B94B281DB8CE}">
      <dgm:prSet/>
      <dgm:spPr/>
      <dgm:t>
        <a:bodyPr/>
        <a:lstStyle/>
        <a:p>
          <a:endParaRPr lang="en-GB"/>
        </a:p>
      </dgm:t>
    </dgm:pt>
    <dgm:pt modelId="{8B348C11-859E-4BB9-BC4B-8FF3B340F107}">
      <dgm:prSet/>
      <dgm:spPr/>
      <dgm:t>
        <a:bodyPr/>
        <a:lstStyle/>
        <a:p>
          <a:r>
            <a:rPr lang="en-US" dirty="0">
              <a:latin typeface="+mn-lt"/>
              <a:ea typeface="Arial"/>
              <a:cs typeface="Arial"/>
              <a:sym typeface="Arial"/>
            </a:rPr>
            <a:t>For gaining benefit from </a:t>
          </a:r>
          <a:r>
            <a:rPr lang="en-US" b="1" dirty="0">
              <a:latin typeface="+mn-lt"/>
              <a:ea typeface="Arial"/>
              <a:cs typeface="Arial"/>
              <a:sym typeface="Arial"/>
            </a:rPr>
            <a:t>social prescribing,</a:t>
          </a:r>
          <a:r>
            <a:rPr lang="en-US" dirty="0">
              <a:latin typeface="+mn-lt"/>
              <a:ea typeface="Arial"/>
              <a:cs typeface="Arial"/>
              <a:sym typeface="Arial"/>
            </a:rPr>
            <a:t> there is a need to refer patients with high risk to community weight management </a:t>
          </a:r>
          <a:r>
            <a:rPr lang="en-US" dirty="0" err="1">
              <a:latin typeface="+mn-lt"/>
              <a:ea typeface="Arial"/>
              <a:cs typeface="Arial"/>
              <a:sym typeface="Arial"/>
            </a:rPr>
            <a:t>programmes</a:t>
          </a:r>
          <a:r>
            <a:rPr lang="en-US" dirty="0">
              <a:latin typeface="+mn-lt"/>
              <a:ea typeface="Arial"/>
              <a:cs typeface="Arial"/>
              <a:sym typeface="Arial"/>
            </a:rPr>
            <a:t>, smoking cessation, and these should be reviewed in primary care </a:t>
          </a:r>
        </a:p>
      </dgm:t>
    </dgm:pt>
    <dgm:pt modelId="{FE1A8E0E-632E-40FF-8514-D040E8850ED4}" type="parTrans" cxnId="{2119FE17-15B0-4740-8FC6-BE162F1B2E25}">
      <dgm:prSet/>
      <dgm:spPr/>
      <dgm:t>
        <a:bodyPr/>
        <a:lstStyle/>
        <a:p>
          <a:endParaRPr lang="en-GB"/>
        </a:p>
      </dgm:t>
    </dgm:pt>
    <dgm:pt modelId="{0756E85B-6E4D-4DCC-B75B-A05109CC4A93}" type="sibTrans" cxnId="{2119FE17-15B0-4740-8FC6-BE162F1B2E25}">
      <dgm:prSet/>
      <dgm:spPr/>
      <dgm:t>
        <a:bodyPr/>
        <a:lstStyle/>
        <a:p>
          <a:endParaRPr lang="en-GB"/>
        </a:p>
      </dgm:t>
    </dgm:pt>
    <dgm:pt modelId="{7F23E1BE-1119-4963-91F1-90CBEF0D8D07}">
      <dgm:prSet/>
      <dgm:spPr/>
      <dgm:t>
        <a:bodyPr/>
        <a:lstStyle/>
        <a:p>
          <a:r>
            <a:rPr lang="en-US" dirty="0">
              <a:latin typeface="+mn-lt"/>
              <a:ea typeface="Arial"/>
              <a:cs typeface="Arial"/>
              <a:sym typeface="Arial"/>
            </a:rPr>
            <a:t>Improve End-Of –Life Care and enable </a:t>
          </a:r>
          <a:r>
            <a:rPr lang="en-US" b="1" dirty="0">
              <a:latin typeface="+mn-lt"/>
              <a:ea typeface="Arial"/>
              <a:cs typeface="Arial"/>
              <a:sym typeface="Arial"/>
            </a:rPr>
            <a:t>patient choice and personal health budget </a:t>
          </a:r>
          <a:r>
            <a:rPr lang="en-US" dirty="0">
              <a:latin typeface="+mn-lt"/>
              <a:ea typeface="Arial"/>
              <a:cs typeface="Arial"/>
              <a:sym typeface="Arial"/>
            </a:rPr>
            <a:t>by introducing advanced care planning for people suffering from chronic CVD. Provide training for culturally competent communication for the respect and personal preferences of patients</a:t>
          </a:r>
        </a:p>
      </dgm:t>
    </dgm:pt>
    <dgm:pt modelId="{26A4D4C1-B379-46EB-9AD4-5E432BAC9534}" type="parTrans" cxnId="{2C621C9B-5C94-4EB2-BD53-5ACA4110F098}">
      <dgm:prSet/>
      <dgm:spPr/>
      <dgm:t>
        <a:bodyPr/>
        <a:lstStyle/>
        <a:p>
          <a:endParaRPr lang="en-GB"/>
        </a:p>
      </dgm:t>
    </dgm:pt>
    <dgm:pt modelId="{9D2DDC3B-7029-42D9-94B8-0586D13AFC6A}" type="sibTrans" cxnId="{2C621C9B-5C94-4EB2-BD53-5ACA4110F098}">
      <dgm:prSet/>
      <dgm:spPr/>
      <dgm:t>
        <a:bodyPr/>
        <a:lstStyle/>
        <a:p>
          <a:endParaRPr lang="en-GB"/>
        </a:p>
      </dgm:t>
    </dgm:pt>
    <dgm:pt modelId="{007ED07A-F202-4F80-A719-9AADF9D55B49}" type="pres">
      <dgm:prSet presAssocID="{586D4044-8530-4A60-AACD-F0C920F4964F}" presName="diagram" presStyleCnt="0">
        <dgm:presLayoutVars>
          <dgm:dir/>
          <dgm:resizeHandles val="exact"/>
        </dgm:presLayoutVars>
      </dgm:prSet>
      <dgm:spPr/>
    </dgm:pt>
    <dgm:pt modelId="{8E070713-6EA8-4F19-B228-F6DB10E051B3}" type="pres">
      <dgm:prSet presAssocID="{FA438EA0-0014-49E0-9448-2F6B610E4C16}" presName="node" presStyleLbl="node1" presStyleIdx="0" presStyleCnt="6">
        <dgm:presLayoutVars>
          <dgm:bulletEnabled val="1"/>
        </dgm:presLayoutVars>
      </dgm:prSet>
      <dgm:spPr/>
    </dgm:pt>
    <dgm:pt modelId="{45184293-D30E-47B8-BC3E-18F03C7B84B8}" type="pres">
      <dgm:prSet presAssocID="{AFDABFD7-C300-47AE-BD9B-2BAD0B3B63A7}" presName="sibTrans" presStyleCnt="0"/>
      <dgm:spPr/>
    </dgm:pt>
    <dgm:pt modelId="{41F60945-EAFA-4E77-97CA-80987B12D462}" type="pres">
      <dgm:prSet presAssocID="{0CEB9263-680A-409E-889C-3B1541ABC1A4}" presName="node" presStyleLbl="node1" presStyleIdx="1" presStyleCnt="6">
        <dgm:presLayoutVars>
          <dgm:bulletEnabled val="1"/>
        </dgm:presLayoutVars>
      </dgm:prSet>
      <dgm:spPr/>
    </dgm:pt>
    <dgm:pt modelId="{2B89EBD4-46FA-4BFF-B403-D17E3B99C626}" type="pres">
      <dgm:prSet presAssocID="{32C7684D-5A91-4E87-8B2F-249572D5207F}" presName="sibTrans" presStyleCnt="0"/>
      <dgm:spPr/>
    </dgm:pt>
    <dgm:pt modelId="{58CE098F-0141-4348-80F6-24BCC60932C5}" type="pres">
      <dgm:prSet presAssocID="{91B2BB44-A4C2-4F26-890B-54581BCD2DE3}" presName="node" presStyleLbl="node1" presStyleIdx="2" presStyleCnt="6">
        <dgm:presLayoutVars>
          <dgm:bulletEnabled val="1"/>
        </dgm:presLayoutVars>
      </dgm:prSet>
      <dgm:spPr/>
    </dgm:pt>
    <dgm:pt modelId="{5F454819-8ED7-45CB-9DAF-EAB91A4E69AD}" type="pres">
      <dgm:prSet presAssocID="{AC884B16-0C93-483F-9E2E-4E837D2D987D}" presName="sibTrans" presStyleCnt="0"/>
      <dgm:spPr/>
    </dgm:pt>
    <dgm:pt modelId="{0D6D2D20-737F-43CD-B8C6-484AFF14C91F}" type="pres">
      <dgm:prSet presAssocID="{989A9A8D-6D0F-4A91-BAED-CCF40E3AE822}" presName="node" presStyleLbl="node1" presStyleIdx="3" presStyleCnt="6">
        <dgm:presLayoutVars>
          <dgm:bulletEnabled val="1"/>
        </dgm:presLayoutVars>
      </dgm:prSet>
      <dgm:spPr/>
    </dgm:pt>
    <dgm:pt modelId="{120F6AD2-7D1E-460D-87A4-BBAB7DDD6C0A}" type="pres">
      <dgm:prSet presAssocID="{901D3E32-813B-406F-BD12-3908D2C8F10D}" presName="sibTrans" presStyleCnt="0"/>
      <dgm:spPr/>
    </dgm:pt>
    <dgm:pt modelId="{9A04BCDE-01BD-4613-ADB5-4A1C11C26DB0}" type="pres">
      <dgm:prSet presAssocID="{8B348C11-859E-4BB9-BC4B-8FF3B340F107}" presName="node" presStyleLbl="node1" presStyleIdx="4" presStyleCnt="6">
        <dgm:presLayoutVars>
          <dgm:bulletEnabled val="1"/>
        </dgm:presLayoutVars>
      </dgm:prSet>
      <dgm:spPr/>
    </dgm:pt>
    <dgm:pt modelId="{D5398911-345F-4A35-99E6-9DD017EED903}" type="pres">
      <dgm:prSet presAssocID="{0756E85B-6E4D-4DCC-B75B-A05109CC4A93}" presName="sibTrans" presStyleCnt="0"/>
      <dgm:spPr/>
    </dgm:pt>
    <dgm:pt modelId="{FA654F95-5CFA-4763-8132-9034DEB2626B}" type="pres">
      <dgm:prSet presAssocID="{7F23E1BE-1119-4963-91F1-90CBEF0D8D07}" presName="node" presStyleLbl="node1" presStyleIdx="5" presStyleCnt="6">
        <dgm:presLayoutVars>
          <dgm:bulletEnabled val="1"/>
        </dgm:presLayoutVars>
      </dgm:prSet>
      <dgm:spPr/>
    </dgm:pt>
  </dgm:ptLst>
  <dgm:cxnLst>
    <dgm:cxn modelId="{39A9480D-386E-46CD-BCA8-CAD7E0848A01}" srcId="{586D4044-8530-4A60-AACD-F0C920F4964F}" destId="{91B2BB44-A4C2-4F26-890B-54581BCD2DE3}" srcOrd="2" destOrd="0" parTransId="{70AC2A40-BD5A-42D8-BAA0-5A6FF8EFD9F6}" sibTransId="{AC884B16-0C93-483F-9E2E-4E837D2D987D}"/>
    <dgm:cxn modelId="{2119FE17-15B0-4740-8FC6-BE162F1B2E25}" srcId="{586D4044-8530-4A60-AACD-F0C920F4964F}" destId="{8B348C11-859E-4BB9-BC4B-8FF3B340F107}" srcOrd="4" destOrd="0" parTransId="{FE1A8E0E-632E-40FF-8514-D040E8850ED4}" sibTransId="{0756E85B-6E4D-4DCC-B75B-A05109CC4A93}"/>
    <dgm:cxn modelId="{34AE401D-8989-4AAD-852E-F533FC94EF97}" type="presOf" srcId="{0CEB9263-680A-409E-889C-3B1541ABC1A4}" destId="{41F60945-EAFA-4E77-97CA-80987B12D462}" srcOrd="0" destOrd="0" presId="urn:microsoft.com/office/officeart/2005/8/layout/default"/>
    <dgm:cxn modelId="{120B5A1F-EB96-409B-9A64-70A3D862B6A4}" type="presOf" srcId="{989A9A8D-6D0F-4A91-BAED-CCF40E3AE822}" destId="{0D6D2D20-737F-43CD-B8C6-484AFF14C91F}" srcOrd="0" destOrd="0" presId="urn:microsoft.com/office/officeart/2005/8/layout/default"/>
    <dgm:cxn modelId="{42FBF41F-681F-4974-A956-B83702C8EEC1}" type="presOf" srcId="{FA438EA0-0014-49E0-9448-2F6B610E4C16}" destId="{8E070713-6EA8-4F19-B228-F6DB10E051B3}" srcOrd="0" destOrd="0" presId="urn:microsoft.com/office/officeart/2005/8/layout/default"/>
    <dgm:cxn modelId="{B5E56E31-BCB8-491D-B39E-FB720A171288}" type="presOf" srcId="{5569CA02-19CF-47B9-B031-D3C854C8E402}" destId="{8E070713-6EA8-4F19-B228-F6DB10E051B3}" srcOrd="0" destOrd="2" presId="urn:microsoft.com/office/officeart/2005/8/layout/default"/>
    <dgm:cxn modelId="{9CF16034-DF33-4876-AE1C-F807998B62DC}" type="presOf" srcId="{91B2BB44-A4C2-4F26-890B-54581BCD2DE3}" destId="{58CE098F-0141-4348-80F6-24BCC60932C5}" srcOrd="0" destOrd="0" presId="urn:microsoft.com/office/officeart/2005/8/layout/default"/>
    <dgm:cxn modelId="{557BBE3B-FA00-4F87-9A89-4E508F40E6B6}" srcId="{91B2BB44-A4C2-4F26-890B-54581BCD2DE3}" destId="{0B6140DB-160D-4D5C-9275-67DAEC575169}" srcOrd="0" destOrd="0" parTransId="{D1286C1B-C6C6-458D-BD4F-11C82577B59E}" sibTransId="{94AF1C9B-5CFE-4652-9C12-51C04317C6E5}"/>
    <dgm:cxn modelId="{5A414246-DC0E-4FDE-A6C1-4CD337ACAD40}" type="presOf" srcId="{8B348C11-859E-4BB9-BC4B-8FF3B340F107}" destId="{9A04BCDE-01BD-4613-ADB5-4A1C11C26DB0}" srcOrd="0" destOrd="0" presId="urn:microsoft.com/office/officeart/2005/8/layout/default"/>
    <dgm:cxn modelId="{A68A1B6A-2BAE-4B6D-9609-E0C516087F06}" type="presOf" srcId="{78200064-28D7-470D-BF2D-3AB2053801CA}" destId="{41F60945-EAFA-4E77-97CA-80987B12D462}" srcOrd="0" destOrd="1" presId="urn:microsoft.com/office/officeart/2005/8/layout/default"/>
    <dgm:cxn modelId="{3C67E16F-5F84-46F1-B3F3-05D8DB0D90A9}" srcId="{91B2BB44-A4C2-4F26-890B-54581BCD2DE3}" destId="{1425C658-0127-444C-817D-D5A9D68DD3A8}" srcOrd="1" destOrd="0" parTransId="{064F5527-642F-4ADB-AC2F-BE200242DB29}" sibTransId="{978C407E-10E3-476A-8E57-056FC7431EAE}"/>
    <dgm:cxn modelId="{8D9AF16F-D6EB-4EAC-9DA8-66B2BB4E8D1C}" srcId="{586D4044-8530-4A60-AACD-F0C920F4964F}" destId="{FA438EA0-0014-49E0-9448-2F6B610E4C16}" srcOrd="0" destOrd="0" parTransId="{B914D4BE-2241-48F6-889A-B16D6813E4F6}" sibTransId="{AFDABFD7-C300-47AE-BD9B-2BAD0B3B63A7}"/>
    <dgm:cxn modelId="{2799B57C-5987-4355-9DC9-CE109CBA056A}" srcId="{FA438EA0-0014-49E0-9448-2F6B610E4C16}" destId="{5569CA02-19CF-47B9-B031-D3C854C8E402}" srcOrd="1" destOrd="0" parTransId="{A92864AE-35FB-427C-97CA-DF5BE2137132}" sibTransId="{72DB47D9-9FC3-4F54-90FF-D94CD7519478}"/>
    <dgm:cxn modelId="{29A0C77F-69FC-43B8-8E07-B04286D0C3A3}" type="presOf" srcId="{9938ECDF-E3B3-47AA-8494-C354405C8590}" destId="{8E070713-6EA8-4F19-B228-F6DB10E051B3}" srcOrd="0" destOrd="1" presId="urn:microsoft.com/office/officeart/2005/8/layout/default"/>
    <dgm:cxn modelId="{CFB8A58C-FE40-467C-A3C7-B94B281DB8CE}" srcId="{586D4044-8530-4A60-AACD-F0C920F4964F}" destId="{989A9A8D-6D0F-4A91-BAED-CCF40E3AE822}" srcOrd="3" destOrd="0" parTransId="{6BFBDE40-EE8F-4158-A532-2DFE4B166AAF}" sibTransId="{901D3E32-813B-406F-BD12-3908D2C8F10D}"/>
    <dgm:cxn modelId="{2C621C9B-5C94-4EB2-BD53-5ACA4110F098}" srcId="{586D4044-8530-4A60-AACD-F0C920F4964F}" destId="{7F23E1BE-1119-4963-91F1-90CBEF0D8D07}" srcOrd="5" destOrd="0" parTransId="{26A4D4C1-B379-46EB-9AD4-5E432BAC9534}" sibTransId="{9D2DDC3B-7029-42D9-94B8-0586D13AFC6A}"/>
    <dgm:cxn modelId="{21E1ADAA-86B9-4BD1-B000-98283A128E12}" type="presOf" srcId="{7F23E1BE-1119-4963-91F1-90CBEF0D8D07}" destId="{FA654F95-5CFA-4763-8132-9034DEB2626B}" srcOrd="0" destOrd="0" presId="urn:microsoft.com/office/officeart/2005/8/layout/default"/>
    <dgm:cxn modelId="{C0D492AE-2196-455F-B206-26541ACFFEC0}" srcId="{0CEB9263-680A-409E-889C-3B1541ABC1A4}" destId="{78200064-28D7-470D-BF2D-3AB2053801CA}" srcOrd="0" destOrd="0" parTransId="{FDD9BA97-AE2E-4322-8728-18E13DEFDD98}" sibTransId="{6616BCF5-CAA7-4466-B373-C80E3EDD504E}"/>
    <dgm:cxn modelId="{C2BBD3BF-97B3-464B-8607-CF791485988F}" srcId="{FA438EA0-0014-49E0-9448-2F6B610E4C16}" destId="{9938ECDF-E3B3-47AA-8494-C354405C8590}" srcOrd="0" destOrd="0" parTransId="{DD1470F0-A0EB-49F3-B4DD-E7785422EDAC}" sibTransId="{3651A2C0-E197-4891-A343-7B0F7C0A2A73}"/>
    <dgm:cxn modelId="{AA5DA5D6-C2F9-463C-8083-CF0CBB333696}" type="presOf" srcId="{1425C658-0127-444C-817D-D5A9D68DD3A8}" destId="{58CE098F-0141-4348-80F6-24BCC60932C5}" srcOrd="0" destOrd="2" presId="urn:microsoft.com/office/officeart/2005/8/layout/default"/>
    <dgm:cxn modelId="{4A39EBDE-5C49-4AC5-8FA1-E39DAD58682C}" type="presOf" srcId="{0B6140DB-160D-4D5C-9275-67DAEC575169}" destId="{58CE098F-0141-4348-80F6-24BCC60932C5}" srcOrd="0" destOrd="1" presId="urn:microsoft.com/office/officeart/2005/8/layout/default"/>
    <dgm:cxn modelId="{34379AF6-76B0-4E56-85A1-FB09786166AE}" type="presOf" srcId="{586D4044-8530-4A60-AACD-F0C920F4964F}" destId="{007ED07A-F202-4F80-A719-9AADF9D55B49}" srcOrd="0" destOrd="0" presId="urn:microsoft.com/office/officeart/2005/8/layout/default"/>
    <dgm:cxn modelId="{DBB5CDFC-969B-4581-8013-26EC1BFDDBF2}" srcId="{586D4044-8530-4A60-AACD-F0C920F4964F}" destId="{0CEB9263-680A-409E-889C-3B1541ABC1A4}" srcOrd="1" destOrd="0" parTransId="{A6CB37DD-FD24-4174-BE98-720798974781}" sibTransId="{32C7684D-5A91-4E87-8B2F-249572D5207F}"/>
    <dgm:cxn modelId="{262A38B3-3842-474A-899E-7872866122E6}" type="presParOf" srcId="{007ED07A-F202-4F80-A719-9AADF9D55B49}" destId="{8E070713-6EA8-4F19-B228-F6DB10E051B3}" srcOrd="0" destOrd="0" presId="urn:microsoft.com/office/officeart/2005/8/layout/default"/>
    <dgm:cxn modelId="{6860A081-691B-44CF-BA35-3D18D459C734}" type="presParOf" srcId="{007ED07A-F202-4F80-A719-9AADF9D55B49}" destId="{45184293-D30E-47B8-BC3E-18F03C7B84B8}" srcOrd="1" destOrd="0" presId="urn:microsoft.com/office/officeart/2005/8/layout/default"/>
    <dgm:cxn modelId="{2EF1D4D4-DC8B-407D-AC7F-D8DA6BACEBA7}" type="presParOf" srcId="{007ED07A-F202-4F80-A719-9AADF9D55B49}" destId="{41F60945-EAFA-4E77-97CA-80987B12D462}" srcOrd="2" destOrd="0" presId="urn:microsoft.com/office/officeart/2005/8/layout/default"/>
    <dgm:cxn modelId="{8847782E-F116-4DC4-9F9A-B6165DB0C42F}" type="presParOf" srcId="{007ED07A-F202-4F80-A719-9AADF9D55B49}" destId="{2B89EBD4-46FA-4BFF-B403-D17E3B99C626}" srcOrd="3" destOrd="0" presId="urn:microsoft.com/office/officeart/2005/8/layout/default"/>
    <dgm:cxn modelId="{15C02F87-C796-4AA2-BB76-F7B9137B18EE}" type="presParOf" srcId="{007ED07A-F202-4F80-A719-9AADF9D55B49}" destId="{58CE098F-0141-4348-80F6-24BCC60932C5}" srcOrd="4" destOrd="0" presId="urn:microsoft.com/office/officeart/2005/8/layout/default"/>
    <dgm:cxn modelId="{666BC4D2-6016-4542-AD8F-631BE80575FE}" type="presParOf" srcId="{007ED07A-F202-4F80-A719-9AADF9D55B49}" destId="{5F454819-8ED7-45CB-9DAF-EAB91A4E69AD}" srcOrd="5" destOrd="0" presId="urn:microsoft.com/office/officeart/2005/8/layout/default"/>
    <dgm:cxn modelId="{64B4DAF2-6628-497D-BCCD-69F2F03EEDC7}" type="presParOf" srcId="{007ED07A-F202-4F80-A719-9AADF9D55B49}" destId="{0D6D2D20-737F-43CD-B8C6-484AFF14C91F}" srcOrd="6" destOrd="0" presId="urn:microsoft.com/office/officeart/2005/8/layout/default"/>
    <dgm:cxn modelId="{1C11F73B-294F-429A-A5B5-F4E6BEC7BB6C}" type="presParOf" srcId="{007ED07A-F202-4F80-A719-9AADF9D55B49}" destId="{120F6AD2-7D1E-460D-87A4-BBAB7DDD6C0A}" srcOrd="7" destOrd="0" presId="urn:microsoft.com/office/officeart/2005/8/layout/default"/>
    <dgm:cxn modelId="{01316C6C-2142-4089-BA8A-96850C9042A3}" type="presParOf" srcId="{007ED07A-F202-4F80-A719-9AADF9D55B49}" destId="{9A04BCDE-01BD-4613-ADB5-4A1C11C26DB0}" srcOrd="8" destOrd="0" presId="urn:microsoft.com/office/officeart/2005/8/layout/default"/>
    <dgm:cxn modelId="{9A2BD367-17CB-472B-90A7-385B31ECDEAC}" type="presParOf" srcId="{007ED07A-F202-4F80-A719-9AADF9D55B49}" destId="{D5398911-345F-4A35-99E6-9DD017EED903}" srcOrd="9" destOrd="0" presId="urn:microsoft.com/office/officeart/2005/8/layout/default"/>
    <dgm:cxn modelId="{2014A207-DF84-42A9-B8AF-F03E71A1013C}" type="presParOf" srcId="{007ED07A-F202-4F80-A719-9AADF9D55B49}" destId="{FA654F95-5CFA-4763-8132-9034DEB2626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2C0E4-3D66-4860-8E4B-726A8D730117}">
      <dsp:nvSpPr>
        <dsp:cNvPr id="0" name=""/>
        <dsp:cNvSpPr/>
      </dsp:nvSpPr>
      <dsp:spPr>
        <a:xfrm>
          <a:off x="7906" y="311028"/>
          <a:ext cx="2988697" cy="3320788"/>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t> </a:t>
          </a:r>
          <a:r>
            <a:rPr lang="en-US" sz="2400" b="1" kern="1200" dirty="0">
              <a:solidFill>
                <a:schemeClr val="tx1">
                  <a:lumMod val="75000"/>
                </a:schemeClr>
              </a:solidFill>
            </a:rPr>
            <a:t>CVD Definition</a:t>
          </a:r>
        </a:p>
        <a:p>
          <a:pPr marL="0" lvl="0" indent="0" algn="ctr" defTabSz="933450">
            <a:lnSpc>
              <a:spcPct val="90000"/>
            </a:lnSpc>
            <a:spcBef>
              <a:spcPct val="0"/>
            </a:spcBef>
            <a:spcAft>
              <a:spcPct val="35000"/>
            </a:spcAft>
            <a:buNone/>
          </a:pPr>
          <a:r>
            <a:rPr lang="en-US" sz="2400" kern="1200" dirty="0"/>
            <a:t>A group of conditions that affect the heart and blood vessels. </a:t>
          </a:r>
          <a:r>
            <a:rPr lang="en-GB" sz="2400" kern="1200" dirty="0"/>
            <a:t>(NHS, 2022).</a:t>
          </a:r>
          <a:endParaRPr lang="en-GB" sz="2400" b="1" kern="1200" dirty="0"/>
        </a:p>
      </dsp:txBody>
      <dsp:txXfrm>
        <a:off x="95442" y="398564"/>
        <a:ext cx="2813625" cy="3145716"/>
      </dsp:txXfrm>
    </dsp:sp>
    <dsp:sp modelId="{B6864DB1-733D-4769-B37A-18172E6F4097}">
      <dsp:nvSpPr>
        <dsp:cNvPr id="0" name=""/>
        <dsp:cNvSpPr/>
      </dsp:nvSpPr>
      <dsp:spPr>
        <a:xfrm>
          <a:off x="3207244" y="1710228"/>
          <a:ext cx="446558" cy="522389"/>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3207244" y="1814706"/>
        <a:ext cx="312591" cy="313433"/>
      </dsp:txXfrm>
    </dsp:sp>
    <dsp:sp modelId="{E70E5D33-8EB5-4500-8CC6-B52DEFD8BDB1}">
      <dsp:nvSpPr>
        <dsp:cNvPr id="0" name=""/>
        <dsp:cNvSpPr/>
      </dsp:nvSpPr>
      <dsp:spPr>
        <a:xfrm>
          <a:off x="3839166" y="311028"/>
          <a:ext cx="3270450" cy="3320788"/>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lumMod val="75000"/>
                </a:schemeClr>
              </a:solidFill>
            </a:rPr>
            <a:t>Symptoms</a:t>
          </a:r>
        </a:p>
        <a:p>
          <a:pPr marL="0" lvl="0" indent="0" algn="ctr" defTabSz="1066800">
            <a:lnSpc>
              <a:spcPct val="90000"/>
            </a:lnSpc>
            <a:spcBef>
              <a:spcPct val="0"/>
            </a:spcBef>
            <a:spcAft>
              <a:spcPct val="35000"/>
            </a:spcAft>
            <a:buNone/>
          </a:pPr>
          <a:r>
            <a:rPr lang="en-GB" sz="2400" b="0" kern="1200" dirty="0">
              <a:solidFill>
                <a:schemeClr val="tx1">
                  <a:lumMod val="75000"/>
                </a:schemeClr>
              </a:solidFill>
            </a:rPr>
            <a:t>Chest pain, Fatigue</a:t>
          </a:r>
        </a:p>
        <a:p>
          <a:pPr marL="0" lvl="0" indent="0" algn="ctr" defTabSz="1066800">
            <a:lnSpc>
              <a:spcPct val="90000"/>
            </a:lnSpc>
            <a:spcBef>
              <a:spcPct val="0"/>
            </a:spcBef>
            <a:spcAft>
              <a:spcPct val="35000"/>
            </a:spcAft>
            <a:buNone/>
          </a:pPr>
          <a:r>
            <a:rPr lang="en-GB" sz="2400" b="0" kern="1200" dirty="0">
              <a:solidFill>
                <a:schemeClr val="tx1">
                  <a:lumMod val="75000"/>
                </a:schemeClr>
              </a:solidFill>
            </a:rPr>
            <a:t>Dizziness, Swollen legs</a:t>
          </a:r>
        </a:p>
        <a:p>
          <a:pPr marL="0" lvl="0" indent="0" algn="ctr" defTabSz="1066800">
            <a:lnSpc>
              <a:spcPct val="90000"/>
            </a:lnSpc>
            <a:spcBef>
              <a:spcPct val="0"/>
            </a:spcBef>
            <a:spcAft>
              <a:spcPct val="35000"/>
            </a:spcAft>
            <a:buNone/>
          </a:pPr>
          <a:r>
            <a:rPr lang="en-GB" sz="2400" b="0" kern="1200" dirty="0">
              <a:solidFill>
                <a:schemeClr val="tx1">
                  <a:lumMod val="75000"/>
                </a:schemeClr>
              </a:solidFill>
            </a:rPr>
            <a:t>Palpitations, Breathlessness </a:t>
          </a:r>
        </a:p>
        <a:p>
          <a:pPr marL="0" lvl="0" indent="0" algn="ctr" defTabSz="1066800">
            <a:lnSpc>
              <a:spcPct val="90000"/>
            </a:lnSpc>
            <a:spcBef>
              <a:spcPct val="0"/>
            </a:spcBef>
            <a:spcAft>
              <a:spcPct val="35000"/>
            </a:spcAft>
            <a:buNone/>
          </a:pPr>
          <a:r>
            <a:rPr lang="en-GB" sz="2400" kern="1200" dirty="0"/>
            <a:t>(World Health Organization, 2025)</a:t>
          </a:r>
          <a:endParaRPr lang="en-GB" sz="2400" b="0" kern="1200" dirty="0">
            <a:solidFill>
              <a:schemeClr val="tx1">
                <a:lumMod val="75000"/>
              </a:schemeClr>
            </a:solidFill>
          </a:endParaRPr>
        </a:p>
      </dsp:txBody>
      <dsp:txXfrm>
        <a:off x="3934954" y="406816"/>
        <a:ext cx="3078874" cy="3129212"/>
      </dsp:txXfrm>
    </dsp:sp>
    <dsp:sp modelId="{4D9DFC92-BE17-471B-8934-446C740FC2DA}">
      <dsp:nvSpPr>
        <dsp:cNvPr id="0" name=""/>
        <dsp:cNvSpPr/>
      </dsp:nvSpPr>
      <dsp:spPr>
        <a:xfrm>
          <a:off x="7320257" y="1710228"/>
          <a:ext cx="446558" cy="522389"/>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7320257" y="1814706"/>
        <a:ext cx="312591" cy="313433"/>
      </dsp:txXfrm>
    </dsp:sp>
    <dsp:sp modelId="{C1276594-2A56-4D00-9966-57F71D721730}">
      <dsp:nvSpPr>
        <dsp:cNvPr id="0" name=""/>
        <dsp:cNvSpPr/>
      </dsp:nvSpPr>
      <dsp:spPr>
        <a:xfrm>
          <a:off x="7952179" y="311028"/>
          <a:ext cx="3055575" cy="3320788"/>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Aetiology</a:t>
          </a:r>
        </a:p>
        <a:p>
          <a:pPr marL="0" lvl="0" indent="0" algn="ctr" defTabSz="1066800">
            <a:lnSpc>
              <a:spcPct val="90000"/>
            </a:lnSpc>
            <a:spcBef>
              <a:spcPct val="0"/>
            </a:spcBef>
            <a:spcAft>
              <a:spcPct val="35000"/>
            </a:spcAft>
            <a:buNone/>
          </a:pPr>
          <a:r>
            <a:rPr lang="en-GB" sz="2400" b="0" kern="1200" dirty="0"/>
            <a:t>High Cholesterol, High Blood Pressure, Diabetes, Obesity, Smoking, Lack of physical activity</a:t>
          </a:r>
        </a:p>
        <a:p>
          <a:pPr marL="0" lvl="0" indent="0" algn="ctr" defTabSz="1066800">
            <a:lnSpc>
              <a:spcPct val="90000"/>
            </a:lnSpc>
            <a:spcBef>
              <a:spcPct val="0"/>
            </a:spcBef>
            <a:spcAft>
              <a:spcPct val="35000"/>
            </a:spcAft>
            <a:buNone/>
          </a:pPr>
          <a:r>
            <a:rPr lang="en-GB" sz="2400" kern="1200" dirty="0"/>
            <a:t>(Flora and Nayak, 2019).</a:t>
          </a:r>
          <a:endParaRPr lang="en-GB" sz="2400" b="0" kern="1200" dirty="0"/>
        </a:p>
      </dsp:txBody>
      <dsp:txXfrm>
        <a:off x="8041674" y="400523"/>
        <a:ext cx="2876585" cy="3141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6061E-2306-4B7B-A9D9-86A28E776A90}">
      <dsp:nvSpPr>
        <dsp:cNvPr id="0" name=""/>
        <dsp:cNvSpPr/>
      </dsp:nvSpPr>
      <dsp:spPr>
        <a:xfrm>
          <a:off x="955612" y="3"/>
          <a:ext cx="2553746" cy="1532247"/>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kumimoji="0" lang="en-US" sz="1400" b="0" i="0" u="none" strike="noStrike" kern="1200" cap="none" spc="0" normalizeH="0" baseline="0" dirty="0">
              <a:ln/>
              <a:effectLst/>
              <a:uLnTx/>
              <a:uFillTx/>
              <a:latin typeface="+mn-lt"/>
              <a:ea typeface="+mn-ea"/>
              <a:cs typeface="+mn-cs"/>
            </a:rPr>
            <a:t>Cardiovascular Disease cost UK an estimated 29 billion </a:t>
          </a:r>
          <a:r>
            <a:rPr lang="en-US" altLang="en-US" sz="1400" b="0" kern="1200" dirty="0">
              <a:latin typeface="+mn-lt"/>
            </a:rPr>
            <a:t>£ in 2021/22.</a:t>
          </a:r>
          <a:br>
            <a:rPr lang="en-US" altLang="en-US" sz="1400" b="0" kern="1200" dirty="0">
              <a:latin typeface="+mn-lt"/>
            </a:rPr>
          </a:br>
          <a:r>
            <a:rPr lang="en-US" altLang="en-US" sz="1400" b="0" kern="1200" dirty="0">
              <a:latin typeface="+mn-lt"/>
            </a:rPr>
            <a:t>Around 16.6£ were spent on health services. Indirect cost is approx. £ 12.4 billion, including lost productivity.</a:t>
          </a:r>
        </a:p>
      </dsp:txBody>
      <dsp:txXfrm>
        <a:off x="955612" y="3"/>
        <a:ext cx="2553746" cy="1532247"/>
      </dsp:txXfrm>
    </dsp:sp>
    <dsp:sp modelId="{36C1E16D-6354-4A8C-A944-840AC0437862}">
      <dsp:nvSpPr>
        <dsp:cNvPr id="0" name=""/>
        <dsp:cNvSpPr/>
      </dsp:nvSpPr>
      <dsp:spPr>
        <a:xfrm>
          <a:off x="3764733" y="3"/>
          <a:ext cx="2553746" cy="1532247"/>
        </a:xfrm>
        <a:prstGeom prst="rect">
          <a:avLst/>
        </a:prstGeom>
        <a:gradFill rotWithShape="0">
          <a:gsLst>
            <a:gs pos="0">
              <a:schemeClr val="accent4">
                <a:hueOff val="-290838"/>
                <a:satOff val="7831"/>
                <a:lumOff val="-2010"/>
                <a:alphaOff val="0"/>
                <a:satMod val="103000"/>
                <a:lumMod val="102000"/>
                <a:tint val="94000"/>
              </a:schemeClr>
            </a:gs>
            <a:gs pos="50000">
              <a:schemeClr val="accent4">
                <a:hueOff val="-290838"/>
                <a:satOff val="7831"/>
                <a:lumOff val="-2010"/>
                <a:alphaOff val="0"/>
                <a:satMod val="110000"/>
                <a:lumMod val="100000"/>
                <a:shade val="100000"/>
              </a:schemeClr>
            </a:gs>
            <a:gs pos="100000">
              <a:schemeClr val="accent4">
                <a:hueOff val="-290838"/>
                <a:satOff val="7831"/>
                <a:lumOff val="-201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kumimoji="0" lang="en-US" altLang="en-US" sz="1400" b="0" i="0" u="none" strike="noStrike" kern="1200" cap="none" normalizeH="0" baseline="0" dirty="0">
              <a:ln/>
              <a:effectLst/>
              <a:latin typeface="+mn-lt"/>
            </a:rPr>
            <a:t>Male premature mortality rate(under the age of 75) is much higher and it is a crucial challenge to health gains in people of working age.</a:t>
          </a:r>
          <a:endParaRPr lang="en-GB" sz="1400" kern="1200" dirty="0"/>
        </a:p>
      </dsp:txBody>
      <dsp:txXfrm>
        <a:off x="3764733" y="3"/>
        <a:ext cx="2553746" cy="1532247"/>
      </dsp:txXfrm>
    </dsp:sp>
    <dsp:sp modelId="{03D196B8-5733-4CDC-8837-B71D7E64295D}">
      <dsp:nvSpPr>
        <dsp:cNvPr id="0" name=""/>
        <dsp:cNvSpPr/>
      </dsp:nvSpPr>
      <dsp:spPr>
        <a:xfrm>
          <a:off x="955612" y="1787625"/>
          <a:ext cx="2553746" cy="2017112"/>
        </a:xfrm>
        <a:prstGeom prst="rect">
          <a:avLst/>
        </a:prstGeom>
        <a:gradFill rotWithShape="0">
          <a:gsLst>
            <a:gs pos="0">
              <a:schemeClr val="accent4">
                <a:hueOff val="-581676"/>
                <a:satOff val="15662"/>
                <a:lumOff val="-4020"/>
                <a:alphaOff val="0"/>
                <a:satMod val="103000"/>
                <a:lumMod val="102000"/>
                <a:tint val="94000"/>
              </a:schemeClr>
            </a:gs>
            <a:gs pos="50000">
              <a:schemeClr val="accent4">
                <a:hueOff val="-581676"/>
                <a:satOff val="15662"/>
                <a:lumOff val="-4020"/>
                <a:alphaOff val="0"/>
                <a:satMod val="110000"/>
                <a:lumMod val="100000"/>
                <a:shade val="100000"/>
              </a:schemeClr>
            </a:gs>
            <a:gs pos="100000">
              <a:schemeClr val="accent4">
                <a:hueOff val="-581676"/>
                <a:satOff val="15662"/>
                <a:lumOff val="-402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CVD can reduce quality of life and lead to long-term disability.</a:t>
          </a:r>
        </a:p>
        <a:p>
          <a:pPr marL="0" lvl="0" indent="0" algn="ctr" defTabSz="622300">
            <a:lnSpc>
              <a:spcPct val="90000"/>
            </a:lnSpc>
            <a:spcBef>
              <a:spcPct val="0"/>
            </a:spcBef>
            <a:spcAft>
              <a:spcPct val="35000"/>
            </a:spcAft>
            <a:buNone/>
          </a:pPr>
          <a:r>
            <a:rPr lang="en-US" sz="1400" kern="1200" dirty="0">
              <a:latin typeface="+mn-lt"/>
            </a:rPr>
            <a:t>Everyday activities and productivity is lost due to fatigue and poor health outcomes.</a:t>
          </a:r>
          <a:r>
            <a:rPr kumimoji="0" lang="en-US" altLang="en-US" sz="1400" b="0" i="0" u="none" strike="noStrike" kern="1200" cap="none" normalizeH="0" baseline="0" dirty="0">
              <a:ln/>
              <a:effectLst/>
              <a:latin typeface="+mn-lt"/>
            </a:rPr>
            <a:t> </a:t>
          </a:r>
        </a:p>
        <a:p>
          <a:pPr marL="0" lvl="0" indent="0" algn="ctr" defTabSz="622300">
            <a:lnSpc>
              <a:spcPct val="90000"/>
            </a:lnSpc>
            <a:spcBef>
              <a:spcPct val="0"/>
            </a:spcBef>
            <a:spcAft>
              <a:spcPct val="35000"/>
            </a:spcAft>
            <a:buNone/>
          </a:pPr>
          <a:r>
            <a:rPr kumimoji="0" lang="en-US" altLang="en-US" sz="1400" b="0" i="0" u="none" strike="noStrike" kern="1200" cap="none" normalizeH="0" baseline="0" dirty="0">
              <a:ln/>
              <a:effectLst/>
              <a:latin typeface="+mn-lt"/>
            </a:rPr>
            <a:t>Mental wellbeing is negatively impacted and make it difficult to continue job or participate in social life.</a:t>
          </a:r>
          <a:endParaRPr lang="en-GB" sz="1400" kern="1200" dirty="0"/>
        </a:p>
      </dsp:txBody>
      <dsp:txXfrm>
        <a:off x="955612" y="1787625"/>
        <a:ext cx="2553746" cy="2017112"/>
      </dsp:txXfrm>
    </dsp:sp>
    <dsp:sp modelId="{7720B431-BD2A-4F3A-B2D1-197D5B5F3590}">
      <dsp:nvSpPr>
        <dsp:cNvPr id="0" name=""/>
        <dsp:cNvSpPr/>
      </dsp:nvSpPr>
      <dsp:spPr>
        <a:xfrm>
          <a:off x="3764733" y="1877476"/>
          <a:ext cx="2553746" cy="1837410"/>
        </a:xfrm>
        <a:prstGeom prst="rect">
          <a:avLst/>
        </a:prstGeom>
        <a:gradFill rotWithShape="0">
          <a:gsLst>
            <a:gs pos="0">
              <a:schemeClr val="accent4">
                <a:hueOff val="-872514"/>
                <a:satOff val="23492"/>
                <a:lumOff val="-6031"/>
                <a:alphaOff val="0"/>
                <a:satMod val="103000"/>
                <a:lumMod val="102000"/>
                <a:tint val="94000"/>
              </a:schemeClr>
            </a:gs>
            <a:gs pos="50000">
              <a:schemeClr val="accent4">
                <a:hueOff val="-872514"/>
                <a:satOff val="23492"/>
                <a:lumOff val="-6031"/>
                <a:alphaOff val="0"/>
                <a:satMod val="110000"/>
                <a:lumMod val="100000"/>
                <a:shade val="100000"/>
              </a:schemeClr>
            </a:gs>
            <a:gs pos="100000">
              <a:schemeClr val="accent4">
                <a:hueOff val="-872514"/>
                <a:satOff val="23492"/>
                <a:lumOff val="-603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CVD can reduce quality of life and lead </a:t>
          </a:r>
          <a:r>
            <a:rPr lang="en-GB" sz="1400" kern="1200" dirty="0">
              <a:latin typeface="+mn-lt"/>
            </a:rPr>
            <a:t>to problems with movement, autonomy, and speech. </a:t>
          </a:r>
          <a:r>
            <a:rPr lang="en-US" sz="1400" kern="1200" dirty="0">
              <a:latin typeface="+mn-lt"/>
            </a:rPr>
            <a:t>People suffering from stroke have problems with movement, autonomy and speech. Peripheral Arterial disease can cause limb loss</a:t>
          </a:r>
        </a:p>
        <a:p>
          <a:pPr marL="0" lvl="0" indent="0" algn="ctr" defTabSz="622300">
            <a:lnSpc>
              <a:spcPct val="90000"/>
            </a:lnSpc>
            <a:spcBef>
              <a:spcPct val="0"/>
            </a:spcBef>
            <a:spcAft>
              <a:spcPct val="35000"/>
            </a:spcAft>
            <a:buNone/>
          </a:pPr>
          <a:r>
            <a:rPr kumimoji="0" lang="en-US" altLang="en-US" sz="1400" b="0" i="0" u="none" strike="noStrike" kern="1200" cap="none" normalizeH="0" baseline="0" dirty="0">
              <a:ln/>
              <a:effectLst/>
              <a:latin typeface="+mn-lt"/>
            </a:rPr>
            <a:t>Broader implications show financial and emotional pressure on carers and family.</a:t>
          </a:r>
          <a:r>
            <a:rPr lang="en-US" sz="1400" kern="1200" dirty="0">
              <a:latin typeface="+mn-lt"/>
            </a:rPr>
            <a:t> </a:t>
          </a:r>
          <a:endParaRPr lang="en-GB" sz="1400" kern="1200" dirty="0"/>
        </a:p>
      </dsp:txBody>
      <dsp:txXfrm>
        <a:off x="3764733" y="1877476"/>
        <a:ext cx="2553746" cy="1837410"/>
      </dsp:txXfrm>
    </dsp:sp>
    <dsp:sp modelId="{4CC4FE70-F354-4D9E-9D1B-D561F2FA21A3}">
      <dsp:nvSpPr>
        <dsp:cNvPr id="0" name=""/>
        <dsp:cNvSpPr/>
      </dsp:nvSpPr>
      <dsp:spPr>
        <a:xfrm>
          <a:off x="2360173" y="4060112"/>
          <a:ext cx="2553746" cy="1532247"/>
        </a:xfrm>
        <a:prstGeom prst="rect">
          <a:avLst/>
        </a:prstGeom>
        <a:gradFill rotWithShape="0">
          <a:gsLst>
            <a:gs pos="0">
              <a:schemeClr val="accent4">
                <a:hueOff val="-1163352"/>
                <a:satOff val="31323"/>
                <a:lumOff val="-8041"/>
                <a:alphaOff val="0"/>
                <a:satMod val="103000"/>
                <a:lumMod val="102000"/>
                <a:tint val="94000"/>
              </a:schemeClr>
            </a:gs>
            <a:gs pos="50000">
              <a:schemeClr val="accent4">
                <a:hueOff val="-1163352"/>
                <a:satOff val="31323"/>
                <a:lumOff val="-8041"/>
                <a:alphaOff val="0"/>
                <a:satMod val="110000"/>
                <a:lumMod val="100000"/>
                <a:shade val="100000"/>
              </a:schemeClr>
            </a:gs>
            <a:gs pos="100000">
              <a:schemeClr val="accent4">
                <a:hueOff val="-1163352"/>
                <a:satOff val="31323"/>
                <a:lumOff val="-804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kumimoji="0" lang="en-US" altLang="en-US" sz="1400" b="0" i="0" u="none" strike="noStrike" kern="1200" cap="none" normalizeH="0" baseline="0">
              <a:ln/>
              <a:effectLst/>
              <a:latin typeface="+mn-lt"/>
            </a:rPr>
            <a:t>The World Heart Federation recommends improving access to healthcare, increasing awareness through public health campaigns and investing in prevention to reduce burden.</a:t>
          </a:r>
          <a:endParaRPr lang="en-GB" sz="1400" kern="1200" dirty="0"/>
        </a:p>
      </dsp:txBody>
      <dsp:txXfrm>
        <a:off x="2360173" y="4060112"/>
        <a:ext cx="2553746" cy="15322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B0184-D081-4724-AE9C-A05FDFA44EA9}">
      <dsp:nvSpPr>
        <dsp:cNvPr id="0" name=""/>
        <dsp:cNvSpPr/>
      </dsp:nvSpPr>
      <dsp:spPr>
        <a:xfrm>
          <a:off x="102465" y="0"/>
          <a:ext cx="3403428" cy="2042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Benefits: </a:t>
          </a:r>
        </a:p>
        <a:p>
          <a:pPr marL="0" lvl="0" indent="0" algn="ctr" defTabSz="666750">
            <a:lnSpc>
              <a:spcPct val="90000"/>
            </a:lnSpc>
            <a:spcBef>
              <a:spcPct val="0"/>
            </a:spcBef>
            <a:spcAft>
              <a:spcPct val="35000"/>
            </a:spcAft>
            <a:buNone/>
          </a:pPr>
          <a:r>
            <a:rPr lang="en-GB" sz="1500" kern="1200" dirty="0"/>
            <a:t>Improved medication adherence.</a:t>
          </a:r>
        </a:p>
        <a:p>
          <a:pPr marL="0" lvl="0" indent="0" algn="ctr" defTabSz="666750">
            <a:lnSpc>
              <a:spcPct val="90000"/>
            </a:lnSpc>
            <a:spcBef>
              <a:spcPct val="0"/>
            </a:spcBef>
            <a:spcAft>
              <a:spcPct val="35000"/>
            </a:spcAft>
            <a:buNone/>
          </a:pPr>
          <a:r>
            <a:rPr lang="en-GB" sz="1500" kern="1200" dirty="0"/>
            <a:t>Encourages a Healthy Lifestyle</a:t>
          </a:r>
        </a:p>
        <a:p>
          <a:pPr marL="0" lvl="0" indent="0" algn="ctr" defTabSz="666750">
            <a:lnSpc>
              <a:spcPct val="90000"/>
            </a:lnSpc>
            <a:spcBef>
              <a:spcPct val="0"/>
            </a:spcBef>
            <a:spcAft>
              <a:spcPct val="35000"/>
            </a:spcAft>
            <a:buNone/>
          </a:pPr>
          <a:r>
            <a:rPr lang="en-GB" sz="1500" kern="1200" dirty="0"/>
            <a:t>Increases confidence in self-management.</a:t>
          </a:r>
        </a:p>
        <a:p>
          <a:pPr marL="0" lvl="0" indent="0" algn="ctr" defTabSz="666750">
            <a:lnSpc>
              <a:spcPct val="90000"/>
            </a:lnSpc>
            <a:spcBef>
              <a:spcPct val="0"/>
            </a:spcBef>
            <a:spcAft>
              <a:spcPct val="35000"/>
            </a:spcAft>
            <a:buNone/>
          </a:pPr>
          <a:r>
            <a:rPr lang="en-GB" sz="1500" kern="1200" dirty="0"/>
            <a:t>Reduces hospital admission</a:t>
          </a:r>
        </a:p>
        <a:p>
          <a:pPr marL="0" lvl="0" indent="0" algn="ctr" defTabSz="666750">
            <a:lnSpc>
              <a:spcPct val="90000"/>
            </a:lnSpc>
            <a:spcBef>
              <a:spcPct val="0"/>
            </a:spcBef>
            <a:spcAft>
              <a:spcPct val="35000"/>
            </a:spcAft>
            <a:buNone/>
          </a:pPr>
          <a:r>
            <a:rPr lang="en-GB" sz="1500" kern="1200" dirty="0"/>
            <a:t>Focuses on prevention rather than treatment.</a:t>
          </a:r>
        </a:p>
      </dsp:txBody>
      <dsp:txXfrm>
        <a:off x="102465" y="0"/>
        <a:ext cx="3403428" cy="2042057"/>
      </dsp:txXfrm>
    </dsp:sp>
    <dsp:sp modelId="{D2B608BA-8668-4CC1-9E52-9107495CE240}">
      <dsp:nvSpPr>
        <dsp:cNvPr id="0" name=""/>
        <dsp:cNvSpPr/>
      </dsp:nvSpPr>
      <dsp:spPr>
        <a:xfrm>
          <a:off x="3734910" y="0"/>
          <a:ext cx="3403428" cy="2042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Barriers:</a:t>
          </a:r>
        </a:p>
        <a:p>
          <a:pPr marL="0" lvl="0" indent="0" algn="ctr" defTabSz="666750">
            <a:lnSpc>
              <a:spcPct val="90000"/>
            </a:lnSpc>
            <a:spcBef>
              <a:spcPct val="0"/>
            </a:spcBef>
            <a:spcAft>
              <a:spcPct val="35000"/>
            </a:spcAft>
            <a:buNone/>
          </a:pPr>
          <a:r>
            <a:rPr lang="en-GB" sz="1500" kern="1200" dirty="0"/>
            <a:t>Limited staffing</a:t>
          </a:r>
        </a:p>
        <a:p>
          <a:pPr marL="0" lvl="0" indent="0" algn="ctr" defTabSz="666750">
            <a:lnSpc>
              <a:spcPct val="90000"/>
            </a:lnSpc>
            <a:spcBef>
              <a:spcPct val="0"/>
            </a:spcBef>
            <a:spcAft>
              <a:spcPct val="35000"/>
            </a:spcAft>
            <a:buNone/>
          </a:pPr>
          <a:r>
            <a:rPr lang="en-GB" sz="1500" kern="1200" dirty="0"/>
            <a:t>Complex needs and multimorbidity</a:t>
          </a:r>
        </a:p>
        <a:p>
          <a:pPr marL="0" lvl="0" indent="0" algn="ctr" defTabSz="666750">
            <a:lnSpc>
              <a:spcPct val="90000"/>
            </a:lnSpc>
            <a:spcBef>
              <a:spcPct val="0"/>
            </a:spcBef>
            <a:spcAft>
              <a:spcPct val="35000"/>
            </a:spcAft>
            <a:buNone/>
          </a:pPr>
          <a:r>
            <a:rPr lang="en-GB" sz="1500" kern="1200" dirty="0"/>
            <a:t>Lack of time and resources</a:t>
          </a:r>
        </a:p>
        <a:p>
          <a:pPr marL="0" lvl="0" indent="0" algn="ctr" defTabSz="666750">
            <a:lnSpc>
              <a:spcPct val="90000"/>
            </a:lnSpc>
            <a:spcBef>
              <a:spcPct val="0"/>
            </a:spcBef>
            <a:spcAft>
              <a:spcPct val="35000"/>
            </a:spcAft>
            <a:buNone/>
          </a:pPr>
          <a:r>
            <a:rPr lang="en-GB" sz="1500" kern="1200" dirty="0"/>
            <a:t>Not always prioritised</a:t>
          </a:r>
        </a:p>
        <a:p>
          <a:pPr marL="0" lvl="0" indent="0" algn="ctr" defTabSz="666750">
            <a:lnSpc>
              <a:spcPct val="90000"/>
            </a:lnSpc>
            <a:spcBef>
              <a:spcPct val="0"/>
            </a:spcBef>
            <a:spcAft>
              <a:spcPct val="35000"/>
            </a:spcAft>
            <a:buNone/>
          </a:pPr>
          <a:r>
            <a:rPr lang="en-GB" sz="1500" kern="1200" dirty="0"/>
            <a:t>Organisational and policy constraints.</a:t>
          </a:r>
        </a:p>
      </dsp:txBody>
      <dsp:txXfrm>
        <a:off x="3734910" y="0"/>
        <a:ext cx="3403428" cy="20420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70713-6EA8-4F19-B228-F6DB10E051B3}">
      <dsp:nvSpPr>
        <dsp:cNvPr id="0" name=""/>
        <dsp:cNvSpPr/>
      </dsp:nvSpPr>
      <dsp:spPr>
        <a:xfrm>
          <a:off x="136351" y="2418"/>
          <a:ext cx="3323575" cy="19941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latin typeface="+mn-lt"/>
            </a:rPr>
            <a:t>Improve early identification of high-risk adults, particularly in deprived areas, to increase </a:t>
          </a:r>
          <a:r>
            <a:rPr lang="en-US" sz="1600" b="1" kern="1200" dirty="0">
              <a:latin typeface="+mn-lt"/>
            </a:rPr>
            <a:t>decision making and care planning.</a:t>
          </a:r>
          <a:endParaRPr lang="en-GB" sz="1600" b="1" kern="1200" dirty="0">
            <a:latin typeface="+mn-lt"/>
          </a:endParaRPr>
        </a:p>
        <a:p>
          <a:pPr marL="171450" lvl="1" indent="-171450" algn="l" defTabSz="711200">
            <a:lnSpc>
              <a:spcPct val="90000"/>
            </a:lnSpc>
            <a:spcBef>
              <a:spcPct val="0"/>
            </a:spcBef>
            <a:spcAft>
              <a:spcPct val="15000"/>
            </a:spcAft>
            <a:buChar char="•"/>
          </a:pPr>
          <a:r>
            <a:rPr lang="en-US" sz="1600" kern="1200" dirty="0">
              <a:latin typeface="+mn-lt"/>
            </a:rPr>
            <a:t>Expand access to NHS Health Checks</a:t>
          </a:r>
          <a:endParaRPr lang="en-GB" sz="1600" kern="1200" dirty="0">
            <a:latin typeface="+mn-lt"/>
          </a:endParaRPr>
        </a:p>
        <a:p>
          <a:pPr marL="171450" lvl="1" indent="-171450" algn="l" defTabSz="711200">
            <a:lnSpc>
              <a:spcPct val="90000"/>
            </a:lnSpc>
            <a:spcBef>
              <a:spcPct val="0"/>
            </a:spcBef>
            <a:spcAft>
              <a:spcPct val="15000"/>
            </a:spcAft>
            <a:buChar char="•"/>
          </a:pPr>
          <a:r>
            <a:rPr lang="en-US" sz="1600" kern="1200" dirty="0">
              <a:latin typeface="+mn-lt"/>
            </a:rPr>
            <a:t>NICE CVD audit can help target vulnerable groups for better outcomes.</a:t>
          </a:r>
          <a:endParaRPr lang="en-GB" sz="1600" kern="1200" dirty="0">
            <a:latin typeface="+mn-lt"/>
          </a:endParaRPr>
        </a:p>
      </dsp:txBody>
      <dsp:txXfrm>
        <a:off x="136351" y="2418"/>
        <a:ext cx="3323575" cy="1994145"/>
      </dsp:txXfrm>
    </dsp:sp>
    <dsp:sp modelId="{41F60945-EAFA-4E77-97CA-80987B12D462}">
      <dsp:nvSpPr>
        <dsp:cNvPr id="0" name=""/>
        <dsp:cNvSpPr/>
      </dsp:nvSpPr>
      <dsp:spPr>
        <a:xfrm>
          <a:off x="3792284" y="2418"/>
          <a:ext cx="3323575" cy="199414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mn-lt"/>
            </a:rPr>
            <a:t>Increase referrals to cardiac rehabilitation and community based </a:t>
          </a:r>
          <a:r>
            <a:rPr lang="en-US" sz="1800" b="1" kern="1200" dirty="0">
              <a:latin typeface="+mn-lt"/>
            </a:rPr>
            <a:t>social prescribing</a:t>
          </a:r>
          <a:r>
            <a:rPr lang="en-US" sz="1800" kern="1200" dirty="0">
              <a:latin typeface="+mn-lt"/>
            </a:rPr>
            <a:t>.</a:t>
          </a:r>
          <a:endParaRPr lang="en-GB" sz="1800" kern="1200" dirty="0">
            <a:latin typeface="+mn-lt"/>
          </a:endParaRPr>
        </a:p>
        <a:p>
          <a:pPr marL="171450" lvl="1" indent="-171450" algn="l" defTabSz="800100">
            <a:lnSpc>
              <a:spcPct val="90000"/>
            </a:lnSpc>
            <a:spcBef>
              <a:spcPct val="0"/>
            </a:spcBef>
            <a:spcAft>
              <a:spcPct val="15000"/>
            </a:spcAft>
            <a:buChar char="•"/>
          </a:pPr>
          <a:r>
            <a:rPr lang="en-US" sz="1800" kern="1200" dirty="0">
              <a:latin typeface="+mn-lt"/>
            </a:rPr>
            <a:t>Target should be deprived groups, ethnic minorities and the older population </a:t>
          </a:r>
          <a:endParaRPr lang="en-GB" sz="1800" kern="1200" dirty="0">
            <a:latin typeface="+mn-lt"/>
          </a:endParaRPr>
        </a:p>
      </dsp:txBody>
      <dsp:txXfrm>
        <a:off x="3792284" y="2418"/>
        <a:ext cx="3323575" cy="1994145"/>
      </dsp:txXfrm>
    </dsp:sp>
    <dsp:sp modelId="{58CE098F-0141-4348-80F6-24BCC60932C5}">
      <dsp:nvSpPr>
        <dsp:cNvPr id="0" name=""/>
        <dsp:cNvSpPr/>
      </dsp:nvSpPr>
      <dsp:spPr>
        <a:xfrm>
          <a:off x="7448217" y="2418"/>
          <a:ext cx="3323575" cy="199414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Support </a:t>
          </a:r>
          <a:r>
            <a:rPr lang="en-US" sz="1600" b="1" kern="1200" dirty="0"/>
            <a:t>self management </a:t>
          </a:r>
          <a:r>
            <a:rPr lang="en-US" sz="1600" kern="1200" dirty="0"/>
            <a:t>through the use of digital technologies </a:t>
          </a:r>
          <a:endParaRPr lang="en-GB" sz="1600" kern="1200" dirty="0"/>
        </a:p>
        <a:p>
          <a:pPr marL="171450" lvl="1" indent="-171450" algn="l" defTabSz="711200">
            <a:lnSpc>
              <a:spcPct val="90000"/>
            </a:lnSpc>
            <a:spcBef>
              <a:spcPct val="0"/>
            </a:spcBef>
            <a:spcAft>
              <a:spcPct val="15000"/>
            </a:spcAft>
            <a:buChar char="•"/>
          </a:pPr>
          <a:r>
            <a:rPr lang="en-US" sz="1600" kern="1200" dirty="0"/>
            <a:t>NHS App, home blood pressure monitoring and telehealth</a:t>
          </a:r>
          <a:endParaRPr lang="en-GB" sz="1600" kern="1200" dirty="0"/>
        </a:p>
        <a:p>
          <a:pPr marL="171450" lvl="1" indent="-171450" algn="l" defTabSz="711200">
            <a:lnSpc>
              <a:spcPct val="90000"/>
            </a:lnSpc>
            <a:spcBef>
              <a:spcPct val="0"/>
            </a:spcBef>
            <a:spcAft>
              <a:spcPct val="15000"/>
            </a:spcAft>
            <a:buChar char="•"/>
          </a:pPr>
          <a:r>
            <a:rPr lang="en-US" sz="1600" kern="1200" dirty="0"/>
            <a:t>There is a need for strategies to target inclusion and bridge the digital divide </a:t>
          </a:r>
          <a:endParaRPr lang="en-GB" sz="1600" kern="1200" dirty="0"/>
        </a:p>
      </dsp:txBody>
      <dsp:txXfrm>
        <a:off x="7448217" y="2418"/>
        <a:ext cx="3323575" cy="1994145"/>
      </dsp:txXfrm>
    </dsp:sp>
    <dsp:sp modelId="{0D6D2D20-737F-43CD-B8C6-484AFF14C91F}">
      <dsp:nvSpPr>
        <dsp:cNvPr id="0" name=""/>
        <dsp:cNvSpPr/>
      </dsp:nvSpPr>
      <dsp:spPr>
        <a:xfrm>
          <a:off x="136351" y="2328921"/>
          <a:ext cx="3323575" cy="199414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n-lt"/>
              <a:ea typeface="Arial"/>
              <a:cs typeface="Arial"/>
              <a:sym typeface="Arial"/>
            </a:rPr>
            <a:t>Use motivational interviewing and </a:t>
          </a:r>
          <a:r>
            <a:rPr lang="en-US" sz="1600" b="1" kern="1200" dirty="0">
              <a:latin typeface="+mn-lt"/>
              <a:ea typeface="Arial"/>
              <a:cs typeface="Arial"/>
              <a:sym typeface="Arial"/>
            </a:rPr>
            <a:t>coaching</a:t>
          </a:r>
          <a:r>
            <a:rPr lang="en-US" sz="1600" kern="1200" dirty="0">
              <a:latin typeface="+mn-lt"/>
              <a:ea typeface="Arial"/>
              <a:cs typeface="Arial"/>
              <a:sym typeface="Arial"/>
            </a:rPr>
            <a:t> to support long-term behaviour change and sustained lifestyle improvement.</a:t>
          </a:r>
        </a:p>
      </dsp:txBody>
      <dsp:txXfrm>
        <a:off x="136351" y="2328921"/>
        <a:ext cx="3323575" cy="1994145"/>
      </dsp:txXfrm>
    </dsp:sp>
    <dsp:sp modelId="{9A04BCDE-01BD-4613-ADB5-4A1C11C26DB0}">
      <dsp:nvSpPr>
        <dsp:cNvPr id="0" name=""/>
        <dsp:cNvSpPr/>
      </dsp:nvSpPr>
      <dsp:spPr>
        <a:xfrm>
          <a:off x="3792284" y="2328921"/>
          <a:ext cx="3323575" cy="199414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n-lt"/>
              <a:ea typeface="Arial"/>
              <a:cs typeface="Arial"/>
              <a:sym typeface="Arial"/>
            </a:rPr>
            <a:t>For gaining benefit from </a:t>
          </a:r>
          <a:r>
            <a:rPr lang="en-US" sz="1600" b="1" kern="1200" dirty="0">
              <a:latin typeface="+mn-lt"/>
              <a:ea typeface="Arial"/>
              <a:cs typeface="Arial"/>
              <a:sym typeface="Arial"/>
            </a:rPr>
            <a:t>social prescribing,</a:t>
          </a:r>
          <a:r>
            <a:rPr lang="en-US" sz="1600" kern="1200" dirty="0">
              <a:latin typeface="+mn-lt"/>
              <a:ea typeface="Arial"/>
              <a:cs typeface="Arial"/>
              <a:sym typeface="Arial"/>
            </a:rPr>
            <a:t> there is a need to refer patients with high risk to community weight management </a:t>
          </a:r>
          <a:r>
            <a:rPr lang="en-US" sz="1600" kern="1200" dirty="0" err="1">
              <a:latin typeface="+mn-lt"/>
              <a:ea typeface="Arial"/>
              <a:cs typeface="Arial"/>
              <a:sym typeface="Arial"/>
            </a:rPr>
            <a:t>programmes</a:t>
          </a:r>
          <a:r>
            <a:rPr lang="en-US" sz="1600" kern="1200" dirty="0">
              <a:latin typeface="+mn-lt"/>
              <a:ea typeface="Arial"/>
              <a:cs typeface="Arial"/>
              <a:sym typeface="Arial"/>
            </a:rPr>
            <a:t>, smoking cessation, and these should be reviewed in primary care </a:t>
          </a:r>
        </a:p>
      </dsp:txBody>
      <dsp:txXfrm>
        <a:off x="3792284" y="2328921"/>
        <a:ext cx="3323575" cy="1994145"/>
      </dsp:txXfrm>
    </dsp:sp>
    <dsp:sp modelId="{FA654F95-5CFA-4763-8132-9034DEB2626B}">
      <dsp:nvSpPr>
        <dsp:cNvPr id="0" name=""/>
        <dsp:cNvSpPr/>
      </dsp:nvSpPr>
      <dsp:spPr>
        <a:xfrm>
          <a:off x="7448217" y="2328921"/>
          <a:ext cx="3323575" cy="19941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n-lt"/>
              <a:ea typeface="Arial"/>
              <a:cs typeface="Arial"/>
              <a:sym typeface="Arial"/>
            </a:rPr>
            <a:t>Improve End-Of –Life Care and enable </a:t>
          </a:r>
          <a:r>
            <a:rPr lang="en-US" sz="1600" b="1" kern="1200" dirty="0">
              <a:latin typeface="+mn-lt"/>
              <a:ea typeface="Arial"/>
              <a:cs typeface="Arial"/>
              <a:sym typeface="Arial"/>
            </a:rPr>
            <a:t>patient choice and personal health budget </a:t>
          </a:r>
          <a:r>
            <a:rPr lang="en-US" sz="1600" kern="1200" dirty="0">
              <a:latin typeface="+mn-lt"/>
              <a:ea typeface="Arial"/>
              <a:cs typeface="Arial"/>
              <a:sym typeface="Arial"/>
            </a:rPr>
            <a:t>by introducing advanced care planning for people suffering from chronic CVD. Provide training for culturally competent communication for the respect and personal preferences of patients</a:t>
          </a:r>
        </a:p>
      </dsp:txBody>
      <dsp:txXfrm>
        <a:off x="7448217" y="2328921"/>
        <a:ext cx="3323575" cy="199414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7/13/2026</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7/13/2026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heart attack or stroke may be the first sign of underlying disease.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heart attacks and strokes are usually acute events and are mainly caused by a blockage that prevents blood from flowing to the heart or brain. The most common reason for this is a build-up of fatty deposits on the inner walls of the blood vessels that supply the heart or brain. Strokes can be caused by bleeding from a blood vessel in the brain or from blood clots WHO </a:t>
            </a:r>
          </a:p>
          <a:p>
            <a:endParaRPr lang="en-GB" dirty="0"/>
          </a:p>
        </p:txBody>
      </p:sp>
      <p:sp>
        <p:nvSpPr>
          <p:cNvPr id="4" name="Slide Number Placeholder 3"/>
          <p:cNvSpPr>
            <a:spLocks noGrp="1"/>
          </p:cNvSpPr>
          <p:nvPr>
            <p:ph type="sldNum" sz="quarter" idx="5"/>
          </p:nvPr>
        </p:nvSpPr>
        <p:spPr/>
        <p:txBody>
          <a:bodyPr/>
          <a:lstStyle/>
          <a:p>
            <a:fld id="{6DC51814-3B91-4036-94D2-3977634EE214}" type="slidenum">
              <a:rPr lang="en-US" smtClean="0"/>
              <a:t>3</a:t>
            </a:fld>
            <a:endParaRPr lang="en-US" dirty="0"/>
          </a:p>
        </p:txBody>
      </p:sp>
    </p:spTree>
    <p:extLst>
      <p:ext uri="{BB962C8B-B14F-4D97-AF65-F5344CB8AC3E}">
        <p14:creationId xmlns:p14="http://schemas.microsoft.com/office/powerpoint/2010/main" val="914391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estimated 19.8 million people died from CVDs in 2022, representing approximately 32% of all global deaths. Of these deaths, 85% were due to heart attack and stroke. Over three quarters of CVD deaths take place in low- and middle-income countries. Out of the 18 million premature deaths (under the age of 70) due to noncommunicable diseases in 2021, at least 38% were caused by CVDs </a:t>
            </a:r>
            <a:r>
              <a:rPr lang="en-GB" sz="1200" kern="1200" dirty="0">
                <a:solidFill>
                  <a:schemeClr val="tx1"/>
                </a:solidFill>
                <a:effectLst/>
                <a:latin typeface="+mn-lt"/>
                <a:ea typeface="+mn-ea"/>
                <a:cs typeface="+mn-cs"/>
              </a:rPr>
              <a:t>(World Health Organization, 2025). </a:t>
            </a:r>
            <a:r>
              <a:rPr lang="en-US" dirty="0"/>
              <a:t>There are 2.3 million people in the UK living with CHD – around 1.5 million men and more than 800,000 women </a:t>
            </a:r>
            <a:r>
              <a:rPr lang="en-US" altLang="en-US" sz="1200" dirty="0">
                <a:cs typeface="Calibri" panose="020F0502020204030204" pitchFamily="34" charset="0"/>
              </a:rPr>
              <a:t>BHF , 2026.</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6DC51814-3B91-4036-94D2-3977634EE214}" type="slidenum">
              <a:rPr lang="en-US" smtClean="0"/>
              <a:t>5</a:t>
            </a:fld>
            <a:endParaRPr lang="en-US" dirty="0"/>
          </a:p>
        </p:txBody>
      </p:sp>
    </p:spTree>
    <p:extLst>
      <p:ext uri="{BB962C8B-B14F-4D97-AF65-F5344CB8AC3E}">
        <p14:creationId xmlns:p14="http://schemas.microsoft.com/office/powerpoint/2010/main" val="1250066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places a considerable financial burden on the NHS and wider society, with CVD-related healthcare costs alone in England amounting to an estimated £7.4 billion per year, and annual costs to the wider economy being an estimated £15.8 billion </a:t>
            </a:r>
            <a:r>
              <a:rPr lang="en-GB" sz="1200" kern="1200" dirty="0">
                <a:solidFill>
                  <a:schemeClr val="tx1"/>
                </a:solidFill>
                <a:effectLst/>
                <a:latin typeface="+mn-lt"/>
                <a:ea typeface="+mn-ea"/>
                <a:cs typeface="+mn-cs"/>
              </a:rPr>
              <a:t>(Waterall, 2019)</a:t>
            </a:r>
            <a:endParaRPr lang="en-US" dirty="0"/>
          </a:p>
          <a:p>
            <a:r>
              <a:rPr lang="en-US" sz="1200" b="0" i="0" kern="1200" dirty="0">
                <a:solidFill>
                  <a:schemeClr val="tx1"/>
                </a:solidFill>
                <a:effectLst/>
                <a:latin typeface="+mn-lt"/>
                <a:ea typeface="+mn-ea"/>
                <a:cs typeface="+mn-cs"/>
              </a:rPr>
              <a:t>premature mortality (people under 75) from CVD in England is at the same level as a decade ago, having increased during the Covid-19 pandemic (see Figures 1a and 1b). CVD is therefore a significant obstacle to health gains in people of working ages, especially in men who have double the mortality rate of women </a:t>
            </a:r>
            <a:r>
              <a:rPr lang="en-US" altLang="en-US" sz="1200" b="0" dirty="0">
                <a:latin typeface="+mn-lt"/>
                <a:cs typeface="Calibri" panose="020F0502020204030204" pitchFamily="34" charset="0"/>
              </a:rPr>
              <a:t>King's Fund, 2026.</a:t>
            </a:r>
            <a:endParaRPr lang="en-GB" dirty="0"/>
          </a:p>
        </p:txBody>
      </p:sp>
      <p:sp>
        <p:nvSpPr>
          <p:cNvPr id="4" name="Slide Number Placeholder 3"/>
          <p:cNvSpPr>
            <a:spLocks noGrp="1"/>
          </p:cNvSpPr>
          <p:nvPr>
            <p:ph type="sldNum" sz="quarter" idx="5"/>
          </p:nvPr>
        </p:nvSpPr>
        <p:spPr/>
        <p:txBody>
          <a:bodyPr/>
          <a:lstStyle/>
          <a:p>
            <a:fld id="{6DC51814-3B91-4036-94D2-3977634EE214}" type="slidenum">
              <a:rPr lang="en-US" smtClean="0"/>
              <a:t>6</a:t>
            </a:fld>
            <a:endParaRPr lang="en-US" dirty="0"/>
          </a:p>
        </p:txBody>
      </p:sp>
    </p:spTree>
    <p:extLst>
      <p:ext uri="{BB962C8B-B14F-4D97-AF65-F5344CB8AC3E}">
        <p14:creationId xmlns:p14="http://schemas.microsoft.com/office/powerpoint/2010/main" val="3943511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dirty="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dirty="0"/>
              <a:t>Click icon to add picture</a:t>
            </a:r>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dirty="0"/>
              <a:t>Click icon to add picture</a:t>
            </a:r>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dirty="0"/>
              <a:t>Click icon to add picture</a:t>
            </a:r>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dirty="0"/>
              <a:t>Click icon to add picture</a:t>
            </a:r>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dirty="0"/>
              <a:t>Click icon to add picture</a:t>
            </a:r>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dirty="0"/>
              <a:t>Click icon to add picture</a:t>
            </a:r>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dirty="0"/>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dirty="0"/>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dirty="0"/>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dirty="0"/>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dirty="0"/>
              <a:t>Click icon to add chart</a:t>
            </a:r>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dirty="0"/>
              <a:t>Click icon to add chart</a:t>
            </a:r>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dirty="0"/>
              <a:t>Click icon to add chart</a:t>
            </a:r>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dirty="0"/>
              <a:t>Click icon to add picture</a:t>
            </a:r>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dirty="0"/>
              <a:t>Click icon to add chart</a:t>
            </a:r>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dirty="0"/>
              <a:t>Click icon to add chart</a:t>
            </a:r>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dirty="0"/>
              <a:t>Click icon to add chart</a:t>
            </a:r>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dirty="0"/>
              <a:t>Click icon to add chart</a:t>
            </a:r>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dirty="0"/>
              <a:t>Click icon to add chart</a:t>
            </a:r>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dirty="0"/>
              <a:t>Click icon to add chart</a:t>
            </a:r>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openaccessgovernment.org/from-paper-based-healthcare-to-digital-excellence/198635/" TargetMode="External"/><Relationship Id="rId2" Type="http://schemas.openxmlformats.org/officeDocument/2006/relationships/image" Target="../media/image2.jpg"/><Relationship Id="rId1" Type="http://schemas.openxmlformats.org/officeDocument/2006/relationships/slideLayout" Target="../slideLayouts/slideLayout11.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1.xml"/><Relationship Id="rId5" Type="http://schemas.openxmlformats.org/officeDocument/2006/relationships/image" Target="../media/image6.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3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8.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7.png"/><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399/bjgp16x684745" TargetMode="External"/><Relationship Id="rId13" Type="http://schemas.openxmlformats.org/officeDocument/2006/relationships/hyperlink" Target="https://fingertips.phe.org.uk/profile/cardiovascular" TargetMode="External"/><Relationship Id="rId18" Type="http://schemas.openxmlformats.org/officeDocument/2006/relationships/hyperlink" Target="https://www.hri.org.au/health/learn/risk-factors/risk-factors-for-cardiovascular-disease" TargetMode="External"/><Relationship Id="rId3" Type="http://schemas.openxmlformats.org/officeDocument/2006/relationships/hyperlink" Target="https://www.bhf.org.uk/-/media/files/for-professionals/research/heart-statistics/bhf-cvd-statistics-uk-factsheet-jan26.pdf?rev=26534e1487094dbd806277891baef112" TargetMode="External"/><Relationship Id="rId21" Type="http://schemas.openxmlformats.org/officeDocument/2006/relationships/hyperlink" Target="https://flushinghospital.org/newsletter/what-are-comorbidities/" TargetMode="External"/><Relationship Id="rId7" Type="http://schemas.openxmlformats.org/officeDocument/2006/relationships/hyperlink" Target="https://doi.org/10.1016/j.ajmo.2024.100075" TargetMode="External"/><Relationship Id="rId12" Type="http://schemas.openxmlformats.org/officeDocument/2006/relationships/hyperlink" Target="https://campaignresources.dhsc.gov.uk/campaigns/help-us-help-you-heart-attack-and-stroke/act-fast-stroke/" TargetMode="External"/><Relationship Id="rId17" Type="http://schemas.openxmlformats.org/officeDocument/2006/relationships/hyperlink" Target="https://doi.org/10.2174/1381612825666190925163827" TargetMode="External"/><Relationship Id="rId2" Type="http://schemas.openxmlformats.org/officeDocument/2006/relationships/hyperlink" Target="https://www.raconteur.net/healthcare/getting-to-the-heart-of-a-societal-problem" TargetMode="External"/><Relationship Id="rId16" Type="http://schemas.openxmlformats.org/officeDocument/2006/relationships/hyperlink" Target="https://napc.co.uk/wp-content/uploads/2019/10/NAPC19-Implementing-the-comprehensive-model-of-personalised-care.pdf" TargetMode="External"/><Relationship Id="rId20" Type="http://schemas.openxmlformats.org/officeDocument/2006/relationships/hyperlink" Target="https://www.kingsfund.org.uk/insight-and-analysis/blogs/burden-cardiovascular-disease-europe-lessons-uk" TargetMode="External"/><Relationship Id="rId1" Type="http://schemas.openxmlformats.org/officeDocument/2006/relationships/slideLayout" Target="../slideLayouts/slideLayout27.xml"/><Relationship Id="rId6" Type="http://schemas.openxmlformats.org/officeDocument/2006/relationships/hyperlink" Target="https://doi.org/10.3399/bjgp19X702725" TargetMode="External"/><Relationship Id="rId11" Type="http://schemas.openxmlformats.org/officeDocument/2006/relationships/hyperlink" Target="https://health.hawaii.gov/heart-disease-stroke/heart-disease-and-stroke-program/risk-factors/" TargetMode="External"/><Relationship Id="rId5" Type="http://schemas.openxmlformats.org/officeDocument/2006/relationships/hyperlink" Target="https://www.bhf.org.uk/for-professionals/healthcare-professionals/innovation-in-care/person-centred-care-and-the-house-of-care" TargetMode="External"/><Relationship Id="rId15" Type="http://schemas.openxmlformats.org/officeDocument/2006/relationships/hyperlink" Target="https://blog.thyrocare.com/cardiovascular-diseases/" TargetMode="External"/><Relationship Id="rId10" Type="http://schemas.openxmlformats.org/officeDocument/2006/relationships/hyperlink" Target="https://assets.publishing.service.gov.uk/government/uploads/system/uploads/attachment_data/file/214895/9387-2900853-CVD-Outcomes_web1.pdf" TargetMode="External"/><Relationship Id="rId19" Type="http://schemas.openxmlformats.org/officeDocument/2006/relationships/hyperlink" Target="https://www.hriuk.org/health/learn/cardiovascular-disease/cardiovascular-disease" TargetMode="External"/><Relationship Id="rId4" Type="http://schemas.openxmlformats.org/officeDocument/2006/relationships/hyperlink" Target="https://www.openaccessgovernment.org/treatments-for-heart-failure/93994/" TargetMode="External"/><Relationship Id="rId9" Type="http://schemas.openxmlformats.org/officeDocument/2006/relationships/hyperlink" Target="https://www.cprd.com/nice-guideline-cardiovascular-disease" TargetMode="External"/><Relationship Id="rId14" Type="http://schemas.openxmlformats.org/officeDocument/2006/relationships/hyperlink" Target="https://www.kingsfund.org.uk/insight-and-analysis/reports/better-services-people-long-term-condition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datadictionary.nhs.uk/nhs_business_definitions/long_term_physical_health_condition.html?hl=definition%2Clong%2Cterm%2Ccondition" TargetMode="External"/><Relationship Id="rId13" Type="http://schemas.openxmlformats.org/officeDocument/2006/relationships/hyperlink" Target="https://www.ons.gov.uk/peoplepopulationandcommunity/birthsdeathsandmarriages/deaths" TargetMode="External"/><Relationship Id="rId18" Type="http://schemas.openxmlformats.org/officeDocument/2006/relationships/hyperlink" Target="https://ukhsa.blog.gov.uk/2019/02/14/health-matters-preventing-cardiovascular-disease/" TargetMode="External"/><Relationship Id="rId3" Type="http://schemas.openxmlformats.org/officeDocument/2006/relationships/hyperlink" Target="https://doi.org/10.1161/circresaha.116.309115" TargetMode="External"/><Relationship Id="rId21" Type="http://schemas.openxmlformats.org/officeDocument/2006/relationships/hyperlink" Target="https://world-heart-federation.org/what-is-cvd/" TargetMode="External"/><Relationship Id="rId7" Type="http://schemas.openxmlformats.org/officeDocument/2006/relationships/hyperlink" Target="https://www.nhs.uk/conditions/cardiovascular-disease/" TargetMode="External"/><Relationship Id="rId12" Type="http://schemas.openxmlformats.org/officeDocument/2006/relationships/hyperlink" Target="https://www.nice.org.uk/" TargetMode="External"/><Relationship Id="rId17" Type="http://schemas.openxmlformats.org/officeDocument/2006/relationships/hyperlink" Target="https://ukhsa.blog.gov.uk/2018/01/24/health-matters-nhs-health-check-a-world-leading-cvd-prevention-programme/" TargetMode="External"/><Relationship Id="rId2" Type="http://schemas.openxmlformats.org/officeDocument/2006/relationships/hyperlink" Target="https://www.wifor.com/en/socioeconomic-burden-of-cardiovascular-disease/" TargetMode="External"/><Relationship Id="rId16" Type="http://schemas.openxmlformats.org/officeDocument/2006/relationships/hyperlink" Target="https://doi.org/10.1093/ehjqcco/qcaf011" TargetMode="External"/><Relationship Id="rId20" Type="http://schemas.openxmlformats.org/officeDocument/2006/relationships/hyperlink" Target="https://world-heart-federation.org/resource/cardiovascular-disease-infographic/" TargetMode="External"/><Relationship Id="rId1" Type="http://schemas.openxmlformats.org/officeDocument/2006/relationships/slideLayout" Target="../slideLayouts/slideLayout27.xml"/><Relationship Id="rId6" Type="http://schemas.openxmlformats.org/officeDocument/2006/relationships/hyperlink" Target="https://www.ncbi.nlm.nih.gov/books/NBK221225/" TargetMode="External"/><Relationship Id="rId11" Type="http://schemas.openxmlformats.org/officeDocument/2006/relationships/hyperlink" Target="https://www.nice.org.uk/guidance/ph25/chapter/recommendations" TargetMode="External"/><Relationship Id="rId5" Type="http://schemas.openxmlformats.org/officeDocument/2006/relationships/hyperlink" Target="https://www.nhs.uk/conditions/coronary-heart-disease/prevention/" TargetMode="External"/><Relationship Id="rId15" Type="http://schemas.openxmlformats.org/officeDocument/2006/relationships/hyperlink" Target="https://www.scie.org.uk/co-production/examples/occ/" TargetMode="External"/><Relationship Id="rId10" Type="http://schemas.openxmlformats.org/officeDocument/2006/relationships/hyperlink" Target="https://www.england.nhs.uk/always-events/co-production/" TargetMode="External"/><Relationship Id="rId19" Type="http://schemas.openxmlformats.org/officeDocument/2006/relationships/hyperlink" Target="https://www.who.int/news-room/fact-sheets/detail/cardiovascular-diseases-(cvds)" TargetMode="External"/><Relationship Id="rId4" Type="http://schemas.openxmlformats.org/officeDocument/2006/relationships/hyperlink" Target="https://s42139.pcdn.co/wp-content/uploads/every_moment_counts.pdf" TargetMode="External"/><Relationship Id="rId9" Type="http://schemas.openxmlformats.org/officeDocument/2006/relationships/hyperlink" Target="https://www.happyhealthylives.uk/integrated-care-board/resources-and-services/personalising-care-for-our-people/what-is-personalised-care-the-comprehensive-model-and-the-six-components/" TargetMode="External"/><Relationship Id="rId14" Type="http://schemas.openxmlformats.org/officeDocument/2006/relationships/hyperlink" Target="https://assets.publishing.service.gov.uk/media/5a82c91eed915d74e62379f8/NHS_Health_Check_stocktake_and_action_pla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857730" y="1384616"/>
            <a:ext cx="4986338" cy="1616241"/>
          </a:xfrm>
        </p:spPr>
        <p:txBody>
          <a:bodyPr>
            <a:normAutofit fontScale="90000"/>
          </a:bodyPr>
          <a:lstStyle/>
          <a:p>
            <a:pPr algn="ctr"/>
            <a:br>
              <a:rPr lang="en-US" sz="3200" dirty="0"/>
            </a:br>
            <a:br>
              <a:rPr lang="en-US" sz="3200" dirty="0"/>
            </a:br>
            <a:br>
              <a:rPr lang="en-US" sz="3200" spc="-67" dirty="0">
                <a:latin typeface="Arial" panose="020B0604020202020204" pitchFamily="34" charset="0"/>
                <a:cs typeface="Arial" panose="020B0604020202020204" pitchFamily="34" charset="0"/>
                <a:sym typeface="Arial Bold"/>
              </a:rPr>
            </a:br>
            <a:br>
              <a:rPr lang="en-US" sz="4400" spc="-67" dirty="0">
                <a:latin typeface="Arial" panose="020B0604020202020204" pitchFamily="34" charset="0"/>
                <a:cs typeface="Arial" panose="020B0604020202020204" pitchFamily="34" charset="0"/>
                <a:sym typeface="Arial Bold"/>
              </a:rPr>
            </a:br>
            <a:r>
              <a:rPr lang="en-US" sz="4400" dirty="0"/>
              <a:t>Care and Management of Cardiovascular Disease as a Long-term Condition</a:t>
            </a:r>
          </a:p>
        </p:txBody>
      </p:sp>
      <p:pic>
        <p:nvPicPr>
          <p:cNvPr id="8" name="Picture Placeholder 7">
            <a:extLst>
              <a:ext uri="{FF2B5EF4-FFF2-40B4-BE49-F238E27FC236}">
                <a16:creationId xmlns:a16="http://schemas.microsoft.com/office/drawing/2014/main" id="{9A74C2AA-2E05-5D82-4A35-39A692A88B6E}"/>
              </a:ext>
            </a:extLst>
          </p:cNvPr>
          <p:cNvPicPr>
            <a:picLocks noGrp="1" noChangeAspect="1"/>
          </p:cNvPicPr>
          <p:nvPr>
            <p:ph type="pic" sz="quarter" idx="10"/>
          </p:nvPr>
        </p:nvPicPr>
        <p:blipFill>
          <a:blip r:embed="rId2"/>
          <a:srcRect l="26904" r="26904"/>
          <a:stretch>
            <a:fillRect/>
          </a:stretch>
        </p:blipFill>
        <p:spPr/>
      </p:pic>
      <p:sp>
        <p:nvSpPr>
          <p:cNvPr id="11" name="TextBox 10">
            <a:extLst>
              <a:ext uri="{FF2B5EF4-FFF2-40B4-BE49-F238E27FC236}">
                <a16:creationId xmlns:a16="http://schemas.microsoft.com/office/drawing/2014/main" id="{191F6598-6FA2-5E48-6D47-9FAA10EA0DD0}"/>
              </a:ext>
            </a:extLst>
          </p:cNvPr>
          <p:cNvSpPr txBox="1"/>
          <p:nvPr/>
        </p:nvSpPr>
        <p:spPr>
          <a:xfrm>
            <a:off x="4902744" y="6272281"/>
            <a:ext cx="1235242"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Calibri" panose="020F0502020204030204" pitchFamily="34" charset="0"/>
                <a:cs typeface="Calibri" panose="020F0502020204030204" pitchFamily="34" charset="0"/>
              </a:rPr>
              <a:t>(HRI, 2026)</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12" name="Subtitle 2">
            <a:extLst>
              <a:ext uri="{FF2B5EF4-FFF2-40B4-BE49-F238E27FC236}">
                <a16:creationId xmlns:a16="http://schemas.microsoft.com/office/drawing/2014/main" id="{F3B88A31-9172-7A7F-44C7-BC656E58AC37}"/>
              </a:ext>
            </a:extLst>
          </p:cNvPr>
          <p:cNvSpPr txBox="1">
            <a:spLocks noGrp="1"/>
          </p:cNvSpPr>
          <p:nvPr>
            <p:ph type="subTitle" idx="1"/>
          </p:nvPr>
        </p:nvSpPr>
        <p:spPr>
          <a:xfrm>
            <a:off x="7001878" y="4580627"/>
            <a:ext cx="4842190" cy="2682088"/>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nSpc>
                <a:spcPct val="150000"/>
              </a:lnSpc>
            </a:pPr>
            <a:r>
              <a:rPr lang="en-US" sz="1600" spc="-67" dirty="0">
                <a:solidFill>
                  <a:schemeClr val="bg1"/>
                </a:solidFill>
                <a:latin typeface="Arial" panose="020B0604020202020204" pitchFamily="34" charset="0"/>
                <a:cs typeface="Arial" panose="020B0604020202020204" pitchFamily="34" charset="0"/>
              </a:rPr>
              <a:t>Student Name: </a:t>
            </a:r>
            <a:r>
              <a:rPr lang="nl-NL" sz="1600" spc="-67" dirty="0" err="1">
                <a:solidFill>
                  <a:schemeClr val="bg1"/>
                </a:solidFill>
                <a:latin typeface="Arial" panose="020B0604020202020204" pitchFamily="34" charset="0"/>
                <a:cs typeface="Arial" panose="020B0604020202020204" pitchFamily="34" charset="0"/>
              </a:rPr>
              <a:t>Freeda</a:t>
            </a:r>
            <a:r>
              <a:rPr lang="nl-NL" sz="1600" spc="-67" dirty="0">
                <a:solidFill>
                  <a:schemeClr val="bg1"/>
                </a:solidFill>
                <a:latin typeface="Arial" panose="020B0604020202020204" pitchFamily="34" charset="0"/>
                <a:cs typeface="Arial" panose="020B0604020202020204" pitchFamily="34" charset="0"/>
              </a:rPr>
              <a:t> </a:t>
            </a:r>
            <a:r>
              <a:rPr lang="nl-NL" sz="1600" spc="-67" dirty="0" err="1">
                <a:solidFill>
                  <a:schemeClr val="bg1"/>
                </a:solidFill>
                <a:latin typeface="Arial" panose="020B0604020202020204" pitchFamily="34" charset="0"/>
                <a:cs typeface="Arial" panose="020B0604020202020204" pitchFamily="34" charset="0"/>
              </a:rPr>
              <a:t>Zeb</a:t>
            </a:r>
            <a:endParaRPr lang="en-US" sz="1600" spc="-67" dirty="0">
              <a:solidFill>
                <a:schemeClr val="bg1"/>
              </a:solidFill>
              <a:latin typeface="Arial" panose="020B0604020202020204" pitchFamily="34" charset="0"/>
              <a:cs typeface="Arial" panose="020B0604020202020204" pitchFamily="34" charset="0"/>
            </a:endParaRPr>
          </a:p>
          <a:p>
            <a:pPr marL="457200" indent="-457200">
              <a:lnSpc>
                <a:spcPct val="150000"/>
              </a:lnSpc>
            </a:pPr>
            <a:r>
              <a:rPr lang="en-US" sz="1600" spc="-67" dirty="0">
                <a:solidFill>
                  <a:schemeClr val="bg1"/>
                </a:solidFill>
                <a:latin typeface="Arial" panose="020B0604020202020204" pitchFamily="34" charset="0"/>
                <a:cs typeface="Arial" panose="020B0604020202020204" pitchFamily="34" charset="0"/>
              </a:rPr>
              <a:t>Student ID: </a:t>
            </a:r>
            <a:r>
              <a:rPr lang="nl-NL" sz="1600" spc="-67" dirty="0">
                <a:solidFill>
                  <a:schemeClr val="bg1"/>
                </a:solidFill>
                <a:latin typeface="Arial" panose="020B0604020202020204" pitchFamily="34" charset="0"/>
                <a:cs typeface="Arial" panose="020B0604020202020204" pitchFamily="34" charset="0"/>
              </a:rPr>
              <a:t>2126497</a:t>
            </a:r>
            <a:endParaRPr lang="en-US" sz="1600" spc="-67" dirty="0">
              <a:solidFill>
                <a:schemeClr val="bg1"/>
              </a:solidFill>
              <a:latin typeface="Arial" panose="020B0604020202020204" pitchFamily="34" charset="0"/>
              <a:cs typeface="Arial" panose="020B0604020202020204" pitchFamily="34" charset="0"/>
            </a:endParaRPr>
          </a:p>
          <a:p>
            <a:pPr marL="457200" indent="-457200">
              <a:lnSpc>
                <a:spcPct val="150000"/>
              </a:lnSpc>
            </a:pPr>
            <a:r>
              <a:rPr lang="en-US" sz="1600" spc="-67">
                <a:solidFill>
                  <a:schemeClr val="bg1"/>
                </a:solidFill>
                <a:latin typeface="Arial" panose="020B0604020202020204" pitchFamily="34" charset="0"/>
                <a:cs typeface="Arial" panose="020B0604020202020204" pitchFamily="34" charset="0"/>
                <a:sym typeface="Arial Bold"/>
              </a:rPr>
              <a:t>LCHS7003 </a:t>
            </a:r>
            <a:r>
              <a:rPr lang="en-US" sz="1600" spc="-67" dirty="0">
                <a:solidFill>
                  <a:schemeClr val="bg1"/>
                </a:solidFill>
                <a:latin typeface="Arial" panose="020B0604020202020204" pitchFamily="34" charset="0"/>
                <a:cs typeface="Arial" panose="020B0604020202020204" pitchFamily="34" charset="0"/>
                <a:sym typeface="Arial Bold"/>
              </a:rPr>
              <a:t>- Community Care and Management of Longer-term Conditions</a:t>
            </a:r>
          </a:p>
          <a:p>
            <a:pPr indent="-228600">
              <a:lnSpc>
                <a:spcPct val="90000"/>
              </a:lnSpc>
            </a:pPr>
            <a:endParaRPr lang="en-US" sz="3000" dirty="0">
              <a:solidFill>
                <a:schemeClr val="bg1">
                  <a:alpha val="80000"/>
                </a:schemeClr>
              </a:solidFill>
            </a:endParaRPr>
          </a:p>
        </p:txBody>
      </p:sp>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619198" y="446290"/>
            <a:ext cx="5272764" cy="724330"/>
          </a:xfrm>
        </p:spPr>
        <p:txBody>
          <a:bodyPr/>
          <a:lstStyle/>
          <a:p>
            <a:pPr algn="ctr"/>
            <a:r>
              <a:rPr lang="en-US" dirty="0"/>
              <a:t>Target Audience </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6432667" y="1387099"/>
            <a:ext cx="5272764" cy="4978400"/>
          </a:xfrm>
        </p:spPr>
        <p:txBody>
          <a:bodyPr>
            <a:noAutofit/>
          </a:bodyPr>
          <a:lstStyle/>
          <a:p>
            <a:pPr marL="0" indent="0">
              <a:buNone/>
            </a:pPr>
            <a:r>
              <a:rPr lang="en-US" sz="2400" dirty="0"/>
              <a:t>This presentation is designed for  professionals who play a vital role in prevention, diagnosis, treatment, rehabilitation and self-management of CVD.</a:t>
            </a:r>
          </a:p>
          <a:p>
            <a:r>
              <a:rPr lang="en-US" sz="2400" dirty="0"/>
              <a:t>General Practitioners</a:t>
            </a:r>
          </a:p>
          <a:p>
            <a:r>
              <a:rPr lang="en-US" sz="2400" dirty="0"/>
              <a:t>Cardiologists</a:t>
            </a:r>
          </a:p>
          <a:p>
            <a:r>
              <a:rPr lang="en-US" sz="2400" dirty="0"/>
              <a:t>Cardiac Nurses</a:t>
            </a:r>
          </a:p>
          <a:p>
            <a:r>
              <a:rPr lang="en-US" sz="2400" dirty="0"/>
              <a:t>Physiotherapists</a:t>
            </a:r>
          </a:p>
          <a:p>
            <a:r>
              <a:rPr lang="en-US" sz="2400" dirty="0"/>
              <a:t>Pharmacists</a:t>
            </a:r>
          </a:p>
          <a:p>
            <a:r>
              <a:rPr lang="en-US" sz="2400" dirty="0"/>
              <a:t>Dieticians</a:t>
            </a:r>
          </a:p>
          <a:p>
            <a:r>
              <a:rPr lang="en-US" sz="2400" dirty="0"/>
              <a:t>Public health professionals </a:t>
            </a: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2</a:t>
            </a:fld>
            <a:endParaRPr lang="en-US" dirty="0"/>
          </a:p>
        </p:txBody>
      </p:sp>
      <p:pic>
        <p:nvPicPr>
          <p:cNvPr id="8" name="Picture Placeholder 7">
            <a:extLst>
              <a:ext uri="{FF2B5EF4-FFF2-40B4-BE49-F238E27FC236}">
                <a16:creationId xmlns:a16="http://schemas.microsoft.com/office/drawing/2014/main" id="{974C58A3-3010-54D5-2F0C-51472811FA65}"/>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20957" r="20957"/>
          <a:stretch>
            <a:fillRect/>
          </a:stretch>
        </p:blipFill>
        <p:spPr/>
      </p:pic>
      <p:sp>
        <p:nvSpPr>
          <p:cNvPr id="9" name="TextBox 8">
            <a:extLst>
              <a:ext uri="{FF2B5EF4-FFF2-40B4-BE49-F238E27FC236}">
                <a16:creationId xmlns:a16="http://schemas.microsoft.com/office/drawing/2014/main" id="{17A3AB75-A511-6DD4-D9CE-142A0FC9F9F8}"/>
              </a:ext>
            </a:extLst>
          </p:cNvPr>
          <p:cNvSpPr txBox="1"/>
          <p:nvPr/>
        </p:nvSpPr>
        <p:spPr>
          <a:xfrm>
            <a:off x="1117601" y="5994400"/>
            <a:ext cx="5138058" cy="230832"/>
          </a:xfrm>
          <a:prstGeom prst="rect">
            <a:avLst/>
          </a:prstGeom>
          <a:noFill/>
        </p:spPr>
        <p:txBody>
          <a:bodyPr wrap="square" rtlCol="0">
            <a:spAutoFit/>
          </a:bodyPr>
          <a:lstStyle/>
          <a:p>
            <a:r>
              <a:rPr lang="en-GB" sz="900" dirty="0">
                <a:solidFill>
                  <a:schemeClr val="bg1"/>
                </a:solidFill>
                <a:hlinkClick r:id="rId3" tooltip="https://www.openaccessgovernment.org/from-paper-based-healthcare-to-digital-excellence/198635/">
                  <a:extLst>
                    <a:ext uri="{A12FA001-AC4F-418D-AE19-62706E023703}">
                      <ahyp:hlinkClr xmlns:ahyp="http://schemas.microsoft.com/office/drawing/2018/hyperlinkcolor" val="tx"/>
                    </a:ext>
                  </a:extLst>
                </a:hlinkClick>
              </a:rPr>
              <a:t>This Photo</a:t>
            </a:r>
            <a:r>
              <a:rPr lang="en-GB" sz="900" dirty="0">
                <a:solidFill>
                  <a:schemeClr val="bg1"/>
                </a:solidFill>
              </a:rPr>
              <a:t> by Unknown Author is licensed under </a:t>
            </a:r>
            <a:r>
              <a:rPr lang="en-GB" sz="900" dirty="0">
                <a:solidFill>
                  <a:schemeClr val="bg1"/>
                </a:solidFill>
                <a:hlinkClick r:id="rId4" tooltip="https://creativecommons.org/licenses/by/3.0/">
                  <a:extLst>
                    <a:ext uri="{A12FA001-AC4F-418D-AE19-62706E023703}">
                      <ahyp:hlinkClr xmlns:ahyp="http://schemas.microsoft.com/office/drawing/2018/hyperlinkcolor" val="tx"/>
                    </a:ext>
                  </a:extLst>
                </a:hlinkClick>
              </a:rPr>
              <a:t>CC </a:t>
            </a:r>
            <a:r>
              <a:rPr lang="en-GB" sz="900" dirty="0">
                <a:solidFill>
                  <a:srgbClr val="2C85AE"/>
                </a:solidFill>
                <a:hlinkClick r:id="rId4" tooltip="https://creativecommons.org/licenses/by/3.0/">
                  <a:extLst>
                    <a:ext uri="{A12FA001-AC4F-418D-AE19-62706E023703}">
                      <ahyp:hlinkClr xmlns:ahyp="http://schemas.microsoft.com/office/drawing/2018/hyperlinkcolor" val="tx"/>
                    </a:ext>
                  </a:extLst>
                </a:hlinkClick>
              </a:rPr>
              <a:t>BY</a:t>
            </a:r>
            <a:endParaRPr lang="en-GB" sz="900" dirty="0"/>
          </a:p>
        </p:txBody>
      </p:sp>
    </p:spTree>
    <p:extLst>
      <p:ext uri="{BB962C8B-B14F-4D97-AF65-F5344CB8AC3E}">
        <p14:creationId xmlns:p14="http://schemas.microsoft.com/office/powerpoint/2010/main" val="1300311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3494C0-ABDD-4C4D-8C46-49B8F20CC7E9}"/>
              </a:ext>
            </a:extLst>
          </p:cNvPr>
          <p:cNvSpPr>
            <a:spLocks noGrp="1"/>
          </p:cNvSpPr>
          <p:nvPr>
            <p:ph type="title"/>
          </p:nvPr>
        </p:nvSpPr>
        <p:spPr>
          <a:xfrm>
            <a:off x="665727" y="348417"/>
            <a:ext cx="11015662" cy="2053124"/>
          </a:xfrm>
        </p:spPr>
        <p:txBody>
          <a:bodyPr>
            <a:normAutofit/>
          </a:bodyPr>
          <a:lstStyle/>
          <a:p>
            <a:r>
              <a:rPr lang="en-US" sz="4000" dirty="0">
                <a:solidFill>
                  <a:schemeClr val="tx1"/>
                </a:solidFill>
              </a:rPr>
              <a:t> Overview of Cardiovascular Diseases (CVDs)</a:t>
            </a:r>
            <a:br>
              <a:rPr lang="en-US" sz="4000" dirty="0">
                <a:solidFill>
                  <a:schemeClr val="tx1"/>
                </a:solidFill>
              </a:rPr>
            </a:br>
            <a:r>
              <a:rPr lang="en-US" sz="3100" b="0" dirty="0">
                <a:solidFill>
                  <a:schemeClr val="tx1"/>
                </a:solidFill>
                <a:latin typeface="+mn-lt"/>
              </a:rPr>
              <a:t>Long-Term Conditions: A health problem that  develops over time, cannot be cured and requires continuous management  to help patient live well and prevent complications </a:t>
            </a:r>
            <a:r>
              <a:rPr lang="en-US" altLang="en-US" sz="2700" b="0" dirty="0">
                <a:solidFill>
                  <a:schemeClr val="tx1"/>
                </a:solidFill>
                <a:latin typeface="+mn-lt"/>
                <a:cs typeface="Calibri" panose="020F0502020204030204" pitchFamily="34" charset="0"/>
              </a:rPr>
              <a:t>(NHS, 2024). </a:t>
            </a:r>
            <a:endParaRPr lang="en-US" sz="3100" b="0" dirty="0">
              <a:solidFill>
                <a:schemeClr val="tx1"/>
              </a:solidFill>
              <a:latin typeface="+mn-lt"/>
            </a:endParaRPr>
          </a:p>
        </p:txBody>
      </p:sp>
      <p:sp>
        <p:nvSpPr>
          <p:cNvPr id="3" name="Slide Number Placeholder 2">
            <a:extLst>
              <a:ext uri="{FF2B5EF4-FFF2-40B4-BE49-F238E27FC236}">
                <a16:creationId xmlns:a16="http://schemas.microsoft.com/office/drawing/2014/main" id="{C9D622C3-EE4F-4FB9-94FB-550563528286}"/>
              </a:ext>
            </a:extLst>
          </p:cNvPr>
          <p:cNvSpPr>
            <a:spLocks noGrp="1"/>
          </p:cNvSpPr>
          <p:nvPr>
            <p:ph type="sldNum" sz="quarter" idx="12"/>
          </p:nvPr>
        </p:nvSpPr>
        <p:spPr/>
        <p:txBody>
          <a:bodyPr/>
          <a:lstStyle/>
          <a:p>
            <a:fld id="{03DC2DEF-D2FE-4B45-ABA4-9F153FD1C98A}" type="slidenum">
              <a:rPr lang="en-US" smtClean="0"/>
              <a:t>3</a:t>
            </a:fld>
            <a:endParaRPr lang="en-US" dirty="0"/>
          </a:p>
        </p:txBody>
      </p:sp>
      <p:graphicFrame>
        <p:nvGraphicFramePr>
          <p:cNvPr id="6" name="Diagram 5">
            <a:extLst>
              <a:ext uri="{FF2B5EF4-FFF2-40B4-BE49-F238E27FC236}">
                <a16:creationId xmlns:a16="http://schemas.microsoft.com/office/drawing/2014/main" id="{12D4B580-9697-8EAD-1A82-6696E56699C6}"/>
              </a:ext>
            </a:extLst>
          </p:cNvPr>
          <p:cNvGraphicFramePr/>
          <p:nvPr>
            <p:extLst>
              <p:ext uri="{D42A27DB-BD31-4B8C-83A1-F6EECF244321}">
                <p14:modId xmlns:p14="http://schemas.microsoft.com/office/powerpoint/2010/main" val="292052054"/>
              </p:ext>
            </p:extLst>
          </p:nvPr>
        </p:nvGraphicFramePr>
        <p:xfrm>
          <a:off x="665727" y="2198905"/>
          <a:ext cx="11015662" cy="3942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08D11C84-B94D-CAB6-4441-BDAF7B30B62D}"/>
              </a:ext>
            </a:extLst>
          </p:cNvPr>
          <p:cNvSpPr txBox="1"/>
          <p:nvPr/>
        </p:nvSpPr>
        <p:spPr>
          <a:xfrm>
            <a:off x="743285" y="5946366"/>
            <a:ext cx="10860546" cy="707886"/>
          </a:xfrm>
          <a:prstGeom prst="rect">
            <a:avLst/>
          </a:prstGeom>
          <a:solidFill>
            <a:schemeClr val="accent5"/>
          </a:solidFill>
        </p:spPr>
        <p:txBody>
          <a:bodyPr wrap="square">
            <a:spAutoFit/>
          </a:bodyPr>
          <a:lstStyle/>
          <a:p>
            <a:pPr algn="ctr"/>
            <a:r>
              <a:rPr lang="en-US" altLang="en-US" sz="2000" b="0" dirty="0">
                <a:solidFill>
                  <a:schemeClr val="bg1"/>
                </a:solidFill>
                <a:cs typeface="Calibri" panose="020F0502020204030204" pitchFamily="34" charset="0"/>
              </a:rPr>
              <a:t>Although CVD is often viewed as lifestyle disease, evidence shows that biological ageing, genetics and social determinants substantially influence disease development</a:t>
            </a:r>
            <a:r>
              <a:rPr lang="en-US" altLang="en-US" sz="2000" dirty="0">
                <a:solidFill>
                  <a:schemeClr val="bg1"/>
                </a:solidFill>
                <a:cs typeface="Calibri" panose="020F0502020204030204" pitchFamily="34" charset="0"/>
              </a:rPr>
              <a:t>  (World Heart Federation, 2024).</a:t>
            </a:r>
            <a:endParaRPr lang="en-US" altLang="en-US" sz="2000" dirty="0">
              <a:solidFill>
                <a:schemeClr val="bg1"/>
              </a:solidFill>
            </a:endParaRPr>
          </a:p>
        </p:txBody>
      </p:sp>
    </p:spTree>
    <p:extLst>
      <p:ext uri="{BB962C8B-B14F-4D97-AF65-F5344CB8AC3E}">
        <p14:creationId xmlns:p14="http://schemas.microsoft.com/office/powerpoint/2010/main" val="3462884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pPr algn="ctr"/>
            <a:r>
              <a:rPr lang="en-US" dirty="0"/>
              <a:t>Risk Factors </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a:xfrm>
            <a:off x="371473" y="1445008"/>
            <a:ext cx="3229891" cy="3158105"/>
          </a:xfrm>
          <a:solidFill>
            <a:schemeClr val="accent2"/>
          </a:solidFill>
        </p:spPr>
        <p:txBody>
          <a:bodyPr>
            <a:noAutofit/>
          </a:bodyPr>
          <a:lstStyle/>
          <a:p>
            <a:pPr marL="0" indent="0">
              <a:buNone/>
            </a:pPr>
            <a:r>
              <a:rPr lang="en-US" sz="2400" b="1" dirty="0"/>
              <a:t>Modifiable Factors </a:t>
            </a:r>
          </a:p>
          <a:p>
            <a:pPr>
              <a:buFont typeface="Wingdings" panose="05000000000000000000" pitchFamily="2" charset="2"/>
              <a:buChar char="Ø"/>
            </a:pPr>
            <a:r>
              <a:rPr lang="en-US" sz="2400" dirty="0"/>
              <a:t>Smoking, High Cholesterol</a:t>
            </a:r>
          </a:p>
          <a:p>
            <a:pPr>
              <a:buFont typeface="Wingdings" panose="05000000000000000000" pitchFamily="2" charset="2"/>
              <a:buChar char="Ø"/>
            </a:pPr>
            <a:r>
              <a:rPr lang="en-US" sz="2400" dirty="0"/>
              <a:t>Poor Diet, Alcohol</a:t>
            </a:r>
          </a:p>
          <a:p>
            <a:pPr>
              <a:buFont typeface="Wingdings" panose="05000000000000000000" pitchFamily="2" charset="2"/>
              <a:buChar char="Ø"/>
            </a:pPr>
            <a:r>
              <a:rPr lang="en-US" sz="2400" dirty="0"/>
              <a:t>Obesity, Diabetes</a:t>
            </a:r>
          </a:p>
          <a:p>
            <a:pPr>
              <a:buFont typeface="Wingdings" panose="05000000000000000000" pitchFamily="2" charset="2"/>
              <a:buChar char="Ø"/>
            </a:pPr>
            <a:r>
              <a:rPr lang="en-US" sz="2400" dirty="0"/>
              <a:t>Stress, Hypertension</a:t>
            </a:r>
          </a:p>
          <a:p>
            <a:pPr>
              <a:buFont typeface="Wingdings" panose="05000000000000000000" pitchFamily="2" charset="2"/>
              <a:buChar char="Ø"/>
            </a:pPr>
            <a:r>
              <a:rPr lang="en-US" sz="2400" dirty="0"/>
              <a:t>Physical inactivity</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a:xfrm>
            <a:off x="8799851" y="1587594"/>
            <a:ext cx="3143250" cy="2806794"/>
          </a:xfrm>
          <a:solidFill>
            <a:schemeClr val="accent4"/>
          </a:solidFill>
        </p:spPr>
        <p:txBody>
          <a:bodyPr>
            <a:normAutofit/>
          </a:bodyPr>
          <a:lstStyle/>
          <a:p>
            <a:pPr marL="0" indent="0">
              <a:buNone/>
            </a:pPr>
            <a:r>
              <a:rPr lang="en-US" sz="2400" b="1" dirty="0"/>
              <a:t>Non-Modifiable Factors </a:t>
            </a:r>
          </a:p>
          <a:p>
            <a:pPr>
              <a:buFont typeface="Wingdings" panose="05000000000000000000" pitchFamily="2" charset="2"/>
              <a:buChar char="Ø"/>
            </a:pPr>
            <a:r>
              <a:rPr lang="en-US" sz="2400" dirty="0"/>
              <a:t>Age</a:t>
            </a:r>
          </a:p>
          <a:p>
            <a:pPr>
              <a:buFont typeface="Wingdings" panose="05000000000000000000" pitchFamily="2" charset="2"/>
              <a:buChar char="Ø"/>
            </a:pPr>
            <a:r>
              <a:rPr lang="en-US" sz="2400" dirty="0"/>
              <a:t>Gender</a:t>
            </a:r>
          </a:p>
          <a:p>
            <a:pPr>
              <a:buFont typeface="Wingdings" panose="05000000000000000000" pitchFamily="2" charset="2"/>
              <a:buChar char="Ø"/>
            </a:pPr>
            <a:r>
              <a:rPr lang="en-US" sz="2400" dirty="0"/>
              <a:t>Ethnicity</a:t>
            </a:r>
          </a:p>
          <a:p>
            <a:pPr>
              <a:buFont typeface="Wingdings" panose="05000000000000000000" pitchFamily="2" charset="2"/>
              <a:buChar char="Ø"/>
            </a:pPr>
            <a:r>
              <a:rPr lang="en-US" sz="2400" dirty="0"/>
              <a:t>Family History</a:t>
            </a:r>
          </a:p>
          <a:p>
            <a:pPr>
              <a:buFont typeface="Wingdings" panose="05000000000000000000" pitchFamily="2" charset="2"/>
              <a:buChar char="Ø"/>
            </a:pPr>
            <a:r>
              <a:rPr lang="en-US" sz="2400" dirty="0"/>
              <a:t>Genetics </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4</a:t>
            </a:fld>
            <a:endParaRPr lang="en-US" dirty="0"/>
          </a:p>
        </p:txBody>
      </p:sp>
      <p:sp>
        <p:nvSpPr>
          <p:cNvPr id="2" name="TextBox 1">
            <a:extLst>
              <a:ext uri="{FF2B5EF4-FFF2-40B4-BE49-F238E27FC236}">
                <a16:creationId xmlns:a16="http://schemas.microsoft.com/office/drawing/2014/main" id="{9116C8FE-679C-5228-DA4E-949360074CCA}"/>
              </a:ext>
            </a:extLst>
          </p:cNvPr>
          <p:cNvSpPr txBox="1"/>
          <p:nvPr/>
        </p:nvSpPr>
        <p:spPr>
          <a:xfrm>
            <a:off x="591177" y="5463330"/>
            <a:ext cx="11009646" cy="1200329"/>
          </a:xfrm>
          <a:prstGeom prst="rect">
            <a:avLst/>
          </a:prstGeom>
          <a:solidFill>
            <a:schemeClr val="accent1">
              <a:lumMod val="60000"/>
              <a:lumOff val="40000"/>
            </a:schemeClr>
          </a:solidFill>
        </p:spPr>
        <p:txBody>
          <a:bodyPr wrap="square" rtlCol="0">
            <a:spAutoFit/>
          </a:bodyPr>
          <a:lstStyle/>
          <a:p>
            <a:pPr algn="ctr"/>
            <a:r>
              <a:rPr lang="en-US" sz="2400" dirty="0">
                <a:solidFill>
                  <a:schemeClr val="tx1">
                    <a:lumMod val="50000"/>
                  </a:schemeClr>
                </a:solidFill>
              </a:rPr>
              <a:t>Social Deprivation, ethnicity and environmental factors interact with behavioural risks, meaning prevention requires population level interventions rather than relying on individual responsibility </a:t>
            </a:r>
            <a:r>
              <a:rPr lang="en-US" altLang="en-US" sz="2400" dirty="0">
                <a:cs typeface="Calibri" panose="020F0502020204030204" pitchFamily="34" charset="0"/>
              </a:rPr>
              <a:t>(National Institute of Health, 2026)</a:t>
            </a:r>
            <a:r>
              <a:rPr lang="en-GB" altLang="en-US" sz="2400" dirty="0">
                <a:solidFill>
                  <a:schemeClr val="tx1">
                    <a:lumMod val="50000"/>
                  </a:schemeClr>
                </a:solidFill>
                <a:cs typeface="Calibri" panose="020F0502020204030204" pitchFamily="34" charset="0"/>
              </a:rPr>
              <a:t>.</a:t>
            </a:r>
            <a:endParaRPr lang="en-US" altLang="en-US" sz="2400" dirty="0"/>
          </a:p>
        </p:txBody>
      </p:sp>
      <p:sp>
        <p:nvSpPr>
          <p:cNvPr id="14" name="TextBox 13">
            <a:extLst>
              <a:ext uri="{FF2B5EF4-FFF2-40B4-BE49-F238E27FC236}">
                <a16:creationId xmlns:a16="http://schemas.microsoft.com/office/drawing/2014/main" id="{D7EAEC19-96F4-5239-197B-A342A0250D48}"/>
              </a:ext>
            </a:extLst>
          </p:cNvPr>
          <p:cNvSpPr txBox="1"/>
          <p:nvPr/>
        </p:nvSpPr>
        <p:spPr>
          <a:xfrm>
            <a:off x="8962109" y="4418447"/>
            <a:ext cx="322989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(Department of Health,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TextBox 16">
            <a:extLst>
              <a:ext uri="{FF2B5EF4-FFF2-40B4-BE49-F238E27FC236}">
                <a16:creationId xmlns:a16="http://schemas.microsoft.com/office/drawing/2014/main" id="{C6AB6169-3831-7C0A-F04E-E89130104579}"/>
              </a:ext>
            </a:extLst>
          </p:cNvPr>
          <p:cNvSpPr txBox="1"/>
          <p:nvPr/>
        </p:nvSpPr>
        <p:spPr>
          <a:xfrm>
            <a:off x="1304628" y="4603113"/>
            <a:ext cx="1363579"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(HRI,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081" name="Picture 9" descr="Health Matters: NHS Health Check – A world leading CVD prevention programme  – UK Health Security Agency">
            <a:extLst>
              <a:ext uri="{FF2B5EF4-FFF2-40B4-BE49-F238E27FC236}">
                <a16:creationId xmlns:a16="http://schemas.microsoft.com/office/drawing/2014/main" id="{611B63F7-CFB5-011C-A1D3-DE13D326A7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3804" y="1075822"/>
            <a:ext cx="4953607" cy="381908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1A9DB0AD-90E0-7F9F-69D1-021EDBB49221}"/>
              </a:ext>
            </a:extLst>
          </p:cNvPr>
          <p:cNvSpPr txBox="1"/>
          <p:nvPr/>
        </p:nvSpPr>
        <p:spPr>
          <a:xfrm>
            <a:off x="5257741" y="4850011"/>
            <a:ext cx="1747953"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(Waterall, 2018)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42389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E60433D-E380-4571-991C-16B6CE7A48BE}"/>
              </a:ext>
            </a:extLst>
          </p:cNvPr>
          <p:cNvSpPr>
            <a:spLocks noGrp="1"/>
          </p:cNvSpPr>
          <p:nvPr>
            <p:ph type="sldNum" sz="quarter" idx="12"/>
          </p:nvPr>
        </p:nvSpPr>
        <p:spPr/>
        <p:txBody>
          <a:bodyPr/>
          <a:lstStyle/>
          <a:p>
            <a:fld id="{03DC2DEF-D2FE-4B45-ABA4-9F153FD1C98A}" type="slidenum">
              <a:rPr lang="en-US" smtClean="0"/>
              <a:t>5</a:t>
            </a:fld>
            <a:endParaRPr lang="en-US" dirty="0"/>
          </a:p>
        </p:txBody>
      </p:sp>
      <p:sp>
        <p:nvSpPr>
          <p:cNvPr id="25" name="TextBox 24">
            <a:extLst>
              <a:ext uri="{FF2B5EF4-FFF2-40B4-BE49-F238E27FC236}">
                <a16:creationId xmlns:a16="http://schemas.microsoft.com/office/drawing/2014/main" id="{70FB4073-2F66-2979-3FE0-503E53D500A0}"/>
              </a:ext>
            </a:extLst>
          </p:cNvPr>
          <p:cNvSpPr txBox="1"/>
          <p:nvPr/>
        </p:nvSpPr>
        <p:spPr>
          <a:xfrm>
            <a:off x="457664" y="6133124"/>
            <a:ext cx="3256547"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(World Heart Federation,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105" name="Picture 9" descr="Cardiovascular Disease Infographic - World Heart Federation">
            <a:extLst>
              <a:ext uri="{FF2B5EF4-FFF2-40B4-BE49-F238E27FC236}">
                <a16:creationId xmlns:a16="http://schemas.microsoft.com/office/drawing/2014/main" id="{2F21DBDA-DF57-CE76-E861-0DED2B1C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8" y="277241"/>
            <a:ext cx="3990123" cy="5892650"/>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7A1D2D8E-371A-F8BD-4EC7-D1E0A935A277}"/>
              </a:ext>
            </a:extLst>
          </p:cNvPr>
          <p:cNvSpPr txBox="1"/>
          <p:nvPr/>
        </p:nvSpPr>
        <p:spPr>
          <a:xfrm>
            <a:off x="8197368" y="6083808"/>
            <a:ext cx="3807004" cy="369332"/>
          </a:xfrm>
          <a:prstGeom prst="rect">
            <a:avLst/>
          </a:prstGeom>
          <a:noFill/>
        </p:spPr>
        <p:txBody>
          <a:bodyPr wrap="square">
            <a:spAutoFit/>
          </a:bodyPr>
          <a:lstStyle/>
          <a:p>
            <a:pPr lvl="0" eaLnBrk="0" fontAlgn="base" hangingPunct="0">
              <a:spcBef>
                <a:spcPct val="0"/>
              </a:spcBef>
              <a:spcAft>
                <a:spcPct val="0"/>
              </a:spcAft>
            </a:pPr>
            <a:r>
              <a:rPr lang="en-US" altLang="en-US" dirty="0">
                <a:latin typeface="Arial" panose="020B0604020202020204" pitchFamily="34" charset="0"/>
              </a:rPr>
              <a:t>(Office for National Statistics,2017)</a:t>
            </a:r>
          </a:p>
        </p:txBody>
      </p:sp>
      <p:pic>
        <p:nvPicPr>
          <p:cNvPr id="4110" name="Picture 14" descr="UK Heart And Circulatory Diseases Statistics (2026)">
            <a:extLst>
              <a:ext uri="{FF2B5EF4-FFF2-40B4-BE49-F238E27FC236}">
                <a16:creationId xmlns:a16="http://schemas.microsoft.com/office/drawing/2014/main" id="{3B4E3880-8199-1488-FD8A-DB0DD5373E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7368" y="952482"/>
            <a:ext cx="3508063" cy="500248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8">
            <a:extLst>
              <a:ext uri="{FF2B5EF4-FFF2-40B4-BE49-F238E27FC236}">
                <a16:creationId xmlns:a16="http://schemas.microsoft.com/office/drawing/2014/main" id="{DEF48F30-BEB4-44C7-9F35-3BBB61CF89AF}"/>
              </a:ext>
            </a:extLst>
          </p:cNvPr>
          <p:cNvSpPr>
            <a:spLocks noGrp="1"/>
          </p:cNvSpPr>
          <p:nvPr>
            <p:ph type="title"/>
          </p:nvPr>
        </p:nvSpPr>
        <p:spPr>
          <a:xfrm>
            <a:off x="4021995" y="277241"/>
            <a:ext cx="3604413" cy="538879"/>
          </a:xfrm>
        </p:spPr>
        <p:txBody>
          <a:bodyPr>
            <a:normAutofit fontScale="90000"/>
          </a:bodyPr>
          <a:lstStyle/>
          <a:p>
            <a:r>
              <a:rPr lang="en-US" dirty="0">
                <a:solidFill>
                  <a:schemeClr val="tx1">
                    <a:lumMod val="50000"/>
                  </a:schemeClr>
                </a:solidFill>
              </a:rPr>
              <a:t> Epidemiology</a:t>
            </a:r>
          </a:p>
        </p:txBody>
      </p:sp>
      <p:pic>
        <p:nvPicPr>
          <p:cNvPr id="4" name="Picture 3">
            <a:extLst>
              <a:ext uri="{FF2B5EF4-FFF2-40B4-BE49-F238E27FC236}">
                <a16:creationId xmlns:a16="http://schemas.microsoft.com/office/drawing/2014/main" id="{EAC77DCF-7C2E-A706-6E69-E97D11F9D500}"/>
              </a:ext>
            </a:extLst>
          </p:cNvPr>
          <p:cNvPicPr>
            <a:picLocks noChangeAspect="1"/>
          </p:cNvPicPr>
          <p:nvPr/>
        </p:nvPicPr>
        <p:blipFill>
          <a:blip r:embed="rId5"/>
          <a:srcRect l="46288" t="31381" r="30530" b="13889"/>
          <a:stretch>
            <a:fillRect/>
          </a:stretch>
        </p:blipFill>
        <p:spPr>
          <a:xfrm>
            <a:off x="4031231" y="969473"/>
            <a:ext cx="4096430" cy="5299001"/>
          </a:xfrm>
          <a:prstGeom prst="rect">
            <a:avLst/>
          </a:prstGeom>
        </p:spPr>
      </p:pic>
    </p:spTree>
    <p:extLst>
      <p:ext uri="{BB962C8B-B14F-4D97-AF65-F5344CB8AC3E}">
        <p14:creationId xmlns:p14="http://schemas.microsoft.com/office/powerpoint/2010/main" val="1154969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C6BEE08E-D5C0-42E2-AB73-7CCC07B72E39}"/>
              </a:ext>
            </a:extLst>
          </p:cNvPr>
          <p:cNvSpPr>
            <a:spLocks noGrp="1"/>
          </p:cNvSpPr>
          <p:nvPr>
            <p:ph type="body" sz="quarter" idx="16"/>
          </p:nvPr>
        </p:nvSpPr>
        <p:spPr>
          <a:xfrm>
            <a:off x="2567955" y="105326"/>
            <a:ext cx="6446490" cy="711200"/>
          </a:xfrm>
        </p:spPr>
        <p:txBody>
          <a:bodyPr/>
          <a:lstStyle/>
          <a:p>
            <a:r>
              <a:rPr lang="en-US" sz="3200" dirty="0"/>
              <a:t>Economic and Social Burden </a:t>
            </a:r>
          </a:p>
        </p:txBody>
      </p:sp>
      <p:sp>
        <p:nvSpPr>
          <p:cNvPr id="3" name="Slide Number Placeholder 2">
            <a:extLst>
              <a:ext uri="{FF2B5EF4-FFF2-40B4-BE49-F238E27FC236}">
                <a16:creationId xmlns:a16="http://schemas.microsoft.com/office/drawing/2014/main" id="{8D0BEB88-12D3-41F1-B6BA-706EF7480FD3}"/>
              </a:ext>
            </a:extLst>
          </p:cNvPr>
          <p:cNvSpPr>
            <a:spLocks noGrp="1"/>
          </p:cNvSpPr>
          <p:nvPr>
            <p:ph type="sldNum" sz="quarter" idx="4294967295"/>
          </p:nvPr>
        </p:nvSpPr>
        <p:spPr>
          <a:xfrm>
            <a:off x="11818938" y="6581775"/>
            <a:ext cx="373062" cy="206375"/>
          </a:xfrm>
        </p:spPr>
        <p:txBody>
          <a:bodyPr/>
          <a:lstStyle/>
          <a:p>
            <a:fld id="{03DC2DEF-D2FE-4B45-ABA4-9F153FD1C98A}" type="slidenum">
              <a:rPr lang="en-US" smtClean="0"/>
              <a:t>6</a:t>
            </a:fld>
            <a:endParaRPr lang="en-US" dirty="0"/>
          </a:p>
        </p:txBody>
      </p:sp>
      <p:pic>
        <p:nvPicPr>
          <p:cNvPr id="5125" name="Picture 5" descr="Costs of cardiovascular disease to the NHS and wider society are estimated to be £15.8 billion for non-healthcare costs and £7.4 billion for healthcare costs.">
            <a:extLst>
              <a:ext uri="{FF2B5EF4-FFF2-40B4-BE49-F238E27FC236}">
                <a16:creationId xmlns:a16="http://schemas.microsoft.com/office/drawing/2014/main" id="{7CB058B5-DB32-2FFC-96D8-C152BCF4B0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044" y="1240525"/>
            <a:ext cx="4709137" cy="363749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D9F73F2D-FDA2-D7B0-8CB0-C0A8823949CE}"/>
              </a:ext>
            </a:extLst>
          </p:cNvPr>
          <p:cNvGraphicFramePr/>
          <p:nvPr>
            <p:extLst>
              <p:ext uri="{D42A27DB-BD31-4B8C-83A1-F6EECF244321}">
                <p14:modId xmlns:p14="http://schemas.microsoft.com/office/powerpoint/2010/main" val="1837089942"/>
              </p:ext>
            </p:extLst>
          </p:nvPr>
        </p:nvGraphicFramePr>
        <p:xfrm>
          <a:off x="4731376" y="712518"/>
          <a:ext cx="7274093" cy="5592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A57B5A65-8A1F-95EB-CA5D-C344FC361C43}"/>
              </a:ext>
            </a:extLst>
          </p:cNvPr>
          <p:cNvSpPr txBox="1"/>
          <p:nvPr/>
        </p:nvSpPr>
        <p:spPr>
          <a:xfrm>
            <a:off x="1655561" y="5383054"/>
            <a:ext cx="144002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(Waterall, 2019)</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17B0892F-D795-0E90-F82B-D4B2A8AE6E55}"/>
              </a:ext>
            </a:extLst>
          </p:cNvPr>
          <p:cNvSpPr txBox="1"/>
          <p:nvPr/>
        </p:nvSpPr>
        <p:spPr>
          <a:xfrm>
            <a:off x="3792947" y="6535528"/>
            <a:ext cx="8399053" cy="307777"/>
          </a:xfrm>
          <a:prstGeom prst="rect">
            <a:avLst/>
          </a:prstGeom>
          <a:noFill/>
        </p:spPr>
        <p:txBody>
          <a:bodyPr wrap="square">
            <a:spAutoFit/>
          </a:bodyPr>
          <a:lstStyle/>
          <a:p>
            <a:r>
              <a:rPr kumimoji="0" lang="en-US" altLang="en-US" sz="1400" b="0" i="0" u="none" strike="noStrike" cap="none" normalizeH="0" baseline="0" dirty="0">
                <a:ln>
                  <a:noFill/>
                </a:ln>
                <a:solidFill>
                  <a:schemeClr val="tx1"/>
                </a:solidFill>
                <a:effectLst/>
                <a:cs typeface="Calibri" panose="020F0502020204030204" pitchFamily="34" charset="0"/>
              </a:rPr>
              <a:t>(Barrow, 2017; </a:t>
            </a:r>
            <a:r>
              <a:rPr lang="en-US" altLang="en-US" sz="1400" dirty="0">
                <a:cs typeface="Calibri" panose="020F0502020204030204" pitchFamily="34" charset="0"/>
              </a:rPr>
              <a:t>King's Fund, 2026; Malina Muller, 2023; World Heart Federation, 2024; Shih </a:t>
            </a:r>
            <a:r>
              <a:rPr lang="en-US" altLang="en-US" sz="1400" i="1" dirty="0">
                <a:cs typeface="Calibri" panose="020F0502020204030204" pitchFamily="34" charset="0"/>
              </a:rPr>
              <a:t>et al.</a:t>
            </a:r>
            <a:r>
              <a:rPr lang="en-US" altLang="en-US" sz="1400" dirty="0">
                <a:cs typeface="Calibri" panose="020F0502020204030204" pitchFamily="34" charset="0"/>
              </a:rPr>
              <a:t>, 2025).</a:t>
            </a:r>
            <a:endParaRPr lang="en-GB" sz="1400" dirty="0"/>
          </a:p>
        </p:txBody>
      </p:sp>
    </p:spTree>
    <p:extLst>
      <p:ext uri="{BB962C8B-B14F-4D97-AF65-F5344CB8AC3E}">
        <p14:creationId xmlns:p14="http://schemas.microsoft.com/office/powerpoint/2010/main" val="3149670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768246-2496-4F97-8FCA-02252116FF87}"/>
              </a:ext>
            </a:extLst>
          </p:cNvPr>
          <p:cNvSpPr>
            <a:spLocks noGrp="1"/>
          </p:cNvSpPr>
          <p:nvPr>
            <p:ph type="title"/>
          </p:nvPr>
        </p:nvSpPr>
        <p:spPr>
          <a:xfrm>
            <a:off x="1606712" y="85782"/>
            <a:ext cx="8442868" cy="758824"/>
          </a:xfrm>
        </p:spPr>
        <p:txBody>
          <a:bodyPr>
            <a:normAutofit fontScale="90000"/>
          </a:bodyPr>
          <a:lstStyle/>
          <a:p>
            <a:pPr algn="ctr"/>
            <a:r>
              <a:rPr lang="en-US" dirty="0"/>
              <a:t>Diagnosis, Initial Assessment and Treatment</a:t>
            </a:r>
          </a:p>
        </p:txBody>
      </p:sp>
      <p:sp>
        <p:nvSpPr>
          <p:cNvPr id="2" name="Slide Number Placeholder 1">
            <a:extLst>
              <a:ext uri="{FF2B5EF4-FFF2-40B4-BE49-F238E27FC236}">
                <a16:creationId xmlns:a16="http://schemas.microsoft.com/office/drawing/2014/main" id="{7EAB17F8-59B5-4C93-9884-D30446299CA5}"/>
              </a:ext>
            </a:extLst>
          </p:cNvPr>
          <p:cNvSpPr>
            <a:spLocks noGrp="1"/>
          </p:cNvSpPr>
          <p:nvPr>
            <p:ph type="sldNum" sz="quarter" idx="12"/>
          </p:nvPr>
        </p:nvSpPr>
        <p:spPr/>
        <p:txBody>
          <a:bodyPr/>
          <a:lstStyle/>
          <a:p>
            <a:fld id="{03DC2DEF-D2FE-4B45-ABA4-9F153FD1C98A}" type="slidenum">
              <a:rPr lang="en-US" smtClean="0"/>
              <a:t>7</a:t>
            </a:fld>
            <a:endParaRPr lang="en-US" dirty="0"/>
          </a:p>
        </p:txBody>
      </p:sp>
      <p:pic>
        <p:nvPicPr>
          <p:cNvPr id="32" name="Picture 31">
            <a:extLst>
              <a:ext uri="{FF2B5EF4-FFF2-40B4-BE49-F238E27FC236}">
                <a16:creationId xmlns:a16="http://schemas.microsoft.com/office/drawing/2014/main" id="{2F846963-CAF0-C585-B71B-0E1EAF31C38D}"/>
              </a:ext>
            </a:extLst>
          </p:cNvPr>
          <p:cNvPicPr>
            <a:picLocks noChangeAspect="1"/>
          </p:cNvPicPr>
          <p:nvPr/>
        </p:nvPicPr>
        <p:blipFill>
          <a:blip r:embed="rId2"/>
          <a:srcRect l="52088" t="34286" r="11731" b="13700"/>
          <a:stretch>
            <a:fillRect/>
          </a:stretch>
        </p:blipFill>
        <p:spPr>
          <a:xfrm>
            <a:off x="300038" y="939726"/>
            <a:ext cx="5818908" cy="5134826"/>
          </a:xfrm>
          <a:prstGeom prst="rect">
            <a:avLst/>
          </a:prstGeom>
        </p:spPr>
      </p:pic>
      <p:sp>
        <p:nvSpPr>
          <p:cNvPr id="35" name="TextBox 34">
            <a:extLst>
              <a:ext uri="{FF2B5EF4-FFF2-40B4-BE49-F238E27FC236}">
                <a16:creationId xmlns:a16="http://schemas.microsoft.com/office/drawing/2014/main" id="{55447773-7D5F-AB02-8002-DE3485F39E7A}"/>
              </a:ext>
            </a:extLst>
          </p:cNvPr>
          <p:cNvSpPr txBox="1"/>
          <p:nvPr/>
        </p:nvSpPr>
        <p:spPr>
          <a:xfrm>
            <a:off x="1672429" y="6412701"/>
            <a:ext cx="2807207"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(World Heart Federation, 2024)</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2ED12F9E-EE70-9340-93C4-C0C10DC3BFB5}"/>
              </a:ext>
            </a:extLst>
          </p:cNvPr>
          <p:cNvPicPr>
            <a:picLocks noChangeAspect="1"/>
          </p:cNvPicPr>
          <p:nvPr/>
        </p:nvPicPr>
        <p:blipFill>
          <a:blip r:embed="rId3"/>
          <a:srcRect l="35852" t="40147" r="21044" b="20146"/>
          <a:stretch>
            <a:fillRect/>
          </a:stretch>
        </p:blipFill>
        <p:spPr>
          <a:xfrm>
            <a:off x="6350146" y="939726"/>
            <a:ext cx="5541816" cy="3460576"/>
          </a:xfrm>
          <a:prstGeom prst="rect">
            <a:avLst/>
          </a:prstGeom>
        </p:spPr>
      </p:pic>
      <p:pic>
        <p:nvPicPr>
          <p:cNvPr id="4" name="Picture 4" descr="Innovative treatments for heart failure | Open Access Government">
            <a:extLst>
              <a:ext uri="{FF2B5EF4-FFF2-40B4-BE49-F238E27FC236}">
                <a16:creationId xmlns:a16="http://schemas.microsoft.com/office/drawing/2014/main" id="{DDC2CAA6-225F-83D3-DFA2-33C64A3330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5621"/>
          <a:stretch>
            <a:fillRect/>
          </a:stretch>
        </p:blipFill>
        <p:spPr bwMode="auto">
          <a:xfrm>
            <a:off x="7599114" y="4495422"/>
            <a:ext cx="3329604" cy="2132373"/>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7F840E9F-1F64-8914-37CA-57C5D248F370}"/>
              </a:ext>
            </a:extLst>
          </p:cNvPr>
          <p:cNvSpPr txBox="1"/>
          <p:nvPr/>
        </p:nvSpPr>
        <p:spPr>
          <a:xfrm>
            <a:off x="9630743" y="6320018"/>
            <a:ext cx="1388238"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(Blundell, 2020)</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3063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2C00B059-8249-401E-BECD-DC838B36F9FB}"/>
              </a:ext>
            </a:extLst>
          </p:cNvPr>
          <p:cNvSpPr>
            <a:spLocks noGrp="1"/>
          </p:cNvSpPr>
          <p:nvPr>
            <p:ph type="title"/>
          </p:nvPr>
        </p:nvSpPr>
        <p:spPr/>
        <p:txBody>
          <a:bodyPr/>
          <a:lstStyle/>
          <a:p>
            <a:pPr algn="ctr"/>
            <a:r>
              <a:rPr lang="en-US" dirty="0"/>
              <a:t>Management of CVD: NICE Guidelines</a:t>
            </a:r>
          </a:p>
        </p:txBody>
      </p:sp>
      <p:sp>
        <p:nvSpPr>
          <p:cNvPr id="3" name="Slide Number Placeholder 2">
            <a:extLst>
              <a:ext uri="{FF2B5EF4-FFF2-40B4-BE49-F238E27FC236}">
                <a16:creationId xmlns:a16="http://schemas.microsoft.com/office/drawing/2014/main" id="{581E71C2-3FC1-41C1-8255-33A1AC802247}"/>
              </a:ext>
            </a:extLst>
          </p:cNvPr>
          <p:cNvSpPr>
            <a:spLocks noGrp="1"/>
          </p:cNvSpPr>
          <p:nvPr>
            <p:ph type="sldNum" sz="quarter" idx="12"/>
          </p:nvPr>
        </p:nvSpPr>
        <p:spPr/>
        <p:txBody>
          <a:bodyPr/>
          <a:lstStyle/>
          <a:p>
            <a:fld id="{03DC2DEF-D2FE-4B45-ABA4-9F153FD1C98A}" type="slidenum">
              <a:rPr lang="en-US" smtClean="0"/>
              <a:t>8</a:t>
            </a:fld>
            <a:endParaRPr lang="en-US" dirty="0"/>
          </a:p>
        </p:txBody>
      </p:sp>
      <p:sp>
        <p:nvSpPr>
          <p:cNvPr id="18" name="Text Placeholder 17">
            <a:extLst>
              <a:ext uri="{FF2B5EF4-FFF2-40B4-BE49-F238E27FC236}">
                <a16:creationId xmlns:a16="http://schemas.microsoft.com/office/drawing/2014/main" id="{ED42596E-DB09-43F7-A053-18CEB2DDE639}"/>
              </a:ext>
            </a:extLst>
          </p:cNvPr>
          <p:cNvSpPr>
            <a:spLocks noGrp="1"/>
          </p:cNvSpPr>
          <p:nvPr>
            <p:ph type="body" sz="quarter" idx="14"/>
          </p:nvPr>
        </p:nvSpPr>
        <p:spPr>
          <a:xfrm>
            <a:off x="825761" y="1191478"/>
            <a:ext cx="10611915" cy="5218196"/>
          </a:xfrm>
        </p:spPr>
        <p:txBody>
          <a:bodyPr>
            <a:normAutofit fontScale="92500" lnSpcReduction="10000"/>
          </a:bodyPr>
          <a:lstStyle/>
          <a:p>
            <a:r>
              <a:rPr lang="en-US" sz="3200" dirty="0">
                <a:solidFill>
                  <a:schemeClr val="tx1">
                    <a:lumMod val="50000"/>
                  </a:schemeClr>
                </a:solidFill>
              </a:rPr>
              <a:t>NICE Guidelines use the latest research to recommend effective and low-cost ways to assess CVD risks, disease prevention and management. These guidelines help improve the quality of care across NHS </a:t>
            </a:r>
            <a:r>
              <a:rPr lang="en-US" altLang="en-US" sz="3200" dirty="0">
                <a:solidFill>
                  <a:schemeClr val="tx1">
                    <a:lumMod val="50000"/>
                  </a:schemeClr>
                </a:solidFill>
                <a:cs typeface="Calibri" panose="020F0502020204030204" pitchFamily="34" charset="0"/>
              </a:rPr>
              <a:t>(CPRD, 2025).</a:t>
            </a:r>
            <a:endParaRPr lang="en-US" altLang="en-US" sz="3200" dirty="0">
              <a:solidFill>
                <a:schemeClr val="tx1">
                  <a:lumMod val="50000"/>
                </a:schemeClr>
              </a:solidFill>
            </a:endParaRPr>
          </a:p>
          <a:p>
            <a:r>
              <a:rPr lang="en-US" altLang="en-US" sz="3200" dirty="0">
                <a:solidFill>
                  <a:schemeClr val="tx1">
                    <a:lumMod val="50000"/>
                  </a:schemeClr>
                </a:solidFill>
                <a:cs typeface="Calibri" panose="020F0502020204030204" pitchFamily="34" charset="0"/>
              </a:rPr>
              <a:t>Assess CVD risk using QRISK3. </a:t>
            </a:r>
          </a:p>
          <a:p>
            <a:r>
              <a:rPr lang="en-US" altLang="en-US" sz="3200" dirty="0">
                <a:solidFill>
                  <a:schemeClr val="tx1">
                    <a:lumMod val="50000"/>
                  </a:schemeClr>
                </a:solidFill>
                <a:cs typeface="Calibri" panose="020F0502020204030204" pitchFamily="34" charset="0"/>
              </a:rPr>
              <a:t>Promote healthy lifestyle changes. Smoking cessation, weight management and healthy eating are recommended</a:t>
            </a:r>
          </a:p>
          <a:p>
            <a:r>
              <a:rPr lang="en-US" altLang="en-US" sz="3200" dirty="0">
                <a:solidFill>
                  <a:schemeClr val="tx1">
                    <a:lumMod val="50000"/>
                  </a:schemeClr>
                </a:solidFill>
                <a:cs typeface="Calibri" panose="020F0502020204030204" pitchFamily="34" charset="0"/>
              </a:rPr>
              <a:t>Encourage regular monitoring, follow up and shared decision-making </a:t>
            </a:r>
          </a:p>
          <a:p>
            <a:r>
              <a:rPr lang="en-US" altLang="en-US" sz="3200" dirty="0">
                <a:solidFill>
                  <a:schemeClr val="tx1">
                    <a:lumMod val="50000"/>
                  </a:schemeClr>
                </a:solidFill>
                <a:cs typeface="Calibri" panose="020F0502020204030204" pitchFamily="34" charset="0"/>
              </a:rPr>
              <a:t> Implication of evidence-based treatments  and other medications  like statins and anticoagulants, where needed</a:t>
            </a:r>
          </a:p>
          <a:p>
            <a:pPr marL="0" indent="0">
              <a:buNone/>
            </a:pPr>
            <a:r>
              <a:rPr lang="en-US" altLang="en-US" sz="3200" dirty="0">
                <a:solidFill>
                  <a:schemeClr val="tx1">
                    <a:lumMod val="50000"/>
                  </a:schemeClr>
                </a:solidFill>
                <a:cs typeface="Calibri" panose="020F0502020204030204" pitchFamily="34" charset="0"/>
              </a:rPr>
              <a:t>(NICE, 2010).</a:t>
            </a:r>
            <a:endParaRPr lang="en-US" altLang="en-US" sz="3200" dirty="0">
              <a:solidFill>
                <a:schemeClr val="tx1">
                  <a:lumMod val="50000"/>
                </a:schemeClr>
              </a:solidFill>
            </a:endParaRPr>
          </a:p>
          <a:p>
            <a:endParaRPr lang="en-US" dirty="0"/>
          </a:p>
        </p:txBody>
      </p:sp>
      <p:sp>
        <p:nvSpPr>
          <p:cNvPr id="5" name="Rectangle 1">
            <a:extLst>
              <a:ext uri="{FF2B5EF4-FFF2-40B4-BE49-F238E27FC236}">
                <a16:creationId xmlns:a16="http://schemas.microsoft.com/office/drawing/2014/main" id="{BB3E5219-3D11-2C64-3F8A-1D6FDA7F7D6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0026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74EB-068F-DC75-CFC1-FEE3E86B70BD}"/>
              </a:ext>
            </a:extLst>
          </p:cNvPr>
          <p:cNvSpPr>
            <a:spLocks noGrp="1"/>
          </p:cNvSpPr>
          <p:nvPr>
            <p:ph type="title"/>
          </p:nvPr>
        </p:nvSpPr>
        <p:spPr>
          <a:xfrm>
            <a:off x="848407" y="178437"/>
            <a:ext cx="10495186" cy="731810"/>
          </a:xfrm>
        </p:spPr>
        <p:txBody>
          <a:bodyPr>
            <a:normAutofit/>
          </a:bodyPr>
          <a:lstStyle/>
          <a:p>
            <a:pPr algn="ctr"/>
            <a:r>
              <a:rPr lang="en-US" sz="3200" dirty="0">
                <a:solidFill>
                  <a:schemeClr val="tx1">
                    <a:lumMod val="50000"/>
                  </a:schemeClr>
                </a:solidFill>
              </a:rPr>
              <a:t>Management of CVD: NHS Current Practice</a:t>
            </a:r>
            <a:endParaRPr lang="en-GB" sz="3200" dirty="0">
              <a:solidFill>
                <a:schemeClr val="tx1">
                  <a:lumMod val="50000"/>
                </a:schemeClr>
              </a:solidFill>
            </a:endParaRPr>
          </a:p>
        </p:txBody>
      </p:sp>
      <p:sp>
        <p:nvSpPr>
          <p:cNvPr id="3" name="Text Placeholder 2">
            <a:extLst>
              <a:ext uri="{FF2B5EF4-FFF2-40B4-BE49-F238E27FC236}">
                <a16:creationId xmlns:a16="http://schemas.microsoft.com/office/drawing/2014/main" id="{F7D7D35A-19F1-DD33-E102-739C13ADF666}"/>
              </a:ext>
            </a:extLst>
          </p:cNvPr>
          <p:cNvSpPr>
            <a:spLocks noGrp="1"/>
          </p:cNvSpPr>
          <p:nvPr>
            <p:ph type="body" idx="1"/>
          </p:nvPr>
        </p:nvSpPr>
        <p:spPr>
          <a:xfrm>
            <a:off x="300038" y="937638"/>
            <a:ext cx="8081790" cy="5500108"/>
          </a:xfrm>
        </p:spPr>
        <p:txBody>
          <a:bodyPr>
            <a:noAutofit/>
          </a:bodyPr>
          <a:lstStyle/>
          <a:p>
            <a:pPr marL="342900" indent="-342900">
              <a:lnSpc>
                <a:spcPct val="100000"/>
              </a:lnSpc>
              <a:buFont typeface="Arial" panose="020B0604020202020204" pitchFamily="34" charset="0"/>
              <a:buChar char="•"/>
            </a:pPr>
            <a:r>
              <a:rPr lang="en-US" sz="1800" dirty="0">
                <a:solidFill>
                  <a:schemeClr val="tx1">
                    <a:lumMod val="50000"/>
                  </a:schemeClr>
                </a:solidFill>
              </a:rPr>
              <a:t>The </a:t>
            </a:r>
            <a:r>
              <a:rPr lang="en-US" sz="1800" b="1" dirty="0">
                <a:solidFill>
                  <a:schemeClr val="tx1">
                    <a:lumMod val="50000"/>
                  </a:schemeClr>
                </a:solidFill>
              </a:rPr>
              <a:t>NHS Health Check </a:t>
            </a:r>
            <a:r>
              <a:rPr lang="en-US" sz="1800" b="1" dirty="0" err="1">
                <a:solidFill>
                  <a:schemeClr val="tx1">
                    <a:lumMod val="50000"/>
                  </a:schemeClr>
                </a:solidFill>
              </a:rPr>
              <a:t>Programme</a:t>
            </a:r>
            <a:r>
              <a:rPr lang="en-US" sz="1800" b="1" dirty="0">
                <a:solidFill>
                  <a:schemeClr val="tx1">
                    <a:lumMod val="50000"/>
                  </a:schemeClr>
                </a:solidFill>
              </a:rPr>
              <a:t> </a:t>
            </a:r>
            <a:r>
              <a:rPr lang="en-US" sz="1800" dirty="0">
                <a:solidFill>
                  <a:schemeClr val="tx1">
                    <a:lumMod val="50000"/>
                  </a:schemeClr>
                </a:solidFill>
              </a:rPr>
              <a:t>targets adults aged between 40 and 70 years.</a:t>
            </a:r>
          </a:p>
          <a:p>
            <a:pPr marL="342900" indent="-342900">
              <a:lnSpc>
                <a:spcPct val="100000"/>
              </a:lnSpc>
              <a:buFont typeface="Arial" panose="020B0604020202020204" pitchFamily="34" charset="0"/>
              <a:buChar char="•"/>
            </a:pPr>
            <a:r>
              <a:rPr lang="en-US" sz="1800" dirty="0">
                <a:solidFill>
                  <a:schemeClr val="tx1">
                    <a:lumMod val="50000"/>
                  </a:schemeClr>
                </a:solidFill>
              </a:rPr>
              <a:t>Around15 Million people are eligible for CVD risk assessment and early intervention.</a:t>
            </a:r>
          </a:p>
          <a:p>
            <a:pPr marL="342900" indent="-342900">
              <a:lnSpc>
                <a:spcPct val="100000"/>
              </a:lnSpc>
              <a:buFont typeface="Arial" panose="020B0604020202020204" pitchFamily="34" charset="0"/>
              <a:buChar char="•"/>
            </a:pPr>
            <a:r>
              <a:rPr lang="en-US" sz="1800" dirty="0">
                <a:solidFill>
                  <a:schemeClr val="tx1">
                    <a:lumMod val="50000"/>
                  </a:schemeClr>
                </a:solidFill>
              </a:rPr>
              <a:t> NHS Health Check could prevent 14,500 strokes and 9,710 heart attacks in 3 years, saving over £273 million. </a:t>
            </a:r>
          </a:p>
          <a:p>
            <a:pPr marL="342900" indent="-342900">
              <a:lnSpc>
                <a:spcPct val="100000"/>
              </a:lnSpc>
              <a:buFont typeface="Arial" panose="020B0604020202020204" pitchFamily="34" charset="0"/>
              <a:buChar char="•"/>
            </a:pPr>
            <a:r>
              <a:rPr lang="en-US" sz="1800" dirty="0">
                <a:solidFill>
                  <a:schemeClr val="tx1">
                    <a:lumMod val="50000"/>
                  </a:schemeClr>
                </a:solidFill>
              </a:rPr>
              <a:t>Primary Care plays a central role in identifying hypertension, diabetes and atrial fibrillation, reducing the risk of stroke and heart attack through early treatment.</a:t>
            </a:r>
          </a:p>
          <a:p>
            <a:pPr marL="342900" indent="-342900">
              <a:lnSpc>
                <a:spcPct val="100000"/>
              </a:lnSpc>
              <a:buFont typeface="Arial" panose="020B0604020202020204" pitchFamily="34" charset="0"/>
              <a:buChar char="•"/>
            </a:pPr>
            <a:r>
              <a:rPr lang="en-US" altLang="en-US" sz="1800" dirty="0">
                <a:solidFill>
                  <a:schemeClr val="tx1"/>
                </a:solidFill>
              </a:rPr>
              <a:t>The </a:t>
            </a:r>
            <a:r>
              <a:rPr lang="en-US" altLang="en-US" sz="1800" b="1" dirty="0">
                <a:solidFill>
                  <a:schemeClr val="tx1"/>
                </a:solidFill>
              </a:rPr>
              <a:t>CVDPREVENT audit </a:t>
            </a:r>
            <a:r>
              <a:rPr lang="en-US" altLang="en-US" sz="1800" dirty="0">
                <a:solidFill>
                  <a:schemeClr val="tx1"/>
                </a:solidFill>
              </a:rPr>
              <a:t>is part of the strategic objective in the NHS Long Term Plan 2019. Its goal is to prevent 150,000 strokes, heart attacks and cases of dementia.</a:t>
            </a:r>
          </a:p>
          <a:p>
            <a:pPr marL="342900" indent="-342900">
              <a:lnSpc>
                <a:spcPct val="100000"/>
              </a:lnSpc>
              <a:buFont typeface="Arial" panose="020B0604020202020204" pitchFamily="34" charset="0"/>
              <a:buChar char="•"/>
            </a:pPr>
            <a:r>
              <a:rPr lang="en-US" sz="1800" dirty="0">
                <a:solidFill>
                  <a:schemeClr val="tx1">
                    <a:lumMod val="50000"/>
                  </a:schemeClr>
                </a:solidFill>
              </a:rPr>
              <a:t>Local Authorities(LAs) lead public health </a:t>
            </a:r>
            <a:r>
              <a:rPr lang="en-US" sz="1800" dirty="0" err="1">
                <a:solidFill>
                  <a:schemeClr val="tx1">
                    <a:lumMod val="50000"/>
                  </a:schemeClr>
                </a:solidFill>
              </a:rPr>
              <a:t>programmes</a:t>
            </a:r>
            <a:r>
              <a:rPr lang="en-US" sz="1800" dirty="0">
                <a:solidFill>
                  <a:schemeClr val="tx1">
                    <a:lumMod val="50000"/>
                  </a:schemeClr>
                </a:solidFill>
              </a:rPr>
              <a:t> to prevent CVD.</a:t>
            </a:r>
            <a:endParaRPr lang="en-GB" sz="1800" dirty="0">
              <a:solidFill>
                <a:schemeClr val="tx1">
                  <a:lumMod val="50000"/>
                </a:schemeClr>
              </a:solidFill>
            </a:endParaRPr>
          </a:p>
          <a:p>
            <a:pPr marL="342900" indent="-342900">
              <a:lnSpc>
                <a:spcPct val="100000"/>
              </a:lnSpc>
              <a:buFont typeface="Arial" panose="020B0604020202020204" pitchFamily="34" charset="0"/>
              <a:buChar char="•"/>
            </a:pPr>
            <a:r>
              <a:rPr lang="en-US" sz="1800" dirty="0">
                <a:solidFill>
                  <a:schemeClr val="tx1">
                    <a:lumMod val="50000"/>
                  </a:schemeClr>
                </a:solidFill>
              </a:rPr>
              <a:t>The Health and Social Care Act of 2012 established CCGs and Integrated Care Boards to commission CVD services using NICE guidelines to ensure care across primary, community and hospital settings.</a:t>
            </a:r>
            <a:endParaRPr lang="en-GB" sz="1800" dirty="0">
              <a:solidFill>
                <a:schemeClr val="tx1">
                  <a:lumMod val="50000"/>
                </a:schemeClr>
              </a:solidFill>
            </a:endParaRPr>
          </a:p>
          <a:p>
            <a:pPr marL="342900" indent="-342900">
              <a:lnSpc>
                <a:spcPct val="100000"/>
              </a:lnSpc>
              <a:buFont typeface="Arial" panose="020B0604020202020204" pitchFamily="34" charset="0"/>
              <a:buChar char="•"/>
            </a:pPr>
            <a:r>
              <a:rPr lang="en-US" sz="1800" dirty="0">
                <a:solidFill>
                  <a:schemeClr val="tx1">
                    <a:lumMod val="50000"/>
                  </a:schemeClr>
                </a:solidFill>
              </a:rPr>
              <a:t>Collaborated Care between cardiologists, nurses and public health teams supports integrated CVD care (Department of Health and Social Care, 2023)</a:t>
            </a:r>
            <a:endParaRPr lang="en-GB" sz="1800" dirty="0">
              <a:solidFill>
                <a:schemeClr val="tx1">
                  <a:lumMod val="50000"/>
                </a:schemeClr>
              </a:solidFill>
            </a:endParaRPr>
          </a:p>
          <a:p>
            <a:pPr>
              <a:lnSpc>
                <a:spcPct val="100000"/>
              </a:lnSpc>
            </a:pPr>
            <a:r>
              <a:rPr lang="en-US" altLang="en-US" sz="1800" dirty="0">
                <a:solidFill>
                  <a:schemeClr val="tx1">
                    <a:lumMod val="50000"/>
                  </a:schemeClr>
                </a:solidFill>
                <a:cs typeface="Calibri" panose="020F0502020204030204" pitchFamily="34" charset="0"/>
              </a:rPr>
              <a:t>(NHS, 2023; Department of Health, 2013; PHE, 2018; Department of Health and Social Care, 2024).</a:t>
            </a:r>
            <a:endParaRPr lang="en-US" altLang="en-US" sz="1800" dirty="0">
              <a:solidFill>
                <a:schemeClr val="tx1">
                  <a:lumMod val="50000"/>
                </a:schemeClr>
              </a:solidFill>
            </a:endParaRPr>
          </a:p>
          <a:p>
            <a:pPr algn="ctr">
              <a:lnSpc>
                <a:spcPct val="100000"/>
              </a:lnSpc>
            </a:pPr>
            <a:endParaRPr lang="en-GB" sz="2000" dirty="0"/>
          </a:p>
        </p:txBody>
      </p:sp>
      <p:sp>
        <p:nvSpPr>
          <p:cNvPr id="4" name="Slide Number Placeholder 3">
            <a:extLst>
              <a:ext uri="{FF2B5EF4-FFF2-40B4-BE49-F238E27FC236}">
                <a16:creationId xmlns:a16="http://schemas.microsoft.com/office/drawing/2014/main" id="{60BAE537-4E78-D9C1-95FB-653EA3FF85F0}"/>
              </a:ext>
            </a:extLst>
          </p:cNvPr>
          <p:cNvSpPr>
            <a:spLocks noGrp="1"/>
          </p:cNvSpPr>
          <p:nvPr>
            <p:ph type="sldNum" sz="quarter" idx="12"/>
          </p:nvPr>
        </p:nvSpPr>
        <p:spPr/>
        <p:txBody>
          <a:bodyPr/>
          <a:lstStyle/>
          <a:p>
            <a:fld id="{03DC2DEF-D2FE-4B45-ABA4-9F153FD1C98A}" type="slidenum">
              <a:rPr lang="en-US" smtClean="0"/>
              <a:t>9</a:t>
            </a:fld>
            <a:endParaRPr lang="en-US" dirty="0"/>
          </a:p>
        </p:txBody>
      </p:sp>
      <p:pic>
        <p:nvPicPr>
          <p:cNvPr id="2051" name="Picture 3" descr="NHS Health Check: stocktake and action plan">
            <a:extLst>
              <a:ext uri="{FF2B5EF4-FFF2-40B4-BE49-F238E27FC236}">
                <a16:creationId xmlns:a16="http://schemas.microsoft.com/office/drawing/2014/main" id="{B4754858-5AB0-96CC-9FB2-66C74E0C08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5147" y="1555495"/>
            <a:ext cx="3743496" cy="421818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310943AB-B4CA-0A00-4E48-1C8BA9E088F1}"/>
              </a:ext>
            </a:extLst>
          </p:cNvPr>
          <p:cNvSpPr>
            <a:spLocks noChangeArrowheads="1"/>
          </p:cNvSpPr>
          <p:nvPr/>
        </p:nvSpPr>
        <p:spPr bwMode="auto">
          <a:xfrm>
            <a:off x="0" y="-200055"/>
            <a:ext cx="18473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8B6FA2D8-CDEB-9AE1-E8D5-067EB5F1FB7D}"/>
              </a:ext>
            </a:extLst>
          </p:cNvPr>
          <p:cNvSpPr txBox="1"/>
          <p:nvPr/>
        </p:nvSpPr>
        <p:spPr>
          <a:xfrm>
            <a:off x="9374909" y="5773682"/>
            <a:ext cx="1376517"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(PHE, 2018)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39807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17A126-2AC9-0686-8FDC-A4017E95F3C6}"/>
              </a:ext>
            </a:extLst>
          </p:cNvPr>
          <p:cNvSpPr>
            <a:spLocks noGrp="1"/>
          </p:cNvSpPr>
          <p:nvPr>
            <p:ph type="ctrTitle"/>
          </p:nvPr>
        </p:nvSpPr>
        <p:spPr/>
        <p:txBody>
          <a:bodyPr/>
          <a:lstStyle/>
          <a:p>
            <a:r>
              <a:rPr lang="en-US" dirty="0"/>
              <a:t>House of Care HoC Model</a:t>
            </a:r>
            <a:endParaRPr lang="en-GB" dirty="0"/>
          </a:p>
        </p:txBody>
      </p:sp>
      <p:sp>
        <p:nvSpPr>
          <p:cNvPr id="4" name="Subtitle 3">
            <a:extLst>
              <a:ext uri="{FF2B5EF4-FFF2-40B4-BE49-F238E27FC236}">
                <a16:creationId xmlns:a16="http://schemas.microsoft.com/office/drawing/2014/main" id="{1A920CD2-6D40-9479-40EE-6A974D5B74A0}"/>
              </a:ext>
            </a:extLst>
          </p:cNvPr>
          <p:cNvSpPr>
            <a:spLocks noGrp="1"/>
          </p:cNvSpPr>
          <p:nvPr>
            <p:ph type="subTitle" idx="1"/>
          </p:nvPr>
        </p:nvSpPr>
        <p:spPr>
          <a:xfrm>
            <a:off x="371475" y="5632115"/>
            <a:ext cx="11520488" cy="941207"/>
          </a:xfrm>
        </p:spPr>
        <p:txBody>
          <a:bodyPr>
            <a:noAutofit/>
          </a:bodyPr>
          <a:lstStyle/>
          <a:p>
            <a:r>
              <a:rPr lang="en-US" sz="2000" dirty="0"/>
              <a:t>The House of Care Model is a </a:t>
            </a:r>
            <a:r>
              <a:rPr lang="en-GB" sz="2000" dirty="0"/>
              <a:t>person-centred framework that helps healthcare professionals and patients work together to plan and manage</a:t>
            </a:r>
            <a:r>
              <a:rPr lang="en-US" sz="2000" dirty="0"/>
              <a:t> long-term conditions. It supports personalised care and encourages people to take an active role in their own health  </a:t>
            </a:r>
            <a:r>
              <a:rPr lang="en-US" altLang="en-US" sz="2000" dirty="0">
                <a:cs typeface="Calibri" panose="020F0502020204030204" pitchFamily="34" charset="0"/>
              </a:rPr>
              <a:t>(Coulter </a:t>
            </a:r>
            <a:r>
              <a:rPr lang="en-US" altLang="en-US" sz="2000" i="1" dirty="0">
                <a:cs typeface="Calibri" panose="020F0502020204030204" pitchFamily="34" charset="0"/>
              </a:rPr>
              <a:t>et al.</a:t>
            </a:r>
            <a:r>
              <a:rPr lang="en-US" altLang="en-US" sz="2000" dirty="0">
                <a:cs typeface="Calibri" panose="020F0502020204030204" pitchFamily="34" charset="0"/>
              </a:rPr>
              <a:t>, 2016</a:t>
            </a:r>
            <a:r>
              <a:rPr lang="en-US" altLang="en-US" sz="2000" dirty="0"/>
              <a:t>; </a:t>
            </a:r>
            <a:r>
              <a:rPr lang="en-US" altLang="en-US" sz="2000" dirty="0">
                <a:cs typeface="Calibri" panose="020F0502020204030204" pitchFamily="34" charset="0"/>
              </a:rPr>
              <a:t>British Heart Foundation, 2015).</a:t>
            </a:r>
            <a:endParaRPr lang="en-US" altLang="en-US" sz="2000" dirty="0"/>
          </a:p>
          <a:p>
            <a:endParaRPr lang="en-GB" sz="2000" dirty="0"/>
          </a:p>
        </p:txBody>
      </p:sp>
      <p:pic>
        <p:nvPicPr>
          <p:cNvPr id="4098" name="Picture 2" descr="Diagram of the House of Care framework">
            <a:extLst>
              <a:ext uri="{FF2B5EF4-FFF2-40B4-BE49-F238E27FC236}">
                <a16:creationId xmlns:a16="http://schemas.microsoft.com/office/drawing/2014/main" id="{5E186111-ABB8-F77F-6B14-5F2E46C682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7" y="274376"/>
            <a:ext cx="5641550" cy="373661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8CC5C0F-426C-D95E-4139-65FD906F383D}"/>
              </a:ext>
            </a:extLst>
          </p:cNvPr>
          <p:cNvSpPr txBox="1"/>
          <p:nvPr/>
        </p:nvSpPr>
        <p:spPr>
          <a:xfrm>
            <a:off x="1489223" y="3975452"/>
            <a:ext cx="351322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(British Heart Foundation, 2015)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5CA28F27-D3C9-421F-4924-DA42B37AED54}"/>
              </a:ext>
            </a:extLst>
          </p:cNvPr>
          <p:cNvSpPr txBox="1"/>
          <p:nvPr/>
        </p:nvSpPr>
        <p:spPr>
          <a:xfrm>
            <a:off x="5941587" y="467544"/>
            <a:ext cx="5880958" cy="3678186"/>
          </a:xfrm>
          <a:prstGeom prst="rect">
            <a:avLst/>
          </a:prstGeom>
          <a:noFill/>
        </p:spPr>
        <p:txBody>
          <a:bodyPr wrap="square">
            <a:spAutoFit/>
          </a:bodyPr>
          <a:lstStyle/>
          <a:p>
            <a:pPr marL="0" marR="0" algn="ctr">
              <a:lnSpc>
                <a:spcPct val="115000"/>
              </a:lnSpc>
              <a:spcAft>
                <a:spcPts val="800"/>
              </a:spcAft>
              <a:buNone/>
            </a:pPr>
            <a:r>
              <a:rPr lang="en-US" sz="1800" b="1" dirty="0">
                <a:effectLst/>
                <a:latin typeface="Calibri" panose="020F0502020204030204" pitchFamily="34" charset="0"/>
                <a:ea typeface="Calibri" panose="020F0502020204030204" pitchFamily="34" charset="0"/>
                <a:cs typeface="Arial" panose="020B0604020202020204" pitchFamily="34" charset="0"/>
              </a:rPr>
              <a:t>Case Study: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15000"/>
              </a:lnSpc>
              <a:spcAft>
                <a:spcPts val="800"/>
              </a:spcAft>
              <a:buNone/>
            </a:pPr>
            <a:r>
              <a:rPr lang="en-US" sz="2000" dirty="0">
                <a:effectLst/>
                <a:latin typeface="Calibri" panose="020F0502020204030204" pitchFamily="34" charset="0"/>
                <a:ea typeface="Calibri" panose="020F0502020204030204" pitchFamily="34" charset="0"/>
                <a:cs typeface="Arial" panose="020B0604020202020204" pitchFamily="34" charset="0"/>
              </a:rPr>
              <a:t>British Heart Foundation(BHF) House of Care Programme. Conducted in five UK health communities over three years(2015-2018) with a population of 50,000 people. Tested the outcomes of the person </a:t>
            </a:r>
            <a:r>
              <a:rPr lang="en-US" sz="2000" dirty="0" err="1">
                <a:effectLst/>
                <a:latin typeface="Calibri" panose="020F0502020204030204" pitchFamily="34" charset="0"/>
                <a:ea typeface="Calibri" panose="020F0502020204030204" pitchFamily="34" charset="0"/>
                <a:cs typeface="Arial" panose="020B0604020202020204" pitchFamily="34" charset="0"/>
              </a:rPr>
              <a:t>centred</a:t>
            </a:r>
            <a:r>
              <a:rPr lang="en-US" sz="2000" dirty="0">
                <a:effectLst/>
                <a:latin typeface="Calibri" panose="020F0502020204030204" pitchFamily="34" charset="0"/>
                <a:ea typeface="Calibri" panose="020F0502020204030204" pitchFamily="34" charset="0"/>
                <a:cs typeface="Arial" panose="020B0604020202020204" pitchFamily="34" charset="0"/>
              </a:rPr>
              <a:t> House of Care approach.</a:t>
            </a:r>
            <a:r>
              <a:rPr lang="en-GB" sz="2000" dirty="0">
                <a:latin typeface="Calibri" panose="020F0502020204030204" pitchFamily="34" charset="0"/>
                <a:ea typeface="Calibri" panose="020F0502020204030204" pitchFamily="34" charset="0"/>
                <a:cs typeface="Arial" panose="020B0604020202020204" pitchFamily="34" charset="0"/>
              </a:rPr>
              <a:t> </a:t>
            </a:r>
            <a:r>
              <a:rPr lang="en-US" sz="2000" dirty="0">
                <a:effectLst/>
                <a:latin typeface="Calibri" panose="020F0502020204030204" pitchFamily="34" charset="0"/>
                <a:ea typeface="Calibri" panose="020F0502020204030204" pitchFamily="34" charset="0"/>
                <a:cs typeface="Arial" panose="020B0604020202020204" pitchFamily="34" charset="0"/>
              </a:rPr>
              <a:t>Demonstrated that care and support planning, shared decision making and personalised care improved patient experience and supported better long-term management(British Heart Foundation, 2015)</a:t>
            </a:r>
            <a:r>
              <a:rPr lang="en-GB" sz="20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740994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88FDB0-D661-E3B0-18E5-01CA2CB5E637}"/>
              </a:ext>
            </a:extLst>
          </p:cNvPr>
          <p:cNvSpPr>
            <a:spLocks noGrp="1"/>
          </p:cNvSpPr>
          <p:nvPr>
            <p:ph type="ctrTitle"/>
          </p:nvPr>
        </p:nvSpPr>
        <p:spPr>
          <a:xfrm>
            <a:off x="603842" y="591127"/>
            <a:ext cx="4550049" cy="582189"/>
          </a:xfrm>
        </p:spPr>
        <p:txBody>
          <a:bodyPr>
            <a:normAutofit fontScale="90000"/>
          </a:bodyPr>
          <a:lstStyle/>
          <a:p>
            <a:r>
              <a:rPr lang="en-US" sz="3600" dirty="0"/>
              <a:t>Personalised Care Model</a:t>
            </a:r>
            <a:endParaRPr lang="en-GB" sz="3600" dirty="0"/>
          </a:p>
        </p:txBody>
      </p:sp>
      <p:sp>
        <p:nvSpPr>
          <p:cNvPr id="4" name="Subtitle 3">
            <a:extLst>
              <a:ext uri="{FF2B5EF4-FFF2-40B4-BE49-F238E27FC236}">
                <a16:creationId xmlns:a16="http://schemas.microsoft.com/office/drawing/2014/main" id="{226F9E10-C743-3D73-D09B-1D78B9FDA8AE}"/>
              </a:ext>
            </a:extLst>
          </p:cNvPr>
          <p:cNvSpPr>
            <a:spLocks noGrp="1"/>
          </p:cNvSpPr>
          <p:nvPr>
            <p:ph type="subTitle" idx="1"/>
          </p:nvPr>
        </p:nvSpPr>
        <p:spPr>
          <a:xfrm>
            <a:off x="249381" y="2783675"/>
            <a:ext cx="5539797" cy="3483197"/>
          </a:xfrm>
        </p:spPr>
        <p:style>
          <a:lnRef idx="2">
            <a:schemeClr val="accent5"/>
          </a:lnRef>
          <a:fillRef idx="1">
            <a:schemeClr val="lt1"/>
          </a:fillRef>
          <a:effectRef idx="0">
            <a:schemeClr val="accent5"/>
          </a:effectRef>
          <a:fontRef idx="minor">
            <a:schemeClr val="dk1"/>
          </a:fontRef>
        </p:style>
        <p:txBody>
          <a:bodyPr>
            <a:normAutofit fontScale="25000" lnSpcReduction="20000"/>
          </a:bodyPr>
          <a:lstStyle/>
          <a:p>
            <a:pPr algn="ctr"/>
            <a:r>
              <a:rPr lang="en-US" sz="8000" b="1" dirty="0">
                <a:solidFill>
                  <a:schemeClr val="tx1">
                    <a:lumMod val="50000"/>
                  </a:schemeClr>
                </a:solidFill>
              </a:rPr>
              <a:t>Benefits:</a:t>
            </a:r>
          </a:p>
          <a:p>
            <a:pPr marL="1143000" indent="-1143000">
              <a:buFont typeface="Arial" panose="020B0604020202020204" pitchFamily="34" charset="0"/>
              <a:buChar char="•"/>
            </a:pPr>
            <a:r>
              <a:rPr lang="en-US" sz="8000" dirty="0">
                <a:solidFill>
                  <a:schemeClr val="tx1">
                    <a:lumMod val="50000"/>
                  </a:schemeClr>
                </a:solidFill>
              </a:rPr>
              <a:t>Controlled Blood Pressure and cholesterol levels</a:t>
            </a:r>
          </a:p>
          <a:p>
            <a:pPr marL="1143000" indent="-1143000">
              <a:buFont typeface="Arial" panose="020B0604020202020204" pitchFamily="34" charset="0"/>
              <a:buChar char="•"/>
            </a:pPr>
            <a:r>
              <a:rPr lang="en-US" sz="8000" dirty="0">
                <a:solidFill>
                  <a:schemeClr val="tx1">
                    <a:lumMod val="50000"/>
                  </a:schemeClr>
                </a:solidFill>
              </a:rPr>
              <a:t>Improved medication adherence</a:t>
            </a:r>
          </a:p>
          <a:p>
            <a:pPr marL="1143000" indent="-1143000">
              <a:buFont typeface="Arial" panose="020B0604020202020204" pitchFamily="34" charset="0"/>
              <a:buChar char="•"/>
            </a:pPr>
            <a:r>
              <a:rPr lang="en-US" sz="8000" dirty="0">
                <a:solidFill>
                  <a:schemeClr val="tx1">
                    <a:lumMod val="50000"/>
                  </a:schemeClr>
                </a:solidFill>
              </a:rPr>
              <a:t>Increased patient engagement</a:t>
            </a:r>
          </a:p>
          <a:p>
            <a:r>
              <a:rPr lang="en-US" sz="8000" dirty="0">
                <a:solidFill>
                  <a:schemeClr val="tx1">
                    <a:lumMod val="50000"/>
                  </a:schemeClr>
                </a:solidFill>
              </a:rPr>
              <a:t>The Comprehensive Model aligns with the NHS Long-Term Plan 2019 and NICE guidelines by promoting person </a:t>
            </a:r>
            <a:r>
              <a:rPr lang="en-US" sz="8000" dirty="0" err="1">
                <a:solidFill>
                  <a:schemeClr val="tx1">
                    <a:lumMod val="50000"/>
                  </a:schemeClr>
                </a:solidFill>
              </a:rPr>
              <a:t>centred</a:t>
            </a:r>
            <a:r>
              <a:rPr lang="en-US" sz="8000" dirty="0">
                <a:solidFill>
                  <a:schemeClr val="tx1">
                    <a:lumMod val="50000"/>
                  </a:schemeClr>
                </a:solidFill>
              </a:rPr>
              <a:t> care. However, achieving nationwide coverage depends on providing equal access to personalised services.</a:t>
            </a:r>
          </a:p>
          <a:p>
            <a:r>
              <a:rPr lang="en-US" sz="8000" dirty="0">
                <a:solidFill>
                  <a:schemeClr val="tx1">
                    <a:lumMod val="50000"/>
                  </a:schemeClr>
                </a:solidFill>
              </a:rPr>
              <a:t>The programme aimed to benefit 2.5 million people by 2023/2024 and is expected to expand to 5 million people by 2018/29(Essam, GP and Chapman, 2019).</a:t>
            </a:r>
          </a:p>
        </p:txBody>
      </p:sp>
      <p:pic>
        <p:nvPicPr>
          <p:cNvPr id="6152" name="Picture 8" descr="What is Personalised Care? The Comprehensive Model and the Six Components -  Happy Healthy Lives">
            <a:extLst>
              <a:ext uri="{FF2B5EF4-FFF2-40B4-BE49-F238E27FC236}">
                <a16:creationId xmlns:a16="http://schemas.microsoft.com/office/drawing/2014/main" id="{3E62B9DA-63C4-99CC-EBCB-DD7FE9D38A59}"/>
              </a:ext>
            </a:extLst>
          </p:cNvP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0111" r="10111"/>
          <a:stretch>
            <a:fillRect/>
          </a:stretch>
        </p:blipFill>
        <p:spPr bwMode="auto">
          <a:xfrm>
            <a:off x="6067166" y="591127"/>
            <a:ext cx="5921635" cy="594237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DB01488-1E83-8A1F-9C70-6D844E318F34}"/>
              </a:ext>
            </a:extLst>
          </p:cNvPr>
          <p:cNvSpPr txBox="1"/>
          <p:nvPr/>
        </p:nvSpPr>
        <p:spPr>
          <a:xfrm>
            <a:off x="9716656" y="6082207"/>
            <a:ext cx="227214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cs typeface="Calibri" panose="020F0502020204030204" pitchFamily="34" charset="0"/>
              </a:rPr>
              <a:t>(NHS England, 2024b)</a:t>
            </a:r>
            <a:endParaRPr kumimoji="0" lang="en-US" altLang="en-US" sz="1800" b="0" i="0" u="none" strike="noStrike" cap="none" normalizeH="0" baseline="0" dirty="0">
              <a:ln>
                <a:noFill/>
              </a:ln>
              <a:solidFill>
                <a:schemeClr val="tx1"/>
              </a:solidFill>
              <a:effectLst/>
            </a:endParaRPr>
          </a:p>
        </p:txBody>
      </p:sp>
      <p:sp>
        <p:nvSpPr>
          <p:cNvPr id="11" name="TextBox 10">
            <a:extLst>
              <a:ext uri="{FF2B5EF4-FFF2-40B4-BE49-F238E27FC236}">
                <a16:creationId xmlns:a16="http://schemas.microsoft.com/office/drawing/2014/main" id="{BFC64404-D77A-31FF-E3C6-92F1C793F80D}"/>
              </a:ext>
            </a:extLst>
          </p:cNvPr>
          <p:cNvSpPr txBox="1"/>
          <p:nvPr/>
        </p:nvSpPr>
        <p:spPr>
          <a:xfrm>
            <a:off x="249381" y="1173316"/>
            <a:ext cx="5511678" cy="1200329"/>
          </a:xfrm>
          <a:prstGeom prst="rect">
            <a:avLst/>
          </a:prstGeom>
          <a:noFill/>
        </p:spPr>
        <p:txBody>
          <a:bodyPr wrap="square" rtlCol="0">
            <a:spAutoFit/>
          </a:bodyPr>
          <a:lstStyle/>
          <a:p>
            <a:r>
              <a:rPr lang="en-US" dirty="0">
                <a:solidFill>
                  <a:schemeClr val="bg1"/>
                </a:solidFill>
              </a:rPr>
              <a:t>For people with CVD, personalised care brings together healthcare professionals, social care and community services to provide coordinated support based on the patient's choice and needs </a:t>
            </a:r>
            <a:r>
              <a:rPr lang="en-US" altLang="en-US" dirty="0">
                <a:solidFill>
                  <a:schemeClr val="bg1"/>
                </a:solidFill>
                <a:cs typeface="Calibri" panose="020F0502020204030204" pitchFamily="34" charset="0"/>
              </a:rPr>
              <a:t>(NHS England, 2024b)</a:t>
            </a:r>
            <a:r>
              <a:rPr lang="en-GB" altLang="en-US" dirty="0">
                <a:solidFill>
                  <a:schemeClr val="bg1"/>
                </a:solidFill>
                <a:cs typeface="Calibri" panose="020F0502020204030204" pitchFamily="34" charset="0"/>
              </a:rPr>
              <a:t>.</a:t>
            </a:r>
            <a:endParaRPr lang="en-US" altLang="en-US" dirty="0">
              <a:solidFill>
                <a:schemeClr val="bg1"/>
              </a:solidFill>
            </a:endParaRPr>
          </a:p>
        </p:txBody>
      </p:sp>
    </p:spTree>
    <p:extLst>
      <p:ext uri="{BB962C8B-B14F-4D97-AF65-F5344CB8AC3E}">
        <p14:creationId xmlns:p14="http://schemas.microsoft.com/office/powerpoint/2010/main" val="2827182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CF141F2-EB9A-8B23-EC20-3D3D382DF621}"/>
              </a:ext>
            </a:extLst>
          </p:cNvPr>
          <p:cNvSpPr>
            <a:spLocks noGrp="1"/>
          </p:cNvSpPr>
          <p:nvPr>
            <p:ph type="title"/>
          </p:nvPr>
        </p:nvSpPr>
        <p:spPr>
          <a:xfrm>
            <a:off x="6270205" y="189966"/>
            <a:ext cx="5550568" cy="3604582"/>
          </a:xfrm>
        </p:spPr>
        <p:style>
          <a:lnRef idx="2">
            <a:schemeClr val="accent3"/>
          </a:lnRef>
          <a:fillRef idx="1">
            <a:schemeClr val="lt1"/>
          </a:fillRef>
          <a:effectRef idx="0">
            <a:schemeClr val="accent3"/>
          </a:effectRef>
          <a:fontRef idx="minor">
            <a:schemeClr val="dk1"/>
          </a:fontRef>
        </p:style>
        <p:txBody>
          <a:bodyPr>
            <a:noAutofit/>
          </a:bodyPr>
          <a:lstStyle/>
          <a:p>
            <a:pPr algn="ctr"/>
            <a:r>
              <a:rPr lang="en-US" sz="3200" dirty="0">
                <a:solidFill>
                  <a:schemeClr val="tx1">
                    <a:lumMod val="50000"/>
                  </a:schemeClr>
                </a:solidFill>
              </a:rPr>
              <a:t>Comorbidity</a:t>
            </a:r>
            <a:br>
              <a:rPr lang="en-US" sz="2000" b="0" dirty="0">
                <a:solidFill>
                  <a:schemeClr val="tx1">
                    <a:lumMod val="50000"/>
                  </a:schemeClr>
                </a:solidFill>
                <a:latin typeface="+mn-lt"/>
              </a:rPr>
            </a:br>
            <a:r>
              <a:rPr lang="en-US" sz="2000" b="0" dirty="0">
                <a:solidFill>
                  <a:schemeClr val="tx1">
                    <a:lumMod val="50000"/>
                  </a:schemeClr>
                </a:solidFill>
                <a:latin typeface="+mn-lt"/>
              </a:rPr>
              <a:t>Having two or more long-term health conditions at the same time, making disease management more challenging.</a:t>
            </a:r>
            <a:br>
              <a:rPr lang="en-US" sz="2000" b="0" dirty="0">
                <a:solidFill>
                  <a:schemeClr val="tx1">
                    <a:lumMod val="50000"/>
                  </a:schemeClr>
                </a:solidFill>
                <a:latin typeface="+mn-lt"/>
              </a:rPr>
            </a:br>
            <a:r>
              <a:rPr lang="en-US" sz="2000" b="0" dirty="0">
                <a:solidFill>
                  <a:schemeClr val="tx1">
                    <a:lumMod val="50000"/>
                  </a:schemeClr>
                </a:solidFill>
                <a:latin typeface="+mn-lt"/>
              </a:rPr>
              <a:t>The common comorbidities of CVD are </a:t>
            </a:r>
            <a:br>
              <a:rPr lang="en-US" sz="2000" b="0" dirty="0">
                <a:solidFill>
                  <a:schemeClr val="tx1">
                    <a:lumMod val="50000"/>
                  </a:schemeClr>
                </a:solidFill>
                <a:latin typeface="+mn-lt"/>
              </a:rPr>
            </a:br>
            <a:r>
              <a:rPr lang="en-US" sz="2000" b="0" dirty="0">
                <a:solidFill>
                  <a:schemeClr val="tx1">
                    <a:lumMod val="50000"/>
                  </a:schemeClr>
                </a:solidFill>
                <a:latin typeface="+mn-lt"/>
              </a:rPr>
              <a:t>Vision problems</a:t>
            </a:r>
            <a:br>
              <a:rPr lang="en-US" sz="2000" b="0" dirty="0">
                <a:solidFill>
                  <a:schemeClr val="tx1">
                    <a:lumMod val="50000"/>
                  </a:schemeClr>
                </a:solidFill>
                <a:latin typeface="+mn-lt"/>
              </a:rPr>
            </a:br>
            <a:r>
              <a:rPr lang="en-US" sz="2000" b="0" dirty="0">
                <a:solidFill>
                  <a:schemeClr val="tx1">
                    <a:lumMod val="50000"/>
                  </a:schemeClr>
                </a:solidFill>
                <a:latin typeface="+mn-lt"/>
              </a:rPr>
              <a:t>Diabetes</a:t>
            </a:r>
            <a:br>
              <a:rPr lang="en-US" sz="2000" b="0" dirty="0">
                <a:solidFill>
                  <a:schemeClr val="tx1">
                    <a:lumMod val="50000"/>
                  </a:schemeClr>
                </a:solidFill>
                <a:latin typeface="+mn-lt"/>
              </a:rPr>
            </a:br>
            <a:r>
              <a:rPr lang="en-US" sz="2000" b="0" dirty="0">
                <a:solidFill>
                  <a:schemeClr val="tx1">
                    <a:lumMod val="50000"/>
                  </a:schemeClr>
                </a:solidFill>
                <a:latin typeface="+mn-lt"/>
              </a:rPr>
              <a:t>Respiratory conditions</a:t>
            </a:r>
            <a:br>
              <a:rPr lang="en-US" sz="2000" b="0" dirty="0">
                <a:solidFill>
                  <a:schemeClr val="tx1">
                    <a:lumMod val="50000"/>
                  </a:schemeClr>
                </a:solidFill>
                <a:latin typeface="+mn-lt"/>
              </a:rPr>
            </a:br>
            <a:r>
              <a:rPr lang="en-US" sz="2000" b="0" dirty="0">
                <a:solidFill>
                  <a:schemeClr val="tx1">
                    <a:lumMod val="50000"/>
                  </a:schemeClr>
                </a:solidFill>
                <a:latin typeface="+mn-lt"/>
              </a:rPr>
              <a:t>Cancer</a:t>
            </a:r>
            <a:br>
              <a:rPr lang="en-US" sz="2000" b="0" dirty="0">
                <a:solidFill>
                  <a:schemeClr val="tx1">
                    <a:lumMod val="50000"/>
                  </a:schemeClr>
                </a:solidFill>
                <a:latin typeface="+mn-lt"/>
              </a:rPr>
            </a:br>
            <a:r>
              <a:rPr lang="en-US" sz="2000" b="0" dirty="0">
                <a:solidFill>
                  <a:schemeClr val="tx1">
                    <a:lumMod val="50000"/>
                  </a:schemeClr>
                </a:solidFill>
                <a:latin typeface="+mn-lt"/>
              </a:rPr>
              <a:t>Obesity</a:t>
            </a:r>
            <a:br>
              <a:rPr lang="en-US" sz="2000" b="0" dirty="0">
                <a:solidFill>
                  <a:schemeClr val="tx1">
                    <a:lumMod val="50000"/>
                  </a:schemeClr>
                </a:solidFill>
                <a:latin typeface="+mn-lt"/>
              </a:rPr>
            </a:br>
            <a:r>
              <a:rPr lang="en-US" sz="2000" b="0" dirty="0">
                <a:solidFill>
                  <a:schemeClr val="tx1">
                    <a:lumMod val="50000"/>
                  </a:schemeClr>
                </a:solidFill>
                <a:latin typeface="+mn-lt"/>
              </a:rPr>
              <a:t>Chronic Kidney Disease</a:t>
            </a:r>
            <a:br>
              <a:rPr lang="en-US" sz="2000" b="0" dirty="0">
                <a:solidFill>
                  <a:schemeClr val="tx1">
                    <a:lumMod val="50000"/>
                  </a:schemeClr>
                </a:solidFill>
                <a:latin typeface="+mn-lt"/>
              </a:rPr>
            </a:br>
            <a:r>
              <a:rPr lang="en-US" altLang="en-US" sz="2000" b="0" dirty="0">
                <a:solidFill>
                  <a:schemeClr val="tx1"/>
                </a:solidFill>
                <a:latin typeface="+mn-lt"/>
                <a:cs typeface="Calibri" panose="020F0502020204030204" pitchFamily="34" charset="0"/>
              </a:rPr>
              <a:t>(</a:t>
            </a:r>
            <a:r>
              <a:rPr lang="en-US" altLang="en-US" sz="2000" b="0" dirty="0" err="1">
                <a:solidFill>
                  <a:schemeClr val="tx1"/>
                </a:solidFill>
                <a:latin typeface="+mn-lt"/>
                <a:cs typeface="Calibri" panose="020F0502020204030204" pitchFamily="34" charset="0"/>
              </a:rPr>
              <a:t>Buddeke</a:t>
            </a:r>
            <a:r>
              <a:rPr lang="en-US" altLang="en-US" sz="2000" b="0" dirty="0">
                <a:solidFill>
                  <a:schemeClr val="tx1"/>
                </a:solidFill>
                <a:latin typeface="+mn-lt"/>
                <a:cs typeface="Calibri" panose="020F0502020204030204" pitchFamily="34" charset="0"/>
              </a:rPr>
              <a:t> </a:t>
            </a:r>
            <a:r>
              <a:rPr lang="en-US" altLang="en-US" sz="2000" b="0" i="1" dirty="0">
                <a:solidFill>
                  <a:schemeClr val="tx1"/>
                </a:solidFill>
                <a:latin typeface="+mn-lt"/>
                <a:cs typeface="Calibri" panose="020F0502020204030204" pitchFamily="34" charset="0"/>
              </a:rPr>
              <a:t>et al.</a:t>
            </a:r>
            <a:r>
              <a:rPr lang="en-US" altLang="en-US" sz="2000" b="0" dirty="0">
                <a:solidFill>
                  <a:schemeClr val="tx1"/>
                </a:solidFill>
                <a:latin typeface="+mn-lt"/>
                <a:cs typeface="Calibri" panose="020F0502020204030204" pitchFamily="34" charset="0"/>
              </a:rPr>
              <a:t>, 2019).</a:t>
            </a:r>
            <a:endParaRPr lang="en-GB" sz="2000" b="0" dirty="0">
              <a:solidFill>
                <a:schemeClr val="tx1">
                  <a:lumMod val="50000"/>
                </a:schemeClr>
              </a:solidFill>
              <a:latin typeface="+mn-lt"/>
            </a:endParaRPr>
          </a:p>
        </p:txBody>
      </p:sp>
      <p:sp>
        <p:nvSpPr>
          <p:cNvPr id="4" name="Slide Number Placeholder 3">
            <a:extLst>
              <a:ext uri="{FF2B5EF4-FFF2-40B4-BE49-F238E27FC236}">
                <a16:creationId xmlns:a16="http://schemas.microsoft.com/office/drawing/2014/main" id="{D0BAC3AE-6128-C2C9-83AF-48E5956C44ED}"/>
              </a:ext>
            </a:extLst>
          </p:cNvPr>
          <p:cNvSpPr>
            <a:spLocks noGrp="1"/>
          </p:cNvSpPr>
          <p:nvPr>
            <p:ph type="sldNum" sz="quarter" idx="12"/>
          </p:nvPr>
        </p:nvSpPr>
        <p:spPr/>
        <p:txBody>
          <a:bodyPr/>
          <a:lstStyle/>
          <a:p>
            <a:fld id="{03DC2DEF-D2FE-4B45-ABA4-9F153FD1C98A}" type="slidenum">
              <a:rPr lang="en-US" noProof="0" smtClean="0"/>
              <a:t>12</a:t>
            </a:fld>
            <a:endParaRPr lang="en-US" noProof="0" dirty="0"/>
          </a:p>
        </p:txBody>
      </p:sp>
      <p:pic>
        <p:nvPicPr>
          <p:cNvPr id="9219" name="Picture 3" descr="What Are Comorbidities? - Health BeatHealth Beat">
            <a:extLst>
              <a:ext uri="{FF2B5EF4-FFF2-40B4-BE49-F238E27FC236}">
                <a16:creationId xmlns:a16="http://schemas.microsoft.com/office/drawing/2014/main" id="{90FAAABD-FE45-C47B-E264-6D698F38D9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227" y="189966"/>
            <a:ext cx="3360264" cy="354087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42DD3BD-E2F9-846B-208B-1285A5813B14}"/>
              </a:ext>
            </a:extLst>
          </p:cNvPr>
          <p:cNvSpPr txBox="1"/>
          <p:nvPr/>
        </p:nvSpPr>
        <p:spPr>
          <a:xfrm>
            <a:off x="501050" y="3361510"/>
            <a:ext cx="210151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(Lobosco, 2022)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 name="Picture 5" descr="Preventive Steps For Cardiovascular Disease | Know More">
            <a:extLst>
              <a:ext uri="{FF2B5EF4-FFF2-40B4-BE49-F238E27FC236}">
                <a16:creationId xmlns:a16="http://schemas.microsoft.com/office/drawing/2014/main" id="{57C69F4C-1201-4666-ADA0-D25FC0B1BB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2908" y="3911724"/>
            <a:ext cx="3498294" cy="27563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D92BF10-6CEC-5A7C-5989-97ACB768A510}"/>
              </a:ext>
            </a:extLst>
          </p:cNvPr>
          <p:cNvSpPr txBox="1"/>
          <p:nvPr/>
        </p:nvSpPr>
        <p:spPr>
          <a:xfrm>
            <a:off x="501050" y="6398339"/>
            <a:ext cx="1601828" cy="3672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(EDITOR,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9470FDE-FDD2-AD44-D8B7-F40EF956327F}"/>
              </a:ext>
            </a:extLst>
          </p:cNvPr>
          <p:cNvSpPr txBox="1"/>
          <p:nvPr/>
        </p:nvSpPr>
        <p:spPr>
          <a:xfrm>
            <a:off x="6202849" y="4376706"/>
            <a:ext cx="5878315" cy="2308324"/>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cs typeface="Calibri" panose="020F0502020204030204" pitchFamily="34" charset="0"/>
              </a:rPr>
              <a:t>Eat a healthy balanced diet with less sugar and less saturated fat.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cs typeface="Calibri" panose="020F0502020204030204" pitchFamily="34" charset="0"/>
              </a:rPr>
              <a:t>Maintain a healthy weight and be more physically active.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cs typeface="Calibri" panose="020F0502020204030204" pitchFamily="34" charset="0"/>
              </a:rPr>
              <a:t>Quit Smoking.</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dirty="0">
                <a:cs typeface="Calibri" panose="020F0502020204030204" pitchFamily="34" charset="0"/>
              </a:rPr>
              <a:t>Low Alcohol consumption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cs typeface="Calibri" panose="020F0502020204030204" pitchFamily="34" charset="0"/>
              </a:rPr>
              <a:t>Keep blood pressure and diabetes under contr</a:t>
            </a:r>
            <a:r>
              <a:rPr lang="en-US" altLang="en-US" dirty="0">
                <a:cs typeface="Calibri" panose="020F0502020204030204" pitchFamily="34" charset="0"/>
              </a:rPr>
              <a:t>ol</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cs typeface="Calibri" panose="020F0502020204030204" pitchFamily="34" charset="0"/>
              </a:rPr>
              <a:t>Medicine adherence</a:t>
            </a:r>
          </a:p>
          <a:p>
            <a:pPr marR="0" lvl="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chemeClr val="tx1"/>
                </a:solidFill>
                <a:effectLst/>
                <a:cs typeface="Calibri" panose="020F0502020204030204" pitchFamily="34" charset="0"/>
              </a:rPr>
              <a:t>(National Health Service, 2024).</a:t>
            </a:r>
            <a:endParaRPr kumimoji="0" lang="en-US" altLang="en-US" b="0" i="0" u="none" strike="noStrike" cap="none" normalizeH="0" baseline="0" dirty="0">
              <a:ln>
                <a:noFill/>
              </a:ln>
              <a:solidFill>
                <a:schemeClr val="tx1"/>
              </a:solidFill>
              <a:effectLst/>
            </a:endParaRPr>
          </a:p>
        </p:txBody>
      </p:sp>
      <p:sp>
        <p:nvSpPr>
          <p:cNvPr id="9" name="Title 1">
            <a:extLst>
              <a:ext uri="{FF2B5EF4-FFF2-40B4-BE49-F238E27FC236}">
                <a16:creationId xmlns:a16="http://schemas.microsoft.com/office/drawing/2014/main" id="{167E28CA-8A91-0405-4D32-3B1D414C4BA3}"/>
              </a:ext>
            </a:extLst>
          </p:cNvPr>
          <p:cNvSpPr txBox="1">
            <a:spLocks/>
          </p:cNvSpPr>
          <p:nvPr/>
        </p:nvSpPr>
        <p:spPr>
          <a:xfrm>
            <a:off x="8084299" y="3881482"/>
            <a:ext cx="2115414" cy="52546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6000" b="1" kern="1200">
                <a:solidFill>
                  <a:schemeClr val="bg1"/>
                </a:solidFill>
                <a:latin typeface="+mj-lt"/>
                <a:ea typeface="+mj-ea"/>
                <a:cs typeface="+mj-cs"/>
              </a:defRPr>
            </a:lvl1pPr>
          </a:lstStyle>
          <a:p>
            <a:pPr algn="ctr"/>
            <a:r>
              <a:rPr lang="en-US" sz="3200">
                <a:solidFill>
                  <a:schemeClr val="accent5">
                    <a:lumMod val="75000"/>
                  </a:schemeClr>
                </a:solidFill>
              </a:rPr>
              <a:t>Prevention</a:t>
            </a:r>
            <a:endParaRPr lang="en-GB" sz="3200" dirty="0">
              <a:solidFill>
                <a:schemeClr val="accent5">
                  <a:lumMod val="75000"/>
                </a:schemeClr>
              </a:solidFill>
            </a:endParaRPr>
          </a:p>
        </p:txBody>
      </p:sp>
    </p:spTree>
    <p:extLst>
      <p:ext uri="{BB962C8B-B14F-4D97-AF65-F5344CB8AC3E}">
        <p14:creationId xmlns:p14="http://schemas.microsoft.com/office/powerpoint/2010/main" val="2842441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DBEEC8-C135-5216-C369-4111BBB5C6EB}"/>
              </a:ext>
            </a:extLst>
          </p:cNvPr>
          <p:cNvSpPr>
            <a:spLocks noGrp="1"/>
          </p:cNvSpPr>
          <p:nvPr>
            <p:ph type="ctrTitle"/>
          </p:nvPr>
        </p:nvSpPr>
        <p:spPr>
          <a:xfrm>
            <a:off x="2840390" y="109956"/>
            <a:ext cx="6077107" cy="668421"/>
          </a:xfrm>
        </p:spPr>
        <p:txBody>
          <a:bodyPr>
            <a:normAutofit fontScale="90000"/>
          </a:bodyPr>
          <a:lstStyle/>
          <a:p>
            <a:r>
              <a:rPr lang="en-US" sz="3200" dirty="0"/>
              <a:t>Co-Production and CVD Management</a:t>
            </a:r>
            <a:endParaRPr lang="en-GB" sz="3200" dirty="0"/>
          </a:p>
        </p:txBody>
      </p:sp>
      <p:sp>
        <p:nvSpPr>
          <p:cNvPr id="4" name="Subtitle 3">
            <a:extLst>
              <a:ext uri="{FF2B5EF4-FFF2-40B4-BE49-F238E27FC236}">
                <a16:creationId xmlns:a16="http://schemas.microsoft.com/office/drawing/2014/main" id="{1AEFBC44-97D8-04D6-29D7-97E64D07673B}"/>
              </a:ext>
            </a:extLst>
          </p:cNvPr>
          <p:cNvSpPr>
            <a:spLocks noGrp="1"/>
          </p:cNvSpPr>
          <p:nvPr>
            <p:ph type="subTitle" idx="1"/>
          </p:nvPr>
        </p:nvSpPr>
        <p:spPr>
          <a:xfrm>
            <a:off x="1280451" y="930937"/>
            <a:ext cx="6804769" cy="601354"/>
          </a:xfrm>
        </p:spPr>
        <p:txBody>
          <a:bodyPr>
            <a:noAutofit/>
          </a:bodyPr>
          <a:lstStyle/>
          <a:p>
            <a:pPr>
              <a:lnSpc>
                <a:spcPct val="170000"/>
              </a:lnSpc>
            </a:pPr>
            <a:r>
              <a:rPr lang="en-US" sz="2000" dirty="0"/>
              <a:t>Supported by the Care Act 2019 and NHS </a:t>
            </a:r>
            <a:r>
              <a:rPr lang="en-US" altLang="en-US" sz="2000" dirty="0">
                <a:cs typeface="Calibri" panose="020F0502020204030204" pitchFamily="34" charset="0"/>
              </a:rPr>
              <a:t>(NHS England, 2023).</a:t>
            </a:r>
            <a:endParaRPr lang="en-GB" sz="2000" dirty="0"/>
          </a:p>
        </p:txBody>
      </p:sp>
      <p:sp>
        <p:nvSpPr>
          <p:cNvPr id="7" name="AutoShape 9" descr="Co-production in cardiovascular care infographic">
            <a:extLst>
              <a:ext uri="{FF2B5EF4-FFF2-40B4-BE49-F238E27FC236}">
                <a16:creationId xmlns:a16="http://schemas.microsoft.com/office/drawing/2014/main" id="{96297C80-E392-7E28-2005-8646CDC73E9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9">
            <a:extLst>
              <a:ext uri="{FF2B5EF4-FFF2-40B4-BE49-F238E27FC236}">
                <a16:creationId xmlns:a16="http://schemas.microsoft.com/office/drawing/2014/main" id="{45C8957D-042C-257D-A007-A7CAB59DC16D}"/>
              </a:ext>
            </a:extLst>
          </p:cNvPr>
          <p:cNvPicPr>
            <a:picLocks noChangeAspect="1"/>
          </p:cNvPicPr>
          <p:nvPr/>
        </p:nvPicPr>
        <p:blipFill>
          <a:blip r:embed="rId2"/>
          <a:srcRect l="48169" t="22761" r="31157" b="17438"/>
          <a:stretch>
            <a:fillRect/>
          </a:stretch>
        </p:blipFill>
        <p:spPr>
          <a:xfrm>
            <a:off x="8767192" y="930937"/>
            <a:ext cx="3285385" cy="5520949"/>
          </a:xfrm>
          <a:prstGeom prst="rect">
            <a:avLst/>
          </a:prstGeom>
        </p:spPr>
      </p:pic>
      <p:sp>
        <p:nvSpPr>
          <p:cNvPr id="12" name="TextBox 11">
            <a:extLst>
              <a:ext uri="{FF2B5EF4-FFF2-40B4-BE49-F238E27FC236}">
                <a16:creationId xmlns:a16="http://schemas.microsoft.com/office/drawing/2014/main" id="{5CD447BC-B830-F8B9-4241-D8719533B14E}"/>
              </a:ext>
            </a:extLst>
          </p:cNvPr>
          <p:cNvSpPr txBox="1"/>
          <p:nvPr/>
        </p:nvSpPr>
        <p:spPr>
          <a:xfrm>
            <a:off x="3038763" y="3868830"/>
            <a:ext cx="3879271" cy="369332"/>
          </a:xfrm>
          <a:prstGeom prst="rect">
            <a:avLst/>
          </a:prstGeom>
          <a:noFill/>
        </p:spPr>
        <p:txBody>
          <a:bodyPr wrap="square">
            <a:spAutoFit/>
          </a:bodyPr>
          <a:lstStyle/>
          <a:p>
            <a:r>
              <a:rPr lang="en-US" dirty="0">
                <a:solidFill>
                  <a:schemeClr val="bg1"/>
                </a:solidFill>
                <a:ea typeface="Arial"/>
                <a:cs typeface="Arial"/>
                <a:sym typeface="Arial"/>
              </a:rPr>
              <a:t>Dixon and Roberts, 2013; </a:t>
            </a:r>
            <a:r>
              <a:rPr lang="en-US" altLang="en-US" dirty="0">
                <a:solidFill>
                  <a:schemeClr val="bg1"/>
                </a:solidFill>
                <a:cs typeface="Arial" panose="020B0604020202020204" pitchFamily="34" charset="0"/>
              </a:rPr>
              <a:t>SCIE, 2024)</a:t>
            </a:r>
            <a:endParaRPr lang="en-GB" dirty="0">
              <a:solidFill>
                <a:schemeClr val="bg1"/>
              </a:solidFill>
            </a:endParaRPr>
          </a:p>
        </p:txBody>
      </p:sp>
      <p:graphicFrame>
        <p:nvGraphicFramePr>
          <p:cNvPr id="13" name="Diagram 12">
            <a:extLst>
              <a:ext uri="{FF2B5EF4-FFF2-40B4-BE49-F238E27FC236}">
                <a16:creationId xmlns:a16="http://schemas.microsoft.com/office/drawing/2014/main" id="{5BA50603-C4E3-60A3-2936-3213FE2AD4F3}"/>
              </a:ext>
            </a:extLst>
          </p:cNvPr>
          <p:cNvGraphicFramePr/>
          <p:nvPr>
            <p:extLst>
              <p:ext uri="{D42A27DB-BD31-4B8C-83A1-F6EECF244321}">
                <p14:modId xmlns:p14="http://schemas.microsoft.com/office/powerpoint/2010/main" val="2985067344"/>
              </p:ext>
            </p:extLst>
          </p:nvPr>
        </p:nvGraphicFramePr>
        <p:xfrm>
          <a:off x="1108363" y="1686112"/>
          <a:ext cx="7148946" cy="2456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4DF4AE09-25C0-0586-9F6B-AAF2FE8DAD15}"/>
              </a:ext>
            </a:extLst>
          </p:cNvPr>
          <p:cNvSpPr txBox="1"/>
          <p:nvPr/>
        </p:nvSpPr>
        <p:spPr>
          <a:xfrm>
            <a:off x="9286952" y="6477123"/>
            <a:ext cx="2245867" cy="369332"/>
          </a:xfrm>
          <a:prstGeom prst="rect">
            <a:avLst/>
          </a:prstGeom>
          <a:noFill/>
        </p:spPr>
        <p:txBody>
          <a:bodyPr wrap="square">
            <a:spAutoFit/>
          </a:bodyPr>
          <a:lstStyle/>
          <a:p>
            <a:r>
              <a:rPr lang="en-US" altLang="en-US" sz="1800" dirty="0">
                <a:solidFill>
                  <a:schemeClr val="bg1"/>
                </a:solidFill>
                <a:cs typeface="Calibri" panose="020F0502020204030204" pitchFamily="34" charset="0"/>
              </a:rPr>
              <a:t>(NHS England, 2023).</a:t>
            </a:r>
            <a:endParaRPr lang="en-GB" dirty="0">
              <a:solidFill>
                <a:schemeClr val="bg1"/>
              </a:solidFill>
            </a:endParaRPr>
          </a:p>
        </p:txBody>
      </p:sp>
      <p:sp>
        <p:nvSpPr>
          <p:cNvPr id="16" name="TextBox 15">
            <a:extLst>
              <a:ext uri="{FF2B5EF4-FFF2-40B4-BE49-F238E27FC236}">
                <a16:creationId xmlns:a16="http://schemas.microsoft.com/office/drawing/2014/main" id="{DC1F13EB-7364-9A0E-CB42-2D52ECF89A6D}"/>
              </a:ext>
            </a:extLst>
          </p:cNvPr>
          <p:cNvSpPr txBox="1"/>
          <p:nvPr/>
        </p:nvSpPr>
        <p:spPr>
          <a:xfrm>
            <a:off x="605923" y="4525592"/>
            <a:ext cx="7906327" cy="1200329"/>
          </a:xfrm>
          <a:prstGeom prst="rect">
            <a:avLst/>
          </a:prstGeom>
          <a:noFill/>
        </p:spPr>
        <p:txBody>
          <a:bodyPr wrap="square" rtlCol="0">
            <a:spAutoFit/>
          </a:bodyPr>
          <a:lstStyle/>
          <a:p>
            <a:pPr algn="ctr"/>
            <a:r>
              <a:rPr lang="en-US" dirty="0">
                <a:solidFill>
                  <a:schemeClr val="bg1"/>
                </a:solidFill>
              </a:rPr>
              <a:t>Healthcare professionals alone cannot achieve better healthy behaviours, coping mechanisms, and quality of life. However, successful implementation requires adequate training, resources and organisational commitment</a:t>
            </a:r>
          </a:p>
          <a:p>
            <a:pPr algn="ctr"/>
            <a:r>
              <a:rPr lang="en-US" dirty="0">
                <a:solidFill>
                  <a:schemeClr val="bg1"/>
                </a:solidFill>
              </a:rPr>
              <a:t>( Dixon and Roberts,2013)</a:t>
            </a:r>
            <a:endParaRPr lang="en-GB" dirty="0">
              <a:solidFill>
                <a:schemeClr val="bg1"/>
              </a:solidFill>
            </a:endParaRPr>
          </a:p>
        </p:txBody>
      </p:sp>
    </p:spTree>
    <p:extLst>
      <p:ext uri="{BB962C8B-B14F-4D97-AF65-F5344CB8AC3E}">
        <p14:creationId xmlns:p14="http://schemas.microsoft.com/office/powerpoint/2010/main" val="296222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34219-E0CD-400D-680C-D92EEF185334}"/>
              </a:ext>
            </a:extLst>
          </p:cNvPr>
          <p:cNvSpPr>
            <a:spLocks noGrp="1"/>
          </p:cNvSpPr>
          <p:nvPr>
            <p:ph type="title"/>
          </p:nvPr>
        </p:nvSpPr>
        <p:spPr>
          <a:xfrm>
            <a:off x="4609523" y="216458"/>
            <a:ext cx="3269095" cy="605578"/>
          </a:xfrm>
        </p:spPr>
        <p:txBody>
          <a:bodyPr>
            <a:normAutofit/>
          </a:bodyPr>
          <a:lstStyle/>
          <a:p>
            <a:r>
              <a:rPr lang="en-US" sz="3200" dirty="0">
                <a:solidFill>
                  <a:schemeClr val="tx1">
                    <a:lumMod val="50000"/>
                  </a:schemeClr>
                </a:solidFill>
                <a:latin typeface="+mn-lt"/>
              </a:rPr>
              <a:t>Recommendations</a:t>
            </a:r>
            <a:endParaRPr lang="en-GB" sz="3200" dirty="0">
              <a:solidFill>
                <a:schemeClr val="tx1">
                  <a:lumMod val="50000"/>
                </a:schemeClr>
              </a:solidFill>
              <a:latin typeface="+mn-lt"/>
            </a:endParaRPr>
          </a:p>
        </p:txBody>
      </p:sp>
      <p:sp>
        <p:nvSpPr>
          <p:cNvPr id="4" name="Slide Number Placeholder 3">
            <a:extLst>
              <a:ext uri="{FF2B5EF4-FFF2-40B4-BE49-F238E27FC236}">
                <a16:creationId xmlns:a16="http://schemas.microsoft.com/office/drawing/2014/main" id="{C997BEEB-18C1-2455-895D-6EAAB74CCDE6}"/>
              </a:ext>
            </a:extLst>
          </p:cNvPr>
          <p:cNvSpPr>
            <a:spLocks noGrp="1"/>
          </p:cNvSpPr>
          <p:nvPr>
            <p:ph type="sldNum" sz="quarter" idx="12"/>
          </p:nvPr>
        </p:nvSpPr>
        <p:spPr/>
        <p:txBody>
          <a:bodyPr/>
          <a:lstStyle/>
          <a:p>
            <a:fld id="{03DC2DEF-D2FE-4B45-ABA4-9F153FD1C98A}" type="slidenum">
              <a:rPr lang="en-US" smtClean="0"/>
              <a:t>14</a:t>
            </a:fld>
            <a:endParaRPr lang="en-US" dirty="0"/>
          </a:p>
        </p:txBody>
      </p:sp>
      <p:graphicFrame>
        <p:nvGraphicFramePr>
          <p:cNvPr id="5" name="Diagram 4">
            <a:extLst>
              <a:ext uri="{FF2B5EF4-FFF2-40B4-BE49-F238E27FC236}">
                <a16:creationId xmlns:a16="http://schemas.microsoft.com/office/drawing/2014/main" id="{FD968343-81CE-4A60-2F19-7701A427EA87}"/>
              </a:ext>
            </a:extLst>
          </p:cNvPr>
          <p:cNvGraphicFramePr/>
          <p:nvPr>
            <p:extLst>
              <p:ext uri="{D42A27DB-BD31-4B8C-83A1-F6EECF244321}">
                <p14:modId xmlns:p14="http://schemas.microsoft.com/office/powerpoint/2010/main" val="1680098471"/>
              </p:ext>
            </p:extLst>
          </p:nvPr>
        </p:nvGraphicFramePr>
        <p:xfrm>
          <a:off x="641927" y="2010659"/>
          <a:ext cx="10908145" cy="4325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023B79F7-4FF5-A3A0-E77B-E3E54C16AE06}"/>
              </a:ext>
            </a:extLst>
          </p:cNvPr>
          <p:cNvPicPr>
            <a:picLocks noChangeAspect="1"/>
          </p:cNvPicPr>
          <p:nvPr/>
        </p:nvPicPr>
        <p:blipFill>
          <a:blip r:embed="rId7"/>
          <a:srcRect l="30683" t="29955" r="14545" b="58249"/>
          <a:stretch>
            <a:fillRect/>
          </a:stretch>
        </p:blipFill>
        <p:spPr>
          <a:xfrm>
            <a:off x="1062602" y="717285"/>
            <a:ext cx="10066794" cy="1219483"/>
          </a:xfrm>
          <a:prstGeom prst="rect">
            <a:avLst/>
          </a:prstGeom>
        </p:spPr>
      </p:pic>
      <p:sp>
        <p:nvSpPr>
          <p:cNvPr id="12" name="TextBox 11">
            <a:extLst>
              <a:ext uri="{FF2B5EF4-FFF2-40B4-BE49-F238E27FC236}">
                <a16:creationId xmlns:a16="http://schemas.microsoft.com/office/drawing/2014/main" id="{B822194E-D1B0-25F3-1389-BD9229A4AA2F}"/>
              </a:ext>
            </a:extLst>
          </p:cNvPr>
          <p:cNvSpPr txBox="1"/>
          <p:nvPr/>
        </p:nvSpPr>
        <p:spPr>
          <a:xfrm>
            <a:off x="1741342" y="6449528"/>
            <a:ext cx="9138671" cy="338554"/>
          </a:xfrm>
          <a:prstGeom prst="rect">
            <a:avLst/>
          </a:prstGeom>
          <a:noFill/>
        </p:spPr>
        <p:txBody>
          <a:bodyPr wrap="square">
            <a:spAutoFit/>
          </a:bodyPr>
          <a:lstStyle/>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cs typeface="Calibri" panose="020F0502020204030204" pitchFamily="34" charset="0"/>
              </a:rPr>
              <a:t>(NICE, 2025; </a:t>
            </a:r>
            <a:r>
              <a:rPr lang="en-US" altLang="en-US" sz="1600" dirty="0">
                <a:cs typeface="Calibri" panose="020F0502020204030204" pitchFamily="34" charset="0"/>
              </a:rPr>
              <a:t>Byrnes </a:t>
            </a:r>
            <a:r>
              <a:rPr lang="en-US" altLang="en-US" sz="1600" i="1" dirty="0">
                <a:cs typeface="Calibri" panose="020F0502020204030204" pitchFamily="34" charset="0"/>
              </a:rPr>
              <a:t>et al.</a:t>
            </a:r>
            <a:r>
              <a:rPr lang="en-US" altLang="en-US" sz="1600" dirty="0">
                <a:cs typeface="Calibri" panose="020F0502020204030204" pitchFamily="34" charset="0"/>
              </a:rPr>
              <a:t>, 2024; National Council for Palliative Care, 2015; National Health Service, 2024).</a:t>
            </a:r>
            <a:endParaRPr lang="en-US" altLang="en-US" sz="1600" dirty="0"/>
          </a:p>
        </p:txBody>
      </p:sp>
    </p:spTree>
    <p:extLst>
      <p:ext uri="{BB962C8B-B14F-4D97-AF65-F5344CB8AC3E}">
        <p14:creationId xmlns:p14="http://schemas.microsoft.com/office/powerpoint/2010/main" val="3839177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6AE50-875C-8A95-ACE5-E32315591D31}"/>
              </a:ext>
            </a:extLst>
          </p:cNvPr>
          <p:cNvSpPr>
            <a:spLocks noGrp="1"/>
          </p:cNvSpPr>
          <p:nvPr>
            <p:ph type="title"/>
          </p:nvPr>
        </p:nvSpPr>
        <p:spPr>
          <a:xfrm>
            <a:off x="4886613" y="1505526"/>
            <a:ext cx="2059132" cy="588747"/>
          </a:xfrm>
        </p:spPr>
        <p:txBody>
          <a:bodyPr>
            <a:normAutofit/>
          </a:bodyPr>
          <a:lstStyle/>
          <a:p>
            <a:r>
              <a:rPr lang="en-US" sz="3200" dirty="0"/>
              <a:t>Conclusion</a:t>
            </a:r>
            <a:endParaRPr lang="en-GB" sz="3200" dirty="0"/>
          </a:p>
        </p:txBody>
      </p:sp>
      <p:sp>
        <p:nvSpPr>
          <p:cNvPr id="3" name="Text Placeholder 2">
            <a:extLst>
              <a:ext uri="{FF2B5EF4-FFF2-40B4-BE49-F238E27FC236}">
                <a16:creationId xmlns:a16="http://schemas.microsoft.com/office/drawing/2014/main" id="{986AE28F-B763-50B9-AE17-F968A026FF19}"/>
              </a:ext>
            </a:extLst>
          </p:cNvPr>
          <p:cNvSpPr>
            <a:spLocks noGrp="1"/>
          </p:cNvSpPr>
          <p:nvPr>
            <p:ph type="body" idx="1"/>
          </p:nvPr>
        </p:nvSpPr>
        <p:spPr>
          <a:xfrm>
            <a:off x="219292" y="2094273"/>
            <a:ext cx="11753416" cy="3278387"/>
          </a:xfrm>
        </p:spPr>
        <p:txBody>
          <a:bodyPr>
            <a:noAutofit/>
          </a:bodyPr>
          <a:lstStyle/>
          <a:p>
            <a:pPr>
              <a:lnSpc>
                <a:spcPct val="150000"/>
              </a:lnSpc>
            </a:pPr>
            <a:r>
              <a:rPr lang="en-US" dirty="0"/>
              <a:t>Cardiovascular disease continues to be a major public health challenge globally. Sustainable improvements in outcomes require evidence-based prevention, early diagnosis, NICE- guided treatment, personalised care, co-production and supported self management. Future success depends on reducing health inequalities, improving access to integrated and culturally sensitive services and consistently implementing NHS policies to enhance quality of life and reduce premature cardiovascular deaths.</a:t>
            </a:r>
            <a:endParaRPr lang="en-GB" dirty="0"/>
          </a:p>
        </p:txBody>
      </p:sp>
      <p:sp>
        <p:nvSpPr>
          <p:cNvPr id="4" name="Slide Number Placeholder 3">
            <a:extLst>
              <a:ext uri="{FF2B5EF4-FFF2-40B4-BE49-F238E27FC236}">
                <a16:creationId xmlns:a16="http://schemas.microsoft.com/office/drawing/2014/main" id="{76EA83A6-BE30-3703-E5D3-807566E42B54}"/>
              </a:ext>
            </a:extLst>
          </p:cNvPr>
          <p:cNvSpPr>
            <a:spLocks noGrp="1"/>
          </p:cNvSpPr>
          <p:nvPr>
            <p:ph type="sldNum" sz="quarter" idx="12"/>
          </p:nvPr>
        </p:nvSpPr>
        <p:spPr/>
        <p:txBody>
          <a:bodyPr/>
          <a:lstStyle/>
          <a:p>
            <a:fld id="{03DC2DEF-D2FE-4B45-ABA4-9F153FD1C98A}" type="slidenum">
              <a:rPr lang="en-US" smtClean="0"/>
              <a:t>15</a:t>
            </a:fld>
            <a:endParaRPr lang="en-US" dirty="0"/>
          </a:p>
        </p:txBody>
      </p:sp>
    </p:spTree>
    <p:extLst>
      <p:ext uri="{BB962C8B-B14F-4D97-AF65-F5344CB8AC3E}">
        <p14:creationId xmlns:p14="http://schemas.microsoft.com/office/powerpoint/2010/main" val="3229612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22BD00-139B-58B5-8627-B80BDF00F471}"/>
              </a:ext>
            </a:extLst>
          </p:cNvPr>
          <p:cNvSpPr txBox="1"/>
          <p:nvPr/>
        </p:nvSpPr>
        <p:spPr>
          <a:xfrm>
            <a:off x="4795860" y="0"/>
            <a:ext cx="2165684" cy="584775"/>
          </a:xfrm>
          <a:prstGeom prst="rect">
            <a:avLst/>
          </a:prstGeom>
          <a:noFill/>
        </p:spPr>
        <p:txBody>
          <a:bodyPr wrap="square" rtlCol="0">
            <a:spAutoFit/>
          </a:bodyPr>
          <a:lstStyle/>
          <a:p>
            <a:pPr algn="ctr"/>
            <a:r>
              <a:rPr lang="en-US" sz="3200" b="1" dirty="0"/>
              <a:t>References</a:t>
            </a:r>
            <a:endParaRPr lang="en-GB" sz="3200" b="1" dirty="0"/>
          </a:p>
        </p:txBody>
      </p:sp>
      <p:sp>
        <p:nvSpPr>
          <p:cNvPr id="6" name="TextBox 5">
            <a:extLst>
              <a:ext uri="{FF2B5EF4-FFF2-40B4-BE49-F238E27FC236}">
                <a16:creationId xmlns:a16="http://schemas.microsoft.com/office/drawing/2014/main" id="{C0E8EA18-BC58-5863-F728-89EC47FCAFF1}"/>
              </a:ext>
            </a:extLst>
          </p:cNvPr>
          <p:cNvSpPr txBox="1"/>
          <p:nvPr/>
        </p:nvSpPr>
        <p:spPr>
          <a:xfrm>
            <a:off x="138546" y="412404"/>
            <a:ext cx="12053454" cy="655564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dirty="0">
              <a:ln>
                <a:noFill/>
              </a:ln>
              <a:solidFill>
                <a:schemeClr val="tx1"/>
              </a:solidFill>
              <a:effectLst/>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Barrow, M. (2017) </a:t>
            </a:r>
            <a:r>
              <a:rPr kumimoji="0" lang="en-US" altLang="en-US" sz="1200" b="0" i="1" u="none" strike="noStrike" cap="none" normalizeH="0" baseline="0" dirty="0">
                <a:ln>
                  <a:noFill/>
                </a:ln>
                <a:solidFill>
                  <a:schemeClr val="tx1"/>
                </a:solidFill>
                <a:effectLst/>
                <a:cs typeface="Calibri" panose="020F0502020204030204" pitchFamily="34" charset="0"/>
              </a:rPr>
              <a:t>Getting to the heart of a societal problem</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Raconteur</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2"/>
              </a:rPr>
              <a:t>https://www.raconteur.net/healthcare/getting-to-the-heart-of-a-societal-problem</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BHF (2026) </a:t>
            </a:r>
            <a:r>
              <a:rPr kumimoji="0" lang="en-US" altLang="en-US" sz="1200" b="0" i="1" u="none" strike="noStrike" cap="none" normalizeH="0" baseline="0" dirty="0">
                <a:ln>
                  <a:noFill/>
                </a:ln>
                <a:solidFill>
                  <a:schemeClr val="tx1"/>
                </a:solidFill>
                <a:effectLst/>
                <a:cs typeface="Calibri" panose="020F0502020204030204" pitchFamily="34" charset="0"/>
              </a:rPr>
              <a:t>UK Cardiovascular Disease Factsheet</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3"/>
              </a:rPr>
              <a:t>https://www.bhf.org.uk/-/media/files/for-professionals/research/heart-statistics/bhf-cvd-statistics-uk-factsheet-jan26.pdf?rev=26534e1487094dbd806277891baef112</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Blundell, S. (2020) </a:t>
            </a:r>
            <a:r>
              <a:rPr kumimoji="0" lang="en-US" altLang="en-US" sz="1200" b="0" i="1" u="none" strike="noStrike" cap="none" normalizeH="0" baseline="0" dirty="0">
                <a:ln>
                  <a:noFill/>
                </a:ln>
                <a:solidFill>
                  <a:schemeClr val="tx1"/>
                </a:solidFill>
                <a:effectLst/>
                <a:cs typeface="Calibri" panose="020F0502020204030204" pitchFamily="34" charset="0"/>
              </a:rPr>
              <a:t>Innovative treatments for heart failure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Open Access Government</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4"/>
              </a:rPr>
              <a:t>https://www.openaccessgovernment.org/treatments-for-heart-failure/93994/</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British Heart Foundation (2015) </a:t>
            </a:r>
            <a:r>
              <a:rPr kumimoji="0" lang="en-US" altLang="en-US" sz="1200" b="0" i="1" u="none" strike="noStrike" cap="none" normalizeH="0" baseline="0" dirty="0">
                <a:ln>
                  <a:noFill/>
                </a:ln>
                <a:solidFill>
                  <a:schemeClr val="tx1"/>
                </a:solidFill>
                <a:effectLst/>
                <a:cs typeface="Calibri" panose="020F0502020204030204" pitchFamily="34" charset="0"/>
              </a:rPr>
              <a:t>Person-</a:t>
            </a:r>
            <a:r>
              <a:rPr kumimoji="0" lang="en-US" altLang="en-US" sz="1200" b="0" i="1" u="none" strike="noStrike" cap="none" normalizeH="0" baseline="0" dirty="0" err="1">
                <a:ln>
                  <a:noFill/>
                </a:ln>
                <a:solidFill>
                  <a:schemeClr val="tx1"/>
                </a:solidFill>
                <a:effectLst/>
                <a:cs typeface="Calibri" panose="020F0502020204030204" pitchFamily="34" charset="0"/>
              </a:rPr>
              <a:t>Centred</a:t>
            </a:r>
            <a:r>
              <a:rPr kumimoji="0" lang="en-US" altLang="en-US" sz="1200" b="0" i="1" u="none" strike="noStrike" cap="none" normalizeH="0" baseline="0" dirty="0">
                <a:ln>
                  <a:noFill/>
                </a:ln>
                <a:solidFill>
                  <a:schemeClr val="tx1"/>
                </a:solidFill>
                <a:effectLst/>
                <a:cs typeface="Calibri" panose="020F0502020204030204" pitchFamily="34" charset="0"/>
              </a:rPr>
              <a:t> Care and the House of Care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British Heart Foundation</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5"/>
              </a:rPr>
              <a:t>https://www.bhf.org.uk/for-professionals/healthcare-professionals/innovation-in-care/person-centred-care-and-the-house-of-care</a:t>
            </a:r>
            <a:r>
              <a:rPr kumimoji="0" lang="en-US" altLang="en-US" sz="1200" b="0" i="0" u="none" strike="noStrike" cap="none" normalizeH="0" baseline="0" dirty="0">
                <a:ln>
                  <a:noFill/>
                </a:ln>
                <a:solidFill>
                  <a:schemeClr val="tx1"/>
                </a:solidFill>
                <a:effectLst/>
                <a:cs typeface="Calibri" panose="020F0502020204030204" pitchFamily="34" charset="0"/>
              </a:rPr>
              <a:t>  (Accessed: 8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cs typeface="Calibri" panose="020F0502020204030204" pitchFamily="34" charset="0"/>
              </a:rPr>
              <a:t>Buddeke</a:t>
            </a:r>
            <a:r>
              <a:rPr kumimoji="0" lang="en-US" altLang="en-US" sz="1200" b="0" i="0" u="none" strike="noStrike" cap="none" normalizeH="0" baseline="0" dirty="0">
                <a:ln>
                  <a:noFill/>
                </a:ln>
                <a:solidFill>
                  <a:schemeClr val="tx1"/>
                </a:solidFill>
                <a:effectLst/>
                <a:cs typeface="Calibri" panose="020F0502020204030204" pitchFamily="34" charset="0"/>
              </a:rPr>
              <a:t>, J. </a:t>
            </a:r>
            <a:r>
              <a:rPr kumimoji="0" lang="en-US" altLang="en-US" sz="1200" b="0" i="1" u="none" strike="noStrike" cap="none" normalizeH="0" baseline="0" dirty="0">
                <a:ln>
                  <a:noFill/>
                </a:ln>
                <a:solidFill>
                  <a:schemeClr val="tx1"/>
                </a:solidFill>
                <a:effectLst/>
                <a:cs typeface="Calibri" panose="020F0502020204030204" pitchFamily="34" charset="0"/>
              </a:rPr>
              <a:t>et al.</a:t>
            </a:r>
            <a:r>
              <a:rPr kumimoji="0" lang="en-US" altLang="en-US" sz="1200" b="0" i="0" u="none" strike="noStrike" cap="none" normalizeH="0" baseline="0" dirty="0">
                <a:ln>
                  <a:noFill/>
                </a:ln>
                <a:solidFill>
                  <a:schemeClr val="tx1"/>
                </a:solidFill>
                <a:effectLst/>
                <a:cs typeface="Calibri" panose="020F0502020204030204" pitchFamily="34" charset="0"/>
              </a:rPr>
              <a:t> (2019) ‘Comorbidity in patients with cardiovascular disease in primary care: a cohort study with routine healthcare data’, </a:t>
            </a:r>
            <a:r>
              <a:rPr kumimoji="0" lang="en-US" altLang="en-US" sz="1200" b="0" i="1" u="none" strike="noStrike" cap="none" normalizeH="0" baseline="0" dirty="0">
                <a:ln>
                  <a:noFill/>
                </a:ln>
                <a:solidFill>
                  <a:schemeClr val="tx1"/>
                </a:solidFill>
                <a:effectLst/>
                <a:cs typeface="Calibri" panose="020F0502020204030204" pitchFamily="34" charset="0"/>
              </a:rPr>
              <a:t>British Journal of General Practice</a:t>
            </a:r>
            <a:r>
              <a:rPr kumimoji="0" lang="en-US" altLang="en-US" sz="1200" b="0" i="0" u="none" strike="noStrike" cap="none" normalizeH="0" baseline="0" dirty="0">
                <a:ln>
                  <a:noFill/>
                </a:ln>
                <a:solidFill>
                  <a:schemeClr val="tx1"/>
                </a:solidFill>
                <a:effectLst/>
                <a:cs typeface="Calibri" panose="020F0502020204030204" pitchFamily="34" charset="0"/>
              </a:rPr>
              <a:t>, 69(683), pp. e398–e406.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6"/>
              </a:rPr>
              <a:t>https://doi.org/10.3399/bjgp19X702725</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Byrnes, J. </a:t>
            </a:r>
            <a:r>
              <a:rPr kumimoji="0" lang="en-US" altLang="en-US" sz="1200" b="0" i="1" u="none" strike="noStrike" cap="none" normalizeH="0" baseline="0" dirty="0">
                <a:ln>
                  <a:noFill/>
                </a:ln>
                <a:solidFill>
                  <a:schemeClr val="tx1"/>
                </a:solidFill>
                <a:effectLst/>
                <a:cs typeface="Calibri" panose="020F0502020204030204" pitchFamily="34" charset="0"/>
              </a:rPr>
              <a:t>et al.</a:t>
            </a:r>
            <a:r>
              <a:rPr kumimoji="0" lang="en-US" altLang="en-US" sz="1200" b="0" i="0" u="none" strike="noStrike" cap="none" normalizeH="0" baseline="0" dirty="0">
                <a:ln>
                  <a:noFill/>
                </a:ln>
                <a:solidFill>
                  <a:schemeClr val="tx1"/>
                </a:solidFill>
                <a:effectLst/>
                <a:cs typeface="Calibri" panose="020F0502020204030204" pitchFamily="34" charset="0"/>
              </a:rPr>
              <a:t> (2024) ‘Coaching people with cardiovascular disease to close their “treatment gaps” reduces hospital </a:t>
            </a:r>
            <a:r>
              <a:rPr kumimoji="0" lang="en-US" altLang="en-US" sz="1200" b="0" i="0" u="none" strike="noStrike" cap="none" normalizeH="0" baseline="0" dirty="0" err="1">
                <a:ln>
                  <a:noFill/>
                </a:ln>
                <a:solidFill>
                  <a:schemeClr val="tx1"/>
                </a:solidFill>
                <a:effectLst/>
                <a:cs typeface="Calibri" panose="020F0502020204030204" pitchFamily="34" charset="0"/>
              </a:rPr>
              <a:t>utilisation</a:t>
            </a:r>
            <a:r>
              <a:rPr kumimoji="0" lang="en-US" altLang="en-US" sz="1200" b="0" i="0" u="none" strike="noStrike" cap="none" normalizeH="0" baseline="0" dirty="0">
                <a:ln>
                  <a:noFill/>
                </a:ln>
                <a:solidFill>
                  <a:schemeClr val="tx1"/>
                </a:solidFill>
                <a:effectLst/>
                <a:cs typeface="Calibri" panose="020F0502020204030204" pitchFamily="34" charset="0"/>
              </a:rPr>
              <a:t>, saves lives, and delivers net cost savings over 10 years’, </a:t>
            </a:r>
            <a:r>
              <a:rPr kumimoji="0" lang="en-US" altLang="en-US" sz="1200" b="0" i="1" u="none" strike="noStrike" cap="none" normalizeH="0" baseline="0" dirty="0">
                <a:ln>
                  <a:noFill/>
                </a:ln>
                <a:solidFill>
                  <a:schemeClr val="tx1"/>
                </a:solidFill>
                <a:effectLst/>
                <a:cs typeface="Calibri" panose="020F0502020204030204" pitchFamily="34" charset="0"/>
              </a:rPr>
              <a:t>American Journal of Medicine Open</a:t>
            </a:r>
            <a:r>
              <a:rPr kumimoji="0" lang="en-US" altLang="en-US" sz="1200" b="0" i="0" u="none" strike="noStrike" cap="none" normalizeH="0" baseline="0" dirty="0">
                <a:ln>
                  <a:noFill/>
                </a:ln>
                <a:solidFill>
                  <a:schemeClr val="tx1"/>
                </a:solidFill>
                <a:effectLst/>
                <a:cs typeface="Calibri" panose="020F0502020204030204" pitchFamily="34" charset="0"/>
              </a:rPr>
              <a:t>, pp. 100075–100075.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7"/>
              </a:rPr>
              <a:t>https://doi.org/10.1016/j.ajmo.2024.100075</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Coulter, A. </a:t>
            </a:r>
            <a:r>
              <a:rPr kumimoji="0" lang="en-US" altLang="en-US" sz="1200" b="0" i="1" u="none" strike="noStrike" cap="none" normalizeH="0" baseline="0" dirty="0">
                <a:ln>
                  <a:noFill/>
                </a:ln>
                <a:solidFill>
                  <a:schemeClr val="tx1"/>
                </a:solidFill>
                <a:effectLst/>
                <a:cs typeface="Calibri" panose="020F0502020204030204" pitchFamily="34" charset="0"/>
              </a:rPr>
              <a:t>et al.</a:t>
            </a:r>
            <a:r>
              <a:rPr kumimoji="0" lang="en-US" altLang="en-US" sz="1200" b="0" i="0" u="none" strike="noStrike" cap="none" normalizeH="0" baseline="0" dirty="0">
                <a:ln>
                  <a:noFill/>
                </a:ln>
                <a:solidFill>
                  <a:schemeClr val="tx1"/>
                </a:solidFill>
                <a:effectLst/>
                <a:cs typeface="Calibri" panose="020F0502020204030204" pitchFamily="34" charset="0"/>
              </a:rPr>
              <a:t> (2016) ‘Building the House of Care for People with long-term conditions: the Foundation of the House of Care Framework’, </a:t>
            </a:r>
            <a:r>
              <a:rPr kumimoji="0" lang="en-US" altLang="en-US" sz="1200" b="0" i="1" u="none" strike="noStrike" cap="none" normalizeH="0" baseline="0" dirty="0">
                <a:ln>
                  <a:noFill/>
                </a:ln>
                <a:solidFill>
                  <a:schemeClr val="tx1"/>
                </a:solidFill>
                <a:effectLst/>
                <a:cs typeface="Calibri" panose="020F0502020204030204" pitchFamily="34" charset="0"/>
              </a:rPr>
              <a:t>British Journal of General Practice</a:t>
            </a:r>
            <a:r>
              <a:rPr kumimoji="0" lang="en-US" altLang="en-US" sz="1200" b="0" i="0" u="none" strike="noStrike" cap="none" normalizeH="0" baseline="0" dirty="0">
                <a:ln>
                  <a:noFill/>
                </a:ln>
                <a:solidFill>
                  <a:schemeClr val="tx1"/>
                </a:solidFill>
                <a:effectLst/>
                <a:cs typeface="Calibri" panose="020F0502020204030204" pitchFamily="34" charset="0"/>
              </a:rPr>
              <a:t>, 66(645), pp. 288–290.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8"/>
              </a:rPr>
              <a:t>https://doi.org/10.3399/bjgp16x684745</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CPRD (2025) </a:t>
            </a:r>
            <a:r>
              <a:rPr kumimoji="0" lang="en-US" altLang="en-US" sz="1200" b="0" i="1" u="none" strike="noStrike" cap="none" normalizeH="0" baseline="0" dirty="0">
                <a:ln>
                  <a:noFill/>
                </a:ln>
                <a:solidFill>
                  <a:schemeClr val="tx1"/>
                </a:solidFill>
                <a:effectLst/>
                <a:cs typeface="Calibri" panose="020F0502020204030204" pitchFamily="34" charset="0"/>
              </a:rPr>
              <a:t>NICE guideline on cardiovascular disease</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9"/>
              </a:rPr>
              <a:t>https://www.cprd.com/nice-guideline-cardiovascular-disease</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Department of Health (2013) </a:t>
            </a:r>
            <a:r>
              <a:rPr kumimoji="0" lang="en-US" altLang="en-US" sz="1200" b="0" i="1" u="none" strike="noStrike" cap="none" normalizeH="0" baseline="0" dirty="0">
                <a:ln>
                  <a:noFill/>
                </a:ln>
                <a:solidFill>
                  <a:schemeClr val="tx1"/>
                </a:solidFill>
                <a:effectLst/>
                <a:cs typeface="Calibri" panose="020F0502020204030204" pitchFamily="34" charset="0"/>
              </a:rPr>
              <a:t>Cardiovascular Disease Outcomes Strategy Improving outcomes for people with or at risk of cardiovascular disease</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0"/>
              </a:rPr>
              <a:t>https://assets.publishing.service.gov.uk/government/uploads/system/uploads/attachment_data/file/214895/9387-2900853-CVD-Outcomes_web1.pdf</a:t>
            </a:r>
            <a:r>
              <a:rPr kumimoji="0" lang="en-US" altLang="en-US" sz="1200" b="0" i="0" u="none" strike="noStrike" cap="none" normalizeH="0" baseline="0" dirty="0">
                <a:ln>
                  <a:noFill/>
                </a:ln>
                <a:solidFill>
                  <a:schemeClr val="tx1"/>
                </a:solidFill>
                <a:effectLst/>
                <a:cs typeface="Calibri" panose="020F0502020204030204" pitchFamily="34" charset="0"/>
              </a:rPr>
              <a:t>  (Accessed: 6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Department of Health (2024) </a:t>
            </a:r>
            <a:r>
              <a:rPr kumimoji="0" lang="en-US" altLang="en-US" sz="1200" b="0" i="1" u="none" strike="noStrike" cap="none" normalizeH="0" baseline="0" dirty="0">
                <a:ln>
                  <a:noFill/>
                </a:ln>
                <a:solidFill>
                  <a:schemeClr val="tx1"/>
                </a:solidFill>
                <a:effectLst/>
                <a:cs typeface="Calibri" panose="020F0502020204030204" pitchFamily="34" charset="0"/>
              </a:rPr>
              <a:t>Risk Factors</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health.hawaii.gov</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1"/>
              </a:rPr>
              <a:t>https://health.hawaii.gov/heart-disease-stroke/heart-disease-and-stroke-program/risk-factors/</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Department of Health and Social Care (2023) </a:t>
            </a:r>
            <a:r>
              <a:rPr kumimoji="0" lang="en-US" altLang="en-US" sz="1200" b="0" i="1" u="none" strike="noStrike" cap="none" normalizeH="0" baseline="0" dirty="0">
                <a:ln>
                  <a:noFill/>
                </a:ln>
                <a:solidFill>
                  <a:schemeClr val="tx1"/>
                </a:solidFill>
                <a:effectLst/>
                <a:cs typeface="Calibri" panose="020F0502020204030204" pitchFamily="34" charset="0"/>
              </a:rPr>
              <a:t>Act FAST - Stroke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Campaign Resource Centre</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2"/>
              </a:rPr>
              <a:t>https://campaignresources.dhsc.gov.uk/campaigns/help-us-help-you-heart-attack-and-stroke/act-fast-stroke/</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Department of Health and Social Care (2024) </a:t>
            </a:r>
            <a:r>
              <a:rPr kumimoji="0" lang="en-US" altLang="en-US" sz="1200" b="0" i="1" u="none" strike="noStrike" cap="none" normalizeH="0" baseline="0" dirty="0">
                <a:ln>
                  <a:noFill/>
                </a:ln>
                <a:solidFill>
                  <a:schemeClr val="tx1"/>
                </a:solidFill>
                <a:effectLst/>
                <a:cs typeface="Calibri" panose="020F0502020204030204" pitchFamily="34" charset="0"/>
              </a:rPr>
              <a:t>Public Health Profiles</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fingertips.phe.org.uk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3"/>
              </a:rPr>
              <a:t>https://fingertips.phe.org.uk/profile/cardiovascular</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p>
          <a:p>
            <a:pPr lvl="0" eaLnBrk="0" fontAlgn="base" hangingPunct="0">
              <a:spcBef>
                <a:spcPct val="0"/>
              </a:spcBef>
              <a:spcAft>
                <a:spcPct val="0"/>
              </a:spcAft>
            </a:pPr>
            <a:r>
              <a:rPr lang="en-US" altLang="en-US" sz="1200" dirty="0">
                <a:cs typeface="Arial" panose="020B0604020202020204" pitchFamily="34" charset="0"/>
              </a:rPr>
              <a:t>Dixon, A. and Roberts, S. (2013) </a:t>
            </a:r>
            <a:r>
              <a:rPr lang="en-US" altLang="en-US" sz="1200" i="1" dirty="0">
                <a:cs typeface="Arial" panose="020B0604020202020204" pitchFamily="34" charset="0"/>
              </a:rPr>
              <a:t>Delivering better services for people with long-term conditions</a:t>
            </a:r>
            <a:r>
              <a:rPr lang="en-US" altLang="en-US" sz="1200" dirty="0">
                <a:cs typeface="Arial" panose="020B0604020202020204" pitchFamily="34" charset="0"/>
              </a:rPr>
              <a:t>, </a:t>
            </a:r>
            <a:r>
              <a:rPr lang="en-US" altLang="en-US" sz="1200" i="1" dirty="0">
                <a:cs typeface="Arial" panose="020B0604020202020204" pitchFamily="34" charset="0"/>
              </a:rPr>
              <a:t>The King’s Fund</a:t>
            </a:r>
            <a:r>
              <a:rPr lang="en-US" altLang="en-US" sz="1200" dirty="0">
                <a:cs typeface="Arial" panose="020B0604020202020204" pitchFamily="34" charset="0"/>
              </a:rPr>
              <a:t>. Available at: </a:t>
            </a:r>
            <a:r>
              <a:rPr lang="en-US" altLang="en-US" sz="1200" dirty="0">
                <a:cs typeface="Arial" panose="020B0604020202020204" pitchFamily="34" charset="0"/>
                <a:hlinkClick r:id="rId14"/>
              </a:rPr>
              <a:t>https://www.kingsfund.org.uk/insight-and-analysis/reports/better-services-people-long-term-conditions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EDITOR (2021) </a:t>
            </a:r>
            <a:r>
              <a:rPr kumimoji="0" lang="en-US" altLang="en-US" sz="1200" b="0" i="1" u="none" strike="noStrike" cap="none" normalizeH="0" baseline="0" dirty="0">
                <a:ln>
                  <a:noFill/>
                </a:ln>
                <a:solidFill>
                  <a:schemeClr val="tx1"/>
                </a:solidFill>
                <a:effectLst/>
                <a:cs typeface="Calibri" panose="020F0502020204030204" pitchFamily="34" charset="0"/>
              </a:rPr>
              <a:t>Preventive Steps For Cardiovascular Disease | Know More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blog.thyrocare.com</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5"/>
              </a:rPr>
              <a:t>https://blog.thyrocare.com/cardiovascular-diseases/</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Essam, M., </a:t>
            </a:r>
            <a:r>
              <a:rPr kumimoji="0" lang="en-US" altLang="en-US" sz="1200" b="0" i="0" u="none" strike="noStrike" cap="none" normalizeH="0" baseline="0" dirty="0" err="1">
                <a:ln>
                  <a:noFill/>
                </a:ln>
                <a:solidFill>
                  <a:schemeClr val="tx1"/>
                </a:solidFill>
                <a:effectLst/>
                <a:cs typeface="Calibri" panose="020F0502020204030204" pitchFamily="34" charset="0"/>
              </a:rPr>
              <a:t>Gp</a:t>
            </a:r>
            <a:r>
              <a:rPr kumimoji="0" lang="en-US" altLang="en-US" sz="1200" b="0" i="0" u="none" strike="noStrike" cap="none" normalizeH="0" baseline="0" dirty="0">
                <a:ln>
                  <a:noFill/>
                </a:ln>
                <a:solidFill>
                  <a:schemeClr val="tx1"/>
                </a:solidFill>
                <a:effectLst/>
                <a:cs typeface="Calibri" panose="020F0502020204030204" pitchFamily="34" charset="0"/>
              </a:rPr>
              <a:t> and Chapman, S. (2026) </a:t>
            </a:r>
            <a:r>
              <a:rPr kumimoji="0" lang="en-US" altLang="en-US" sz="1200" b="0" i="1" u="none" strike="noStrike" cap="none" normalizeH="0" baseline="0" dirty="0">
                <a:ln>
                  <a:noFill/>
                </a:ln>
                <a:solidFill>
                  <a:schemeClr val="tx1"/>
                </a:solidFill>
                <a:effectLst/>
                <a:cs typeface="Calibri" panose="020F0502020204030204" pitchFamily="34" charset="0"/>
              </a:rPr>
              <a:t>Implementing the comprehensive model of personalised care</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6"/>
              </a:rPr>
              <a:t>https://napc.co.uk/wp-content/uploads/2019/10/NAPC19-Implementing-the-comprehensive-model-of-personalised-care.pdf</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Flora, G.D. and Nayak, M.K. (2019) ‘A Brief Review of Cardiovascular Diseases, Associated Risk Factors and Current Treatment Regimes’, </a:t>
            </a:r>
            <a:r>
              <a:rPr kumimoji="0" lang="en-US" altLang="en-US" sz="1200" b="0" i="1" u="none" strike="noStrike" cap="none" normalizeH="0" baseline="0" dirty="0">
                <a:ln>
                  <a:noFill/>
                </a:ln>
                <a:solidFill>
                  <a:schemeClr val="tx1"/>
                </a:solidFill>
                <a:effectLst/>
                <a:cs typeface="Calibri" panose="020F0502020204030204" pitchFamily="34" charset="0"/>
              </a:rPr>
              <a:t>Current Pharmaceutical Design</a:t>
            </a:r>
            <a:r>
              <a:rPr kumimoji="0" lang="en-US" altLang="en-US" sz="1200" b="0" i="0" u="none" strike="noStrike" cap="none" normalizeH="0" baseline="0" dirty="0">
                <a:ln>
                  <a:noFill/>
                </a:ln>
                <a:solidFill>
                  <a:schemeClr val="tx1"/>
                </a:solidFill>
                <a:effectLst/>
                <a:cs typeface="Calibri" panose="020F0502020204030204" pitchFamily="34" charset="0"/>
              </a:rPr>
              <a:t>, 25(38), pp. 4063–4084.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7"/>
              </a:rPr>
              <a:t>https://doi.org/10.2174/1381612825666190925163827</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Heart Research Institute (2024) </a:t>
            </a:r>
            <a:r>
              <a:rPr kumimoji="0" lang="en-US" altLang="en-US" sz="1200" b="0" i="1" u="none" strike="noStrike" cap="none" normalizeH="0" baseline="0" dirty="0">
                <a:ln>
                  <a:noFill/>
                </a:ln>
                <a:solidFill>
                  <a:schemeClr val="tx1"/>
                </a:solidFill>
                <a:effectLst/>
                <a:cs typeface="Calibri" panose="020F0502020204030204" pitchFamily="34" charset="0"/>
              </a:rPr>
              <a:t>Risk Factors for Heart Disease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Heart Research Institute</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8"/>
              </a:rPr>
              <a:t>https://www.hri.org.au/health/learn/risk-factors/risk-factors-for-cardiovascular-disease</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HRI (2026) </a:t>
            </a:r>
            <a:r>
              <a:rPr kumimoji="0" lang="en-US" altLang="en-US" sz="1200" b="0" i="1" u="none" strike="noStrike" cap="none" normalizeH="0" baseline="0" dirty="0">
                <a:ln>
                  <a:noFill/>
                </a:ln>
                <a:solidFill>
                  <a:schemeClr val="tx1"/>
                </a:solidFill>
                <a:effectLst/>
                <a:cs typeface="Calibri" panose="020F0502020204030204" pitchFamily="34" charset="0"/>
              </a:rPr>
              <a:t>Cardiovascular Disease • Heart Research Institute UK</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Heart Research Institute 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9"/>
              </a:rPr>
              <a:t>https://www.hriuk.org/health/learn/cardiovascular-disease/cardiovascular-disease</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King's Fund (2026) </a:t>
            </a:r>
            <a:r>
              <a:rPr kumimoji="0" lang="en-US" altLang="en-US" sz="1200" b="0" i="1" u="none" strike="noStrike" cap="none" normalizeH="0" baseline="0" dirty="0">
                <a:ln>
                  <a:noFill/>
                </a:ln>
                <a:solidFill>
                  <a:schemeClr val="tx1"/>
                </a:solidFill>
                <a:effectLst/>
                <a:cs typeface="Calibri" panose="020F0502020204030204" pitchFamily="34" charset="0"/>
              </a:rPr>
              <a:t>The burden of cardiovascular disease in Europe: are there lessons for the UK?</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The King’s Fund</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20"/>
              </a:rPr>
              <a:t>https://www.kingsfund.org.uk/insight-and-analysis/blogs/burden-cardiovascular-disease-europe-lessons-uk</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Lobosco, J. (2022) </a:t>
            </a:r>
            <a:r>
              <a:rPr kumimoji="0" lang="en-US" altLang="en-US" sz="1200" b="0" i="1" u="none" strike="noStrike" cap="none" normalizeH="0" baseline="0" dirty="0">
                <a:ln>
                  <a:noFill/>
                </a:ln>
                <a:solidFill>
                  <a:schemeClr val="tx1"/>
                </a:solidFill>
                <a:effectLst/>
                <a:cs typeface="Calibri" panose="020F0502020204030204" pitchFamily="34" charset="0"/>
              </a:rPr>
              <a:t>What Are Comorbidities? - Health Beat</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Health Beat</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21"/>
              </a:rPr>
              <a:t>https://flushinghospital.org/newsletter/what-are-comorbidities/</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085686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0F7F03-0FD9-5E10-7AE1-6D6E40918693}"/>
              </a:ext>
            </a:extLst>
          </p:cNvPr>
          <p:cNvSpPr txBox="1"/>
          <p:nvPr/>
        </p:nvSpPr>
        <p:spPr>
          <a:xfrm>
            <a:off x="318654" y="151179"/>
            <a:ext cx="11351492" cy="637097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Malina Muller (2023) </a:t>
            </a:r>
            <a:r>
              <a:rPr kumimoji="0" lang="en-US" altLang="en-US" sz="1200" b="0" i="1" u="none" strike="noStrike" cap="none" normalizeH="0" baseline="0" dirty="0">
                <a:ln>
                  <a:noFill/>
                </a:ln>
                <a:solidFill>
                  <a:schemeClr val="tx1"/>
                </a:solidFill>
                <a:effectLst/>
                <a:cs typeface="Calibri" panose="020F0502020204030204" pitchFamily="34" charset="0"/>
              </a:rPr>
              <a:t>What is the Socioeconomic Burden of Cardiovascular Disease? -</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err="1">
                <a:ln>
                  <a:noFill/>
                </a:ln>
                <a:solidFill>
                  <a:schemeClr val="tx1"/>
                </a:solidFill>
                <a:effectLst/>
                <a:cs typeface="Calibri" panose="020F0502020204030204" pitchFamily="34" charset="0"/>
              </a:rPr>
              <a:t>WifOR</a:t>
            </a:r>
            <a:r>
              <a:rPr kumimoji="0" lang="en-US" altLang="en-US" sz="1200" b="0" i="1" u="none" strike="noStrike" cap="none" normalizeH="0" baseline="0" dirty="0">
                <a:ln>
                  <a:noFill/>
                </a:ln>
                <a:solidFill>
                  <a:schemeClr val="tx1"/>
                </a:solidFill>
                <a:effectLst/>
                <a:cs typeface="Calibri" panose="020F0502020204030204" pitchFamily="34" charset="0"/>
              </a:rPr>
              <a:t> Institute</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2"/>
              </a:rPr>
              <a:t>https://www.wifor.com/en/socioeconomic-burden-of-cardiovascular-disease/</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Mensah, G.A. </a:t>
            </a:r>
            <a:r>
              <a:rPr kumimoji="0" lang="en-US" altLang="en-US" sz="1200" b="0" i="1" u="none" strike="noStrike" cap="none" normalizeH="0" baseline="0" dirty="0">
                <a:ln>
                  <a:noFill/>
                </a:ln>
                <a:solidFill>
                  <a:schemeClr val="tx1"/>
                </a:solidFill>
                <a:effectLst/>
                <a:cs typeface="Calibri" panose="020F0502020204030204" pitchFamily="34" charset="0"/>
              </a:rPr>
              <a:t>et al.</a:t>
            </a:r>
            <a:r>
              <a:rPr kumimoji="0" lang="en-US" altLang="en-US" sz="1200" b="0" i="0" u="none" strike="noStrike" cap="none" normalizeH="0" baseline="0" dirty="0">
                <a:ln>
                  <a:noFill/>
                </a:ln>
                <a:solidFill>
                  <a:schemeClr val="tx1"/>
                </a:solidFill>
                <a:effectLst/>
                <a:cs typeface="Calibri" panose="020F0502020204030204" pitchFamily="34" charset="0"/>
              </a:rPr>
              <a:t> (2017) ‘Decline in Cardiovascular Mortality’, </a:t>
            </a:r>
            <a:r>
              <a:rPr kumimoji="0" lang="en-US" altLang="en-US" sz="1200" b="0" i="1" u="none" strike="noStrike" cap="none" normalizeH="0" baseline="0" dirty="0">
                <a:ln>
                  <a:noFill/>
                </a:ln>
                <a:solidFill>
                  <a:schemeClr val="tx1"/>
                </a:solidFill>
                <a:effectLst/>
                <a:cs typeface="Calibri" panose="020F0502020204030204" pitchFamily="34" charset="0"/>
              </a:rPr>
              <a:t>Circulation Research</a:t>
            </a:r>
            <a:r>
              <a:rPr kumimoji="0" lang="en-US" altLang="en-US" sz="1200" b="0" i="0" u="none" strike="noStrike" cap="none" normalizeH="0" baseline="0" dirty="0">
                <a:ln>
                  <a:noFill/>
                </a:ln>
                <a:solidFill>
                  <a:schemeClr val="tx1"/>
                </a:solidFill>
                <a:effectLst/>
                <a:cs typeface="Calibri" panose="020F0502020204030204" pitchFamily="34" charset="0"/>
              </a:rPr>
              <a:t>, 120(2), pp. 366–380.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3"/>
              </a:rPr>
              <a:t>https://doi.org/10.1161/circresaha.116.309115</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National Council for Palliative Care (2015) </a:t>
            </a:r>
            <a:r>
              <a:rPr kumimoji="0" lang="en-US" altLang="en-US" sz="1200" b="0" i="1" u="none" strike="noStrike" cap="none" normalizeH="0" baseline="0" dirty="0">
                <a:ln>
                  <a:noFill/>
                </a:ln>
                <a:solidFill>
                  <a:schemeClr val="tx1"/>
                </a:solidFill>
                <a:effectLst/>
                <a:cs typeface="Calibri" panose="020F0502020204030204" pitchFamily="34" charset="0"/>
              </a:rPr>
              <a:t>Every Moment Counts</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4"/>
              </a:rPr>
              <a:t>https://s42139.pcdn.co/wp-content/uploads/every_moment_counts.pdf</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National Health Service (2024) </a:t>
            </a:r>
            <a:r>
              <a:rPr kumimoji="0" lang="en-US" altLang="en-US" sz="1200" b="0" i="1" u="none" strike="noStrike" cap="none" normalizeH="0" baseline="0" dirty="0">
                <a:ln>
                  <a:noFill/>
                </a:ln>
                <a:solidFill>
                  <a:schemeClr val="tx1"/>
                </a:solidFill>
                <a:effectLst/>
                <a:cs typeface="Calibri" panose="020F0502020204030204" pitchFamily="34" charset="0"/>
              </a:rPr>
              <a:t>Prevention - Coronary heart disease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NHS</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5"/>
              </a:rPr>
              <a:t>https://www.nhs.uk/conditions/coronary-heart-disease/prevention/</a:t>
            </a:r>
            <a:r>
              <a:rPr kumimoji="0" lang="en-US" altLang="en-US" sz="1200" b="0" i="0" u="none" strike="noStrike" cap="none" normalizeH="0" baseline="0" dirty="0">
                <a:ln>
                  <a:noFill/>
                </a:ln>
                <a:solidFill>
                  <a:schemeClr val="tx1"/>
                </a:solidFill>
                <a:effectLst/>
                <a:cs typeface="Calibri" panose="020F0502020204030204" pitchFamily="34" charset="0"/>
              </a:rPr>
              <a:t>  (Accessed: 7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National Institute of Health (2026) </a:t>
            </a:r>
            <a:r>
              <a:rPr kumimoji="0" lang="en-US" altLang="en-US" sz="1200" b="0" i="1" u="none" strike="noStrike" cap="none" normalizeH="0" baseline="0" dirty="0">
                <a:ln>
                  <a:noFill/>
                </a:ln>
                <a:solidFill>
                  <a:schemeClr val="tx1"/>
                </a:solidFill>
                <a:effectLst/>
                <a:cs typeface="Calibri" panose="020F0502020204030204" pitchFamily="34" charset="0"/>
              </a:rPr>
              <a:t>Understanding population health and its determinants</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Nih.gov</a:t>
            </a:r>
            <a:r>
              <a:rPr kumimoji="0" lang="en-US" altLang="en-US" sz="1200" b="0" i="0" u="none" strike="noStrike" cap="none" normalizeH="0" baseline="0" dirty="0">
                <a:ln>
                  <a:noFill/>
                </a:ln>
                <a:solidFill>
                  <a:schemeClr val="tx1"/>
                </a:solidFill>
                <a:effectLst/>
                <a:cs typeface="Calibri" panose="020F0502020204030204" pitchFamily="34" charset="0"/>
              </a:rPr>
              <a:t>. National Academies Press (US).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6"/>
              </a:rPr>
              <a:t>https://www.ncbi.nlm.nih.gov/books/NBK221225/</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NHS (2022) </a:t>
            </a:r>
            <a:r>
              <a:rPr kumimoji="0" lang="en-US" altLang="en-US" sz="1200" b="0" i="1" u="none" strike="noStrike" cap="none" normalizeH="0" baseline="0" dirty="0">
                <a:ln>
                  <a:noFill/>
                </a:ln>
                <a:solidFill>
                  <a:schemeClr val="tx1"/>
                </a:solidFill>
                <a:effectLst/>
                <a:cs typeface="Calibri" panose="020F0502020204030204" pitchFamily="34" charset="0"/>
              </a:rPr>
              <a:t>Cardiovascular disease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NHS</a:t>
            </a:r>
            <a:r>
              <a:rPr kumimoji="0" lang="en-US" altLang="en-US" sz="1200" b="0" i="0" u="none" strike="noStrike" cap="none" normalizeH="0" baseline="0" dirty="0">
                <a:ln>
                  <a:noFill/>
                </a:ln>
                <a:solidFill>
                  <a:schemeClr val="tx1"/>
                </a:solidFill>
                <a:effectLst/>
                <a:cs typeface="Calibri" panose="020F0502020204030204" pitchFamily="34" charset="0"/>
              </a:rPr>
              <a:t>. NHS.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7"/>
              </a:rPr>
              <a:t>https://www.nhs.uk/conditions/cardiovascular-disease/</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NHS (2023) </a:t>
            </a:r>
            <a:r>
              <a:rPr kumimoji="0" lang="en-US" altLang="en-US" sz="1200" b="0" i="1" u="none" strike="noStrike" cap="none" normalizeH="0" baseline="0" dirty="0">
                <a:ln>
                  <a:noFill/>
                </a:ln>
                <a:solidFill>
                  <a:schemeClr val="tx1"/>
                </a:solidFill>
                <a:effectLst/>
                <a:cs typeface="Calibri" panose="020F0502020204030204" pitchFamily="34" charset="0"/>
              </a:rPr>
              <a:t>NHS Health Check</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nhs.uk</a:t>
            </a:r>
            <a:r>
              <a:rPr kumimoji="0" lang="en-US" altLang="en-US" sz="1200" b="0" i="0" u="none" strike="noStrike" cap="none" normalizeH="0" baseline="0" dirty="0">
                <a:ln>
                  <a:noFill/>
                </a:ln>
                <a:solidFill>
                  <a:schemeClr val="tx1"/>
                </a:solidFill>
                <a:effectLst/>
                <a:cs typeface="Calibri" panose="020F0502020204030204" pitchFamily="34" charset="0"/>
              </a:rPr>
              <a:t>. Available at: https://www.nhs.uk/tests-and-treatments/nhs-health-check/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NHS (2024a) ‘Long Term Physical Health Condition’, </a:t>
            </a:r>
            <a:r>
              <a:rPr kumimoji="0" lang="en-US" altLang="en-US" sz="1200" b="0" i="1" u="none" strike="noStrike" cap="none" normalizeH="0" baseline="0" dirty="0">
                <a:ln>
                  <a:noFill/>
                </a:ln>
                <a:solidFill>
                  <a:schemeClr val="tx1"/>
                </a:solidFill>
                <a:effectLst/>
                <a:cs typeface="Calibri" panose="020F0502020204030204" pitchFamily="34" charset="0"/>
              </a:rPr>
              <a:t>Datadictionary.nhs.uk</a:t>
            </a:r>
            <a:r>
              <a:rPr kumimoji="0" lang="en-US" altLang="en-US" sz="1200" b="0" i="0" u="none" strike="noStrike" cap="none" normalizeH="0" baseline="0" dirty="0">
                <a:ln>
                  <a:noFill/>
                </a:ln>
                <a:solidFill>
                  <a:schemeClr val="tx1"/>
                </a:solidFill>
                <a:effectLst/>
                <a:cs typeface="Calibri" panose="020F0502020204030204" pitchFamily="34" charset="0"/>
              </a:rPr>
              <a:t> [Preprint].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8"/>
              </a:rPr>
              <a:t>https://www.datadictionary.nhs.uk/nhs_business_definitions/long_term_physical_health_condition.html?hl=definition%2Clong%2Cterm%2Ccondition</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NHS (2024b) </a:t>
            </a:r>
            <a:r>
              <a:rPr kumimoji="0" lang="en-US" altLang="en-US" sz="1200" b="0" i="1" u="none" strike="noStrike" cap="none" normalizeH="0" baseline="0" dirty="0">
                <a:ln>
                  <a:noFill/>
                </a:ln>
                <a:solidFill>
                  <a:schemeClr val="tx1"/>
                </a:solidFill>
                <a:effectLst/>
                <a:cs typeface="Calibri" panose="020F0502020204030204" pitchFamily="34" charset="0"/>
              </a:rPr>
              <a:t>What is Personalised Care? The Comprehensive Model and the Six Components - Happy Healthy Lives</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www.happyhealthylives.uk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9"/>
              </a:rPr>
              <a:t>https://www.happyhealthylives.uk/integrated-care-board/resources-and-services/personalising-care-for-our-people/what-is-personalised-care-the-comprehensive-model-and-the-six-components/</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NHS England (2023) </a:t>
            </a:r>
            <a:r>
              <a:rPr kumimoji="0" lang="en-US" altLang="en-US" sz="1200" b="0" i="1" u="none" strike="noStrike" cap="none" normalizeH="0" baseline="0" dirty="0">
                <a:ln>
                  <a:noFill/>
                </a:ln>
                <a:solidFill>
                  <a:schemeClr val="tx1"/>
                </a:solidFill>
                <a:effectLst/>
                <a:cs typeface="Calibri" panose="020F0502020204030204" pitchFamily="34" charset="0"/>
              </a:rPr>
              <a:t>Co-production</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www.england.nhs.uk</a:t>
            </a:r>
            <a:r>
              <a:rPr kumimoji="0" lang="en-US" altLang="en-US" sz="1200" b="0" i="0" u="none" strike="noStrike" cap="none" normalizeH="0" baseline="0" dirty="0">
                <a:ln>
                  <a:noFill/>
                </a:ln>
                <a:solidFill>
                  <a:schemeClr val="tx1"/>
                </a:solidFill>
                <a:effectLst/>
                <a:cs typeface="Calibri" panose="020F0502020204030204" pitchFamily="34" charset="0"/>
              </a:rPr>
              <a:t>. NHS England.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0"/>
              </a:rPr>
              <a:t>https://www.england.nhs.uk/always-events/co-production/</a:t>
            </a:r>
            <a:r>
              <a:rPr kumimoji="0" lang="en-US" altLang="en-US" sz="1200" b="0" i="0" u="none" strike="noStrike" cap="none" normalizeH="0" baseline="0" dirty="0">
                <a:ln>
                  <a:noFill/>
                </a:ln>
                <a:solidFill>
                  <a:schemeClr val="tx1"/>
                </a:solidFill>
                <a:effectLst/>
                <a:cs typeface="Calibri" panose="020F0502020204030204" pitchFamily="34" charset="0"/>
              </a:rPr>
              <a:t>  (Accessed: 8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NICE (2010) </a:t>
            </a:r>
            <a:r>
              <a:rPr kumimoji="0" lang="en-US" altLang="en-US" sz="1200" b="0" i="1" u="none" strike="noStrike" cap="none" normalizeH="0" baseline="0" dirty="0">
                <a:ln>
                  <a:noFill/>
                </a:ln>
                <a:solidFill>
                  <a:schemeClr val="tx1"/>
                </a:solidFill>
                <a:effectLst/>
                <a:cs typeface="Calibri" panose="020F0502020204030204" pitchFamily="34" charset="0"/>
              </a:rPr>
              <a:t>1 Recommendations | Cardiovascular Disease Prevention | Guidance | NICE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www.nice.org.uk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1"/>
              </a:rPr>
              <a:t>https://www.nice.org.uk/guidance/ph25/chapter/recommendations</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NICE (2025) </a:t>
            </a:r>
            <a:r>
              <a:rPr kumimoji="0" lang="en-US" altLang="en-US" sz="1200" b="0" i="1" u="none" strike="noStrike" cap="none" normalizeH="0" baseline="0" dirty="0">
                <a:ln>
                  <a:noFill/>
                </a:ln>
                <a:solidFill>
                  <a:schemeClr val="tx1"/>
                </a:solidFill>
                <a:effectLst/>
                <a:cs typeface="Calibri" panose="020F0502020204030204" pitchFamily="34" charset="0"/>
              </a:rPr>
              <a:t>NICE | the National Institute for Health and Care Excellence</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NICE</a:t>
            </a:r>
            <a:r>
              <a:rPr kumimoji="0" lang="en-US" altLang="en-US" sz="1200" b="0" i="0" u="none" strike="noStrike" cap="none" normalizeH="0" baseline="0" dirty="0">
                <a:ln>
                  <a:noFill/>
                </a:ln>
                <a:solidFill>
                  <a:schemeClr val="tx1"/>
                </a:solidFill>
                <a:effectLst/>
                <a:cs typeface="Calibri" panose="020F0502020204030204" pitchFamily="34" charset="0"/>
              </a:rPr>
              <a:t>. NICE.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2"/>
              </a:rPr>
              <a:t>https://www.nice.org.uk/</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Office for National Statistics (2017) </a:t>
            </a:r>
            <a:r>
              <a:rPr kumimoji="0" lang="en-US" altLang="en-US" sz="1200" b="0" i="1" u="none" strike="noStrike" cap="none" normalizeH="0" baseline="0" dirty="0">
                <a:ln>
                  <a:noFill/>
                </a:ln>
                <a:solidFill>
                  <a:schemeClr val="tx1"/>
                </a:solidFill>
                <a:effectLst/>
                <a:cs typeface="Calibri" panose="020F0502020204030204" pitchFamily="34" charset="0"/>
              </a:rPr>
              <a:t>Deaths - Office for National Statistics</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Ons.gov.uk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3"/>
              </a:rPr>
              <a:t>https://www.ons.gov.uk/peoplepopulationandcommunity/birthsdeathsandmarriages/deaths</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PHE (2018) </a:t>
            </a:r>
            <a:r>
              <a:rPr kumimoji="0" lang="en-US" altLang="en-US" sz="1200" b="0" i="1" u="none" strike="noStrike" cap="none" normalizeH="0" baseline="0" dirty="0">
                <a:ln>
                  <a:noFill/>
                </a:ln>
                <a:solidFill>
                  <a:schemeClr val="tx1"/>
                </a:solidFill>
                <a:effectLst/>
                <a:cs typeface="Calibri" panose="020F0502020204030204" pitchFamily="34" charset="0"/>
              </a:rPr>
              <a:t>NHS Health Check: </a:t>
            </a:r>
            <a:r>
              <a:rPr kumimoji="0" lang="en-US" altLang="en-US" sz="1200" b="0" i="1" u="none" strike="noStrike" cap="none" normalizeH="0" baseline="0" dirty="0" err="1">
                <a:ln>
                  <a:noFill/>
                </a:ln>
                <a:solidFill>
                  <a:schemeClr val="tx1"/>
                </a:solidFill>
                <a:effectLst/>
                <a:cs typeface="Calibri" panose="020F0502020204030204" pitchFamily="34" charset="0"/>
              </a:rPr>
              <a:t>stocktake</a:t>
            </a:r>
            <a:r>
              <a:rPr kumimoji="0" lang="en-US" altLang="en-US" sz="1200" b="0" i="1" u="none" strike="noStrike" cap="none" normalizeH="0" baseline="0" dirty="0">
                <a:ln>
                  <a:noFill/>
                </a:ln>
                <a:solidFill>
                  <a:schemeClr val="tx1"/>
                </a:solidFill>
                <a:effectLst/>
                <a:cs typeface="Calibri" panose="020F0502020204030204" pitchFamily="34" charset="0"/>
              </a:rPr>
              <a:t> and action plan</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4"/>
              </a:rPr>
              <a:t>https://assets.publishing.service.gov.uk/media/5a82c91eed915d74e62379f8/NHS_Health_Check_stocktake_and_action_plan.pdf</a:t>
            </a:r>
            <a:r>
              <a:rPr kumimoji="0" lang="en-US" altLang="en-US" sz="1200" b="0" i="0" u="none" strike="noStrike" cap="none" normalizeH="0" baseline="0" dirty="0">
                <a:ln>
                  <a:noFill/>
                </a:ln>
                <a:solidFill>
                  <a:schemeClr val="tx1"/>
                </a:solidFill>
                <a:effectLst/>
                <a:cs typeface="Calibri" panose="020F0502020204030204" pitchFamily="34" charset="0"/>
              </a:rPr>
              <a:t>  (Accessed: 3 July 2026).</a:t>
            </a:r>
            <a:endParaRPr kumimoji="0" lang="en-US" altLang="en-US" sz="1200" b="0" i="0" u="none" strike="noStrike" cap="none" normalizeH="0" baseline="0" dirty="0">
              <a:ln>
                <a:noFill/>
              </a:ln>
              <a:solidFill>
                <a:schemeClr val="tx1"/>
              </a:solidFill>
              <a:effectLst/>
            </a:endParaRPr>
          </a:p>
          <a:p>
            <a:pPr eaLnBrk="0" fontAlgn="base" hangingPunct="0">
              <a:spcBef>
                <a:spcPct val="0"/>
              </a:spcBef>
              <a:spcAft>
                <a:spcPct val="0"/>
              </a:spcAft>
            </a:pPr>
            <a:r>
              <a:rPr lang="en-US" altLang="en-US" sz="1200" dirty="0">
                <a:cs typeface="Arial" panose="020B0604020202020204" pitchFamily="34" charset="0"/>
              </a:rPr>
              <a:t>SCIE (2024) </a:t>
            </a:r>
            <a:r>
              <a:rPr lang="en-US" altLang="en-US" sz="1200" i="1" dirty="0">
                <a:cs typeface="Arial" panose="020B0604020202020204" pitchFamily="34" charset="0"/>
              </a:rPr>
              <a:t>Oxfordshire County Council’s Co-production </a:t>
            </a:r>
            <a:r>
              <a:rPr lang="en-US" altLang="en-US" sz="1200" i="1" dirty="0" err="1">
                <a:cs typeface="Arial" panose="020B0604020202020204" pitchFamily="34" charset="0"/>
              </a:rPr>
              <a:t>Programme</a:t>
            </a:r>
            <a:r>
              <a:rPr lang="en-US" altLang="en-US" sz="1200" i="1" dirty="0">
                <a:cs typeface="Arial" panose="020B0604020202020204" pitchFamily="34" charset="0"/>
              </a:rPr>
              <a:t> - SCIE</a:t>
            </a:r>
            <a:r>
              <a:rPr lang="en-US" altLang="en-US" sz="1200" dirty="0">
                <a:cs typeface="Arial" panose="020B0604020202020204" pitchFamily="34" charset="0"/>
              </a:rPr>
              <a:t>, </a:t>
            </a:r>
            <a:r>
              <a:rPr lang="en-US" altLang="en-US" sz="1200" i="1" dirty="0">
                <a:cs typeface="Arial" panose="020B0604020202020204" pitchFamily="34" charset="0"/>
              </a:rPr>
              <a:t>SCIE</a:t>
            </a:r>
            <a:r>
              <a:rPr lang="en-US" altLang="en-US" sz="1200" dirty="0">
                <a:cs typeface="Arial" panose="020B0604020202020204" pitchFamily="34" charset="0"/>
              </a:rPr>
              <a:t>. Available at: </a:t>
            </a:r>
            <a:r>
              <a:rPr lang="en-US" altLang="en-US" sz="1200" dirty="0">
                <a:cs typeface="Arial" panose="020B0604020202020204" pitchFamily="34" charset="0"/>
                <a:hlinkClick r:id="rId15"/>
              </a:rPr>
              <a:t>https://www.scie.org.uk/co-production/examples/occ/</a:t>
            </a:r>
            <a:r>
              <a:rPr lang="en-US" altLang="en-US" sz="1200" dirty="0">
                <a:cs typeface="Arial" panose="020B0604020202020204" pitchFamily="34" charset="0"/>
              </a:rPr>
              <a:t>. </a:t>
            </a:r>
            <a:endParaRPr kumimoji="0" lang="en-US" altLang="en-US" sz="1200" b="0" i="0" u="none" strike="noStrike" cap="none" normalizeH="0" baseline="0" dirty="0">
              <a:ln>
                <a:noFill/>
              </a:ln>
              <a:solidFill>
                <a:schemeClr val="tx1"/>
              </a:solidFill>
              <a:effectLst/>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Shih, K. </a:t>
            </a:r>
            <a:r>
              <a:rPr kumimoji="0" lang="en-US" altLang="en-US" sz="1200" b="0" i="1" u="none" strike="noStrike" cap="none" normalizeH="0" baseline="0" dirty="0">
                <a:ln>
                  <a:noFill/>
                </a:ln>
                <a:solidFill>
                  <a:schemeClr val="tx1"/>
                </a:solidFill>
                <a:effectLst/>
                <a:cs typeface="Calibri" panose="020F0502020204030204" pitchFamily="34" charset="0"/>
              </a:rPr>
              <a:t>et al.</a:t>
            </a:r>
            <a:r>
              <a:rPr kumimoji="0" lang="en-US" altLang="en-US" sz="1200" b="0" i="0" u="none" strike="noStrike" cap="none" normalizeH="0" baseline="0" dirty="0">
                <a:ln>
                  <a:noFill/>
                </a:ln>
                <a:solidFill>
                  <a:schemeClr val="tx1"/>
                </a:solidFill>
                <a:effectLst/>
                <a:cs typeface="Calibri" panose="020F0502020204030204" pitchFamily="34" charset="0"/>
              </a:rPr>
              <a:t> (2025) ‘Economic burden of cardiovascular disease in the United Kingdom (UK)’, </a:t>
            </a:r>
            <a:r>
              <a:rPr kumimoji="0" lang="en-US" altLang="en-US" sz="1200" b="0" i="1" u="none" strike="noStrike" cap="none" normalizeH="0" baseline="0" dirty="0">
                <a:ln>
                  <a:noFill/>
                </a:ln>
                <a:solidFill>
                  <a:schemeClr val="tx1"/>
                </a:solidFill>
                <a:effectLst/>
                <a:cs typeface="Calibri" panose="020F0502020204030204" pitchFamily="34" charset="0"/>
              </a:rPr>
              <a:t>European Heart Journal - Quality of Care and Clinical Outcomes</a:t>
            </a:r>
            <a:r>
              <a:rPr kumimoji="0" lang="en-US" altLang="en-US" sz="1200" b="0" i="0" u="none" strike="noStrike" cap="none" normalizeH="0" baseline="0" dirty="0">
                <a:ln>
                  <a:noFill/>
                </a:ln>
                <a:solidFill>
                  <a:schemeClr val="tx1"/>
                </a:solidFill>
                <a:effectLst/>
                <a:cs typeface="Calibri" panose="020F0502020204030204" pitchFamily="34" charset="0"/>
              </a:rPr>
              <a:t> [Preprint].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6"/>
              </a:rPr>
              <a:t>https://doi.org/10.1093/ehjqcco/qcaf011</a:t>
            </a:r>
            <a:r>
              <a:rPr kumimoji="0" lang="en-US" altLang="en-US" sz="1200" b="0" i="0" u="none" strike="noStrike" cap="none" normalizeH="0" baseline="0" dirty="0">
                <a:ln>
                  <a:noFill/>
                </a:ln>
                <a:solidFill>
                  <a:schemeClr val="tx1"/>
                </a:solidFill>
                <a:effectLst/>
                <a:cs typeface="Calibri" panose="020F050202020403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cs typeface="Calibri" panose="020F0502020204030204" pitchFamily="34" charset="0"/>
              </a:rPr>
              <a:t>Waterall</a:t>
            </a:r>
            <a:r>
              <a:rPr kumimoji="0" lang="en-US" altLang="en-US" sz="1200" b="0" i="0" u="none" strike="noStrike" cap="none" normalizeH="0" baseline="0" dirty="0">
                <a:ln>
                  <a:noFill/>
                </a:ln>
                <a:solidFill>
                  <a:schemeClr val="tx1"/>
                </a:solidFill>
                <a:effectLst/>
                <a:cs typeface="Calibri" panose="020F0502020204030204" pitchFamily="34" charset="0"/>
              </a:rPr>
              <a:t>, J. (2018) </a:t>
            </a:r>
            <a:r>
              <a:rPr kumimoji="0" lang="en-US" altLang="en-US" sz="1200" b="0" i="1" u="none" strike="noStrike" cap="none" normalizeH="0" baseline="0" dirty="0">
                <a:ln>
                  <a:noFill/>
                </a:ln>
                <a:solidFill>
                  <a:schemeClr val="tx1"/>
                </a:solidFill>
                <a:effectLst/>
                <a:cs typeface="Calibri" panose="020F0502020204030204" pitchFamily="34" charset="0"/>
              </a:rPr>
              <a:t>Health Matters: NHS Health Check - A world leading CVD prevention </a:t>
            </a:r>
            <a:r>
              <a:rPr kumimoji="0" lang="en-US" altLang="en-US" sz="1200" b="0" i="1" u="none" strike="noStrike" cap="none" normalizeH="0" baseline="0" dirty="0" err="1">
                <a:ln>
                  <a:noFill/>
                </a:ln>
                <a:solidFill>
                  <a:schemeClr val="tx1"/>
                </a:solidFill>
                <a:effectLst/>
                <a:cs typeface="Calibri" panose="020F0502020204030204" pitchFamily="34" charset="0"/>
              </a:rPr>
              <a:t>programme</a:t>
            </a:r>
            <a:r>
              <a:rPr kumimoji="0" lang="en-US" altLang="en-US" sz="1200" b="0" i="1" u="none" strike="noStrike" cap="none" normalizeH="0" baseline="0" dirty="0">
                <a:ln>
                  <a:noFill/>
                </a:ln>
                <a:solidFill>
                  <a:schemeClr val="tx1"/>
                </a:solidFill>
                <a:effectLst/>
                <a:cs typeface="Calibri" panose="020F0502020204030204" pitchFamily="34" charset="0"/>
              </a:rPr>
              <a:t> - UK Health Security Agency</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ukhsa.blog.gov.uk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7"/>
              </a:rPr>
              <a:t>https://ukhsa.blog.gov.uk/2018/01/24/health-matters-nhs-health-check-a-world-leading-cvd-prevention-programme/</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cs typeface="Calibri" panose="020F0502020204030204" pitchFamily="34" charset="0"/>
              </a:rPr>
              <a:t>Waterall</a:t>
            </a:r>
            <a:r>
              <a:rPr kumimoji="0" lang="en-US" altLang="en-US" sz="1200" b="0" i="0" u="none" strike="noStrike" cap="none" normalizeH="0" baseline="0" dirty="0">
                <a:ln>
                  <a:noFill/>
                </a:ln>
                <a:solidFill>
                  <a:schemeClr val="tx1"/>
                </a:solidFill>
                <a:effectLst/>
                <a:cs typeface="Calibri" panose="020F0502020204030204" pitchFamily="34" charset="0"/>
              </a:rPr>
              <a:t>, J. (2019) </a:t>
            </a:r>
            <a:r>
              <a:rPr kumimoji="0" lang="en-US" altLang="en-US" sz="1200" b="0" i="1" u="none" strike="noStrike" cap="none" normalizeH="0" baseline="0" dirty="0">
                <a:ln>
                  <a:noFill/>
                </a:ln>
                <a:solidFill>
                  <a:schemeClr val="tx1"/>
                </a:solidFill>
                <a:effectLst/>
                <a:cs typeface="Calibri" panose="020F0502020204030204" pitchFamily="34" charset="0"/>
              </a:rPr>
              <a:t>Health Matters: Preventing cardiovascular disease - UK Health Security Agency</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ukhsa.blog.gov.uk</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8"/>
              </a:rPr>
              <a:t>https://ukhsa.blog.gov.uk/2019/02/14/health-matters-preventing-cardiovascular-disease/</a:t>
            </a:r>
            <a:r>
              <a:rPr kumimoji="0" lang="en-US" altLang="en-US" sz="12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World Health Organization (2025) </a:t>
            </a:r>
            <a:r>
              <a:rPr kumimoji="0" lang="en-US" altLang="en-US" sz="1200" b="0" i="1" u="none" strike="noStrike" cap="none" normalizeH="0" baseline="0" dirty="0">
                <a:ln>
                  <a:noFill/>
                </a:ln>
                <a:solidFill>
                  <a:schemeClr val="tx1"/>
                </a:solidFill>
                <a:effectLst/>
                <a:cs typeface="Calibri" panose="020F0502020204030204" pitchFamily="34" charset="0"/>
              </a:rPr>
              <a:t>Cardiovascular diseases (CVDs)</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World Health Organization </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19"/>
              </a:rPr>
              <a:t>https://www.who.int/news-room/fact-sheets/detail/cardiovascular-diseases-(cvds)</a:t>
            </a:r>
            <a:r>
              <a:rPr kumimoji="0" lang="en-US" altLang="en-US" sz="1200" b="0" i="0" u="none" strike="noStrike" cap="none" normalizeH="0" baseline="0" dirty="0">
                <a:ln>
                  <a:noFill/>
                </a:ln>
                <a:solidFill>
                  <a:schemeClr val="tx1"/>
                </a:solidFill>
                <a:effectLst/>
                <a:cs typeface="Calibri" panose="020F0502020204030204" pitchFamily="34" charset="0"/>
              </a:rPr>
              <a:t>  (Accessed: 4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World Heart Federation (2021) </a:t>
            </a:r>
            <a:r>
              <a:rPr kumimoji="0" lang="en-US" altLang="en-US" sz="1200" b="0" i="1" u="none" strike="noStrike" cap="none" normalizeH="0" baseline="0" dirty="0">
                <a:ln>
                  <a:noFill/>
                </a:ln>
                <a:solidFill>
                  <a:schemeClr val="tx1"/>
                </a:solidFill>
                <a:effectLst/>
                <a:cs typeface="Calibri" panose="020F0502020204030204" pitchFamily="34" charset="0"/>
              </a:rPr>
              <a:t>Cardiovascular Disease Infographic</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World Heart Federation</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20"/>
              </a:rPr>
              <a:t>https://world-heart-federation.org/resource/cardiovascular-disease-infographic/</a:t>
            </a:r>
            <a:r>
              <a:rPr kumimoji="0" lang="en-US" altLang="en-US" sz="1200" b="0" i="0" u="none" strike="noStrike" cap="none" normalizeH="0" baseline="0" dirty="0">
                <a:ln>
                  <a:noFill/>
                </a:ln>
                <a:solidFill>
                  <a:schemeClr val="tx1"/>
                </a:solidFill>
                <a:effectLst/>
                <a:cs typeface="Calibri" panose="020F0502020204030204" pitchFamily="34" charset="0"/>
              </a:rPr>
              <a:t>  (Accessed: 5 July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Calibri" panose="020F0502020204030204" pitchFamily="34" charset="0"/>
              </a:rPr>
              <a:t>World Heart Federation (2024) </a:t>
            </a:r>
            <a:r>
              <a:rPr kumimoji="0" lang="en-US" altLang="en-US" sz="1200" b="0" i="1" u="none" strike="noStrike" cap="none" normalizeH="0" baseline="0" dirty="0">
                <a:ln>
                  <a:noFill/>
                </a:ln>
                <a:solidFill>
                  <a:schemeClr val="tx1"/>
                </a:solidFill>
                <a:effectLst/>
                <a:cs typeface="Calibri" panose="020F0502020204030204" pitchFamily="34" charset="0"/>
              </a:rPr>
              <a:t>What Is CVD?</a:t>
            </a:r>
            <a:r>
              <a:rPr kumimoji="0" lang="en-US" altLang="en-US" sz="1200" b="0" i="0" u="none" strike="noStrike" cap="none" normalizeH="0" baseline="0" dirty="0">
                <a:ln>
                  <a:noFill/>
                </a:ln>
                <a:solidFill>
                  <a:schemeClr val="tx1"/>
                </a:solidFill>
                <a:effectLst/>
                <a:cs typeface="Calibri" panose="020F0502020204030204" pitchFamily="34" charset="0"/>
              </a:rPr>
              <a:t>, </a:t>
            </a:r>
            <a:r>
              <a:rPr kumimoji="0" lang="en-US" altLang="en-US" sz="1200" b="0" i="1" u="none" strike="noStrike" cap="none" normalizeH="0" baseline="0" dirty="0">
                <a:ln>
                  <a:noFill/>
                </a:ln>
                <a:solidFill>
                  <a:schemeClr val="tx1"/>
                </a:solidFill>
                <a:effectLst/>
                <a:cs typeface="Calibri" panose="020F0502020204030204" pitchFamily="34" charset="0"/>
              </a:rPr>
              <a:t>World Heart Federation</a:t>
            </a:r>
            <a:r>
              <a:rPr kumimoji="0" lang="en-US" altLang="en-US" sz="1200" b="0" i="0" u="none" strike="noStrike" cap="none" normalizeH="0" baseline="0" dirty="0">
                <a:ln>
                  <a:noFill/>
                </a:ln>
                <a:solidFill>
                  <a:schemeClr val="tx1"/>
                </a:solidFill>
                <a:effectLst/>
                <a:cs typeface="Calibri" panose="020F0502020204030204" pitchFamily="34" charset="0"/>
              </a:rPr>
              <a:t>. Available at: </a:t>
            </a:r>
            <a:r>
              <a:rPr kumimoji="0" lang="en-US" altLang="en-US" sz="1200" b="0" i="0" u="none" strike="noStrike" cap="none" normalizeH="0" baseline="0" dirty="0">
                <a:ln>
                  <a:noFill/>
                </a:ln>
                <a:solidFill>
                  <a:schemeClr val="tx1"/>
                </a:solidFill>
                <a:effectLst/>
                <a:cs typeface="Calibri" panose="020F0502020204030204" pitchFamily="34" charset="0"/>
                <a:hlinkClick r:id="rId21"/>
              </a:rPr>
              <a:t>https://world-heart-federation.org/what-is-cvd/</a:t>
            </a:r>
            <a:r>
              <a:rPr kumimoji="0" lang="en-US" altLang="en-US" sz="1200" b="0" i="0" u="none" strike="noStrike" cap="none" normalizeH="0" baseline="0" dirty="0">
                <a:ln>
                  <a:noFill/>
                </a:ln>
                <a:solidFill>
                  <a:schemeClr val="tx1"/>
                </a:solidFill>
                <a:effectLst/>
                <a:cs typeface="Calibri" panose="020F0502020204030204" pitchFamily="34" charset="0"/>
              </a:rPr>
              <a:t>  (Accessed: 6 July 2026).</a:t>
            </a:r>
            <a:endParaRPr kumimoji="0" lang="en-US" alt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931429911"/>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19</TotalTime>
  <Words>3759</Words>
  <Application>Microsoft Office PowerPoint</Application>
  <PresentationFormat>Widescreen</PresentationFormat>
  <Paragraphs>199</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    Care and Management of Cardiovascular Disease as a Long-term Condition</vt:lpstr>
      <vt:lpstr>Target Audience </vt:lpstr>
      <vt:lpstr> Overview of Cardiovascular Diseases (CVDs) Long-Term Conditions: A health problem that  develops over time, cannot be cured and requires continuous management  to help patient live well and prevent complications (NHS, 2024). </vt:lpstr>
      <vt:lpstr>Risk Factors </vt:lpstr>
      <vt:lpstr> Epidemiology</vt:lpstr>
      <vt:lpstr>PowerPoint Presentation</vt:lpstr>
      <vt:lpstr>Diagnosis, Initial Assessment and Treatment</vt:lpstr>
      <vt:lpstr>Management of CVD: NICE Guidelines</vt:lpstr>
      <vt:lpstr>Management of CVD: NHS Current Practice</vt:lpstr>
      <vt:lpstr>House of Care HoC Model</vt:lpstr>
      <vt:lpstr>Personalised Care Model</vt:lpstr>
      <vt:lpstr>Comorbidity Having two or more long-term health conditions at the same time, making disease management more challenging. The common comorbidities of CVD are  Vision problems Diabetes Respiratory conditions Cancer Obesity Chronic Kidney Disease (Buddeke et al., 2019).</vt:lpstr>
      <vt:lpstr>Co-Production and CVD Management</vt:lpstr>
      <vt:lpstr>Recommendations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Freeda Zeb</dc:creator>
  <cp:lastModifiedBy>Freeda Zeb</cp:lastModifiedBy>
  <cp:revision>28</cp:revision>
  <dcterms:created xsi:type="dcterms:W3CDTF">2026-07-02T14:05:50Z</dcterms:created>
  <dcterms:modified xsi:type="dcterms:W3CDTF">2026-07-13T09:09:39Z</dcterms:modified>
</cp:coreProperties>
</file>