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56" r:id="rId5"/>
    <p:sldId id="258" r:id="rId6"/>
    <p:sldId id="386" r:id="rId7"/>
    <p:sldId id="436" r:id="rId8"/>
    <p:sldId id="402" r:id="rId9"/>
    <p:sldId id="420" r:id="rId10"/>
    <p:sldId id="421" r:id="rId11"/>
    <p:sldId id="432" r:id="rId12"/>
    <p:sldId id="461" r:id="rId13"/>
    <p:sldId id="387" r:id="rId14"/>
    <p:sldId id="438" r:id="rId15"/>
    <p:sldId id="439" r:id="rId16"/>
    <p:sldId id="404" r:id="rId17"/>
    <p:sldId id="423" r:id="rId18"/>
    <p:sldId id="388" r:id="rId19"/>
    <p:sldId id="440" r:id="rId20"/>
    <p:sldId id="466" r:id="rId21"/>
    <p:sldId id="403" r:id="rId22"/>
    <p:sldId id="422" r:id="rId23"/>
    <p:sldId id="405" r:id="rId24"/>
    <p:sldId id="389" r:id="rId25"/>
    <p:sldId id="414" r:id="rId26"/>
    <p:sldId id="441" r:id="rId27"/>
    <p:sldId id="391" r:id="rId28"/>
    <p:sldId id="442" r:id="rId29"/>
    <p:sldId id="390" r:id="rId30"/>
    <p:sldId id="463" r:id="rId31"/>
    <p:sldId id="443" r:id="rId32"/>
    <p:sldId id="444" r:id="rId33"/>
    <p:sldId id="446" r:id="rId34"/>
    <p:sldId id="424" r:id="rId35"/>
    <p:sldId id="453" r:id="rId36"/>
    <p:sldId id="454" r:id="rId37"/>
    <p:sldId id="457" r:id="rId38"/>
    <p:sldId id="464" r:id="rId39"/>
    <p:sldId id="458" r:id="rId40"/>
    <p:sldId id="460" r:id="rId41"/>
    <p:sldId id="279" r:id="rId42"/>
    <p:sldId id="46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0F0EB3-8CEE-4322-B628-44FC01E703E8}" v="12" dt="2024-05-24T23:02:28.0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27/08/2025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27/08/2025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27/08/2025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27/08/2025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27/08/2025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1691680" y="5085184"/>
            <a:ext cx="6048672"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Dr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954107"/>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02 : </a:t>
            </a:r>
            <a:r>
              <a:rPr lang="en-GB" sz="2800" b="1" i="1" dirty="0">
                <a:solidFill>
                  <a:srgbClr val="FFFF00"/>
                </a:solidFill>
                <a:effectLst>
                  <a:outerShdw blurRad="38100" dist="38100" dir="2700000" algn="tl">
                    <a:srgbClr val="000000">
                      <a:alpha val="43137"/>
                    </a:srgbClr>
                  </a:outerShdw>
                </a:effectLst>
              </a:rPr>
              <a:t>Motivation Theories &amp; Employee Engagement Strategies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Bef>
                <a:spcPts val="0"/>
              </a:spcBef>
              <a:buFont typeface="Wingdings" panose="05000000000000000000" pitchFamily="2" charset="2"/>
              <a:buChar char="q"/>
            </a:pPr>
            <a:r>
              <a:rPr lang="en-GB" sz="2800" kern="100" dirty="0">
                <a:effectLst/>
                <a:latin typeface="Arial" panose="020B0604020202020204" pitchFamily="34" charset="0"/>
                <a:ea typeface="Aptos" panose="020B0004020202020204" pitchFamily="34" charset="0"/>
                <a:cs typeface="Arial" panose="020B0604020202020204" pitchFamily="34" charset="0"/>
              </a:rPr>
              <a:t>Motivation Theories</a:t>
            </a:r>
          </a:p>
          <a:p>
            <a:pPr>
              <a:lnSpc>
                <a:spcPct val="150000"/>
              </a:lnSpc>
              <a:spcBef>
                <a:spcPts val="0"/>
              </a:spcBef>
              <a:buFont typeface="Wingdings" panose="05000000000000000000" pitchFamily="2" charset="2"/>
              <a:buChar char="q"/>
            </a:pPr>
            <a:r>
              <a:rPr lang="en-GB" sz="2800" kern="100" dirty="0">
                <a:effectLst/>
                <a:latin typeface="Arial" panose="020B0604020202020204" pitchFamily="34" charset="0"/>
                <a:ea typeface="Aptos" panose="020B0004020202020204" pitchFamily="34" charset="0"/>
                <a:cs typeface="Arial" panose="020B0604020202020204" pitchFamily="34" charset="0"/>
              </a:rPr>
              <a:t>Employee Engagement Strategies</a:t>
            </a: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25949" y="-243408"/>
            <a:ext cx="8229600" cy="1143000"/>
          </a:xfrm>
        </p:spPr>
        <p:txBody>
          <a:bodyPr>
            <a:normAutofit/>
          </a:bodyPr>
          <a:lstStyle/>
          <a:p>
            <a:r>
              <a:rPr lang="en-GB" b="1" dirty="0"/>
              <a:t>WHY DO PEOPLE WORK?</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25949" y="764704"/>
            <a:ext cx="8229600" cy="3917032"/>
          </a:xfrm>
        </p:spPr>
        <p:txBody>
          <a:bodyPr>
            <a:noAutofit/>
          </a:bodyPr>
          <a:lstStyle/>
          <a:p>
            <a:pPr marL="285750" indent="-285750">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People work for a variety of reasons.</a:t>
            </a:r>
          </a:p>
          <a:p>
            <a:pPr marL="285750" indent="-285750">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The main reason why most people work is because they need to earn money to buy food and basic necessities for life.</a:t>
            </a:r>
          </a:p>
          <a:p>
            <a:pPr marL="285750" indent="-285750">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But some work is voluntary and does not yield any money.</a:t>
            </a:r>
            <a:endParaRPr lang="en-GB" sz="2800" dirty="0"/>
          </a:p>
        </p:txBody>
      </p:sp>
    </p:spTree>
    <p:extLst>
      <p:ext uri="{BB962C8B-B14F-4D97-AF65-F5344CB8AC3E}">
        <p14:creationId xmlns:p14="http://schemas.microsoft.com/office/powerpoint/2010/main" val="18091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Why Do People Work?</a:t>
            </a:r>
          </a:p>
        </p:txBody>
      </p:sp>
      <p:pic>
        <p:nvPicPr>
          <p:cNvPr id="6" name="Picture 5">
            <a:extLst>
              <a:ext uri="{FF2B5EF4-FFF2-40B4-BE49-F238E27FC236}">
                <a16:creationId xmlns:a16="http://schemas.microsoft.com/office/drawing/2014/main" id="{75E0459D-92EF-B4D3-7AF0-53189849262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8000" y="836706"/>
            <a:ext cx="7344000" cy="4320842"/>
          </a:xfrm>
          <a:prstGeom prst="rect">
            <a:avLst/>
          </a:prstGeom>
        </p:spPr>
      </p:pic>
      <p:sp>
        <p:nvSpPr>
          <p:cNvPr id="7" name="TextBox 6">
            <a:extLst>
              <a:ext uri="{FF2B5EF4-FFF2-40B4-BE49-F238E27FC236}">
                <a16:creationId xmlns:a16="http://schemas.microsoft.com/office/drawing/2014/main" id="{C45EE534-EE58-FB48-6F1B-908EA6A9FDE2}"/>
              </a:ext>
            </a:extLst>
          </p:cNvPr>
          <p:cNvSpPr txBox="1"/>
          <p:nvPr/>
        </p:nvSpPr>
        <p:spPr>
          <a:xfrm>
            <a:off x="1979712" y="5085184"/>
            <a:ext cx="7848872" cy="646331"/>
          </a:xfrm>
          <a:prstGeom prst="rect">
            <a:avLst/>
          </a:prstGeom>
          <a:noFill/>
        </p:spPr>
        <p:txBody>
          <a:bodyPr wrap="square" rtlCol="0">
            <a:spAutoFit/>
          </a:bodyPr>
          <a:lstStyle/>
          <a:p>
            <a:r>
              <a:rPr lang="en-GB" b="0" i="1" dirty="0">
                <a:solidFill>
                  <a:srgbClr val="111111"/>
                </a:solidFill>
                <a:effectLst/>
                <a:latin typeface="-apple-system"/>
              </a:rPr>
              <a:t>A survey - Why do people choose to work for a company? </a:t>
            </a:r>
            <a:endParaRPr lang="en-GB" i="1" dirty="0"/>
          </a:p>
          <a:p>
            <a:endParaRPr lang="en-GB" dirty="0"/>
          </a:p>
        </p:txBody>
      </p:sp>
    </p:spTree>
    <p:extLst>
      <p:ext uri="{BB962C8B-B14F-4D97-AF65-F5344CB8AC3E}">
        <p14:creationId xmlns:p14="http://schemas.microsoft.com/office/powerpoint/2010/main" val="234662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74825" y="-243408"/>
            <a:ext cx="8229600" cy="1143000"/>
          </a:xfrm>
        </p:spPr>
        <p:txBody>
          <a:bodyPr>
            <a:normAutofit/>
          </a:bodyPr>
          <a:lstStyle/>
          <a:p>
            <a:r>
              <a:rPr lang="en-GB" b="1" dirty="0"/>
              <a:t>Why Do People Work?</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620688"/>
            <a:ext cx="9011344" cy="1080120"/>
          </a:xfrm>
        </p:spPr>
        <p:txBody>
          <a:bodyPr>
            <a:normAutofit/>
          </a:bodyPr>
          <a:lstStyle/>
          <a:p>
            <a:pPr marL="0" indent="0">
              <a:buNone/>
            </a:pPr>
            <a:r>
              <a:rPr lang="en-GB" sz="2000" dirty="0">
                <a:latin typeface="Arial" panose="020B0604020202020204" pitchFamily="34" charset="0"/>
                <a:cs typeface="Arial" panose="020B0604020202020204" pitchFamily="34" charset="0"/>
              </a:rPr>
              <a:t>The reasons why people work are summarised in the diagram below</a:t>
            </a:r>
          </a:p>
          <a:p>
            <a:pPr algn="l"/>
            <a:endParaRPr lang="en-GB" b="0" i="0" dirty="0">
              <a:solidFill>
                <a:srgbClr val="0D0D0D"/>
              </a:solidFill>
              <a:effectLst/>
              <a:latin typeface="Söhne"/>
            </a:endParaRPr>
          </a:p>
        </p:txBody>
      </p:sp>
      <p:pic>
        <p:nvPicPr>
          <p:cNvPr id="5" name="Picture 4">
            <a:extLst>
              <a:ext uri="{FF2B5EF4-FFF2-40B4-BE49-F238E27FC236}">
                <a16:creationId xmlns:a16="http://schemas.microsoft.com/office/drawing/2014/main" id="{1DC6C524-A211-E03F-B064-6255D9033D37}"/>
              </a:ext>
            </a:extLst>
          </p:cNvPr>
          <p:cNvPicPr>
            <a:picLocks noChangeAspect="1"/>
          </p:cNvPicPr>
          <p:nvPr/>
        </p:nvPicPr>
        <p:blipFill>
          <a:blip r:embed="rId2"/>
          <a:stretch>
            <a:fillRect/>
          </a:stretch>
        </p:blipFill>
        <p:spPr>
          <a:xfrm>
            <a:off x="827584" y="980724"/>
            <a:ext cx="7488000" cy="4658141"/>
          </a:xfrm>
          <a:prstGeom prst="rect">
            <a:avLst/>
          </a:prstGeom>
        </p:spPr>
      </p:pic>
    </p:spTree>
    <p:extLst>
      <p:ext uri="{BB962C8B-B14F-4D97-AF65-F5344CB8AC3E}">
        <p14:creationId xmlns:p14="http://schemas.microsoft.com/office/powerpoint/2010/main" val="1763974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b="1" dirty="0"/>
              <a:t>Why Do People Work</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02644" y="620688"/>
            <a:ext cx="8738711" cy="5760640"/>
          </a:xfrm>
        </p:spPr>
        <p:txBody>
          <a:bodyPr>
            <a:normAutofit fontScale="62500" lnSpcReduction="20000"/>
          </a:bodyPr>
          <a:lstStyle/>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Of course, improved organisation in a business and/or increasing use of new technology, especially when it replaces workers, result in productivity gains.</a:t>
            </a:r>
          </a:p>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However businesses also need to recognise the value of their employees output, in terms of how much they produce and the quality of it, comes from how well motivated they are to work effectively.</a:t>
            </a:r>
          </a:p>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Employees are a firm’s greatest asset!</a:t>
            </a:r>
          </a:p>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High productivity in a business usually comes from a workforce that is motivated to work effectively and from this comes increased profits.</a:t>
            </a:r>
          </a:p>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It also considers leadership styles which might be used by managers, the effect of trade unions on the workers and legal considerations when employing workers.</a:t>
            </a: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2157507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8343" y="-243408"/>
            <a:ext cx="8229600" cy="1143000"/>
          </a:xfrm>
        </p:spPr>
        <p:txBody>
          <a:bodyPr>
            <a:normAutofit/>
          </a:bodyPr>
          <a:lstStyle/>
          <a:p>
            <a:r>
              <a:rPr lang="en-GB" b="1" dirty="0"/>
              <a:t>WHAT IS MOTIVATION?</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229600" cy="3917032"/>
          </a:xfrm>
        </p:spPr>
        <p:txBody>
          <a:bodyPr>
            <a:normAutofit/>
          </a:bodyPr>
          <a:lstStyle/>
          <a:p>
            <a:pPr marL="0" indent="0">
              <a:lnSpc>
                <a:spcPct val="150000"/>
              </a:lnSpc>
              <a:spcBef>
                <a:spcPts val="0"/>
              </a:spcBef>
              <a:buNone/>
            </a:pPr>
            <a:r>
              <a:rPr lang="en-GB" sz="2800" dirty="0">
                <a:latin typeface="Arial" panose="020B0604020202020204" pitchFamily="34" charset="0"/>
                <a:cs typeface="Arial" panose="020B0604020202020204" pitchFamily="34" charset="0"/>
              </a:rPr>
              <a:t>Motivation is the reason why employees want to work hard and work effectively for the business</a:t>
            </a:r>
          </a:p>
          <a:p>
            <a:pPr algn="l"/>
            <a:endParaRPr lang="en-GB" b="0" i="0" dirty="0">
              <a:solidFill>
                <a:srgbClr val="1F1F1F"/>
              </a:solidFill>
              <a:effectLst/>
              <a:latin typeface="Google Sans"/>
            </a:endParaRPr>
          </a:p>
        </p:txBody>
      </p:sp>
      <p:pic>
        <p:nvPicPr>
          <p:cNvPr id="4" name="Picture 3">
            <a:extLst>
              <a:ext uri="{FF2B5EF4-FFF2-40B4-BE49-F238E27FC236}">
                <a16:creationId xmlns:a16="http://schemas.microsoft.com/office/drawing/2014/main" id="{0133CAD6-BFC4-C867-C65A-7CC86A8E6B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176" y="2245578"/>
            <a:ext cx="8892000" cy="3178366"/>
          </a:xfrm>
          <a:prstGeom prst="rect">
            <a:avLst/>
          </a:prstGeom>
        </p:spPr>
      </p:pic>
    </p:spTree>
    <p:extLst>
      <p:ext uri="{BB962C8B-B14F-4D97-AF65-F5344CB8AC3E}">
        <p14:creationId xmlns:p14="http://schemas.microsoft.com/office/powerpoint/2010/main" val="269721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243408"/>
            <a:ext cx="8229600" cy="1143000"/>
          </a:xfrm>
        </p:spPr>
        <p:txBody>
          <a:bodyPr>
            <a:normAutofit/>
          </a:bodyPr>
          <a:lstStyle/>
          <a:p>
            <a:r>
              <a:rPr lang="en-GB" b="1" dirty="0"/>
              <a:t>MOTIVATION THEORIES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7200" y="836712"/>
            <a:ext cx="8229600" cy="4680520"/>
          </a:xfrm>
        </p:spPr>
        <p:txBody>
          <a:bodyPr>
            <a:normAutofit fontScale="55000" lnSpcReduction="20000"/>
          </a:bodyPr>
          <a:lstStyle/>
          <a:p>
            <a:pPr marL="285750" indent="-285750">
              <a:lnSpc>
                <a:spcPct val="150000"/>
              </a:lnSpc>
              <a:buFont typeface="Wingdings" panose="05000000000000000000" pitchFamily="2" charset="2"/>
              <a:buChar char="q"/>
            </a:pPr>
            <a:r>
              <a:rPr lang="en-GB" sz="4000" dirty="0">
                <a:latin typeface="Arial" panose="020B0604020202020204" pitchFamily="34" charset="0"/>
                <a:cs typeface="Arial" panose="020B0604020202020204" pitchFamily="34" charset="0"/>
              </a:rPr>
              <a:t>When people work for themselves, they tend to work hard and effectively as they see the direct benefits of their labour.</a:t>
            </a:r>
          </a:p>
          <a:p>
            <a:pPr marL="285750" indent="-285750">
              <a:lnSpc>
                <a:spcPct val="150000"/>
              </a:lnSpc>
              <a:buFont typeface="Wingdings" panose="05000000000000000000" pitchFamily="2" charset="2"/>
              <a:buChar char="q"/>
            </a:pPr>
            <a:r>
              <a:rPr lang="en-GB" sz="4000" dirty="0">
                <a:latin typeface="Arial" panose="020B0604020202020204" pitchFamily="34" charset="0"/>
                <a:cs typeface="Arial" panose="020B0604020202020204" pitchFamily="34" charset="0"/>
              </a:rPr>
              <a:t>However, once people work for someone else, then they may not work as effectively.</a:t>
            </a:r>
          </a:p>
          <a:p>
            <a:pPr marL="285750" indent="-285750">
              <a:lnSpc>
                <a:spcPct val="150000"/>
              </a:lnSpc>
              <a:buFont typeface="Wingdings" panose="05000000000000000000" pitchFamily="2" charset="2"/>
              <a:buChar char="q"/>
            </a:pPr>
            <a:r>
              <a:rPr lang="en-GB" sz="4000" dirty="0">
                <a:latin typeface="Arial" panose="020B0604020202020204" pitchFamily="34" charset="0"/>
                <a:cs typeface="Arial" panose="020B0604020202020204" pitchFamily="34" charset="0"/>
              </a:rPr>
              <a:t>One of the tasks of management is to get their workforce to contribute fully to the success of the business.</a:t>
            </a:r>
          </a:p>
          <a:p>
            <a:pPr marL="285750" indent="-285750">
              <a:lnSpc>
                <a:spcPct val="150000"/>
              </a:lnSpc>
              <a:buFont typeface="Wingdings" panose="05000000000000000000" pitchFamily="2" charset="2"/>
              <a:buChar char="q"/>
            </a:pPr>
            <a:r>
              <a:rPr lang="en-GB" sz="4000" dirty="0">
                <a:latin typeface="Arial" panose="020B0604020202020204" pitchFamily="34" charset="0"/>
                <a:cs typeface="Arial" panose="020B0604020202020204" pitchFamily="34" charset="0"/>
              </a:rPr>
              <a:t>To this end, many studies have carried out to discover what makes employees work effectively.</a:t>
            </a:r>
          </a:p>
          <a:p>
            <a:pPr algn="l"/>
            <a:endParaRPr lang="en-GB" b="0" i="0" dirty="0">
              <a:solidFill>
                <a:srgbClr val="1F1F1F"/>
              </a:solidFill>
              <a:effectLst/>
              <a:latin typeface="Google Sans"/>
            </a:endParaRPr>
          </a:p>
        </p:txBody>
      </p:sp>
    </p:spTree>
    <p:extLst>
      <p:ext uri="{BB962C8B-B14F-4D97-AF65-F5344CB8AC3E}">
        <p14:creationId xmlns:p14="http://schemas.microsoft.com/office/powerpoint/2010/main" val="3174769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D46C6-811A-3E53-704E-9094B33300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CEF631-2C96-68AE-9434-3040AFEA824D}"/>
              </a:ext>
            </a:extLst>
          </p:cNvPr>
          <p:cNvSpPr>
            <a:spLocks noGrp="1"/>
          </p:cNvSpPr>
          <p:nvPr>
            <p:ph type="title"/>
          </p:nvPr>
        </p:nvSpPr>
        <p:spPr>
          <a:xfrm>
            <a:off x="251520" y="-243408"/>
            <a:ext cx="8229600" cy="1143000"/>
          </a:xfrm>
        </p:spPr>
        <p:txBody>
          <a:bodyPr>
            <a:normAutofit/>
          </a:bodyPr>
          <a:lstStyle/>
          <a:p>
            <a:r>
              <a:rPr lang="en-GB" b="1" dirty="0"/>
              <a:t>Motivation Theories</a:t>
            </a:r>
          </a:p>
        </p:txBody>
      </p:sp>
      <p:sp>
        <p:nvSpPr>
          <p:cNvPr id="3" name="Content Placeholder 2">
            <a:extLst>
              <a:ext uri="{FF2B5EF4-FFF2-40B4-BE49-F238E27FC236}">
                <a16:creationId xmlns:a16="http://schemas.microsoft.com/office/drawing/2014/main" id="{D046880B-092B-BF75-279E-58A60535C150}"/>
              </a:ext>
            </a:extLst>
          </p:cNvPr>
          <p:cNvSpPr>
            <a:spLocks noGrp="1"/>
          </p:cNvSpPr>
          <p:nvPr>
            <p:ph idx="1"/>
          </p:nvPr>
        </p:nvSpPr>
        <p:spPr>
          <a:xfrm>
            <a:off x="457200" y="836712"/>
            <a:ext cx="8229600" cy="4680520"/>
          </a:xfrm>
        </p:spPr>
        <p:txBody>
          <a:bodyPr>
            <a:normAutofit fontScale="92500" lnSpcReduction="10000"/>
          </a:bodyPr>
          <a:lstStyle/>
          <a:p>
            <a:pPr marL="0" indent="0">
              <a:lnSpc>
                <a:spcPct val="150000"/>
              </a:lnSpc>
              <a:buNone/>
            </a:pPr>
            <a:r>
              <a:rPr lang="en-GB" sz="4000" dirty="0">
                <a:latin typeface="Arial" panose="020B0604020202020204" pitchFamily="34" charset="0"/>
                <a:cs typeface="Arial" panose="020B0604020202020204" pitchFamily="34" charset="0"/>
              </a:rPr>
              <a:t>The main motivation theories are :</a:t>
            </a:r>
          </a:p>
          <a:p>
            <a:pPr marL="285750" indent="-285750">
              <a:lnSpc>
                <a:spcPct val="150000"/>
              </a:lnSpc>
              <a:buFont typeface="Wingdings" panose="05000000000000000000" pitchFamily="2" charset="2"/>
              <a:buChar char="Ø"/>
            </a:pPr>
            <a:r>
              <a:rPr lang="en-GB" sz="4000" dirty="0">
                <a:latin typeface="Arial" panose="020B0604020202020204" pitchFamily="34" charset="0"/>
                <a:cs typeface="Arial" panose="020B0604020202020204" pitchFamily="34" charset="0"/>
              </a:rPr>
              <a:t>F. W Taylor</a:t>
            </a:r>
          </a:p>
          <a:p>
            <a:pPr marL="285750" indent="-285750">
              <a:lnSpc>
                <a:spcPct val="150000"/>
              </a:lnSpc>
              <a:buFont typeface="Wingdings" panose="05000000000000000000" pitchFamily="2" charset="2"/>
              <a:buChar char="Ø"/>
            </a:pPr>
            <a:r>
              <a:rPr lang="en-GB" sz="4000" dirty="0">
                <a:latin typeface="Arial" panose="020B0604020202020204" pitchFamily="34" charset="0"/>
                <a:cs typeface="Arial" panose="020B0604020202020204" pitchFamily="34" charset="0"/>
              </a:rPr>
              <a:t>Maslow</a:t>
            </a:r>
          </a:p>
          <a:p>
            <a:pPr marL="285750" indent="-285750">
              <a:lnSpc>
                <a:spcPct val="150000"/>
              </a:lnSpc>
              <a:buFont typeface="Wingdings" panose="05000000000000000000" pitchFamily="2" charset="2"/>
              <a:buChar char="Ø"/>
            </a:pPr>
            <a:r>
              <a:rPr lang="en-GB" sz="4000" dirty="0">
                <a:latin typeface="Arial" panose="020B0604020202020204" pitchFamily="34" charset="0"/>
                <a:cs typeface="Arial" panose="020B0604020202020204" pitchFamily="34" charset="0"/>
              </a:rPr>
              <a:t>Herzberg</a:t>
            </a:r>
          </a:p>
          <a:p>
            <a:pPr marL="285750" indent="-285750">
              <a:lnSpc>
                <a:spcPct val="150000"/>
              </a:lnSpc>
              <a:buFont typeface="Wingdings" panose="05000000000000000000" pitchFamily="2" charset="2"/>
              <a:buChar char="Ø"/>
            </a:pPr>
            <a:r>
              <a:rPr lang="en-GB" sz="4000" dirty="0">
                <a:latin typeface="Arial" panose="020B0604020202020204" pitchFamily="34" charset="0"/>
                <a:cs typeface="Arial" panose="020B0604020202020204" pitchFamily="34" charset="0"/>
              </a:rPr>
              <a:t>McGregor</a:t>
            </a:r>
          </a:p>
          <a:p>
            <a:pPr algn="l"/>
            <a:endParaRPr lang="en-GB" b="0" i="0" dirty="0">
              <a:solidFill>
                <a:srgbClr val="1F1F1F"/>
              </a:solidFill>
              <a:effectLst/>
              <a:latin typeface="Google Sans"/>
            </a:endParaRPr>
          </a:p>
        </p:txBody>
      </p:sp>
    </p:spTree>
    <p:extLst>
      <p:ext uri="{BB962C8B-B14F-4D97-AF65-F5344CB8AC3E}">
        <p14:creationId xmlns:p14="http://schemas.microsoft.com/office/powerpoint/2010/main" val="884009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b="1" dirty="0"/>
              <a:t>F.W TAYLOR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0" y="692696"/>
            <a:ext cx="5256584" cy="5760640"/>
          </a:xfrm>
        </p:spPr>
        <p:txBody>
          <a:bodyPr>
            <a:noAutofit/>
          </a:bodyPr>
          <a:lstStyle/>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Frederick Taylor started his working life as a labourer in a factory in America in 1880s.</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He rose to become the chief engineer.</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During this time, he conducted experiments, at the steel company where he worked, on how labour productivity could be increased.</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He was looking at workers who worked in factories.</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He broke down their jobs into simple processes and then calculated how much output they should be able to go in a day.</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If they produced this target, they would be paid more money.</a:t>
            </a:r>
          </a:p>
        </p:txBody>
      </p:sp>
      <p:pic>
        <p:nvPicPr>
          <p:cNvPr id="4" name="Picture 3">
            <a:extLst>
              <a:ext uri="{FF2B5EF4-FFF2-40B4-BE49-F238E27FC236}">
                <a16:creationId xmlns:a16="http://schemas.microsoft.com/office/drawing/2014/main" id="{96B4EE16-5BBA-B167-3F03-E03583DCC5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82042" y="692696"/>
            <a:ext cx="3276000" cy="4423283"/>
          </a:xfrm>
          <a:prstGeom prst="rect">
            <a:avLst/>
          </a:prstGeom>
        </p:spPr>
      </p:pic>
    </p:spTree>
    <p:extLst>
      <p:ext uri="{BB962C8B-B14F-4D97-AF65-F5344CB8AC3E}">
        <p14:creationId xmlns:p14="http://schemas.microsoft.com/office/powerpoint/2010/main" val="48871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b="1" dirty="0"/>
              <a:t>F.W Taylor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0" y="692696"/>
            <a:ext cx="8964488" cy="3917032"/>
          </a:xfrm>
        </p:spPr>
        <p:txBody>
          <a:bodyPr>
            <a:normAutofit fontScale="92500"/>
          </a:bodyPr>
          <a:lstStyle/>
          <a:p>
            <a:pPr marL="285750" indent="-285750">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Taylor saw employees rather like machines – when they were working hard, their productivity would be high and therefore costs would be low (any extra output would be worth more than the extra pay the workers received).</a:t>
            </a:r>
          </a:p>
          <a:p>
            <a:pPr marL="285750" indent="-285750">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Taylor’s ideas resulted in big productivity gains at the company where he worked and many other businesses adopted his ideas. </a:t>
            </a:r>
          </a:p>
          <a:p>
            <a:pPr marL="285750" indent="-285750">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But there are several criticisms of Taylor’s ideas</a:t>
            </a:r>
            <a:r>
              <a:rPr lang="en-GB" sz="2000" dirty="0">
                <a:latin typeface="Arial" panose="020B0604020202020204" pitchFamily="34" charset="0"/>
                <a:cs typeface="Arial" panose="020B0604020202020204" pitchFamily="34" charset="0"/>
              </a:rPr>
              <a:t>.</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031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b="1" dirty="0"/>
              <a:t>Criticism of Taylor’s Ideas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0" y="692696"/>
            <a:ext cx="8820472" cy="3917032"/>
          </a:xfrm>
        </p:spPr>
        <p:txBody>
          <a:bodyPr>
            <a:noAutofit/>
          </a:bodyPr>
          <a:lstStyle/>
          <a:p>
            <a:pPr marL="285750" indent="-285750">
              <a:lnSpc>
                <a:spcPct val="17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His ideas where too simplistic – employees are motivated by many things and not just money.</a:t>
            </a:r>
          </a:p>
          <a:p>
            <a:pPr marL="285750" indent="-285750">
              <a:lnSpc>
                <a:spcPct val="17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You can pay an employee more money, but if they are unfulfilled by their work in some way, there will be no increase in their effectiveness at work and there will be no productivity gains.</a:t>
            </a:r>
          </a:p>
          <a:p>
            <a:pPr marL="285750" indent="-285750">
              <a:lnSpc>
                <a:spcPct val="17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A practical problem arises if you cannot easily measure an employee’s output.</a:t>
            </a:r>
          </a:p>
        </p:txBody>
      </p:sp>
    </p:spTree>
    <p:extLst>
      <p:ext uri="{BB962C8B-B14F-4D97-AF65-F5344CB8AC3E}">
        <p14:creationId xmlns:p14="http://schemas.microsoft.com/office/powerpoint/2010/main" val="394881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07504" y="-315416"/>
            <a:ext cx="8229600" cy="1143000"/>
          </a:xfrm>
        </p:spPr>
        <p:txBody>
          <a:bodyPr>
            <a:normAutofit/>
          </a:bodyPr>
          <a:lstStyle/>
          <a:p>
            <a:r>
              <a:rPr lang="en-GB" b="1" dirty="0"/>
              <a:t>MASLOW</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620688"/>
            <a:ext cx="4896544" cy="4608512"/>
          </a:xfrm>
        </p:spPr>
        <p:txBody>
          <a:bodyPr>
            <a:normAutofit fontScale="85000" lnSpcReduction="10000"/>
          </a:bodyPr>
          <a:lstStyle/>
          <a:p>
            <a:pPr algn="l">
              <a:lnSpc>
                <a:spcPct val="150000"/>
              </a:lnSpc>
              <a:spcBef>
                <a:spcPts val="0"/>
              </a:spcBef>
              <a:buFont typeface="Wingdings" panose="05000000000000000000" pitchFamily="2" charset="2"/>
              <a:buChar char="q"/>
            </a:pPr>
            <a:r>
              <a:rPr lang="en-GB" sz="2800" b="0" i="0" dirty="0">
                <a:solidFill>
                  <a:srgbClr val="0D0D0D"/>
                </a:solidFill>
                <a:effectLst/>
                <a:latin typeface="Arial" panose="020B0604020202020204" pitchFamily="34" charset="0"/>
                <a:cs typeface="Arial" panose="020B0604020202020204" pitchFamily="34" charset="0"/>
              </a:rPr>
              <a:t>Abraham Maslow studied employee –motivation.</a:t>
            </a:r>
          </a:p>
          <a:p>
            <a:pPr algn="l">
              <a:lnSpc>
                <a:spcPct val="150000"/>
              </a:lnSpc>
              <a:spcBef>
                <a:spcPts val="0"/>
              </a:spcBef>
              <a:buFont typeface="Wingdings" panose="05000000000000000000" pitchFamily="2" charset="2"/>
              <a:buChar char="q"/>
            </a:pPr>
            <a:r>
              <a:rPr lang="en-GB" sz="2800" b="0" i="0" dirty="0">
                <a:solidFill>
                  <a:srgbClr val="0D0D0D"/>
                </a:solidFill>
                <a:effectLst/>
                <a:latin typeface="Arial" panose="020B0604020202020204" pitchFamily="34" charset="0"/>
                <a:cs typeface="Arial" panose="020B0604020202020204" pitchFamily="34" charset="0"/>
              </a:rPr>
              <a:t>Maslow believed that there was a hierarchy of needs.</a:t>
            </a:r>
          </a:p>
          <a:p>
            <a:pPr algn="l">
              <a:lnSpc>
                <a:spcPct val="150000"/>
              </a:lnSpc>
              <a:spcBef>
                <a:spcPts val="0"/>
              </a:spcBef>
              <a:buFont typeface="Wingdings" panose="05000000000000000000" pitchFamily="2" charset="2"/>
              <a:buChar char="q"/>
            </a:pPr>
            <a:r>
              <a:rPr lang="en-GB" sz="2800" b="0" i="0" dirty="0">
                <a:solidFill>
                  <a:srgbClr val="0D0D0D"/>
                </a:solidFill>
                <a:effectLst/>
                <a:latin typeface="Arial" panose="020B0604020202020204" pitchFamily="34" charset="0"/>
                <a:cs typeface="Arial" panose="020B0604020202020204" pitchFamily="34" charset="0"/>
              </a:rPr>
              <a:t>Each level had to be met before the next one could be achieved</a:t>
            </a:r>
          </a:p>
          <a:p>
            <a:pPr algn="l">
              <a:lnSpc>
                <a:spcPct val="150000"/>
              </a:lnSpc>
              <a:spcBef>
                <a:spcPts val="0"/>
              </a:spcBef>
              <a:buFont typeface="Wingdings" panose="05000000000000000000" pitchFamily="2" charset="2"/>
              <a:buChar char="q"/>
            </a:pPr>
            <a:r>
              <a:rPr lang="en-GB" sz="2800" b="0" i="0" dirty="0">
                <a:solidFill>
                  <a:srgbClr val="0D0D0D"/>
                </a:solidFill>
                <a:effectLst/>
                <a:latin typeface="Arial" panose="020B0604020202020204" pitchFamily="34" charset="0"/>
                <a:cs typeface="Arial" panose="020B0604020202020204" pitchFamily="34" charset="0"/>
              </a:rPr>
              <a:t>He proposed a hierarchy of needs shown in this diagram</a:t>
            </a:r>
          </a:p>
          <a:p>
            <a:pPr algn="l"/>
            <a:endParaRPr lang="en-GB" b="0" i="0" dirty="0">
              <a:solidFill>
                <a:srgbClr val="0D0D0D"/>
              </a:solidFill>
              <a:effectLst/>
              <a:latin typeface="Söhne"/>
            </a:endParaRPr>
          </a:p>
        </p:txBody>
      </p:sp>
      <p:pic>
        <p:nvPicPr>
          <p:cNvPr id="4" name="Picture 3">
            <a:extLst>
              <a:ext uri="{FF2B5EF4-FFF2-40B4-BE49-F238E27FC236}">
                <a16:creationId xmlns:a16="http://schemas.microsoft.com/office/drawing/2014/main" id="{B6999490-E84E-867B-323C-99E01EE343E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48064" y="853726"/>
            <a:ext cx="3744000" cy="3744000"/>
          </a:xfrm>
          <a:prstGeom prst="rect">
            <a:avLst/>
          </a:prstGeom>
        </p:spPr>
      </p:pic>
    </p:spTree>
    <p:extLst>
      <p:ext uri="{BB962C8B-B14F-4D97-AF65-F5344CB8AC3E}">
        <p14:creationId xmlns:p14="http://schemas.microsoft.com/office/powerpoint/2010/main" val="217901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08571"/>
            <a:ext cx="8229600" cy="1143000"/>
          </a:xfrm>
        </p:spPr>
        <p:txBody>
          <a:bodyPr>
            <a:normAutofit/>
          </a:bodyPr>
          <a:lstStyle/>
          <a:p>
            <a:r>
              <a:rPr lang="en-GB" b="1" dirty="0"/>
              <a:t>Maslow’s Hierarchy of Needs</a:t>
            </a:r>
          </a:p>
        </p:txBody>
      </p:sp>
      <p:pic>
        <p:nvPicPr>
          <p:cNvPr id="6" name="Picture 5">
            <a:extLst>
              <a:ext uri="{FF2B5EF4-FFF2-40B4-BE49-F238E27FC236}">
                <a16:creationId xmlns:a16="http://schemas.microsoft.com/office/drawing/2014/main" id="{A7E9D13F-F911-1E38-D074-2E45DFD802BC}"/>
              </a:ext>
            </a:extLst>
          </p:cNvPr>
          <p:cNvPicPr>
            <a:picLocks noChangeAspect="1"/>
          </p:cNvPicPr>
          <p:nvPr/>
        </p:nvPicPr>
        <p:blipFill rotWithShape="1">
          <a:blip r:embed="rId2"/>
          <a:srcRect l="38654" t="31635" r="19923" b="12257"/>
          <a:stretch/>
        </p:blipFill>
        <p:spPr>
          <a:xfrm>
            <a:off x="1648875" y="1195796"/>
            <a:ext cx="6120000" cy="4466408"/>
          </a:xfrm>
          <a:prstGeom prst="rect">
            <a:avLst/>
          </a:prstGeom>
        </p:spPr>
      </p:pic>
      <p:sp>
        <p:nvSpPr>
          <p:cNvPr id="7" name="TextBox 6">
            <a:extLst>
              <a:ext uri="{FF2B5EF4-FFF2-40B4-BE49-F238E27FC236}">
                <a16:creationId xmlns:a16="http://schemas.microsoft.com/office/drawing/2014/main" id="{7342765C-2076-9CDF-0B32-94A61C762FB6}"/>
              </a:ext>
            </a:extLst>
          </p:cNvPr>
          <p:cNvSpPr txBox="1"/>
          <p:nvPr/>
        </p:nvSpPr>
        <p:spPr>
          <a:xfrm>
            <a:off x="3386281" y="5058505"/>
            <a:ext cx="3418450" cy="369332"/>
          </a:xfrm>
          <a:prstGeom prst="rect">
            <a:avLst/>
          </a:prstGeom>
          <a:noFill/>
        </p:spPr>
        <p:txBody>
          <a:bodyPr wrap="square" rtlCol="0">
            <a:spAutoFit/>
          </a:bodyPr>
          <a:lstStyle/>
          <a:p>
            <a:r>
              <a:rPr lang="en-GB" dirty="0"/>
              <a:t>Psychological Needs</a:t>
            </a:r>
          </a:p>
        </p:txBody>
      </p:sp>
      <p:sp>
        <p:nvSpPr>
          <p:cNvPr id="8" name="TextBox 7">
            <a:extLst>
              <a:ext uri="{FF2B5EF4-FFF2-40B4-BE49-F238E27FC236}">
                <a16:creationId xmlns:a16="http://schemas.microsoft.com/office/drawing/2014/main" id="{8DFCE5C7-0BBA-4560-86FE-3199AFF139D5}"/>
              </a:ext>
            </a:extLst>
          </p:cNvPr>
          <p:cNvSpPr txBox="1"/>
          <p:nvPr/>
        </p:nvSpPr>
        <p:spPr>
          <a:xfrm>
            <a:off x="3365688" y="4337793"/>
            <a:ext cx="2588455" cy="366830"/>
          </a:xfrm>
          <a:prstGeom prst="rect">
            <a:avLst/>
          </a:prstGeom>
          <a:noFill/>
        </p:spPr>
        <p:txBody>
          <a:bodyPr wrap="square" rtlCol="0">
            <a:spAutoFit/>
          </a:bodyPr>
          <a:lstStyle/>
          <a:p>
            <a:r>
              <a:rPr lang="en-GB" dirty="0"/>
              <a:t>Safety/ Security Needs</a:t>
            </a:r>
          </a:p>
        </p:txBody>
      </p:sp>
      <p:sp>
        <p:nvSpPr>
          <p:cNvPr id="9" name="TextBox 8">
            <a:extLst>
              <a:ext uri="{FF2B5EF4-FFF2-40B4-BE49-F238E27FC236}">
                <a16:creationId xmlns:a16="http://schemas.microsoft.com/office/drawing/2014/main" id="{D0DA7AAE-F981-7013-B93B-84285BB04FE4}"/>
              </a:ext>
            </a:extLst>
          </p:cNvPr>
          <p:cNvSpPr txBox="1"/>
          <p:nvPr/>
        </p:nvSpPr>
        <p:spPr>
          <a:xfrm>
            <a:off x="3700976" y="3600511"/>
            <a:ext cx="2862266" cy="383400"/>
          </a:xfrm>
          <a:prstGeom prst="rect">
            <a:avLst/>
          </a:prstGeom>
          <a:noFill/>
        </p:spPr>
        <p:txBody>
          <a:bodyPr wrap="square" rtlCol="0">
            <a:spAutoFit/>
          </a:bodyPr>
          <a:lstStyle/>
          <a:p>
            <a:r>
              <a:rPr lang="en-GB" dirty="0"/>
              <a:t>Social Needs</a:t>
            </a:r>
          </a:p>
        </p:txBody>
      </p:sp>
      <p:sp>
        <p:nvSpPr>
          <p:cNvPr id="10" name="TextBox 9">
            <a:extLst>
              <a:ext uri="{FF2B5EF4-FFF2-40B4-BE49-F238E27FC236}">
                <a16:creationId xmlns:a16="http://schemas.microsoft.com/office/drawing/2014/main" id="{C69C04EB-6070-AB10-B152-7B6390731FFC}"/>
              </a:ext>
            </a:extLst>
          </p:cNvPr>
          <p:cNvSpPr txBox="1"/>
          <p:nvPr/>
        </p:nvSpPr>
        <p:spPr>
          <a:xfrm>
            <a:off x="3868527" y="2838090"/>
            <a:ext cx="1931198" cy="383400"/>
          </a:xfrm>
          <a:prstGeom prst="rect">
            <a:avLst/>
          </a:prstGeom>
          <a:noFill/>
        </p:spPr>
        <p:txBody>
          <a:bodyPr wrap="square" rtlCol="0">
            <a:spAutoFit/>
          </a:bodyPr>
          <a:lstStyle/>
          <a:p>
            <a:r>
              <a:rPr lang="en-GB" dirty="0"/>
              <a:t>Esteem Needs</a:t>
            </a:r>
          </a:p>
        </p:txBody>
      </p:sp>
      <p:sp>
        <p:nvSpPr>
          <p:cNvPr id="11" name="TextBox 10">
            <a:extLst>
              <a:ext uri="{FF2B5EF4-FFF2-40B4-BE49-F238E27FC236}">
                <a16:creationId xmlns:a16="http://schemas.microsoft.com/office/drawing/2014/main" id="{A583FEEB-B055-31E1-C304-1324BCA3E7D5}"/>
              </a:ext>
            </a:extLst>
          </p:cNvPr>
          <p:cNvSpPr txBox="1"/>
          <p:nvPr/>
        </p:nvSpPr>
        <p:spPr>
          <a:xfrm>
            <a:off x="3965632" y="1893946"/>
            <a:ext cx="1486486" cy="646331"/>
          </a:xfrm>
          <a:prstGeom prst="rect">
            <a:avLst/>
          </a:prstGeom>
          <a:noFill/>
        </p:spPr>
        <p:txBody>
          <a:bodyPr wrap="square" rtlCol="0">
            <a:spAutoFit/>
          </a:bodyPr>
          <a:lstStyle/>
          <a:p>
            <a:pPr algn="ctr"/>
            <a:r>
              <a:rPr lang="en-GB" dirty="0"/>
              <a:t>Self-actualisation</a:t>
            </a:r>
          </a:p>
        </p:txBody>
      </p:sp>
      <p:sp>
        <p:nvSpPr>
          <p:cNvPr id="12" name="TextBox 11">
            <a:extLst>
              <a:ext uri="{FF2B5EF4-FFF2-40B4-BE49-F238E27FC236}">
                <a16:creationId xmlns:a16="http://schemas.microsoft.com/office/drawing/2014/main" id="{9AA75367-CD43-7AAE-0FD0-654B2414D7F8}"/>
              </a:ext>
            </a:extLst>
          </p:cNvPr>
          <p:cNvSpPr txBox="1"/>
          <p:nvPr/>
        </p:nvSpPr>
        <p:spPr>
          <a:xfrm>
            <a:off x="7526932" y="4795525"/>
            <a:ext cx="1732105" cy="830997"/>
          </a:xfrm>
          <a:prstGeom prst="rect">
            <a:avLst/>
          </a:prstGeom>
          <a:noFill/>
        </p:spPr>
        <p:txBody>
          <a:bodyPr wrap="square" rtlCol="0">
            <a:spAutoFit/>
          </a:bodyPr>
          <a:lstStyle/>
          <a:p>
            <a:r>
              <a:rPr lang="en-GB" sz="1600" dirty="0">
                <a:solidFill>
                  <a:srgbClr val="FF0000"/>
                </a:solidFill>
              </a:rPr>
              <a:t>Wages high enough to meet weekly bills</a:t>
            </a:r>
          </a:p>
        </p:txBody>
      </p:sp>
      <p:sp>
        <p:nvSpPr>
          <p:cNvPr id="13" name="TextBox 12">
            <a:extLst>
              <a:ext uri="{FF2B5EF4-FFF2-40B4-BE49-F238E27FC236}">
                <a16:creationId xmlns:a16="http://schemas.microsoft.com/office/drawing/2014/main" id="{4F83DF5F-1CDA-FEBB-A883-001B63062E42}"/>
              </a:ext>
            </a:extLst>
          </p:cNvPr>
          <p:cNvSpPr txBox="1"/>
          <p:nvPr/>
        </p:nvSpPr>
        <p:spPr>
          <a:xfrm>
            <a:off x="47022" y="4884080"/>
            <a:ext cx="2136848" cy="584775"/>
          </a:xfrm>
          <a:prstGeom prst="rect">
            <a:avLst/>
          </a:prstGeom>
          <a:noFill/>
        </p:spPr>
        <p:txBody>
          <a:bodyPr wrap="square" rtlCol="0">
            <a:spAutoFit/>
          </a:bodyPr>
          <a:lstStyle/>
          <a:p>
            <a:r>
              <a:rPr lang="en-GB" sz="1600" dirty="0">
                <a:solidFill>
                  <a:srgbClr val="FF0000"/>
                </a:solidFill>
              </a:rPr>
              <a:t>Food, rest, recreation, shelter</a:t>
            </a:r>
          </a:p>
        </p:txBody>
      </p:sp>
      <p:sp>
        <p:nvSpPr>
          <p:cNvPr id="14" name="TextBox 13">
            <a:extLst>
              <a:ext uri="{FF2B5EF4-FFF2-40B4-BE49-F238E27FC236}">
                <a16:creationId xmlns:a16="http://schemas.microsoft.com/office/drawing/2014/main" id="{813C638D-6929-8ACE-240E-EFCB303F383B}"/>
              </a:ext>
            </a:extLst>
          </p:cNvPr>
          <p:cNvSpPr txBox="1"/>
          <p:nvPr/>
        </p:nvSpPr>
        <p:spPr>
          <a:xfrm>
            <a:off x="6906308" y="4234453"/>
            <a:ext cx="1814732" cy="338554"/>
          </a:xfrm>
          <a:prstGeom prst="rect">
            <a:avLst/>
          </a:prstGeom>
          <a:noFill/>
        </p:spPr>
        <p:txBody>
          <a:bodyPr wrap="square" rtlCol="0">
            <a:spAutoFit/>
          </a:bodyPr>
          <a:lstStyle/>
          <a:p>
            <a:r>
              <a:rPr lang="en-GB" sz="1600" dirty="0">
                <a:solidFill>
                  <a:srgbClr val="00B050"/>
                </a:solidFill>
              </a:rPr>
              <a:t>Job security</a:t>
            </a:r>
          </a:p>
        </p:txBody>
      </p:sp>
      <p:sp>
        <p:nvSpPr>
          <p:cNvPr id="15" name="TextBox 14">
            <a:extLst>
              <a:ext uri="{FF2B5EF4-FFF2-40B4-BE49-F238E27FC236}">
                <a16:creationId xmlns:a16="http://schemas.microsoft.com/office/drawing/2014/main" id="{344D68C0-B30B-DDF9-EE29-DFB537351868}"/>
              </a:ext>
            </a:extLst>
          </p:cNvPr>
          <p:cNvSpPr txBox="1"/>
          <p:nvPr/>
        </p:nvSpPr>
        <p:spPr>
          <a:xfrm>
            <a:off x="47022" y="3922295"/>
            <a:ext cx="2861603" cy="830997"/>
          </a:xfrm>
          <a:prstGeom prst="rect">
            <a:avLst/>
          </a:prstGeom>
          <a:noFill/>
        </p:spPr>
        <p:txBody>
          <a:bodyPr wrap="square" rtlCol="0">
            <a:spAutoFit/>
          </a:bodyPr>
          <a:lstStyle/>
          <a:p>
            <a:r>
              <a:rPr lang="en-GB" sz="1600" dirty="0">
                <a:solidFill>
                  <a:srgbClr val="00B050"/>
                </a:solidFill>
              </a:rPr>
              <a:t>Protection against danger,  protection against poverty, fair treatment</a:t>
            </a:r>
          </a:p>
        </p:txBody>
      </p:sp>
      <p:sp>
        <p:nvSpPr>
          <p:cNvPr id="16" name="TextBox 15">
            <a:extLst>
              <a:ext uri="{FF2B5EF4-FFF2-40B4-BE49-F238E27FC236}">
                <a16:creationId xmlns:a16="http://schemas.microsoft.com/office/drawing/2014/main" id="{665B0698-1197-F267-D2B4-079F0DBDFD9E}"/>
              </a:ext>
            </a:extLst>
          </p:cNvPr>
          <p:cNvSpPr txBox="1"/>
          <p:nvPr/>
        </p:nvSpPr>
        <p:spPr>
          <a:xfrm>
            <a:off x="6412642" y="3341301"/>
            <a:ext cx="2644726" cy="584775"/>
          </a:xfrm>
          <a:prstGeom prst="rect">
            <a:avLst/>
          </a:prstGeom>
          <a:noFill/>
        </p:spPr>
        <p:txBody>
          <a:bodyPr wrap="square" rtlCol="0">
            <a:spAutoFit/>
          </a:bodyPr>
          <a:lstStyle/>
          <a:p>
            <a:r>
              <a:rPr lang="en-GB" sz="1600" dirty="0"/>
              <a:t>Work colleagues that support you at work</a:t>
            </a:r>
          </a:p>
        </p:txBody>
      </p:sp>
      <p:sp>
        <p:nvSpPr>
          <p:cNvPr id="17" name="TextBox 16">
            <a:extLst>
              <a:ext uri="{FF2B5EF4-FFF2-40B4-BE49-F238E27FC236}">
                <a16:creationId xmlns:a16="http://schemas.microsoft.com/office/drawing/2014/main" id="{1A21C1E3-6045-219C-EDE9-707AFBC018FA}"/>
              </a:ext>
            </a:extLst>
          </p:cNvPr>
          <p:cNvSpPr txBox="1"/>
          <p:nvPr/>
        </p:nvSpPr>
        <p:spPr>
          <a:xfrm>
            <a:off x="865484" y="3299252"/>
            <a:ext cx="2664772" cy="584775"/>
          </a:xfrm>
          <a:prstGeom prst="rect">
            <a:avLst/>
          </a:prstGeom>
          <a:noFill/>
        </p:spPr>
        <p:txBody>
          <a:bodyPr wrap="square" rtlCol="0">
            <a:spAutoFit/>
          </a:bodyPr>
          <a:lstStyle/>
          <a:p>
            <a:r>
              <a:rPr lang="en-GB" sz="1600" dirty="0"/>
              <a:t>Friendship, a sense of belonging to a team</a:t>
            </a:r>
          </a:p>
        </p:txBody>
      </p:sp>
      <p:sp>
        <p:nvSpPr>
          <p:cNvPr id="18" name="TextBox 17">
            <a:extLst>
              <a:ext uri="{FF2B5EF4-FFF2-40B4-BE49-F238E27FC236}">
                <a16:creationId xmlns:a16="http://schemas.microsoft.com/office/drawing/2014/main" id="{E2F1456D-0B80-5728-D83C-D633BE1313D7}"/>
              </a:ext>
            </a:extLst>
          </p:cNvPr>
          <p:cNvSpPr txBox="1"/>
          <p:nvPr/>
        </p:nvSpPr>
        <p:spPr>
          <a:xfrm>
            <a:off x="5878477" y="2603411"/>
            <a:ext cx="3242094" cy="584775"/>
          </a:xfrm>
          <a:prstGeom prst="rect">
            <a:avLst/>
          </a:prstGeom>
          <a:noFill/>
        </p:spPr>
        <p:txBody>
          <a:bodyPr wrap="square" rtlCol="0">
            <a:spAutoFit/>
          </a:bodyPr>
          <a:lstStyle/>
          <a:p>
            <a:r>
              <a:rPr lang="en-GB" sz="1600" dirty="0">
                <a:solidFill>
                  <a:srgbClr val="7030A0"/>
                </a:solidFill>
              </a:rPr>
              <a:t>Being given recognition for a job well done</a:t>
            </a:r>
          </a:p>
        </p:txBody>
      </p:sp>
      <p:sp>
        <p:nvSpPr>
          <p:cNvPr id="19" name="TextBox 18">
            <a:extLst>
              <a:ext uri="{FF2B5EF4-FFF2-40B4-BE49-F238E27FC236}">
                <a16:creationId xmlns:a16="http://schemas.microsoft.com/office/drawing/2014/main" id="{A22C935B-92A1-2E13-DF41-CF04D39B4717}"/>
              </a:ext>
            </a:extLst>
          </p:cNvPr>
          <p:cNvSpPr txBox="1"/>
          <p:nvPr/>
        </p:nvSpPr>
        <p:spPr>
          <a:xfrm>
            <a:off x="745754" y="2540277"/>
            <a:ext cx="3391843" cy="584775"/>
          </a:xfrm>
          <a:prstGeom prst="rect">
            <a:avLst/>
          </a:prstGeom>
          <a:noFill/>
        </p:spPr>
        <p:txBody>
          <a:bodyPr wrap="square" rtlCol="0">
            <a:spAutoFit/>
          </a:bodyPr>
          <a:lstStyle/>
          <a:p>
            <a:r>
              <a:rPr lang="en-GB" sz="1600" dirty="0">
                <a:solidFill>
                  <a:srgbClr val="7030A0"/>
                </a:solidFill>
              </a:rPr>
              <a:t>Having status and recognition, achievement, independence</a:t>
            </a:r>
          </a:p>
        </p:txBody>
      </p:sp>
      <p:sp>
        <p:nvSpPr>
          <p:cNvPr id="20" name="TextBox 19">
            <a:extLst>
              <a:ext uri="{FF2B5EF4-FFF2-40B4-BE49-F238E27FC236}">
                <a16:creationId xmlns:a16="http://schemas.microsoft.com/office/drawing/2014/main" id="{1DD3489B-3658-A966-227D-5C0F6FAABF52}"/>
              </a:ext>
            </a:extLst>
          </p:cNvPr>
          <p:cNvSpPr txBox="1"/>
          <p:nvPr/>
        </p:nvSpPr>
        <p:spPr>
          <a:xfrm>
            <a:off x="5136600" y="1521077"/>
            <a:ext cx="3832834" cy="584775"/>
          </a:xfrm>
          <a:prstGeom prst="rect">
            <a:avLst/>
          </a:prstGeom>
          <a:noFill/>
        </p:spPr>
        <p:txBody>
          <a:bodyPr wrap="square" rtlCol="0">
            <a:spAutoFit/>
          </a:bodyPr>
          <a:lstStyle/>
          <a:p>
            <a:r>
              <a:rPr lang="en-GB" sz="1600" dirty="0">
                <a:solidFill>
                  <a:srgbClr val="0070C0"/>
                </a:solidFill>
              </a:rPr>
              <a:t>Being promoted and given more responsibility</a:t>
            </a:r>
          </a:p>
        </p:txBody>
      </p:sp>
      <p:sp>
        <p:nvSpPr>
          <p:cNvPr id="21" name="TextBox 20">
            <a:extLst>
              <a:ext uri="{FF2B5EF4-FFF2-40B4-BE49-F238E27FC236}">
                <a16:creationId xmlns:a16="http://schemas.microsoft.com/office/drawing/2014/main" id="{2472697C-D810-F31C-AA40-3D97AE72995C}"/>
              </a:ext>
            </a:extLst>
          </p:cNvPr>
          <p:cNvSpPr txBox="1"/>
          <p:nvPr/>
        </p:nvSpPr>
        <p:spPr>
          <a:xfrm>
            <a:off x="490876" y="1500643"/>
            <a:ext cx="4072815" cy="830997"/>
          </a:xfrm>
          <a:prstGeom prst="rect">
            <a:avLst/>
          </a:prstGeom>
          <a:noFill/>
        </p:spPr>
        <p:txBody>
          <a:bodyPr wrap="square" rtlCol="0">
            <a:spAutoFit/>
          </a:bodyPr>
          <a:lstStyle/>
          <a:p>
            <a:r>
              <a:rPr lang="en-GB" sz="1600" dirty="0">
                <a:solidFill>
                  <a:srgbClr val="0070C0"/>
                </a:solidFill>
              </a:rPr>
              <a:t>Succeeding to your full potential,  feeling that you have done a good job, not just financial and personal reward  </a:t>
            </a:r>
          </a:p>
        </p:txBody>
      </p:sp>
    </p:spTree>
    <p:extLst>
      <p:ext uri="{BB962C8B-B14F-4D97-AF65-F5344CB8AC3E}">
        <p14:creationId xmlns:p14="http://schemas.microsoft.com/office/powerpoint/2010/main" val="21711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95536" y="-315416"/>
            <a:ext cx="8229600" cy="1143000"/>
          </a:xfrm>
        </p:spPr>
        <p:txBody>
          <a:bodyPr>
            <a:normAutofit/>
          </a:bodyPr>
          <a:lstStyle/>
          <a:p>
            <a:r>
              <a:rPr lang="en-GB" b="1" dirty="0"/>
              <a:t>Maslow</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620688"/>
            <a:ext cx="8229600" cy="4896544"/>
          </a:xfrm>
        </p:spPr>
        <p:txBody>
          <a:bodyPr>
            <a:normAutofit fontScale="47500" lnSpcReduction="20000"/>
          </a:bodyPr>
          <a:lstStyle/>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Businesses have begun to recognise that if employees are going to be motivated to work effectively, then the higher levels in the hierarchy must be available to them.</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Money alone will not be the single route to increase  productivity as was thought by Taylor.</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Evidence for the hierarchy can be seen in people who are unemployed. They very often lose their self-respect and self-esteem and may not have the feeling of belonging to society, which often comes from working.</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Maslow also suggested that each level in the hierarchy must be achieved before an employee can be motivated by the next level. For example, once social needs are met, this will no longer motivate the employee but the opportunity to gain the respect of fellow workers, and to gain esteem could motivate the employee to work effectively.</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There are problems in that some levels do not appear to exist for certain individuals, while some rewards appear to fit into more than one level. For example, money allows basic needs to be purchased , but high pay can also be a status symbol or indicator of personal worth.</a:t>
            </a:r>
          </a:p>
        </p:txBody>
      </p:sp>
    </p:spTree>
    <p:extLst>
      <p:ext uri="{BB962C8B-B14F-4D97-AF65-F5344CB8AC3E}">
        <p14:creationId xmlns:p14="http://schemas.microsoft.com/office/powerpoint/2010/main" val="3830593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95536" y="-315416"/>
            <a:ext cx="8229600" cy="1143000"/>
          </a:xfrm>
        </p:spPr>
        <p:txBody>
          <a:bodyPr>
            <a:normAutofit/>
          </a:bodyPr>
          <a:lstStyle/>
          <a:p>
            <a:r>
              <a:rPr lang="en-GB" b="1" dirty="0"/>
              <a:t>Maslow</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476672"/>
            <a:ext cx="8712968" cy="5688632"/>
          </a:xfrm>
        </p:spPr>
        <p:txBody>
          <a:bodyPr>
            <a:normAutofit fontScale="70000" lnSpcReduction="20000"/>
          </a:bodyPr>
          <a:lstStyle/>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Managers must identify the level of the hierarchy that a particular job provides, and then look for ways of allowing the employees to benefit from the next level up the hierarchy. </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For example, workers in agriculture who work on a temporary basis, when required, will probably have psychological needs fulfilled, but security needs may be lacking. </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If they were offered full-time, they might feel more committed to the business and work more effectively for it.</a:t>
            </a:r>
          </a:p>
        </p:txBody>
      </p:sp>
    </p:spTree>
    <p:extLst>
      <p:ext uri="{BB962C8B-B14F-4D97-AF65-F5344CB8AC3E}">
        <p14:creationId xmlns:p14="http://schemas.microsoft.com/office/powerpoint/2010/main" val="1320996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CBA31-16F9-CEB2-0D7C-3B7C625F692D}"/>
              </a:ext>
            </a:extLst>
          </p:cNvPr>
          <p:cNvSpPr>
            <a:spLocks noGrp="1"/>
          </p:cNvSpPr>
          <p:nvPr>
            <p:ph type="title"/>
          </p:nvPr>
        </p:nvSpPr>
        <p:spPr/>
        <p:txBody>
          <a:bodyPr>
            <a:normAutofit fontScale="90000"/>
          </a:bodyPr>
          <a:lstStyle/>
          <a:p>
            <a:r>
              <a:rPr lang="en-GB" b="1" dirty="0"/>
              <a:t>Class Activity – Hierarchy of Needs</a:t>
            </a:r>
          </a:p>
        </p:txBody>
      </p:sp>
      <p:sp>
        <p:nvSpPr>
          <p:cNvPr id="3" name="Content Placeholder 2">
            <a:extLst>
              <a:ext uri="{FF2B5EF4-FFF2-40B4-BE49-F238E27FC236}">
                <a16:creationId xmlns:a16="http://schemas.microsoft.com/office/drawing/2014/main" id="{C0C2198D-3258-BB20-72CA-0312A98D75BC}"/>
              </a:ext>
            </a:extLst>
          </p:cNvPr>
          <p:cNvSpPr>
            <a:spLocks noGrp="1"/>
          </p:cNvSpPr>
          <p:nvPr>
            <p:ph idx="1"/>
          </p:nvPr>
        </p:nvSpPr>
        <p:spPr/>
        <p:txBody>
          <a:bodyPr/>
          <a:lstStyle/>
          <a:p>
            <a:pPr marL="0" indent="0">
              <a:lnSpc>
                <a:spcPct val="150000"/>
              </a:lnSpc>
              <a:spcAft>
                <a:spcPts val="800"/>
              </a:spcAft>
              <a:buNone/>
            </a:pPr>
            <a:r>
              <a:rPr lang="en-GB" sz="2800" kern="100" dirty="0">
                <a:effectLst/>
                <a:latin typeface="Arial" panose="020B0604020202020204" pitchFamily="34" charset="0"/>
                <a:ea typeface="Aptos" panose="020B0004020202020204" pitchFamily="34" charset="0"/>
                <a:cs typeface="Arial" panose="020B0604020202020204" pitchFamily="34" charset="0"/>
              </a:rPr>
              <a:t>Create your hierarchy of needs, identifying their current needs at each level and discussing how they can be fulfilled.</a:t>
            </a:r>
          </a:p>
          <a:p>
            <a:endParaRPr lang="en-GB" dirty="0"/>
          </a:p>
        </p:txBody>
      </p:sp>
    </p:spTree>
    <p:extLst>
      <p:ext uri="{BB962C8B-B14F-4D97-AF65-F5344CB8AC3E}">
        <p14:creationId xmlns:p14="http://schemas.microsoft.com/office/powerpoint/2010/main" val="29426734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71400"/>
            <a:ext cx="8229600" cy="1143000"/>
          </a:xfrm>
        </p:spPr>
        <p:txBody>
          <a:bodyPr>
            <a:normAutofit/>
          </a:bodyPr>
          <a:lstStyle/>
          <a:p>
            <a:r>
              <a:rPr lang="en-GB" b="1" dirty="0"/>
              <a:t>HERZBERG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836712"/>
            <a:ext cx="5184576" cy="4968552"/>
          </a:xfrm>
        </p:spPr>
        <p:txBody>
          <a:bodyPr>
            <a:normAutofit fontScale="62500" lnSpcReduction="20000"/>
          </a:bodyPr>
          <a:lstStyle/>
          <a:p>
            <a:pPr marL="0" indent="0">
              <a:lnSpc>
                <a:spcPct val="170000"/>
              </a:lnSpc>
              <a:spcBef>
                <a:spcPts val="0"/>
              </a:spcBef>
              <a:buNone/>
            </a:pPr>
            <a:r>
              <a:rPr lang="en-GB" dirty="0">
                <a:latin typeface="Arial" panose="020B0604020202020204" pitchFamily="34" charset="0"/>
                <a:cs typeface="Arial" panose="020B0604020202020204" pitchFamily="34" charset="0"/>
              </a:rPr>
              <a:t>Frederick Herzberg’s motivation theories were based on his </a:t>
            </a:r>
            <a:r>
              <a:rPr lang="en-GB" b="1" dirty="0">
                <a:latin typeface="Arial" panose="020B0604020202020204" pitchFamily="34" charset="0"/>
                <a:cs typeface="Arial" panose="020B0604020202020204" pitchFamily="34" charset="0"/>
              </a:rPr>
              <a:t>study of work on engineers and accountants in the US.</a:t>
            </a:r>
          </a:p>
          <a:p>
            <a:pPr marL="0" indent="0">
              <a:lnSpc>
                <a:spcPct val="170000"/>
              </a:lnSpc>
              <a:spcBef>
                <a:spcPts val="0"/>
              </a:spcBef>
              <a:buNone/>
            </a:pPr>
            <a:r>
              <a:rPr lang="en-GB" dirty="0">
                <a:latin typeface="Arial" panose="020B0604020202020204" pitchFamily="34" charset="0"/>
                <a:cs typeface="Arial" panose="020B0604020202020204" pitchFamily="34" charset="0"/>
              </a:rPr>
              <a:t>According to Herzberg, humans have two sets of needs:</a:t>
            </a:r>
          </a:p>
          <a:p>
            <a:pPr marL="285750" indent="-285750">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Hygiene’ factors or needs </a:t>
            </a:r>
            <a:r>
              <a:rPr lang="en-GB" dirty="0">
                <a:latin typeface="Arial" panose="020B0604020202020204" pitchFamily="34" charset="0"/>
                <a:cs typeface="Arial" panose="020B0604020202020204" pitchFamily="34" charset="0"/>
              </a:rPr>
              <a:t>– this is for the </a:t>
            </a:r>
            <a:r>
              <a:rPr lang="en-GB" b="1" dirty="0">
                <a:latin typeface="Arial" panose="020B0604020202020204" pitchFamily="34" charset="0"/>
                <a:cs typeface="Arial" panose="020B0604020202020204" pitchFamily="34" charset="0"/>
              </a:rPr>
              <a:t>basic animal needs</a:t>
            </a:r>
          </a:p>
          <a:p>
            <a:pPr marL="285750" indent="-285750">
              <a:lnSpc>
                <a:spcPct val="170000"/>
              </a:lnSpc>
              <a:spcBef>
                <a:spcPts val="0"/>
              </a:spcBef>
              <a:buFont typeface="Wingdings" panose="05000000000000000000" pitchFamily="2" charset="2"/>
              <a:buChar char="Ø"/>
            </a:pPr>
            <a:r>
              <a:rPr lang="en-GB" b="1" dirty="0">
                <a:latin typeface="Arial" panose="020B0604020202020204" pitchFamily="34" charset="0"/>
                <a:cs typeface="Arial" panose="020B0604020202020204" pitchFamily="34" charset="0"/>
              </a:rPr>
              <a:t>‘Motivational’ needs or ‘motivators</a:t>
            </a:r>
            <a:r>
              <a:rPr lang="en-GB" dirty="0">
                <a:latin typeface="Arial" panose="020B0604020202020204" pitchFamily="34" charset="0"/>
                <a:cs typeface="Arial" panose="020B0604020202020204" pitchFamily="34" charset="0"/>
              </a:rPr>
              <a:t>’ – this is needed for a human being to be able to </a:t>
            </a:r>
            <a:r>
              <a:rPr lang="en-GB" b="1" dirty="0">
                <a:latin typeface="Arial" panose="020B0604020202020204" pitchFamily="34" charset="0"/>
                <a:cs typeface="Arial" panose="020B0604020202020204" pitchFamily="34" charset="0"/>
              </a:rPr>
              <a:t>grow psychologically</a:t>
            </a:r>
          </a:p>
        </p:txBody>
      </p:sp>
      <p:pic>
        <p:nvPicPr>
          <p:cNvPr id="4" name="Picture 3">
            <a:extLst>
              <a:ext uri="{FF2B5EF4-FFF2-40B4-BE49-F238E27FC236}">
                <a16:creationId xmlns:a16="http://schemas.microsoft.com/office/drawing/2014/main" id="{7B8C0EF6-C42A-74BC-45DD-F273FA23E9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80112" y="620688"/>
            <a:ext cx="3924000" cy="5026738"/>
          </a:xfrm>
          <a:prstGeom prst="rect">
            <a:avLst/>
          </a:prstGeom>
        </p:spPr>
      </p:pic>
    </p:spTree>
    <p:extLst>
      <p:ext uri="{BB962C8B-B14F-4D97-AF65-F5344CB8AC3E}">
        <p14:creationId xmlns:p14="http://schemas.microsoft.com/office/powerpoint/2010/main" val="131660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0304" y="-315416"/>
            <a:ext cx="8229600" cy="1143000"/>
          </a:xfrm>
        </p:spPr>
        <p:txBody>
          <a:bodyPr>
            <a:normAutofit/>
          </a:bodyPr>
          <a:lstStyle/>
          <a:p>
            <a:r>
              <a:rPr lang="en-GB" b="1" dirty="0"/>
              <a:t>Herzberg</a:t>
            </a:r>
          </a:p>
        </p:txBody>
      </p:sp>
      <p:pic>
        <p:nvPicPr>
          <p:cNvPr id="6" name="Picture 5">
            <a:extLst>
              <a:ext uri="{FF2B5EF4-FFF2-40B4-BE49-F238E27FC236}">
                <a16:creationId xmlns:a16="http://schemas.microsoft.com/office/drawing/2014/main" id="{69A50A0A-5E49-FCD8-BADF-8909C57F21F8}"/>
              </a:ext>
            </a:extLst>
          </p:cNvPr>
          <p:cNvPicPr>
            <a:picLocks noChangeAspect="1"/>
          </p:cNvPicPr>
          <p:nvPr/>
        </p:nvPicPr>
        <p:blipFill rotWithShape="1">
          <a:blip r:embed="rId2"/>
          <a:srcRect l="34846" t="28424" r="19231" b="21250"/>
          <a:stretch/>
        </p:blipFill>
        <p:spPr>
          <a:xfrm>
            <a:off x="659567" y="733876"/>
            <a:ext cx="8208000" cy="4846412"/>
          </a:xfrm>
          <a:prstGeom prst="rect">
            <a:avLst/>
          </a:prstGeom>
        </p:spPr>
      </p:pic>
      <p:sp>
        <p:nvSpPr>
          <p:cNvPr id="7" name="TextBox 6">
            <a:extLst>
              <a:ext uri="{FF2B5EF4-FFF2-40B4-BE49-F238E27FC236}">
                <a16:creationId xmlns:a16="http://schemas.microsoft.com/office/drawing/2014/main" id="{F5B0435D-A428-7839-72C9-A0A47D211D9C}"/>
              </a:ext>
            </a:extLst>
          </p:cNvPr>
          <p:cNvSpPr txBox="1"/>
          <p:nvPr/>
        </p:nvSpPr>
        <p:spPr>
          <a:xfrm>
            <a:off x="1196447" y="1019270"/>
            <a:ext cx="2504050"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Motivators</a:t>
            </a:r>
          </a:p>
          <a:p>
            <a:endParaRPr lang="en-GB" dirty="0"/>
          </a:p>
        </p:txBody>
      </p:sp>
      <p:sp>
        <p:nvSpPr>
          <p:cNvPr id="8" name="TextBox 7">
            <a:extLst>
              <a:ext uri="{FF2B5EF4-FFF2-40B4-BE49-F238E27FC236}">
                <a16:creationId xmlns:a16="http://schemas.microsoft.com/office/drawing/2014/main" id="{71DA107D-3531-7E04-1B94-422A37644AD1}"/>
              </a:ext>
            </a:extLst>
          </p:cNvPr>
          <p:cNvSpPr txBox="1"/>
          <p:nvPr/>
        </p:nvSpPr>
        <p:spPr>
          <a:xfrm>
            <a:off x="5107266" y="1019270"/>
            <a:ext cx="3665001"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Hygiene (maintenance) factors</a:t>
            </a:r>
          </a:p>
          <a:p>
            <a:endParaRPr lang="en-GB" dirty="0"/>
          </a:p>
        </p:txBody>
      </p:sp>
      <p:sp>
        <p:nvSpPr>
          <p:cNvPr id="9" name="TextBox 8">
            <a:extLst>
              <a:ext uri="{FF2B5EF4-FFF2-40B4-BE49-F238E27FC236}">
                <a16:creationId xmlns:a16="http://schemas.microsoft.com/office/drawing/2014/main" id="{DFF7B470-A189-2284-C2BD-6A75EA35E0DA}"/>
              </a:ext>
            </a:extLst>
          </p:cNvPr>
          <p:cNvSpPr txBox="1"/>
          <p:nvPr/>
        </p:nvSpPr>
        <p:spPr>
          <a:xfrm>
            <a:off x="1088458" y="1561515"/>
            <a:ext cx="3887372" cy="244682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Achievement</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Recognition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Personal growth /development</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Advancement/promotion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Work itself</a:t>
            </a:r>
          </a:p>
          <a:p>
            <a:endParaRPr lang="en-GB" dirty="0"/>
          </a:p>
        </p:txBody>
      </p:sp>
      <p:sp>
        <p:nvSpPr>
          <p:cNvPr id="10" name="TextBox 9">
            <a:extLst>
              <a:ext uri="{FF2B5EF4-FFF2-40B4-BE49-F238E27FC236}">
                <a16:creationId xmlns:a16="http://schemas.microsoft.com/office/drawing/2014/main" id="{339CB5B2-8DEC-203B-EF9C-4C9B46D1CD0B}"/>
              </a:ext>
            </a:extLst>
          </p:cNvPr>
          <p:cNvSpPr txBox="1"/>
          <p:nvPr/>
        </p:nvSpPr>
        <p:spPr>
          <a:xfrm>
            <a:off x="5045913" y="1669809"/>
            <a:ext cx="3887372" cy="336502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Status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Security </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Work conditions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Company policies and administration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Relationship with supervisor</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Relationship with subordinates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Salary</a:t>
            </a:r>
          </a:p>
        </p:txBody>
      </p:sp>
    </p:spTree>
    <p:extLst>
      <p:ext uri="{BB962C8B-B14F-4D97-AF65-F5344CB8AC3E}">
        <p14:creationId xmlns:p14="http://schemas.microsoft.com/office/powerpoint/2010/main" val="3293806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860" y="-243408"/>
            <a:ext cx="8229600" cy="1143000"/>
          </a:xfrm>
        </p:spPr>
        <p:txBody>
          <a:bodyPr>
            <a:normAutofit/>
          </a:bodyPr>
          <a:lstStyle/>
          <a:p>
            <a:r>
              <a:rPr lang="en-GB" b="1" dirty="0"/>
              <a:t>Herzberg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41860" y="764704"/>
            <a:ext cx="8702140" cy="4752528"/>
          </a:xfrm>
        </p:spPr>
        <p:txBody>
          <a:bodyPr>
            <a:normAutofit fontScale="92500"/>
          </a:bodyPr>
          <a:lstStyle/>
          <a:p>
            <a:pPr marL="285750" indent="-285750">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According to Herzberg, the hygiene factors must be satisfied, if they are not satisfied, they act as demotivators to the worker.</a:t>
            </a:r>
          </a:p>
          <a:p>
            <a:pPr marL="285750" indent="-285750">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However, they do not act as motivators, as once satisfied, the effects of them quickly wear off.</a:t>
            </a:r>
          </a:p>
          <a:p>
            <a:pPr marL="285750" indent="-285750">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True motivators are found in other factors.</a:t>
            </a: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2394441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07504" y="-243408"/>
            <a:ext cx="8229600" cy="1143000"/>
          </a:xfrm>
        </p:spPr>
        <p:txBody>
          <a:bodyPr>
            <a:normAutofit/>
          </a:bodyPr>
          <a:lstStyle/>
          <a:p>
            <a:r>
              <a:rPr lang="en-GB" b="1" dirty="0"/>
              <a:t>MCGREGOR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764704"/>
            <a:ext cx="5112568" cy="4392488"/>
          </a:xfrm>
        </p:spPr>
        <p:txBody>
          <a:bodyPr>
            <a:normAutofit fontScale="62500" lnSpcReduction="20000"/>
          </a:bodyPr>
          <a:lstStyle/>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McGregor studied the way that employers and employees thought of work.</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He identified two types of managers – those who believe in Theory X and those who believe in Theory Y.</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He thought that managers who believed in theory Y would have better motivated workers.</a:t>
            </a:r>
          </a:p>
        </p:txBody>
      </p:sp>
      <p:pic>
        <p:nvPicPr>
          <p:cNvPr id="4" name="Picture 3">
            <a:extLst>
              <a:ext uri="{FF2B5EF4-FFF2-40B4-BE49-F238E27FC236}">
                <a16:creationId xmlns:a16="http://schemas.microsoft.com/office/drawing/2014/main" id="{DE8587B1-6F1F-533D-AB1D-43BC85E4B2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654792"/>
            <a:ext cx="3312000" cy="4747200"/>
          </a:xfrm>
          <a:prstGeom prst="rect">
            <a:avLst/>
          </a:prstGeom>
        </p:spPr>
      </p:pic>
    </p:spTree>
    <p:extLst>
      <p:ext uri="{BB962C8B-B14F-4D97-AF65-F5344CB8AC3E}">
        <p14:creationId xmlns:p14="http://schemas.microsoft.com/office/powerpoint/2010/main" val="1494736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McGregor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27584"/>
            <a:ext cx="8229600" cy="4617640"/>
          </a:xfrm>
        </p:spPr>
        <p:txBody>
          <a:bodyPr>
            <a:normAutofit fontScale="55000" lnSpcReduction="20000"/>
          </a:bodyPr>
          <a:lstStyle/>
          <a:p>
            <a:pPr marL="0" indent="0">
              <a:lnSpc>
                <a:spcPct val="170000"/>
              </a:lnSpc>
              <a:spcBef>
                <a:spcPts val="0"/>
              </a:spcBef>
              <a:buNone/>
            </a:pPr>
            <a:r>
              <a:rPr lang="en-GB" sz="3800" b="1" dirty="0">
                <a:latin typeface="Arial" panose="020B0604020202020204" pitchFamily="34" charset="0"/>
                <a:cs typeface="Arial" panose="020B0604020202020204" pitchFamily="34" charset="0"/>
              </a:rPr>
              <a:t>Theory X</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The average person does not like work.</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Workers only work for the pay </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Workers must be constantly supervised, so they will work</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Workers will resist any changes the employer wishes to make</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Workers cannot be trusted or relied upon.</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Motivation is from external factors, </a:t>
            </a:r>
            <a:r>
              <a:rPr lang="en-GB" sz="3800" dirty="0" err="1">
                <a:latin typeface="Arial" panose="020B0604020202020204" pitchFamily="34" charset="0"/>
                <a:cs typeface="Arial" panose="020B0604020202020204" pitchFamily="34" charset="0"/>
              </a:rPr>
              <a:t>e.g</a:t>
            </a:r>
            <a:r>
              <a:rPr lang="en-GB" sz="3800" dirty="0">
                <a:latin typeface="Arial" panose="020B0604020202020204" pitchFamily="34" charset="0"/>
                <a:cs typeface="Arial" panose="020B0604020202020204" pitchFamily="34" charset="0"/>
              </a:rPr>
              <a:t> pay schemes where the workers are paid more for increased output</a:t>
            </a:r>
          </a:p>
          <a:p>
            <a:pPr algn="l"/>
            <a:endParaRPr lang="en-GB" b="0" i="0" dirty="0">
              <a:solidFill>
                <a:srgbClr val="58585B"/>
              </a:solidFill>
              <a:effectLst/>
              <a:latin typeface="FiraSansRegular"/>
            </a:endParaRPr>
          </a:p>
        </p:txBody>
      </p:sp>
    </p:spTree>
    <p:extLst>
      <p:ext uri="{BB962C8B-B14F-4D97-AF65-F5344CB8AC3E}">
        <p14:creationId xmlns:p14="http://schemas.microsoft.com/office/powerpoint/2010/main" val="10497744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33211" y="-315416"/>
            <a:ext cx="8229600" cy="1143000"/>
          </a:xfrm>
        </p:spPr>
        <p:txBody>
          <a:bodyPr>
            <a:normAutofit/>
          </a:bodyPr>
          <a:lstStyle/>
          <a:p>
            <a:r>
              <a:rPr lang="en-GB" b="1" dirty="0"/>
              <a:t>McGregor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27584"/>
            <a:ext cx="8229600" cy="4689648"/>
          </a:xfrm>
        </p:spPr>
        <p:txBody>
          <a:bodyPr>
            <a:normAutofit fontScale="55000" lnSpcReduction="20000"/>
          </a:bodyPr>
          <a:lstStyle/>
          <a:p>
            <a:pPr marL="0" indent="0">
              <a:lnSpc>
                <a:spcPct val="170000"/>
              </a:lnSpc>
              <a:spcBef>
                <a:spcPts val="0"/>
              </a:spcBef>
              <a:buNone/>
            </a:pPr>
            <a:r>
              <a:rPr lang="en-GB" sz="3600" b="1" dirty="0">
                <a:latin typeface="Arial" panose="020B0604020202020204" pitchFamily="34" charset="0"/>
                <a:cs typeface="Arial" panose="020B0604020202020204" pitchFamily="34" charset="0"/>
              </a:rPr>
              <a:t>Theory Y</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like their work</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are motivated by rewards other than money</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The average person is motivated by internal factors. To motivate workers, you need to find ways to help workers take an interest in their work, e.g. give rewards/incentives</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will work independently and enjoy making decisions</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will enjoy being part of changes taking place</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are trustworthy and reliable</a:t>
            </a:r>
          </a:p>
          <a:p>
            <a:pPr algn="l"/>
            <a:endParaRPr lang="en-GB" b="0" i="0" dirty="0">
              <a:solidFill>
                <a:srgbClr val="58585B"/>
              </a:solidFill>
              <a:effectLst/>
              <a:latin typeface="FiraSansRegular"/>
            </a:endParaRPr>
          </a:p>
        </p:txBody>
      </p:sp>
    </p:spTree>
    <p:extLst>
      <p:ext uri="{BB962C8B-B14F-4D97-AF65-F5344CB8AC3E}">
        <p14:creationId xmlns:p14="http://schemas.microsoft.com/office/powerpoint/2010/main" val="17167573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16632"/>
            <a:ext cx="8229600" cy="1143000"/>
          </a:xfrm>
        </p:spPr>
        <p:txBody>
          <a:bodyPr>
            <a:normAutofit fontScale="90000"/>
          </a:bodyPr>
          <a:lstStyle/>
          <a:p>
            <a:r>
              <a:rPr lang="en-GB" b="1" dirty="0"/>
              <a:t>EMPLOYMENT ENGAGEMENT STRATEGIES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259632"/>
            <a:ext cx="8640960" cy="4329608"/>
          </a:xfrm>
        </p:spPr>
        <p:txBody>
          <a:bodyPr>
            <a:normAutofit/>
          </a:bodyPr>
          <a:lstStyle/>
          <a:p>
            <a:pPr algn="l">
              <a:lnSpc>
                <a:spcPct val="150000"/>
              </a:lnSpc>
              <a:spcBef>
                <a:spcPts val="0"/>
              </a:spcBef>
              <a:buFont typeface="Wingdings" panose="05000000000000000000" pitchFamily="2" charset="2"/>
              <a:buChar char="q"/>
            </a:pPr>
            <a:r>
              <a:rPr lang="en-GB" sz="2400" b="0" i="0" dirty="0">
                <a:effectLst/>
                <a:latin typeface="Arial" panose="020B0604020202020204" pitchFamily="34" charset="0"/>
                <a:cs typeface="Arial" panose="020B0604020202020204" pitchFamily="34" charset="0"/>
              </a:rPr>
              <a:t>Employee engagement is crucial for work satisfaction and company success. </a:t>
            </a:r>
          </a:p>
          <a:p>
            <a:pPr algn="l">
              <a:lnSpc>
                <a:spcPct val="150000"/>
              </a:lnSpc>
              <a:spcBef>
                <a:spcPts val="0"/>
              </a:spcBef>
              <a:buFont typeface="Wingdings" panose="05000000000000000000" pitchFamily="2" charset="2"/>
              <a:buChar char="q"/>
            </a:pPr>
            <a:r>
              <a:rPr lang="en-GB" sz="2400" b="0" i="0" dirty="0">
                <a:effectLst/>
                <a:latin typeface="Arial" panose="020B0604020202020204" pitchFamily="34" charset="0"/>
                <a:cs typeface="Arial" panose="020B0604020202020204" pitchFamily="34" charset="0"/>
              </a:rPr>
              <a:t>It enhances productivity, profitability, retention, customer satisfaction, and sales.</a:t>
            </a:r>
          </a:p>
          <a:p>
            <a:pPr algn="l">
              <a:lnSpc>
                <a:spcPct val="150000"/>
              </a:lnSpc>
              <a:spcBef>
                <a:spcPts val="0"/>
              </a:spcBef>
              <a:buFont typeface="Wingdings" panose="05000000000000000000" pitchFamily="2" charset="2"/>
              <a:buChar char="q"/>
            </a:pPr>
            <a:r>
              <a:rPr lang="en-GB" sz="2400" b="0" i="0" dirty="0">
                <a:effectLst/>
                <a:latin typeface="Arial" panose="020B0604020202020204" pitchFamily="34" charset="0"/>
                <a:cs typeface="Arial" panose="020B0604020202020204" pitchFamily="34" charset="0"/>
              </a:rPr>
              <a:t> High engagement levels also lead to lower absenteeism and absenteeism, thereby contributing to a company's long-term success in any industry.</a:t>
            </a:r>
          </a:p>
        </p:txBody>
      </p:sp>
    </p:spTree>
    <p:extLst>
      <p:ext uri="{BB962C8B-B14F-4D97-AF65-F5344CB8AC3E}">
        <p14:creationId xmlns:p14="http://schemas.microsoft.com/office/powerpoint/2010/main" val="3635058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0"/>
            <a:ext cx="8784976" cy="1143000"/>
          </a:xfrm>
        </p:spPr>
        <p:txBody>
          <a:bodyPr>
            <a:normAutofit fontScale="90000"/>
          </a:bodyPr>
          <a:lstStyle/>
          <a:p>
            <a:r>
              <a:rPr lang="en-GB" b="1" dirty="0"/>
              <a:t>What is Employment Engagement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340768"/>
            <a:ext cx="8229600" cy="3917032"/>
          </a:xfrm>
        </p:spPr>
        <p:txBody>
          <a:bodyPr>
            <a:norm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Employee engagement is defined as the extent to which employees feel passionate about their jobs, are committed to the organization, and put discretionary effort into their work.</a:t>
            </a:r>
          </a:p>
          <a:p>
            <a:pPr algn="l"/>
            <a:endParaRPr lang="en-GB" b="0" i="0" dirty="0">
              <a:solidFill>
                <a:srgbClr val="13343B"/>
              </a:solidFill>
              <a:effectLst/>
              <a:latin typeface="__fkGroteskNeue_a82850"/>
            </a:endParaRPr>
          </a:p>
        </p:txBody>
      </p:sp>
    </p:spTree>
    <p:extLst>
      <p:ext uri="{BB962C8B-B14F-4D97-AF65-F5344CB8AC3E}">
        <p14:creationId xmlns:p14="http://schemas.microsoft.com/office/powerpoint/2010/main" val="1659109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45581"/>
            <a:ext cx="8229600" cy="1143000"/>
          </a:xfrm>
        </p:spPr>
        <p:txBody>
          <a:bodyPr>
            <a:normAutofit fontScale="90000"/>
          </a:bodyPr>
          <a:lstStyle/>
          <a:p>
            <a:r>
              <a:rPr lang="en-GB" b="1" dirty="0"/>
              <a:t>Why is Employment Engagement Important?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7200" y="1133392"/>
            <a:ext cx="8229600" cy="5463960"/>
          </a:xfrm>
        </p:spPr>
        <p:txBody>
          <a:bodyPr>
            <a:noAutofit/>
          </a:bodyPr>
          <a:lstStyle/>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Engaging employees is crucial for retaining talent and enhancing employee satisfaction. </a:t>
            </a:r>
          </a:p>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Engaged employees are passionate about their work, not just for a </a:t>
            </a:r>
            <a:r>
              <a:rPr lang="en-GB" sz="2000" dirty="0" err="1">
                <a:latin typeface="Arial" panose="020B0604020202020204" pitchFamily="34" charset="0"/>
                <a:cs typeface="Arial" panose="020B0604020202020204" pitchFamily="34" charset="0"/>
              </a:rPr>
              <a:t>paycheck</a:t>
            </a:r>
            <a:r>
              <a:rPr lang="en-GB" sz="2000" dirty="0">
                <a:latin typeface="Arial" panose="020B0604020202020204" pitchFamily="34" charset="0"/>
                <a:cs typeface="Arial" panose="020B0604020202020204" pitchFamily="34" charset="0"/>
              </a:rPr>
              <a:t>, but for their dedication to their employers and role. </a:t>
            </a:r>
          </a:p>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Encouraging employee engagement leads to better overall performance and success for organizations.</a:t>
            </a:r>
          </a:p>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Here are important, reasons why employee engagement matters:</a:t>
            </a:r>
          </a:p>
        </p:txBody>
      </p:sp>
    </p:spTree>
    <p:extLst>
      <p:ext uri="{BB962C8B-B14F-4D97-AF65-F5344CB8AC3E}">
        <p14:creationId xmlns:p14="http://schemas.microsoft.com/office/powerpoint/2010/main" val="37654721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12A3B9-5AB2-7AD7-44AE-EDC6C52472E5}"/>
              </a:ext>
            </a:extLst>
          </p:cNvPr>
          <p:cNvPicPr>
            <a:picLocks noChangeAspect="1"/>
          </p:cNvPicPr>
          <p:nvPr/>
        </p:nvPicPr>
        <p:blipFill>
          <a:blip r:embed="rId2"/>
          <a:stretch>
            <a:fillRect/>
          </a:stretch>
        </p:blipFill>
        <p:spPr>
          <a:xfrm>
            <a:off x="432000" y="260648"/>
            <a:ext cx="8280000" cy="5145044"/>
          </a:xfrm>
          <a:prstGeom prst="rect">
            <a:avLst/>
          </a:prstGeom>
        </p:spPr>
      </p:pic>
    </p:spTree>
    <p:extLst>
      <p:ext uri="{BB962C8B-B14F-4D97-AF65-F5344CB8AC3E}">
        <p14:creationId xmlns:p14="http://schemas.microsoft.com/office/powerpoint/2010/main" val="10380769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42353"/>
            <a:ext cx="8229600" cy="1143000"/>
          </a:xfrm>
        </p:spPr>
        <p:txBody>
          <a:bodyPr>
            <a:normAutofit fontScale="90000"/>
          </a:bodyPr>
          <a:lstStyle/>
          <a:p>
            <a:r>
              <a:rPr lang="en-GB" b="1" dirty="0"/>
              <a:t>Why is Employment Engagement Important?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7200" y="1302345"/>
            <a:ext cx="8229600" cy="3917032"/>
          </a:xfrm>
        </p:spPr>
        <p:txBody>
          <a:bodyPr>
            <a:normAutofit/>
          </a:bodyPr>
          <a:lstStyle/>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1) Engaged Employees Boost Productivity: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Employees who feel invested in their roles are more productive, proud, and valued. Engaging employees through challenges and increased responsibilities boosts productivity, benefiting everyone involved and fostering a positive work environment.</a:t>
            </a:r>
          </a:p>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2) Employee Engagement Increases Customer Satisfaction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Engaged employees are more likely to interact with customers due to their infectious passion, leading to increased productivity, a happier workforce, and a more credible product pitch, resulting in a better customer experience.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95236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539552" y="0"/>
            <a:ext cx="8229600" cy="1143000"/>
          </a:xfrm>
        </p:spPr>
        <p:txBody>
          <a:bodyPr>
            <a:normAutofit fontScale="90000"/>
          </a:bodyPr>
          <a:lstStyle/>
          <a:p>
            <a:r>
              <a:rPr lang="en-GB" b="1" dirty="0"/>
              <a:t>Why is Employment Engagement Important?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412776"/>
            <a:ext cx="8517632" cy="3917032"/>
          </a:xfrm>
        </p:spPr>
        <p:txBody>
          <a:bodyPr>
            <a:normAutofit/>
          </a:bodyPr>
          <a:lstStyle/>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3) You'll Retain Your Best People: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Engaged employees are less likely to leave their jobs, and low retention rates can be attributed to a lack of engagement. Addressing the root cause of low engagement can prevent a domino effect and ensure the best employees remain.</a:t>
            </a:r>
          </a:p>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4) Employee Engagement Enhances Company Culture: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Engaged employees are easier to work with, as they live company values daily and are recognized. Celebrating engaged individuals fosters a culture of engagement.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976584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6421" y="0"/>
            <a:ext cx="8229600" cy="1143000"/>
          </a:xfrm>
        </p:spPr>
        <p:txBody>
          <a:bodyPr>
            <a:normAutofit fontScale="90000"/>
          </a:bodyPr>
          <a:lstStyle/>
          <a:p>
            <a:r>
              <a:rPr lang="en-GB" b="1" dirty="0"/>
              <a:t>Why is Employment Engagement Important?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30350" y="1143000"/>
            <a:ext cx="8229600" cy="3917032"/>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5) Engagement is a Symptom of Success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Engaged employees are engaged not because they’re productive or easy to work with, but because they feel their work matters. They feel valued. And when their successes are recognized, your people will feel like they’ve made a meaningful impact at work</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127309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fontScale="90000"/>
          </a:bodyPr>
          <a:lstStyle/>
          <a:p>
            <a:r>
              <a:rPr lang="en-GB" b="1" dirty="0"/>
              <a:t>How is Employment Engagement Measured?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p:txBody>
          <a:bodyPr>
            <a:normAutofit fontScale="92500"/>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Employee engagement is a complex issue that requires various methods to accurately assess.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One common method is an employee engagement survey, which uses numerical scales and open-ended questions to gauge commitment and perception of the company.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This real-time data provides insights into employees' attitudes and work environment.</a:t>
            </a:r>
          </a:p>
          <a:p>
            <a:endParaRPr lang="en-GB" sz="1800" kern="100" dirty="0">
              <a:latin typeface="Arial" panose="020B0604020202020204" pitchFamily="34" charset="0"/>
              <a:ea typeface="Aptos" panose="020B0004020202020204" pitchFamily="34" charset="0"/>
              <a:cs typeface="Times New Roman" panose="02020603050405020304" pitchFamily="18" charset="0"/>
            </a:endParaRPr>
          </a:p>
          <a:p>
            <a:pPr algn="l"/>
            <a:endParaRPr lang="en-GB" b="0" i="0" dirty="0">
              <a:solidFill>
                <a:srgbClr val="13343B"/>
              </a:solidFill>
              <a:effectLst/>
              <a:latin typeface="__fkGroteskNeue_a82850"/>
            </a:endParaRPr>
          </a:p>
        </p:txBody>
      </p:sp>
    </p:spTree>
    <p:extLst>
      <p:ext uri="{BB962C8B-B14F-4D97-AF65-F5344CB8AC3E}">
        <p14:creationId xmlns:p14="http://schemas.microsoft.com/office/powerpoint/2010/main" val="8733613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142353"/>
            <a:ext cx="8229600" cy="1143000"/>
          </a:xfrm>
        </p:spPr>
        <p:txBody>
          <a:bodyPr>
            <a:normAutofit fontScale="90000"/>
          </a:bodyPr>
          <a:lstStyle/>
          <a:p>
            <a:r>
              <a:rPr lang="en-GB" b="1" dirty="0"/>
              <a:t>How is Employment Engagement Measured?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285352"/>
            <a:ext cx="8640960" cy="4375895"/>
          </a:xfrm>
        </p:spPr>
        <p:txBody>
          <a:bodyPr>
            <a:normAutofit fontScale="92500"/>
          </a:bodyPr>
          <a:lstStyle/>
          <a:p>
            <a:pPr marL="0" indent="0">
              <a:lnSpc>
                <a:spcPct val="16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Pulse Surveys: </a:t>
            </a:r>
            <a:r>
              <a:rPr lang="en-GB" sz="1900" kern="100" dirty="0">
                <a:effectLst/>
                <a:latin typeface="Arial" panose="020B0604020202020204" pitchFamily="34" charset="0"/>
                <a:ea typeface="Aptos" panose="020B0004020202020204" pitchFamily="34" charset="0"/>
                <a:cs typeface="Arial" panose="020B0604020202020204" pitchFamily="34" charset="0"/>
              </a:rPr>
              <a:t>Short, frequent surveys are a great way to maintain a consistent pulse on the vibe in your workplace. There’s no need to make this process complex. You just want to find a regular way to ask anywhere from 5-10 questions about how people are feeling at work and what (if anything) they would change.</a:t>
            </a:r>
          </a:p>
          <a:p>
            <a:pPr marL="0" indent="0">
              <a:lnSpc>
                <a:spcPct val="160000"/>
              </a:lnSpc>
              <a:spcBef>
                <a:spcPts val="0"/>
              </a:spcBef>
              <a:buNone/>
            </a:pPr>
            <a:r>
              <a:rPr lang="en-GB" sz="1900" kern="100" dirty="0">
                <a:effectLst/>
                <a:latin typeface="Arial" panose="020B0604020202020204" pitchFamily="34" charset="0"/>
                <a:ea typeface="Aptos" panose="020B0004020202020204" pitchFamily="34" charset="0"/>
                <a:cs typeface="Arial" panose="020B0604020202020204" pitchFamily="34" charset="0"/>
              </a:rPr>
              <a:t> </a:t>
            </a:r>
          </a:p>
          <a:p>
            <a:pPr marL="0" indent="0">
              <a:lnSpc>
                <a:spcPct val="16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1-On-1s: </a:t>
            </a:r>
            <a:r>
              <a:rPr lang="en-GB" sz="1900" kern="100" dirty="0">
                <a:effectLst/>
                <a:latin typeface="Arial" panose="020B0604020202020204" pitchFamily="34" charset="0"/>
                <a:ea typeface="Aptos" panose="020B0004020202020204" pitchFamily="34" charset="0"/>
                <a:cs typeface="Arial" panose="020B0604020202020204" pitchFamily="34" charset="0"/>
              </a:rPr>
              <a:t>Another great way to measure engagement is through one-on-one meetings with employees. Having regularly scheduled, hour-long meetings where you can have an informal chat with each member of your team is a great way to get a real sense of what’s going on with them.</a:t>
            </a:r>
          </a:p>
          <a:p>
            <a:pPr algn="l"/>
            <a:endParaRPr lang="en-GB" b="0" i="0" dirty="0">
              <a:solidFill>
                <a:srgbClr val="13343B"/>
              </a:solidFill>
              <a:effectLst/>
              <a:latin typeface="__fkGroteskNeue_a82850"/>
            </a:endParaRPr>
          </a:p>
        </p:txBody>
      </p:sp>
    </p:spTree>
    <p:extLst>
      <p:ext uri="{BB962C8B-B14F-4D97-AF65-F5344CB8AC3E}">
        <p14:creationId xmlns:p14="http://schemas.microsoft.com/office/powerpoint/2010/main" val="12555592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0"/>
            <a:ext cx="8229600" cy="1143000"/>
          </a:xfrm>
        </p:spPr>
        <p:txBody>
          <a:bodyPr>
            <a:normAutofit fontScale="90000"/>
          </a:bodyPr>
          <a:lstStyle/>
          <a:p>
            <a:r>
              <a:rPr lang="en-GB" b="1" dirty="0"/>
              <a:t>How is Employment Engagement Measured?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6303" y="1268760"/>
            <a:ext cx="8229600" cy="391703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Stay/Exit Interview: </a:t>
            </a:r>
            <a:r>
              <a:rPr lang="en-GB" sz="2000" kern="100" dirty="0">
                <a:effectLst/>
                <a:latin typeface="Arial" panose="020B0604020202020204" pitchFamily="34" charset="0"/>
                <a:ea typeface="Aptos" panose="020B0004020202020204" pitchFamily="34" charset="0"/>
                <a:cs typeface="Arial" panose="020B0604020202020204" pitchFamily="34" charset="0"/>
              </a:rPr>
              <a:t>Using structured interviews for employees is a great way to collect feedback and find out what makes them engaged or what holds them back from being engaged. Exit interviews can be great, but the only issue with them is that it might be too late by the time you get to that process. Be warned, if you measure, you need to be ready to act.</a:t>
            </a:r>
          </a:p>
          <a:p>
            <a:pPr algn="l"/>
            <a:endParaRPr lang="en-GB" b="0" i="0" dirty="0">
              <a:solidFill>
                <a:srgbClr val="13343B"/>
              </a:solidFill>
              <a:effectLst/>
              <a:latin typeface="__fkGroteskNeue_a82850"/>
            </a:endParaRPr>
          </a:p>
        </p:txBody>
      </p:sp>
    </p:spTree>
    <p:extLst>
      <p:ext uri="{BB962C8B-B14F-4D97-AF65-F5344CB8AC3E}">
        <p14:creationId xmlns:p14="http://schemas.microsoft.com/office/powerpoint/2010/main" val="30250910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0" y="0"/>
            <a:ext cx="9260273" cy="1143000"/>
          </a:xfrm>
        </p:spPr>
        <p:txBody>
          <a:bodyPr>
            <a:normAutofit fontScale="90000"/>
          </a:bodyPr>
          <a:lstStyle/>
          <a:p>
            <a:r>
              <a:rPr lang="en-GB" b="1" dirty="0"/>
              <a:t>How to Improve Employee Engagement</a:t>
            </a:r>
          </a:p>
        </p:txBody>
      </p:sp>
      <p:pic>
        <p:nvPicPr>
          <p:cNvPr id="7" name="Picture 6">
            <a:extLst>
              <a:ext uri="{FF2B5EF4-FFF2-40B4-BE49-F238E27FC236}">
                <a16:creationId xmlns:a16="http://schemas.microsoft.com/office/drawing/2014/main" id="{D4E9E1DA-8EA7-C7B9-25D7-D1AB96DF872D}"/>
              </a:ext>
            </a:extLst>
          </p:cNvPr>
          <p:cNvPicPr>
            <a:picLocks noChangeAspect="1"/>
          </p:cNvPicPr>
          <p:nvPr/>
        </p:nvPicPr>
        <p:blipFill>
          <a:blip r:embed="rId2"/>
          <a:stretch>
            <a:fillRect/>
          </a:stretch>
        </p:blipFill>
        <p:spPr>
          <a:xfrm>
            <a:off x="971600" y="1268543"/>
            <a:ext cx="6950042" cy="4320914"/>
          </a:xfrm>
          <a:prstGeom prst="rect">
            <a:avLst/>
          </a:prstGeom>
          <a:ln>
            <a:solidFill>
              <a:srgbClr val="00B050"/>
            </a:solidFill>
          </a:ln>
        </p:spPr>
      </p:pic>
    </p:spTree>
    <p:extLst>
      <p:ext uri="{BB962C8B-B14F-4D97-AF65-F5344CB8AC3E}">
        <p14:creationId xmlns:p14="http://schemas.microsoft.com/office/powerpoint/2010/main" val="25592128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2190BB-C311-C970-2DB2-31AD94C800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98412E-44D4-29F9-D289-583F91BE90B2}"/>
              </a:ext>
            </a:extLst>
          </p:cNvPr>
          <p:cNvSpPr>
            <a:spLocks noGrp="1"/>
          </p:cNvSpPr>
          <p:nvPr>
            <p:ph type="title"/>
          </p:nvPr>
        </p:nvSpPr>
        <p:spPr>
          <a:xfrm>
            <a:off x="179512" y="-3069"/>
            <a:ext cx="8229600" cy="1143000"/>
          </a:xfrm>
        </p:spPr>
        <p:txBody>
          <a:bodyPr>
            <a:normAutofit fontScale="90000"/>
          </a:bodyPr>
          <a:lstStyle/>
          <a:p>
            <a:r>
              <a:rPr lang="en-GB" b="1" dirty="0"/>
              <a:t>How to Improve Employee Engagement</a:t>
            </a:r>
          </a:p>
        </p:txBody>
      </p:sp>
      <p:sp>
        <p:nvSpPr>
          <p:cNvPr id="3" name="Content Placeholder 2">
            <a:extLst>
              <a:ext uri="{FF2B5EF4-FFF2-40B4-BE49-F238E27FC236}">
                <a16:creationId xmlns:a16="http://schemas.microsoft.com/office/drawing/2014/main" id="{CF64C6E7-1C0C-A632-E2FA-9FA14C356658}"/>
              </a:ext>
            </a:extLst>
          </p:cNvPr>
          <p:cNvSpPr>
            <a:spLocks noGrp="1"/>
          </p:cNvSpPr>
          <p:nvPr>
            <p:ph idx="1"/>
          </p:nvPr>
        </p:nvSpPr>
        <p:spPr>
          <a:xfrm>
            <a:off x="179512" y="1123562"/>
            <a:ext cx="8784976" cy="5185758"/>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1) Model Your Core Values</a:t>
            </a:r>
            <a:r>
              <a:rPr lang="en-GB" sz="1800" kern="100" dirty="0">
                <a:effectLst/>
                <a:latin typeface="Arial" panose="020B0604020202020204" pitchFamily="34" charset="0"/>
                <a:ea typeface="Aptos" panose="020B0004020202020204" pitchFamily="34" charset="0"/>
                <a:cs typeface="Arial" panose="020B0604020202020204" pitchFamily="34" charset="0"/>
              </a:rPr>
              <a:t>: Engaging employees requires a clear goal and purpose, and a company culture based on core values and mission statements is crucial. Establishing a concise list and training employees in these values ensures an understanding of their importance and accountability.</a:t>
            </a:r>
          </a:p>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2) Focus on Engaging Management</a:t>
            </a:r>
            <a:r>
              <a:rPr lang="en-GB" sz="1800" kern="100" dirty="0">
                <a:effectLst/>
                <a:latin typeface="Arial" panose="020B0604020202020204" pitchFamily="34" charset="0"/>
                <a:ea typeface="Aptos" panose="020B0004020202020204" pitchFamily="34" charset="0"/>
                <a:cs typeface="Arial" panose="020B0604020202020204" pitchFamily="34" charset="0"/>
              </a:rPr>
              <a:t>: Your managers’ levels of engagement has a direct effect on their teams. While your workforce engagement strategy should account for the individual needs of every employee, focusing on middle management is an effective way to quickly increase employee engagement across the board.</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39490129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069"/>
            <a:ext cx="8229600" cy="1143000"/>
          </a:xfrm>
        </p:spPr>
        <p:txBody>
          <a:bodyPr>
            <a:normAutofit fontScale="90000"/>
          </a:bodyPr>
          <a:lstStyle/>
          <a:p>
            <a:r>
              <a:rPr lang="en-GB" b="1" dirty="0"/>
              <a:t>How to Improve Employee Engagement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87016" y="1139931"/>
            <a:ext cx="8856984" cy="6193870"/>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3) Prioritize Physical and Mental Health</a:t>
            </a:r>
            <a:r>
              <a:rPr lang="en-GB" sz="2000" kern="100" dirty="0">
                <a:effectLst/>
                <a:latin typeface="Arial" panose="020B0604020202020204" pitchFamily="34" charset="0"/>
                <a:ea typeface="Aptos" panose="020B0004020202020204" pitchFamily="34" charset="0"/>
                <a:cs typeface="Arial" panose="020B0604020202020204" pitchFamily="34" charset="0"/>
              </a:rPr>
              <a:t>:  It’s easy for individuals to engage with their work when the organization makes an effort to enhance their overall well-being. A company-wide wellness initiative is a great way to improve employee engagement.</a:t>
            </a:r>
          </a:p>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4) Conduct Employee Engagement Surveys Frequently </a:t>
            </a:r>
            <a:r>
              <a:rPr lang="en-GB" sz="2000" kern="100" dirty="0">
                <a:effectLst/>
                <a:latin typeface="Arial" panose="020B0604020202020204" pitchFamily="34" charset="0"/>
                <a:ea typeface="Aptos" panose="020B0004020202020204" pitchFamily="34" charset="0"/>
                <a:cs typeface="Arial" panose="020B0604020202020204" pitchFamily="34" charset="0"/>
              </a:rPr>
              <a:t>: Not only will regular employee engagement surveys help you understand what’s working in your organization, it’ll make your employees feel valued. Giving each individual the opportunity to voice their opinions encourages honest, open communication. Employee feedback is essential to successfully engaging your workforce.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30101916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14206" y="0"/>
            <a:ext cx="8229600" cy="1143000"/>
          </a:xfrm>
        </p:spPr>
        <p:txBody>
          <a:bodyPr>
            <a:normAutofit fontScale="90000"/>
          </a:bodyPr>
          <a:lstStyle/>
          <a:p>
            <a:r>
              <a:rPr lang="en-GB" b="1" dirty="0"/>
              <a:t>How to Improve Employee Engagement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14206" y="1196752"/>
            <a:ext cx="8829794" cy="4896544"/>
          </a:xfrm>
        </p:spPr>
        <p:txBody>
          <a:bodyPr>
            <a:normAutofit fontScale="77500" lnSpcReduction="20000"/>
          </a:bodyPr>
          <a:lstStyle/>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5) Offer Opportunities for Professional Development</a:t>
            </a:r>
            <a:r>
              <a:rPr lang="en-GB" sz="2600" kern="100" dirty="0">
                <a:effectLst/>
                <a:latin typeface="Arial" panose="020B0604020202020204" pitchFamily="34" charset="0"/>
                <a:ea typeface="Aptos" panose="020B0004020202020204" pitchFamily="34" charset="0"/>
                <a:cs typeface="Arial" panose="020B0604020202020204" pitchFamily="34" charset="0"/>
              </a:rPr>
              <a:t>: Creating a growth path for employees is crucial for employee engagement and retention, as it demonstrates company value and appreciation for their talents.</a:t>
            </a:r>
          </a:p>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6) Train Your Managers on Employee Engagement</a:t>
            </a:r>
            <a:r>
              <a:rPr lang="en-GB" sz="2600" kern="100" dirty="0">
                <a:effectLst/>
                <a:latin typeface="Arial" panose="020B0604020202020204" pitchFamily="34" charset="0"/>
                <a:ea typeface="Aptos" panose="020B0004020202020204" pitchFamily="34" charset="0"/>
                <a:cs typeface="Arial" panose="020B0604020202020204" pitchFamily="34" charset="0"/>
              </a:rPr>
              <a:t>: A manager should act as a coach, offering encouragement, constructive criticism, and growth paths. Proper training helps engage employees, but talking to them about their preferences and appreciation for feedback is crucial. A thoughtful approach to employee engagement ensures a long-term, engaged workforce.</a:t>
            </a:r>
          </a:p>
          <a:p>
            <a:pPr>
              <a:lnSpc>
                <a:spcPct val="150000"/>
              </a:lnSpc>
              <a:spcAft>
                <a:spcPts val="800"/>
              </a:spcAft>
            </a:pPr>
            <a:endParaRPr lang="en-GB" b="0" i="0" dirty="0">
              <a:solidFill>
                <a:srgbClr val="0D0D0D"/>
              </a:solidFill>
              <a:effectLst/>
              <a:latin typeface="Söhne"/>
            </a:endParaRPr>
          </a:p>
        </p:txBody>
      </p:sp>
    </p:spTree>
    <p:extLst>
      <p:ext uri="{BB962C8B-B14F-4D97-AF65-F5344CB8AC3E}">
        <p14:creationId xmlns:p14="http://schemas.microsoft.com/office/powerpoint/2010/main" val="3069010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46C401-6C2C-53E8-5741-321A6017B7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8708D3-688E-ADA8-890F-57DA8F2C60B9}"/>
              </a:ext>
            </a:extLst>
          </p:cNvPr>
          <p:cNvSpPr>
            <a:spLocks noGrp="1"/>
          </p:cNvSpPr>
          <p:nvPr>
            <p:ph type="title"/>
          </p:nvPr>
        </p:nvSpPr>
        <p:spPr>
          <a:xfrm>
            <a:off x="314206" y="0"/>
            <a:ext cx="8229600" cy="1143000"/>
          </a:xfrm>
        </p:spPr>
        <p:txBody>
          <a:bodyPr>
            <a:normAutofit/>
          </a:bodyPr>
          <a:lstStyle/>
          <a:p>
            <a:r>
              <a:rPr lang="en-GB" b="1" dirty="0"/>
              <a:t>References</a:t>
            </a:r>
          </a:p>
        </p:txBody>
      </p:sp>
      <p:sp>
        <p:nvSpPr>
          <p:cNvPr id="3" name="Content Placeholder 2">
            <a:extLst>
              <a:ext uri="{FF2B5EF4-FFF2-40B4-BE49-F238E27FC236}">
                <a16:creationId xmlns:a16="http://schemas.microsoft.com/office/drawing/2014/main" id="{C0193FD2-DC59-B1EA-22E8-5B14AD4D52E6}"/>
              </a:ext>
            </a:extLst>
          </p:cNvPr>
          <p:cNvSpPr>
            <a:spLocks noGrp="1"/>
          </p:cNvSpPr>
          <p:nvPr>
            <p:ph idx="1"/>
          </p:nvPr>
        </p:nvSpPr>
        <p:spPr>
          <a:xfrm>
            <a:off x="251520" y="836712"/>
            <a:ext cx="8829794" cy="4896544"/>
          </a:xfrm>
        </p:spPr>
        <p:txBody>
          <a:bodyPr>
            <a:normAutofit fontScale="92500" lnSpcReduction="20000"/>
          </a:bodyPr>
          <a:lstStyle/>
          <a:p>
            <a:pPr>
              <a:lnSpc>
                <a:spcPct val="150000"/>
              </a:lnSpc>
              <a:spcBef>
                <a:spcPts val="0"/>
              </a:spcBef>
              <a:buFont typeface="Wingdings" panose="05000000000000000000" pitchFamily="2" charset="2"/>
              <a:buChar char="§"/>
            </a:pPr>
            <a:r>
              <a:rPr lang="en-GB" sz="3200" dirty="0">
                <a:latin typeface="Arial" panose="020B0604020202020204" pitchFamily="34" charset="0"/>
                <a:cs typeface="Arial" panose="020B0604020202020204" pitchFamily="34" charset="0"/>
              </a:rPr>
              <a:t>Mullins, L. J. (2019) (12th Ed.) Management &amp; Organisational Behaviour. Pearson.</a:t>
            </a:r>
          </a:p>
          <a:p>
            <a:pPr>
              <a:lnSpc>
                <a:spcPct val="150000"/>
              </a:lnSpc>
              <a:spcBef>
                <a:spcPts val="0"/>
              </a:spcBef>
              <a:buFont typeface="Wingdings" panose="05000000000000000000" pitchFamily="2" charset="2"/>
              <a:buChar char="§"/>
            </a:pPr>
            <a:r>
              <a:rPr lang="en-GB" sz="3200" dirty="0">
                <a:latin typeface="Arial" panose="020B0604020202020204" pitchFamily="34" charset="0"/>
                <a:cs typeface="Arial" panose="020B0604020202020204" pitchFamily="34" charset="0"/>
              </a:rPr>
              <a:t>Chaffey, D. &amp; Smith, P. R. (2017) (5th Ed.) Digital Marketing Excellence: Planning, Optimizing and Integrating Online Marketing. Routledge.</a:t>
            </a:r>
          </a:p>
          <a:p>
            <a:pPr>
              <a:lnSpc>
                <a:spcPct val="150000"/>
              </a:lnSpc>
              <a:spcBef>
                <a:spcPts val="0"/>
              </a:spcBef>
              <a:buFont typeface="Wingdings" panose="05000000000000000000" pitchFamily="2" charset="2"/>
              <a:buChar char="§"/>
            </a:pPr>
            <a:r>
              <a:rPr lang="en-GB" sz="3200" dirty="0">
                <a:latin typeface="Arial" panose="020B0604020202020204" pitchFamily="34" charset="0"/>
                <a:cs typeface="Arial" panose="020B0604020202020204" pitchFamily="34" charset="0"/>
              </a:rPr>
              <a:t>Piccoli, G. &amp; </a:t>
            </a:r>
            <a:r>
              <a:rPr lang="en-GB" sz="3200" dirty="0" err="1">
                <a:latin typeface="Arial" panose="020B0604020202020204" pitchFamily="34" charset="0"/>
                <a:cs typeface="Arial" panose="020B0604020202020204" pitchFamily="34" charset="0"/>
              </a:rPr>
              <a:t>Pigni</a:t>
            </a:r>
            <a:r>
              <a:rPr lang="en-GB" sz="3200" dirty="0">
                <a:latin typeface="Arial" panose="020B0604020202020204" pitchFamily="34" charset="0"/>
                <a:cs typeface="Arial" panose="020B0604020202020204" pitchFamily="34" charset="0"/>
              </a:rPr>
              <a:t>, F. (2016) (3rd Ed.) Information Systems for Managers: Text and Cases. Hoboken. Prospect Press.</a:t>
            </a:r>
          </a:p>
          <a:p>
            <a:pPr marL="0" indent="0">
              <a:lnSpc>
                <a:spcPct val="170000"/>
              </a:lnSpc>
              <a:spcBef>
                <a:spcPts val="0"/>
              </a:spcBef>
              <a:buNone/>
            </a:pPr>
            <a:endParaRPr lang="en-GB" b="0" i="0" dirty="0">
              <a:solidFill>
                <a:srgbClr val="0D0D0D"/>
              </a:solidFill>
              <a:effectLst/>
              <a:latin typeface="Söhne"/>
            </a:endParaRPr>
          </a:p>
        </p:txBody>
      </p:sp>
    </p:spTree>
    <p:extLst>
      <p:ext uri="{BB962C8B-B14F-4D97-AF65-F5344CB8AC3E}">
        <p14:creationId xmlns:p14="http://schemas.microsoft.com/office/powerpoint/2010/main" val="38822998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2455</Words>
  <Application>Microsoft Office PowerPoint</Application>
  <PresentationFormat>On-screen Show (4:3)</PresentationFormat>
  <Paragraphs>174</Paragraphs>
  <Slides>39</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39</vt:i4>
      </vt:variant>
    </vt:vector>
  </HeadingPairs>
  <TitlesOfParts>
    <vt:vector size="52" baseType="lpstr">
      <vt:lpstr>__fkGroteskNeue_a82850</vt:lpstr>
      <vt:lpstr>-apple-system</vt:lpstr>
      <vt:lpstr>Aptos</vt:lpstr>
      <vt:lpstr>Arial</vt:lpstr>
      <vt:lpstr>Calibri</vt:lpstr>
      <vt:lpstr>FiraSansRegular</vt:lpstr>
      <vt:lpstr>Google Sans</vt:lpstr>
      <vt:lpstr>Lato</vt:lpstr>
      <vt:lpstr>Myriad Pro</vt:lpstr>
      <vt:lpstr>Open Sans</vt:lpstr>
      <vt:lpstr>Söhne</vt:lpstr>
      <vt:lpstr>Wingdings</vt:lpstr>
      <vt:lpstr>20140311PresentationUWTSDTemplate</vt:lpstr>
      <vt:lpstr>BSc (Hons) Cloud Computing</vt:lpstr>
      <vt:lpstr>Objectives</vt:lpstr>
      <vt:lpstr>WHY DO PEOPLE WORK?</vt:lpstr>
      <vt:lpstr>Why Do People Work?</vt:lpstr>
      <vt:lpstr>Why Do People Work?</vt:lpstr>
      <vt:lpstr>Why Do People Work</vt:lpstr>
      <vt:lpstr>WHAT IS MOTIVATION?</vt:lpstr>
      <vt:lpstr>MOTIVATION THEORIES</vt:lpstr>
      <vt:lpstr>Motivation Theories</vt:lpstr>
      <vt:lpstr>F.W TAYLOR</vt:lpstr>
      <vt:lpstr>F.W Taylor</vt:lpstr>
      <vt:lpstr>Criticism of Taylor’s Ideas</vt:lpstr>
      <vt:lpstr>MASLOW</vt:lpstr>
      <vt:lpstr>Maslow’s Hierarchy of Needs</vt:lpstr>
      <vt:lpstr>Maslow</vt:lpstr>
      <vt:lpstr>Maslow</vt:lpstr>
      <vt:lpstr>Class Activity – Hierarchy of Needs</vt:lpstr>
      <vt:lpstr>HERZBERG</vt:lpstr>
      <vt:lpstr>Herzberg</vt:lpstr>
      <vt:lpstr>Herzberg</vt:lpstr>
      <vt:lpstr>MCGREGOR</vt:lpstr>
      <vt:lpstr>McGregor</vt:lpstr>
      <vt:lpstr>McGregor</vt:lpstr>
      <vt:lpstr>EMPLOYMENT ENGAGEMENT STRATEGIES</vt:lpstr>
      <vt:lpstr>What is Employment Engagement</vt:lpstr>
      <vt:lpstr>Why is Employment Engagement Important?</vt:lpstr>
      <vt:lpstr>PowerPoint Presentation</vt:lpstr>
      <vt:lpstr>Why is Employment Engagement Important?</vt:lpstr>
      <vt:lpstr>Why is Employment Engagement Important?</vt:lpstr>
      <vt:lpstr>Why is Employment Engagement Important?</vt:lpstr>
      <vt:lpstr>How is Employment Engagement Measured?</vt:lpstr>
      <vt:lpstr>How is Employment Engagement Measured?</vt:lpstr>
      <vt:lpstr>How is Employment Engagement Measured?</vt:lpstr>
      <vt:lpstr>How to Improve Employee Engagement</vt:lpstr>
      <vt:lpstr>How to Improve Employee Engagement</vt:lpstr>
      <vt:lpstr>How to Improve Employee Engagement</vt:lpstr>
      <vt:lpstr>How to Improve Employee Engagement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42</cp:revision>
  <dcterms:created xsi:type="dcterms:W3CDTF">2015-04-14T15:21:28Z</dcterms:created>
  <dcterms:modified xsi:type="dcterms:W3CDTF">2025-08-27T12:56:27Z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