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7" r:id="rId4"/>
    <p:sldId id="269" r:id="rId5"/>
    <p:sldId id="271" r:id="rId6"/>
    <p:sldId id="268" r:id="rId7"/>
    <p:sldId id="265" r:id="rId8"/>
    <p:sldId id="260" r:id="rId9"/>
    <p:sldId id="262" r:id="rId10"/>
    <p:sldId id="272" r:id="rId11"/>
    <p:sldId id="25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53" autoAdjust="0"/>
    <p:restoredTop sz="94660"/>
  </p:normalViewPr>
  <p:slideViewPr>
    <p:cSldViewPr snapToGrid="0">
      <p:cViewPr varScale="1">
        <p:scale>
          <a:sx n="70" d="100"/>
          <a:sy n="70" d="100"/>
        </p:scale>
        <p:origin x="192"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0B9C58F1-2916-4071-B5AA-10F33D042D38}" type="datetimeFigureOut">
              <a:rPr lang="en-GB" smtClean="0"/>
              <a:t>12/10/2017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469809-9ECE-48A6-BA9C-5B6EAB5FB3E3}"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084743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B9C58F1-2916-4071-B5AA-10F33D042D38}" type="datetimeFigureOut">
              <a:rPr lang="en-GB" smtClean="0"/>
              <a:t>12/10/2017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469809-9ECE-48A6-BA9C-5B6EAB5FB3E3}" type="slidenum">
              <a:rPr lang="en-GB" smtClean="0"/>
              <a:t>‹#›</a:t>
            </a:fld>
            <a:endParaRPr lang="en-GB"/>
          </a:p>
        </p:txBody>
      </p:sp>
    </p:spTree>
    <p:extLst>
      <p:ext uri="{BB962C8B-B14F-4D97-AF65-F5344CB8AC3E}">
        <p14:creationId xmlns:p14="http://schemas.microsoft.com/office/powerpoint/2010/main" val="39305946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B9C58F1-2916-4071-B5AA-10F33D042D38}" type="datetimeFigureOut">
              <a:rPr lang="en-GB" smtClean="0"/>
              <a:t>12/10/2017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469809-9ECE-48A6-BA9C-5B6EAB5FB3E3}"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582938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B9C58F1-2916-4071-B5AA-10F33D042D38}" type="datetimeFigureOut">
              <a:rPr lang="en-GB" smtClean="0"/>
              <a:t>12/10/2017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469809-9ECE-48A6-BA9C-5B6EAB5FB3E3}" type="slidenum">
              <a:rPr lang="en-GB" smtClean="0"/>
              <a:t>‹#›</a:t>
            </a:fld>
            <a:endParaRPr lang="en-GB"/>
          </a:p>
        </p:txBody>
      </p:sp>
    </p:spTree>
    <p:extLst>
      <p:ext uri="{BB962C8B-B14F-4D97-AF65-F5344CB8AC3E}">
        <p14:creationId xmlns:p14="http://schemas.microsoft.com/office/powerpoint/2010/main" val="34133877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B9C58F1-2916-4071-B5AA-10F33D042D38}" type="datetimeFigureOut">
              <a:rPr lang="en-GB" smtClean="0"/>
              <a:t>12/10/2017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C469809-9ECE-48A6-BA9C-5B6EAB5FB3E3}" type="slidenum">
              <a:rPr lang="en-GB" smtClean="0"/>
              <a:t>‹#›</a:t>
            </a:fld>
            <a:endParaRPr lang="en-GB"/>
          </a:p>
        </p:txBody>
      </p:sp>
    </p:spTree>
    <p:extLst>
      <p:ext uri="{BB962C8B-B14F-4D97-AF65-F5344CB8AC3E}">
        <p14:creationId xmlns:p14="http://schemas.microsoft.com/office/powerpoint/2010/main" val="8651966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B9C58F1-2916-4071-B5AA-10F33D042D38}" type="datetimeFigureOut">
              <a:rPr lang="en-GB" smtClean="0"/>
              <a:t>12/10/2017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C469809-9ECE-48A6-BA9C-5B6EAB5FB3E3}" type="slidenum">
              <a:rPr lang="en-GB" smtClean="0"/>
              <a:t>‹#›</a:t>
            </a:fld>
            <a:endParaRPr lang="en-GB"/>
          </a:p>
        </p:txBody>
      </p:sp>
    </p:spTree>
    <p:extLst>
      <p:ext uri="{BB962C8B-B14F-4D97-AF65-F5344CB8AC3E}">
        <p14:creationId xmlns:p14="http://schemas.microsoft.com/office/powerpoint/2010/main" val="30634782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9C58F1-2916-4071-B5AA-10F33D042D38}" type="datetimeFigureOut">
              <a:rPr lang="en-GB" smtClean="0"/>
              <a:t>12/10/2017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C469809-9ECE-48A6-BA9C-5B6EAB5FB3E3}" type="slidenum">
              <a:rPr lang="en-GB" smtClean="0"/>
              <a:t>‹#›</a:t>
            </a:fld>
            <a:endParaRPr lang="en-GB"/>
          </a:p>
        </p:txBody>
      </p:sp>
    </p:spTree>
    <p:extLst>
      <p:ext uri="{BB962C8B-B14F-4D97-AF65-F5344CB8AC3E}">
        <p14:creationId xmlns:p14="http://schemas.microsoft.com/office/powerpoint/2010/main" val="2493632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smtClean="0"/>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B9C58F1-2916-4071-B5AA-10F33D042D38}" type="datetimeFigureOut">
              <a:rPr lang="en-GB" smtClean="0"/>
              <a:t>12/10/2017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469809-9ECE-48A6-BA9C-5B6EAB5FB3E3}" type="slidenum">
              <a:rPr lang="en-GB" smtClean="0"/>
              <a:t>‹#›</a:t>
            </a:fld>
            <a:endParaRPr lang="en-GB"/>
          </a:p>
        </p:txBody>
      </p:sp>
    </p:spTree>
    <p:extLst>
      <p:ext uri="{BB962C8B-B14F-4D97-AF65-F5344CB8AC3E}">
        <p14:creationId xmlns:p14="http://schemas.microsoft.com/office/powerpoint/2010/main" val="8111477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B9C58F1-2916-4071-B5AA-10F33D042D38}" type="datetimeFigureOut">
              <a:rPr lang="en-GB" smtClean="0"/>
              <a:t>12/10/2017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469809-9ECE-48A6-BA9C-5B6EAB5FB3E3}"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32086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B9C58F1-2916-4071-B5AA-10F33D042D38}" type="datetimeFigureOut">
              <a:rPr lang="en-GB" smtClean="0"/>
              <a:t>12/10/2017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469809-9ECE-48A6-BA9C-5B6EAB5FB3E3}" type="slidenum">
              <a:rPr lang="en-GB" smtClean="0"/>
              <a:t>‹#›</a:t>
            </a:fld>
            <a:endParaRPr lang="en-GB"/>
          </a:p>
        </p:txBody>
      </p:sp>
    </p:spTree>
    <p:extLst>
      <p:ext uri="{BB962C8B-B14F-4D97-AF65-F5344CB8AC3E}">
        <p14:creationId xmlns:p14="http://schemas.microsoft.com/office/powerpoint/2010/main" val="1367506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B9C58F1-2916-4071-B5AA-10F33D042D38}" type="datetimeFigureOut">
              <a:rPr lang="en-GB" smtClean="0"/>
              <a:t>12/10/2017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469809-9ECE-48A6-BA9C-5B6EAB5FB3E3}"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07060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0B9C58F1-2916-4071-B5AA-10F33D042D38}" type="datetimeFigureOut">
              <a:rPr lang="en-GB" smtClean="0"/>
              <a:t>12/10/2017</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1C469809-9ECE-48A6-BA9C-5B6EAB5FB3E3}"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5256733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en.wikipedia.org/wiki/Self-control"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s://en.wikipedia.org/wiki/Breadth" TargetMode="External"/><Relationship Id="rId3" Type="http://schemas.openxmlformats.org/officeDocument/2006/relationships/hyperlink" Target="https://en.wikipedia.org/wiki/Logic" TargetMode="External"/><Relationship Id="rId7" Type="http://schemas.openxmlformats.org/officeDocument/2006/relationships/hyperlink" Target="https://en.wikipedia.org/wiki/Relevance" TargetMode="External"/><Relationship Id="rId2" Type="http://schemas.openxmlformats.org/officeDocument/2006/relationships/hyperlink" Target="https://en.wikipedia.org/wiki/Metacognition" TargetMode="External"/><Relationship Id="rId1" Type="http://schemas.openxmlformats.org/officeDocument/2006/relationships/slideLayout" Target="../slideLayouts/slideLayout2.xml"/><Relationship Id="rId6" Type="http://schemas.openxmlformats.org/officeDocument/2006/relationships/hyperlink" Target="https://en.wikipedia.org/wiki/Accuracy" TargetMode="External"/><Relationship Id="rId5" Type="http://schemas.openxmlformats.org/officeDocument/2006/relationships/hyperlink" Target="https://en.wikipedia.org/wiki/Credibility" TargetMode="External"/><Relationship Id="rId4" Type="http://schemas.openxmlformats.org/officeDocument/2006/relationships/hyperlink" Target="https://en.wikipedia.org/wiki/Intellect" TargetMode="External"/></Relationships>
</file>

<file path=ppt/slides/_rels/slide5.xml.rels><?xml version="1.0" encoding="UTF-8" standalone="yes"?>
<Relationships xmlns="http://schemas.openxmlformats.org/package/2006/relationships"><Relationship Id="rId2" Type="http://schemas.openxmlformats.org/officeDocument/2006/relationships/hyperlink" Target="https://en.wikipedia.org/wiki/Inquiry"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en.wikipedia.org/wiki/Metacognition" TargetMode="External"/><Relationship Id="rId2" Type="http://schemas.openxmlformats.org/officeDocument/2006/relationships/hyperlink" Target="https://en.wikipedia.org/wiki/Rationality"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en.wikipedia.org/wiki/Language" TargetMode="External"/><Relationship Id="rId2" Type="http://schemas.openxmlformats.org/officeDocument/2006/relationships/hyperlink" Target="https://en.wikipedia.org/wiki/Unstated_assumption" TargetMode="External"/><Relationship Id="rId1" Type="http://schemas.openxmlformats.org/officeDocument/2006/relationships/slideLayout" Target="../slideLayouts/slideLayout2.xml"/><Relationship Id="rId5" Type="http://schemas.openxmlformats.org/officeDocument/2006/relationships/hyperlink" Target="https://en.wikipedia.org/wiki/Critical_thinking#cite_note-glaser-13" TargetMode="External"/><Relationship Id="rId4" Type="http://schemas.openxmlformats.org/officeDocument/2006/relationships/hyperlink" Target="https://en.wiktionary.org/wiki/discernment"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en.wikipedia.org/wiki/Theory_of_justification" TargetMode="External"/><Relationship Id="rId2" Type="http://schemas.openxmlformats.org/officeDocument/2006/relationships/hyperlink" Target="https://en.wikipedia.org/wiki/Scientific_skepticism"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en.wikipedia.org/wiki/Internalization"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en.wikipedia.org/wiki/Toleration" TargetMode="External"/><Relationship Id="rId7" Type="http://schemas.openxmlformats.org/officeDocument/2006/relationships/hyperlink" Target="https://en.wikipedia.org/wiki/Critical_thinking#cite_note-27" TargetMode="External"/><Relationship Id="rId2" Type="http://schemas.openxmlformats.org/officeDocument/2006/relationships/hyperlink" Target="https://en.wikipedia.org/wiki/Human_rights_education" TargetMode="External"/><Relationship Id="rId1" Type="http://schemas.openxmlformats.org/officeDocument/2006/relationships/slideLayout" Target="../slideLayouts/slideLayout2.xml"/><Relationship Id="rId6" Type="http://schemas.openxmlformats.org/officeDocument/2006/relationships/hyperlink" Target="https://en.wikipedia.org/wiki/Reasoning" TargetMode="External"/><Relationship Id="rId5" Type="http://schemas.openxmlformats.org/officeDocument/2006/relationships/hyperlink" Target="https://en.wikipedia.org/wiki/UNESCO" TargetMode="External"/><Relationship Id="rId4" Type="http://schemas.openxmlformats.org/officeDocument/2006/relationships/hyperlink" Target="https://en.wikipedia.org/wiki/International_Day_for_Tolerance"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dx.doi.org/10.1177/0741713609331478" TargetMode="External"/><Relationship Id="rId2" Type="http://schemas.openxmlformats.org/officeDocument/2006/relationships/hyperlink" Target="https://en.wikipedia.org/wiki/Digital_object_identifier" TargetMode="External"/><Relationship Id="rId1" Type="http://schemas.openxmlformats.org/officeDocument/2006/relationships/slideLayout" Target="../slideLayouts/slideLayout2.xml"/><Relationship Id="rId6" Type="http://schemas.openxmlformats.org/officeDocument/2006/relationships/hyperlink" Target="https://en.wikipedia.org/wiki/Special:BookSources/9780757547249" TargetMode="External"/><Relationship Id="rId5" Type="http://schemas.openxmlformats.org/officeDocument/2006/relationships/hyperlink" Target="https://en.wikipedia.org/wiki/Special:BookSources/0953179605" TargetMode="External"/><Relationship Id="rId4" Type="http://schemas.openxmlformats.org/officeDocument/2006/relationships/hyperlink" Target="https://en.wikipedia.org/wiki/Special:BookSources/978019504884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Critical Analysis</a:t>
            </a:r>
            <a:endParaRPr lang="en-GB" dirty="0"/>
          </a:p>
        </p:txBody>
      </p:sp>
      <p:sp>
        <p:nvSpPr>
          <p:cNvPr id="3" name="Subtitle 2"/>
          <p:cNvSpPr>
            <a:spLocks noGrp="1"/>
          </p:cNvSpPr>
          <p:nvPr>
            <p:ph type="subTitle" idx="1"/>
          </p:nvPr>
        </p:nvSpPr>
        <p:spPr/>
        <p:txBody>
          <a:bodyPr/>
          <a:lstStyle/>
          <a:p>
            <a:r>
              <a:rPr lang="en-GB" dirty="0" smtClean="0"/>
              <a:t>Week 3-1</a:t>
            </a:r>
            <a:endParaRPr lang="en-GB" dirty="0"/>
          </a:p>
        </p:txBody>
      </p:sp>
    </p:spTree>
    <p:extLst>
      <p:ext uri="{BB962C8B-B14F-4D97-AF65-F5344CB8AC3E}">
        <p14:creationId xmlns:p14="http://schemas.microsoft.com/office/powerpoint/2010/main" val="16442279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5815" y="432816"/>
            <a:ext cx="11289323" cy="1499616"/>
          </a:xfrm>
        </p:spPr>
        <p:txBody>
          <a:bodyPr/>
          <a:lstStyle/>
          <a:p>
            <a:r>
              <a:rPr lang="en-GB" dirty="0" smtClean="0"/>
              <a:t>Definition of Critical Analysis/Critical Thinking </a:t>
            </a:r>
            <a:endParaRPr lang="en-GB" dirty="0"/>
          </a:p>
        </p:txBody>
      </p:sp>
      <p:sp>
        <p:nvSpPr>
          <p:cNvPr id="3" name="Content Placeholder 2"/>
          <p:cNvSpPr>
            <a:spLocks noGrp="1"/>
          </p:cNvSpPr>
          <p:nvPr>
            <p:ph idx="1"/>
          </p:nvPr>
        </p:nvSpPr>
        <p:spPr>
          <a:xfrm>
            <a:off x="1024128" y="1932431"/>
            <a:ext cx="9995564" cy="4679383"/>
          </a:xfrm>
        </p:spPr>
        <p:txBody>
          <a:bodyPr>
            <a:normAutofit/>
          </a:bodyPr>
          <a:lstStyle/>
          <a:p>
            <a:r>
              <a:rPr lang="en-GB" b="1" dirty="0" smtClean="0">
                <a:effectLst/>
              </a:rPr>
              <a:t>Critical analysis</a:t>
            </a:r>
            <a:r>
              <a:rPr lang="en-GB" dirty="0" smtClean="0">
                <a:effectLst/>
              </a:rPr>
              <a:t> is clear and rational thinking involving critique and analysis. </a:t>
            </a:r>
          </a:p>
          <a:p>
            <a:r>
              <a:rPr lang="en-GB" sz="2400" dirty="0" smtClean="0">
                <a:effectLst/>
              </a:rPr>
              <a:t>According to </a:t>
            </a:r>
            <a:r>
              <a:rPr lang="en-GB" sz="2400" b="1" dirty="0" smtClean="0">
                <a:effectLst/>
              </a:rPr>
              <a:t>Barry K. Beyer (1995</a:t>
            </a:r>
            <a:r>
              <a:rPr lang="en-GB" sz="2400" dirty="0" smtClean="0">
                <a:effectLst/>
              </a:rPr>
              <a:t>), critical thinking means making clear, reasoned judgments. During the process of critical thinking, ideas should be reasoned, well thought out, and judged </a:t>
            </a:r>
          </a:p>
          <a:p>
            <a:r>
              <a:rPr lang="en-GB" sz="2400" b="1" dirty="0" smtClean="0">
                <a:effectLst/>
              </a:rPr>
              <a:t>The National Council for Excellence in Critical Thinking </a:t>
            </a:r>
            <a:r>
              <a:rPr lang="en-GB" sz="2400" dirty="0" smtClean="0">
                <a:effectLst/>
              </a:rPr>
              <a:t>defines critical thinking as the "intellectually disciplined process of actively and skilfully </a:t>
            </a:r>
            <a:r>
              <a:rPr lang="en-GB" sz="2400" dirty="0" smtClean="0">
                <a:solidFill>
                  <a:srgbClr val="FF0000"/>
                </a:solidFill>
                <a:effectLst/>
              </a:rPr>
              <a:t>conceptualizing</a:t>
            </a:r>
            <a:r>
              <a:rPr lang="en-GB" sz="2400" dirty="0" smtClean="0">
                <a:effectLst/>
              </a:rPr>
              <a:t>, </a:t>
            </a:r>
            <a:r>
              <a:rPr lang="en-GB" sz="2400" dirty="0" smtClean="0">
                <a:solidFill>
                  <a:srgbClr val="0070C0"/>
                </a:solidFill>
                <a:effectLst/>
              </a:rPr>
              <a:t>applying,</a:t>
            </a:r>
            <a:r>
              <a:rPr lang="en-GB" sz="2400" dirty="0" smtClean="0">
                <a:effectLst/>
              </a:rPr>
              <a:t> </a:t>
            </a:r>
            <a:r>
              <a:rPr lang="en-GB" sz="2400" dirty="0" err="1" smtClean="0">
                <a:solidFill>
                  <a:schemeClr val="accent5"/>
                </a:solidFill>
                <a:effectLst/>
              </a:rPr>
              <a:t>analyzing</a:t>
            </a:r>
            <a:r>
              <a:rPr lang="en-GB" sz="2400" dirty="0" smtClean="0">
                <a:effectLst/>
              </a:rPr>
              <a:t>, </a:t>
            </a:r>
            <a:r>
              <a:rPr lang="en-GB" sz="2400" dirty="0" smtClean="0">
                <a:solidFill>
                  <a:srgbClr val="FF0000"/>
                </a:solidFill>
                <a:effectLst/>
              </a:rPr>
              <a:t>synthesizing</a:t>
            </a:r>
            <a:r>
              <a:rPr lang="en-GB" sz="2400" dirty="0" smtClean="0">
                <a:effectLst/>
              </a:rPr>
              <a:t>, and/or </a:t>
            </a:r>
            <a:r>
              <a:rPr lang="en-GB" sz="2400" dirty="0" smtClean="0">
                <a:solidFill>
                  <a:schemeClr val="accent2"/>
                </a:solidFill>
                <a:effectLst/>
              </a:rPr>
              <a:t>evaluating</a:t>
            </a:r>
            <a:r>
              <a:rPr lang="en-GB" sz="2400" dirty="0" smtClean="0">
                <a:effectLst/>
              </a:rPr>
              <a:t> information gathered from, or generated by, observation, experience, reflection, reasoning, or communication, as a guide to belief and action."</a:t>
            </a:r>
            <a:endParaRPr lang="en-GB" sz="2400" dirty="0"/>
          </a:p>
        </p:txBody>
      </p:sp>
    </p:spTree>
    <p:extLst>
      <p:ext uri="{BB962C8B-B14F-4D97-AF65-F5344CB8AC3E}">
        <p14:creationId xmlns:p14="http://schemas.microsoft.com/office/powerpoint/2010/main" val="6441245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055325"/>
          </a:xfrm>
        </p:spPr>
        <p:txBody>
          <a:bodyPr/>
          <a:lstStyle/>
          <a:p>
            <a:r>
              <a:rPr lang="en-GB" b="1" dirty="0" smtClean="0">
                <a:effectLst/>
              </a:rPr>
              <a:t>Other Definitions</a:t>
            </a:r>
            <a:endParaRPr lang="en-GB" dirty="0"/>
          </a:p>
        </p:txBody>
      </p:sp>
      <p:sp>
        <p:nvSpPr>
          <p:cNvPr id="3" name="Content Placeholder 2"/>
          <p:cNvSpPr>
            <a:spLocks noGrp="1"/>
          </p:cNvSpPr>
          <p:nvPr>
            <p:ph idx="1"/>
          </p:nvPr>
        </p:nvSpPr>
        <p:spPr>
          <a:xfrm>
            <a:off x="618565" y="1640540"/>
            <a:ext cx="11161059" cy="5109883"/>
          </a:xfrm>
        </p:spPr>
        <p:txBody>
          <a:bodyPr>
            <a:normAutofit/>
          </a:bodyPr>
          <a:lstStyle/>
          <a:p>
            <a:r>
              <a:rPr lang="en-GB" dirty="0" smtClean="0"/>
              <a:t>1. </a:t>
            </a:r>
            <a:r>
              <a:rPr lang="en-GB" dirty="0" smtClean="0">
                <a:solidFill>
                  <a:srgbClr val="FF0000"/>
                </a:solidFill>
                <a:effectLst/>
              </a:rPr>
              <a:t>disciplined thinking </a:t>
            </a:r>
            <a:r>
              <a:rPr lang="en-GB" dirty="0" smtClean="0">
                <a:effectLst/>
              </a:rPr>
              <a:t>that is clear, rational, open-minded, and informed by evidence</a:t>
            </a:r>
          </a:p>
          <a:p>
            <a:r>
              <a:rPr lang="en-GB" dirty="0" smtClean="0"/>
              <a:t>2. </a:t>
            </a:r>
            <a:r>
              <a:rPr lang="en-GB" dirty="0" smtClean="0">
                <a:solidFill>
                  <a:srgbClr val="FF0000"/>
                </a:solidFill>
                <a:effectLst/>
              </a:rPr>
              <a:t>reasonable, reflective thinking </a:t>
            </a:r>
            <a:r>
              <a:rPr lang="en-GB" dirty="0" smtClean="0">
                <a:effectLst/>
              </a:rPr>
              <a:t>focused on deciding what to believe or do</a:t>
            </a:r>
          </a:p>
          <a:p>
            <a:r>
              <a:rPr lang="en-GB" dirty="0" smtClean="0">
                <a:effectLst/>
              </a:rPr>
              <a:t>3. </a:t>
            </a:r>
            <a:r>
              <a:rPr lang="en-GB" dirty="0" smtClean="0">
                <a:solidFill>
                  <a:srgbClr val="FF0000"/>
                </a:solidFill>
                <a:effectLst/>
              </a:rPr>
              <a:t>purposeful, </a:t>
            </a:r>
            <a:r>
              <a:rPr lang="en-GB" dirty="0" smtClean="0">
                <a:solidFill>
                  <a:srgbClr val="FF0000"/>
                </a:solidFill>
                <a:effectLst/>
                <a:hlinkClick r:id="rId2" tooltip="Self-control"/>
              </a:rPr>
              <a:t>self-regulatory</a:t>
            </a:r>
            <a:r>
              <a:rPr lang="en-GB" dirty="0" smtClean="0">
                <a:solidFill>
                  <a:srgbClr val="FF0000"/>
                </a:solidFill>
                <a:effectLst/>
              </a:rPr>
              <a:t> judgment </a:t>
            </a:r>
            <a:r>
              <a:rPr lang="en-GB" dirty="0" smtClean="0">
                <a:effectLst/>
              </a:rPr>
              <a:t>which results in </a:t>
            </a:r>
            <a:r>
              <a:rPr lang="en-GB" dirty="0" smtClean="0">
                <a:solidFill>
                  <a:srgbClr val="FF0000"/>
                </a:solidFill>
                <a:effectLst/>
              </a:rPr>
              <a:t>interpretation, analysis, evaluation, and inference</a:t>
            </a:r>
            <a:r>
              <a:rPr lang="en-GB" dirty="0" smtClean="0">
                <a:effectLst/>
              </a:rPr>
              <a:t>, as well as </a:t>
            </a:r>
            <a:r>
              <a:rPr lang="en-GB" dirty="0" smtClean="0">
                <a:solidFill>
                  <a:srgbClr val="FF0000"/>
                </a:solidFill>
                <a:effectLst/>
              </a:rPr>
              <a:t>explanation </a:t>
            </a:r>
            <a:r>
              <a:rPr lang="en-GB" dirty="0" smtClean="0">
                <a:effectLst/>
              </a:rPr>
              <a:t>of the evidential, conceptual, methodological, </a:t>
            </a:r>
            <a:r>
              <a:rPr lang="en-GB" dirty="0" err="1" smtClean="0">
                <a:effectLst/>
              </a:rPr>
              <a:t>criteriological</a:t>
            </a:r>
            <a:r>
              <a:rPr lang="en-GB" dirty="0" smtClean="0">
                <a:effectLst/>
              </a:rPr>
              <a:t>, or contextual considerations upon which that judgment is based</a:t>
            </a:r>
          </a:p>
          <a:p>
            <a:r>
              <a:rPr lang="en-GB" dirty="0" smtClean="0"/>
              <a:t>4. </a:t>
            </a:r>
            <a:r>
              <a:rPr lang="en-GB" dirty="0" smtClean="0">
                <a:effectLst/>
              </a:rPr>
              <a:t>includes a </a:t>
            </a:r>
            <a:r>
              <a:rPr lang="en-GB" dirty="0" smtClean="0">
                <a:solidFill>
                  <a:srgbClr val="FF0000"/>
                </a:solidFill>
                <a:effectLst/>
              </a:rPr>
              <a:t>commitment to using reason in the formulation of our </a:t>
            </a:r>
            <a:r>
              <a:rPr lang="en-GB" dirty="0" smtClean="0">
                <a:solidFill>
                  <a:srgbClr val="FF0000"/>
                </a:solidFill>
                <a:effectLst/>
              </a:rPr>
              <a:t>beliefs</a:t>
            </a:r>
            <a:endParaRPr lang="en-GB" dirty="0" smtClean="0">
              <a:solidFill>
                <a:srgbClr val="FF0000"/>
              </a:solidFill>
              <a:effectLst/>
            </a:endParaRPr>
          </a:p>
          <a:p>
            <a:r>
              <a:rPr lang="en-GB" dirty="0" smtClean="0">
                <a:effectLst/>
              </a:rPr>
              <a:t>5. </a:t>
            </a:r>
            <a:r>
              <a:rPr lang="en-GB" dirty="0" smtClean="0">
                <a:solidFill>
                  <a:srgbClr val="FF0000"/>
                </a:solidFill>
                <a:effectLst/>
              </a:rPr>
              <a:t>disciplined, self-directed thinking </a:t>
            </a:r>
            <a:r>
              <a:rPr lang="en-GB" dirty="0" smtClean="0">
                <a:effectLst/>
              </a:rPr>
              <a:t>which exemplifies the perfection of thinking appropriate to a particular mode or domain of thinking (Paul, 1989, p. 214)</a:t>
            </a:r>
          </a:p>
        </p:txBody>
      </p:sp>
    </p:spTree>
    <p:extLst>
      <p:ext uri="{BB962C8B-B14F-4D97-AF65-F5344CB8AC3E}">
        <p14:creationId xmlns:p14="http://schemas.microsoft.com/office/powerpoint/2010/main" val="32891863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8" y="0"/>
            <a:ext cx="9720072" cy="1237129"/>
          </a:xfrm>
        </p:spPr>
        <p:txBody>
          <a:bodyPr>
            <a:normAutofit/>
          </a:bodyPr>
          <a:lstStyle/>
          <a:p>
            <a:r>
              <a:rPr lang="en-GB" dirty="0" smtClean="0"/>
              <a:t>Core Critical Skills include:</a:t>
            </a:r>
            <a:endParaRPr lang="en-GB" dirty="0"/>
          </a:p>
        </p:txBody>
      </p:sp>
      <p:sp>
        <p:nvSpPr>
          <p:cNvPr id="3" name="Content Placeholder 2"/>
          <p:cNvSpPr>
            <a:spLocks noGrp="1"/>
          </p:cNvSpPr>
          <p:nvPr>
            <p:ph idx="1"/>
          </p:nvPr>
        </p:nvSpPr>
        <p:spPr>
          <a:xfrm>
            <a:off x="672353" y="1089212"/>
            <a:ext cx="11066929" cy="5768787"/>
          </a:xfrm>
        </p:spPr>
        <p:txBody>
          <a:bodyPr>
            <a:normAutofit/>
          </a:bodyPr>
          <a:lstStyle/>
          <a:p>
            <a:r>
              <a:rPr lang="en-GB" sz="2400" dirty="0" smtClean="0"/>
              <a:t>List of Core </a:t>
            </a:r>
            <a:r>
              <a:rPr lang="en-GB" sz="2400" dirty="0"/>
              <a:t>Critical Skills include </a:t>
            </a:r>
            <a:r>
              <a:rPr lang="en-GB" sz="2400" dirty="0" smtClean="0">
                <a:effectLst/>
              </a:rPr>
              <a:t>observation, interpretation, analysis, inference, evaluation, explanation, and </a:t>
            </a:r>
            <a:r>
              <a:rPr lang="en-GB" sz="2400" dirty="0" smtClean="0">
                <a:effectLst/>
                <a:hlinkClick r:id="rId2" tooltip="Metacognition"/>
              </a:rPr>
              <a:t>metacognition</a:t>
            </a:r>
            <a:r>
              <a:rPr lang="en-GB" sz="2400" dirty="0" smtClean="0">
                <a:effectLst/>
              </a:rPr>
              <a:t>. </a:t>
            </a:r>
          </a:p>
          <a:p>
            <a:r>
              <a:rPr lang="en-GB" sz="2400" dirty="0" smtClean="0">
                <a:effectLst/>
              </a:rPr>
              <a:t>According to Reynolds (2011), an individual or group engaged in a strong way of critical thinking gives due consideration to establish for instance:</a:t>
            </a:r>
          </a:p>
          <a:p>
            <a:r>
              <a:rPr lang="en-GB" sz="1800" b="1" dirty="0" smtClean="0">
                <a:effectLst/>
              </a:rPr>
              <a:t>Evidence through reality</a:t>
            </a:r>
          </a:p>
          <a:p>
            <a:r>
              <a:rPr lang="en-GB" sz="1800" b="1" dirty="0" smtClean="0">
                <a:effectLst/>
              </a:rPr>
              <a:t>Context skills to isolate the problem from context</a:t>
            </a:r>
          </a:p>
          <a:p>
            <a:r>
              <a:rPr lang="en-GB" sz="1800" b="1" dirty="0" smtClean="0">
                <a:effectLst/>
              </a:rPr>
              <a:t>Relevant criteria for making the judgment well</a:t>
            </a:r>
          </a:p>
          <a:p>
            <a:r>
              <a:rPr lang="en-GB" sz="1800" b="1" dirty="0" smtClean="0">
                <a:effectLst/>
              </a:rPr>
              <a:t>Applicable methods or techniques for forming the judgment</a:t>
            </a:r>
          </a:p>
          <a:p>
            <a:r>
              <a:rPr lang="en-GB" sz="1800" b="1" dirty="0" smtClean="0">
                <a:effectLst/>
              </a:rPr>
              <a:t>Applicable theoretical constructs for understanding the problem and the question at hand</a:t>
            </a:r>
          </a:p>
          <a:p>
            <a:r>
              <a:rPr lang="en-GB" sz="2400" dirty="0" smtClean="0">
                <a:effectLst/>
              </a:rPr>
              <a:t>In addition to possessing strong critical-thinking skills, one must be disposed to engage problems and decisions using those skills. </a:t>
            </a:r>
            <a:endParaRPr lang="en-GB" sz="2400" dirty="0" smtClean="0">
              <a:effectLst/>
            </a:endParaRPr>
          </a:p>
          <a:p>
            <a:r>
              <a:rPr lang="en-GB" sz="2400" dirty="0" smtClean="0">
                <a:effectLst/>
              </a:rPr>
              <a:t>Critical </a:t>
            </a:r>
            <a:r>
              <a:rPr lang="en-GB" sz="2400" dirty="0" smtClean="0">
                <a:effectLst/>
              </a:rPr>
              <a:t>thinking employs not only </a:t>
            </a:r>
            <a:r>
              <a:rPr lang="en-GB" sz="2400" dirty="0" smtClean="0">
                <a:effectLst/>
                <a:hlinkClick r:id="rId3" tooltip="Logic"/>
              </a:rPr>
              <a:t>logic</a:t>
            </a:r>
            <a:r>
              <a:rPr lang="en-GB" sz="2400" dirty="0" smtClean="0">
                <a:effectLst/>
              </a:rPr>
              <a:t> but broad </a:t>
            </a:r>
            <a:r>
              <a:rPr lang="en-GB" sz="2400" dirty="0" smtClean="0">
                <a:effectLst/>
                <a:hlinkClick r:id="rId4" tooltip="Intellect"/>
              </a:rPr>
              <a:t>intellectual</a:t>
            </a:r>
            <a:r>
              <a:rPr lang="en-GB" sz="2400" dirty="0" smtClean="0">
                <a:effectLst/>
              </a:rPr>
              <a:t> criteria such as clarity, </a:t>
            </a:r>
            <a:r>
              <a:rPr lang="en-GB" sz="2400" dirty="0" smtClean="0">
                <a:effectLst/>
                <a:hlinkClick r:id="rId5" tooltip="Credibility"/>
              </a:rPr>
              <a:t>credibility</a:t>
            </a:r>
            <a:r>
              <a:rPr lang="en-GB" sz="2400" dirty="0" smtClean="0">
                <a:effectLst/>
              </a:rPr>
              <a:t>, </a:t>
            </a:r>
            <a:r>
              <a:rPr lang="en-GB" sz="2400" dirty="0" smtClean="0">
                <a:effectLst/>
                <a:hlinkClick r:id="rId6" tooltip="Accuracy"/>
              </a:rPr>
              <a:t>accuracy</a:t>
            </a:r>
            <a:r>
              <a:rPr lang="en-GB" sz="2400" dirty="0" smtClean="0">
                <a:effectLst/>
              </a:rPr>
              <a:t>, precision, </a:t>
            </a:r>
            <a:r>
              <a:rPr lang="en-GB" sz="2400" dirty="0" smtClean="0">
                <a:effectLst/>
                <a:hlinkClick r:id="rId7" tooltip="Relevance"/>
              </a:rPr>
              <a:t>relevance</a:t>
            </a:r>
            <a:r>
              <a:rPr lang="en-GB" sz="2400" dirty="0" smtClean="0">
                <a:effectLst/>
              </a:rPr>
              <a:t>, depth, </a:t>
            </a:r>
            <a:r>
              <a:rPr lang="en-GB" sz="2400" dirty="0" smtClean="0">
                <a:effectLst/>
                <a:hlinkClick r:id="rId8" tooltip="Breadth"/>
              </a:rPr>
              <a:t>breadth</a:t>
            </a:r>
            <a:r>
              <a:rPr lang="en-GB" sz="2400" dirty="0" smtClean="0">
                <a:effectLst/>
              </a:rPr>
              <a:t>, significance, and fairness.</a:t>
            </a:r>
          </a:p>
          <a:p>
            <a:endParaRPr lang="en-GB" sz="2400" dirty="0"/>
          </a:p>
        </p:txBody>
      </p:sp>
    </p:spTree>
    <p:extLst>
      <p:ext uri="{BB962C8B-B14F-4D97-AF65-F5344CB8AC3E}">
        <p14:creationId xmlns:p14="http://schemas.microsoft.com/office/powerpoint/2010/main" val="14122438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Three elements to be involved in critical thinking </a:t>
            </a:r>
            <a:endParaRPr lang="en-GB" dirty="0"/>
          </a:p>
        </p:txBody>
      </p:sp>
      <p:sp>
        <p:nvSpPr>
          <p:cNvPr id="3" name="Content Placeholder 2"/>
          <p:cNvSpPr>
            <a:spLocks noGrp="1"/>
          </p:cNvSpPr>
          <p:nvPr>
            <p:ph idx="1"/>
          </p:nvPr>
        </p:nvSpPr>
        <p:spPr>
          <a:xfrm>
            <a:off x="1024128" y="2084832"/>
            <a:ext cx="9720073" cy="4224528"/>
          </a:xfrm>
        </p:spPr>
        <p:txBody>
          <a:bodyPr>
            <a:normAutofit/>
          </a:bodyPr>
          <a:lstStyle/>
          <a:p>
            <a:r>
              <a:rPr lang="en-GB" dirty="0" smtClean="0">
                <a:effectLst/>
              </a:rPr>
              <a:t>Edward M. Glaser proposed that the ability to think critically involves three elements:</a:t>
            </a:r>
          </a:p>
          <a:p>
            <a:r>
              <a:rPr lang="en-GB" dirty="0" smtClean="0">
                <a:effectLst/>
              </a:rPr>
              <a:t>1. An attitude of being disposed to consider in a thoughtful way the problems and subjects that come within the range of one's </a:t>
            </a:r>
            <a:r>
              <a:rPr lang="en-GB" dirty="0" smtClean="0">
                <a:effectLst/>
              </a:rPr>
              <a:t>experiences</a:t>
            </a:r>
          </a:p>
          <a:p>
            <a:endParaRPr lang="en-GB" dirty="0" smtClean="0">
              <a:effectLst/>
            </a:endParaRPr>
          </a:p>
          <a:p>
            <a:r>
              <a:rPr lang="en-GB" dirty="0" smtClean="0">
                <a:effectLst/>
              </a:rPr>
              <a:t>2. Knowledge of the methods of logical </a:t>
            </a:r>
            <a:r>
              <a:rPr lang="en-GB" dirty="0" smtClean="0">
                <a:effectLst/>
                <a:hlinkClick r:id="rId2" tooltip="Inquiry"/>
              </a:rPr>
              <a:t>inquiry</a:t>
            </a:r>
            <a:r>
              <a:rPr lang="en-GB" dirty="0" smtClean="0">
                <a:effectLst/>
              </a:rPr>
              <a:t> and </a:t>
            </a:r>
            <a:r>
              <a:rPr lang="en-GB" dirty="0" smtClean="0">
                <a:effectLst/>
              </a:rPr>
              <a:t>reasoning</a:t>
            </a:r>
          </a:p>
          <a:p>
            <a:endParaRPr lang="en-GB" dirty="0" smtClean="0">
              <a:effectLst/>
            </a:endParaRPr>
          </a:p>
          <a:p>
            <a:r>
              <a:rPr lang="en-GB" dirty="0" smtClean="0">
                <a:effectLst/>
              </a:rPr>
              <a:t>3. Some skill in applying those methods.</a:t>
            </a:r>
          </a:p>
          <a:p>
            <a:r>
              <a:rPr lang="en-GB" dirty="0" smtClean="0">
                <a:effectLst/>
              </a:rPr>
              <a:t>Educational programs aimed at developing critical thinking in children and adult learners, individually or in group problem solving and decision making contexts, continue to address these same three central elements.</a:t>
            </a:r>
          </a:p>
          <a:p>
            <a:endParaRPr lang="en-GB" dirty="0"/>
          </a:p>
        </p:txBody>
      </p:sp>
    </p:spTree>
    <p:extLst>
      <p:ext uri="{BB962C8B-B14F-4D97-AF65-F5344CB8AC3E}">
        <p14:creationId xmlns:p14="http://schemas.microsoft.com/office/powerpoint/2010/main" val="11101356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8" y="0"/>
            <a:ext cx="9720072" cy="1499616"/>
          </a:xfrm>
        </p:spPr>
        <p:txBody>
          <a:bodyPr/>
          <a:lstStyle/>
          <a:p>
            <a:r>
              <a:rPr lang="en-GB" dirty="0" smtClean="0"/>
              <a:t>Critical Thinking and Creative thinking</a:t>
            </a:r>
            <a:endParaRPr lang="en-GB" dirty="0"/>
          </a:p>
        </p:txBody>
      </p:sp>
      <p:sp>
        <p:nvSpPr>
          <p:cNvPr id="3" name="Content Placeholder 2"/>
          <p:cNvSpPr>
            <a:spLocks noGrp="1"/>
          </p:cNvSpPr>
          <p:nvPr>
            <p:ph idx="1"/>
          </p:nvPr>
        </p:nvSpPr>
        <p:spPr>
          <a:xfrm>
            <a:off x="1024128" y="1358153"/>
            <a:ext cx="10069696" cy="5284694"/>
          </a:xfrm>
        </p:spPr>
        <p:txBody>
          <a:bodyPr>
            <a:normAutofit lnSpcReduction="10000"/>
          </a:bodyPr>
          <a:lstStyle/>
          <a:p>
            <a:r>
              <a:rPr lang="en-GB" dirty="0"/>
              <a:t>thinking about one's thinking in a manner designed to organize and clarify, raise the efficiency of, and recognize errors and biases in one's own thinking. </a:t>
            </a:r>
            <a:endParaRPr lang="en-GB" dirty="0" smtClean="0"/>
          </a:p>
          <a:p>
            <a:r>
              <a:rPr lang="en-GB" dirty="0" smtClean="0"/>
              <a:t>Critical </a:t>
            </a:r>
            <a:r>
              <a:rPr lang="en-GB" dirty="0"/>
              <a:t>thinking is not 'hard' thinking nor is it directed at solving problems (other than 'improving' one's own thinking). </a:t>
            </a:r>
            <a:endParaRPr lang="en-GB" dirty="0" smtClean="0"/>
          </a:p>
          <a:p>
            <a:r>
              <a:rPr lang="en-GB" dirty="0" smtClean="0"/>
              <a:t>Critical </a:t>
            </a:r>
            <a:r>
              <a:rPr lang="en-GB" dirty="0"/>
              <a:t>thinking is inward-directed with the intent of maximizing the </a:t>
            </a:r>
            <a:r>
              <a:rPr lang="en-GB" dirty="0">
                <a:hlinkClick r:id="rId2" tooltip="Rationality"/>
              </a:rPr>
              <a:t>rationality</a:t>
            </a:r>
            <a:r>
              <a:rPr lang="en-GB" dirty="0"/>
              <a:t> of the thinker. One does not use critical thinking to solve problems—one uses critical thinking to improve one's process of </a:t>
            </a:r>
            <a:r>
              <a:rPr lang="en-GB" dirty="0" smtClean="0"/>
              <a:t>thinking.</a:t>
            </a:r>
            <a:endParaRPr lang="en-GB" baseline="30000" dirty="0" smtClean="0"/>
          </a:p>
          <a:p>
            <a:r>
              <a:rPr lang="en-GB" dirty="0"/>
              <a:t>The habits of mind that characterize a person strongly disposed toward critical thinking include a desire to follow reason and evidence wherever they may lead, a systematic approach to problem solving, inquisitiveness, even-handedness, and confidence in reasoning</a:t>
            </a:r>
            <a:r>
              <a:rPr lang="en-GB" dirty="0" smtClean="0"/>
              <a:t>.</a:t>
            </a:r>
            <a:endParaRPr lang="en-GB" dirty="0"/>
          </a:p>
          <a:p>
            <a:r>
              <a:rPr lang="en-GB" dirty="0"/>
              <a:t>According to a definition analysis by </a:t>
            </a:r>
            <a:r>
              <a:rPr lang="en-GB" dirty="0" err="1"/>
              <a:t>Kompf</a:t>
            </a:r>
            <a:r>
              <a:rPr lang="en-GB" dirty="0"/>
              <a:t> &amp; Bond (2001), critical thinking involves problem solving, decision making, </a:t>
            </a:r>
            <a:r>
              <a:rPr lang="en-GB" dirty="0">
                <a:hlinkClick r:id="rId3" tooltip="Metacognition"/>
              </a:rPr>
              <a:t>metacognition</a:t>
            </a:r>
            <a:r>
              <a:rPr lang="en-GB" dirty="0"/>
              <a:t>, rationality, rational thinking, reasoning, knowledge, intelligence and also a moral component such as reflective thinking. Critical thinkers therefore need to have reached a level of maturity in their development, possess a certain attitude as well as a set of taught skills.</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6332591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8" y="282388"/>
            <a:ext cx="9720072" cy="1196788"/>
          </a:xfrm>
        </p:spPr>
        <p:txBody>
          <a:bodyPr/>
          <a:lstStyle/>
          <a:p>
            <a:r>
              <a:rPr lang="en-GB" dirty="0" smtClean="0">
                <a:effectLst/>
              </a:rPr>
              <a:t>Critical thinking calls for the ability to:</a:t>
            </a:r>
            <a:endParaRPr lang="en-GB" dirty="0"/>
          </a:p>
        </p:txBody>
      </p:sp>
      <p:sp>
        <p:nvSpPr>
          <p:cNvPr id="3" name="Content Placeholder 2"/>
          <p:cNvSpPr>
            <a:spLocks noGrp="1"/>
          </p:cNvSpPr>
          <p:nvPr>
            <p:ph idx="1"/>
          </p:nvPr>
        </p:nvSpPr>
        <p:spPr>
          <a:xfrm>
            <a:off x="339969" y="1922585"/>
            <a:ext cx="11172093" cy="4548553"/>
          </a:xfrm>
        </p:spPr>
        <p:txBody>
          <a:bodyPr>
            <a:normAutofit fontScale="70000" lnSpcReduction="20000"/>
          </a:bodyPr>
          <a:lstStyle/>
          <a:p>
            <a:r>
              <a:rPr lang="en-GB" dirty="0" smtClean="0">
                <a:effectLst/>
              </a:rPr>
              <a:t>Recognize problems, to find workable means for meeting those problems</a:t>
            </a:r>
          </a:p>
          <a:p>
            <a:r>
              <a:rPr lang="en-GB" dirty="0" smtClean="0">
                <a:effectLst/>
              </a:rPr>
              <a:t>Understand the importance of prioritization and order of precedence in problem solving</a:t>
            </a:r>
          </a:p>
          <a:p>
            <a:r>
              <a:rPr lang="en-GB" dirty="0" smtClean="0">
                <a:effectLst/>
              </a:rPr>
              <a:t>Gather and marshal pertinent (relevant) information</a:t>
            </a:r>
          </a:p>
          <a:p>
            <a:r>
              <a:rPr lang="en-GB" dirty="0" smtClean="0">
                <a:effectLst/>
              </a:rPr>
              <a:t>Recognize </a:t>
            </a:r>
            <a:r>
              <a:rPr lang="en-GB" dirty="0" smtClean="0">
                <a:effectLst/>
                <a:hlinkClick r:id="rId2" tooltip="Unstated assumption"/>
              </a:rPr>
              <a:t>unstated assumptions</a:t>
            </a:r>
            <a:r>
              <a:rPr lang="en-GB" dirty="0" smtClean="0">
                <a:effectLst/>
              </a:rPr>
              <a:t> and values</a:t>
            </a:r>
          </a:p>
          <a:p>
            <a:r>
              <a:rPr lang="en-GB" dirty="0" smtClean="0">
                <a:effectLst/>
              </a:rPr>
              <a:t>Comprehend and use </a:t>
            </a:r>
            <a:r>
              <a:rPr lang="en-GB" dirty="0" smtClean="0">
                <a:effectLst/>
                <a:hlinkClick r:id="rId3" tooltip="Language"/>
              </a:rPr>
              <a:t>language</a:t>
            </a:r>
            <a:r>
              <a:rPr lang="en-GB" dirty="0" smtClean="0">
                <a:effectLst/>
              </a:rPr>
              <a:t> with accuracy, clarity, and </a:t>
            </a:r>
            <a:r>
              <a:rPr lang="en-GB" dirty="0" smtClean="0">
                <a:effectLst/>
                <a:hlinkClick r:id="rId4" tooltip="wikt:discernment"/>
              </a:rPr>
              <a:t>discernment</a:t>
            </a:r>
            <a:endParaRPr lang="en-GB" dirty="0" smtClean="0">
              <a:effectLst/>
            </a:endParaRPr>
          </a:p>
          <a:p>
            <a:r>
              <a:rPr lang="en-GB" dirty="0" smtClean="0">
                <a:effectLst/>
              </a:rPr>
              <a:t>Interpret data, to appraise evidence and evaluate arguments</a:t>
            </a:r>
          </a:p>
          <a:p>
            <a:r>
              <a:rPr lang="en-GB" dirty="0" smtClean="0">
                <a:effectLst/>
              </a:rPr>
              <a:t>Recognize the existence (or non-existence) of logical relationships between propositions</a:t>
            </a:r>
          </a:p>
          <a:p>
            <a:r>
              <a:rPr lang="en-GB" dirty="0" smtClean="0">
                <a:effectLst/>
              </a:rPr>
              <a:t>Draw warranted conclusions and generalizations</a:t>
            </a:r>
          </a:p>
          <a:p>
            <a:r>
              <a:rPr lang="en-GB" dirty="0" smtClean="0">
                <a:effectLst/>
              </a:rPr>
              <a:t>Put to test the conclusions and generalizations at which one arrives</a:t>
            </a:r>
          </a:p>
          <a:p>
            <a:r>
              <a:rPr lang="en-GB" dirty="0" smtClean="0">
                <a:effectLst/>
              </a:rPr>
              <a:t>Reconstruct one's patterns of beliefs on the basis of wider experience</a:t>
            </a:r>
          </a:p>
          <a:p>
            <a:r>
              <a:rPr lang="en-GB" dirty="0" smtClean="0">
                <a:effectLst/>
              </a:rPr>
              <a:t>Render accurate judgments about specific things and qualities in everyday life</a:t>
            </a:r>
          </a:p>
          <a:p>
            <a:r>
              <a:rPr lang="en-GB" dirty="0" smtClean="0">
                <a:effectLst/>
              </a:rPr>
              <a:t>In sum:</a:t>
            </a:r>
          </a:p>
          <a:p>
            <a:r>
              <a:rPr lang="en-GB" dirty="0" smtClean="0">
                <a:effectLst/>
              </a:rPr>
              <a:t>"A persistent effort to examine any belief or supposed form of knowledge in the light of the evidence that supports or refutes it and the further conclusions to which it tends."</a:t>
            </a:r>
            <a:r>
              <a:rPr lang="en-GB" baseline="30000" dirty="0" smtClean="0">
                <a:effectLst/>
                <a:hlinkClick r:id="rId5"/>
              </a:rPr>
              <a:t>[13]</a:t>
            </a:r>
            <a:endParaRPr lang="en-GB" dirty="0" smtClean="0">
              <a:effectLst/>
            </a:endParaRPr>
          </a:p>
          <a:p>
            <a:endParaRPr lang="en-GB" dirty="0"/>
          </a:p>
        </p:txBody>
      </p:sp>
    </p:spTree>
    <p:extLst>
      <p:ext uri="{BB962C8B-B14F-4D97-AF65-F5344CB8AC3E}">
        <p14:creationId xmlns:p14="http://schemas.microsoft.com/office/powerpoint/2010/main" val="34002217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8" y="242047"/>
            <a:ext cx="9720072" cy="1277471"/>
          </a:xfrm>
        </p:spPr>
        <p:txBody>
          <a:bodyPr/>
          <a:lstStyle/>
          <a:p>
            <a:r>
              <a:rPr lang="en-GB" dirty="0" smtClean="0"/>
              <a:t>Importance for critical thinking</a:t>
            </a:r>
            <a:endParaRPr lang="en-GB" dirty="0"/>
          </a:p>
        </p:txBody>
      </p:sp>
      <p:sp>
        <p:nvSpPr>
          <p:cNvPr id="3" name="Content Placeholder 2"/>
          <p:cNvSpPr>
            <a:spLocks noGrp="1"/>
          </p:cNvSpPr>
          <p:nvPr>
            <p:ph idx="1"/>
          </p:nvPr>
        </p:nvSpPr>
        <p:spPr>
          <a:xfrm>
            <a:off x="1024128" y="1627095"/>
            <a:ext cx="10311743" cy="5230906"/>
          </a:xfrm>
        </p:spPr>
        <p:txBody>
          <a:bodyPr>
            <a:normAutofit/>
          </a:bodyPr>
          <a:lstStyle/>
          <a:p>
            <a:r>
              <a:rPr lang="en-GB" sz="2800" dirty="0" smtClean="0">
                <a:effectLst/>
              </a:rPr>
              <a:t>Critical thinking is considered important in the academic fields because it enables one to </a:t>
            </a:r>
            <a:r>
              <a:rPr lang="en-GB" sz="2800" dirty="0" err="1" smtClean="0">
                <a:effectLst/>
              </a:rPr>
              <a:t>analyze</a:t>
            </a:r>
            <a:r>
              <a:rPr lang="en-GB" sz="2800" dirty="0" smtClean="0">
                <a:effectLst/>
              </a:rPr>
              <a:t>, evaluate, explain, and restructure their thinking, thereby decreasing the risk of adopting, acting on, or thinking with, a false belief.</a:t>
            </a:r>
          </a:p>
          <a:p>
            <a:r>
              <a:rPr lang="en-GB" sz="2800" dirty="0"/>
              <a:t>Critical thinking is an important element of all professional fields and academic </a:t>
            </a:r>
            <a:r>
              <a:rPr lang="en-GB" sz="2800" dirty="0" smtClean="0"/>
              <a:t>disciplines. </a:t>
            </a:r>
            <a:r>
              <a:rPr lang="en-GB" sz="2800" dirty="0"/>
              <a:t>Within the framework of </a:t>
            </a:r>
            <a:r>
              <a:rPr lang="en-GB" sz="2800" dirty="0">
                <a:hlinkClick r:id="rId2" tooltip="Scientific skepticism"/>
              </a:rPr>
              <a:t>scientific </a:t>
            </a:r>
            <a:r>
              <a:rPr lang="en-GB" sz="2800" dirty="0" err="1">
                <a:hlinkClick r:id="rId2" tooltip="Scientific skepticism"/>
              </a:rPr>
              <a:t>skepticism</a:t>
            </a:r>
            <a:r>
              <a:rPr lang="en-GB" sz="2800" dirty="0"/>
              <a:t>, the process of critical thinking involves the careful acquisition and interpretation of information and use of it to reach a </a:t>
            </a:r>
            <a:r>
              <a:rPr lang="en-GB" sz="2800" dirty="0">
                <a:hlinkClick r:id="rId3" tooltip="Theory of justification"/>
              </a:rPr>
              <a:t>well-justified</a:t>
            </a:r>
            <a:r>
              <a:rPr lang="en-GB" sz="2800" dirty="0"/>
              <a:t> conclusion. </a:t>
            </a:r>
            <a:endParaRPr lang="en-GB" sz="2800" dirty="0" smtClean="0"/>
          </a:p>
          <a:p>
            <a:r>
              <a:rPr lang="en-GB" sz="2800" dirty="0" smtClean="0"/>
              <a:t>The </a:t>
            </a:r>
            <a:r>
              <a:rPr lang="en-GB" sz="2800" dirty="0"/>
              <a:t>concepts and principles of critical thinking can be applied to any context or case but only by reflecting upon the nature of that application</a:t>
            </a:r>
          </a:p>
          <a:p>
            <a:endParaRPr lang="en-GB" dirty="0"/>
          </a:p>
        </p:txBody>
      </p:sp>
    </p:spTree>
    <p:extLst>
      <p:ext uri="{BB962C8B-B14F-4D97-AF65-F5344CB8AC3E}">
        <p14:creationId xmlns:p14="http://schemas.microsoft.com/office/powerpoint/2010/main" val="32647103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Importance of critical thinking in learning</a:t>
            </a:r>
            <a:endParaRPr lang="en-GB" dirty="0"/>
          </a:p>
        </p:txBody>
      </p:sp>
      <p:sp>
        <p:nvSpPr>
          <p:cNvPr id="3" name="Content Placeholder 2"/>
          <p:cNvSpPr>
            <a:spLocks noGrp="1"/>
          </p:cNvSpPr>
          <p:nvPr>
            <p:ph idx="1"/>
          </p:nvPr>
        </p:nvSpPr>
        <p:spPr/>
        <p:txBody>
          <a:bodyPr/>
          <a:lstStyle/>
          <a:p>
            <a:r>
              <a:rPr lang="en-GB" dirty="0" smtClean="0">
                <a:effectLst/>
              </a:rPr>
              <a:t>Critical thinking is significant in academics due to being significant in learning. </a:t>
            </a:r>
          </a:p>
          <a:p>
            <a:r>
              <a:rPr lang="en-GB" dirty="0" smtClean="0">
                <a:effectLst/>
              </a:rPr>
              <a:t>Critical thinking is significant in the learning process of </a:t>
            </a:r>
            <a:r>
              <a:rPr lang="en-GB" dirty="0" smtClean="0">
                <a:effectLst/>
                <a:hlinkClick r:id="rId2" tooltip="Internalization"/>
              </a:rPr>
              <a:t>internalization</a:t>
            </a:r>
            <a:r>
              <a:rPr lang="en-GB" dirty="0" smtClean="0">
                <a:effectLst/>
              </a:rPr>
              <a:t>, in the construction of basic ideas, principles, and theories inherent in content. </a:t>
            </a:r>
          </a:p>
          <a:p>
            <a:r>
              <a:rPr lang="en-GB" dirty="0" smtClean="0">
                <a:effectLst/>
              </a:rPr>
              <a:t>And critical thinking is significant in the learning process of application, whereby those ideas, principles, and theories are implemented effectively as they become relevant in learners' lives. Good teachers cultivate critical thinking (intellectually engaged thinking) at every stage of learning, including initial learning</a:t>
            </a:r>
            <a:endParaRPr lang="en-GB" dirty="0"/>
          </a:p>
        </p:txBody>
      </p:sp>
    </p:spTree>
    <p:extLst>
      <p:ext uri="{BB962C8B-B14F-4D97-AF65-F5344CB8AC3E}">
        <p14:creationId xmlns:p14="http://schemas.microsoft.com/office/powerpoint/2010/main" val="40932498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Importance of critical thinking in education</a:t>
            </a:r>
            <a:endParaRPr lang="en-GB" dirty="0"/>
          </a:p>
        </p:txBody>
      </p:sp>
      <p:sp>
        <p:nvSpPr>
          <p:cNvPr id="3" name="Content Placeholder 2"/>
          <p:cNvSpPr>
            <a:spLocks noGrp="1"/>
          </p:cNvSpPr>
          <p:nvPr>
            <p:ph idx="1"/>
          </p:nvPr>
        </p:nvSpPr>
        <p:spPr/>
        <p:txBody>
          <a:bodyPr>
            <a:normAutofit/>
          </a:bodyPr>
          <a:lstStyle/>
          <a:p>
            <a:r>
              <a:rPr lang="en-GB" dirty="0" smtClean="0">
                <a:effectLst/>
              </a:rPr>
              <a:t>Critical thinking also is considered important for </a:t>
            </a:r>
            <a:r>
              <a:rPr lang="en-GB" dirty="0" smtClean="0">
                <a:effectLst/>
                <a:hlinkClick r:id="rId2" tooltip="Human rights education"/>
              </a:rPr>
              <a:t>human rights education</a:t>
            </a:r>
            <a:r>
              <a:rPr lang="en-GB" dirty="0" smtClean="0">
                <a:effectLst/>
              </a:rPr>
              <a:t> for </a:t>
            </a:r>
            <a:r>
              <a:rPr lang="en-GB" dirty="0" smtClean="0">
                <a:effectLst/>
                <a:hlinkClick r:id="rId3" tooltip="Toleration"/>
              </a:rPr>
              <a:t>toleration</a:t>
            </a:r>
            <a:r>
              <a:rPr lang="en-GB" dirty="0" smtClean="0">
                <a:effectLst/>
              </a:rPr>
              <a:t>. </a:t>
            </a:r>
            <a:endParaRPr lang="en-GB" dirty="0" smtClean="0">
              <a:effectLst/>
            </a:endParaRPr>
          </a:p>
          <a:p>
            <a:r>
              <a:rPr lang="en-GB" dirty="0" smtClean="0">
                <a:effectLst/>
              </a:rPr>
              <a:t>The </a:t>
            </a:r>
            <a:r>
              <a:rPr lang="en-GB" dirty="0" smtClean="0">
                <a:effectLst/>
                <a:hlinkClick r:id="rId4" tooltip="International Day for Tolerance"/>
              </a:rPr>
              <a:t>Declaration of Principles on Tolerance</a:t>
            </a:r>
            <a:r>
              <a:rPr lang="en-GB" dirty="0" smtClean="0">
                <a:effectLst/>
              </a:rPr>
              <a:t> adopted by </a:t>
            </a:r>
            <a:r>
              <a:rPr lang="en-GB" dirty="0" smtClean="0">
                <a:effectLst/>
                <a:hlinkClick r:id="rId5" tooltip="UNESCO"/>
              </a:rPr>
              <a:t>UNESCO</a:t>
            </a:r>
            <a:r>
              <a:rPr lang="en-GB" dirty="0" smtClean="0">
                <a:effectLst/>
              </a:rPr>
              <a:t> in 1995 affirms that "education for tolerance could aim at countering factors that lead to fear and exclusion of others, and could help young people to develop capacities for independent judgement, </a:t>
            </a:r>
            <a:r>
              <a:rPr lang="en-GB" i="1" dirty="0" smtClean="0">
                <a:effectLst/>
              </a:rPr>
              <a:t>critical thinking</a:t>
            </a:r>
            <a:r>
              <a:rPr lang="en-GB" dirty="0" smtClean="0">
                <a:effectLst/>
              </a:rPr>
              <a:t> and ethical </a:t>
            </a:r>
            <a:r>
              <a:rPr lang="en-GB" dirty="0" smtClean="0">
                <a:effectLst/>
                <a:hlinkClick r:id="rId6" tooltip="Reasoning"/>
              </a:rPr>
              <a:t>reasoning</a:t>
            </a:r>
            <a:r>
              <a:rPr lang="en-GB" dirty="0" smtClean="0">
                <a:effectLst/>
              </a:rPr>
              <a:t>."</a:t>
            </a:r>
            <a:r>
              <a:rPr lang="en-GB" baseline="30000" dirty="0" smtClean="0">
                <a:effectLst/>
                <a:hlinkClick r:id="rId7"/>
              </a:rPr>
              <a:t>[27]</a:t>
            </a:r>
            <a:endParaRPr lang="en-GB" dirty="0" smtClean="0">
              <a:effectLst/>
            </a:endParaRPr>
          </a:p>
          <a:p>
            <a:r>
              <a:rPr lang="en-GB" dirty="0" smtClean="0">
                <a:effectLst/>
              </a:rPr>
              <a:t>Critical thinking is used as a way of deciding whether a claim is true, partially true, or false. It is a tool by which one can come about reasoned conclusions based on a reasoned process</a:t>
            </a:r>
          </a:p>
          <a:p>
            <a:endParaRPr lang="en-GB" dirty="0"/>
          </a:p>
        </p:txBody>
      </p:sp>
    </p:spTree>
    <p:extLst>
      <p:ext uri="{BB962C8B-B14F-4D97-AF65-F5344CB8AC3E}">
        <p14:creationId xmlns:p14="http://schemas.microsoft.com/office/powerpoint/2010/main" val="14765123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8" y="0"/>
            <a:ext cx="9720072" cy="1250576"/>
          </a:xfrm>
        </p:spPr>
        <p:txBody>
          <a:bodyPr/>
          <a:lstStyle/>
          <a:p>
            <a:r>
              <a:rPr lang="en-GB" dirty="0" err="1" smtClean="0"/>
              <a:t>bibliogrphy</a:t>
            </a:r>
            <a:endParaRPr lang="en-GB" dirty="0"/>
          </a:p>
        </p:txBody>
      </p:sp>
      <p:sp>
        <p:nvSpPr>
          <p:cNvPr id="3" name="Content Placeholder 2"/>
          <p:cNvSpPr>
            <a:spLocks noGrp="1"/>
          </p:cNvSpPr>
          <p:nvPr>
            <p:ph idx="1"/>
          </p:nvPr>
        </p:nvSpPr>
        <p:spPr>
          <a:xfrm>
            <a:off x="1024128" y="1250576"/>
            <a:ext cx="9720073" cy="5058784"/>
          </a:xfrm>
        </p:spPr>
        <p:txBody>
          <a:bodyPr>
            <a:normAutofit fontScale="92500"/>
          </a:bodyPr>
          <a:lstStyle/>
          <a:p>
            <a:r>
              <a:rPr lang="en-GB" i="1" dirty="0" smtClean="0">
                <a:effectLst/>
              </a:rPr>
              <a:t>Le </a:t>
            </a:r>
            <a:r>
              <a:rPr lang="en-GB" i="1" dirty="0" err="1" smtClean="0">
                <a:effectLst/>
              </a:rPr>
              <a:t>Cornu</a:t>
            </a:r>
            <a:r>
              <a:rPr lang="en-GB" i="1" dirty="0" smtClean="0">
                <a:effectLst/>
              </a:rPr>
              <a:t>, Alison. (2009). "Meaning, Internalization and Externalization: Towards a fuller understanding of the process of reflection and its role in the construction of the self". Adult Education Quarterly. </a:t>
            </a:r>
            <a:r>
              <a:rPr lang="en-GB" b="1" i="1" dirty="0" smtClean="0">
                <a:effectLst/>
              </a:rPr>
              <a:t>59</a:t>
            </a:r>
            <a:r>
              <a:rPr lang="en-GB" i="1" dirty="0" smtClean="0">
                <a:effectLst/>
              </a:rPr>
              <a:t> (4): 279–297. </a:t>
            </a:r>
            <a:r>
              <a:rPr lang="en-GB" i="1" dirty="0" smtClean="0">
                <a:effectLst/>
                <a:hlinkClick r:id="rId2" tooltip="Digital object identifier"/>
              </a:rPr>
              <a:t>doi</a:t>
            </a:r>
            <a:r>
              <a:rPr lang="en-GB" i="1" dirty="0" smtClean="0">
                <a:effectLst/>
              </a:rPr>
              <a:t>:</a:t>
            </a:r>
            <a:r>
              <a:rPr lang="en-GB" i="1" dirty="0" smtClean="0">
                <a:effectLst/>
                <a:hlinkClick r:id="rId3"/>
              </a:rPr>
              <a:t>10.1177/0741713609331478</a:t>
            </a:r>
            <a:endParaRPr lang="en-GB" i="1" dirty="0" smtClean="0">
              <a:effectLst/>
            </a:endParaRPr>
          </a:p>
          <a:p>
            <a:endParaRPr lang="en-GB" dirty="0" smtClean="0">
              <a:effectLst/>
            </a:endParaRPr>
          </a:p>
          <a:p>
            <a:r>
              <a:rPr lang="en-GB" dirty="0" err="1" smtClean="0">
                <a:effectLst/>
              </a:rPr>
              <a:t>Cederblom</a:t>
            </a:r>
            <a:r>
              <a:rPr lang="en-GB" dirty="0" smtClean="0">
                <a:effectLst/>
              </a:rPr>
              <a:t>, J &amp; Paulsen, D.W. (2006) Critical Reasoning: Understanding and criticizing arguments and theories, 6th </a:t>
            </a:r>
            <a:r>
              <a:rPr lang="en-GB" dirty="0" err="1" smtClean="0">
                <a:effectLst/>
              </a:rPr>
              <a:t>edn</a:t>
            </a:r>
            <a:r>
              <a:rPr lang="en-GB" dirty="0" smtClean="0">
                <a:effectLst/>
              </a:rPr>
              <a:t>. (Belmont, CA, </a:t>
            </a:r>
            <a:r>
              <a:rPr lang="en-GB" dirty="0" err="1" smtClean="0">
                <a:effectLst/>
              </a:rPr>
              <a:t>ThomsonWadsworth</a:t>
            </a:r>
            <a:r>
              <a:rPr lang="en-GB" dirty="0" smtClean="0">
                <a:effectLst/>
              </a:rPr>
              <a:t>).</a:t>
            </a:r>
          </a:p>
          <a:p>
            <a:endParaRPr lang="en-GB" dirty="0"/>
          </a:p>
          <a:p>
            <a:r>
              <a:rPr lang="en-GB" dirty="0" err="1" smtClean="0">
                <a:effectLst/>
              </a:rPr>
              <a:t>Dauer</a:t>
            </a:r>
            <a:r>
              <a:rPr lang="en-GB" dirty="0" smtClean="0">
                <a:effectLst/>
              </a:rPr>
              <a:t>, Francis Watanabe. </a:t>
            </a:r>
            <a:r>
              <a:rPr lang="en-GB" i="1" dirty="0" smtClean="0">
                <a:effectLst/>
              </a:rPr>
              <a:t>Critical Thinking: An Introduction to Reasoning</a:t>
            </a:r>
            <a:r>
              <a:rPr lang="en-GB" dirty="0" smtClean="0">
                <a:effectLst/>
              </a:rPr>
              <a:t>, 1989, </a:t>
            </a:r>
            <a:r>
              <a:rPr lang="en-GB" dirty="0" smtClean="0">
                <a:effectLst/>
                <a:hlinkClick r:id="rId4"/>
              </a:rPr>
              <a:t>ISBN 978-0-19-504884-1</a:t>
            </a:r>
            <a:endParaRPr lang="en-GB" dirty="0" smtClean="0">
              <a:effectLst/>
            </a:endParaRPr>
          </a:p>
          <a:p>
            <a:r>
              <a:rPr lang="en-GB" dirty="0" smtClean="0">
                <a:effectLst/>
              </a:rPr>
              <a:t>Fisher, Alec and </a:t>
            </a:r>
            <a:r>
              <a:rPr lang="en-GB" dirty="0" err="1" smtClean="0">
                <a:effectLst/>
              </a:rPr>
              <a:t>Scriven</a:t>
            </a:r>
            <a:r>
              <a:rPr lang="en-GB" dirty="0" smtClean="0">
                <a:effectLst/>
              </a:rPr>
              <a:t>, Michael. (1997) </a:t>
            </a:r>
            <a:r>
              <a:rPr lang="en-GB" i="1" dirty="0" smtClean="0">
                <a:effectLst/>
              </a:rPr>
              <a:t>Critical Thinking: Its Definition and Assessment</a:t>
            </a:r>
            <a:r>
              <a:rPr lang="en-GB" dirty="0" smtClean="0">
                <a:effectLst/>
              </a:rPr>
              <a:t>, </a:t>
            </a:r>
            <a:r>
              <a:rPr lang="en-GB" dirty="0" err="1" smtClean="0">
                <a:effectLst/>
              </a:rPr>
              <a:t>Center</a:t>
            </a:r>
            <a:r>
              <a:rPr lang="en-GB" dirty="0" smtClean="0">
                <a:effectLst/>
              </a:rPr>
              <a:t> for Research in Critical Thinking (UK) / </a:t>
            </a:r>
            <a:r>
              <a:rPr lang="en-GB" dirty="0" err="1" smtClean="0">
                <a:effectLst/>
              </a:rPr>
              <a:t>Edgepress</a:t>
            </a:r>
            <a:r>
              <a:rPr lang="en-GB" dirty="0" smtClean="0">
                <a:effectLst/>
              </a:rPr>
              <a:t> (US). </a:t>
            </a:r>
            <a:r>
              <a:rPr lang="en-GB" dirty="0" smtClean="0">
                <a:effectLst/>
                <a:hlinkClick r:id="rId5"/>
              </a:rPr>
              <a:t>ISBN 0-9531796-0-5</a:t>
            </a:r>
            <a:endParaRPr lang="en-GB" dirty="0" smtClean="0">
              <a:effectLst/>
            </a:endParaRPr>
          </a:p>
          <a:p>
            <a:r>
              <a:rPr lang="en-GB" dirty="0" smtClean="0">
                <a:effectLst/>
              </a:rPr>
              <a:t>Hamby, B.W. (2007) </a:t>
            </a:r>
            <a:r>
              <a:rPr lang="en-GB" i="1" dirty="0" smtClean="0">
                <a:effectLst/>
              </a:rPr>
              <a:t>The Philosophy of Anything: Critical Thinking in Context.</a:t>
            </a:r>
            <a:r>
              <a:rPr lang="en-GB" dirty="0" smtClean="0">
                <a:effectLst/>
              </a:rPr>
              <a:t> Kendall Hunt Publishing Company, Dubuque Iowa. </a:t>
            </a:r>
            <a:r>
              <a:rPr lang="en-GB" dirty="0" smtClean="0">
                <a:effectLst/>
                <a:hlinkClick r:id="rId6"/>
              </a:rPr>
              <a:t>ISBN 978-0-7575-4724-9</a:t>
            </a:r>
            <a:endParaRPr lang="en-GB" dirty="0" smtClean="0">
              <a:effectLst/>
            </a:endParaRPr>
          </a:p>
          <a:p>
            <a:endParaRPr lang="en-GB" dirty="0"/>
          </a:p>
        </p:txBody>
      </p:sp>
    </p:spTree>
    <p:extLst>
      <p:ext uri="{BB962C8B-B14F-4D97-AF65-F5344CB8AC3E}">
        <p14:creationId xmlns:p14="http://schemas.microsoft.com/office/powerpoint/2010/main" val="40245351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Integral</Template>
  <TotalTime>217</TotalTime>
  <Words>1304</Words>
  <Application>Microsoft Office PowerPoint</Application>
  <PresentationFormat>Widescreen</PresentationFormat>
  <Paragraphs>72</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Tw Cen MT</vt:lpstr>
      <vt:lpstr>Tw Cen MT Condensed</vt:lpstr>
      <vt:lpstr>Wingdings 3</vt:lpstr>
      <vt:lpstr>Integral</vt:lpstr>
      <vt:lpstr>Critical Analysis</vt:lpstr>
      <vt:lpstr>Definition of Critical Analysis/Critical Thinking </vt:lpstr>
      <vt:lpstr>Other Definitions</vt:lpstr>
      <vt:lpstr>Core Critical Skills include:</vt:lpstr>
      <vt:lpstr>Three elements to be involved in critical thinking </vt:lpstr>
      <vt:lpstr>Critical Thinking and Creative thinking</vt:lpstr>
      <vt:lpstr>Critical thinking calls for the ability to:</vt:lpstr>
      <vt:lpstr>Importance for critical thinking</vt:lpstr>
      <vt:lpstr>Importance of critical thinking in learning</vt:lpstr>
      <vt:lpstr>Importance of critical thinking in education</vt:lpstr>
      <vt:lpstr>bibliogrphy</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Analysis</dc:title>
  <dc:creator>Yanxia Zhao</dc:creator>
  <cp:lastModifiedBy>Yanxia Zhao</cp:lastModifiedBy>
  <cp:revision>10</cp:revision>
  <dcterms:created xsi:type="dcterms:W3CDTF">2016-10-17T13:40:09Z</dcterms:created>
  <dcterms:modified xsi:type="dcterms:W3CDTF">2017-10-12T12:19:28Z</dcterms:modified>
</cp:coreProperties>
</file>