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9D1612-B75F-4730-B711-26162DCAFD93}" v="20" dt="2022-11-04T17:21:08.4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tab Hussain" userId="2a84e752-fdd7-4df2-8fc2-2946a7cf2c5b" providerId="ADAL" clId="{2F9D1612-B75F-4730-B711-26162DCAFD93}"/>
    <pc:docChg chg="undo custSel modSld">
      <pc:chgData name="Aftab Hussain" userId="2a84e752-fdd7-4df2-8fc2-2946a7cf2c5b" providerId="ADAL" clId="{2F9D1612-B75F-4730-B711-26162DCAFD93}" dt="2022-11-04T17:24:55.410" v="366" actId="20577"/>
      <pc:docMkLst>
        <pc:docMk/>
      </pc:docMkLst>
      <pc:sldChg chg="modSp mod">
        <pc:chgData name="Aftab Hussain" userId="2a84e752-fdd7-4df2-8fc2-2946a7cf2c5b" providerId="ADAL" clId="{2F9D1612-B75F-4730-B711-26162DCAFD93}" dt="2022-11-04T17:24:55.410" v="366" actId="20577"/>
        <pc:sldMkLst>
          <pc:docMk/>
          <pc:sldMk cId="1147010734" sldId="257"/>
        </pc:sldMkLst>
        <pc:graphicFrameChg chg="mod modGraphic">
          <ac:chgData name="Aftab Hussain" userId="2a84e752-fdd7-4df2-8fc2-2946a7cf2c5b" providerId="ADAL" clId="{2F9D1612-B75F-4730-B711-26162DCAFD93}" dt="2022-11-04T17:24:55.410" v="366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 mod">
        <pc:chgData name="Aftab Hussain" userId="2a84e752-fdd7-4df2-8fc2-2946a7cf2c5b" providerId="ADAL" clId="{2F9D1612-B75F-4730-B711-26162DCAFD93}" dt="2022-11-04T17:24:41.777" v="362" actId="20577"/>
        <pc:sldMkLst>
          <pc:docMk/>
          <pc:sldMk cId="2431601311" sldId="258"/>
        </pc:sldMkLst>
        <pc:spChg chg="mod">
          <ac:chgData name="Aftab Hussain" userId="2a84e752-fdd7-4df2-8fc2-2946a7cf2c5b" providerId="ADAL" clId="{2F9D1612-B75F-4730-B711-26162DCAFD93}" dt="2022-11-04T17:24:41.777" v="362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91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519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76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507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681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04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55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10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076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59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5627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9566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10644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58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16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09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178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Picture 114" descr="Angled shot of pen on a graph">
            <a:extLst>
              <a:ext uri="{FF2B5EF4-FFF2-40B4-BE49-F238E27FC236}">
                <a16:creationId xmlns:a16="http://schemas.microsoft.com/office/drawing/2014/main" id="{4B79AEA7-9356-E891-A263-52ED994BE8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2755" b="10637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50" name="Isosceles Triangle 119">
            <a:extLst>
              <a:ext uri="{FF2B5EF4-FFF2-40B4-BE49-F238E27FC236}">
                <a16:creationId xmlns:a16="http://schemas.microsoft.com/office/drawing/2014/main" id="{CC4083E7-7DB9-4FC5-B464-F3D93B8D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1" name="Parallelogram 121">
            <a:extLst>
              <a:ext uri="{FF2B5EF4-FFF2-40B4-BE49-F238E27FC236}">
                <a16:creationId xmlns:a16="http://schemas.microsoft.com/office/drawing/2014/main" id="{3A31F45F-754F-4DE9-BB47-376D852F1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2562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8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2" name="Straight Connector 123">
            <a:extLst>
              <a:ext uri="{FF2B5EF4-FFF2-40B4-BE49-F238E27FC236}">
                <a16:creationId xmlns:a16="http://schemas.microsoft.com/office/drawing/2014/main" id="{527EB943-755E-4000-849C-70B9070CB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25">
            <a:extLst>
              <a:ext uri="{FF2B5EF4-FFF2-40B4-BE49-F238E27FC236}">
                <a16:creationId xmlns:a16="http://schemas.microsoft.com/office/drawing/2014/main" id="{88C0E865-DD2F-4731-8827-462D0810D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4" name="Rectangle 23">
            <a:extLst>
              <a:ext uri="{FF2B5EF4-FFF2-40B4-BE49-F238E27FC236}">
                <a16:creationId xmlns:a16="http://schemas.microsoft.com/office/drawing/2014/main" id="{926CA434-D0D7-4D87-925F-AADDDC580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5" name="Rectangle 25">
            <a:extLst>
              <a:ext uri="{FF2B5EF4-FFF2-40B4-BE49-F238E27FC236}">
                <a16:creationId xmlns:a16="http://schemas.microsoft.com/office/drawing/2014/main" id="{321F9B9F-EF9D-471D-8682-32FC29FF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6" name="Isosceles Triangle 131">
            <a:extLst>
              <a:ext uri="{FF2B5EF4-FFF2-40B4-BE49-F238E27FC236}">
                <a16:creationId xmlns:a16="http://schemas.microsoft.com/office/drawing/2014/main" id="{B3E64CAB-A26E-41D9-BDF3-C2126B5E8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Personal development plan (PDP)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0964" y="4050832"/>
            <a:ext cx="4573037" cy="10968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>
                <a:solidFill>
                  <a:schemeClr val="tx1"/>
                </a:solidFill>
                <a:latin typeface="Arial Black" panose="020B0A04020102020204" pitchFamily="34" charset="0"/>
              </a:rPr>
              <a:t>Aftab Hussain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>
                <a:solidFill>
                  <a:schemeClr val="tx1"/>
                </a:solidFill>
                <a:latin typeface="Arial Black" panose="020B0A04020102020204" pitchFamily="34" charset="0"/>
              </a:rPr>
              <a:t>Student ID 2212164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>
                <a:solidFill>
                  <a:schemeClr val="tx1"/>
                </a:solidFill>
                <a:latin typeface="Arial Black" panose="020B0A04020102020204" pitchFamily="34" charset="0"/>
              </a:rPr>
              <a:t>Learning in the Digital Era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100" dirty="0">
                <a:solidFill>
                  <a:schemeClr val="tx1"/>
                </a:solidFill>
                <a:latin typeface="Arial Black" panose="020B0A04020102020204" pitchFamily="34" charset="0"/>
              </a:rPr>
              <a:t>Assignment 2</a:t>
            </a:r>
          </a:p>
        </p:txBody>
      </p:sp>
      <p:sp>
        <p:nvSpPr>
          <p:cNvPr id="157" name="Rectangle 27">
            <a:extLst>
              <a:ext uri="{FF2B5EF4-FFF2-40B4-BE49-F238E27FC236}">
                <a16:creationId xmlns:a16="http://schemas.microsoft.com/office/drawing/2014/main" id="{B514DF98-6EAD-4CC5-A489-A860CF56A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8" name="Rectangle 28">
            <a:extLst>
              <a:ext uri="{FF2B5EF4-FFF2-40B4-BE49-F238E27FC236}">
                <a16:creationId xmlns:a16="http://schemas.microsoft.com/office/drawing/2014/main" id="{B4D87FD0-176F-488F-BAD6-5CB75827C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9" name="Rectangle 29">
            <a:extLst>
              <a:ext uri="{FF2B5EF4-FFF2-40B4-BE49-F238E27FC236}">
                <a16:creationId xmlns:a16="http://schemas.microsoft.com/office/drawing/2014/main" id="{92534681-4F90-4D14-B32A-6C2FB37C8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0" name="Isosceles Triangle 139">
            <a:extLst>
              <a:ext uri="{FF2B5EF4-FFF2-40B4-BE49-F238E27FC236}">
                <a16:creationId xmlns:a16="http://schemas.microsoft.com/office/drawing/2014/main" id="{7F846794-611C-4DF8-A443-7C27A11C2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319382"/>
              </p:ext>
            </p:extLst>
          </p:nvPr>
        </p:nvGraphicFramePr>
        <p:xfrm>
          <a:off x="286623" y="283439"/>
          <a:ext cx="11618749" cy="6238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6515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0776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3600" dirty="0"/>
                    </a:p>
                    <a:p>
                      <a:pPr lvl="0">
                        <a:buNone/>
                      </a:pPr>
                      <a:endParaRPr lang="en-GB" sz="3600" dirty="0"/>
                    </a:p>
                    <a:p>
                      <a:pPr lvl="0">
                        <a:buNone/>
                      </a:pPr>
                      <a:r>
                        <a:rPr lang="en-GB" sz="3600" dirty="0"/>
                        <a:t>Regional Manager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Work towards warehouse associates' supervisor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Communication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Listening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Teamwork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Presentation skills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keeping inventories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customer service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Decision making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Presentation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customer service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Work training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Company courses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12 months</a:t>
                      </a:r>
                      <a:endParaRPr lang="en-GB" sz="1200" dirty="0" err="1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Area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Management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Leadership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Project management and planning 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Planning and organisational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Management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Project manager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Leadership skills[2]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Planning and organisational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Work alongside who is the area manager to learn and train.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Company courses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Working and  training [3]</a:t>
                      </a: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Leadership skills [4]</a:t>
                      </a: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latin typeface="Arial Black" panose="020B0A04020102020204" pitchFamily="34" charset="0"/>
                      </a:endParaRPr>
                    </a:p>
                    <a:p>
                      <a:pPr lvl="0">
                        <a:buNone/>
                      </a:pPr>
                      <a:endParaRPr lang="en-GB" sz="1200" b="0" i="0" u="none" strike="noStrike" noProof="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810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Regional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Advanced Management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Develop a new skill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Ability to motivate staff to succeed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increasing sales and profitability in their region.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Self-management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Strategic thinking skills</a:t>
                      </a:r>
                    </a:p>
                    <a:p>
                      <a:pPr lvl="0">
                        <a:buNone/>
                      </a:pPr>
                      <a:r>
                        <a:rPr lang="en-GB" sz="1200" dirty="0">
                          <a:latin typeface="Arial Black" panose="020B0A04020102020204" pitchFamily="34" charset="0"/>
                        </a:rPr>
                        <a:t>Decision making skills [5]</a:t>
                      </a:r>
                    </a:p>
                    <a:p>
                      <a:pPr lvl="0">
                        <a:buNone/>
                      </a:pPr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Self-management skills course [6]</a:t>
                      </a:r>
                      <a:endParaRPr lang="en-US" sz="1200" b="0" i="0" u="none" strike="noStrike" noProof="0" dirty="0">
                        <a:latin typeface="Arial Black" panose="020B0A0402010202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Strategic thinking skills course</a:t>
                      </a:r>
                      <a:endParaRPr lang="en-GB" dirty="0">
                        <a:latin typeface="Arial Black" panose="020B0A0402010202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Arial Black" panose="020B0A04020102020204" pitchFamily="34" charset="0"/>
                        </a:rPr>
                        <a:t>Company training </a:t>
                      </a:r>
                      <a:r>
                        <a:rPr lang="en-GB" sz="1200" b="0" i="0" u="none" strike="noStrike" noProof="0">
                          <a:latin typeface="Arial Black" panose="020B0A04020102020204" pitchFamily="34" charset="0"/>
                        </a:rPr>
                        <a:t>course [7]</a:t>
                      </a:r>
                      <a:endParaRPr lang="en-GB" sz="1200" b="0" i="0" u="none" strike="noStrike" noProof="0" dirty="0">
                        <a:latin typeface="Arial Black" panose="020B0A04020102020204" pitchFamily="34" charset="0"/>
                      </a:endParaRPr>
                    </a:p>
                    <a:p>
                      <a:pPr lvl="0">
                        <a:buNone/>
                      </a:pPr>
                      <a:endParaRPr lang="en-GB" sz="1200" dirty="0">
                        <a:latin typeface="Arial Black" panose="020B0A04020102020204" pitchFamily="34" charset="0"/>
                      </a:endParaRPr>
                    </a:p>
                    <a:p>
                      <a:pPr lvl="0">
                        <a:buNone/>
                      </a:pPr>
                      <a:endParaRPr lang="en-GB" sz="1200" dirty="0">
                        <a:latin typeface="Arial Black" panose="020B0A040201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 Black" panose="020B0A04020102020204" pitchFamily="34" charset="0"/>
                        </a:rPr>
                        <a:t>36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95" y="1293663"/>
            <a:ext cx="10875033" cy="4883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latin typeface="Arial Black" panose="020B0A04020102020204" pitchFamily="34" charset="0"/>
                <a:ea typeface="+mn-lt"/>
                <a:cs typeface="+mn-lt"/>
              </a:rPr>
              <a:t>[1] A. E. Ellinger, A. D. Ellinger, and S. B. Keller, “Supervisory coaching in a logistics context,” International journal of physical distribution &amp; logistics management, vol. 35, no. 9, pp. 620–636, 2005, </a:t>
            </a:r>
            <a:r>
              <a:rPr lang="en-GB" sz="1200" dirty="0" err="1">
                <a:latin typeface="Arial Black" panose="020B0A04020102020204" pitchFamily="34" charset="0"/>
                <a:ea typeface="+mn-lt"/>
                <a:cs typeface="+mn-lt"/>
              </a:rPr>
              <a:t>doi</a:t>
            </a:r>
            <a:r>
              <a:rPr lang="en-GB" sz="1200" dirty="0">
                <a:latin typeface="Arial Black" panose="020B0A04020102020204" pitchFamily="34" charset="0"/>
                <a:ea typeface="+mn-lt"/>
                <a:cs typeface="+mn-lt"/>
              </a:rPr>
              <a:t>: 10.1108/09600030510634562.</a:t>
            </a:r>
          </a:p>
          <a:p>
            <a:r>
              <a:rPr lang="en-GB" sz="1200" dirty="0">
                <a:latin typeface="Arial Black" panose="020B0A04020102020204" pitchFamily="34" charset="0"/>
                <a:ea typeface="+mn-lt"/>
                <a:cs typeface="+mn-lt"/>
              </a:rPr>
              <a:t>[2] C. Graham, Strategic management and leadership for systems development in virtual spaces. Hershey: Business Science Reference, 2016.</a:t>
            </a:r>
          </a:p>
          <a:p>
            <a:r>
              <a:rPr lang="en-GB" sz="1200" dirty="0">
                <a:latin typeface="Arial Black" panose="020B0A04020102020204" pitchFamily="34" charset="0"/>
                <a:ea typeface="+mn-lt"/>
                <a:cs typeface="+mn-lt"/>
              </a:rPr>
              <a:t>[3] Connolly, C., 2008. Warehouse management technologies. Sensor Review.</a:t>
            </a:r>
          </a:p>
          <a:p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[4] Adair. (2013). Develop Your Leadership Skills (2nd ed.). Kogan Page.</a:t>
            </a:r>
          </a:p>
          <a:p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[5] R. D. Stacey, Strategic management and organisational dynamics : the challenge of complexity to ways of thinking about organisations, 6th ed. Place of publication not identified: Financial Times Prentice Hall, 2011.</a:t>
            </a:r>
          </a:p>
          <a:p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[6] P. R. Timm and P. R. Timm, Building personal effectiveness for professional success : a five-point plan to improve your productivity and achieve your goals, [Rev ed.]. London: Kogan Page, 1998.</a:t>
            </a:r>
          </a:p>
          <a:p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[7] C. W. Autry, S. E. </a:t>
            </a:r>
            <a:r>
              <a:rPr lang="en-GB" sz="1400" dirty="0" err="1">
                <a:latin typeface="Arial Black" panose="020B0A04020102020204" pitchFamily="34" charset="0"/>
                <a:cs typeface="Calibri" panose="020F0502020204030204"/>
              </a:rPr>
              <a:t>Griffis</a:t>
            </a:r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, T. J. Goldsby, and L. M. Bobbitt, “WAREHOUSE MANAGEMENT SYSTEMS: RESOURCE COMMITMENT, CAPABILITIES, AND ORGANIZATIONAL PERFORMANCE,” Journal of business logistics, vol. 26, no. 2, pp. 165–183, 2005, </a:t>
            </a:r>
            <a:r>
              <a:rPr lang="en-GB" sz="1400" dirty="0" err="1">
                <a:latin typeface="Arial Black" panose="020B0A04020102020204" pitchFamily="34" charset="0"/>
                <a:cs typeface="Calibri" panose="020F0502020204030204"/>
              </a:rPr>
              <a:t>doi</a:t>
            </a:r>
            <a:r>
              <a:rPr lang="en-GB" sz="1400" dirty="0">
                <a:latin typeface="Arial Black" panose="020B0A04020102020204" pitchFamily="34" charset="0"/>
                <a:cs typeface="Calibri" panose="020F0502020204030204"/>
              </a:rPr>
              <a:t>: 10.1002/j.2158-1592.2005.tb00210.</a:t>
            </a:r>
          </a:p>
          <a:p>
            <a:endParaRPr lang="en-GB" sz="1400" dirty="0">
              <a:latin typeface="Arial Black" panose="020B0A04020102020204" pitchFamily="34" charset="0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9" ma:contentTypeDescription="Create a new document." ma:contentTypeScope="" ma:versionID="cf864d9bb6ebd688b31e2b62da6d0056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489d8b2a691ebd6aac837d9c0cfa325c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B96A0C-5A9E-490A-978A-39D28D9AC43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C7B4F2-1CD7-48C1-BE90-B2DD60164B7A}">
  <ds:schemaRefs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0338428b-3fc8-4989-9d03-78e16c931d9f"/>
    <ds:schemaRef ds:uri="4055ddc6-ee7b-4b5b-b8fb-52871646f80e"/>
  </ds:schemaRefs>
</ds:datastoreItem>
</file>

<file path=customXml/itemProps3.xml><?xml version="1.0" encoding="utf-8"?>
<ds:datastoreItem xmlns:ds="http://schemas.openxmlformats.org/officeDocument/2006/customXml" ds:itemID="{88C7E57D-2DDA-4E38-BC1E-7BFE94C5C3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</TotalTime>
  <Words>493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Black</vt:lpstr>
      <vt:lpstr>Trebuchet MS</vt:lpstr>
      <vt:lpstr>Wingdings 3</vt:lpstr>
      <vt:lpstr>Facet</vt:lpstr>
      <vt:lpstr>Personal development plan (PDP) 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Aftab Hussain</cp:lastModifiedBy>
  <cp:revision>262</cp:revision>
  <dcterms:created xsi:type="dcterms:W3CDTF">2022-07-21T09:53:39Z</dcterms:created>
  <dcterms:modified xsi:type="dcterms:W3CDTF">2022-11-04T17:25:03Z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