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3" r:id="rId8"/>
    <p:sldId id="264"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73709" autoAdjust="0"/>
  </p:normalViewPr>
  <p:slideViewPr>
    <p:cSldViewPr snapToGrid="0">
      <p:cViewPr varScale="1">
        <p:scale>
          <a:sx n="67" d="100"/>
          <a:sy n="67" d="100"/>
        </p:scale>
        <p:origin x="666"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E7DEF1-48ED-4D78-B667-0AD339F64CDB}" type="datetimeFigureOut">
              <a:rPr lang="en-GB" smtClean="0"/>
              <a:t>06/11/2018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A491B2-8D2B-4DE2-8509-5334DA698328}" type="slidenum">
              <a:rPr lang="en-GB" smtClean="0"/>
              <a:t>‹#›</a:t>
            </a:fld>
            <a:endParaRPr lang="en-GB"/>
          </a:p>
        </p:txBody>
      </p:sp>
    </p:spTree>
    <p:extLst>
      <p:ext uri="{BB962C8B-B14F-4D97-AF65-F5344CB8AC3E}">
        <p14:creationId xmlns:p14="http://schemas.microsoft.com/office/powerpoint/2010/main" val="32673385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Randomly dumping stuff</a:t>
            </a:r>
            <a:r>
              <a:rPr lang="en-GB" baseline="0" dirty="0" smtClean="0"/>
              <a:t> in the essay. You need to be structured throughout. Presenting your information in a balanced and logical </a:t>
            </a:r>
            <a:r>
              <a:rPr lang="en-GB" baseline="0" dirty="0" smtClean="0"/>
              <a:t>manner</a:t>
            </a:r>
          </a:p>
          <a:p>
            <a:endParaRPr lang="en-GB" baseline="0" dirty="0" smtClean="0"/>
          </a:p>
          <a:p>
            <a:r>
              <a:rPr lang="en-GB" sz="1200" b="1" kern="1200" dirty="0" smtClean="0">
                <a:solidFill>
                  <a:schemeClr val="tx1"/>
                </a:solidFill>
                <a:effectLst/>
                <a:latin typeface="+mn-lt"/>
                <a:ea typeface="+mn-ea"/>
                <a:cs typeface="+mn-cs"/>
              </a:rPr>
              <a:t>Define</a:t>
            </a:r>
            <a:r>
              <a:rPr lang="en-GB" dirty="0" smtClean="0"/>
              <a:t> Provide concise, clear, authoritative meanings. In such statements, details are not necessarily required, but briefly cite the boundaries or limitations of the definition. </a:t>
            </a:r>
            <a:r>
              <a:rPr lang="en-GB" dirty="0" err="1" smtClean="0"/>
              <a:t>Remeber</a:t>
            </a:r>
            <a:r>
              <a:rPr lang="en-GB" dirty="0" smtClean="0"/>
              <a:t> the 'class' to which a things belongs and whatever differentiates the particular object from all others in that class. </a:t>
            </a:r>
          </a:p>
          <a:p>
            <a:r>
              <a:rPr lang="en-GB" sz="1200" b="1" kern="1200" dirty="0" smtClean="0">
                <a:solidFill>
                  <a:schemeClr val="tx1"/>
                </a:solidFill>
                <a:effectLst/>
                <a:latin typeface="+mn-lt"/>
                <a:ea typeface="+mn-ea"/>
                <a:cs typeface="+mn-cs"/>
              </a:rPr>
              <a:t>Describe</a:t>
            </a:r>
            <a:r>
              <a:rPr lang="en-GB" dirty="0" smtClean="0"/>
              <a:t> Recall facts, processes or events. You are not asked to explain or interpret. Try to provide a thorough description, emphasising the most important points.</a:t>
            </a:r>
          </a:p>
          <a:p>
            <a:r>
              <a:rPr lang="en-GB" b="1" dirty="0" smtClean="0">
                <a:effectLst/>
              </a:rPr>
              <a:t>Examine</a:t>
            </a:r>
            <a:r>
              <a:rPr lang="en-GB" dirty="0" smtClean="0"/>
              <a:t> </a:t>
            </a:r>
            <a:r>
              <a:rPr lang="en-GB" b="0" dirty="0" smtClean="0">
                <a:effectLst/>
              </a:rPr>
              <a:t>Look in close detail and establish the key facts and important issues surrounding a topic. This should be a critical evaluation and you should try and offer reasons as to why the facts and issues you have identified are the most important, as well as explain the different ways they could be construed</a:t>
            </a:r>
            <a:endParaRPr lang="en-GB" dirty="0"/>
          </a:p>
        </p:txBody>
      </p:sp>
      <p:sp>
        <p:nvSpPr>
          <p:cNvPr id="4" name="Slide Number Placeholder 3"/>
          <p:cNvSpPr>
            <a:spLocks noGrp="1"/>
          </p:cNvSpPr>
          <p:nvPr>
            <p:ph type="sldNum" sz="quarter" idx="10"/>
          </p:nvPr>
        </p:nvSpPr>
        <p:spPr/>
        <p:txBody>
          <a:bodyPr/>
          <a:lstStyle/>
          <a:p>
            <a:fld id="{0CA491B2-8D2B-4DE2-8509-5334DA698328}" type="slidenum">
              <a:rPr lang="en-GB" smtClean="0"/>
              <a:t>4</a:t>
            </a:fld>
            <a:endParaRPr lang="en-GB"/>
          </a:p>
        </p:txBody>
      </p:sp>
    </p:spTree>
    <p:extLst>
      <p:ext uri="{BB962C8B-B14F-4D97-AF65-F5344CB8AC3E}">
        <p14:creationId xmlns:p14="http://schemas.microsoft.com/office/powerpoint/2010/main" val="39235716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E8E7300-5DE2-41AC-8136-EAD734FE7799}" type="datetimeFigureOut">
              <a:rPr lang="en-GB" smtClean="0"/>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D803F5-CC83-447B-87A9-E94047950846}" type="slidenum">
              <a:rPr lang="en-GB" smtClean="0"/>
              <a:t>‹#›</a:t>
            </a:fld>
            <a:endParaRPr lang="en-GB"/>
          </a:p>
        </p:txBody>
      </p:sp>
    </p:spTree>
    <p:extLst>
      <p:ext uri="{BB962C8B-B14F-4D97-AF65-F5344CB8AC3E}">
        <p14:creationId xmlns:p14="http://schemas.microsoft.com/office/powerpoint/2010/main" val="9075555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E8E7300-5DE2-41AC-8136-EAD734FE7799}" type="datetimeFigureOut">
              <a:rPr lang="en-GB" smtClean="0"/>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D803F5-CC83-447B-87A9-E94047950846}" type="slidenum">
              <a:rPr lang="en-GB" smtClean="0"/>
              <a:t>‹#›</a:t>
            </a:fld>
            <a:endParaRPr lang="en-GB"/>
          </a:p>
        </p:txBody>
      </p:sp>
    </p:spTree>
    <p:extLst>
      <p:ext uri="{BB962C8B-B14F-4D97-AF65-F5344CB8AC3E}">
        <p14:creationId xmlns:p14="http://schemas.microsoft.com/office/powerpoint/2010/main" val="3060277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E8E7300-5DE2-41AC-8136-EAD734FE7799}" type="datetimeFigureOut">
              <a:rPr lang="en-GB" smtClean="0"/>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D803F5-CC83-447B-87A9-E94047950846}" type="slidenum">
              <a:rPr lang="en-GB" smtClean="0"/>
              <a:t>‹#›</a:t>
            </a:fld>
            <a:endParaRPr lang="en-GB"/>
          </a:p>
        </p:txBody>
      </p:sp>
    </p:spTree>
    <p:extLst>
      <p:ext uri="{BB962C8B-B14F-4D97-AF65-F5344CB8AC3E}">
        <p14:creationId xmlns:p14="http://schemas.microsoft.com/office/powerpoint/2010/main" val="7643239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E8E7300-5DE2-41AC-8136-EAD734FE7799}" type="datetimeFigureOut">
              <a:rPr lang="en-GB" smtClean="0"/>
              <a:t>06/11/2018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D803F5-CC83-447B-87A9-E94047950846}" type="slidenum">
              <a:rPr lang="en-GB" smtClean="0"/>
              <a:t>‹#›</a:t>
            </a:fld>
            <a:endParaRPr lang="en-GB"/>
          </a:p>
        </p:txBody>
      </p:sp>
    </p:spTree>
    <p:extLst>
      <p:ext uri="{BB962C8B-B14F-4D97-AF65-F5344CB8AC3E}">
        <p14:creationId xmlns:p14="http://schemas.microsoft.com/office/powerpoint/2010/main" val="19855795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E8E7300-5DE2-41AC-8136-EAD734FE7799}" type="datetimeFigureOut">
              <a:rPr lang="en-GB" smtClean="0"/>
              <a:t>06/11/2018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D803F5-CC83-447B-87A9-E94047950846}" type="slidenum">
              <a:rPr lang="en-GB" smtClean="0"/>
              <a:t>‹#›</a:t>
            </a:fld>
            <a:endParaRPr lang="en-GB"/>
          </a:p>
        </p:txBody>
      </p:sp>
    </p:spTree>
    <p:extLst>
      <p:ext uri="{BB962C8B-B14F-4D97-AF65-F5344CB8AC3E}">
        <p14:creationId xmlns:p14="http://schemas.microsoft.com/office/powerpoint/2010/main" val="3260753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E8E7300-5DE2-41AC-8136-EAD734FE7799}" type="datetimeFigureOut">
              <a:rPr lang="en-GB" smtClean="0"/>
              <a:t>06/11/2018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D803F5-CC83-447B-87A9-E94047950846}" type="slidenum">
              <a:rPr lang="en-GB" smtClean="0"/>
              <a:t>‹#›</a:t>
            </a:fld>
            <a:endParaRPr lang="en-GB"/>
          </a:p>
        </p:txBody>
      </p:sp>
    </p:spTree>
    <p:extLst>
      <p:ext uri="{BB962C8B-B14F-4D97-AF65-F5344CB8AC3E}">
        <p14:creationId xmlns:p14="http://schemas.microsoft.com/office/powerpoint/2010/main" val="3462000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8E7300-5DE2-41AC-8136-EAD734FE7799}" type="datetimeFigureOut">
              <a:rPr lang="en-GB" smtClean="0"/>
              <a:t>06/11/2018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5D803F5-CC83-447B-87A9-E94047950846}" type="slidenum">
              <a:rPr lang="en-GB" smtClean="0"/>
              <a:t>‹#›</a:t>
            </a:fld>
            <a:endParaRPr lang="en-GB"/>
          </a:p>
        </p:txBody>
      </p:sp>
    </p:spTree>
    <p:extLst>
      <p:ext uri="{BB962C8B-B14F-4D97-AF65-F5344CB8AC3E}">
        <p14:creationId xmlns:p14="http://schemas.microsoft.com/office/powerpoint/2010/main" val="1220136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E8E7300-5DE2-41AC-8136-EAD734FE7799}" type="datetimeFigureOut">
              <a:rPr lang="en-GB" smtClean="0"/>
              <a:t>06/11/2018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D803F5-CC83-447B-87A9-E94047950846}" type="slidenum">
              <a:rPr lang="en-GB" smtClean="0"/>
              <a:t>‹#›</a:t>
            </a:fld>
            <a:endParaRPr lang="en-GB"/>
          </a:p>
        </p:txBody>
      </p:sp>
    </p:spTree>
    <p:extLst>
      <p:ext uri="{BB962C8B-B14F-4D97-AF65-F5344CB8AC3E}">
        <p14:creationId xmlns:p14="http://schemas.microsoft.com/office/powerpoint/2010/main" val="32156354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E8E7300-5DE2-41AC-8136-EAD734FE7799}" type="datetimeFigureOut">
              <a:rPr lang="en-GB" smtClean="0"/>
              <a:t>06/11/2018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D803F5-CC83-447B-87A9-E94047950846}" type="slidenum">
              <a:rPr lang="en-GB" smtClean="0"/>
              <a:t>‹#›</a:t>
            </a:fld>
            <a:endParaRPr lang="en-GB"/>
          </a:p>
        </p:txBody>
      </p:sp>
    </p:spTree>
    <p:extLst>
      <p:ext uri="{BB962C8B-B14F-4D97-AF65-F5344CB8AC3E}">
        <p14:creationId xmlns:p14="http://schemas.microsoft.com/office/powerpoint/2010/main" val="21661873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E8E7300-5DE2-41AC-8136-EAD734FE7799}" type="datetimeFigureOut">
              <a:rPr lang="en-GB" smtClean="0"/>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D803F5-CC83-447B-87A9-E94047950846}" type="slidenum">
              <a:rPr lang="en-GB" smtClean="0"/>
              <a:t>‹#›</a:t>
            </a:fld>
            <a:endParaRPr lang="en-GB"/>
          </a:p>
        </p:txBody>
      </p:sp>
    </p:spTree>
    <p:extLst>
      <p:ext uri="{BB962C8B-B14F-4D97-AF65-F5344CB8AC3E}">
        <p14:creationId xmlns:p14="http://schemas.microsoft.com/office/powerpoint/2010/main" val="13204922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E8E7300-5DE2-41AC-8136-EAD734FE7799}" type="datetimeFigureOut">
              <a:rPr lang="en-GB" smtClean="0"/>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D803F5-CC83-447B-87A9-E94047950846}" type="slidenum">
              <a:rPr lang="en-GB" smtClean="0"/>
              <a:t>‹#›</a:t>
            </a:fld>
            <a:endParaRPr lang="en-GB"/>
          </a:p>
        </p:txBody>
      </p:sp>
    </p:spTree>
    <p:extLst>
      <p:ext uri="{BB962C8B-B14F-4D97-AF65-F5344CB8AC3E}">
        <p14:creationId xmlns:p14="http://schemas.microsoft.com/office/powerpoint/2010/main" val="39675012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8E7300-5DE2-41AC-8136-EAD734FE7799}" type="datetimeFigureOut">
              <a:rPr lang="en-GB" smtClean="0"/>
              <a:t>06/11/2018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D803F5-CC83-447B-87A9-E94047950846}" type="slidenum">
              <a:rPr lang="en-GB" smtClean="0"/>
              <a:t>‹#›</a:t>
            </a:fld>
            <a:endParaRPr lang="en-GB"/>
          </a:p>
        </p:txBody>
      </p:sp>
    </p:spTree>
    <p:extLst>
      <p:ext uri="{BB962C8B-B14F-4D97-AF65-F5344CB8AC3E}">
        <p14:creationId xmlns:p14="http://schemas.microsoft.com/office/powerpoint/2010/main" val="19280912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solidFill>
                  <a:schemeClr val="bg1"/>
                </a:solidFill>
              </a:rPr>
              <a:t>Research Essay</a:t>
            </a:r>
            <a:endParaRPr lang="en-GB" dirty="0">
              <a:solidFill>
                <a:schemeClr val="bg1"/>
              </a:solidFill>
            </a:endParaRPr>
          </a:p>
        </p:txBody>
      </p:sp>
      <p:sp>
        <p:nvSpPr>
          <p:cNvPr id="3" name="Subtitle 2"/>
          <p:cNvSpPr>
            <a:spLocks noGrp="1"/>
          </p:cNvSpPr>
          <p:nvPr>
            <p:ph type="subTitle" idx="1"/>
          </p:nvPr>
        </p:nvSpPr>
        <p:spPr/>
        <p:txBody>
          <a:bodyPr/>
          <a:lstStyle/>
          <a:p>
            <a:endParaRPr lang="en-GB">
              <a:solidFill>
                <a:schemeClr val="bg1"/>
              </a:solidFill>
            </a:endParaRPr>
          </a:p>
        </p:txBody>
      </p:sp>
    </p:spTree>
    <p:extLst>
      <p:ext uri="{BB962C8B-B14F-4D97-AF65-F5344CB8AC3E}">
        <p14:creationId xmlns:p14="http://schemas.microsoft.com/office/powerpoint/2010/main" val="73528231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Essay Details</a:t>
            </a:r>
            <a:endParaRPr lang="en-GB" dirty="0">
              <a:solidFill>
                <a:schemeClr val="bg1"/>
              </a:solidFill>
            </a:endParaRPr>
          </a:p>
        </p:txBody>
      </p:sp>
      <p:sp>
        <p:nvSpPr>
          <p:cNvPr id="3" name="Content Placeholder 2"/>
          <p:cNvSpPr>
            <a:spLocks noGrp="1"/>
          </p:cNvSpPr>
          <p:nvPr>
            <p:ph idx="1"/>
          </p:nvPr>
        </p:nvSpPr>
        <p:spPr/>
        <p:txBody>
          <a:bodyPr/>
          <a:lstStyle/>
          <a:p>
            <a:endParaRPr lang="en-GB" dirty="0">
              <a:solidFill>
                <a:schemeClr val="bg1"/>
              </a:solidFill>
            </a:endParaRPr>
          </a:p>
          <a:p>
            <a:r>
              <a:rPr lang="en-GB" dirty="0" smtClean="0">
                <a:solidFill>
                  <a:schemeClr val="bg1"/>
                </a:solidFill>
              </a:rPr>
              <a:t>‘</a:t>
            </a:r>
            <a:r>
              <a:rPr lang="en-GB" dirty="0">
                <a:solidFill>
                  <a:schemeClr val="bg1"/>
                </a:solidFill>
              </a:rPr>
              <a:t>Define and describe the importance of Counselling research and examine why engaging in research can help the practitioner</a:t>
            </a:r>
            <a:r>
              <a:rPr lang="en-GB" dirty="0" smtClean="0">
                <a:solidFill>
                  <a:schemeClr val="bg1"/>
                </a:solidFill>
              </a:rPr>
              <a:t>.</a:t>
            </a:r>
            <a:r>
              <a:rPr lang="en-GB" dirty="0" smtClean="0">
                <a:solidFill>
                  <a:schemeClr val="bg1"/>
                </a:solidFill>
              </a:rPr>
              <a:t>’. </a:t>
            </a:r>
            <a:endParaRPr lang="en-GB" dirty="0" smtClean="0">
              <a:solidFill>
                <a:schemeClr val="bg1"/>
              </a:solidFill>
            </a:endParaRPr>
          </a:p>
          <a:p>
            <a:r>
              <a:rPr lang="en-GB" dirty="0" smtClean="0">
                <a:solidFill>
                  <a:schemeClr val="bg1"/>
                </a:solidFill>
              </a:rPr>
              <a:t>1500 words</a:t>
            </a:r>
          </a:p>
          <a:p>
            <a:r>
              <a:rPr lang="en-GB" dirty="0" smtClean="0">
                <a:solidFill>
                  <a:schemeClr val="bg1"/>
                </a:solidFill>
              </a:rPr>
              <a:t>Submission date: </a:t>
            </a:r>
            <a:r>
              <a:rPr lang="en-GB" dirty="0" smtClean="0">
                <a:solidFill>
                  <a:schemeClr val="bg1"/>
                </a:solidFill>
              </a:rPr>
              <a:t>8</a:t>
            </a:r>
            <a:r>
              <a:rPr lang="en-GB" baseline="30000" dirty="0" smtClean="0">
                <a:solidFill>
                  <a:schemeClr val="bg1"/>
                </a:solidFill>
              </a:rPr>
              <a:t>th</a:t>
            </a:r>
            <a:r>
              <a:rPr lang="en-GB" dirty="0" smtClean="0">
                <a:solidFill>
                  <a:schemeClr val="bg1"/>
                </a:solidFill>
              </a:rPr>
              <a:t> </a:t>
            </a:r>
            <a:r>
              <a:rPr lang="en-GB" dirty="0" smtClean="0">
                <a:solidFill>
                  <a:schemeClr val="bg1"/>
                </a:solidFill>
              </a:rPr>
              <a:t>January </a:t>
            </a:r>
            <a:r>
              <a:rPr lang="en-GB" dirty="0" smtClean="0">
                <a:solidFill>
                  <a:schemeClr val="bg1"/>
                </a:solidFill>
              </a:rPr>
              <a:t>2019</a:t>
            </a:r>
            <a:endParaRPr lang="en-GB" dirty="0" smtClean="0">
              <a:solidFill>
                <a:schemeClr val="bg1"/>
              </a:solidFill>
            </a:endParaRPr>
          </a:p>
          <a:p>
            <a:r>
              <a:rPr lang="en-GB" dirty="0" smtClean="0">
                <a:solidFill>
                  <a:schemeClr val="bg1"/>
                </a:solidFill>
              </a:rPr>
              <a:t>Return date: </a:t>
            </a:r>
            <a:r>
              <a:rPr lang="en-GB" dirty="0" smtClean="0">
                <a:solidFill>
                  <a:schemeClr val="bg1"/>
                </a:solidFill>
              </a:rPr>
              <a:t>5</a:t>
            </a:r>
            <a:r>
              <a:rPr lang="en-GB" baseline="30000" dirty="0" smtClean="0">
                <a:solidFill>
                  <a:schemeClr val="bg1"/>
                </a:solidFill>
              </a:rPr>
              <a:t>th</a:t>
            </a:r>
            <a:r>
              <a:rPr lang="en-GB" dirty="0" smtClean="0">
                <a:solidFill>
                  <a:schemeClr val="bg1"/>
                </a:solidFill>
              </a:rPr>
              <a:t> </a:t>
            </a:r>
            <a:r>
              <a:rPr lang="en-GB" dirty="0" smtClean="0">
                <a:solidFill>
                  <a:schemeClr val="bg1"/>
                </a:solidFill>
              </a:rPr>
              <a:t>February 2018</a:t>
            </a:r>
            <a:r>
              <a:rPr lang="en-GB" dirty="0">
                <a:solidFill>
                  <a:schemeClr val="bg1"/>
                </a:solidFill>
              </a:rPr>
              <a:t>	</a:t>
            </a:r>
          </a:p>
          <a:p>
            <a:endParaRPr lang="en-GB" dirty="0">
              <a:solidFill>
                <a:schemeClr val="bg1"/>
              </a:solidFill>
            </a:endParaRPr>
          </a:p>
        </p:txBody>
      </p:sp>
    </p:spTree>
    <p:extLst>
      <p:ext uri="{BB962C8B-B14F-4D97-AF65-F5344CB8AC3E}">
        <p14:creationId xmlns:p14="http://schemas.microsoft.com/office/powerpoint/2010/main" val="399895753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Analyse the essay type</a:t>
            </a:r>
            <a:endParaRPr lang="en-GB" dirty="0">
              <a:solidFill>
                <a:schemeClr val="bg1"/>
              </a:solidFill>
            </a:endParaRPr>
          </a:p>
        </p:txBody>
      </p:sp>
      <p:sp>
        <p:nvSpPr>
          <p:cNvPr id="3" name="Content Placeholder 2"/>
          <p:cNvSpPr>
            <a:spLocks noGrp="1"/>
          </p:cNvSpPr>
          <p:nvPr>
            <p:ph idx="1"/>
          </p:nvPr>
        </p:nvSpPr>
        <p:spPr/>
        <p:txBody>
          <a:bodyPr/>
          <a:lstStyle/>
          <a:p>
            <a:r>
              <a:rPr lang="en-GB" dirty="0" smtClean="0">
                <a:solidFill>
                  <a:schemeClr val="bg1"/>
                </a:solidFill>
              </a:rPr>
              <a:t>Function words: </a:t>
            </a:r>
            <a:r>
              <a:rPr lang="en-GB" i="1" dirty="0" smtClean="0">
                <a:solidFill>
                  <a:schemeClr val="bg1"/>
                </a:solidFill>
              </a:rPr>
              <a:t>these are largely verbs</a:t>
            </a:r>
          </a:p>
          <a:p>
            <a:endParaRPr lang="en-GB" i="1" dirty="0">
              <a:solidFill>
                <a:schemeClr val="bg1"/>
              </a:solidFill>
            </a:endParaRPr>
          </a:p>
          <a:p>
            <a:r>
              <a:rPr lang="en-GB" dirty="0" smtClean="0">
                <a:solidFill>
                  <a:schemeClr val="bg1"/>
                </a:solidFill>
              </a:rPr>
              <a:t>What might be the function word(s) in the essay title</a:t>
            </a:r>
            <a:r>
              <a:rPr lang="en-GB" dirty="0" smtClean="0">
                <a:solidFill>
                  <a:schemeClr val="bg1"/>
                </a:solidFill>
              </a:rPr>
              <a:t>?</a:t>
            </a:r>
          </a:p>
          <a:p>
            <a:endParaRPr lang="en-GB" dirty="0">
              <a:solidFill>
                <a:schemeClr val="bg1"/>
              </a:solidFill>
            </a:endParaRPr>
          </a:p>
          <a:p>
            <a:r>
              <a:rPr lang="en-GB" dirty="0">
                <a:solidFill>
                  <a:schemeClr val="bg1"/>
                </a:solidFill>
              </a:rPr>
              <a:t>‘Define and describe the importance of Counselling research and examine why engaging in research can help the practitioner.’.</a:t>
            </a:r>
            <a:endParaRPr lang="en-GB" dirty="0" smtClean="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413703834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Define, describe and examine</a:t>
            </a:r>
            <a:endParaRPr lang="en-GB" dirty="0">
              <a:solidFill>
                <a:schemeClr val="bg1"/>
              </a:solidFill>
            </a:endParaRPr>
          </a:p>
        </p:txBody>
      </p:sp>
      <p:sp>
        <p:nvSpPr>
          <p:cNvPr id="3" name="Content Placeholder 2"/>
          <p:cNvSpPr>
            <a:spLocks noGrp="1"/>
          </p:cNvSpPr>
          <p:nvPr>
            <p:ph idx="1"/>
          </p:nvPr>
        </p:nvSpPr>
        <p:spPr/>
        <p:txBody>
          <a:bodyPr/>
          <a:lstStyle/>
          <a:p>
            <a:r>
              <a:rPr lang="en-GB" dirty="0" smtClean="0">
                <a:solidFill>
                  <a:schemeClr val="bg1"/>
                </a:solidFill>
              </a:rPr>
              <a:t>These function words encourage you to think about an issue or two (or perhaps more, depending on your word count), different standpoints and present them in a balanced and supported manner.</a:t>
            </a:r>
          </a:p>
          <a:p>
            <a:r>
              <a:rPr lang="en-GB" dirty="0" smtClean="0">
                <a:solidFill>
                  <a:schemeClr val="bg1"/>
                </a:solidFill>
              </a:rPr>
              <a:t>You need to provide support and evidence for your discussion.</a:t>
            </a:r>
          </a:p>
          <a:p>
            <a:endParaRPr lang="en-GB" dirty="0">
              <a:solidFill>
                <a:schemeClr val="bg1"/>
              </a:solidFill>
            </a:endParaRPr>
          </a:p>
          <a:p>
            <a:r>
              <a:rPr lang="en-GB" dirty="0" smtClean="0">
                <a:solidFill>
                  <a:schemeClr val="bg1"/>
                </a:solidFill>
              </a:rPr>
              <a:t>What might be the danger with this type of essay?</a:t>
            </a:r>
            <a:endParaRPr lang="en-GB" dirty="0">
              <a:solidFill>
                <a:schemeClr val="bg1"/>
              </a:solidFill>
            </a:endParaRPr>
          </a:p>
        </p:txBody>
      </p:sp>
    </p:spTree>
    <p:extLst>
      <p:ext uri="{BB962C8B-B14F-4D97-AF65-F5344CB8AC3E}">
        <p14:creationId xmlns:p14="http://schemas.microsoft.com/office/powerpoint/2010/main" val="378771650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Framework of the essay</a:t>
            </a:r>
            <a:endParaRPr lang="en-GB" dirty="0">
              <a:solidFill>
                <a:schemeClr val="bg1"/>
              </a:solidFill>
            </a:endParaRPr>
          </a:p>
        </p:txBody>
      </p:sp>
      <p:sp>
        <p:nvSpPr>
          <p:cNvPr id="3" name="Content Placeholder 2"/>
          <p:cNvSpPr>
            <a:spLocks noGrp="1"/>
          </p:cNvSpPr>
          <p:nvPr>
            <p:ph idx="1"/>
          </p:nvPr>
        </p:nvSpPr>
        <p:spPr/>
        <p:txBody>
          <a:bodyPr/>
          <a:lstStyle/>
          <a:p>
            <a:r>
              <a:rPr lang="en-GB" dirty="0" smtClean="0">
                <a:solidFill>
                  <a:schemeClr val="bg1"/>
                </a:solidFill>
              </a:rPr>
              <a:t>How might you structure this essay?</a:t>
            </a:r>
            <a:endParaRPr lang="en-GB" dirty="0">
              <a:solidFill>
                <a:schemeClr val="bg1"/>
              </a:solidFill>
            </a:endParaRPr>
          </a:p>
        </p:txBody>
      </p:sp>
    </p:spTree>
    <p:extLst>
      <p:ext uri="{BB962C8B-B14F-4D97-AF65-F5344CB8AC3E}">
        <p14:creationId xmlns:p14="http://schemas.microsoft.com/office/powerpoint/2010/main" val="205004027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Suggested framework</a:t>
            </a:r>
            <a:endParaRPr lang="en-GB" dirty="0">
              <a:solidFill>
                <a:schemeClr val="bg1"/>
              </a:solidFill>
            </a:endParaRPr>
          </a:p>
        </p:txBody>
      </p:sp>
      <p:sp>
        <p:nvSpPr>
          <p:cNvPr id="3" name="Content Placeholder 2"/>
          <p:cNvSpPr>
            <a:spLocks noGrp="1"/>
          </p:cNvSpPr>
          <p:nvPr>
            <p:ph idx="1"/>
          </p:nvPr>
        </p:nvSpPr>
        <p:spPr/>
        <p:txBody>
          <a:bodyPr/>
          <a:lstStyle/>
          <a:p>
            <a:r>
              <a:rPr lang="en-GB" dirty="0" smtClean="0">
                <a:solidFill>
                  <a:schemeClr val="bg1"/>
                </a:solidFill>
              </a:rPr>
              <a:t>Introduction</a:t>
            </a:r>
          </a:p>
          <a:p>
            <a:r>
              <a:rPr lang="en-GB" dirty="0" smtClean="0">
                <a:solidFill>
                  <a:schemeClr val="bg1"/>
                </a:solidFill>
              </a:rPr>
              <a:t>Main body</a:t>
            </a:r>
          </a:p>
          <a:p>
            <a:r>
              <a:rPr lang="en-GB" dirty="0" smtClean="0">
                <a:solidFill>
                  <a:schemeClr val="bg1"/>
                </a:solidFill>
              </a:rPr>
              <a:t>Conclusion</a:t>
            </a:r>
          </a:p>
          <a:p>
            <a:endParaRPr lang="en-GB" dirty="0">
              <a:solidFill>
                <a:schemeClr val="bg1"/>
              </a:solidFill>
            </a:endParaRPr>
          </a:p>
          <a:p>
            <a:r>
              <a:rPr lang="en-GB" dirty="0" smtClean="0">
                <a:solidFill>
                  <a:schemeClr val="bg1"/>
                </a:solidFill>
              </a:rPr>
              <a:t>There are two parts to this essay:</a:t>
            </a:r>
          </a:p>
          <a:p>
            <a:r>
              <a:rPr lang="en-GB" dirty="0" smtClean="0">
                <a:solidFill>
                  <a:schemeClr val="bg1"/>
                </a:solidFill>
              </a:rPr>
              <a:t>Define and describe the importance of Counselling research</a:t>
            </a:r>
          </a:p>
          <a:p>
            <a:r>
              <a:rPr lang="en-GB" dirty="0" smtClean="0">
                <a:solidFill>
                  <a:schemeClr val="bg1"/>
                </a:solidFill>
              </a:rPr>
              <a:t>Examine why engaging in research can help the practitioner.</a:t>
            </a:r>
            <a:endParaRPr lang="en-GB" dirty="0">
              <a:solidFill>
                <a:schemeClr val="bg1"/>
              </a:solidFill>
            </a:endParaRPr>
          </a:p>
        </p:txBody>
      </p:sp>
    </p:spTree>
    <p:extLst>
      <p:ext uri="{BB962C8B-B14F-4D97-AF65-F5344CB8AC3E}">
        <p14:creationId xmlns:p14="http://schemas.microsoft.com/office/powerpoint/2010/main" val="318464058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Academic reading</a:t>
            </a:r>
            <a:endParaRPr lang="en-GB" dirty="0">
              <a:solidFill>
                <a:schemeClr val="bg1"/>
              </a:solidFill>
            </a:endParaRPr>
          </a:p>
        </p:txBody>
      </p:sp>
      <p:sp>
        <p:nvSpPr>
          <p:cNvPr id="3" name="Content Placeholder 2"/>
          <p:cNvSpPr>
            <a:spLocks noGrp="1"/>
          </p:cNvSpPr>
          <p:nvPr>
            <p:ph idx="1"/>
          </p:nvPr>
        </p:nvSpPr>
        <p:spPr/>
        <p:txBody>
          <a:bodyPr/>
          <a:lstStyle/>
          <a:p>
            <a:r>
              <a:rPr lang="en-GB" dirty="0" smtClean="0">
                <a:solidFill>
                  <a:schemeClr val="bg1"/>
                </a:solidFill>
              </a:rPr>
              <a:t>This is a level 4 research essay.</a:t>
            </a:r>
          </a:p>
          <a:p>
            <a:r>
              <a:rPr lang="en-GB" dirty="0" smtClean="0">
                <a:solidFill>
                  <a:schemeClr val="bg1"/>
                </a:solidFill>
              </a:rPr>
              <a:t>You will be expected to look at books and articles and refer to them within your writing.</a:t>
            </a:r>
          </a:p>
          <a:p>
            <a:r>
              <a:rPr lang="en-GB" dirty="0" smtClean="0">
                <a:solidFill>
                  <a:schemeClr val="bg1"/>
                </a:solidFill>
              </a:rPr>
              <a:t>Supporting evidence for your discussion should be included throughout your work.</a:t>
            </a:r>
            <a:endParaRPr lang="en-GB" dirty="0">
              <a:solidFill>
                <a:schemeClr val="bg1"/>
              </a:solidFill>
            </a:endParaRPr>
          </a:p>
        </p:txBody>
      </p:sp>
    </p:spTree>
    <p:extLst>
      <p:ext uri="{BB962C8B-B14F-4D97-AF65-F5344CB8AC3E}">
        <p14:creationId xmlns:p14="http://schemas.microsoft.com/office/powerpoint/2010/main" val="180895060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Academic reading</a:t>
            </a:r>
            <a:endParaRPr lang="en-GB" dirty="0">
              <a:solidFill>
                <a:schemeClr val="bg1"/>
              </a:solidFill>
            </a:endParaRPr>
          </a:p>
        </p:txBody>
      </p:sp>
      <p:sp>
        <p:nvSpPr>
          <p:cNvPr id="3" name="Content Placeholder 2"/>
          <p:cNvSpPr>
            <a:spLocks noGrp="1"/>
          </p:cNvSpPr>
          <p:nvPr>
            <p:ph idx="1"/>
          </p:nvPr>
        </p:nvSpPr>
        <p:spPr/>
        <p:txBody>
          <a:bodyPr/>
          <a:lstStyle/>
          <a:p>
            <a:r>
              <a:rPr lang="en-GB" dirty="0" smtClean="0">
                <a:solidFill>
                  <a:schemeClr val="bg1"/>
                </a:solidFill>
              </a:rPr>
              <a:t>Read with a purpose, don’t try to read everything!</a:t>
            </a:r>
          </a:p>
          <a:p>
            <a:r>
              <a:rPr lang="en-GB" dirty="0" smtClean="0">
                <a:solidFill>
                  <a:schemeClr val="bg1"/>
                </a:solidFill>
              </a:rPr>
              <a:t>Jump to the relevant chapters in books.</a:t>
            </a:r>
          </a:p>
          <a:p>
            <a:r>
              <a:rPr lang="en-GB" dirty="0" smtClean="0">
                <a:solidFill>
                  <a:schemeClr val="bg1"/>
                </a:solidFill>
              </a:rPr>
              <a:t>Use your reading list, look at reference lists in articles and texts</a:t>
            </a:r>
          </a:p>
          <a:p>
            <a:r>
              <a:rPr lang="en-GB" dirty="0" smtClean="0">
                <a:solidFill>
                  <a:schemeClr val="bg1"/>
                </a:solidFill>
              </a:rPr>
              <a:t>Use the guided reading that has been given.</a:t>
            </a:r>
          </a:p>
          <a:p>
            <a:endParaRPr lang="en-GB" dirty="0">
              <a:solidFill>
                <a:schemeClr val="bg1"/>
              </a:solidFill>
            </a:endParaRPr>
          </a:p>
          <a:p>
            <a:r>
              <a:rPr lang="en-GB" dirty="0" smtClean="0">
                <a:solidFill>
                  <a:schemeClr val="bg1"/>
                </a:solidFill>
              </a:rPr>
              <a:t>Move beyond the reading list!</a:t>
            </a:r>
            <a:endParaRPr lang="en-GB" dirty="0">
              <a:solidFill>
                <a:schemeClr val="bg1"/>
              </a:solidFill>
            </a:endParaRPr>
          </a:p>
        </p:txBody>
      </p:sp>
    </p:spTree>
    <p:extLst>
      <p:ext uri="{BB962C8B-B14F-4D97-AF65-F5344CB8AC3E}">
        <p14:creationId xmlns:p14="http://schemas.microsoft.com/office/powerpoint/2010/main" val="158926682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t="9573"/>
          <a:stretch/>
        </p:blipFill>
        <p:spPr>
          <a:xfrm>
            <a:off x="2539999" y="1778000"/>
            <a:ext cx="7088837" cy="4952999"/>
          </a:xfrm>
        </p:spPr>
      </p:pic>
      <p:sp>
        <p:nvSpPr>
          <p:cNvPr id="2" name="Title 1"/>
          <p:cNvSpPr>
            <a:spLocks noGrp="1"/>
          </p:cNvSpPr>
          <p:nvPr>
            <p:ph type="title"/>
          </p:nvPr>
        </p:nvSpPr>
        <p:spPr/>
        <p:txBody>
          <a:bodyPr/>
          <a:lstStyle/>
          <a:p>
            <a:r>
              <a:rPr lang="en-GB" dirty="0" smtClean="0">
                <a:solidFill>
                  <a:schemeClr val="bg1"/>
                </a:solidFill>
              </a:rPr>
              <a:t>Paragraph structure and linking words</a:t>
            </a:r>
            <a:endParaRPr lang="en-GB" dirty="0">
              <a:solidFill>
                <a:schemeClr val="bg1"/>
              </a:solidFill>
            </a:endParaRPr>
          </a:p>
        </p:txBody>
      </p:sp>
    </p:spTree>
    <p:extLst>
      <p:ext uri="{BB962C8B-B14F-4D97-AF65-F5344CB8AC3E}">
        <p14:creationId xmlns:p14="http://schemas.microsoft.com/office/powerpoint/2010/main" val="39909648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Linking words</a:t>
            </a:r>
            <a:endParaRPr lang="en-GB" dirty="0">
              <a:solidFill>
                <a:schemeClr val="bg1"/>
              </a:solidFill>
            </a:endParaRPr>
          </a:p>
        </p:txBody>
      </p:sp>
      <p:sp>
        <p:nvSpPr>
          <p:cNvPr id="3" name="Content Placeholder 2"/>
          <p:cNvSpPr>
            <a:spLocks noGrp="1"/>
          </p:cNvSpPr>
          <p:nvPr>
            <p:ph idx="1"/>
          </p:nvPr>
        </p:nvSpPr>
        <p:spPr/>
        <p:txBody>
          <a:bodyPr/>
          <a:lstStyle/>
          <a:p>
            <a:r>
              <a:rPr lang="en-GB" dirty="0" smtClean="0">
                <a:solidFill>
                  <a:schemeClr val="bg1"/>
                </a:solidFill>
              </a:rPr>
              <a:t>These are used to link one paragraph to another to link one idea/argument to another.</a:t>
            </a:r>
          </a:p>
          <a:p>
            <a:endParaRPr lang="en-GB" dirty="0">
              <a:solidFill>
                <a:schemeClr val="bg1"/>
              </a:solidFill>
            </a:endParaRPr>
          </a:p>
          <a:p>
            <a:r>
              <a:rPr lang="en-GB" dirty="0" smtClean="0">
                <a:solidFill>
                  <a:schemeClr val="bg1"/>
                </a:solidFill>
              </a:rPr>
              <a:t>Some of these can include:</a:t>
            </a:r>
          </a:p>
          <a:p>
            <a:r>
              <a:rPr lang="en-GB" dirty="0" smtClean="0">
                <a:solidFill>
                  <a:schemeClr val="bg1"/>
                </a:solidFill>
              </a:rPr>
              <a:t>‘Furthermore’; ‘As a consequence’ ‘Likewise’</a:t>
            </a:r>
          </a:p>
          <a:p>
            <a:r>
              <a:rPr lang="en-GB" dirty="0" smtClean="0">
                <a:solidFill>
                  <a:schemeClr val="bg1"/>
                </a:solidFill>
              </a:rPr>
              <a:t>‘On the other hand’ or ‘on the contrary’</a:t>
            </a:r>
          </a:p>
          <a:p>
            <a:endParaRPr lang="en-GB" dirty="0">
              <a:solidFill>
                <a:schemeClr val="bg1"/>
              </a:solidFill>
            </a:endParaRPr>
          </a:p>
          <a:p>
            <a:r>
              <a:rPr lang="en-GB" dirty="0" smtClean="0">
                <a:solidFill>
                  <a:schemeClr val="bg1"/>
                </a:solidFill>
              </a:rPr>
              <a:t>There are a range of linking words that can be used to support your essay and paragraph development.</a:t>
            </a:r>
            <a:endParaRPr lang="en-GB" dirty="0">
              <a:solidFill>
                <a:schemeClr val="bg1"/>
              </a:solidFill>
            </a:endParaRPr>
          </a:p>
        </p:txBody>
      </p:sp>
    </p:spTree>
    <p:extLst>
      <p:ext uri="{BB962C8B-B14F-4D97-AF65-F5344CB8AC3E}">
        <p14:creationId xmlns:p14="http://schemas.microsoft.com/office/powerpoint/2010/main" val="314774588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69</TotalTime>
  <Words>508</Words>
  <Application>Microsoft Office PowerPoint</Application>
  <PresentationFormat>Widescreen</PresentationFormat>
  <Paragraphs>54</Paragraphs>
  <Slides>10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Research Essay</vt:lpstr>
      <vt:lpstr>Essay Details</vt:lpstr>
      <vt:lpstr>Analyse the essay type</vt:lpstr>
      <vt:lpstr>Define, describe and examine</vt:lpstr>
      <vt:lpstr>Framework of the essay</vt:lpstr>
      <vt:lpstr>Suggested framework</vt:lpstr>
      <vt:lpstr>Academic reading</vt:lpstr>
      <vt:lpstr>Academic reading</vt:lpstr>
      <vt:lpstr>Paragraph structure and linking words</vt:lpstr>
      <vt:lpstr>Linking words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Essay</dc:title>
  <dc:creator>Catherine Slade</dc:creator>
  <cp:lastModifiedBy>Catherine Slade</cp:lastModifiedBy>
  <cp:revision>4</cp:revision>
  <dcterms:created xsi:type="dcterms:W3CDTF">2017-11-21T14:19:12Z</dcterms:created>
  <dcterms:modified xsi:type="dcterms:W3CDTF">2018-11-06T15:25:22Z</dcterms:modified>
</cp:coreProperties>
</file>