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71" r:id="rId1"/>
  </p:sldMasterIdLst>
  <p:notesMasterIdLst>
    <p:notesMasterId r:id="rId3"/>
  </p:notesMasterIdLst>
  <p:handoutMasterIdLst>
    <p:handoutMasterId r:id="rId4"/>
  </p:handoutMasterIdLst>
  <p:sldIdLst>
    <p:sldId id="256" r:id="rId2"/>
  </p:sldIdLst>
  <p:sldSz cx="51206400" cy="32918400"/>
  <p:notesSz cx="9290050" cy="7004050"/>
  <p:kinsoku lang="ja-JP" invalStChars="、。，．・：；？！゛゜ヽヾゝゞ々ー’”）〕］｝〉》」』】°‰′″℃￠％ぁぃぅぇぉっゃゅょゎァィゥェォッャュョヮヵヶ!%),.:;?]}｡｣､･ｧｨｩｪｫｬｭｮｯｰﾞﾟ" invalEndChars="‘“（〔［｛〈《「『【￥＄$([\{｢￡"/>
  <p:defaultTex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10368">
          <p15:clr>
            <a:srgbClr val="A4A3A4"/>
          </p15:clr>
        </p15:guide>
        <p15:guide id="2" pos="830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CE0E59-C4F9-4C2E-ABF8-EFBF551883E1}" v="43" dt="2024-05-10T08:31:18.9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854" autoAdjust="0"/>
    <p:restoredTop sz="95859" autoAdjust="0"/>
  </p:normalViewPr>
  <p:slideViewPr>
    <p:cSldViewPr>
      <p:cViewPr varScale="1">
        <p:scale>
          <a:sx n="14" d="100"/>
          <a:sy n="14" d="100"/>
        </p:scale>
        <p:origin x="1308" y="72"/>
      </p:cViewPr>
      <p:guideLst>
        <p:guide orient="horz" pos="10368"/>
        <p:guide pos="8305"/>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handoutMaster" Target="handoutMasters/handout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ime Thomas" userId="b4c81c2efbfef2d4" providerId="LiveId" clId="{A0CE0E59-C4F9-4C2E-ABF8-EFBF551883E1}"/>
    <pc:docChg chg="undo custSel modSld">
      <pc:chgData name="Jaime Thomas" userId="b4c81c2efbfef2d4" providerId="LiveId" clId="{A0CE0E59-C4F9-4C2E-ABF8-EFBF551883E1}" dt="2024-05-10T08:37:55.853" v="1259" actId="1076"/>
      <pc:docMkLst>
        <pc:docMk/>
      </pc:docMkLst>
      <pc:sldChg chg="addSp delSp modSp mod">
        <pc:chgData name="Jaime Thomas" userId="b4c81c2efbfef2d4" providerId="LiveId" clId="{A0CE0E59-C4F9-4C2E-ABF8-EFBF551883E1}" dt="2024-05-10T08:37:55.853" v="1259" actId="1076"/>
        <pc:sldMkLst>
          <pc:docMk/>
          <pc:sldMk cId="0" sldId="256"/>
        </pc:sldMkLst>
        <pc:spChg chg="add del">
          <ac:chgData name="Jaime Thomas" userId="b4c81c2efbfef2d4" providerId="LiveId" clId="{A0CE0E59-C4F9-4C2E-ABF8-EFBF551883E1}" dt="2024-05-10T08:18:43.185" v="849" actId="22"/>
          <ac:spMkLst>
            <pc:docMk/>
            <pc:sldMk cId="0" sldId="256"/>
            <ac:spMk id="4" creationId="{C716123F-0463-614A-650A-9712836C19A3}"/>
          </ac:spMkLst>
        </pc:spChg>
        <pc:spChg chg="add del mod">
          <ac:chgData name="Jaime Thomas" userId="b4c81c2efbfef2d4" providerId="LiveId" clId="{A0CE0E59-C4F9-4C2E-ABF8-EFBF551883E1}" dt="2024-05-09T18:26:58.130" v="713" actId="478"/>
          <ac:spMkLst>
            <pc:docMk/>
            <pc:sldMk cId="0" sldId="256"/>
            <ac:spMk id="6" creationId="{B54CF262-3451-41BC-AD54-4D3BB448E62F}"/>
          </ac:spMkLst>
        </pc:spChg>
        <pc:spChg chg="add mod">
          <ac:chgData name="Jaime Thomas" userId="b4c81c2efbfef2d4" providerId="LiveId" clId="{A0CE0E59-C4F9-4C2E-ABF8-EFBF551883E1}" dt="2024-05-10T08:26:53.098" v="988" actId="14100"/>
          <ac:spMkLst>
            <pc:docMk/>
            <pc:sldMk cId="0" sldId="256"/>
            <ac:spMk id="7" creationId="{B052B4AF-E0EE-27A8-84CD-D2A0C2E988C3}"/>
          </ac:spMkLst>
        </pc:spChg>
        <pc:spChg chg="add mod">
          <ac:chgData name="Jaime Thomas" userId="b4c81c2efbfef2d4" providerId="LiveId" clId="{A0CE0E59-C4F9-4C2E-ABF8-EFBF551883E1}" dt="2024-05-10T08:37:55.853" v="1259" actId="1076"/>
          <ac:spMkLst>
            <pc:docMk/>
            <pc:sldMk cId="0" sldId="256"/>
            <ac:spMk id="8" creationId="{A4F2195B-A877-4A84-E485-5976F6C47A56}"/>
          </ac:spMkLst>
        </pc:spChg>
        <pc:spChg chg="mod">
          <ac:chgData name="Jaime Thomas" userId="b4c81c2efbfef2d4" providerId="LiveId" clId="{A0CE0E59-C4F9-4C2E-ABF8-EFBF551883E1}" dt="2024-05-10T08:26:22.179" v="985" actId="14100"/>
          <ac:spMkLst>
            <pc:docMk/>
            <pc:sldMk cId="0" sldId="256"/>
            <ac:spMk id="2050" creationId="{B1D83B8E-BBFF-3A27-3D67-D0D79ABCD133}"/>
          </ac:spMkLst>
        </pc:spChg>
        <pc:spChg chg="mod">
          <ac:chgData name="Jaime Thomas" userId="b4c81c2efbfef2d4" providerId="LiveId" clId="{A0CE0E59-C4F9-4C2E-ABF8-EFBF551883E1}" dt="2024-05-10T08:27:10.697" v="990" actId="20577"/>
          <ac:spMkLst>
            <pc:docMk/>
            <pc:sldMk cId="0" sldId="256"/>
            <ac:spMk id="2051" creationId="{43D6534C-00E4-040E-B0CF-84AEFE126548}"/>
          </ac:spMkLst>
        </pc:spChg>
        <pc:spChg chg="del mod">
          <ac:chgData name="Jaime Thomas" userId="b4c81c2efbfef2d4" providerId="LiveId" clId="{A0CE0E59-C4F9-4C2E-ABF8-EFBF551883E1}" dt="2024-05-09T18:20:56.047" v="692" actId="478"/>
          <ac:spMkLst>
            <pc:docMk/>
            <pc:sldMk cId="0" sldId="256"/>
            <ac:spMk id="2052" creationId="{78C8433E-13C8-4EAC-1158-465F96FEF0A3}"/>
          </ac:spMkLst>
        </pc:spChg>
        <pc:spChg chg="mod">
          <ac:chgData name="Jaime Thomas" userId="b4c81c2efbfef2d4" providerId="LiveId" clId="{A0CE0E59-C4F9-4C2E-ABF8-EFBF551883E1}" dt="2024-05-10T08:26:42.011" v="987" actId="14100"/>
          <ac:spMkLst>
            <pc:docMk/>
            <pc:sldMk cId="0" sldId="256"/>
            <ac:spMk id="2053" creationId="{7811C5EA-2336-75B2-3E6A-EADC97BE03E2}"/>
          </ac:spMkLst>
        </pc:spChg>
        <pc:spChg chg="del mod">
          <ac:chgData name="Jaime Thomas" userId="b4c81c2efbfef2d4" providerId="LiveId" clId="{A0CE0E59-C4F9-4C2E-ABF8-EFBF551883E1}" dt="2024-05-09T18:11:24.937" v="659" actId="478"/>
          <ac:spMkLst>
            <pc:docMk/>
            <pc:sldMk cId="0" sldId="256"/>
            <ac:spMk id="2054" creationId="{E64A7953-EC3B-AE56-7197-2D61296A2C51}"/>
          </ac:spMkLst>
        </pc:spChg>
        <pc:spChg chg="mod">
          <ac:chgData name="Jaime Thomas" userId="b4c81c2efbfef2d4" providerId="LiveId" clId="{A0CE0E59-C4F9-4C2E-ABF8-EFBF551883E1}" dt="2024-05-10T08:27:31.267" v="991" actId="255"/>
          <ac:spMkLst>
            <pc:docMk/>
            <pc:sldMk cId="0" sldId="256"/>
            <ac:spMk id="2055" creationId="{E5FD9769-D028-2327-5B75-CA79084CE796}"/>
          </ac:spMkLst>
        </pc:spChg>
        <pc:picChg chg="add mod">
          <ac:chgData name="Jaime Thomas" userId="b4c81c2efbfef2d4" providerId="LiveId" clId="{A0CE0E59-C4F9-4C2E-ABF8-EFBF551883E1}" dt="2024-05-10T08:37:46.818" v="1258" actId="14100"/>
          <ac:picMkLst>
            <pc:docMk/>
            <pc:sldMk cId="0" sldId="256"/>
            <ac:picMk id="3" creationId="{6F852CF0-DE69-8926-5C12-426CD1F03C18}"/>
          </ac:picMkLst>
        </pc:picChg>
        <pc:picChg chg="add mod">
          <ac:chgData name="Jaime Thomas" userId="b4c81c2efbfef2d4" providerId="LiveId" clId="{A0CE0E59-C4F9-4C2E-ABF8-EFBF551883E1}" dt="2024-05-10T08:37:44.549" v="1257" actId="14100"/>
          <ac:picMkLst>
            <pc:docMk/>
            <pc:sldMk cId="0" sldId="256"/>
            <ac:picMk id="5" creationId="{716899BF-FE74-22E8-07DC-E2042E196E3A}"/>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F6269BA7-3427-A677-A174-B866ED5B4209}"/>
              </a:ext>
            </a:extLst>
          </p:cNvPr>
          <p:cNvSpPr>
            <a:spLocks noGrp="1" noChangeArrowheads="1"/>
          </p:cNvSpPr>
          <p:nvPr>
            <p:ph type="body" sz="quarter" idx="3"/>
          </p:nvPr>
        </p:nvSpPr>
        <p:spPr bwMode="auto">
          <a:xfrm>
            <a:off x="1238250" y="3327400"/>
            <a:ext cx="6813550" cy="3151188"/>
          </a:xfrm>
          <a:prstGeom prst="rect">
            <a:avLst/>
          </a:prstGeom>
          <a:noFill/>
          <a:ln w="12700">
            <a:noFill/>
            <a:miter lim="800000"/>
            <a:headEnd/>
            <a:tailEnd/>
          </a:ln>
          <a:effectLst/>
        </p:spPr>
        <p:txBody>
          <a:bodyPr vert="horz" wrap="square" lIns="85849" tIns="42924" rIns="85849" bIns="42924" numCol="1" anchor="t" anchorCtr="0" compatLnSpc="1">
            <a:prstTxWarp prst="textNoShape">
              <a:avLst/>
            </a:prstTxWarp>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3075" name="Rectangle 3">
            <a:extLst>
              <a:ext uri="{FF2B5EF4-FFF2-40B4-BE49-F238E27FC236}">
                <a16:creationId xmlns:a16="http://schemas.microsoft.com/office/drawing/2014/main" id="{A5443C4C-18AA-AF86-0F49-1D4A3126BB89}"/>
              </a:ext>
            </a:extLst>
          </p:cNvPr>
          <p:cNvSpPr>
            <a:spLocks noGrp="1" noRot="1" noChangeAspect="1" noChangeArrowheads="1" noTextEdit="1"/>
          </p:cNvSpPr>
          <p:nvPr>
            <p:ph type="sldImg" idx="2"/>
          </p:nvPr>
        </p:nvSpPr>
        <p:spPr bwMode="auto">
          <a:xfrm>
            <a:off x="2613025" y="527050"/>
            <a:ext cx="4076700" cy="262255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 bg1="lt1" tx1="dk1" bg2="lt2" tx2="dk2" accent1="accent1" accent2="accent2" accent3="accent3" accent4="accent4" accent5="accent5" accent6="accent6" hlink="hlink" folHlink="folHlink"/>
  <p:notesStyle>
    <a:lvl1pPr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1pPr>
    <a:lvl2pPr marL="42227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2pPr>
    <a:lvl3pPr marL="84455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3pPr>
    <a:lvl4pPr marL="126682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4pPr>
    <a:lvl5pPr marL="168910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33366BC8-C51D-7893-397D-AE3F72D406BF}"/>
              </a:ext>
            </a:extLst>
          </p:cNvPr>
          <p:cNvSpPr>
            <a:spLocks noGrp="1" noRot="1" noChangeAspect="1" noChangeArrowheads="1" noTextEdit="1"/>
          </p:cNvSpPr>
          <p:nvPr>
            <p:ph type="sldImg"/>
          </p:nvPr>
        </p:nvSpPr>
        <p:spPr>
          <a:ln/>
        </p:spPr>
      </p:sp>
      <p:sp>
        <p:nvSpPr>
          <p:cNvPr id="4099" name="Rectangle 3">
            <a:extLst>
              <a:ext uri="{FF2B5EF4-FFF2-40B4-BE49-F238E27FC236}">
                <a16:creationId xmlns:a16="http://schemas.microsoft.com/office/drawing/2014/main" id="{E791B583-FD38-63EF-C658-8A3DEF639BAA}"/>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pPr eaLnBrk="1" hangingPunct="1"/>
            <a:endParaRPr lang="en-GB" altLang="en-US">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4754" name="Rectangle 2"/>
          <p:cNvSpPr>
            <a:spLocks noGrp="1" noChangeArrowheads="1"/>
          </p:cNvSpPr>
          <p:nvPr>
            <p:ph type="ctrTitle" sz="quarter"/>
          </p:nvPr>
        </p:nvSpPr>
        <p:spPr>
          <a:xfrm>
            <a:off x="3840163" y="8047038"/>
            <a:ext cx="43526075" cy="8777287"/>
          </a:xfrm>
        </p:spPr>
        <p:txBody>
          <a:bodyPr/>
          <a:lstStyle>
            <a:lvl1pPr>
              <a:defRPr/>
            </a:lvl1pPr>
          </a:lstStyle>
          <a:p>
            <a:r>
              <a:rPr lang="en-US"/>
              <a:t>Click to edit Master title style</a:t>
            </a:r>
          </a:p>
        </p:txBody>
      </p:sp>
      <p:sp>
        <p:nvSpPr>
          <p:cNvPr id="74755" name="Rectangle 3"/>
          <p:cNvSpPr>
            <a:spLocks noGrp="1" noChangeArrowheads="1"/>
          </p:cNvSpPr>
          <p:nvPr>
            <p:ph type="subTitle" sz="quarter" idx="1"/>
          </p:nvPr>
        </p:nvSpPr>
        <p:spPr>
          <a:xfrm>
            <a:off x="7680325" y="18653125"/>
            <a:ext cx="35845750" cy="8413750"/>
          </a:xfrm>
        </p:spPr>
        <p:txBody>
          <a:bodyPr/>
          <a:lstStyle>
            <a:lvl1pPr marL="0" indent="0" algn="ctr">
              <a:buFont typeface="Wingdings" pitchFamily="2" charset="2"/>
              <a:buNone/>
              <a:defRPr/>
            </a:lvl1pPr>
          </a:lstStyle>
          <a:p>
            <a:r>
              <a:rPr lang="en-US"/>
              <a:t>Click to edit Master subtitle style</a:t>
            </a:r>
          </a:p>
        </p:txBody>
      </p:sp>
      <p:sp>
        <p:nvSpPr>
          <p:cNvPr id="2" name="Rectangle 4">
            <a:extLst>
              <a:ext uri="{FF2B5EF4-FFF2-40B4-BE49-F238E27FC236}">
                <a16:creationId xmlns:a16="http://schemas.microsoft.com/office/drawing/2014/main" id="{FD656992-2676-9646-8C13-2E90573B1AC3}"/>
              </a:ext>
            </a:extLst>
          </p:cNvPr>
          <p:cNvSpPr>
            <a:spLocks noGrp="1" noChangeArrowheads="1"/>
          </p:cNvSpPr>
          <p:nvPr>
            <p:ph type="dt" sz="half" idx="10"/>
          </p:nvPr>
        </p:nvSpPr>
        <p:spPr>
          <a:ln/>
        </p:spPr>
        <p:txBody>
          <a:bodyPr/>
          <a:lstStyle>
            <a:lvl1pPr>
              <a:defRPr/>
            </a:lvl1pPr>
          </a:lstStyle>
          <a:p>
            <a:endParaRPr lang="en-GB" altLang="en-US"/>
          </a:p>
        </p:txBody>
      </p:sp>
      <p:sp>
        <p:nvSpPr>
          <p:cNvPr id="3" name="Rectangle 5">
            <a:extLst>
              <a:ext uri="{FF2B5EF4-FFF2-40B4-BE49-F238E27FC236}">
                <a16:creationId xmlns:a16="http://schemas.microsoft.com/office/drawing/2014/main" id="{2E6DB743-028F-F342-A7F4-C9A324508854}"/>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5798393C-E75D-736F-B5B9-043C54C15AE6}"/>
              </a:ext>
            </a:extLst>
          </p:cNvPr>
          <p:cNvSpPr>
            <a:spLocks noGrp="1" noChangeArrowheads="1"/>
          </p:cNvSpPr>
          <p:nvPr>
            <p:ph type="sldNum" sz="quarter" idx="12"/>
          </p:nvPr>
        </p:nvSpPr>
        <p:spPr>
          <a:ln/>
        </p:spPr>
        <p:txBody>
          <a:bodyPr/>
          <a:lstStyle>
            <a:lvl1pPr>
              <a:defRPr/>
            </a:lvl1pPr>
          </a:lstStyle>
          <a:p>
            <a:fld id="{8E1F0C5D-DBBE-444F-81F4-BC76E557BCFA}" type="slidenum">
              <a:rPr lang="en-US" altLang="en-US"/>
              <a:pPr/>
              <a:t>‹#›</a:t>
            </a:fld>
            <a:endParaRPr lang="en-US" altLang="en-US"/>
          </a:p>
        </p:txBody>
      </p:sp>
    </p:spTree>
    <p:extLst>
      <p:ext uri="{BB962C8B-B14F-4D97-AF65-F5344CB8AC3E}">
        <p14:creationId xmlns:p14="http://schemas.microsoft.com/office/powerpoint/2010/main" val="2691610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3C13E9D-DEBB-2897-A85B-30B0E92DBA3B}"/>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ABE72C06-5FE3-53ED-1F46-F2FCB15C081A}"/>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519D3DA0-D42F-7213-9BB5-767710B6F5D5}"/>
              </a:ext>
            </a:extLst>
          </p:cNvPr>
          <p:cNvSpPr>
            <a:spLocks noGrp="1" noChangeArrowheads="1"/>
          </p:cNvSpPr>
          <p:nvPr>
            <p:ph type="sldNum" sz="quarter" idx="12"/>
          </p:nvPr>
        </p:nvSpPr>
        <p:spPr>
          <a:ln/>
        </p:spPr>
        <p:txBody>
          <a:bodyPr/>
          <a:lstStyle>
            <a:lvl1pPr>
              <a:defRPr/>
            </a:lvl1pPr>
          </a:lstStyle>
          <a:p>
            <a:fld id="{4469E15D-24AA-5B4F-954F-58FF741F8464}" type="slidenum">
              <a:rPr lang="en-US" altLang="en-US"/>
              <a:pPr/>
              <a:t>‹#›</a:t>
            </a:fld>
            <a:endParaRPr lang="en-US" altLang="en-US"/>
          </a:p>
        </p:txBody>
      </p:sp>
    </p:spTree>
    <p:extLst>
      <p:ext uri="{BB962C8B-B14F-4D97-AF65-F5344CB8AC3E}">
        <p14:creationId xmlns:p14="http://schemas.microsoft.com/office/powerpoint/2010/main" val="3147830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044950" y="21153438"/>
            <a:ext cx="43526075" cy="653732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4044950" y="13952538"/>
            <a:ext cx="43526075" cy="72009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7985D82E-8B4C-1B15-2ED8-C42551F77F6C}"/>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5A00C2A8-7941-49A2-4C71-88EA28434589}"/>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006FE836-2FCE-5CCE-83E9-C780A00B55CB}"/>
              </a:ext>
            </a:extLst>
          </p:cNvPr>
          <p:cNvSpPr>
            <a:spLocks noGrp="1" noChangeArrowheads="1"/>
          </p:cNvSpPr>
          <p:nvPr>
            <p:ph type="sldNum" sz="quarter" idx="12"/>
          </p:nvPr>
        </p:nvSpPr>
        <p:spPr>
          <a:ln/>
        </p:spPr>
        <p:txBody>
          <a:bodyPr/>
          <a:lstStyle>
            <a:lvl1pPr>
              <a:defRPr/>
            </a:lvl1pPr>
          </a:lstStyle>
          <a:p>
            <a:fld id="{99DD8A46-8C81-8A43-B706-B28B623DFC20}" type="slidenum">
              <a:rPr lang="en-US" altLang="en-US"/>
              <a:pPr/>
              <a:t>‹#›</a:t>
            </a:fld>
            <a:endParaRPr lang="en-US" altLang="en-US"/>
          </a:p>
        </p:txBody>
      </p:sp>
    </p:spTree>
    <p:extLst>
      <p:ext uri="{BB962C8B-B14F-4D97-AF65-F5344CB8AC3E}">
        <p14:creationId xmlns:p14="http://schemas.microsoft.com/office/powerpoint/2010/main" val="1428215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60638" y="9509125"/>
            <a:ext cx="22966362" cy="1975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5679400" y="9509125"/>
            <a:ext cx="22966363" cy="1975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10498EBC-849D-71AB-C073-3BC06E2D4AA6}"/>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43FBA0B4-A1CE-DFE7-582F-8796BFB09D4A}"/>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3B7D374C-8A28-2020-333A-8594E75FF925}"/>
              </a:ext>
            </a:extLst>
          </p:cNvPr>
          <p:cNvSpPr>
            <a:spLocks noGrp="1" noChangeArrowheads="1"/>
          </p:cNvSpPr>
          <p:nvPr>
            <p:ph type="sldNum" sz="quarter" idx="12"/>
          </p:nvPr>
        </p:nvSpPr>
        <p:spPr>
          <a:ln/>
        </p:spPr>
        <p:txBody>
          <a:bodyPr/>
          <a:lstStyle>
            <a:lvl1pPr>
              <a:defRPr/>
            </a:lvl1pPr>
          </a:lstStyle>
          <a:p>
            <a:fld id="{33281B96-9A65-CA4E-A5BF-5A26F46C6227}" type="slidenum">
              <a:rPr lang="en-US" altLang="en-US"/>
              <a:pPr/>
              <a:t>‹#›</a:t>
            </a:fld>
            <a:endParaRPr lang="en-US" altLang="en-US"/>
          </a:p>
        </p:txBody>
      </p:sp>
    </p:spTree>
    <p:extLst>
      <p:ext uri="{BB962C8B-B14F-4D97-AF65-F5344CB8AC3E}">
        <p14:creationId xmlns:p14="http://schemas.microsoft.com/office/powerpoint/2010/main" val="1975935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317625"/>
            <a:ext cx="46085125" cy="54864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560638" y="7369175"/>
            <a:ext cx="22625050"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60638" y="10439400"/>
            <a:ext cx="22625050"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6012775" y="7369175"/>
            <a:ext cx="22632988"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6012775" y="10439400"/>
            <a:ext cx="22632988"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C656B471-A33C-E9DF-2D9E-F962BE806047}"/>
              </a:ext>
            </a:extLst>
          </p:cNvPr>
          <p:cNvSpPr>
            <a:spLocks noGrp="1" noChangeArrowheads="1"/>
          </p:cNvSpPr>
          <p:nvPr>
            <p:ph type="dt" sz="half" idx="10"/>
          </p:nvPr>
        </p:nvSpPr>
        <p:spPr>
          <a:ln/>
        </p:spPr>
        <p:txBody>
          <a:bodyPr/>
          <a:lstStyle>
            <a:lvl1pPr>
              <a:defRPr/>
            </a:lvl1pPr>
          </a:lstStyle>
          <a:p>
            <a:endParaRPr lang="en-GB" altLang="en-US"/>
          </a:p>
        </p:txBody>
      </p:sp>
      <p:sp>
        <p:nvSpPr>
          <p:cNvPr id="8" name="Rectangle 5">
            <a:extLst>
              <a:ext uri="{FF2B5EF4-FFF2-40B4-BE49-F238E27FC236}">
                <a16:creationId xmlns:a16="http://schemas.microsoft.com/office/drawing/2014/main" id="{FA24689B-0D3B-4AE0-87B4-7649609EB2E2}"/>
              </a:ext>
            </a:extLst>
          </p:cNvPr>
          <p:cNvSpPr>
            <a:spLocks noGrp="1" noChangeArrowheads="1"/>
          </p:cNvSpPr>
          <p:nvPr>
            <p:ph type="ftr" sz="quarter" idx="11"/>
          </p:nvPr>
        </p:nvSpPr>
        <p:spPr>
          <a:ln/>
        </p:spPr>
        <p:txBody>
          <a:bodyPr/>
          <a:lstStyle>
            <a:lvl1pPr>
              <a:defRPr/>
            </a:lvl1pPr>
          </a:lstStyle>
          <a:p>
            <a:endParaRPr lang="en-GB" altLang="en-US"/>
          </a:p>
        </p:txBody>
      </p:sp>
      <p:sp>
        <p:nvSpPr>
          <p:cNvPr id="9" name="Rectangle 6">
            <a:extLst>
              <a:ext uri="{FF2B5EF4-FFF2-40B4-BE49-F238E27FC236}">
                <a16:creationId xmlns:a16="http://schemas.microsoft.com/office/drawing/2014/main" id="{6185CA7C-C3DA-AEBF-F9BF-0BBC2F8DEC47}"/>
              </a:ext>
            </a:extLst>
          </p:cNvPr>
          <p:cNvSpPr>
            <a:spLocks noGrp="1" noChangeArrowheads="1"/>
          </p:cNvSpPr>
          <p:nvPr>
            <p:ph type="sldNum" sz="quarter" idx="12"/>
          </p:nvPr>
        </p:nvSpPr>
        <p:spPr>
          <a:ln/>
        </p:spPr>
        <p:txBody>
          <a:bodyPr/>
          <a:lstStyle>
            <a:lvl1pPr>
              <a:defRPr/>
            </a:lvl1pPr>
          </a:lstStyle>
          <a:p>
            <a:fld id="{AF757C87-9A4B-7849-ACBA-4BE9C7866101}" type="slidenum">
              <a:rPr lang="en-US" altLang="en-US"/>
              <a:pPr/>
              <a:t>‹#›</a:t>
            </a:fld>
            <a:endParaRPr lang="en-US" altLang="en-US"/>
          </a:p>
        </p:txBody>
      </p:sp>
    </p:spTree>
    <p:extLst>
      <p:ext uri="{BB962C8B-B14F-4D97-AF65-F5344CB8AC3E}">
        <p14:creationId xmlns:p14="http://schemas.microsoft.com/office/powerpoint/2010/main" val="1424579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69E8ADAF-4BBB-8C39-43B2-28357006C443}"/>
              </a:ext>
            </a:extLst>
          </p:cNvPr>
          <p:cNvSpPr>
            <a:spLocks noGrp="1" noChangeArrowheads="1"/>
          </p:cNvSpPr>
          <p:nvPr>
            <p:ph type="dt" sz="half" idx="10"/>
          </p:nvPr>
        </p:nvSpPr>
        <p:spPr>
          <a:ln/>
        </p:spPr>
        <p:txBody>
          <a:bodyPr/>
          <a:lstStyle>
            <a:lvl1pPr>
              <a:defRPr/>
            </a:lvl1pPr>
          </a:lstStyle>
          <a:p>
            <a:endParaRPr lang="en-GB" altLang="en-US"/>
          </a:p>
        </p:txBody>
      </p:sp>
      <p:sp>
        <p:nvSpPr>
          <p:cNvPr id="4" name="Rectangle 5">
            <a:extLst>
              <a:ext uri="{FF2B5EF4-FFF2-40B4-BE49-F238E27FC236}">
                <a16:creationId xmlns:a16="http://schemas.microsoft.com/office/drawing/2014/main" id="{66024643-EA44-208F-E38A-D30C8CE2E98B}"/>
              </a:ext>
            </a:extLst>
          </p:cNvPr>
          <p:cNvSpPr>
            <a:spLocks noGrp="1" noChangeArrowheads="1"/>
          </p:cNvSpPr>
          <p:nvPr>
            <p:ph type="ftr" sz="quarter" idx="11"/>
          </p:nvPr>
        </p:nvSpPr>
        <p:spPr>
          <a:ln/>
        </p:spPr>
        <p:txBody>
          <a:bodyPr/>
          <a:lstStyle>
            <a:lvl1pPr>
              <a:defRPr/>
            </a:lvl1pPr>
          </a:lstStyle>
          <a:p>
            <a:endParaRPr lang="en-GB" altLang="en-US"/>
          </a:p>
        </p:txBody>
      </p:sp>
      <p:sp>
        <p:nvSpPr>
          <p:cNvPr id="5" name="Rectangle 6">
            <a:extLst>
              <a:ext uri="{FF2B5EF4-FFF2-40B4-BE49-F238E27FC236}">
                <a16:creationId xmlns:a16="http://schemas.microsoft.com/office/drawing/2014/main" id="{AB4C7C1A-719E-6E22-A54E-A641F5FB7081}"/>
              </a:ext>
            </a:extLst>
          </p:cNvPr>
          <p:cNvSpPr>
            <a:spLocks noGrp="1" noChangeArrowheads="1"/>
          </p:cNvSpPr>
          <p:nvPr>
            <p:ph type="sldNum" sz="quarter" idx="12"/>
          </p:nvPr>
        </p:nvSpPr>
        <p:spPr>
          <a:ln/>
        </p:spPr>
        <p:txBody>
          <a:bodyPr/>
          <a:lstStyle>
            <a:lvl1pPr>
              <a:defRPr/>
            </a:lvl1pPr>
          </a:lstStyle>
          <a:p>
            <a:fld id="{06351AA6-B120-2644-89B4-773ED046FF9E}" type="slidenum">
              <a:rPr lang="en-US" altLang="en-US"/>
              <a:pPr/>
              <a:t>‹#›</a:t>
            </a:fld>
            <a:endParaRPr lang="en-US" altLang="en-US"/>
          </a:p>
        </p:txBody>
      </p:sp>
    </p:spTree>
    <p:extLst>
      <p:ext uri="{BB962C8B-B14F-4D97-AF65-F5344CB8AC3E}">
        <p14:creationId xmlns:p14="http://schemas.microsoft.com/office/powerpoint/2010/main" val="2643324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12A0D717-FE99-C72F-4BDA-C0C6C9980DBE}"/>
              </a:ext>
            </a:extLst>
          </p:cNvPr>
          <p:cNvSpPr>
            <a:spLocks noGrp="1" noChangeArrowheads="1"/>
          </p:cNvSpPr>
          <p:nvPr>
            <p:ph type="dt" sz="half" idx="10"/>
          </p:nvPr>
        </p:nvSpPr>
        <p:spPr>
          <a:ln/>
        </p:spPr>
        <p:txBody>
          <a:bodyPr/>
          <a:lstStyle>
            <a:lvl1pPr>
              <a:defRPr/>
            </a:lvl1pPr>
          </a:lstStyle>
          <a:p>
            <a:endParaRPr lang="en-GB" altLang="en-US"/>
          </a:p>
        </p:txBody>
      </p:sp>
      <p:sp>
        <p:nvSpPr>
          <p:cNvPr id="3" name="Rectangle 5">
            <a:extLst>
              <a:ext uri="{FF2B5EF4-FFF2-40B4-BE49-F238E27FC236}">
                <a16:creationId xmlns:a16="http://schemas.microsoft.com/office/drawing/2014/main" id="{11AF7A84-BABC-77DC-86D4-2A2DD33A545E}"/>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4CD4AE4F-19ED-6D30-D1DF-1F36D0FB066E}"/>
              </a:ext>
            </a:extLst>
          </p:cNvPr>
          <p:cNvSpPr>
            <a:spLocks noGrp="1" noChangeArrowheads="1"/>
          </p:cNvSpPr>
          <p:nvPr>
            <p:ph type="sldNum" sz="quarter" idx="12"/>
          </p:nvPr>
        </p:nvSpPr>
        <p:spPr>
          <a:ln/>
        </p:spPr>
        <p:txBody>
          <a:bodyPr/>
          <a:lstStyle>
            <a:lvl1pPr>
              <a:defRPr/>
            </a:lvl1pPr>
          </a:lstStyle>
          <a:p>
            <a:fld id="{B5743555-E68A-5A41-9382-0EEA800E1353}" type="slidenum">
              <a:rPr lang="en-US" altLang="en-US"/>
              <a:pPr/>
              <a:t>‹#›</a:t>
            </a:fld>
            <a:endParaRPr lang="en-US" altLang="en-US"/>
          </a:p>
        </p:txBody>
      </p:sp>
    </p:spTree>
    <p:extLst>
      <p:ext uri="{BB962C8B-B14F-4D97-AF65-F5344CB8AC3E}">
        <p14:creationId xmlns:p14="http://schemas.microsoft.com/office/powerpoint/2010/main" val="3617014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311275"/>
            <a:ext cx="16846550" cy="557688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20019963" y="1311275"/>
            <a:ext cx="28625800" cy="28093988"/>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638" y="6888163"/>
            <a:ext cx="16846550" cy="225171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0A80B014-87E4-74FE-B47D-914A5D418117}"/>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669894A7-187B-6986-9C46-F50B6E49B0AD}"/>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79CE9C82-EE30-9198-9185-BD7ABC532E00}"/>
              </a:ext>
            </a:extLst>
          </p:cNvPr>
          <p:cNvSpPr>
            <a:spLocks noGrp="1" noChangeArrowheads="1"/>
          </p:cNvSpPr>
          <p:nvPr>
            <p:ph type="sldNum" sz="quarter" idx="12"/>
          </p:nvPr>
        </p:nvSpPr>
        <p:spPr>
          <a:ln/>
        </p:spPr>
        <p:txBody>
          <a:bodyPr/>
          <a:lstStyle>
            <a:lvl1pPr>
              <a:defRPr/>
            </a:lvl1pPr>
          </a:lstStyle>
          <a:p>
            <a:fld id="{3C35636F-4C12-694B-9ABC-179D5476D679}" type="slidenum">
              <a:rPr lang="en-US" altLang="en-US"/>
              <a:pPr/>
              <a:t>‹#›</a:t>
            </a:fld>
            <a:endParaRPr lang="en-US" altLang="en-US"/>
          </a:p>
        </p:txBody>
      </p:sp>
    </p:spTree>
    <p:extLst>
      <p:ext uri="{BB962C8B-B14F-4D97-AF65-F5344CB8AC3E}">
        <p14:creationId xmlns:p14="http://schemas.microsoft.com/office/powerpoint/2010/main" val="3707117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36175" y="23042563"/>
            <a:ext cx="30724475" cy="27209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0036175" y="2941638"/>
            <a:ext cx="30724475" cy="1975008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0036175" y="25763538"/>
            <a:ext cx="30724475" cy="38623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1A47890C-E186-0B53-D195-8647D5984814}"/>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8099135D-4E47-B48E-6D8E-A0029C5F883E}"/>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E2188A10-18DE-8F6E-58FA-EBE1706EC107}"/>
              </a:ext>
            </a:extLst>
          </p:cNvPr>
          <p:cNvSpPr>
            <a:spLocks noGrp="1" noChangeArrowheads="1"/>
          </p:cNvSpPr>
          <p:nvPr>
            <p:ph type="sldNum" sz="quarter" idx="12"/>
          </p:nvPr>
        </p:nvSpPr>
        <p:spPr>
          <a:ln/>
        </p:spPr>
        <p:txBody>
          <a:bodyPr/>
          <a:lstStyle>
            <a:lvl1pPr>
              <a:defRPr/>
            </a:lvl1pPr>
          </a:lstStyle>
          <a:p>
            <a:fld id="{5B93C19C-1549-A04D-B837-8C26116D1798}" type="slidenum">
              <a:rPr lang="en-US" altLang="en-US"/>
              <a:pPr/>
              <a:t>‹#›</a:t>
            </a:fld>
            <a:endParaRPr lang="en-US" altLang="en-US"/>
          </a:p>
        </p:txBody>
      </p:sp>
    </p:spTree>
    <p:extLst>
      <p:ext uri="{BB962C8B-B14F-4D97-AF65-F5344CB8AC3E}">
        <p14:creationId xmlns:p14="http://schemas.microsoft.com/office/powerpoint/2010/main" val="35024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F5FC0BA-4096-FB0F-C061-198C43470083}"/>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AF2FA91A-F332-9F10-C236-1D5734EF88C1}"/>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14EE1D27-9BCE-F2BC-B8E6-2A53B5ACC237}"/>
              </a:ext>
            </a:extLst>
          </p:cNvPr>
          <p:cNvSpPr>
            <a:spLocks noGrp="1" noChangeArrowheads="1"/>
          </p:cNvSpPr>
          <p:nvPr>
            <p:ph type="sldNum" sz="quarter" idx="12"/>
          </p:nvPr>
        </p:nvSpPr>
        <p:spPr>
          <a:ln/>
        </p:spPr>
        <p:txBody>
          <a:bodyPr/>
          <a:lstStyle>
            <a:lvl1pPr>
              <a:defRPr/>
            </a:lvl1pPr>
          </a:lstStyle>
          <a:p>
            <a:fld id="{DCCEFCC5-019C-494B-A2FB-424A8D175E87}" type="slidenum">
              <a:rPr lang="en-US" altLang="en-US"/>
              <a:pPr/>
              <a:t>‹#›</a:t>
            </a:fld>
            <a:endParaRPr lang="en-US" altLang="en-US"/>
          </a:p>
        </p:txBody>
      </p:sp>
    </p:spTree>
    <p:extLst>
      <p:ext uri="{BB962C8B-B14F-4D97-AF65-F5344CB8AC3E}">
        <p14:creationId xmlns:p14="http://schemas.microsoft.com/office/powerpoint/2010/main" val="1497735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7125275" y="1828800"/>
            <a:ext cx="11520488" cy="2743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560638" y="1828800"/>
            <a:ext cx="34412237" cy="2743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36E015A-0DD2-89E9-54F7-6C02BE47F309}"/>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06AF7CD4-F563-0347-90BB-2B612AA1E659}"/>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D0643E5F-5391-6CA0-A383-02187B90A98F}"/>
              </a:ext>
            </a:extLst>
          </p:cNvPr>
          <p:cNvSpPr>
            <a:spLocks noGrp="1" noChangeArrowheads="1"/>
          </p:cNvSpPr>
          <p:nvPr>
            <p:ph type="sldNum" sz="quarter" idx="12"/>
          </p:nvPr>
        </p:nvSpPr>
        <p:spPr>
          <a:ln/>
        </p:spPr>
        <p:txBody>
          <a:bodyPr/>
          <a:lstStyle>
            <a:lvl1pPr>
              <a:defRPr/>
            </a:lvl1pPr>
          </a:lstStyle>
          <a:p>
            <a:fld id="{6C473701-BD89-BF49-A6A0-2BAE5214F5C1}" type="slidenum">
              <a:rPr lang="en-US" altLang="en-US"/>
              <a:pPr/>
              <a:t>‹#›</a:t>
            </a:fld>
            <a:endParaRPr lang="en-US" altLang="en-US"/>
          </a:p>
        </p:txBody>
      </p:sp>
    </p:spTree>
    <p:extLst>
      <p:ext uri="{BB962C8B-B14F-4D97-AF65-F5344CB8AC3E}">
        <p14:creationId xmlns:p14="http://schemas.microsoft.com/office/powerpoint/2010/main" val="2747867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duotone>
              <a:schemeClr val="bg1"/>
              <a:srgbClr val="FFFFFF"/>
            </a:duotone>
          </a:blip>
          <a:srcRect/>
          <a:stretch>
            <a:fillRect/>
          </a:stretch>
        </a:blipFill>
        <a:effectLst/>
      </p:bgPr>
    </p:bg>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F4701B3C-0F6D-A49A-7B7C-6DBCC4776F28}"/>
              </a:ext>
            </a:extLst>
          </p:cNvPr>
          <p:cNvSpPr>
            <a:spLocks noGrp="1" noChangeArrowheads="1"/>
          </p:cNvSpPr>
          <p:nvPr>
            <p:ph type="title"/>
          </p:nvPr>
        </p:nvSpPr>
        <p:spPr bwMode="auto">
          <a:xfrm>
            <a:off x="2560638" y="1828800"/>
            <a:ext cx="46085125" cy="6583363"/>
          </a:xfrm>
          <a:prstGeom prst="rect">
            <a:avLst/>
          </a:prstGeom>
          <a:noFill/>
          <a:ln w="9525">
            <a:noFill/>
            <a:miter lim="800000"/>
            <a:headEnd/>
            <a:tailEnd/>
          </a:ln>
          <a:effectLst/>
        </p:spPr>
        <p:txBody>
          <a:bodyPr vert="horz" wrap="square" lIns="480709" tIns="240355" rIns="480709" bIns="240355" numCol="1" anchor="ctr" anchorCtr="0" compatLnSpc="1">
            <a:prstTxWarp prst="textNoShape">
              <a:avLst/>
            </a:prstTxWarp>
          </a:bodyPr>
          <a:lstStyle/>
          <a:p>
            <a:pPr lvl="0"/>
            <a:r>
              <a:rPr lang="en-US"/>
              <a:t>Click to edit Master title style</a:t>
            </a:r>
          </a:p>
        </p:txBody>
      </p:sp>
      <p:sp>
        <p:nvSpPr>
          <p:cNvPr id="73731" name="Rectangle 3">
            <a:extLst>
              <a:ext uri="{FF2B5EF4-FFF2-40B4-BE49-F238E27FC236}">
                <a16:creationId xmlns:a16="http://schemas.microsoft.com/office/drawing/2014/main" id="{E903474B-E282-47C5-A888-76CE08F1AD86}"/>
              </a:ext>
            </a:extLst>
          </p:cNvPr>
          <p:cNvSpPr>
            <a:spLocks noGrp="1" noChangeArrowheads="1"/>
          </p:cNvSpPr>
          <p:nvPr>
            <p:ph type="body" idx="1"/>
          </p:nvPr>
        </p:nvSpPr>
        <p:spPr bwMode="auto">
          <a:xfrm>
            <a:off x="2560638" y="9509125"/>
            <a:ext cx="46085125" cy="19751675"/>
          </a:xfrm>
          <a:prstGeom prst="rect">
            <a:avLst/>
          </a:prstGeom>
          <a:noFill/>
          <a:ln w="9525">
            <a:noFill/>
            <a:miter lim="800000"/>
            <a:headEnd/>
            <a:tailEnd/>
          </a:ln>
          <a:effectLst/>
        </p:spPr>
        <p:txBody>
          <a:bodyPr vert="horz" wrap="square" lIns="480709" tIns="240355" rIns="480709" bIns="240355"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3732" name="Rectangle 4">
            <a:extLst>
              <a:ext uri="{FF2B5EF4-FFF2-40B4-BE49-F238E27FC236}">
                <a16:creationId xmlns:a16="http://schemas.microsoft.com/office/drawing/2014/main" id="{412EA4A2-A255-8672-5EFB-618772300475}"/>
              </a:ext>
            </a:extLst>
          </p:cNvPr>
          <p:cNvSpPr>
            <a:spLocks noGrp="1" noChangeArrowheads="1"/>
          </p:cNvSpPr>
          <p:nvPr>
            <p:ph type="dt" sz="half" idx="2"/>
          </p:nvPr>
        </p:nvSpPr>
        <p:spPr bwMode="auto">
          <a:xfrm>
            <a:off x="2560638" y="29976763"/>
            <a:ext cx="119475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defRPr sz="7400">
                <a:effectLst>
                  <a:outerShdw blurRad="38100" dist="38100" dir="2700000" algn="tl">
                    <a:srgbClr val="FFFFFF"/>
                  </a:outerShdw>
                </a:effectLst>
                <a:latin typeface="Arial" panose="020B0604020202020204" pitchFamily="34" charset="0"/>
              </a:defRPr>
            </a:lvl1pPr>
          </a:lstStyle>
          <a:p>
            <a:endParaRPr lang="en-GB" altLang="en-US"/>
          </a:p>
        </p:txBody>
      </p:sp>
      <p:sp>
        <p:nvSpPr>
          <p:cNvPr id="73733" name="Rectangle 5">
            <a:extLst>
              <a:ext uri="{FF2B5EF4-FFF2-40B4-BE49-F238E27FC236}">
                <a16:creationId xmlns:a16="http://schemas.microsoft.com/office/drawing/2014/main" id="{1FDBEAAC-3BD6-B42E-B94B-1D0F53271234}"/>
              </a:ext>
            </a:extLst>
          </p:cNvPr>
          <p:cNvSpPr>
            <a:spLocks noGrp="1" noChangeArrowheads="1"/>
          </p:cNvSpPr>
          <p:nvPr>
            <p:ph type="ftr" sz="quarter" idx="3"/>
          </p:nvPr>
        </p:nvSpPr>
        <p:spPr bwMode="auto">
          <a:xfrm>
            <a:off x="17495838" y="29976763"/>
            <a:ext cx="162147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lgn="ctr">
              <a:defRPr sz="7400">
                <a:effectLst>
                  <a:outerShdw blurRad="38100" dist="38100" dir="2700000" algn="tl">
                    <a:srgbClr val="FFFFFF"/>
                  </a:outerShdw>
                </a:effectLst>
                <a:latin typeface="Arial" panose="020B0604020202020204" pitchFamily="34" charset="0"/>
              </a:defRPr>
            </a:lvl1pPr>
          </a:lstStyle>
          <a:p>
            <a:endParaRPr lang="en-GB" altLang="en-US"/>
          </a:p>
        </p:txBody>
      </p:sp>
      <p:sp>
        <p:nvSpPr>
          <p:cNvPr id="73734" name="Rectangle 6">
            <a:extLst>
              <a:ext uri="{FF2B5EF4-FFF2-40B4-BE49-F238E27FC236}">
                <a16:creationId xmlns:a16="http://schemas.microsoft.com/office/drawing/2014/main" id="{5D78CB57-0A90-10A9-913E-183FFCC221AB}"/>
              </a:ext>
            </a:extLst>
          </p:cNvPr>
          <p:cNvSpPr>
            <a:spLocks noGrp="1" noChangeArrowheads="1"/>
          </p:cNvSpPr>
          <p:nvPr>
            <p:ph type="sldNum" sz="quarter" idx="4"/>
          </p:nvPr>
        </p:nvSpPr>
        <p:spPr bwMode="auto">
          <a:xfrm>
            <a:off x="36698238" y="29976763"/>
            <a:ext cx="119475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lgn="r">
              <a:defRPr sz="7400">
                <a:effectLst>
                  <a:outerShdw blurRad="38100" dist="38100" dir="2700000" algn="tl">
                    <a:srgbClr val="FFFFFF"/>
                  </a:outerShdw>
                </a:effectLst>
                <a:latin typeface="Arial" panose="020B0604020202020204" pitchFamily="34" charset="0"/>
              </a:defRPr>
            </a:lvl1pPr>
          </a:lstStyle>
          <a:p>
            <a:fld id="{980FC53C-7879-7B4E-B96A-5BAC08834F95}"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82" r:id="rId1"/>
    <p:sldLayoutId id="2147483681" r:id="rId2"/>
    <p:sldLayoutId id="2147483680" r:id="rId3"/>
    <p:sldLayoutId id="2147483679" r:id="rId4"/>
    <p:sldLayoutId id="2147483678" r:id="rId5"/>
    <p:sldLayoutId id="2147483677" r:id="rId6"/>
    <p:sldLayoutId id="2147483676" r:id="rId7"/>
    <p:sldLayoutId id="2147483675" r:id="rId8"/>
    <p:sldLayoutId id="2147483674" r:id="rId9"/>
    <p:sldLayoutId id="2147483673" r:id="rId10"/>
    <p:sldLayoutId id="2147483672" r:id="rId11"/>
  </p:sldLayoutIdLst>
  <p:txStyles>
    <p:titleStyle>
      <a:lvl1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mj-lt"/>
          <a:ea typeface="+mj-ea"/>
          <a:cs typeface="+mj-cs"/>
        </a:defRPr>
      </a:lvl1pPr>
      <a:lvl2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2pPr>
      <a:lvl3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3pPr>
      <a:lvl4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4pPr>
      <a:lvl5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5pPr>
      <a:lvl6pPr marL="4572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6pPr>
      <a:lvl7pPr marL="9144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7pPr>
      <a:lvl8pPr marL="13716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8pPr>
      <a:lvl9pPr marL="18288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9pPr>
    </p:titleStyle>
    <p:bodyStyle>
      <a:lvl1pPr marL="1803400" indent="-1803400" algn="l" defTabSz="4806950" rtl="0" eaLnBrk="0" fontAlgn="base" hangingPunct="0">
        <a:spcBef>
          <a:spcPct val="20000"/>
        </a:spcBef>
        <a:spcAft>
          <a:spcPct val="0"/>
        </a:spcAft>
        <a:buClr>
          <a:schemeClr val="hlink"/>
        </a:buClr>
        <a:buSzPct val="65000"/>
        <a:buFont typeface="Wingdings" pitchFamily="2" charset="2"/>
        <a:buChar char="n"/>
        <a:defRPr sz="16800">
          <a:solidFill>
            <a:schemeClr val="tx1"/>
          </a:solidFill>
          <a:effectLst>
            <a:outerShdw blurRad="38100" dist="38100" dir="2700000" algn="tl">
              <a:srgbClr val="FFFFFF"/>
            </a:outerShdw>
          </a:effectLst>
          <a:latin typeface="+mn-lt"/>
          <a:ea typeface="+mn-ea"/>
          <a:cs typeface="+mn-cs"/>
        </a:defRPr>
      </a:lvl1pPr>
      <a:lvl2pPr marL="3905250" indent="-1501775" algn="l" defTabSz="4806950" rtl="0" eaLnBrk="0" fontAlgn="base" hangingPunct="0">
        <a:spcBef>
          <a:spcPct val="20000"/>
        </a:spcBef>
        <a:spcAft>
          <a:spcPct val="0"/>
        </a:spcAft>
        <a:buClr>
          <a:schemeClr val="folHlink"/>
        </a:buClr>
        <a:buSzPct val="65000"/>
        <a:buFont typeface="Wingdings" pitchFamily="2" charset="2"/>
        <a:buChar char="n"/>
        <a:defRPr sz="14700">
          <a:solidFill>
            <a:schemeClr val="tx1"/>
          </a:solidFill>
          <a:effectLst>
            <a:outerShdw blurRad="38100" dist="38100" dir="2700000" algn="tl">
              <a:srgbClr val="FFFFFF"/>
            </a:outerShdw>
          </a:effectLst>
          <a:latin typeface="+mn-lt"/>
          <a:cs typeface="+mn-cs"/>
        </a:defRPr>
      </a:lvl2pPr>
      <a:lvl3pPr marL="6008688" indent="-1201738" algn="l" defTabSz="4806950" rtl="0" eaLnBrk="0" fontAlgn="base" hangingPunct="0">
        <a:spcBef>
          <a:spcPct val="20000"/>
        </a:spcBef>
        <a:spcAft>
          <a:spcPct val="0"/>
        </a:spcAft>
        <a:buClr>
          <a:schemeClr val="hlink"/>
        </a:buClr>
        <a:buSzPct val="65000"/>
        <a:buFont typeface="Wingdings" pitchFamily="2" charset="2"/>
        <a:buChar char="n"/>
        <a:defRPr sz="12600">
          <a:solidFill>
            <a:schemeClr val="tx1"/>
          </a:solidFill>
          <a:effectLst>
            <a:outerShdw blurRad="38100" dist="38100" dir="2700000" algn="tl">
              <a:srgbClr val="FFFFFF"/>
            </a:outerShdw>
          </a:effectLst>
          <a:latin typeface="+mn-lt"/>
          <a:cs typeface="+mn-cs"/>
        </a:defRPr>
      </a:lvl3pPr>
      <a:lvl4pPr marL="8412163" indent="-1201738" algn="l" defTabSz="4806950" rtl="0" eaLnBrk="0" fontAlgn="base" hangingPunct="0">
        <a:spcBef>
          <a:spcPct val="20000"/>
        </a:spcBef>
        <a:spcAft>
          <a:spcPct val="0"/>
        </a:spcAft>
        <a:buClr>
          <a:schemeClr val="fo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4pPr>
      <a:lvl5pPr marL="10815638" indent="-1201738" algn="l" defTabSz="4806950" rtl="0" eaLnBrk="0" fontAlgn="base" hangingPunct="0">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5pPr>
      <a:lvl6pPr marL="112728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6pPr>
      <a:lvl7pPr marL="117300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7pPr>
      <a:lvl8pPr marL="121872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8pPr>
      <a:lvl9pPr marL="126444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050" name="Text Box 2448">
            <a:extLst>
              <a:ext uri="{FF2B5EF4-FFF2-40B4-BE49-F238E27FC236}">
                <a16:creationId xmlns:a16="http://schemas.microsoft.com/office/drawing/2014/main" id="{B1D83B8E-BBFF-3A27-3D67-D0D79ABCD133}"/>
              </a:ext>
            </a:extLst>
          </p:cNvPr>
          <p:cNvSpPr txBox="1">
            <a:spLocks noChangeArrowheads="1"/>
          </p:cNvSpPr>
          <p:nvPr/>
        </p:nvSpPr>
        <p:spPr bwMode="auto">
          <a:xfrm>
            <a:off x="329846" y="636234"/>
            <a:ext cx="13896090" cy="15680529"/>
          </a:xfrm>
          <a:prstGeom prst="rect">
            <a:avLst/>
          </a:prstGeom>
          <a:noFill/>
          <a:ln w="76200">
            <a:solidFill>
              <a:schemeClr val="accent6">
                <a:lumMod val="60000"/>
                <a:lumOff val="40000"/>
              </a:schemeClr>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cs typeface="+mj-cs"/>
              </a:rPr>
              <a:t>Introduction</a:t>
            </a:r>
          </a:p>
          <a:p>
            <a:pPr>
              <a:lnSpc>
                <a:spcPct val="80000"/>
              </a:lnSpc>
              <a:spcBef>
                <a:spcPct val="50000"/>
              </a:spcBef>
            </a:pPr>
            <a:r>
              <a:rPr lang="en-GB" sz="3600" dirty="0">
                <a:effectLst/>
                <a:latin typeface="Arial" panose="020B0604020202020204" pitchFamily="34" charset="0"/>
                <a:ea typeface="Aptos" panose="020B0004020202020204" pitchFamily="34" charset="0"/>
              </a:rPr>
              <a:t>Dynamic balance and postural control are crucial in every sport and any sort of physical activity in day-to-day life. Poor dynamic balance can lead to injury as it impacts reactions, therefore fall prevention is at risk with poor dynamic balance (</a:t>
            </a:r>
            <a:r>
              <a:rPr lang="en-GB" sz="3600" dirty="0" err="1">
                <a:effectLst/>
                <a:latin typeface="Arial" panose="020B0604020202020204" pitchFamily="34" charset="0"/>
                <a:ea typeface="Aptos" panose="020B0004020202020204" pitchFamily="34" charset="0"/>
              </a:rPr>
              <a:t>Neptun</a:t>
            </a:r>
            <a:r>
              <a:rPr lang="en-GB" sz="3600" dirty="0">
                <a:effectLst/>
                <a:latin typeface="Arial" panose="020B0604020202020204" pitchFamily="34" charset="0"/>
                <a:ea typeface="Aptos" panose="020B0004020202020204" pitchFamily="34" charset="0"/>
              </a:rPr>
              <a:t> and </a:t>
            </a:r>
            <a:r>
              <a:rPr lang="en-GB" sz="3600" dirty="0" err="1">
                <a:effectLst/>
                <a:latin typeface="Arial" panose="020B0604020202020204" pitchFamily="34" charset="0"/>
                <a:ea typeface="Aptos" panose="020B0004020202020204" pitchFamily="34" charset="0"/>
              </a:rPr>
              <a:t>Vistamehr</a:t>
            </a:r>
            <a:r>
              <a:rPr lang="en-GB" sz="3600" dirty="0">
                <a:effectLst/>
                <a:latin typeface="Arial" panose="020B0604020202020204" pitchFamily="34" charset="0"/>
                <a:ea typeface="Aptos" panose="020B0004020202020204" pitchFamily="34" charset="0"/>
              </a:rPr>
              <a:t>, 2019). Several factors influence dynamic balance, postural control, and ankle range of movement, dorsiflexion, is a known factor that can significantly influence it (Hoch, </a:t>
            </a:r>
            <a:r>
              <a:rPr lang="en-GB" sz="3600" dirty="0" err="1">
                <a:effectLst/>
                <a:latin typeface="Arial" panose="020B0604020202020204" pitchFamily="34" charset="0"/>
                <a:ea typeface="Aptos" panose="020B0004020202020204" pitchFamily="34" charset="0"/>
              </a:rPr>
              <a:t>Staton</a:t>
            </a:r>
            <a:r>
              <a:rPr lang="en-GB" sz="3600" dirty="0">
                <a:effectLst/>
                <a:latin typeface="Arial" panose="020B0604020202020204" pitchFamily="34" charset="0"/>
                <a:ea typeface="Aptos" panose="020B0004020202020204" pitchFamily="34" charset="0"/>
              </a:rPr>
              <a:t>, and McKeon, 2011). Measuring passive and active ankle range of movement (dorsiflexion and plantarflexion), and dynamic balance/postural control (star excursion balance test) will allow an understanding to be established of whether poor dynamic balance is associated with poor range of movement.</a:t>
            </a:r>
          </a:p>
          <a:p>
            <a:pPr>
              <a:lnSpc>
                <a:spcPct val="80000"/>
              </a:lnSpc>
              <a:spcBef>
                <a:spcPct val="50000"/>
              </a:spcBef>
            </a:pPr>
            <a:r>
              <a:rPr lang="en-GB" sz="3600" dirty="0">
                <a:latin typeface="Arial" panose="020B0604020202020204" pitchFamily="34" charset="0"/>
                <a:ea typeface="Aptos" panose="020B0004020202020204" pitchFamily="34" charset="0"/>
              </a:rPr>
              <a:t>S</a:t>
            </a:r>
            <a:r>
              <a:rPr lang="en-GB" sz="3600" dirty="0">
                <a:effectLst/>
                <a:latin typeface="Arial" panose="020B0604020202020204" pitchFamily="34" charset="0"/>
                <a:ea typeface="Aptos" panose="020B0004020202020204" pitchFamily="34" charset="0"/>
              </a:rPr>
              <a:t>everal studies have shown a link between the two. </a:t>
            </a:r>
            <a:r>
              <a:rPr lang="en-GB" sz="3600" dirty="0">
                <a:latin typeface="Arial" panose="020B0604020202020204" pitchFamily="34" charset="0"/>
                <a:ea typeface="Aptos" panose="020B0004020202020204" pitchFamily="34" charset="0"/>
              </a:rPr>
              <a:t>It is </a:t>
            </a:r>
            <a:r>
              <a:rPr lang="en-GB" sz="3600" dirty="0">
                <a:effectLst/>
                <a:latin typeface="Arial" panose="020B0604020202020204" pitchFamily="34" charset="0"/>
                <a:ea typeface="Aptos" panose="020B0004020202020204" pitchFamily="34" charset="0"/>
              </a:rPr>
              <a:t>stated that limitations and restrictions in the ankle range of movement can affect the lower extremity kinetic chain </a:t>
            </a:r>
            <a:r>
              <a:rPr lang="en-GB" sz="3600" dirty="0" err="1">
                <a:effectLst/>
                <a:latin typeface="Arial" panose="020B0604020202020204" pitchFamily="34" charset="0"/>
                <a:ea typeface="Aptos" panose="020B0004020202020204" pitchFamily="34" charset="0"/>
              </a:rPr>
              <a:t>Vallandingham</a:t>
            </a:r>
            <a:r>
              <a:rPr lang="en-GB" sz="3600" dirty="0">
                <a:effectLst/>
                <a:latin typeface="Arial" panose="020B0604020202020204" pitchFamily="34" charset="0"/>
                <a:ea typeface="Aptos" panose="020B0004020202020204" pitchFamily="34" charset="0"/>
              </a:rPr>
              <a:t>, </a:t>
            </a:r>
            <a:r>
              <a:rPr lang="en-GB" sz="3600" dirty="0" err="1">
                <a:effectLst/>
                <a:latin typeface="Arial" panose="020B0604020202020204" pitchFamily="34" charset="0"/>
                <a:ea typeface="Aptos" panose="020B0004020202020204" pitchFamily="34" charset="0"/>
              </a:rPr>
              <a:t>Gaven</a:t>
            </a:r>
            <a:r>
              <a:rPr lang="en-GB" sz="3600" dirty="0">
                <a:effectLst/>
                <a:latin typeface="Arial" panose="020B0604020202020204" pitchFamily="34" charset="0"/>
                <a:ea typeface="Aptos" panose="020B0004020202020204" pitchFamily="34" charset="0"/>
              </a:rPr>
              <a:t>, and </a:t>
            </a:r>
            <a:r>
              <a:rPr lang="en-GB" sz="3600" dirty="0" err="1">
                <a:effectLst/>
                <a:latin typeface="Arial" panose="020B0604020202020204" pitchFamily="34" charset="0"/>
                <a:ea typeface="Aptos" panose="020B0004020202020204" pitchFamily="34" charset="0"/>
              </a:rPr>
              <a:t>Poweden</a:t>
            </a:r>
            <a:r>
              <a:rPr lang="en-GB" sz="3600" dirty="0">
                <a:effectLst/>
                <a:latin typeface="Arial" panose="020B0604020202020204" pitchFamily="34" charset="0"/>
                <a:ea typeface="Aptos" panose="020B0004020202020204" pitchFamily="34" charset="0"/>
              </a:rPr>
              <a:t> 2019) . It can affect the lower extremities in dynamic postural control tasks,  and functional tasks. </a:t>
            </a:r>
            <a:r>
              <a:rPr lang="en-GB" sz="3600" kern="100" dirty="0">
                <a:effectLst/>
                <a:latin typeface="Arial" panose="020B0604020202020204" pitchFamily="34" charset="0"/>
                <a:ea typeface="Aptos" panose="020B0004020202020204" pitchFamily="34" charset="0"/>
              </a:rPr>
              <a:t>this study will determine if improving selected ranges will improve dynamic postural control in the SEBT by increasing distance reach. Several interventions can be put in place to improve ankle range of movement. For example, passive physiological movements, stretching, mobilizations, and other interventions. </a:t>
            </a:r>
            <a:endParaRPr lang="en-GB" altLang="en-US" sz="3600" dirty="0">
              <a:latin typeface="Arial" panose="020B0604020202020204" pitchFamily="34" charset="0"/>
            </a:endParaRPr>
          </a:p>
          <a:p>
            <a:pPr>
              <a:lnSpc>
                <a:spcPct val="80000"/>
              </a:lnSpc>
              <a:spcBef>
                <a:spcPct val="50000"/>
              </a:spcBef>
            </a:pPr>
            <a:r>
              <a:rPr lang="en-GB" sz="3600" dirty="0">
                <a:latin typeface="Arial" panose="020B0604020202020204" pitchFamily="34" charset="0"/>
                <a:ea typeface="Aptos" panose="020B0004020202020204" pitchFamily="34" charset="0"/>
              </a:rPr>
              <a:t>T</a:t>
            </a:r>
            <a:r>
              <a:rPr lang="en-GB" sz="3600" dirty="0">
                <a:effectLst/>
                <a:latin typeface="Arial" panose="020B0604020202020204" pitchFamily="34" charset="0"/>
                <a:ea typeface="Aptos" panose="020B0004020202020204" pitchFamily="34" charset="0"/>
              </a:rPr>
              <a:t>alocrural Maitland mobilisations were used to target dorsiflexion and plantarflexion,  this intervention has been proven to be able to increase the two selected ranges (Shabbir et al., 2021).  Maitland mobilisations are used to target mechanical pain and stiffness which in turn will impact the range of movement, making it pain-free or creating more range. The predicted findings from this study were that all ranges of movement would be increased, and SEBT reach distance would increase because of the improvement in range.</a:t>
            </a:r>
            <a:endParaRPr lang="en-GB" altLang="en-US" sz="3600" dirty="0">
              <a:latin typeface="Arial" panose="020B0604020202020204" pitchFamily="34" charset="0"/>
            </a:endParaRPr>
          </a:p>
        </p:txBody>
      </p:sp>
      <p:sp>
        <p:nvSpPr>
          <p:cNvPr id="2051" name="Text Box 2449">
            <a:extLst>
              <a:ext uri="{FF2B5EF4-FFF2-40B4-BE49-F238E27FC236}">
                <a16:creationId xmlns:a16="http://schemas.microsoft.com/office/drawing/2014/main" id="{43D6534C-00E4-040E-B0CF-84AEFE126548}"/>
              </a:ext>
            </a:extLst>
          </p:cNvPr>
          <p:cNvSpPr txBox="1">
            <a:spLocks noChangeArrowheads="1"/>
          </p:cNvSpPr>
          <p:nvPr/>
        </p:nvSpPr>
        <p:spPr bwMode="auto">
          <a:xfrm>
            <a:off x="329845" y="16838301"/>
            <a:ext cx="13464043" cy="16068328"/>
          </a:xfrm>
          <a:prstGeom prst="rect">
            <a:avLst/>
          </a:prstGeom>
          <a:noFill/>
          <a:ln w="76200">
            <a:solidFill>
              <a:schemeClr val="accent6">
                <a:lumMod val="75000"/>
              </a:schemeClr>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rPr>
              <a:t>Aims and Method</a:t>
            </a:r>
          </a:p>
          <a:p>
            <a:pPr>
              <a:lnSpc>
                <a:spcPct val="80000"/>
              </a:lnSpc>
              <a:spcBef>
                <a:spcPct val="50000"/>
              </a:spcBef>
            </a:pPr>
            <a:r>
              <a:rPr lang="en-GB" altLang="en-US" sz="3600" dirty="0">
                <a:latin typeface="Arial" panose="020B0604020202020204" pitchFamily="34" charset="0"/>
              </a:rPr>
              <a:t>This study aimed to discover if there was a relationship present between rankle range of movement and dynamic balance.</a:t>
            </a:r>
          </a:p>
          <a:p>
            <a:pPr>
              <a:lnSpc>
                <a:spcPct val="80000"/>
              </a:lnSpc>
              <a:spcBef>
                <a:spcPct val="50000"/>
              </a:spcBef>
            </a:pPr>
            <a:r>
              <a:rPr lang="en-GB" sz="3600" dirty="0">
                <a:effectLst/>
                <a:latin typeface="Arial" panose="020B0604020202020204" pitchFamily="34" charset="0"/>
                <a:ea typeface="Aptos" panose="020B0004020202020204" pitchFamily="34" charset="0"/>
              </a:rPr>
              <a:t>All participants were between the ages of 18 and 40. Informed consent was gathered from all taking part. Testing and intervention implementation were covered over a period of two days. </a:t>
            </a:r>
          </a:p>
          <a:p>
            <a:pPr>
              <a:lnSpc>
                <a:spcPct val="80000"/>
              </a:lnSpc>
              <a:spcBef>
                <a:spcPct val="50000"/>
              </a:spcBef>
            </a:pPr>
            <a:r>
              <a:rPr lang="en-GB" sz="3600" dirty="0">
                <a:effectLst/>
                <a:latin typeface="Arial" panose="020B0604020202020204" pitchFamily="34" charset="0"/>
                <a:ea typeface="Aptos" panose="020B0004020202020204" pitchFamily="34" charset="0"/>
              </a:rPr>
              <a:t>To measure passive dorsiflexion of the ankle the knee-to-wall test was conducted. Equipment used for the test was a flat/ even wall and a standard measuring tape (cm). Participants were asked to keep their big toes and heels aligned with the measuring tape placed on the floor. A repeated lunge was performed by the participants, to touch their knees to the wall (</a:t>
            </a:r>
            <a:r>
              <a:rPr lang="en-GB" sz="3600" dirty="0" err="1">
                <a:effectLst/>
                <a:latin typeface="Arial" panose="020B0604020202020204" pitchFamily="34" charset="0"/>
                <a:ea typeface="Aptos" panose="020B0004020202020204" pitchFamily="34" charset="0"/>
              </a:rPr>
              <a:t>Konor</a:t>
            </a:r>
            <a:r>
              <a:rPr lang="en-GB" sz="3600" dirty="0">
                <a:effectLst/>
                <a:latin typeface="Arial" panose="020B0604020202020204" pitchFamily="34" charset="0"/>
                <a:ea typeface="Aptos" panose="020B0004020202020204" pitchFamily="34" charset="0"/>
              </a:rPr>
              <a:t> et al., 2012).</a:t>
            </a:r>
          </a:p>
          <a:p>
            <a:pPr>
              <a:lnSpc>
                <a:spcPct val="80000"/>
              </a:lnSpc>
              <a:spcBef>
                <a:spcPct val="50000"/>
              </a:spcBef>
            </a:pPr>
            <a:r>
              <a:rPr lang="en-GB" sz="3600" dirty="0">
                <a:effectLst/>
                <a:latin typeface="Arial" panose="020B0604020202020204" pitchFamily="34" charset="0"/>
                <a:ea typeface="Aptos" panose="020B0004020202020204" pitchFamily="34" charset="0"/>
              </a:rPr>
              <a:t>Active dorsiflexion, plantarflexion, and passive plantarflexion were measured with participants in a supine position. The range of movement was measured using a goniometer. The axis of the goniometer was placed 15mm inferior to the lateral malleolus. The static arm was placed parallel to the fibula and the dynamic arm was placed parallel to the long axis of the fifth metatarsal (Wilken et al., 2011). </a:t>
            </a:r>
          </a:p>
          <a:p>
            <a:pPr>
              <a:lnSpc>
                <a:spcPct val="80000"/>
              </a:lnSpc>
              <a:spcBef>
                <a:spcPct val="50000"/>
              </a:spcBef>
            </a:pPr>
            <a:r>
              <a:rPr lang="en-GB" sz="3600" dirty="0">
                <a:effectLst/>
                <a:latin typeface="Arial" panose="020B0604020202020204" pitchFamily="34" charset="0"/>
                <a:ea typeface="Aptos" panose="020B0004020202020204" pitchFamily="34" charset="0"/>
              </a:rPr>
              <a:t>The Star Excursion test was completed with four lines on the board, two vertical and horizontal lines and two positioned perpendicular to each other and at 45 degrees (Kinzey and Armstrong, 1998). The most distal aspect of the participants' great toe of their stance foot was placed at 0cm throughout the test (Picot et al., 2021). The non-stance leg, known as the reach leg, was used to reach as far as the participant could in each direction. </a:t>
            </a:r>
            <a:endParaRPr lang="en-GB" altLang="en-US" sz="3600" dirty="0">
              <a:latin typeface="Arial" panose="020B0604020202020204" pitchFamily="34" charset="0"/>
            </a:endParaRPr>
          </a:p>
          <a:p>
            <a:pPr>
              <a:lnSpc>
                <a:spcPct val="80000"/>
              </a:lnSpc>
              <a:spcBef>
                <a:spcPct val="50000"/>
              </a:spcBef>
            </a:pPr>
            <a:r>
              <a:rPr lang="en-GB" altLang="en-US" sz="3600" dirty="0">
                <a:latin typeface="Arial" panose="020B0604020202020204" pitchFamily="34" charset="0"/>
              </a:rPr>
              <a:t>All tests were conducted 3 times.</a:t>
            </a:r>
          </a:p>
        </p:txBody>
      </p:sp>
      <p:sp>
        <p:nvSpPr>
          <p:cNvPr id="2053" name="Text Box 2451">
            <a:extLst>
              <a:ext uri="{FF2B5EF4-FFF2-40B4-BE49-F238E27FC236}">
                <a16:creationId xmlns:a16="http://schemas.microsoft.com/office/drawing/2014/main" id="{7811C5EA-2336-75B2-3E6A-EADC97BE03E2}"/>
              </a:ext>
            </a:extLst>
          </p:cNvPr>
          <p:cNvSpPr txBox="1">
            <a:spLocks noChangeArrowheads="1"/>
          </p:cNvSpPr>
          <p:nvPr/>
        </p:nvSpPr>
        <p:spPr bwMode="auto">
          <a:xfrm>
            <a:off x="34736377" y="636234"/>
            <a:ext cx="16140178" cy="24599894"/>
          </a:xfrm>
          <a:prstGeom prst="rect">
            <a:avLst/>
          </a:prstGeom>
          <a:noFill/>
          <a:ln w="76200">
            <a:solidFill>
              <a:schemeClr val="accent6">
                <a:lumMod val="60000"/>
                <a:lumOff val="40000"/>
              </a:schemeClr>
            </a:solidFill>
            <a:miter lim="800000"/>
            <a:headEnd/>
            <a:tailEnd/>
          </a:ln>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rPr>
              <a:t>Discussion</a:t>
            </a:r>
          </a:p>
          <a:p>
            <a:pPr>
              <a:lnSpc>
                <a:spcPct val="80000"/>
              </a:lnSpc>
              <a:spcBef>
                <a:spcPct val="50000"/>
              </a:spcBef>
            </a:pPr>
            <a:r>
              <a:rPr lang="en-GB" sz="3600" dirty="0">
                <a:effectLst/>
                <a:latin typeface="Arial" panose="020B0604020202020204" pitchFamily="34" charset="0"/>
                <a:ea typeface="Aptos" panose="020B0004020202020204" pitchFamily="34" charset="0"/>
              </a:rPr>
              <a:t>Asymmetries in ankle ROM have been positively correlated with performance deficits during any change of direction testing (Howe et al., 2020) From the results, no significant difference was found between the left and right leg in any range tested. Results reported less than 5 degrees difference between left and right in all ranges, meaning no significant asymmetry was detected.</a:t>
            </a:r>
            <a:endParaRPr lang="en-GB" altLang="en-US" sz="3600" dirty="0">
              <a:latin typeface="Arial" panose="020B0604020202020204" pitchFamily="34" charset="0"/>
            </a:endParaRPr>
          </a:p>
          <a:p>
            <a:pPr>
              <a:lnSpc>
                <a:spcPct val="80000"/>
              </a:lnSpc>
              <a:spcBef>
                <a:spcPct val="50000"/>
              </a:spcBef>
            </a:pPr>
            <a:r>
              <a:rPr lang="en-GB" sz="3600" dirty="0">
                <a:effectLst/>
                <a:latin typeface="Arial" panose="020B0604020202020204" pitchFamily="34" charset="0"/>
                <a:ea typeface="Aptos" panose="020B0004020202020204" pitchFamily="34" charset="0"/>
              </a:rPr>
              <a:t>Dorsiflexion and plantarflexion active and passive in this study reported a highly significant difference (p ˂.01 between pre and post-mobilisation scores. . Both studies have reported data that prove Maitland mobilisations increase ankle ROM. Studies by Hoch et al., (2012) and (</a:t>
            </a:r>
            <a:r>
              <a:rPr lang="en-GB" sz="3600" dirty="0" err="1">
                <a:effectLst/>
                <a:latin typeface="Arial" panose="020B0604020202020204" pitchFamily="34" charset="0"/>
                <a:ea typeface="Aptos" panose="020B0004020202020204" pitchFamily="34" charset="0"/>
              </a:rPr>
              <a:t>Vallandingham</a:t>
            </a:r>
            <a:r>
              <a:rPr lang="en-GB" sz="3600" dirty="0">
                <a:effectLst/>
                <a:latin typeface="Arial" panose="020B0604020202020204" pitchFamily="34" charset="0"/>
                <a:ea typeface="Aptos" panose="020B0004020202020204" pitchFamily="34" charset="0"/>
              </a:rPr>
              <a:t>, </a:t>
            </a:r>
            <a:r>
              <a:rPr lang="en-GB" sz="3600" dirty="0" err="1">
                <a:effectLst/>
                <a:latin typeface="Arial" panose="020B0604020202020204" pitchFamily="34" charset="0"/>
                <a:ea typeface="Aptos" panose="020B0004020202020204" pitchFamily="34" charset="0"/>
              </a:rPr>
              <a:t>Gaven</a:t>
            </a:r>
            <a:r>
              <a:rPr lang="en-GB" sz="3600" dirty="0">
                <a:effectLst/>
                <a:latin typeface="Arial" panose="020B0604020202020204" pitchFamily="34" charset="0"/>
                <a:ea typeface="Aptos" panose="020B0004020202020204" pitchFamily="34" charset="0"/>
              </a:rPr>
              <a:t>, and </a:t>
            </a:r>
            <a:r>
              <a:rPr lang="en-GB" sz="3600" dirty="0" err="1">
                <a:effectLst/>
                <a:latin typeface="Arial" panose="020B0604020202020204" pitchFamily="34" charset="0"/>
                <a:ea typeface="Aptos" panose="020B0004020202020204" pitchFamily="34" charset="0"/>
              </a:rPr>
              <a:t>Powden</a:t>
            </a:r>
            <a:r>
              <a:rPr lang="en-GB" sz="3600" dirty="0">
                <a:effectLst/>
                <a:latin typeface="Arial" panose="020B0604020202020204" pitchFamily="34" charset="0"/>
                <a:ea typeface="Aptos" panose="020B0004020202020204" pitchFamily="34" charset="0"/>
              </a:rPr>
              <a:t>, 2019) findings also agree with the finding of this study where an increase of ROM was noted post-Maitland mobilisation of the talocrural joint. </a:t>
            </a:r>
          </a:p>
          <a:p>
            <a:pPr>
              <a:lnSpc>
                <a:spcPct val="80000"/>
              </a:lnSpc>
              <a:spcBef>
                <a:spcPct val="50000"/>
              </a:spcBef>
            </a:pPr>
            <a:r>
              <a:rPr lang="en-GB" sz="3600" dirty="0">
                <a:effectLst/>
                <a:latin typeface="Arial" panose="020B0604020202020204" pitchFamily="34" charset="0"/>
                <a:ea typeface="Aptos" panose="020B0004020202020204" pitchFamily="34" charset="0"/>
              </a:rPr>
              <a:t>The results from this study demonstrated a significant difference (p ˂.01) in reach distance in all directions other than the anterior direction (p .˃05). The lack of significance found in the anterior direction reach post mobilisation does not correspond with current research. However, the majority of current research applies mobilisation to participants who suffer from ankle instability over healthy recreational athletes who have stable ankles. Therefore, a different result is not unusual. The lack of significance in this direction may also be due to the fact, that the direction is the same individuals walk anteriorly every single day and it is the most common direction they walk/ run in.</a:t>
            </a:r>
          </a:p>
          <a:p>
            <a:pPr>
              <a:lnSpc>
                <a:spcPct val="80000"/>
              </a:lnSpc>
              <a:spcBef>
                <a:spcPct val="50000"/>
              </a:spcBef>
            </a:pPr>
            <a:r>
              <a:rPr lang="en-GB" sz="3600" dirty="0">
                <a:effectLst/>
                <a:latin typeface="Arial" panose="020B0604020202020204" pitchFamily="34" charset="0"/>
                <a:ea typeface="Aptos" panose="020B0004020202020204" pitchFamily="34" charset="0"/>
              </a:rPr>
              <a:t>anteromedial and posteromedial results correspond with current research. The two directions reported a highly significant (p˂ .001) difference in reach after the application of both mobilisations. The claim also made by Hoch et al (2012) that they identified an increase in ankle ROM as a main attribute that created the increase in reach distance is also supported by this study. Both plantarflexion and dorsiflexion ROM increased significantly post-mobilisation, when SEBT was re-tested reach distances increased and the difference was significant.</a:t>
            </a:r>
            <a:endParaRPr lang="en-GB" sz="3600" dirty="0">
              <a:latin typeface="Arial" panose="020B0604020202020204" pitchFamily="34" charset="0"/>
              <a:ea typeface="Aptos" panose="020B0004020202020204" pitchFamily="34" charset="0"/>
            </a:endParaRPr>
          </a:p>
          <a:p>
            <a:pPr>
              <a:lnSpc>
                <a:spcPct val="80000"/>
              </a:lnSpc>
              <a:spcBef>
                <a:spcPct val="50000"/>
              </a:spcBef>
            </a:pPr>
            <a:r>
              <a:rPr lang="en-GB" sz="3600" dirty="0">
                <a:latin typeface="Arial" panose="020B0604020202020204" pitchFamily="34" charset="0"/>
                <a:ea typeface="Aptos" panose="020B0004020202020204" pitchFamily="34" charset="0"/>
              </a:rPr>
              <a:t>D</a:t>
            </a:r>
            <a:r>
              <a:rPr lang="en-GB" sz="3600" dirty="0">
                <a:effectLst/>
                <a:latin typeface="Arial" panose="020B0604020202020204" pitchFamily="34" charset="0"/>
                <a:ea typeface="Aptos" panose="020B0004020202020204" pitchFamily="34" charset="0"/>
              </a:rPr>
              <a:t>ata for the medial, lateral, posterior, anteromedial, and anterolateral directions are limited and difficult to come across. However, this study has demonstrated that both the a/p and p/a mobilisations of the talus had a highly significant (p ˂.001) effect on the directions stated, and a large effect size. </a:t>
            </a:r>
            <a:r>
              <a:rPr lang="en-GB" sz="3600" kern="100" dirty="0">
                <a:effectLst/>
                <a:latin typeface="Arial" panose="020B0604020202020204" pitchFamily="34" charset="0"/>
                <a:ea typeface="Aptos" panose="020B0004020202020204" pitchFamily="34" charset="0"/>
              </a:rPr>
              <a:t>It is a fair assumption that the posterior, medial, and lateral directions would report a significance of a moderate or high level on their own as the movement of direction is simpler and in theory should be easier for participants to complete. The same principle and assumption would apply for the anteromedial and anterolateral directions which also reported a high significance (p ˂.001)  in results post-application of both the talus mobilisations. </a:t>
            </a:r>
          </a:p>
          <a:p>
            <a:pPr algn="ctr">
              <a:lnSpc>
                <a:spcPct val="80000"/>
              </a:lnSpc>
              <a:spcBef>
                <a:spcPct val="50000"/>
              </a:spcBef>
            </a:pPr>
            <a:r>
              <a:rPr lang="en-GB" altLang="en-US" sz="3600" u="sng" dirty="0">
                <a:latin typeface="Arial" panose="020B0604020202020204" pitchFamily="34" charset="0"/>
              </a:rPr>
              <a:t>Reflection</a:t>
            </a:r>
          </a:p>
          <a:p>
            <a:pPr>
              <a:lnSpc>
                <a:spcPct val="80000"/>
              </a:lnSpc>
              <a:spcBef>
                <a:spcPct val="50000"/>
              </a:spcBef>
            </a:pPr>
            <a:r>
              <a:rPr lang="en-GB" altLang="en-US" sz="3600" dirty="0">
                <a:latin typeface="Arial" panose="020B0604020202020204" pitchFamily="34" charset="0"/>
              </a:rPr>
              <a:t>If I were to repeat the study, I would use a larger participant group.</a:t>
            </a:r>
          </a:p>
          <a:p>
            <a:pPr>
              <a:lnSpc>
                <a:spcPct val="80000"/>
              </a:lnSpc>
              <a:spcBef>
                <a:spcPct val="50000"/>
              </a:spcBef>
            </a:pPr>
            <a:r>
              <a:rPr lang="en-GB" altLang="en-US" sz="3600" dirty="0">
                <a:latin typeface="Arial" panose="020B0604020202020204" pitchFamily="34" charset="0"/>
              </a:rPr>
              <a:t>I could potentially use the modified SEBT test, known as the Y balance test instead to save time during testing. Given that there is more current research on the Y balance test, it would give me more to relate and compare results to.</a:t>
            </a:r>
          </a:p>
        </p:txBody>
      </p:sp>
      <p:sp>
        <p:nvSpPr>
          <p:cNvPr id="2055" name="Text Box 2453">
            <a:extLst>
              <a:ext uri="{FF2B5EF4-FFF2-40B4-BE49-F238E27FC236}">
                <a16:creationId xmlns:a16="http://schemas.microsoft.com/office/drawing/2014/main" id="{E5FD9769-D028-2327-5B75-CA79084CE796}"/>
              </a:ext>
            </a:extLst>
          </p:cNvPr>
          <p:cNvSpPr txBox="1">
            <a:spLocks noChangeArrowheads="1"/>
          </p:cNvSpPr>
          <p:nvPr/>
        </p:nvSpPr>
        <p:spPr bwMode="auto">
          <a:xfrm>
            <a:off x="15480668" y="291848"/>
            <a:ext cx="18000977" cy="4560434"/>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107000"/>
              </a:lnSpc>
              <a:spcAft>
                <a:spcPts val="800"/>
              </a:spcAft>
            </a:pPr>
            <a:r>
              <a:rPr lang="en-GB" sz="4400" b="1" u="sng" kern="100" dirty="0">
                <a:effectLst/>
                <a:latin typeface="Times New Roman" panose="02020603050405020304" pitchFamily="18" charset="0"/>
                <a:ea typeface="Aptos" panose="020B0004020202020204" pitchFamily="34" charset="0"/>
                <a:cs typeface="Times New Roman" panose="02020603050405020304" pitchFamily="18" charset="0"/>
              </a:rPr>
              <a:t>The Effect of Ankle Maitland Mobilisations on Range of Movement:</a:t>
            </a:r>
            <a:endParaRPr lang="en-GB" sz="4400" kern="100" dirty="0">
              <a:effectLst/>
              <a:latin typeface="Aptos" panose="020B0004020202020204" pitchFamily="34" charset="0"/>
              <a:ea typeface="Aptos" panose="020B0004020202020204" pitchFamily="34" charset="0"/>
              <a:cs typeface="Times New Roman" panose="02020603050405020304" pitchFamily="18" charset="0"/>
            </a:endParaRPr>
          </a:p>
          <a:p>
            <a:pPr algn="ctr">
              <a:lnSpc>
                <a:spcPct val="107000"/>
              </a:lnSpc>
              <a:spcAft>
                <a:spcPts val="800"/>
              </a:spcAft>
            </a:pPr>
            <a:r>
              <a:rPr lang="en-GB" sz="4400" b="1" u="sng" kern="100" dirty="0">
                <a:effectLst/>
                <a:latin typeface="Times New Roman" panose="02020603050405020304" pitchFamily="18" charset="0"/>
                <a:ea typeface="Aptos" panose="020B0004020202020204" pitchFamily="34" charset="0"/>
                <a:cs typeface="Times New Roman" panose="02020603050405020304" pitchFamily="18" charset="0"/>
              </a:rPr>
              <a:t> How it Impacts Dynamic Postural Control and Balance</a:t>
            </a:r>
            <a:endParaRPr lang="en-GB" sz="4400" kern="100" dirty="0">
              <a:effectLst/>
              <a:latin typeface="Aptos" panose="020B0004020202020204" pitchFamily="34" charset="0"/>
              <a:ea typeface="Aptos" panose="020B0004020202020204" pitchFamily="34" charset="0"/>
              <a:cs typeface="Times New Roman" panose="02020603050405020304" pitchFamily="18" charset="0"/>
            </a:endParaRPr>
          </a:p>
          <a:p>
            <a:pPr algn="ctr">
              <a:lnSpc>
                <a:spcPct val="80000"/>
              </a:lnSpc>
              <a:spcBef>
                <a:spcPct val="50000"/>
              </a:spcBef>
            </a:pPr>
            <a:r>
              <a:rPr lang="en-GB" altLang="en-US" sz="4400" dirty="0">
                <a:latin typeface="Arial" panose="020B0604020202020204" pitchFamily="34" charset="0"/>
                <a:cs typeface="Al Bayan Plain" pitchFamily="2" charset="-78"/>
              </a:rPr>
              <a:t>Sara Thomas </a:t>
            </a:r>
          </a:p>
          <a:p>
            <a:pPr algn="ctr">
              <a:lnSpc>
                <a:spcPct val="80000"/>
              </a:lnSpc>
              <a:spcBef>
                <a:spcPct val="50000"/>
              </a:spcBef>
            </a:pPr>
            <a:endParaRPr lang="en-US" altLang="en-US" sz="7900" dirty="0">
              <a:latin typeface="Arial" panose="020B0604020202020204" pitchFamily="34" charset="0"/>
            </a:endParaRPr>
          </a:p>
        </p:txBody>
      </p:sp>
      <p:pic>
        <p:nvPicPr>
          <p:cNvPr id="3" name="Picture 2" descr="A diagram of a diagram&#10;&#10;Description automatically generated">
            <a:extLst>
              <a:ext uri="{FF2B5EF4-FFF2-40B4-BE49-F238E27FC236}">
                <a16:creationId xmlns:a16="http://schemas.microsoft.com/office/drawing/2014/main" id="{6F852CF0-DE69-8926-5C12-426CD1F03C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760212" y="3077181"/>
            <a:ext cx="9348799" cy="10213668"/>
          </a:xfrm>
          <a:prstGeom prst="rect">
            <a:avLst/>
          </a:prstGeom>
        </p:spPr>
      </p:pic>
      <p:pic>
        <p:nvPicPr>
          <p:cNvPr id="5" name="Picture 4" descr="A diagram of a patient's body&#10;&#10;Description automatically generated">
            <a:extLst>
              <a:ext uri="{FF2B5EF4-FFF2-40B4-BE49-F238E27FC236}">
                <a16:creationId xmlns:a16="http://schemas.microsoft.com/office/drawing/2014/main" id="{716899BF-FE74-22E8-07DC-E2042E196E3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769774" y="3208525"/>
            <a:ext cx="9348799" cy="10082323"/>
          </a:xfrm>
          <a:prstGeom prst="rect">
            <a:avLst/>
          </a:prstGeom>
        </p:spPr>
      </p:pic>
      <p:sp>
        <p:nvSpPr>
          <p:cNvPr id="7" name="TextBox 6">
            <a:extLst>
              <a:ext uri="{FF2B5EF4-FFF2-40B4-BE49-F238E27FC236}">
                <a16:creationId xmlns:a16="http://schemas.microsoft.com/office/drawing/2014/main" id="{B052B4AF-E0EE-27A8-84CD-D2A0C2E988C3}"/>
              </a:ext>
            </a:extLst>
          </p:cNvPr>
          <p:cNvSpPr txBox="1"/>
          <p:nvPr/>
        </p:nvSpPr>
        <p:spPr>
          <a:xfrm>
            <a:off x="34736377" y="25488181"/>
            <a:ext cx="16151338" cy="7515904"/>
          </a:xfrm>
          <a:prstGeom prst="rect">
            <a:avLst/>
          </a:prstGeom>
          <a:noFill/>
          <a:ln w="76200">
            <a:solidFill>
              <a:schemeClr val="accent6">
                <a:lumMod val="75000"/>
              </a:schemeClr>
            </a:solidFill>
          </a:ln>
        </p:spPr>
        <p:txBody>
          <a:bodyPr wrap="square" rtlCol="0">
            <a:spAutoFit/>
          </a:bodyPr>
          <a:lstStyle/>
          <a:p>
            <a:pPr algn="ctr">
              <a:lnSpc>
                <a:spcPct val="80000"/>
              </a:lnSpc>
              <a:spcBef>
                <a:spcPct val="50000"/>
              </a:spcBef>
            </a:pPr>
            <a:r>
              <a:rPr lang="en-GB" altLang="en-US" sz="5400" u="sng" dirty="0">
                <a:latin typeface="Arial" panose="020B0604020202020204" pitchFamily="34" charset="0"/>
              </a:rPr>
              <a:t>References</a:t>
            </a:r>
          </a:p>
          <a:p>
            <a:pPr algn="ctr">
              <a:lnSpc>
                <a:spcPct val="80000"/>
              </a:lnSpc>
              <a:spcBef>
                <a:spcPct val="50000"/>
              </a:spcBef>
            </a:pPr>
            <a:r>
              <a:rPr lang="en-GB" sz="2000" dirty="0">
                <a:effectLst/>
                <a:latin typeface="Times New Roman" panose="02020603050405020304" pitchFamily="18" charset="0"/>
                <a:ea typeface="Times New Roman" panose="02020603050405020304" pitchFamily="18" charset="0"/>
              </a:rPr>
              <a:t>Hoch, M.C., </a:t>
            </a:r>
            <a:r>
              <a:rPr lang="en-GB" sz="2000" dirty="0" err="1">
                <a:effectLst/>
                <a:latin typeface="Times New Roman" panose="02020603050405020304" pitchFamily="18" charset="0"/>
                <a:ea typeface="Times New Roman" panose="02020603050405020304" pitchFamily="18" charset="0"/>
              </a:rPr>
              <a:t>Staton</a:t>
            </a:r>
            <a:r>
              <a:rPr lang="en-GB" sz="2000" dirty="0">
                <a:effectLst/>
                <a:latin typeface="Times New Roman" panose="02020603050405020304" pitchFamily="18" charset="0"/>
                <a:ea typeface="Times New Roman" panose="02020603050405020304" pitchFamily="18" charset="0"/>
              </a:rPr>
              <a:t>, G.S. and McKeon, P.O. (2011). Dorsiflexion range of motion significantly influences dynamic balance. </a:t>
            </a:r>
            <a:r>
              <a:rPr lang="en-GB" sz="2000" i="1" dirty="0">
                <a:effectLst/>
                <a:latin typeface="Times New Roman" panose="02020603050405020304" pitchFamily="18" charset="0"/>
                <a:ea typeface="Times New Roman" panose="02020603050405020304" pitchFamily="18" charset="0"/>
              </a:rPr>
              <a:t>Journal of Science and Medicine in Sport</a:t>
            </a:r>
            <a:r>
              <a:rPr lang="en-GB" sz="2000" dirty="0">
                <a:effectLst/>
                <a:latin typeface="Times New Roman" panose="02020603050405020304" pitchFamily="18" charset="0"/>
                <a:ea typeface="Times New Roman" panose="02020603050405020304" pitchFamily="18" charset="0"/>
              </a:rPr>
              <a:t>, 14(1), pp.90–92. </a:t>
            </a:r>
            <a:r>
              <a:rPr lang="en-GB" sz="2000" dirty="0" err="1">
                <a:effectLst/>
                <a:latin typeface="Times New Roman" panose="02020603050405020304" pitchFamily="18" charset="0"/>
                <a:ea typeface="Times New Roman" panose="02020603050405020304" pitchFamily="18" charset="0"/>
              </a:rPr>
              <a:t>doi:https</a:t>
            </a:r>
            <a:r>
              <a:rPr lang="en-GB" sz="2000" dirty="0">
                <a:effectLst/>
                <a:latin typeface="Times New Roman" panose="02020603050405020304" pitchFamily="18" charset="0"/>
                <a:ea typeface="Times New Roman" panose="02020603050405020304" pitchFamily="18" charset="0"/>
              </a:rPr>
              <a:t>://doi.org/10.1016/j.jsams.2010.08.001.</a:t>
            </a:r>
          </a:p>
          <a:p>
            <a:pPr algn="ctr">
              <a:lnSpc>
                <a:spcPct val="80000"/>
              </a:lnSpc>
              <a:spcBef>
                <a:spcPct val="50000"/>
              </a:spcBef>
            </a:pPr>
            <a:r>
              <a:rPr lang="en-GB" sz="2000" dirty="0">
                <a:effectLst/>
                <a:latin typeface="Aptos" panose="020B0004020202020204" pitchFamily="34" charset="0"/>
                <a:ea typeface="Aptos" panose="020B0004020202020204" pitchFamily="34" charset="0"/>
                <a:cs typeface="Times New Roman" panose="02020603050405020304" pitchFamily="18" charset="0"/>
              </a:rPr>
              <a:t>Howe, L.P., </a:t>
            </a:r>
            <a:r>
              <a:rPr lang="en-GB" sz="2000" dirty="0" err="1">
                <a:effectLst/>
                <a:latin typeface="Aptos" panose="020B0004020202020204" pitchFamily="34" charset="0"/>
                <a:ea typeface="Aptos" panose="020B0004020202020204" pitchFamily="34" charset="0"/>
                <a:cs typeface="Times New Roman" panose="02020603050405020304" pitchFamily="18" charset="0"/>
              </a:rPr>
              <a:t>Bampouras</a:t>
            </a:r>
            <a:r>
              <a:rPr lang="en-GB" sz="2000" dirty="0">
                <a:effectLst/>
                <a:latin typeface="Aptos" panose="020B0004020202020204" pitchFamily="34" charset="0"/>
                <a:ea typeface="Aptos" panose="020B0004020202020204" pitchFamily="34" charset="0"/>
                <a:cs typeface="Times New Roman" panose="02020603050405020304" pitchFamily="18" charset="0"/>
              </a:rPr>
              <a:t>, T.M., North, J.S. and Waldron, M. (2020). WITHIN-SESSION RELIABILITY FOR INTER-LIMB ASYMMETRIES IN ANKLE DORSIFLEXION RANGE OF MOTION MEASURED DURING THE WEIGHT-BEARING LUNGE TEST. </a:t>
            </a:r>
            <a:r>
              <a:rPr lang="en-GB" sz="2000" i="1" dirty="0">
                <a:effectLst/>
                <a:latin typeface="Aptos" panose="020B0004020202020204" pitchFamily="34" charset="0"/>
                <a:ea typeface="Aptos" panose="020B0004020202020204" pitchFamily="34" charset="0"/>
                <a:cs typeface="Times New Roman" panose="02020603050405020304" pitchFamily="18" charset="0"/>
              </a:rPr>
              <a:t>International Journal of Sports Physical Therapy</a:t>
            </a:r>
            <a:r>
              <a:rPr lang="en-GB" sz="2000" dirty="0">
                <a:effectLst/>
                <a:latin typeface="Aptos" panose="020B0004020202020204" pitchFamily="34" charset="0"/>
                <a:ea typeface="Aptos" panose="020B0004020202020204" pitchFamily="34" charset="0"/>
                <a:cs typeface="Times New Roman" panose="02020603050405020304" pitchFamily="18" charset="0"/>
              </a:rPr>
              <a:t>, 15(1), pp.64–73. </a:t>
            </a:r>
            <a:endParaRPr lang="en-GB" sz="2000" dirty="0">
              <a:effectLst/>
              <a:latin typeface="Times New Roman" panose="02020603050405020304" pitchFamily="18" charset="0"/>
              <a:ea typeface="Times New Roman" panose="02020603050405020304" pitchFamily="18" charset="0"/>
            </a:endParaRPr>
          </a:p>
          <a:p>
            <a:pPr algn="ctr">
              <a:lnSpc>
                <a:spcPct val="80000"/>
              </a:lnSpc>
              <a:spcBef>
                <a:spcPct val="50000"/>
              </a:spcBef>
            </a:pPr>
            <a:r>
              <a:rPr lang="en-GB" sz="2000" dirty="0">
                <a:effectLst/>
                <a:latin typeface="Times New Roman" panose="02020603050405020304" pitchFamily="18" charset="0"/>
                <a:ea typeface="Times New Roman" panose="02020603050405020304" pitchFamily="18" charset="0"/>
              </a:rPr>
              <a:t>Kinzey, S.J. and Armstrong, C.W. (1998). The Reliability of the Star-Excursion Test in Assessing Dynamic Balance. </a:t>
            </a:r>
            <a:r>
              <a:rPr lang="en-GB" sz="2000" i="1" dirty="0">
                <a:effectLst/>
                <a:latin typeface="Times New Roman" panose="02020603050405020304" pitchFamily="18" charset="0"/>
                <a:ea typeface="Times New Roman" panose="02020603050405020304" pitchFamily="18" charset="0"/>
              </a:rPr>
              <a:t>Journal of Orthopaedic &amp; Sports Physical Therapy</a:t>
            </a:r>
            <a:r>
              <a:rPr lang="en-GB" sz="2000" dirty="0">
                <a:effectLst/>
                <a:latin typeface="Times New Roman" panose="02020603050405020304" pitchFamily="18" charset="0"/>
                <a:ea typeface="Times New Roman" panose="02020603050405020304" pitchFamily="18" charset="0"/>
              </a:rPr>
              <a:t>, 27(5), pp.356–360. </a:t>
            </a:r>
            <a:r>
              <a:rPr lang="en-GB" sz="2000" dirty="0" err="1">
                <a:effectLst/>
                <a:latin typeface="Times New Roman" panose="02020603050405020304" pitchFamily="18" charset="0"/>
                <a:ea typeface="Times New Roman" panose="02020603050405020304" pitchFamily="18" charset="0"/>
              </a:rPr>
              <a:t>doi:https</a:t>
            </a:r>
            <a:r>
              <a:rPr lang="en-GB" sz="2000" dirty="0">
                <a:effectLst/>
                <a:latin typeface="Times New Roman" panose="02020603050405020304" pitchFamily="18" charset="0"/>
                <a:ea typeface="Times New Roman" panose="02020603050405020304" pitchFamily="18" charset="0"/>
              </a:rPr>
              <a:t>://doi.org/10.2519/jospt.1998.27.5.356.</a:t>
            </a:r>
          </a:p>
          <a:p>
            <a:pPr algn="ctr">
              <a:lnSpc>
                <a:spcPct val="80000"/>
              </a:lnSpc>
              <a:spcBef>
                <a:spcPct val="50000"/>
              </a:spcBef>
            </a:pPr>
            <a:r>
              <a:rPr lang="en-GB" sz="2000" dirty="0" err="1">
                <a:effectLst/>
                <a:latin typeface="Times New Roman" panose="02020603050405020304" pitchFamily="18" charset="0"/>
                <a:ea typeface="Times New Roman" panose="02020603050405020304" pitchFamily="18" charset="0"/>
              </a:rPr>
              <a:t>Konor</a:t>
            </a:r>
            <a:r>
              <a:rPr lang="en-GB" sz="2000" dirty="0">
                <a:effectLst/>
                <a:latin typeface="Times New Roman" panose="02020603050405020304" pitchFamily="18" charset="0"/>
                <a:ea typeface="Times New Roman" panose="02020603050405020304" pitchFamily="18" charset="0"/>
              </a:rPr>
              <a:t>, M.M., Morton, S., </a:t>
            </a:r>
            <a:r>
              <a:rPr lang="en-GB" sz="2000" dirty="0" err="1">
                <a:effectLst/>
                <a:latin typeface="Times New Roman" panose="02020603050405020304" pitchFamily="18" charset="0"/>
                <a:ea typeface="Times New Roman" panose="02020603050405020304" pitchFamily="18" charset="0"/>
              </a:rPr>
              <a:t>Eckerson</a:t>
            </a:r>
            <a:r>
              <a:rPr lang="en-GB" sz="2000" dirty="0">
                <a:effectLst/>
                <a:latin typeface="Times New Roman" panose="02020603050405020304" pitchFamily="18" charset="0"/>
                <a:ea typeface="Times New Roman" panose="02020603050405020304" pitchFamily="18" charset="0"/>
              </a:rPr>
              <a:t>, J.M. and </a:t>
            </a:r>
            <a:r>
              <a:rPr lang="en-GB" sz="2000" dirty="0" err="1">
                <a:effectLst/>
                <a:latin typeface="Times New Roman" panose="02020603050405020304" pitchFamily="18" charset="0"/>
                <a:ea typeface="Times New Roman" panose="02020603050405020304" pitchFamily="18" charset="0"/>
              </a:rPr>
              <a:t>Grindstaff</a:t>
            </a:r>
            <a:r>
              <a:rPr lang="en-GB" sz="2000" dirty="0">
                <a:effectLst/>
                <a:latin typeface="Times New Roman" panose="02020603050405020304" pitchFamily="18" charset="0"/>
                <a:ea typeface="Times New Roman" panose="02020603050405020304" pitchFamily="18" charset="0"/>
              </a:rPr>
              <a:t>, T.L. (2012). Reliability of three measures of ankle dorsiflexion range of motion. </a:t>
            </a:r>
            <a:r>
              <a:rPr lang="en-GB" sz="2000" i="1" dirty="0">
                <a:effectLst/>
                <a:latin typeface="Times New Roman" panose="02020603050405020304" pitchFamily="18" charset="0"/>
                <a:ea typeface="Times New Roman" panose="02020603050405020304" pitchFamily="18" charset="0"/>
              </a:rPr>
              <a:t>PubMed</a:t>
            </a:r>
            <a:r>
              <a:rPr lang="en-GB" sz="2000" dirty="0">
                <a:effectLst/>
                <a:latin typeface="Times New Roman" panose="02020603050405020304" pitchFamily="18" charset="0"/>
                <a:ea typeface="Times New Roman" panose="02020603050405020304" pitchFamily="18" charset="0"/>
              </a:rPr>
              <a:t>, 7(3).</a:t>
            </a:r>
          </a:p>
          <a:p>
            <a:pPr algn="ctr">
              <a:lnSpc>
                <a:spcPct val="80000"/>
              </a:lnSpc>
              <a:spcBef>
                <a:spcPct val="50000"/>
              </a:spcBef>
            </a:pPr>
            <a:r>
              <a:rPr lang="en-GB" sz="2000" dirty="0">
                <a:effectLst/>
                <a:latin typeface="Times New Roman" panose="02020603050405020304" pitchFamily="18" charset="0"/>
                <a:ea typeface="Times New Roman" panose="02020603050405020304" pitchFamily="18" charset="0"/>
              </a:rPr>
              <a:t>Neptune, R.R. and </a:t>
            </a:r>
            <a:r>
              <a:rPr lang="en-GB" sz="2000" dirty="0" err="1">
                <a:effectLst/>
                <a:latin typeface="Times New Roman" panose="02020603050405020304" pitchFamily="18" charset="0"/>
                <a:ea typeface="Times New Roman" panose="02020603050405020304" pitchFamily="18" charset="0"/>
              </a:rPr>
              <a:t>Vistamehr</a:t>
            </a:r>
            <a:r>
              <a:rPr lang="en-GB" sz="2000" dirty="0">
                <a:effectLst/>
                <a:latin typeface="Times New Roman" panose="02020603050405020304" pitchFamily="18" charset="0"/>
                <a:ea typeface="Times New Roman" panose="02020603050405020304" pitchFamily="18" charset="0"/>
              </a:rPr>
              <a:t>, A. (2019). Dynamic Balance During Human Movement: Measurement and Control Mechanisms. </a:t>
            </a:r>
            <a:r>
              <a:rPr lang="en-GB" sz="2000" i="1" dirty="0">
                <a:effectLst/>
                <a:latin typeface="Times New Roman" panose="02020603050405020304" pitchFamily="18" charset="0"/>
                <a:ea typeface="Times New Roman" panose="02020603050405020304" pitchFamily="18" charset="0"/>
              </a:rPr>
              <a:t>Journal of Biomechanical Engineering</a:t>
            </a:r>
            <a:r>
              <a:rPr lang="en-GB" sz="2000" dirty="0">
                <a:effectLst/>
                <a:latin typeface="Times New Roman" panose="02020603050405020304" pitchFamily="18" charset="0"/>
                <a:ea typeface="Times New Roman" panose="02020603050405020304" pitchFamily="18" charset="0"/>
              </a:rPr>
              <a:t>, 141(7). </a:t>
            </a:r>
            <a:r>
              <a:rPr lang="en-GB" sz="2000" dirty="0" err="1">
                <a:effectLst/>
                <a:latin typeface="Times New Roman" panose="02020603050405020304" pitchFamily="18" charset="0"/>
                <a:ea typeface="Times New Roman" panose="02020603050405020304" pitchFamily="18" charset="0"/>
              </a:rPr>
              <a:t>doi:https</a:t>
            </a:r>
            <a:r>
              <a:rPr lang="en-GB" sz="2000" dirty="0">
                <a:effectLst/>
                <a:latin typeface="Times New Roman" panose="02020603050405020304" pitchFamily="18" charset="0"/>
                <a:ea typeface="Times New Roman" panose="02020603050405020304" pitchFamily="18" charset="0"/>
              </a:rPr>
              <a:t>://doi.org/10.1115/1.4042170</a:t>
            </a:r>
          </a:p>
          <a:p>
            <a:pPr algn="ctr">
              <a:lnSpc>
                <a:spcPct val="80000"/>
              </a:lnSpc>
              <a:spcBef>
                <a:spcPct val="50000"/>
              </a:spcBef>
            </a:pPr>
            <a:r>
              <a:rPr lang="en-GB" sz="2000" dirty="0">
                <a:effectLst/>
                <a:latin typeface="Times New Roman" panose="02020603050405020304" pitchFamily="18" charset="0"/>
                <a:ea typeface="Times New Roman" panose="02020603050405020304" pitchFamily="18" charset="0"/>
              </a:rPr>
              <a:t>Picot, B., Terrier, R., Forestier, N., </a:t>
            </a:r>
            <a:r>
              <a:rPr lang="en-GB" sz="2000" dirty="0" err="1">
                <a:effectLst/>
                <a:latin typeface="Times New Roman" panose="02020603050405020304" pitchFamily="18" charset="0"/>
                <a:ea typeface="Times New Roman" panose="02020603050405020304" pitchFamily="18" charset="0"/>
              </a:rPr>
              <a:t>Fourchet</a:t>
            </a:r>
            <a:r>
              <a:rPr lang="en-GB" sz="2000" dirty="0">
                <a:effectLst/>
                <a:latin typeface="Times New Roman" panose="02020603050405020304" pitchFamily="18" charset="0"/>
                <a:ea typeface="Times New Roman" panose="02020603050405020304" pitchFamily="18" charset="0"/>
              </a:rPr>
              <a:t>, F. and McKeon, P.O. (2021). The Star Excursion Balance Test: An Update Review and Practical Guidelines. </a:t>
            </a:r>
            <a:r>
              <a:rPr lang="en-GB" sz="2000" i="1" dirty="0">
                <a:effectLst/>
                <a:latin typeface="Times New Roman" panose="02020603050405020304" pitchFamily="18" charset="0"/>
                <a:ea typeface="Times New Roman" panose="02020603050405020304" pitchFamily="18" charset="0"/>
              </a:rPr>
              <a:t>International Journal of Athletic Therapy and Training</a:t>
            </a:r>
            <a:r>
              <a:rPr lang="en-GB" sz="2000" dirty="0">
                <a:effectLst/>
                <a:latin typeface="Times New Roman" panose="02020603050405020304" pitchFamily="18" charset="0"/>
                <a:ea typeface="Times New Roman" panose="02020603050405020304" pitchFamily="18" charset="0"/>
              </a:rPr>
              <a:t>, 26(6), pp.285–293. </a:t>
            </a:r>
            <a:r>
              <a:rPr lang="en-GB" sz="2000" dirty="0" err="1">
                <a:effectLst/>
                <a:latin typeface="Times New Roman" panose="02020603050405020304" pitchFamily="18" charset="0"/>
                <a:ea typeface="Times New Roman" panose="02020603050405020304" pitchFamily="18" charset="0"/>
              </a:rPr>
              <a:t>doi:https</a:t>
            </a:r>
            <a:r>
              <a:rPr lang="en-GB" sz="2000" dirty="0">
                <a:effectLst/>
                <a:latin typeface="Times New Roman" panose="02020603050405020304" pitchFamily="18" charset="0"/>
                <a:ea typeface="Times New Roman" panose="02020603050405020304" pitchFamily="18" charset="0"/>
              </a:rPr>
              <a:t>://doi.org/10.1123/ijatt.2020-0106.</a:t>
            </a:r>
          </a:p>
          <a:p>
            <a:pPr algn="ctr">
              <a:lnSpc>
                <a:spcPct val="80000"/>
              </a:lnSpc>
              <a:spcBef>
                <a:spcPct val="50000"/>
              </a:spcBef>
            </a:pPr>
            <a:r>
              <a:rPr lang="en-GB" sz="2000" dirty="0">
                <a:solidFill>
                  <a:srgbClr val="000000"/>
                </a:solidFill>
                <a:effectLst/>
                <a:highlight>
                  <a:srgbClr val="FFFFFF"/>
                </a:highlight>
                <a:latin typeface="Times New Roman" panose="02020603050405020304" pitchFamily="18" charset="0"/>
                <a:ea typeface="Times New Roman" panose="02020603050405020304" pitchFamily="18" charset="0"/>
              </a:rPr>
              <a:t>Shabbir, M., Arshad, N., Naz, A. and Saleem, N., (2021). Clinical outcomes of Maitland mobilization in patients with Myofascial Chronic Neck Pain: A randomized controlled trial. </a:t>
            </a:r>
            <a:r>
              <a:rPr lang="en-GB" sz="2000" i="1" dirty="0">
                <a:solidFill>
                  <a:srgbClr val="000000"/>
                </a:solidFill>
                <a:effectLst/>
                <a:highlight>
                  <a:srgbClr val="FFFFFF"/>
                </a:highlight>
                <a:latin typeface="Times New Roman" panose="02020603050405020304" pitchFamily="18" charset="0"/>
                <a:ea typeface="Times New Roman" panose="02020603050405020304" pitchFamily="18" charset="0"/>
              </a:rPr>
              <a:t>Pakistan Journal of Medical Sciences</a:t>
            </a:r>
            <a:r>
              <a:rPr lang="en-GB" sz="20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2000" i="1" dirty="0">
                <a:solidFill>
                  <a:srgbClr val="000000"/>
                </a:solidFill>
                <a:effectLst/>
                <a:highlight>
                  <a:srgbClr val="FFFFFF"/>
                </a:highlight>
                <a:latin typeface="Times New Roman" panose="02020603050405020304" pitchFamily="18" charset="0"/>
                <a:ea typeface="Times New Roman" panose="02020603050405020304" pitchFamily="18" charset="0"/>
              </a:rPr>
              <a:t>37</a:t>
            </a:r>
            <a:r>
              <a:rPr lang="en-GB" sz="2000" dirty="0">
                <a:solidFill>
                  <a:srgbClr val="000000"/>
                </a:solidFill>
                <a:effectLst/>
                <a:highlight>
                  <a:srgbClr val="FFFFFF"/>
                </a:highlight>
                <a:latin typeface="Times New Roman" panose="02020603050405020304" pitchFamily="18" charset="0"/>
                <a:ea typeface="Times New Roman" panose="02020603050405020304" pitchFamily="18" charset="0"/>
              </a:rPr>
              <a:t>(4), p.1172.</a:t>
            </a:r>
            <a:r>
              <a:rPr lang="en-GB" sz="2000" dirty="0">
                <a:effectLst/>
                <a:latin typeface="Times New Roman" panose="02020603050405020304" pitchFamily="18" charset="0"/>
                <a:ea typeface="Times New Roman" panose="02020603050405020304" pitchFamily="18" charset="0"/>
              </a:rPr>
              <a:t> </a:t>
            </a:r>
          </a:p>
          <a:p>
            <a:pPr algn="ctr">
              <a:lnSpc>
                <a:spcPct val="80000"/>
              </a:lnSpc>
              <a:spcBef>
                <a:spcPct val="50000"/>
              </a:spcBef>
            </a:pPr>
            <a:r>
              <a:rPr lang="en-GB" sz="2000" dirty="0">
                <a:effectLst/>
                <a:latin typeface="Times New Roman" panose="02020603050405020304" pitchFamily="18" charset="0"/>
                <a:ea typeface="Times New Roman" panose="02020603050405020304" pitchFamily="18" charset="0"/>
              </a:rPr>
              <a:t>.</a:t>
            </a:r>
            <a:r>
              <a:rPr lang="en-GB" sz="2000" dirty="0" err="1">
                <a:effectLst/>
                <a:latin typeface="Times New Roman" panose="02020603050405020304" pitchFamily="18" charset="0"/>
                <a:ea typeface="Times New Roman" panose="02020603050405020304" pitchFamily="18" charset="0"/>
              </a:rPr>
              <a:t>Vallandingham</a:t>
            </a:r>
            <a:r>
              <a:rPr lang="en-GB" sz="2000" dirty="0">
                <a:effectLst/>
                <a:latin typeface="Times New Roman" panose="02020603050405020304" pitchFamily="18" charset="0"/>
                <a:ea typeface="Times New Roman" panose="02020603050405020304" pitchFamily="18" charset="0"/>
              </a:rPr>
              <a:t>, R.A., </a:t>
            </a:r>
            <a:r>
              <a:rPr lang="en-GB" sz="2000" dirty="0" err="1">
                <a:effectLst/>
                <a:latin typeface="Times New Roman" panose="02020603050405020304" pitchFamily="18" charset="0"/>
                <a:ea typeface="Times New Roman" panose="02020603050405020304" pitchFamily="18" charset="0"/>
              </a:rPr>
              <a:t>Gaven</a:t>
            </a:r>
            <a:r>
              <a:rPr lang="en-GB" sz="2000" dirty="0">
                <a:effectLst/>
                <a:latin typeface="Times New Roman" panose="02020603050405020304" pitchFamily="18" charset="0"/>
                <a:ea typeface="Times New Roman" panose="02020603050405020304" pitchFamily="18" charset="0"/>
              </a:rPr>
              <a:t>, S.L. and </a:t>
            </a:r>
            <a:r>
              <a:rPr lang="en-GB" sz="2000" dirty="0" err="1">
                <a:effectLst/>
                <a:latin typeface="Times New Roman" panose="02020603050405020304" pitchFamily="18" charset="0"/>
                <a:ea typeface="Times New Roman" panose="02020603050405020304" pitchFamily="18" charset="0"/>
              </a:rPr>
              <a:t>Powden</a:t>
            </a:r>
            <a:r>
              <a:rPr lang="en-GB" sz="2000" dirty="0">
                <a:effectLst/>
                <a:latin typeface="Times New Roman" panose="02020603050405020304" pitchFamily="18" charset="0"/>
                <a:ea typeface="Times New Roman" panose="02020603050405020304" pitchFamily="18" charset="0"/>
              </a:rPr>
              <a:t>, C.J. (2019). Changes in Dorsiflexion and Dynamic Postural Control After Mobilizations in Individuals With Chronic Ankle Instability: A Systematic Review and Meta-Analysis. </a:t>
            </a:r>
            <a:r>
              <a:rPr lang="en-GB" sz="2000" i="1" dirty="0">
                <a:effectLst/>
                <a:latin typeface="Times New Roman" panose="02020603050405020304" pitchFamily="18" charset="0"/>
                <a:ea typeface="Times New Roman" panose="02020603050405020304" pitchFamily="18" charset="0"/>
              </a:rPr>
              <a:t>Journal of Athletic Training</a:t>
            </a:r>
            <a:r>
              <a:rPr lang="en-GB" sz="2000" dirty="0">
                <a:effectLst/>
                <a:latin typeface="Times New Roman" panose="02020603050405020304" pitchFamily="18" charset="0"/>
                <a:ea typeface="Times New Roman" panose="02020603050405020304" pitchFamily="18" charset="0"/>
              </a:rPr>
              <a:t>, 54(4), pp.403–417. </a:t>
            </a:r>
            <a:r>
              <a:rPr lang="en-GB" sz="2000" dirty="0" err="1">
                <a:effectLst/>
                <a:latin typeface="Times New Roman" panose="02020603050405020304" pitchFamily="18" charset="0"/>
                <a:ea typeface="Times New Roman" panose="02020603050405020304" pitchFamily="18" charset="0"/>
              </a:rPr>
              <a:t>doi:https</a:t>
            </a:r>
            <a:r>
              <a:rPr lang="en-GB" sz="2000" dirty="0">
                <a:effectLst/>
                <a:latin typeface="Times New Roman" panose="02020603050405020304" pitchFamily="18" charset="0"/>
                <a:ea typeface="Times New Roman" panose="02020603050405020304" pitchFamily="18" charset="0"/>
              </a:rPr>
              <a:t>://doi.org/10.4085/1062-6050-380-17.</a:t>
            </a:r>
          </a:p>
          <a:p>
            <a:pPr algn="ctr">
              <a:lnSpc>
                <a:spcPct val="80000"/>
              </a:lnSpc>
              <a:spcBef>
                <a:spcPct val="50000"/>
              </a:spcBef>
            </a:pPr>
            <a:r>
              <a:rPr lang="en-GB" sz="2000" dirty="0">
                <a:effectLst/>
                <a:latin typeface="Times New Roman" panose="02020603050405020304" pitchFamily="18" charset="0"/>
                <a:ea typeface="Times New Roman" panose="02020603050405020304" pitchFamily="18" charset="0"/>
              </a:rPr>
              <a:t>Wilken, J., Rao, S., </a:t>
            </a:r>
            <a:r>
              <a:rPr lang="en-GB" sz="2000" dirty="0" err="1">
                <a:effectLst/>
                <a:latin typeface="Times New Roman" panose="02020603050405020304" pitchFamily="18" charset="0"/>
                <a:ea typeface="Times New Roman" panose="02020603050405020304" pitchFamily="18" charset="0"/>
              </a:rPr>
              <a:t>Estin</a:t>
            </a:r>
            <a:r>
              <a:rPr lang="en-GB" sz="2000" dirty="0">
                <a:effectLst/>
                <a:latin typeface="Times New Roman" panose="02020603050405020304" pitchFamily="18" charset="0"/>
                <a:ea typeface="Times New Roman" panose="02020603050405020304" pitchFamily="18" charset="0"/>
              </a:rPr>
              <a:t>, M., Saltzman, C., and Yack, H.J. (2011). A New Device for Assessing Ankle Dorsiflexion Motion: Reliability and Validity</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Journal of Orthopaedic &amp; Sports Physical Therapy</a:t>
            </a:r>
            <a:r>
              <a:rPr lang="en-GB" sz="1800" dirty="0">
                <a:effectLst/>
                <a:latin typeface="Times New Roman" panose="02020603050405020304" pitchFamily="18" charset="0"/>
                <a:ea typeface="Times New Roman" panose="02020603050405020304" pitchFamily="18" charset="0"/>
              </a:rPr>
              <a:t>, 41(4), pp.274–280. </a:t>
            </a:r>
            <a:r>
              <a:rPr lang="en-GB" sz="1800" dirty="0" err="1">
                <a:effectLst/>
                <a:latin typeface="Times New Roman" panose="02020603050405020304" pitchFamily="18" charset="0"/>
                <a:ea typeface="Times New Roman" panose="02020603050405020304" pitchFamily="18" charset="0"/>
              </a:rPr>
              <a:t>doi:https</a:t>
            </a:r>
            <a:r>
              <a:rPr lang="en-GB" sz="1800" dirty="0">
                <a:effectLst/>
                <a:latin typeface="Times New Roman" panose="02020603050405020304" pitchFamily="18" charset="0"/>
                <a:ea typeface="Times New Roman" panose="02020603050405020304" pitchFamily="18" charset="0"/>
              </a:rPr>
              <a:t>://doi.org/10.2519/jospt.2011.3397.</a:t>
            </a:r>
          </a:p>
          <a:p>
            <a:pPr algn="ctr">
              <a:lnSpc>
                <a:spcPct val="80000"/>
              </a:lnSpc>
              <a:spcBef>
                <a:spcPct val="50000"/>
              </a:spcBef>
            </a:pPr>
            <a:endParaRPr lang="en-GB" sz="1800" dirty="0">
              <a:effectLst/>
              <a:latin typeface="Times New Roman" panose="02020603050405020304" pitchFamily="18" charset="0"/>
              <a:ea typeface="Times New Roman" panose="02020603050405020304" pitchFamily="18" charset="0"/>
            </a:endParaRPr>
          </a:p>
          <a:p>
            <a:pPr algn="ctr">
              <a:lnSpc>
                <a:spcPct val="80000"/>
              </a:lnSpc>
              <a:spcBef>
                <a:spcPct val="50000"/>
              </a:spcBef>
            </a:pPr>
            <a:endParaRPr lang="en-GB" sz="1800" dirty="0">
              <a:effectLst/>
              <a:latin typeface="Times New Roman" panose="02020603050405020304" pitchFamily="18" charset="0"/>
              <a:ea typeface="Times New Roman" panose="02020603050405020304" pitchFamily="18" charset="0"/>
            </a:endParaRPr>
          </a:p>
        </p:txBody>
      </p:sp>
      <p:sp>
        <p:nvSpPr>
          <p:cNvPr id="8" name="TextBox 7">
            <a:extLst>
              <a:ext uri="{FF2B5EF4-FFF2-40B4-BE49-F238E27FC236}">
                <a16:creationId xmlns:a16="http://schemas.microsoft.com/office/drawing/2014/main" id="{A4F2195B-A877-4A84-E485-5976F6C47A56}"/>
              </a:ext>
            </a:extLst>
          </p:cNvPr>
          <p:cNvSpPr txBox="1"/>
          <p:nvPr/>
        </p:nvSpPr>
        <p:spPr>
          <a:xfrm>
            <a:off x="13793888" y="13542901"/>
            <a:ext cx="20942489" cy="19205258"/>
          </a:xfrm>
          <a:prstGeom prst="rect">
            <a:avLst/>
          </a:prstGeom>
          <a:solidFill>
            <a:schemeClr val="accent6">
              <a:lumMod val="75000"/>
            </a:schemeClr>
          </a:solidFill>
        </p:spPr>
        <p:txBody>
          <a:bodyPr wrap="square" rtlCol="0">
            <a:spAutoFit/>
          </a:bodyPr>
          <a:lstStyle/>
          <a:p>
            <a:pPr algn="ctr"/>
            <a:r>
              <a:rPr lang="en-GB" sz="5400" u="sng" dirty="0"/>
              <a:t>Results</a:t>
            </a:r>
          </a:p>
          <a:p>
            <a:r>
              <a:rPr lang="en-GB" sz="3600" kern="100" dirty="0">
                <a:latin typeface="Arial" panose="020B0604020202020204" pitchFamily="34" charset="0"/>
                <a:ea typeface="Aptos" panose="020B0004020202020204" pitchFamily="34" charset="0"/>
              </a:rPr>
              <a:t>R</a:t>
            </a:r>
            <a:r>
              <a:rPr lang="en-GB" sz="3600" kern="100" dirty="0">
                <a:effectLst/>
                <a:latin typeface="Arial" panose="020B0604020202020204" pitchFamily="34" charset="0"/>
                <a:ea typeface="Aptos" panose="020B0004020202020204" pitchFamily="34" charset="0"/>
              </a:rPr>
              <a:t>ight leg range of movement post mobilisation showed a low significant increase in passive plantarflexion (t (9) = -2.485, p= .035 ˂.05, d= -.768) when compared to pre mobilisation passive plantarflexion results. The right leg's passive plantarflexion means improved by 8.3˚ (p ˂.05). Whereas the active plantarflexion means of the right leg improved by 13.3˚ (p ˂01). Left leg passive plantarflexion means improved by 7.3˚. It had a high significant difference, proving an increase in range of movement was found (t (9) = -3.984, p= .003 ˂.05, d=-1.260) between pre and post-mobilisation passive plantarflexion. Left leg active plantarflexion showed a mean improvement of 9.4˚. A high significant difference was found  (t (9) = -3.457, p= .007 ˂.05, d= -1.093) when comparing the range before and after mobilisation. Similar to the right leg, the left leg also reported a high significant difference in active plantarflexion (t (9) = 4.490, p= .002 ˂ .05, d=-1.420) when pre and post-mobilisation results.</a:t>
            </a:r>
          </a:p>
          <a:p>
            <a:endParaRPr lang="en-GB" sz="3600" kern="100" dirty="0">
              <a:effectLst/>
              <a:latin typeface="Arial" panose="020B0604020202020204" pitchFamily="34" charset="0"/>
              <a:ea typeface="Aptos" panose="020B0004020202020204" pitchFamily="34" charset="0"/>
            </a:endParaRPr>
          </a:p>
          <a:p>
            <a:r>
              <a:rPr lang="en-GB" sz="3600" dirty="0">
                <a:effectLst/>
                <a:latin typeface="Arial" panose="020B0604020202020204" pitchFamily="34" charset="0"/>
                <a:ea typeface="Aptos" panose="020B0004020202020204" pitchFamily="34" charset="0"/>
              </a:rPr>
              <a:t>Right leg passive dorsiflexion before mobilisation (a/p) score (M= 8.3, SD= 3.7) compared to after mobilisation (M= 9.7, SD= 3.9) shows a very high significant difference (t (9) = -6.000, p= .001 ˂.05, d= -1.897). Compared to after mobilisation score (M= 9.1, SD=4.1) the left leg also reported a high significant difference (t (9) = -4.443, p= .002 ˂.05, d= -1.405). The left leg (M= 92.2, SD= 6.6) showed a significant difference (t (9) = -4.163, p= .002 ˂.05, d= -1.317) when compared to the results collected after the mobilisation was applied (M= 96.4, SD= 4.4) for active dorsiflexion. The right leg active dorsiflexion results before mobilisation (M= 89.4, SD= 11.9), when compared to the results gathered post mobilisation (M= 92.3, SD= 12.0) a significant difference, was found (t (9) = - 2.712, p= .024 ˂.05, d= -.858). </a:t>
            </a:r>
          </a:p>
          <a:p>
            <a:endParaRPr lang="en-GB" sz="3600" dirty="0">
              <a:latin typeface="Arial" panose="020B0604020202020204" pitchFamily="34" charset="0"/>
              <a:ea typeface="Aptos" panose="020B0004020202020204" pitchFamily="34" charset="0"/>
            </a:endParaRPr>
          </a:p>
          <a:p>
            <a:r>
              <a:rPr lang="en-GB" sz="3600" dirty="0">
                <a:effectLst/>
                <a:latin typeface="Arial" panose="020B0604020202020204" pitchFamily="34" charset="0"/>
                <a:ea typeface="Aptos" panose="020B0004020202020204" pitchFamily="34" charset="0"/>
              </a:rPr>
              <a:t>When the baseline score (M= 59.5cm, SD= 9 cm) for the anterior directional reach before any intervention was applied as compared to the reach score post a/p mobilisation (M= 60.1cm, SD= 10.8cm) intervention no significant difference was noted </a:t>
            </a:r>
            <a:r>
              <a:rPr lang="en-GB" sz="3600" i="1" dirty="0">
                <a:effectLst/>
                <a:latin typeface="Arial" panose="020B0604020202020204" pitchFamily="34" charset="0"/>
                <a:ea typeface="Aptos" panose="020B0004020202020204" pitchFamily="34" charset="0"/>
              </a:rPr>
              <a:t>(t (19) = -2.97, p= .769 </a:t>
            </a:r>
            <a:r>
              <a:rPr lang="en-GB" sz="3600" dirty="0">
                <a:effectLst/>
                <a:latin typeface="Arial" panose="020B0604020202020204" pitchFamily="34" charset="0"/>
                <a:ea typeface="Aptos" panose="020B0004020202020204" pitchFamily="34" charset="0"/>
              </a:rPr>
              <a:t>˃.05, d= -0.66). the post p/a mobilisation score (M=61.4cm, SD= 11.4cm) when compared to the baseline score (M= 59,5cm, SD= 9cm) there was no significance found (t (19) = -.970, p= .344 ˃.05, d= -2.17).</a:t>
            </a:r>
          </a:p>
          <a:p>
            <a:pPr algn="ctr"/>
            <a:endParaRPr lang="en-GB" sz="3600" u="sng" dirty="0">
              <a:latin typeface="Arial" panose="020B0604020202020204" pitchFamily="34" charset="0"/>
            </a:endParaRPr>
          </a:p>
          <a:p>
            <a:r>
              <a:rPr lang="en-GB" sz="3600" dirty="0">
                <a:latin typeface="Arial" panose="020B0604020202020204" pitchFamily="34" charset="0"/>
              </a:rPr>
              <a:t>All other directions (p˂ .001) showed a high significant difference in scores pre a/p and p/a mobilisation which can be seen in the diagrams above. A medium or large effect size was also reported for all directions</a:t>
            </a:r>
          </a:p>
          <a:p>
            <a:endParaRPr lang="en-GB" sz="3600" dirty="0">
              <a:latin typeface="Arial" panose="020B0604020202020204" pitchFamily="34" charset="0"/>
            </a:endParaRPr>
          </a:p>
        </p:txBody>
      </p:sp>
    </p:spTree>
  </p:cSld>
  <p:clrMapOvr>
    <a:masterClrMapping/>
  </p:clrMapOvr>
  <p:transition/>
</p:sld>
</file>

<file path=ppt/theme/theme1.xml><?xml version="1.0" encoding="utf-8"?>
<a:theme xmlns:a="http://schemas.openxmlformats.org/drawingml/2006/main" name="Textured">
  <a:themeElements>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fontScheme name="Textured">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cs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cs typeface="Arial" charset="0"/>
          </a:defRPr>
        </a:defPPr>
      </a:lstStyle>
    </a:lnDef>
  </a:objectDefaults>
  <a:extraClrSchemeLst>
    <a:extraClrScheme>
      <a:clrScheme name="Textured 1">
        <a:dk1>
          <a:srgbClr val="660000"/>
        </a:dk1>
        <a:lt1>
          <a:srgbClr val="FFFFFF"/>
        </a:lt1>
        <a:dk2>
          <a:srgbClr val="800000"/>
        </a:dk2>
        <a:lt2>
          <a:srgbClr val="FFFFCC"/>
        </a:lt2>
        <a:accent1>
          <a:srgbClr val="BE7960"/>
        </a:accent1>
        <a:accent2>
          <a:srgbClr val="CC6600"/>
        </a:accent2>
        <a:accent3>
          <a:srgbClr val="C0AAAA"/>
        </a:accent3>
        <a:accent4>
          <a:srgbClr val="DADADA"/>
        </a:accent4>
        <a:accent5>
          <a:srgbClr val="DBBEB6"/>
        </a:accent5>
        <a:accent6>
          <a:srgbClr val="B95C00"/>
        </a:accent6>
        <a:hlink>
          <a:srgbClr val="FFCC66"/>
        </a:hlink>
        <a:folHlink>
          <a:srgbClr val="CC3300"/>
        </a:folHlink>
      </a:clrScheme>
      <a:clrMap bg1="dk2" tx1="lt1" bg2="dk1" tx2="lt2" accent1="accent1" accent2="accent2" accent3="accent3" accent4="accent4" accent5="accent5" accent6="accent6" hlink="hlink" folHlink="folHlink"/>
    </a:extraClrScheme>
    <a:extraClrScheme>
      <a:clrScheme name="Textured 2">
        <a:dk1>
          <a:srgbClr val="003300"/>
        </a:dk1>
        <a:lt1>
          <a:srgbClr val="FFFFFF"/>
        </a:lt1>
        <a:dk2>
          <a:srgbClr val="4D6A2A"/>
        </a:dk2>
        <a:lt2>
          <a:srgbClr val="CCFF99"/>
        </a:lt2>
        <a:accent1>
          <a:srgbClr val="33CC33"/>
        </a:accent1>
        <a:accent2>
          <a:srgbClr val="46562A"/>
        </a:accent2>
        <a:accent3>
          <a:srgbClr val="B2B9AC"/>
        </a:accent3>
        <a:accent4>
          <a:srgbClr val="DADADA"/>
        </a:accent4>
        <a:accent5>
          <a:srgbClr val="ADE2AD"/>
        </a:accent5>
        <a:accent6>
          <a:srgbClr val="3F4D25"/>
        </a:accent6>
        <a:hlink>
          <a:srgbClr val="009999"/>
        </a:hlink>
        <a:folHlink>
          <a:srgbClr val="CCCC00"/>
        </a:folHlink>
      </a:clrScheme>
      <a:clrMap bg1="dk2" tx1="lt1" bg2="dk1" tx2="lt2" accent1="accent1" accent2="accent2" accent3="accent3" accent4="accent4" accent5="accent5" accent6="accent6" hlink="hlink" folHlink="folHlink"/>
    </a:extraClrScheme>
    <a:extraClrScheme>
      <a:clrScheme name="Textured 3">
        <a:dk1>
          <a:srgbClr val="4E4E74"/>
        </a:dk1>
        <a:lt1>
          <a:srgbClr val="FFFFFF"/>
        </a:lt1>
        <a:dk2>
          <a:srgbClr val="666699"/>
        </a:dk2>
        <a:lt2>
          <a:srgbClr val="FFFFCC"/>
        </a:lt2>
        <a:accent1>
          <a:srgbClr val="5E5884"/>
        </a:accent1>
        <a:accent2>
          <a:srgbClr val="8AB29D"/>
        </a:accent2>
        <a:accent3>
          <a:srgbClr val="B8B8CA"/>
        </a:accent3>
        <a:accent4>
          <a:srgbClr val="DADADA"/>
        </a:accent4>
        <a:accent5>
          <a:srgbClr val="B6B4C2"/>
        </a:accent5>
        <a:accent6>
          <a:srgbClr val="7DA18E"/>
        </a:accent6>
        <a:hlink>
          <a:srgbClr val="FFFF99"/>
        </a:hlink>
        <a:folHlink>
          <a:srgbClr val="FFCC00"/>
        </a:folHlink>
      </a:clrScheme>
      <a:clrMap bg1="dk2" tx1="lt1" bg2="dk1" tx2="lt2" accent1="accent1" accent2="accent2" accent3="accent3" accent4="accent4" accent5="accent5" accent6="accent6" hlink="hlink" folHlink="folHlink"/>
    </a:extraClrScheme>
    <a:extraClrScheme>
      <a:clrScheme name="Textured 4">
        <a:dk1>
          <a:srgbClr val="004E4C"/>
        </a:dk1>
        <a:lt1>
          <a:srgbClr val="FFFFFF"/>
        </a:lt1>
        <a:dk2>
          <a:srgbClr val="006666"/>
        </a:dk2>
        <a:lt2>
          <a:srgbClr val="FFFFCC"/>
        </a:lt2>
        <a:accent1>
          <a:srgbClr val="FFCC00"/>
        </a:accent1>
        <a:accent2>
          <a:srgbClr val="00B0AC"/>
        </a:accent2>
        <a:accent3>
          <a:srgbClr val="AAB8B8"/>
        </a:accent3>
        <a:accent4>
          <a:srgbClr val="DADADA"/>
        </a:accent4>
        <a:accent5>
          <a:srgbClr val="FFE2AA"/>
        </a:accent5>
        <a:accent6>
          <a:srgbClr val="009F9B"/>
        </a:accent6>
        <a:hlink>
          <a:srgbClr val="BA7C3E"/>
        </a:hlink>
        <a:folHlink>
          <a:srgbClr val="724C00"/>
        </a:folHlink>
      </a:clrScheme>
      <a:clrMap bg1="dk2" tx1="lt1" bg2="dk1" tx2="lt2" accent1="accent1" accent2="accent2" accent3="accent3" accent4="accent4" accent5="accent5" accent6="accent6" hlink="hlink" folHlink="folHlink"/>
    </a:extraClrScheme>
    <a:extraClrScheme>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clrMap bg1="dk2" tx1="lt1" bg2="dk1" tx2="lt2" accent1="accent1" accent2="accent2" accent3="accent3" accent4="accent4" accent5="accent5" accent6="accent6" hlink="hlink" folHlink="folHlink"/>
    </a:extraClrScheme>
    <a:extraClrScheme>
      <a:clrScheme name="Textured 6">
        <a:dk1>
          <a:srgbClr val="080808"/>
        </a:dk1>
        <a:lt1>
          <a:srgbClr val="FFFFFF"/>
        </a:lt1>
        <a:dk2>
          <a:srgbClr val="4D4D4D"/>
        </a:dk2>
        <a:lt2>
          <a:srgbClr val="FFFFFF"/>
        </a:lt2>
        <a:accent1>
          <a:srgbClr val="666699"/>
        </a:accent1>
        <a:accent2>
          <a:srgbClr val="3366CC"/>
        </a:accent2>
        <a:accent3>
          <a:srgbClr val="B2B2B2"/>
        </a:accent3>
        <a:accent4>
          <a:srgbClr val="DADADA"/>
        </a:accent4>
        <a:accent5>
          <a:srgbClr val="B8B8CA"/>
        </a:accent5>
        <a:accent6>
          <a:srgbClr val="2D5CB9"/>
        </a:accent6>
        <a:hlink>
          <a:srgbClr val="00CCFF"/>
        </a:hlink>
        <a:folHlink>
          <a:srgbClr val="CCCCFF"/>
        </a:folHlink>
      </a:clrScheme>
      <a:clrMap bg1="dk2" tx1="lt1" bg2="dk1" tx2="lt2" accent1="accent1" accent2="accent2" accent3="accent3" accent4="accent4" accent5="accent5" accent6="accent6" hlink="hlink" folHlink="folHlink"/>
    </a:extraClrScheme>
    <a:extraClrScheme>
      <a:clrScheme name="Textured 7">
        <a:dk1>
          <a:srgbClr val="000000"/>
        </a:dk1>
        <a:lt1>
          <a:srgbClr val="DBDAC2"/>
        </a:lt1>
        <a:dk2>
          <a:srgbClr val="827F4C"/>
        </a:dk2>
        <a:lt2>
          <a:srgbClr val="C0BC94"/>
        </a:lt2>
        <a:accent1>
          <a:srgbClr val="AAA578"/>
        </a:accent1>
        <a:accent2>
          <a:srgbClr val="A2A4AC"/>
        </a:accent2>
        <a:accent3>
          <a:srgbClr val="EAEADD"/>
        </a:accent3>
        <a:accent4>
          <a:srgbClr val="000000"/>
        </a:accent4>
        <a:accent5>
          <a:srgbClr val="D2CFBE"/>
        </a:accent5>
        <a:accent6>
          <a:srgbClr val="92949B"/>
        </a:accent6>
        <a:hlink>
          <a:srgbClr val="5B8800"/>
        </a:hlink>
        <a:folHlink>
          <a:srgbClr val="686532"/>
        </a:folHlink>
      </a:clrScheme>
      <a:clrMap bg1="lt1" tx1="dk1" bg2="lt2" tx2="dk2" accent1="accent1" accent2="accent2" accent3="accent3" accent4="accent4" accent5="accent5" accent6="accent6" hlink="hlink" folHlink="folHlink"/>
    </a:extraClrScheme>
    <a:extraClrScheme>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Textured</Template>
  <TotalTime>4938</TotalTime>
  <Pages>1</Pages>
  <Words>2358</Words>
  <Application>Microsoft Office PowerPoint</Application>
  <PresentationFormat>Custom</PresentationFormat>
  <Paragraphs>41</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Aptos</vt:lpstr>
      <vt:lpstr>Arial</vt:lpstr>
      <vt:lpstr>Tahoma</vt:lpstr>
      <vt:lpstr>Times New Roman</vt:lpstr>
      <vt:lpstr>Wingdings</vt:lpstr>
      <vt:lpstr>Textured</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subject/>
  <dc:creator/>
  <cp:keywords/>
  <dc:description/>
  <cp:lastModifiedBy>Sara Thomas (2004841)</cp:lastModifiedBy>
  <cp:revision>156</cp:revision>
  <cp:lastPrinted>2002-10-23T01:36:31Z</cp:lastPrinted>
  <dcterms:created xsi:type="dcterms:W3CDTF">1997-03-12T11:49:38Z</dcterms:created>
  <dcterms:modified xsi:type="dcterms:W3CDTF">2024-05-10T08:37:56Z</dcterms:modified>
  <cp:category/>
</cp:coreProperties>
</file>