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D6AC-08D9-E4B1-B4B9-F76FDF5003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6E1A489-FC9F-C04B-8C21-0428C4F6C1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C485A9-F891-7B1F-83D4-1336FE70A013}"/>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5" name="Footer Placeholder 4">
            <a:extLst>
              <a:ext uri="{FF2B5EF4-FFF2-40B4-BE49-F238E27FC236}">
                <a16:creationId xmlns:a16="http://schemas.microsoft.com/office/drawing/2014/main" id="{49CFA2AE-5D96-8D48-56D4-F267DEC5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8F94C4-D1F3-1C76-1666-98A6891F77C0}"/>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185767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45F2-323D-6D50-3DDF-B3DEB9DB8F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504302-C993-9B31-A97D-823804C13C1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3C3AE7-CD0A-0B25-138E-816A1D639201}"/>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5" name="Footer Placeholder 4">
            <a:extLst>
              <a:ext uri="{FF2B5EF4-FFF2-40B4-BE49-F238E27FC236}">
                <a16:creationId xmlns:a16="http://schemas.microsoft.com/office/drawing/2014/main" id="{DB20A962-BF0D-D83D-AE7B-F80BE3783E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B84C6-AECA-5758-DAB0-3BBE4590BB25}"/>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420405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3A007-E364-217C-B550-88B07ECD1F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ECC68C-21BE-D256-F865-EA6A3A1570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EB9FC1-41AD-D79F-DCAA-BA20BF532A0A}"/>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5" name="Footer Placeholder 4">
            <a:extLst>
              <a:ext uri="{FF2B5EF4-FFF2-40B4-BE49-F238E27FC236}">
                <a16:creationId xmlns:a16="http://schemas.microsoft.com/office/drawing/2014/main" id="{C5763DA5-6936-3CE0-A1BF-87C3743061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414203-4DFA-2CEF-6709-EAEF0472C231}"/>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1896856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BA9A-AD0D-FDC3-E7E8-3D66D29935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707DC5-0093-23B9-5C1A-49F72885F9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7B2FCA-9DAB-C099-2099-B614134446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205F18-515C-822E-754F-9D21DD07E38F}"/>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6" name="Footer Placeholder 5">
            <a:extLst>
              <a:ext uri="{FF2B5EF4-FFF2-40B4-BE49-F238E27FC236}">
                <a16:creationId xmlns:a16="http://schemas.microsoft.com/office/drawing/2014/main" id="{85F268B9-A1F4-0606-A375-1A96DE3B15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20029C-9B10-D5F3-55E5-06E29725DAEF}"/>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3261955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5DAD-6890-5BBA-B398-AAAAB956F5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E6202ED-FEFE-B60D-6C93-88C5AB59E1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6ADCDA-B61C-F502-0B62-EC612DAA6F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4D1D59-E389-25A9-4B5F-258D957D03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FCE6A1-F151-8635-D639-03891EFB94E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CEA56C-3928-A597-1750-20109F6A2525}"/>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8" name="Footer Placeholder 7">
            <a:extLst>
              <a:ext uri="{FF2B5EF4-FFF2-40B4-BE49-F238E27FC236}">
                <a16:creationId xmlns:a16="http://schemas.microsoft.com/office/drawing/2014/main" id="{47768AA0-8BB7-21E4-BEF8-BC100AA8EA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8C1015-9C08-B5A2-7190-156D9E433B51}"/>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2628107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E8B0C-8FE5-CC93-2B73-8BD050CC05E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12DDA12-816E-62A6-C999-1B4A6F23D230}"/>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4" name="Footer Placeholder 3">
            <a:extLst>
              <a:ext uri="{FF2B5EF4-FFF2-40B4-BE49-F238E27FC236}">
                <a16:creationId xmlns:a16="http://schemas.microsoft.com/office/drawing/2014/main" id="{9A48BC03-91FA-BB94-C3BB-3F685F4AA7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FDB301F-0074-97B4-5C11-4049A5110030}"/>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378509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3CE50B-A8C9-0461-3C16-DDA8E3E38D22}"/>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3" name="Footer Placeholder 2">
            <a:extLst>
              <a:ext uri="{FF2B5EF4-FFF2-40B4-BE49-F238E27FC236}">
                <a16:creationId xmlns:a16="http://schemas.microsoft.com/office/drawing/2014/main" id="{7BEA80E2-C443-2D29-2626-3FD11589684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269554-A13A-D707-0600-4A6F0F06D933}"/>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2558262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E5C3C-89CE-B60C-9400-A15631E65B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C7E5E7E-E17D-5A77-E8B7-DFCCAEDB0A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D4DD1E-1ACA-93CD-5DA7-0B4A259E44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41443E-3C81-29A6-F91C-23967043207E}"/>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6" name="Footer Placeholder 5">
            <a:extLst>
              <a:ext uri="{FF2B5EF4-FFF2-40B4-BE49-F238E27FC236}">
                <a16:creationId xmlns:a16="http://schemas.microsoft.com/office/drawing/2014/main" id="{33A5FD77-8803-BC28-22F4-30983078B4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8A7BE8-62EC-C448-BE15-93FF57134B5D}"/>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1799167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CDCC-F2C9-4804-DF0B-11034F0B02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59B77D7-F7F5-E347-229F-6A143D034C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F6DDCC7-D2EF-7C51-AA17-69DF2006A4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4C84B1-A9DE-C517-6821-C5A34C144F6A}"/>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6" name="Footer Placeholder 5">
            <a:extLst>
              <a:ext uri="{FF2B5EF4-FFF2-40B4-BE49-F238E27FC236}">
                <a16:creationId xmlns:a16="http://schemas.microsoft.com/office/drawing/2014/main" id="{0FD4C555-DABF-F228-A22D-9AC0D8E319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A60051-8663-1413-D05F-0963BC33FF0A}"/>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333183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F21F5-E72D-7F61-2AE1-72021A606C9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928F7B-94AA-E32A-4C55-72E6918CB9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5D7FCD-B107-5A5D-BC99-B455E728D767}"/>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5" name="Footer Placeholder 4">
            <a:extLst>
              <a:ext uri="{FF2B5EF4-FFF2-40B4-BE49-F238E27FC236}">
                <a16:creationId xmlns:a16="http://schemas.microsoft.com/office/drawing/2014/main" id="{285C6839-715F-5BAF-17FB-A3F22B66C4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04F4D0-48BF-DD28-8D1C-A99348115184}"/>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260844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CD3EA4-3962-91D5-1A8C-0BDE4277608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D02F64-66B5-CA59-4DAB-705BC303458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2E917C-5421-AF3E-18A1-2ED8448D46DB}"/>
              </a:ext>
            </a:extLst>
          </p:cNvPr>
          <p:cNvSpPr>
            <a:spLocks noGrp="1"/>
          </p:cNvSpPr>
          <p:nvPr>
            <p:ph type="dt" sz="half" idx="10"/>
          </p:nvPr>
        </p:nvSpPr>
        <p:spPr/>
        <p:txBody>
          <a:bodyPr/>
          <a:lstStyle/>
          <a:p>
            <a:fld id="{050A03FC-FE85-3147-8049-0D42BEEFB855}" type="datetimeFigureOut">
              <a:rPr lang="en-US" smtClean="0"/>
              <a:t>6/22/26</a:t>
            </a:fld>
            <a:endParaRPr lang="en-US"/>
          </a:p>
        </p:txBody>
      </p:sp>
      <p:sp>
        <p:nvSpPr>
          <p:cNvPr id="5" name="Footer Placeholder 4">
            <a:extLst>
              <a:ext uri="{FF2B5EF4-FFF2-40B4-BE49-F238E27FC236}">
                <a16:creationId xmlns:a16="http://schemas.microsoft.com/office/drawing/2014/main" id="{7A9483D6-471B-438D-F0C7-E62CA2771F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761941-0DC9-F547-CF0F-96F423F25E6A}"/>
              </a:ext>
            </a:extLst>
          </p:cNvPr>
          <p:cNvSpPr>
            <a:spLocks noGrp="1"/>
          </p:cNvSpPr>
          <p:nvPr>
            <p:ph type="sldNum" sz="quarter" idx="12"/>
          </p:nvPr>
        </p:nvSpPr>
        <p:spPr/>
        <p:txBody>
          <a:bodyPr/>
          <a:lstStyle/>
          <a:p>
            <a:fld id="{E8A1F88D-401D-8F40-A6E0-F4A04DB93318}" type="slidenum">
              <a:rPr lang="en-US" smtClean="0"/>
              <a:t>‹#›</a:t>
            </a:fld>
            <a:endParaRPr lang="en-US"/>
          </a:p>
        </p:txBody>
      </p:sp>
    </p:spTree>
    <p:extLst>
      <p:ext uri="{BB962C8B-B14F-4D97-AF65-F5344CB8AC3E}">
        <p14:creationId xmlns:p14="http://schemas.microsoft.com/office/powerpoint/2010/main" val="347401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A9677D-1791-BD57-9DFF-5EDD643D22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AFF032-3D59-DB26-7E0C-7AF6471543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4ABA24-CB66-474E-A8A8-CF61DD2076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0A03FC-FE85-3147-8049-0D42BEEFB855}" type="datetimeFigureOut">
              <a:rPr lang="en-US" smtClean="0"/>
              <a:t>6/22/26</a:t>
            </a:fld>
            <a:endParaRPr lang="en-US"/>
          </a:p>
        </p:txBody>
      </p:sp>
      <p:sp>
        <p:nvSpPr>
          <p:cNvPr id="5" name="Footer Placeholder 4">
            <a:extLst>
              <a:ext uri="{FF2B5EF4-FFF2-40B4-BE49-F238E27FC236}">
                <a16:creationId xmlns:a16="http://schemas.microsoft.com/office/drawing/2014/main" id="{344D1527-B333-7AE7-E9EF-123381C19D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1BF7EC3-B6CA-2C87-BAA0-71FE174EF5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A1F88D-401D-8F40-A6E0-F4A04DB93318}" type="slidenum">
              <a:rPr lang="en-US" smtClean="0"/>
              <a:t>‹#›</a:t>
            </a:fld>
            <a:endParaRPr lang="en-US"/>
          </a:p>
        </p:txBody>
      </p:sp>
    </p:spTree>
    <p:extLst>
      <p:ext uri="{BB962C8B-B14F-4D97-AF65-F5344CB8AC3E}">
        <p14:creationId xmlns:p14="http://schemas.microsoft.com/office/powerpoint/2010/main" val="33756450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65201-0570-EC42-76CE-9BEDC1AF9EC4}"/>
              </a:ext>
            </a:extLst>
          </p:cNvPr>
          <p:cNvSpPr>
            <a:spLocks noGrp="1"/>
          </p:cNvSpPr>
          <p:nvPr>
            <p:ph type="ctrTitle"/>
          </p:nvPr>
        </p:nvSpPr>
        <p:spPr/>
        <p:txBody>
          <a:bodyPr>
            <a:normAutofit fontScale="90000"/>
          </a:bodyPr>
          <a:lstStyle/>
          <a:p>
            <a:r>
              <a:rPr lang="en-GB" b="1" u="sng" dirty="0"/>
              <a:t>The importance of critical thinking in health and social care</a:t>
            </a:r>
            <a:endParaRPr lang="en-US" b="1" u="sng" dirty="0"/>
          </a:p>
        </p:txBody>
      </p:sp>
      <p:sp>
        <p:nvSpPr>
          <p:cNvPr id="3" name="Subtitle 2">
            <a:extLst>
              <a:ext uri="{FF2B5EF4-FFF2-40B4-BE49-F238E27FC236}">
                <a16:creationId xmlns:a16="http://schemas.microsoft.com/office/drawing/2014/main" id="{916FE265-DEB5-8F1E-0667-7285037F2A07}"/>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679142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7CB1-60AD-FFF8-C48D-4CBC2CD20A59}"/>
              </a:ext>
            </a:extLst>
          </p:cNvPr>
          <p:cNvSpPr>
            <a:spLocks noGrp="1"/>
          </p:cNvSpPr>
          <p:nvPr>
            <p:ph type="title"/>
          </p:nvPr>
        </p:nvSpPr>
        <p:spPr/>
        <p:txBody>
          <a:bodyPr/>
          <a:lstStyle/>
          <a:p>
            <a:r>
              <a:rPr lang="en-GB" b="1" u="sng" dirty="0"/>
              <a:t>Introduction</a:t>
            </a:r>
            <a:r>
              <a:rPr lang="en-GB" dirty="0"/>
              <a:t> </a:t>
            </a:r>
            <a:r>
              <a:rPr lang="en-GB" b="1" u="sng" dirty="0"/>
              <a:t>to critical thinking in health and social care </a:t>
            </a:r>
            <a:endParaRPr lang="en-US" b="1" u="sng" dirty="0"/>
          </a:p>
        </p:txBody>
      </p:sp>
      <p:sp>
        <p:nvSpPr>
          <p:cNvPr id="3" name="Content Placeholder 2">
            <a:extLst>
              <a:ext uri="{FF2B5EF4-FFF2-40B4-BE49-F238E27FC236}">
                <a16:creationId xmlns:a16="http://schemas.microsoft.com/office/drawing/2014/main" id="{61786B1B-9A71-DCA3-A5DB-40185D3B26E0}"/>
              </a:ext>
            </a:extLst>
          </p:cNvPr>
          <p:cNvSpPr>
            <a:spLocks noGrp="1"/>
          </p:cNvSpPr>
          <p:nvPr>
            <p:ph idx="1"/>
          </p:nvPr>
        </p:nvSpPr>
        <p:spPr>
          <a:xfrm>
            <a:off x="687309" y="1690688"/>
            <a:ext cx="10139127" cy="4269509"/>
          </a:xfrm>
        </p:spPr>
        <p:txBody>
          <a:bodyPr>
            <a:normAutofit lnSpcReduction="10000"/>
          </a:bodyPr>
          <a:lstStyle/>
          <a:p>
            <a:r>
              <a:rPr lang="en-US" dirty="0"/>
              <a:t>The health and social care field is continuously evolving due to advancements in medical knowledge, new regulations</a:t>
            </a:r>
            <a:r>
              <a:rPr lang="en-GB" dirty="0"/>
              <a:t> </a:t>
            </a:r>
            <a:r>
              <a:rPr lang="en-US" dirty="0"/>
              <a:t>and changing patient requirements. </a:t>
            </a:r>
            <a:endParaRPr lang="en-GB" dirty="0"/>
          </a:p>
          <a:p>
            <a:r>
              <a:rPr lang="en-GB" dirty="0"/>
              <a:t>P</a:t>
            </a:r>
            <a:r>
              <a:rPr lang="en-US" dirty="0"/>
              <a:t>professionals need to apply critical thinking to adapt to these developments and ensure their practice is both effective and based on evidence. </a:t>
            </a:r>
            <a:endParaRPr lang="en-GB" dirty="0"/>
          </a:p>
          <a:p>
            <a:r>
              <a:rPr lang="en-US" dirty="0"/>
              <a:t>Critical thinking also promotes professional responsibility by enabling practitioners to explain and support their decisions and actions. </a:t>
            </a:r>
            <a:endParaRPr lang="en-GB" dirty="0"/>
          </a:p>
          <a:p>
            <a:r>
              <a:rPr lang="en-GB" dirty="0"/>
              <a:t>It</a:t>
            </a:r>
            <a:r>
              <a:rPr lang="en-US" dirty="0"/>
              <a:t> helps maintain high care standards, enhances patient outcomes</a:t>
            </a:r>
            <a:r>
              <a:rPr lang="en-GB" dirty="0"/>
              <a:t> </a:t>
            </a:r>
            <a:r>
              <a:rPr lang="en-US" dirty="0"/>
              <a:t>and minimizes the chance of mistakes.</a:t>
            </a:r>
          </a:p>
        </p:txBody>
      </p:sp>
    </p:spTree>
    <p:extLst>
      <p:ext uri="{BB962C8B-B14F-4D97-AF65-F5344CB8AC3E}">
        <p14:creationId xmlns:p14="http://schemas.microsoft.com/office/powerpoint/2010/main" val="2080430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2D15-60B6-4E1B-8401-776FD2330048}"/>
              </a:ext>
            </a:extLst>
          </p:cNvPr>
          <p:cNvSpPr>
            <a:spLocks noGrp="1"/>
          </p:cNvSpPr>
          <p:nvPr>
            <p:ph type="title"/>
          </p:nvPr>
        </p:nvSpPr>
        <p:spPr/>
        <p:txBody>
          <a:bodyPr/>
          <a:lstStyle/>
          <a:p>
            <a:r>
              <a:rPr lang="en-GB" b="1" u="sng" dirty="0"/>
              <a:t>Why critical thinking is important for professional practice</a:t>
            </a:r>
            <a:r>
              <a:rPr lang="en-GB" dirty="0"/>
              <a:t> </a:t>
            </a:r>
            <a:endParaRPr lang="en-US" dirty="0"/>
          </a:p>
        </p:txBody>
      </p:sp>
      <p:sp>
        <p:nvSpPr>
          <p:cNvPr id="3" name="Content Placeholder 2">
            <a:extLst>
              <a:ext uri="{FF2B5EF4-FFF2-40B4-BE49-F238E27FC236}">
                <a16:creationId xmlns:a16="http://schemas.microsoft.com/office/drawing/2014/main" id="{594B6EBA-1C51-BFBB-324B-23DA8B37029D}"/>
              </a:ext>
            </a:extLst>
          </p:cNvPr>
          <p:cNvSpPr>
            <a:spLocks noGrp="1"/>
          </p:cNvSpPr>
          <p:nvPr>
            <p:ph idx="1"/>
          </p:nvPr>
        </p:nvSpPr>
        <p:spPr/>
        <p:txBody>
          <a:bodyPr/>
          <a:lstStyle/>
          <a:p>
            <a:r>
              <a:rPr lang="en-US" dirty="0"/>
              <a:t>Critical thinking also enhances communication and teamwork. Health and social care workers often collaborate in multidisciplinary teams, including doctors, nurses, social workers, occupational therapists, and support staff. Successful teamwork depends on analyzing information, sharing ideas, and respectfully questioning decisions when needed. Through critical thinking, teams can spot risks, consider different options, and make well-informed choices that benefit service users. </a:t>
            </a:r>
          </a:p>
        </p:txBody>
      </p:sp>
    </p:spTree>
    <p:extLst>
      <p:ext uri="{BB962C8B-B14F-4D97-AF65-F5344CB8AC3E}">
        <p14:creationId xmlns:p14="http://schemas.microsoft.com/office/powerpoint/2010/main" val="2761758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7D1E-6E63-CD0C-6F06-6E429D13D69F}"/>
              </a:ext>
            </a:extLst>
          </p:cNvPr>
          <p:cNvSpPr>
            <a:spLocks noGrp="1"/>
          </p:cNvSpPr>
          <p:nvPr>
            <p:ph type="title"/>
          </p:nvPr>
        </p:nvSpPr>
        <p:spPr>
          <a:xfrm>
            <a:off x="699883" y="365125"/>
            <a:ext cx="10515600" cy="1325563"/>
          </a:xfrm>
        </p:spPr>
        <p:txBody>
          <a:bodyPr/>
          <a:lstStyle/>
          <a:p>
            <a:r>
              <a:rPr lang="en-GB" b="1" u="sng" dirty="0"/>
              <a:t>The relevance of critical thinking in everyday care settings</a:t>
            </a:r>
            <a:r>
              <a:rPr lang="en-GB" dirty="0"/>
              <a:t> </a:t>
            </a:r>
            <a:endParaRPr lang="en-US" dirty="0"/>
          </a:p>
        </p:txBody>
      </p:sp>
      <p:sp>
        <p:nvSpPr>
          <p:cNvPr id="3" name="Content Placeholder 2">
            <a:extLst>
              <a:ext uri="{FF2B5EF4-FFF2-40B4-BE49-F238E27FC236}">
                <a16:creationId xmlns:a16="http://schemas.microsoft.com/office/drawing/2014/main" id="{9041D01C-D847-962C-00E9-5A35007FE893}"/>
              </a:ext>
            </a:extLst>
          </p:cNvPr>
          <p:cNvSpPr>
            <a:spLocks noGrp="1"/>
          </p:cNvSpPr>
          <p:nvPr>
            <p:ph idx="1"/>
          </p:nvPr>
        </p:nvSpPr>
        <p:spPr>
          <a:xfrm>
            <a:off x="515545" y="1690688"/>
            <a:ext cx="11504690" cy="4802186"/>
          </a:xfrm>
        </p:spPr>
        <p:txBody>
          <a:bodyPr>
            <a:normAutofit fontScale="92500" lnSpcReduction="20000"/>
          </a:bodyPr>
          <a:lstStyle/>
          <a:p>
            <a:r>
              <a:rPr lang="en-US" dirty="0"/>
              <a:t>One of the most crucial areas where critical thinking is applied is safeguarding. Professionals must be vigilant in </a:t>
            </a:r>
            <a:r>
              <a:rPr lang="en-US" dirty="0" err="1"/>
              <a:t>recognising</a:t>
            </a:r>
            <a:r>
              <a:rPr lang="en-US" dirty="0"/>
              <a:t> subtle or overt signs of abuse, carefully gather and </a:t>
            </a:r>
            <a:r>
              <a:rPr lang="en-US" dirty="0" err="1"/>
              <a:t>analyse</a:t>
            </a:r>
            <a:r>
              <a:rPr lang="en-US" dirty="0"/>
              <a:t> evidence, and understand the legal frameworks that govern their actions. This process involves not only observation but also critical evaluation of information from multiple sources, which helps ensure that decisions to protect individuals from harm are both justified and effective.</a:t>
            </a:r>
            <a:endParaRPr lang="en-GB" dirty="0"/>
          </a:p>
          <a:p>
            <a:r>
              <a:rPr lang="en-US" dirty="0"/>
              <a:t>Ethical dilemmas are another common challenge in health and social care, where conflicting values or interests often arise. For instance, a patient might refuse treatment that healthcare professionals consider essential for their recovery or wellbeing. In such cases, critical thinking allows practitioners to objectively weigh respect for the individual’s autonomy against their professional duty of care. By </a:t>
            </a:r>
            <a:r>
              <a:rPr lang="en-US" dirty="0" err="1"/>
              <a:t>analysing</a:t>
            </a:r>
            <a:r>
              <a:rPr lang="en-US" dirty="0"/>
              <a:t> the situation thoughtfully, they can arrive at decisions that uphold ethical standards while considering the best interests of the person receiving care.</a:t>
            </a:r>
          </a:p>
        </p:txBody>
      </p:sp>
    </p:spTree>
    <p:extLst>
      <p:ext uri="{BB962C8B-B14F-4D97-AF65-F5344CB8AC3E}">
        <p14:creationId xmlns:p14="http://schemas.microsoft.com/office/powerpoint/2010/main" val="370191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D011E2-572E-BA67-35CA-8998E0EA9B31}"/>
              </a:ext>
            </a:extLst>
          </p:cNvPr>
          <p:cNvSpPr>
            <a:spLocks noGrp="1"/>
          </p:cNvSpPr>
          <p:nvPr>
            <p:ph idx="1"/>
          </p:nvPr>
        </p:nvSpPr>
        <p:spPr>
          <a:xfrm>
            <a:off x="817327" y="477822"/>
            <a:ext cx="10536473" cy="5699141"/>
          </a:xfrm>
        </p:spPr>
        <p:txBody>
          <a:bodyPr>
            <a:normAutofit lnSpcReduction="10000"/>
          </a:bodyPr>
          <a:lstStyle/>
          <a:p>
            <a:r>
              <a:rPr lang="en-US" dirty="0"/>
              <a:t>Furthermore, critical thinking is key to delivering </a:t>
            </a:r>
            <a:r>
              <a:rPr lang="en-US" dirty="0" err="1"/>
              <a:t>person-centred</a:t>
            </a:r>
            <a:r>
              <a:rPr lang="en-US" dirty="0"/>
              <a:t> care, which </a:t>
            </a:r>
            <a:r>
              <a:rPr lang="en-US" dirty="0" err="1"/>
              <a:t>emphasises</a:t>
            </a:r>
            <a:r>
              <a:rPr lang="en-US" dirty="0"/>
              <a:t> tailoring support to meet the unique needs, preferences, and values of each individual. Rather than applying standard protocols indiscriminately, professionals use critical thinking to assess personal circumstances, cultural backgrounds, and individual goals. This approach leads to more effective care plans that enhance the quality of life and satisfaction of service users, fostering trust and collaboration between caregivers and those they support.</a:t>
            </a:r>
            <a:endParaRPr lang="en-GB" dirty="0"/>
          </a:p>
          <a:p>
            <a:r>
              <a:rPr lang="en-US" dirty="0"/>
              <a:t>In summary, critical thinking in health and social care is essential for making sound decisions, safeguarding vulnerable individuals, navigating ethical complexities, and providing </a:t>
            </a:r>
            <a:r>
              <a:rPr lang="en-US" dirty="0" err="1"/>
              <a:t>personalised</a:t>
            </a:r>
            <a:r>
              <a:rPr lang="en-US" dirty="0"/>
              <a:t> care. It empowers professionals to act responsibly, compassionately, and competently in a wide range of everyday situations, ultimately improving outcomes for those they serve.</a:t>
            </a:r>
          </a:p>
        </p:txBody>
      </p:sp>
    </p:spTree>
    <p:extLst>
      <p:ext uri="{BB962C8B-B14F-4D97-AF65-F5344CB8AC3E}">
        <p14:creationId xmlns:p14="http://schemas.microsoft.com/office/powerpoint/2010/main" val="3531828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24B45-0C02-79A1-6483-50220EEC9597}"/>
              </a:ext>
            </a:extLst>
          </p:cNvPr>
          <p:cNvSpPr>
            <a:spLocks noGrp="1"/>
          </p:cNvSpPr>
          <p:nvPr>
            <p:ph type="title"/>
          </p:nvPr>
        </p:nvSpPr>
        <p:spPr/>
        <p:txBody>
          <a:bodyPr/>
          <a:lstStyle/>
          <a:p>
            <a:r>
              <a:rPr lang="en-GB" b="1" u="sng" dirty="0"/>
              <a:t>Practical application of critical thinking in health and social care settings </a:t>
            </a:r>
            <a:endParaRPr lang="en-US" b="1" u="sng" dirty="0"/>
          </a:p>
        </p:txBody>
      </p:sp>
      <p:sp>
        <p:nvSpPr>
          <p:cNvPr id="3" name="Content Placeholder 2">
            <a:extLst>
              <a:ext uri="{FF2B5EF4-FFF2-40B4-BE49-F238E27FC236}">
                <a16:creationId xmlns:a16="http://schemas.microsoft.com/office/drawing/2014/main" id="{68599CCA-CBF1-C077-05F3-7E7ECF65AB03}"/>
              </a:ext>
            </a:extLst>
          </p:cNvPr>
          <p:cNvSpPr>
            <a:spLocks noGrp="1"/>
          </p:cNvSpPr>
          <p:nvPr>
            <p:ph idx="1"/>
          </p:nvPr>
        </p:nvSpPr>
        <p:spPr>
          <a:xfrm>
            <a:off x="838200" y="1888496"/>
            <a:ext cx="10515600" cy="4351338"/>
          </a:xfrm>
        </p:spPr>
        <p:txBody>
          <a:bodyPr>
            <a:normAutofit fontScale="92500" lnSpcReduction="20000"/>
          </a:bodyPr>
          <a:lstStyle/>
          <a:p>
            <a:r>
              <a:rPr lang="en-US" dirty="0"/>
              <a:t>In a health and social care setting, critical thinking plays a vital role in ensuring residents receive the right care. For instance, when a care worker notices that an older adult who is usually active becomes withdrawn, confused, and reluctant to eat, they don’t just assume it’s a normal part of </a:t>
            </a:r>
            <a:r>
              <a:rPr lang="en-US" dirty="0" err="1"/>
              <a:t>ageing</a:t>
            </a:r>
            <a:r>
              <a:rPr lang="en-US" dirty="0"/>
              <a:t>. Instead, the worker carefully observes and documents the changes, reviews care records, and discusses the situation with colleagues. By considering various possible causes like infections or medication effects, the care worker uses critical thinking to identify potential health issues. They then report their concerns to senior staff, leading to a medical assessment that discovers the resident has a urinary tract infection. The infection is treated, and the resident’s condition improves. This example highlights how critical thinking helps care workers question assumptions, gather evidence, and take timely action, ultimately improving the quality of care and the resident’s wellbeing.</a:t>
            </a:r>
          </a:p>
        </p:txBody>
      </p:sp>
    </p:spTree>
    <p:extLst>
      <p:ext uri="{BB962C8B-B14F-4D97-AF65-F5344CB8AC3E}">
        <p14:creationId xmlns:p14="http://schemas.microsoft.com/office/powerpoint/2010/main" val="2057071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9A0E8-58F5-575C-6636-EC019A6124F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9373909-78D0-786B-AB70-712B84B625DE}"/>
              </a:ext>
            </a:extLst>
          </p:cNvPr>
          <p:cNvSpPr>
            <a:spLocks noGrp="1"/>
          </p:cNvSpPr>
          <p:nvPr>
            <p:ph idx="1"/>
          </p:nvPr>
        </p:nvSpPr>
        <p:spPr>
          <a:xfrm>
            <a:off x="347804" y="1898713"/>
            <a:ext cx="11005996" cy="4702772"/>
          </a:xfrm>
        </p:spPr>
        <p:txBody>
          <a:bodyPr>
            <a:normAutofit fontScale="92500" lnSpcReduction="20000"/>
          </a:bodyPr>
          <a:lstStyle/>
          <a:p>
            <a:r>
              <a:rPr lang="en-US" dirty="0"/>
              <a:t>To sum up, critical thinking is an essential skill in health and social care. It allows professionals to </a:t>
            </a:r>
            <a:r>
              <a:rPr lang="en-US" dirty="0" err="1"/>
              <a:t>analyse</a:t>
            </a:r>
            <a:r>
              <a:rPr lang="en-US" dirty="0"/>
              <a:t> information, assess evidence, solve problems, and make well-informed decisions that ensure the safety and wellbeing of those they support. This skill underpins evidence-based practice, clear communication, safeguarding, ethical choices, and </a:t>
            </a:r>
            <a:r>
              <a:rPr lang="en-US" dirty="0" err="1"/>
              <a:t>person-centred</a:t>
            </a:r>
            <a:r>
              <a:rPr lang="en-US" dirty="0"/>
              <a:t> care.</a:t>
            </a:r>
            <a:endParaRPr lang="en-GB" dirty="0"/>
          </a:p>
          <a:p>
            <a:r>
              <a:rPr lang="en-US" dirty="0"/>
              <a:t>The example of the care home resident demonstrates how critical thinking can directly enhance care quality and protect individuals from harm. Through careful assessment and appropriate action, the care worker ensures the resident receives the necessary support and treatment. Therefore, critical thinking is a key part of professional competence and vital for delivering safe, effective, and compassionate care services.</a:t>
            </a:r>
          </a:p>
        </p:txBody>
      </p:sp>
    </p:spTree>
    <p:extLst>
      <p:ext uri="{BB962C8B-B14F-4D97-AF65-F5344CB8AC3E}">
        <p14:creationId xmlns:p14="http://schemas.microsoft.com/office/powerpoint/2010/main" val="55286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1098-403E-BB82-C66D-23BABAF4D243}"/>
              </a:ext>
            </a:extLst>
          </p:cNvPr>
          <p:cNvSpPr>
            <a:spLocks noGrp="1"/>
          </p:cNvSpPr>
          <p:nvPr>
            <p:ph type="title"/>
          </p:nvPr>
        </p:nvSpPr>
        <p:spPr>
          <a:xfrm>
            <a:off x="838200" y="297900"/>
            <a:ext cx="10515600" cy="2053951"/>
          </a:xfrm>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69166DBA-7A9C-E649-8EC3-B7C2E3B236F3}"/>
              </a:ext>
            </a:extLst>
          </p:cNvPr>
          <p:cNvSpPr>
            <a:spLocks noGrp="1"/>
          </p:cNvSpPr>
          <p:nvPr>
            <p:ph idx="1"/>
          </p:nvPr>
        </p:nvSpPr>
        <p:spPr>
          <a:xfrm>
            <a:off x="681409" y="1881480"/>
            <a:ext cx="10515600" cy="2179383"/>
          </a:xfrm>
        </p:spPr>
        <p:txBody>
          <a:bodyPr/>
          <a:lstStyle/>
          <a:p>
            <a:r>
              <a:rPr lang="en-GB" sz="1800" b="0" i="0" dirty="0" err="1">
                <a:solidFill>
                  <a:srgbClr val="000000"/>
                </a:solidFill>
                <a:effectLst/>
                <a:latin typeface="Times New Roman" panose="02020603050405020304" pitchFamily="18" charset="0"/>
              </a:rPr>
              <a:t>Jones-Devitt</a:t>
            </a:r>
            <a:r>
              <a:rPr lang="en-GB" sz="1800" b="0" i="0" dirty="0">
                <a:solidFill>
                  <a:srgbClr val="000000"/>
                </a:solidFill>
                <a:effectLst/>
                <a:latin typeface="Times New Roman" panose="02020603050405020304" pitchFamily="18" charset="0"/>
              </a:rPr>
              <a:t>, S. and Smith, L. (2007) </a:t>
            </a:r>
            <a:r>
              <a:rPr lang="en-GB" sz="1800" b="0" i="1" dirty="0">
                <a:solidFill>
                  <a:srgbClr val="000000"/>
                </a:solidFill>
                <a:effectLst/>
                <a:latin typeface="Times New Roman" panose="02020603050405020304" pitchFamily="18" charset="0"/>
              </a:rPr>
              <a:t>Critical thinking in health and social care</a:t>
            </a:r>
            <a:r>
              <a:rPr lang="en-GB" sz="1800" b="0" i="0" dirty="0">
                <a:solidFill>
                  <a:srgbClr val="000000"/>
                </a:solidFill>
                <a:effectLst/>
                <a:latin typeface="Times New Roman" panose="02020603050405020304" pitchFamily="18" charset="0"/>
              </a:rPr>
              <a:t>. https://</a:t>
            </a:r>
            <a:r>
              <a:rPr lang="en-GB" sz="1800" b="0" i="0" dirty="0" err="1">
                <a:solidFill>
                  <a:srgbClr val="000000"/>
                </a:solidFill>
                <a:effectLst/>
                <a:latin typeface="Times New Roman" panose="02020603050405020304" pitchFamily="18" charset="0"/>
              </a:rPr>
              <a:t>doi.org</a:t>
            </a:r>
            <a:r>
              <a:rPr lang="en-GB" sz="1800" b="0" i="0" dirty="0">
                <a:solidFill>
                  <a:srgbClr val="000000"/>
                </a:solidFill>
                <a:effectLst/>
                <a:latin typeface="Times New Roman" panose="02020603050405020304" pitchFamily="18" charset="0"/>
              </a:rPr>
              <a:t>/10.4135/9781446213438.</a:t>
            </a:r>
          </a:p>
          <a:p>
            <a:r>
              <a:rPr lang="en-GB" sz="1800" b="0" i="0" dirty="0">
                <a:solidFill>
                  <a:srgbClr val="000000"/>
                </a:solidFill>
                <a:effectLst/>
                <a:latin typeface="Times New Roman" panose="02020603050405020304" pitchFamily="18" charset="0"/>
              </a:rPr>
              <a:t>London School of International Business (no date) </a:t>
            </a:r>
            <a:r>
              <a:rPr lang="en-GB" sz="1800" b="0" i="1" dirty="0">
                <a:solidFill>
                  <a:srgbClr val="000000"/>
                </a:solidFill>
                <a:effectLst/>
                <a:latin typeface="Times New Roman" panose="02020603050405020304" pitchFamily="18" charset="0"/>
              </a:rPr>
              <a:t>London School of International Business</a:t>
            </a:r>
            <a:r>
              <a:rPr lang="en-GB" sz="1800" b="0" i="0" dirty="0">
                <a:solidFill>
                  <a:srgbClr val="000000"/>
                </a:solidFill>
                <a:effectLst/>
                <a:latin typeface="Times New Roman" panose="02020603050405020304" pitchFamily="18" charset="0"/>
              </a:rPr>
              <a:t>. https://</a:t>
            </a:r>
            <a:r>
              <a:rPr lang="en-GB" sz="1800" b="0" i="0" dirty="0" err="1">
                <a:solidFill>
                  <a:srgbClr val="000000"/>
                </a:solidFill>
                <a:effectLst/>
                <a:latin typeface="Times New Roman" panose="02020603050405020304" pitchFamily="18" charset="0"/>
              </a:rPr>
              <a:t>www.lsib.co.uk</a:t>
            </a:r>
            <a:r>
              <a:rPr lang="en-GB" sz="1800" b="0" i="0" dirty="0">
                <a:solidFill>
                  <a:srgbClr val="000000"/>
                </a:solidFill>
                <a:effectLst/>
                <a:latin typeface="Times New Roman" panose="02020603050405020304" pitchFamily="18" charset="0"/>
              </a:rPr>
              <a:t>/2022/</a:t>
            </a:r>
            <a:r>
              <a:rPr lang="en-GB" sz="1800" b="0" i="0" dirty="0" err="1">
                <a:solidFill>
                  <a:srgbClr val="000000"/>
                </a:solidFill>
                <a:effectLst/>
                <a:latin typeface="Times New Roman" panose="02020603050405020304" pitchFamily="18" charset="0"/>
              </a:rPr>
              <a:t>course-details.aspx</a:t>
            </a:r>
            <a:r>
              <a:rPr lang="en-GB" sz="1800" b="0" i="0" dirty="0">
                <a:solidFill>
                  <a:srgbClr val="000000"/>
                </a:solidFill>
                <a:effectLst/>
                <a:latin typeface="Times New Roman" panose="02020603050405020304" pitchFamily="18" charset="0"/>
              </a:rPr>
              <a:t>?id=2695173&amp;CourseTitle=Certificate+in+Critical+Thinking+in+Health+and+Social+Care+Management&amp;Subject=&amp;Award=.</a:t>
            </a:r>
          </a:p>
          <a:p>
            <a:endParaRPr lang="en-US" dirty="0"/>
          </a:p>
        </p:txBody>
      </p:sp>
    </p:spTree>
    <p:extLst>
      <p:ext uri="{BB962C8B-B14F-4D97-AF65-F5344CB8AC3E}">
        <p14:creationId xmlns:p14="http://schemas.microsoft.com/office/powerpoint/2010/main" val="1151702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The importance of critical thinking in health and social care</vt:lpstr>
      <vt:lpstr>Introduction to critical thinking in health and social care </vt:lpstr>
      <vt:lpstr>Why critical thinking is important for professional practice </vt:lpstr>
      <vt:lpstr>The relevance of critical thinking in everyday care settings </vt:lpstr>
      <vt:lpstr>PowerPoint Presentation</vt:lpstr>
      <vt:lpstr>Practical application of critical thinking in health and social care settings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critical thinking in health and social care</dc:title>
  <dc:creator>Sumaiya Nawaz (2505429)</dc:creator>
  <cp:lastModifiedBy>Sumaiya Nawaz (2505429)</cp:lastModifiedBy>
  <cp:revision>3</cp:revision>
  <dcterms:created xsi:type="dcterms:W3CDTF">2026-06-16T13:45:13Z</dcterms:created>
  <dcterms:modified xsi:type="dcterms:W3CDTF">2026-06-22T12:41:33Z</dcterms:modified>
</cp:coreProperties>
</file>