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3" r:id="rId3"/>
    <p:sldId id="267" r:id="rId4"/>
    <p:sldId id="268" r:id="rId5"/>
    <p:sldId id="257" r:id="rId6"/>
    <p:sldId id="264" r:id="rId7"/>
    <p:sldId id="269" r:id="rId8"/>
    <p:sldId id="265" r:id="rId9"/>
    <p:sldId id="270" r:id="rId10"/>
    <p:sldId id="261"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59" autoAdjust="0"/>
    <p:restoredTop sz="68248" autoAdjust="0"/>
  </p:normalViewPr>
  <p:slideViewPr>
    <p:cSldViewPr snapToGrid="0">
      <p:cViewPr varScale="1">
        <p:scale>
          <a:sx n="50" d="100"/>
          <a:sy n="50" d="100"/>
        </p:scale>
        <p:origin x="151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BE6E1C-3747-44D2-8176-835571736BA0}" type="datetimeFigureOut">
              <a:rPr lang="en-GB" smtClean="0"/>
              <a:t>06/02/2021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1AEA29-6F52-4374-801A-E66BA8D76F81}" type="slidenum">
              <a:rPr lang="en-GB" smtClean="0"/>
              <a:t>‹#›</a:t>
            </a:fld>
            <a:endParaRPr lang="en-GB"/>
          </a:p>
        </p:txBody>
      </p:sp>
    </p:spTree>
    <p:extLst>
      <p:ext uri="{BB962C8B-B14F-4D97-AF65-F5344CB8AC3E}">
        <p14:creationId xmlns:p14="http://schemas.microsoft.com/office/powerpoint/2010/main" val="1959564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dirty="0" smtClean="0">
                <a:latin typeface="Arial" panose="020B0604020202020204" pitchFamily="34" charset="0"/>
                <a:cs typeface="Arial" panose="020B0604020202020204" pitchFamily="34" charset="0"/>
              </a:rPr>
              <a:t>Firstly,</a:t>
            </a:r>
            <a:r>
              <a:rPr lang="en-GB" baseline="0" dirty="0" smtClean="0">
                <a:latin typeface="Arial" panose="020B0604020202020204" pitchFamily="34" charset="0"/>
                <a:cs typeface="Arial" panose="020B0604020202020204" pitchFamily="34" charset="0"/>
              </a:rPr>
              <a:t> ESDGC is encouraged and taught in schools because of these issues;</a:t>
            </a:r>
          </a:p>
          <a:p>
            <a:pPr marL="0" indent="0">
              <a:buFont typeface="Arial" panose="020B0604020202020204" pitchFamily="34" charset="0"/>
              <a:buNone/>
            </a:pPr>
            <a:r>
              <a:rPr lang="en-GB" b="1" baseline="0" dirty="0" smtClean="0">
                <a:latin typeface="Arial" panose="020B0604020202020204" pitchFamily="34" charset="0"/>
                <a:cs typeface="Arial" panose="020B0604020202020204" pitchFamily="34" charset="0"/>
              </a:rPr>
              <a:t>Environment – </a:t>
            </a:r>
          </a:p>
          <a:p>
            <a:pPr marL="0" indent="0">
              <a:buFont typeface="Arial" panose="020B0604020202020204" pitchFamily="34" charset="0"/>
              <a:buNone/>
            </a:pPr>
            <a:r>
              <a:rPr lang="en-GB" b="0" baseline="0" dirty="0" smtClean="0">
                <a:latin typeface="Arial" panose="020B0604020202020204" pitchFamily="34" charset="0"/>
                <a:cs typeface="Arial" panose="020B0604020202020204" pitchFamily="34" charset="0"/>
              </a:rPr>
              <a:t>Things such as;</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Biodiversity - which refers to the variety of life that is found on Earth</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Water pollution – The World Counts (2021) state that, ‘90% of the world’s marine fish stocks are fully exploited, overexploited, depleted, or in a state of collapse and the world’s oceans could effectively be emptied for fish by 2048</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Deforestation – not having any forestry left and if there is nothing done about it, rain forests could end in less than 79 years (The World Counts, 2021)</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Pollution – there are 7 key types of pollution – air, water, soil, noise, radioactive, light and thermal – are affecting our environment (Environmental Technology, 2018)</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Climate change – refers to the Earth changes and the rise in temperature.</a:t>
            </a:r>
          </a:p>
          <a:p>
            <a:pPr marL="171450" indent="-171450">
              <a:buFont typeface="Arial" panose="020B0604020202020204" pitchFamily="34" charset="0"/>
              <a:buChar char="•"/>
            </a:pPr>
            <a:endParaRPr lang="en-GB" baseline="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b="1" baseline="0" dirty="0" smtClean="0">
                <a:latin typeface="Arial" panose="020B0604020202020204" pitchFamily="34" charset="0"/>
                <a:cs typeface="Arial" panose="020B0604020202020204" pitchFamily="34" charset="0"/>
              </a:rPr>
              <a:t>Poverty</a:t>
            </a:r>
          </a:p>
          <a:p>
            <a:pPr marL="0" indent="0">
              <a:buFont typeface="Arial" panose="020B0604020202020204" pitchFamily="34" charset="0"/>
              <a:buNone/>
            </a:pPr>
            <a:r>
              <a:rPr lang="en-GB" sz="1200" b="0" i="0" kern="1200" dirty="0" smtClean="0">
                <a:solidFill>
                  <a:schemeClr val="tx1"/>
                </a:solidFill>
                <a:effectLst/>
                <a:latin typeface="Arial" panose="020B0604020202020204" pitchFamily="34" charset="0"/>
                <a:ea typeface="+mn-ea"/>
                <a:cs typeface="Arial" panose="020B0604020202020204" pitchFamily="34" charset="0"/>
              </a:rPr>
              <a:t>Poverty is not</a:t>
            </a:r>
            <a:r>
              <a:rPr lang="en-GB" sz="1200" b="0" i="0" kern="1200" baseline="0" dirty="0" smtClean="0">
                <a:solidFill>
                  <a:schemeClr val="tx1"/>
                </a:solidFill>
                <a:effectLst/>
                <a:latin typeface="Arial" panose="020B0604020202020204" pitchFamily="34" charset="0"/>
                <a:ea typeface="+mn-ea"/>
                <a:cs typeface="Arial" panose="020B0604020202020204" pitchFamily="34" charset="0"/>
              </a:rPr>
              <a:t> </a:t>
            </a:r>
            <a:r>
              <a:rPr lang="en-GB" sz="1200" b="0" i="0" kern="1200" dirty="0" smtClean="0">
                <a:solidFill>
                  <a:schemeClr val="tx1"/>
                </a:solidFill>
                <a:effectLst/>
                <a:latin typeface="Arial" panose="020B0604020202020204" pitchFamily="34" charset="0"/>
                <a:ea typeface="+mn-ea"/>
                <a:cs typeface="Arial" panose="020B0604020202020204" pitchFamily="34" charset="0"/>
              </a:rPr>
              <a:t>having enough material possessions or income for a person's basic need</a:t>
            </a:r>
          </a:p>
          <a:p>
            <a:pPr marL="0" indent="0">
              <a:buFont typeface="Arial" panose="020B0604020202020204" pitchFamily="34" charset="0"/>
              <a:buNone/>
            </a:pPr>
            <a:endParaRPr lang="en-GB" sz="1200" b="0" i="0" kern="1200" baseline="0" dirty="0" smtClean="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r>
              <a:rPr lang="en-GB" sz="1200" b="1" i="0" kern="1200" baseline="0" dirty="0" smtClean="0">
                <a:solidFill>
                  <a:schemeClr val="tx1"/>
                </a:solidFill>
                <a:effectLst/>
                <a:latin typeface="Arial" panose="020B0604020202020204" pitchFamily="34" charset="0"/>
                <a:ea typeface="+mn-ea"/>
                <a:cs typeface="Arial" panose="020B0604020202020204" pitchFamily="34" charset="0"/>
              </a:rPr>
              <a:t>Trade</a:t>
            </a:r>
          </a:p>
          <a:p>
            <a:pPr marL="0" indent="0">
              <a:buFont typeface="Arial" panose="020B0604020202020204" pitchFamily="34" charset="0"/>
              <a:buNone/>
            </a:pPr>
            <a:r>
              <a:rPr lang="en-GB" sz="1200" b="0" i="0" kern="1200" dirty="0" smtClean="0">
                <a:solidFill>
                  <a:schemeClr val="tx1"/>
                </a:solidFill>
                <a:effectLst/>
                <a:latin typeface="Arial" panose="020B0604020202020204" pitchFamily="34" charset="0"/>
                <a:ea typeface="+mn-ea"/>
                <a:cs typeface="Arial" panose="020B0604020202020204" pitchFamily="34" charset="0"/>
              </a:rPr>
              <a:t>Which</a:t>
            </a:r>
            <a:r>
              <a:rPr lang="en-GB" sz="1200" b="0" i="0" kern="1200" baseline="0" dirty="0" smtClean="0">
                <a:solidFill>
                  <a:schemeClr val="tx1"/>
                </a:solidFill>
                <a:effectLst/>
                <a:latin typeface="Arial" panose="020B0604020202020204" pitchFamily="34" charset="0"/>
                <a:ea typeface="+mn-ea"/>
                <a:cs typeface="Arial" panose="020B0604020202020204" pitchFamily="34" charset="0"/>
              </a:rPr>
              <a:t> can have an effect on </a:t>
            </a:r>
            <a:r>
              <a:rPr lang="en-GB" sz="1200" b="0" i="0" kern="1200" dirty="0" smtClean="0">
                <a:solidFill>
                  <a:schemeClr val="tx1"/>
                </a:solidFill>
                <a:effectLst/>
                <a:latin typeface="Arial" panose="020B0604020202020204" pitchFamily="34" charset="0"/>
                <a:ea typeface="+mn-ea"/>
                <a:cs typeface="Arial" panose="020B0604020202020204" pitchFamily="34" charset="0"/>
              </a:rPr>
              <a:t>increasing pollution or degrading natural resources</a:t>
            </a:r>
            <a:endParaRPr lang="en-GB" sz="1200" b="0" i="0" kern="1200" baseline="0" dirty="0" smtClean="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endParaRPr lang="en-GB" sz="1200" b="0" i="0" kern="1200" baseline="0" dirty="0" smtClean="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r>
              <a:rPr lang="en-GB" sz="1200" b="1" i="0" kern="1200" baseline="0" dirty="0" smtClean="0">
                <a:solidFill>
                  <a:schemeClr val="tx1"/>
                </a:solidFill>
                <a:effectLst/>
                <a:latin typeface="Arial" panose="020B0604020202020204" pitchFamily="34" charset="0"/>
                <a:ea typeface="+mn-ea"/>
                <a:cs typeface="Arial" panose="020B0604020202020204" pitchFamily="34" charset="0"/>
              </a:rPr>
              <a:t>Health</a:t>
            </a: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1.5 million people die every year from diseases that could have been prevented by vaccines</a:t>
            </a:r>
            <a:r>
              <a:rPr lang="en-GB" sz="1200" b="0" i="0" kern="1200" baseline="0" dirty="0" smtClean="0">
                <a:solidFill>
                  <a:schemeClr val="tx1"/>
                </a:solidFill>
                <a:effectLst/>
                <a:latin typeface="+mn-lt"/>
                <a:ea typeface="+mn-ea"/>
                <a:cs typeface="+mn-cs"/>
              </a:rPr>
              <a:t> (Global Citizen)</a:t>
            </a:r>
            <a:endParaRPr lang="en-GB" sz="1200" b="0" i="0" kern="1200" baseline="0" dirty="0" smtClean="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endParaRPr lang="en-GB" sz="1200" b="0" i="0" kern="1200" baseline="0" dirty="0" smtClean="0">
              <a:solidFill>
                <a:schemeClr val="tx1"/>
              </a:solidFill>
              <a:effectLst/>
              <a:latin typeface="+mn-lt"/>
              <a:ea typeface="+mn-ea"/>
              <a:cs typeface="+mn-cs"/>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2</a:t>
            </a:fld>
            <a:endParaRPr lang="en-GB" dirty="0"/>
          </a:p>
        </p:txBody>
      </p:sp>
    </p:spTree>
    <p:extLst>
      <p:ext uri="{BB962C8B-B14F-4D97-AF65-F5344CB8AC3E}">
        <p14:creationId xmlns:p14="http://schemas.microsoft.com/office/powerpoint/2010/main" val="2023811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latin typeface="Arial" panose="020B0604020202020204" pitchFamily="34" charset="0"/>
                <a:cs typeface="Arial" panose="020B0604020202020204" pitchFamily="34" charset="0"/>
              </a:rPr>
              <a:t>The act is just as important now as it was in 1998. </a:t>
            </a:r>
          </a:p>
          <a:p>
            <a:r>
              <a:rPr lang="en-GB" baseline="0" dirty="0" smtClean="0">
                <a:latin typeface="Arial" panose="020B0604020202020204" pitchFamily="34" charset="0"/>
                <a:cs typeface="Arial" panose="020B0604020202020204" pitchFamily="34" charset="0"/>
              </a:rPr>
              <a:t>Ensuring diversity in the community and supporting people to live healthy lives.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71AEA29-6F52-4374-801A-E66BA8D76F81}" type="slidenum">
              <a:rPr lang="en-GB" smtClean="0"/>
              <a:t>3</a:t>
            </a:fld>
            <a:endParaRPr lang="en-GB" dirty="0"/>
          </a:p>
        </p:txBody>
      </p:sp>
    </p:spTree>
    <p:extLst>
      <p:ext uri="{BB962C8B-B14F-4D97-AF65-F5344CB8AC3E}">
        <p14:creationId xmlns:p14="http://schemas.microsoft.com/office/powerpoint/2010/main" val="3173193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latin typeface="Arial" panose="020B0604020202020204" pitchFamily="34" charset="0"/>
                <a:cs typeface="Arial" panose="020B0604020202020204" pitchFamily="34" charset="0"/>
              </a:rPr>
              <a:t>Our school also embedded the global links between Wales and Africa and the children are actively involved. The children have raised funds for schools in Africa to have basic resources and every year, two teachers fly to Africa to deliver the resources in person. We have also had African teachers come to visit our school and explain what schools are like in Africa. This is extremely effective as the children can see how fortunate they are but also not take their own things for granted and look after them better. The children are also very enthusiastic to give to the children in Africa.</a:t>
            </a:r>
          </a:p>
          <a:p>
            <a:endParaRPr lang="en-GB" baseline="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71AEA29-6F52-4374-801A-E66BA8D76F81}" type="slidenum">
              <a:rPr lang="en-GB" smtClean="0"/>
              <a:t>4</a:t>
            </a:fld>
            <a:endParaRPr lang="en-GB" dirty="0"/>
          </a:p>
        </p:txBody>
      </p:sp>
    </p:spTree>
    <p:extLst>
      <p:ext uri="{BB962C8B-B14F-4D97-AF65-F5344CB8AC3E}">
        <p14:creationId xmlns:p14="http://schemas.microsoft.com/office/powerpoint/2010/main" val="3368820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The Welsh government produced</a:t>
            </a:r>
            <a:r>
              <a:rPr lang="en-GB" baseline="0" dirty="0" smtClean="0">
                <a:latin typeface="Arial" panose="020B0604020202020204" pitchFamily="34" charset="0"/>
                <a:cs typeface="Arial" panose="020B0604020202020204" pitchFamily="34" charset="0"/>
              </a:rPr>
              <a:t> the document Education for Sustainable Development and Global Citizenship in 2018 to help teachers to teach children and young people. </a:t>
            </a:r>
            <a:r>
              <a:rPr lang="en-GB" dirty="0" smtClean="0">
                <a:latin typeface="Arial" panose="020B0604020202020204" pitchFamily="34" charset="0"/>
                <a:cs typeface="Arial" panose="020B0604020202020204" pitchFamily="34" charset="0"/>
              </a:rPr>
              <a:t>Although,</a:t>
            </a:r>
            <a:r>
              <a:rPr lang="en-GB" baseline="0" dirty="0" smtClean="0">
                <a:latin typeface="Arial" panose="020B0604020202020204" pitchFamily="34" charset="0"/>
                <a:cs typeface="Arial" panose="020B0604020202020204" pitchFamily="34" charset="0"/>
              </a:rPr>
              <a:t> teachers teach children ESDGC, it is not an additional subject and it is more than knowledge. ESDGC is not just for one teacher, it is for a whole school approach and it is also not just for classroom purposes. The document helps teachers to deliver these lessons whilst supporting statutory subjects, relevant frames, other relevant non-statutory frames, the 14-19 learning core and even the Welsh language. Teaches children the links between society, economy and environment between their own lives and others around the world.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71AEA29-6F52-4374-801A-E66BA8D76F81}" type="slidenum">
              <a:rPr lang="en-GB" smtClean="0"/>
              <a:t>5</a:t>
            </a:fld>
            <a:endParaRPr lang="en-GB" dirty="0"/>
          </a:p>
        </p:txBody>
      </p:sp>
    </p:spTree>
    <p:extLst>
      <p:ext uri="{BB962C8B-B14F-4D97-AF65-F5344CB8AC3E}">
        <p14:creationId xmlns:p14="http://schemas.microsoft.com/office/powerpoint/2010/main" val="1655216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already stated, it is important that all schools ensure a whole school approach, that can ensure long term sustainability (Wales. Department for Education and Skills. 2018, p.19). </a:t>
            </a:r>
          </a:p>
          <a:p>
            <a:endParaRPr lang="en-GB" dirty="0" smtClean="0"/>
          </a:p>
          <a:p>
            <a:pPr marL="171450" indent="-171450">
              <a:buFont typeface="Arial" panose="020B0604020202020204" pitchFamily="34" charset="0"/>
              <a:buChar char="•"/>
            </a:pPr>
            <a:r>
              <a:rPr lang="en-GB" dirty="0" smtClean="0"/>
              <a:t>Global implications such</a:t>
            </a:r>
            <a:r>
              <a:rPr lang="en-GB" baseline="0" dirty="0" smtClean="0"/>
              <a:t> as, throwing rubbish, not leaving the water running and taking care of the planet. Teachers in school will ensure that children do these things</a:t>
            </a:r>
          </a:p>
          <a:p>
            <a:pPr marL="171450" indent="-171450">
              <a:buFont typeface="Arial" panose="020B0604020202020204" pitchFamily="34" charset="0"/>
              <a:buChar char="•"/>
            </a:pPr>
            <a:r>
              <a:rPr lang="en-GB" baseline="0" dirty="0" smtClean="0"/>
              <a:t>The children will learn how some schools across the world do not have the same as us – local schools have raised money for schools in Africa so they are able to buy school equipment. Local schools have links to schools in Africa so the children have also been in contact with children from Africa and some teachers have gone out there to give the equipment over. This scheme was called, ‘Children and Young people’s scheme’ which Wales embedded from the rights that all children deserve all aspects of the school life (UNICEF, 2021).</a:t>
            </a:r>
          </a:p>
          <a:p>
            <a:pPr marL="171450" indent="-171450">
              <a:buFont typeface="Arial" panose="020B0604020202020204" pitchFamily="34" charset="0"/>
              <a:buChar char="•"/>
            </a:pPr>
            <a:r>
              <a:rPr lang="en-GB" baseline="0" dirty="0" smtClean="0"/>
              <a:t>The children will design posters to place around the school and local area to encourage recycling and to not throw litter on the floor. This has had positive feedback from the neighbours and the children enjoy these sorts of activities</a:t>
            </a:r>
          </a:p>
          <a:p>
            <a:pPr marL="171450" indent="-171450">
              <a:buFont typeface="Arial" panose="020B0604020202020204" pitchFamily="34" charset="0"/>
              <a:buChar char="•"/>
            </a:pPr>
            <a:r>
              <a:rPr lang="en-GB" baseline="0" dirty="0" smtClean="0"/>
              <a:t>The children will help to decide on which trees and plants to plan in the yard which helps the children to become excited about biodiversity and also become actively involved in these activities</a:t>
            </a:r>
          </a:p>
          <a:p>
            <a:pPr marL="171450" indent="-171450">
              <a:buFont typeface="Arial" panose="020B0604020202020204" pitchFamily="34" charset="0"/>
              <a:buChar char="•"/>
            </a:pPr>
            <a:r>
              <a:rPr lang="en-GB" baseline="0" dirty="0" smtClean="0"/>
              <a:t>The school has had links with schools in Africa</a:t>
            </a:r>
          </a:p>
          <a:p>
            <a:pPr marL="171450" indent="-171450">
              <a:buFont typeface="Arial" panose="020B0604020202020204" pitchFamily="34" charset="0"/>
              <a:buChar char="•"/>
            </a:pPr>
            <a:r>
              <a:rPr lang="en-GB" baseline="0" dirty="0" smtClean="0"/>
              <a:t>Each month there is a ‘language of the month’ and in assemblies for that month, the teacher will give basic words for the children to learn in that language and also read stories about that country</a:t>
            </a:r>
          </a:p>
          <a:p>
            <a:pPr marL="171450" indent="-171450">
              <a:buFont typeface="Arial" panose="020B0604020202020204" pitchFamily="34" charset="0"/>
              <a:buChar char="•"/>
            </a:pPr>
            <a:endParaRPr lang="en-GB" baseline="0" dirty="0" smtClean="0"/>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smtClean="0">
                <a:latin typeface="Arial" panose="020B0604020202020204" pitchFamily="34" charset="0"/>
                <a:cs typeface="Arial" panose="020B0604020202020204" pitchFamily="34" charset="0"/>
              </a:rPr>
              <a:t>Following on from the four purposes, our school introduced a dragon teddy called Dylan, whom had four friends – ‘Ambitious Aaron’, ‘Enterprising Ernie’, ‘Healthy </a:t>
            </a:r>
            <a:r>
              <a:rPr lang="en-GB" baseline="0" dirty="0" err="1" smtClean="0">
                <a:latin typeface="Arial" panose="020B0604020202020204" pitchFamily="34" charset="0"/>
                <a:cs typeface="Arial" panose="020B0604020202020204" pitchFamily="34" charset="0"/>
              </a:rPr>
              <a:t>Hetty</a:t>
            </a:r>
            <a:r>
              <a:rPr lang="en-GB" baseline="0" dirty="0" smtClean="0">
                <a:latin typeface="Arial" panose="020B0604020202020204" pitchFamily="34" charset="0"/>
                <a:cs typeface="Arial" panose="020B0604020202020204" pitchFamily="34" charset="0"/>
              </a:rPr>
              <a:t>’ and ‘Ethical Ethel’. The children learnt why each one was called that, why it is important and how to copy their good behaviours. Once the children have completed a task which is linked to one of the dragons, the teaching assistant will take a photo of them to stick in the classroom to show they have copied a good behaviour.</a:t>
            </a:r>
            <a:endParaRPr lang="en-GB"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6</a:t>
            </a:fld>
            <a:endParaRPr lang="en-GB" dirty="0"/>
          </a:p>
        </p:txBody>
      </p:sp>
    </p:spTree>
    <p:extLst>
      <p:ext uri="{BB962C8B-B14F-4D97-AF65-F5344CB8AC3E}">
        <p14:creationId xmlns:p14="http://schemas.microsoft.com/office/powerpoint/2010/main" val="869066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Children will have</a:t>
            </a:r>
            <a:r>
              <a:rPr lang="en-GB" baseline="0" dirty="0" smtClean="0"/>
              <a:t> less time to concentrate on their main subjects</a:t>
            </a:r>
          </a:p>
          <a:p>
            <a:pPr marL="171450" indent="-171450">
              <a:buFont typeface="Arial" panose="020B0604020202020204" pitchFamily="34" charset="0"/>
              <a:buChar char="•"/>
            </a:pPr>
            <a:r>
              <a:rPr lang="en-GB" baseline="0" dirty="0" smtClean="0"/>
              <a:t>Some children may feel frightened when they hear reasons why we do things or statistics about the world</a:t>
            </a:r>
          </a:p>
          <a:p>
            <a:pPr marL="171450" indent="-171450">
              <a:buFont typeface="Arial" panose="020B0604020202020204" pitchFamily="34" charset="0"/>
              <a:buChar char="•"/>
            </a:pPr>
            <a:r>
              <a:rPr lang="en-GB" baseline="0" dirty="0" smtClean="0"/>
              <a:t>Again, with their main subjects, ESDGC could be to complicated for them to learn as well as everything else</a:t>
            </a:r>
          </a:p>
          <a:p>
            <a:pPr marL="171450" indent="-171450">
              <a:buFont typeface="Arial" panose="020B0604020202020204" pitchFamily="34" charset="0"/>
              <a:buChar char="•"/>
            </a:pPr>
            <a:r>
              <a:rPr lang="en-GB" baseline="0" dirty="0" smtClean="0"/>
              <a:t>Teachers already struggle with their time as it is, so another subject would mean they have to plan more</a:t>
            </a:r>
          </a:p>
          <a:p>
            <a:pPr marL="171450" indent="-171450">
              <a:buFont typeface="Arial" panose="020B0604020202020204" pitchFamily="34" charset="0"/>
              <a:buChar char="•"/>
            </a:pPr>
            <a:r>
              <a:rPr lang="en-GB" baseline="0" dirty="0" smtClean="0"/>
              <a:t>Some schools may not have soil and grass in their gardens to promote nature lessons. Our schools only has a couple small gardens, however, our main chair governor has rented out a nearby allotment for the children to dig and plant things. Each term, a new year group will visit </a:t>
            </a:r>
            <a:r>
              <a:rPr lang="en-GB" baseline="0" smtClean="0"/>
              <a:t>the allotment weekly</a:t>
            </a:r>
          </a:p>
        </p:txBody>
      </p:sp>
      <p:sp>
        <p:nvSpPr>
          <p:cNvPr id="4" name="Slide Number Placeholder 3"/>
          <p:cNvSpPr>
            <a:spLocks noGrp="1"/>
          </p:cNvSpPr>
          <p:nvPr>
            <p:ph type="sldNum" sz="quarter" idx="10"/>
          </p:nvPr>
        </p:nvSpPr>
        <p:spPr/>
        <p:txBody>
          <a:bodyPr/>
          <a:lstStyle/>
          <a:p>
            <a:fld id="{771AEA29-6F52-4374-801A-E66BA8D76F81}" type="slidenum">
              <a:rPr lang="en-GB" smtClean="0"/>
              <a:t>7</a:t>
            </a:fld>
            <a:endParaRPr lang="en-GB"/>
          </a:p>
        </p:txBody>
      </p:sp>
    </p:spTree>
    <p:extLst>
      <p:ext uri="{BB962C8B-B14F-4D97-AF65-F5344CB8AC3E}">
        <p14:creationId xmlns:p14="http://schemas.microsoft.com/office/powerpoint/2010/main" val="1282515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This is important as children will</a:t>
            </a:r>
            <a:r>
              <a:rPr lang="en-GB" baseline="0" dirty="0" smtClean="0"/>
              <a:t> protect diversity and the environment, they will think ahead to future generations and realise why we do these things, for example, recycling. They will also look after their own things too.</a:t>
            </a:r>
          </a:p>
          <a:p>
            <a:pPr marL="171450" indent="-171450">
              <a:buFont typeface="Arial" panose="020B0604020202020204" pitchFamily="34" charset="0"/>
              <a:buChar char="•"/>
            </a:pPr>
            <a:r>
              <a:rPr lang="en-GB" baseline="0" dirty="0" smtClean="0"/>
              <a:t>Children will look after their self better, for example, not waste paper</a:t>
            </a:r>
          </a:p>
          <a:p>
            <a:pPr marL="171450" indent="-171450">
              <a:buFont typeface="Arial" panose="020B0604020202020204" pitchFamily="34" charset="0"/>
              <a:buChar char="•"/>
            </a:pPr>
            <a:r>
              <a:rPr lang="en-GB" dirty="0" smtClean="0"/>
              <a:t>The Welsh government have provided evidence to show how ESDGC relates to the non-statutory Skills framework</a:t>
            </a:r>
            <a:r>
              <a:rPr lang="en-GB" baseline="0" dirty="0" smtClean="0"/>
              <a:t> (Wales. Department for Education and Skills. 2018, p.23)</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They can enjoy nature, landscapes, habitats, living things. </a:t>
            </a:r>
            <a:r>
              <a:rPr lang="en-GB" dirty="0" smtClean="0">
                <a:latin typeface="Arial" panose="020B0604020202020204" pitchFamily="34" charset="0"/>
                <a:cs typeface="Arial" panose="020B0604020202020204" pitchFamily="34" charset="0"/>
              </a:rPr>
              <a:t>Children will learn to value non-material things as well as material goods </a:t>
            </a:r>
            <a:endParaRPr lang="en-GB" baseline="0" dirty="0" smtClean="0"/>
          </a:p>
          <a:p>
            <a:pPr marL="171450" indent="-171450">
              <a:buFont typeface="Arial" panose="020B0604020202020204" pitchFamily="34" charset="0"/>
              <a:buChar char="•"/>
            </a:pPr>
            <a:r>
              <a:rPr lang="en-GB" baseline="0" dirty="0" smtClean="0"/>
              <a:t>This is effective as it  teaches children how to be open-minded and accepting of other people's faiths and backgrounds</a:t>
            </a:r>
          </a:p>
          <a:p>
            <a:pPr marL="171450" indent="-171450">
              <a:buFont typeface="Arial" panose="020B0604020202020204" pitchFamily="34" charset="0"/>
              <a:buChar char="•"/>
            </a:pPr>
            <a:r>
              <a:rPr lang="en-GB" baseline="0" dirty="0" smtClean="0"/>
              <a:t>In school, each class has two children who are called, ‘eco squad’ and those two children will be in charge of ensuring lights are switched off when they are not needed, plugs are off and the water is not running unnecessary. The children love being actively enjoyed and look forward to becoming part of the ‘eco squad’</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8</a:t>
            </a:fld>
            <a:endParaRPr lang="en-GB"/>
          </a:p>
        </p:txBody>
      </p:sp>
    </p:spTree>
    <p:extLst>
      <p:ext uri="{BB962C8B-B14F-4D97-AF65-F5344CB8AC3E}">
        <p14:creationId xmlns:p14="http://schemas.microsoft.com/office/powerpoint/2010/main" val="1944987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Albert Bandura, emphasized the importance of observing</a:t>
            </a:r>
            <a:r>
              <a:rPr lang="en-GB" sz="1200" b="0" i="0" kern="1200" baseline="0" dirty="0" smtClean="0">
                <a:solidFill>
                  <a:schemeClr val="tx1"/>
                </a:solidFill>
                <a:effectLst/>
                <a:latin typeface="+mn-lt"/>
                <a:ea typeface="+mn-ea"/>
                <a:cs typeface="+mn-cs"/>
              </a:rPr>
              <a:t> and modelling the behaviour of </a:t>
            </a:r>
            <a:r>
              <a:rPr lang="en-GB" sz="1200" b="0" i="0" kern="1200" dirty="0" smtClean="0">
                <a:solidFill>
                  <a:schemeClr val="tx1"/>
                </a:solidFill>
                <a:effectLst/>
                <a:latin typeface="+mn-lt"/>
                <a:ea typeface="+mn-ea"/>
                <a:cs typeface="+mn-cs"/>
              </a:rPr>
              <a:t>others (McLeod, S. 2016). Social learning theory considers how both environmental and cognitive factors interact to influence children’s behaviour</a:t>
            </a:r>
            <a:r>
              <a:rPr lang="en-GB" sz="1200" b="0" i="0" kern="1200" baseline="0" dirty="0" smtClean="0">
                <a:solidFill>
                  <a:schemeClr val="tx1"/>
                </a:solidFill>
                <a:effectLst/>
                <a:latin typeface="+mn-lt"/>
                <a:ea typeface="+mn-ea"/>
                <a:cs typeface="+mn-cs"/>
              </a:rPr>
              <a:t> and learning (McLeod, S. 2016)</a:t>
            </a:r>
            <a:r>
              <a:rPr lang="en-GB" sz="1200" b="0" i="0" kern="1200" dirty="0" smtClean="0">
                <a:solidFill>
                  <a:schemeClr val="tx1"/>
                </a:solidFill>
                <a:effectLst/>
                <a:latin typeface="+mn-lt"/>
                <a:ea typeface="+mn-ea"/>
                <a:cs typeface="+mn-cs"/>
              </a:rPr>
              <a:t>. So therefore, if the children at school see the teachers recycling, picking up litter, turning off lights and taps then they will</a:t>
            </a:r>
            <a:r>
              <a:rPr lang="en-GB" sz="1200" b="0" i="0" kern="1200" baseline="0" dirty="0" smtClean="0">
                <a:solidFill>
                  <a:schemeClr val="tx1"/>
                </a:solidFill>
                <a:effectLst/>
                <a:latin typeface="+mn-lt"/>
                <a:ea typeface="+mn-ea"/>
                <a:cs typeface="+mn-cs"/>
              </a:rPr>
              <a:t> copy and start taking care of our planet also. </a:t>
            </a:r>
            <a:r>
              <a:rPr lang="en-GB" sz="1200" b="0" i="0" kern="1200" baseline="0" dirty="0" smtClean="0">
                <a:solidFill>
                  <a:schemeClr val="tx1"/>
                </a:solidFill>
                <a:effectLst/>
                <a:latin typeface="+mn-lt"/>
                <a:ea typeface="+mn-ea"/>
                <a:cs typeface="+mn-cs"/>
              </a:rPr>
              <a:t>This is also the case in school as the children often look up to the teachers as role models and take on the same traits as the teachers.</a:t>
            </a:r>
            <a:endParaRPr lang="en-GB" sz="1200" b="0" i="0" kern="1200" baseline="0" dirty="0" smtClean="0">
              <a:solidFill>
                <a:schemeClr val="tx1"/>
              </a:solidFill>
              <a:effectLst/>
              <a:latin typeface="+mn-lt"/>
              <a:ea typeface="+mn-ea"/>
              <a:cs typeface="+mn-cs"/>
            </a:endParaRPr>
          </a:p>
          <a:p>
            <a:endParaRPr lang="en-GB" sz="1200" b="0" i="0" kern="1200" baseline="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9</a:t>
            </a:fld>
            <a:endParaRPr lang="en-GB"/>
          </a:p>
        </p:txBody>
      </p:sp>
    </p:spTree>
    <p:extLst>
      <p:ext uri="{BB962C8B-B14F-4D97-AF65-F5344CB8AC3E}">
        <p14:creationId xmlns:p14="http://schemas.microsoft.com/office/powerpoint/2010/main" val="2562637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10</a:t>
            </a:fld>
            <a:endParaRPr lang="en-GB"/>
          </a:p>
        </p:txBody>
      </p:sp>
    </p:spTree>
    <p:extLst>
      <p:ext uri="{BB962C8B-B14F-4D97-AF65-F5344CB8AC3E}">
        <p14:creationId xmlns:p14="http://schemas.microsoft.com/office/powerpoint/2010/main" val="3928882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11</a:t>
            </a:fld>
            <a:endParaRPr lang="en-GB"/>
          </a:p>
        </p:txBody>
      </p:sp>
    </p:spTree>
    <p:extLst>
      <p:ext uri="{BB962C8B-B14F-4D97-AF65-F5344CB8AC3E}">
        <p14:creationId xmlns:p14="http://schemas.microsoft.com/office/powerpoint/2010/main" val="1512668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71137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042418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692045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4A999A3-90F3-4EC9-BCF6-9E4BFE31CAF7}"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3828591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4A999A3-90F3-4EC9-BCF6-9E4BFE31CAF7}" type="datetimeFigureOut">
              <a:rPr lang="en-GB" smtClean="0"/>
              <a:t>06/02/2021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3055426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4A999A3-90F3-4EC9-BCF6-9E4BFE31CAF7}" type="datetimeFigureOut">
              <a:rPr lang="en-GB" smtClean="0"/>
              <a:t>06/02/2021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583971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A999A3-90F3-4EC9-BCF6-9E4BFE31CAF7}" type="datetimeFigureOut">
              <a:rPr lang="en-GB" smtClean="0"/>
              <a:t>06/02/2021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98381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4A999A3-90F3-4EC9-BCF6-9E4BFE31CAF7}"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335177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4A999A3-90F3-4EC9-BCF6-9E4BFE31CAF7}"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903082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268043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52070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3457151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85599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26806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913332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A999A3-90F3-4EC9-BCF6-9E4BFE31CAF7}"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3389047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4A999A3-90F3-4EC9-BCF6-9E4BFE31CAF7}" type="datetimeFigureOut">
              <a:rPr lang="en-GB" smtClean="0"/>
              <a:t>06/02/2021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2F392F6-6C55-4C9F-9A7F-324CFE9BFED5}" type="slidenum">
              <a:rPr lang="en-GB" smtClean="0"/>
              <a:t>‹#›</a:t>
            </a:fld>
            <a:endParaRPr lang="en-GB"/>
          </a:p>
        </p:txBody>
      </p:sp>
    </p:spTree>
    <p:extLst>
      <p:ext uri="{BB962C8B-B14F-4D97-AF65-F5344CB8AC3E}">
        <p14:creationId xmlns:p14="http://schemas.microsoft.com/office/powerpoint/2010/main" val="28957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unicef.org.uk/what-we-do/un-convention-child-rights/" TargetMode="External"/><Relationship Id="rId3" Type="http://schemas.openxmlformats.org/officeDocument/2006/relationships/hyperlink" Target="https://www.envirotech-online.com/news/air-monitoring/6/breaking-news/what-are-the-top-5-environmental-concerns-for-2019/47579" TargetMode="External"/><Relationship Id="rId7" Type="http://schemas.openxmlformats.org/officeDocument/2006/relationships/hyperlink" Target="https://www.legislation.gov.uk/ukpga/1998/38/contents" TargetMode="External"/><Relationship Id="rId12" Type="http://schemas.openxmlformats.org/officeDocument/2006/relationships/hyperlink" Target="https://youaremom.com/parenting/raising-a-child/social-environment/social-learning-theor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uwtsd.ac.uk/media/uwtsd-website/content-assets/documents/enhancement-unit/wales-journal/71-76-Tinney-and-Merriman.pdf" TargetMode="External"/><Relationship Id="rId11" Type="http://schemas.openxmlformats.org/officeDocument/2006/relationships/hyperlink" Target="https://hwb.gov.wales/api/storage/eaf467e6-30fe-45c9-93ef-cb30f31f1c90/common-understanding-for-school.pdf" TargetMode="External"/><Relationship Id="rId5" Type="http://schemas.openxmlformats.org/officeDocument/2006/relationships/hyperlink" Target="https://www.theworldcounts.com/challenges/planet-earth" TargetMode="External"/><Relationship Id="rId10" Type="http://schemas.openxmlformats.org/officeDocument/2006/relationships/hyperlink" Target="https://gov.wales/curriculum-wales-overview" TargetMode="External"/><Relationship Id="rId4" Type="http://schemas.openxmlformats.org/officeDocument/2006/relationships/hyperlink" Target="https://www.globalcitizen.org/en/issue/health/" TargetMode="External"/><Relationship Id="rId9" Type="http://schemas.openxmlformats.org/officeDocument/2006/relationships/hyperlink" Target="https://democratic.bridgend.gov.uk/Data/Council/200604191400/Agenda/012976.pdf"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367915"/>
            <a:ext cx="7657715" cy="608829"/>
          </a:xfrm>
        </p:spPr>
        <p:txBody>
          <a:bodyPr/>
          <a:lstStyle/>
          <a:p>
            <a:pPr algn="ctr"/>
            <a:r>
              <a:rPr lang="en-GB" sz="3200" u="sng" dirty="0" smtClean="0">
                <a:latin typeface="Arial" panose="020B0604020202020204" pitchFamily="34" charset="0"/>
                <a:ea typeface="Times New Roman" panose="02020603050405020304" pitchFamily="18" charset="0"/>
                <a:cs typeface="Arial" panose="020B0604020202020204" pitchFamily="34" charset="0"/>
              </a:rPr>
              <a:t>Global Perspectives in Education</a:t>
            </a:r>
            <a:endParaRPr lang="en-GB" sz="3200" u="sng"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742841" y="5046516"/>
            <a:ext cx="1667858" cy="1096899"/>
          </a:xfrm>
        </p:spPr>
        <p:txBody>
          <a:bodyPr/>
          <a:lstStyle/>
          <a:p>
            <a:r>
              <a:rPr lang="en-GB" dirty="0" smtClean="0">
                <a:latin typeface="Arial" panose="020B0604020202020204" pitchFamily="34" charset="0"/>
                <a:cs typeface="Arial" panose="020B0604020202020204" pitchFamily="34" charset="0"/>
              </a:rPr>
              <a:t>By 2008420</a:t>
            </a:r>
            <a:endParaRPr lang="en-GB" dirty="0">
              <a:latin typeface="Arial" panose="020B0604020202020204" pitchFamily="34" charset="0"/>
              <a:cs typeface="Arial" panose="020B0604020202020204" pitchFamily="34" charset="0"/>
            </a:endParaRPr>
          </a:p>
        </p:txBody>
      </p:sp>
      <p:sp>
        <p:nvSpPr>
          <p:cNvPr id="4" name="Title 1"/>
          <p:cNvSpPr txBox="1">
            <a:spLocks/>
          </p:cNvSpPr>
          <p:nvPr/>
        </p:nvSpPr>
        <p:spPr>
          <a:xfrm>
            <a:off x="1507066" y="1548243"/>
            <a:ext cx="7903633" cy="3188390"/>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latin typeface="Arial" panose="020B0604020202020204" pitchFamily="34" charset="0"/>
                <a:ea typeface="Times New Roman" panose="02020603050405020304" pitchFamily="18" charset="0"/>
                <a:cs typeface="Arial" panose="020B0604020202020204" pitchFamily="34" charset="0"/>
              </a:rPr>
              <a:t>Education for Sustainability </a:t>
            </a:r>
            <a:r>
              <a:rPr lang="en-GB" dirty="0" smtClean="0">
                <a:latin typeface="Arial" panose="020B0604020202020204" pitchFamily="34" charset="0"/>
                <a:ea typeface="Times New Roman" panose="02020603050405020304" pitchFamily="18" charset="0"/>
                <a:cs typeface="Arial" panose="020B0604020202020204" pitchFamily="34" charset="0"/>
              </a:rPr>
              <a:t>Development and </a:t>
            </a:r>
            <a:r>
              <a:rPr lang="en-GB" dirty="0">
                <a:latin typeface="Arial" panose="020B0604020202020204" pitchFamily="34" charset="0"/>
                <a:ea typeface="Times New Roman" panose="02020603050405020304" pitchFamily="18" charset="0"/>
                <a:cs typeface="Arial" panose="020B0604020202020204" pitchFamily="34" charset="0"/>
              </a:rPr>
              <a:t>Global Citizenship (</a:t>
            </a:r>
            <a:r>
              <a:rPr lang="en-GB" dirty="0" smtClean="0">
                <a:latin typeface="Arial" panose="020B0604020202020204" pitchFamily="34" charset="0"/>
                <a:ea typeface="Times New Roman" panose="02020603050405020304" pitchFamily="18" charset="0"/>
                <a:cs typeface="Arial" panose="020B0604020202020204" pitchFamily="34" charset="0"/>
              </a:rPr>
              <a:t>ESDGC)</a:t>
            </a: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2984" y="4165134"/>
            <a:ext cx="2288165" cy="2288165"/>
          </a:xfrm>
          <a:prstGeom prst="rect">
            <a:avLst/>
          </a:prstGeom>
        </p:spPr>
      </p:pic>
    </p:spTree>
    <p:extLst>
      <p:ext uri="{BB962C8B-B14F-4D97-AF65-F5344CB8AC3E}">
        <p14:creationId xmlns:p14="http://schemas.microsoft.com/office/powerpoint/2010/main" val="2026644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Problems in the world</a:t>
            </a:r>
            <a:endParaRPr lang="en-GB" sz="3200" u="sng" dirty="0">
              <a:latin typeface="Arial" panose="020B0604020202020204" pitchFamily="34" charset="0"/>
              <a:cs typeface="Arial" panose="020B0604020202020204" pitchFamily="34" charset="0"/>
            </a:endParaRPr>
          </a:p>
        </p:txBody>
      </p:sp>
      <p:sp>
        <p:nvSpPr>
          <p:cNvPr id="7" name="Content Placeholder 2"/>
          <p:cNvSpPr>
            <a:spLocks noGrp="1"/>
          </p:cNvSpPr>
          <p:nvPr>
            <p:ph idx="1"/>
          </p:nvPr>
        </p:nvSpPr>
        <p:spPr>
          <a:xfrm>
            <a:off x="677334" y="1901144"/>
            <a:ext cx="4618566" cy="2842078"/>
          </a:xfrm>
        </p:spPr>
        <p:txBody>
          <a:bodyPr>
            <a:normAutofit/>
          </a:bodyPr>
          <a:lstStyle/>
          <a:p>
            <a:pPr marL="0" indent="0">
              <a:buNone/>
            </a:pPr>
            <a:r>
              <a:rPr lang="en-GB" sz="2400" b="1" dirty="0" smtClean="0">
                <a:latin typeface="Arial" panose="020B0604020202020204" pitchFamily="34" charset="0"/>
                <a:cs typeface="Arial" panose="020B0604020202020204" pitchFamily="34" charset="0"/>
              </a:rPr>
              <a:t>Environment</a:t>
            </a:r>
            <a:endParaRPr lang="en-GB" sz="2400" b="1" dirty="0">
              <a:latin typeface="Arial" panose="020B0604020202020204" pitchFamily="34" charset="0"/>
              <a:cs typeface="Arial" panose="020B0604020202020204" pitchFamily="34" charset="0"/>
            </a:endParaRPr>
          </a:p>
          <a:p>
            <a:r>
              <a:rPr lang="en-GB" sz="1900" dirty="0" smtClean="0">
                <a:latin typeface="Arial" panose="020B0604020202020204" pitchFamily="34" charset="0"/>
                <a:cs typeface="Arial" panose="020B0604020202020204" pitchFamily="34" charset="0"/>
              </a:rPr>
              <a:t>Biodiversity</a:t>
            </a:r>
          </a:p>
          <a:p>
            <a:r>
              <a:rPr lang="en-GB" sz="1900" dirty="0" smtClean="0">
                <a:latin typeface="Arial" panose="020B0604020202020204" pitchFamily="34" charset="0"/>
                <a:cs typeface="Arial" panose="020B0604020202020204" pitchFamily="34" charset="0"/>
              </a:rPr>
              <a:t>Water pollution</a:t>
            </a:r>
          </a:p>
          <a:p>
            <a:r>
              <a:rPr lang="en-GB" sz="1900" dirty="0" smtClean="0">
                <a:latin typeface="Arial" panose="020B0604020202020204" pitchFamily="34" charset="0"/>
                <a:cs typeface="Arial" panose="020B0604020202020204" pitchFamily="34" charset="0"/>
              </a:rPr>
              <a:t>Deforestation</a:t>
            </a:r>
          </a:p>
          <a:p>
            <a:r>
              <a:rPr lang="en-GB" sz="1900" dirty="0" smtClean="0">
                <a:latin typeface="Arial" panose="020B0604020202020204" pitchFamily="34" charset="0"/>
                <a:cs typeface="Arial" panose="020B0604020202020204" pitchFamily="34" charset="0"/>
              </a:rPr>
              <a:t>Pollution</a:t>
            </a:r>
          </a:p>
          <a:p>
            <a:r>
              <a:rPr lang="en-GB" sz="1900" dirty="0" smtClean="0">
                <a:latin typeface="Arial" panose="020B0604020202020204" pitchFamily="34" charset="0"/>
                <a:cs typeface="Arial" panose="020B0604020202020204" pitchFamily="34" charset="0"/>
              </a:rPr>
              <a:t>Climate Change</a:t>
            </a:r>
          </a:p>
          <a:p>
            <a:pPr marL="0" indent="0" algn="r">
              <a:buNone/>
            </a:pPr>
            <a:r>
              <a:rPr lang="en-GB" sz="1050" dirty="0" smtClean="0">
                <a:latin typeface="Arial" panose="020B0604020202020204" pitchFamily="34" charset="0"/>
                <a:cs typeface="Arial" panose="020B0604020202020204" pitchFamily="34" charset="0"/>
              </a:rPr>
              <a:t>Environmental Technology (2018)</a:t>
            </a: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8" name="Content Placeholder 2"/>
          <p:cNvSpPr txBox="1">
            <a:spLocks/>
          </p:cNvSpPr>
          <p:nvPr/>
        </p:nvSpPr>
        <p:spPr>
          <a:xfrm>
            <a:off x="5056101" y="1930400"/>
            <a:ext cx="1485900" cy="704850"/>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b="1" dirty="0" smtClean="0">
                <a:latin typeface="Arial" panose="020B0604020202020204" pitchFamily="34" charset="0"/>
                <a:cs typeface="Arial" panose="020B0604020202020204" pitchFamily="34" charset="0"/>
              </a:rPr>
              <a:t>Poverty</a:t>
            </a:r>
          </a:p>
          <a:p>
            <a:pPr marL="0" indent="0" algn="r">
              <a:buFont typeface="Wingdings 3" charset="2"/>
              <a:buNone/>
            </a:pPr>
            <a:r>
              <a:rPr lang="en-GB" sz="1050" dirty="0" smtClean="0">
                <a:latin typeface="Arial" panose="020B0604020202020204" pitchFamily="34" charset="0"/>
                <a:cs typeface="Arial" panose="020B0604020202020204" pitchFamily="34" charset="0"/>
              </a:rPr>
              <a:t>)</a:t>
            </a:r>
          </a:p>
          <a:p>
            <a:pPr lvl="8"/>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9" name="Content Placeholder 2"/>
          <p:cNvSpPr txBox="1">
            <a:spLocks/>
          </p:cNvSpPr>
          <p:nvPr/>
        </p:nvSpPr>
        <p:spPr>
          <a:xfrm>
            <a:off x="7014018" y="2761001"/>
            <a:ext cx="1485900" cy="92188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b="1" dirty="0" smtClean="0">
                <a:latin typeface="Arial" panose="020B0604020202020204" pitchFamily="34" charset="0"/>
                <a:cs typeface="Arial" panose="020B0604020202020204" pitchFamily="34" charset="0"/>
              </a:rPr>
              <a:t>Health</a:t>
            </a:r>
          </a:p>
          <a:p>
            <a:pPr marL="0" indent="0" algn="r">
              <a:buFont typeface="Wingdings 3" charset="2"/>
              <a:buNone/>
            </a:pPr>
            <a:r>
              <a:rPr lang="en-GB" sz="1050" dirty="0" smtClean="0">
                <a:latin typeface="Arial" panose="020B0604020202020204" pitchFamily="34" charset="0"/>
                <a:cs typeface="Arial" panose="020B0604020202020204" pitchFamily="34" charset="0"/>
              </a:rPr>
              <a:t>)</a:t>
            </a:r>
          </a:p>
          <a:p>
            <a:pPr lvl="8"/>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12" name="Content Placeholder 2"/>
          <p:cNvSpPr txBox="1">
            <a:spLocks/>
          </p:cNvSpPr>
          <p:nvPr/>
        </p:nvSpPr>
        <p:spPr>
          <a:xfrm>
            <a:off x="3642168" y="2761002"/>
            <a:ext cx="1485900" cy="92188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b="1" dirty="0" smtClean="0">
                <a:latin typeface="Arial" panose="020B0604020202020204" pitchFamily="34" charset="0"/>
                <a:cs typeface="Arial" panose="020B0604020202020204" pitchFamily="34" charset="0"/>
              </a:rPr>
              <a:t>Trade</a:t>
            </a:r>
          </a:p>
          <a:p>
            <a:pPr marL="0" indent="0" algn="r">
              <a:buFont typeface="Wingdings 3" charset="2"/>
              <a:buNone/>
            </a:pPr>
            <a:r>
              <a:rPr lang="en-GB" sz="1050" dirty="0" smtClean="0">
                <a:latin typeface="Arial" panose="020B0604020202020204" pitchFamily="34" charset="0"/>
                <a:cs typeface="Arial" panose="020B0604020202020204" pitchFamily="34" charset="0"/>
              </a:rPr>
              <a:t>)</a:t>
            </a:r>
          </a:p>
          <a:p>
            <a:pPr lvl="8"/>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3163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Wales</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291771"/>
            <a:ext cx="8596668" cy="5432879"/>
          </a:xfrm>
        </p:spPr>
        <p:txBody>
          <a:bodyPr>
            <a:normAutofit/>
          </a:bodyPr>
          <a:lstStyle/>
          <a:p>
            <a:r>
              <a:rPr lang="en-GB" sz="1900" dirty="0" smtClean="0">
                <a:latin typeface="Arial" panose="020B0604020202020204" pitchFamily="34" charset="0"/>
                <a:cs typeface="Arial" panose="020B0604020202020204" pitchFamily="34" charset="0"/>
              </a:rPr>
              <a:t>The duty was defined under the Government of Wales Act 1998 to promote a development that can be maintained </a:t>
            </a:r>
            <a:r>
              <a:rPr lang="en-GB" sz="1400" dirty="0" smtClean="0">
                <a:latin typeface="Arial" panose="020B0604020202020204" pitchFamily="34" charset="0"/>
                <a:cs typeface="Arial" panose="020B0604020202020204" pitchFamily="34" charset="0"/>
              </a:rPr>
              <a:t>(UK Legislation, 2021)</a:t>
            </a:r>
          </a:p>
          <a:p>
            <a:r>
              <a:rPr lang="en-GB" sz="1900" dirty="0">
                <a:latin typeface="Arial" panose="020B0604020202020204" pitchFamily="34" charset="0"/>
                <a:cs typeface="Arial" panose="020B0604020202020204" pitchFamily="34" charset="0"/>
              </a:rPr>
              <a:t>The Sustainable Development Action Plan </a:t>
            </a:r>
            <a:r>
              <a:rPr lang="en-GB" sz="1900" dirty="0" smtClean="0">
                <a:latin typeface="Arial" panose="020B0604020202020204" pitchFamily="34" charset="0"/>
                <a:cs typeface="Arial" panose="020B0604020202020204" pitchFamily="34" charset="0"/>
              </a:rPr>
              <a:t>2004-2007 identified ESDGC </a:t>
            </a:r>
            <a:r>
              <a:rPr lang="en-GB" sz="1900" dirty="0">
                <a:latin typeface="Arial" panose="020B0604020202020204" pitchFamily="34" charset="0"/>
                <a:cs typeface="Arial" panose="020B0604020202020204" pitchFamily="34" charset="0"/>
              </a:rPr>
              <a:t>as one of the Welsh Assembly Government’s top </a:t>
            </a:r>
            <a:r>
              <a:rPr lang="en-GB" sz="1900" dirty="0" smtClean="0">
                <a:latin typeface="Arial" panose="020B0604020202020204" pitchFamily="34" charset="0"/>
                <a:cs typeface="Arial" panose="020B0604020202020204" pitchFamily="34" charset="0"/>
              </a:rPr>
              <a:t>ten priorities</a:t>
            </a:r>
            <a:r>
              <a:rPr lang="en-GB" sz="19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(Wales. Department for Education and Skills. 2004)</a:t>
            </a:r>
          </a:p>
          <a:p>
            <a:pPr marL="0" indent="0">
              <a:buNone/>
            </a:pPr>
            <a:endParaRPr lang="en-GB" sz="1400" dirty="0" smtClean="0">
              <a:latin typeface="Arial" panose="020B0604020202020204" pitchFamily="34" charset="0"/>
              <a:cs typeface="Arial" panose="020B0604020202020204" pitchFamily="34" charset="0"/>
            </a:endParaRPr>
          </a:p>
          <a:p>
            <a:pPr marL="0" indent="0">
              <a:buNone/>
            </a:pPr>
            <a:r>
              <a:rPr lang="en-GB" sz="1900" dirty="0" smtClean="0">
                <a:latin typeface="Arial" panose="020B0604020202020204" pitchFamily="34" charset="0"/>
                <a:cs typeface="Arial" panose="020B0604020202020204" pitchFamily="34" charset="0"/>
              </a:rPr>
              <a:t>From the action plan, Wales will;</a:t>
            </a:r>
          </a:p>
          <a:p>
            <a:pPr>
              <a:buFont typeface="Wingdings" panose="05000000000000000000" pitchFamily="2" charset="2"/>
              <a:buChar char="§"/>
            </a:pPr>
            <a:r>
              <a:rPr lang="en-GB" sz="1900" dirty="0" smtClean="0">
                <a:latin typeface="Arial" panose="020B0604020202020204" pitchFamily="34" charset="0"/>
                <a:cs typeface="Arial" panose="020B0604020202020204" pitchFamily="34" charset="0"/>
              </a:rPr>
              <a:t>Promote an economy that causes limited damage to the environment</a:t>
            </a:r>
          </a:p>
          <a:p>
            <a:pPr>
              <a:buFont typeface="Wingdings" panose="05000000000000000000" pitchFamily="2" charset="2"/>
              <a:buChar char="§"/>
            </a:pPr>
            <a:r>
              <a:rPr lang="en-GB" sz="1900" dirty="0" smtClean="0">
                <a:latin typeface="Arial" panose="020B0604020202020204" pitchFamily="34" charset="0"/>
                <a:cs typeface="Arial" panose="020B0604020202020204" pitchFamily="34" charset="0"/>
              </a:rPr>
              <a:t>Limit poverty</a:t>
            </a:r>
          </a:p>
          <a:p>
            <a:pPr>
              <a:buFont typeface="Wingdings" panose="05000000000000000000" pitchFamily="2" charset="2"/>
              <a:buChar char="§"/>
            </a:pPr>
            <a:r>
              <a:rPr lang="en-GB" sz="1900" dirty="0">
                <a:latin typeface="Arial" panose="020B0604020202020204" pitchFamily="34" charset="0"/>
                <a:cs typeface="Arial" panose="020B0604020202020204" pitchFamily="34" charset="0"/>
              </a:rPr>
              <a:t>E</a:t>
            </a:r>
            <a:r>
              <a:rPr lang="en-GB" sz="1900" dirty="0" smtClean="0">
                <a:latin typeface="Arial" panose="020B0604020202020204" pitchFamily="34" charset="0"/>
                <a:cs typeface="Arial" panose="020B0604020202020204" pitchFamily="34" charset="0"/>
              </a:rPr>
              <a:t>nsure </a:t>
            </a:r>
            <a:r>
              <a:rPr lang="en-GB" sz="1900" dirty="0">
                <a:latin typeface="Arial" panose="020B0604020202020204" pitchFamily="34" charset="0"/>
                <a:cs typeface="Arial" panose="020B0604020202020204" pitchFamily="34" charset="0"/>
              </a:rPr>
              <a:t>diversity </a:t>
            </a:r>
            <a:r>
              <a:rPr lang="en-GB" sz="1900" dirty="0" smtClean="0">
                <a:latin typeface="Arial" panose="020B0604020202020204" pitchFamily="34" charset="0"/>
                <a:cs typeface="Arial" panose="020B0604020202020204" pitchFamily="34" charset="0"/>
              </a:rPr>
              <a:t>in the community</a:t>
            </a:r>
          </a:p>
          <a:p>
            <a:pPr>
              <a:buFont typeface="Wingdings" panose="05000000000000000000" pitchFamily="2" charset="2"/>
              <a:buChar char="§"/>
            </a:pPr>
            <a:endParaRPr lang="en-GB" sz="1400"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900" dirty="0" smtClean="0">
              <a:latin typeface="Arial" panose="020B0604020202020204" pitchFamily="34" charset="0"/>
              <a:cs typeface="Arial" panose="020B0604020202020204" pitchFamily="34" charset="0"/>
            </a:endParaRP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284" y="5208270"/>
            <a:ext cx="2103966" cy="1262380"/>
          </a:xfrm>
          <a:prstGeom prst="rect">
            <a:avLst/>
          </a:prstGeom>
        </p:spPr>
      </p:pic>
    </p:spTree>
    <p:extLst>
      <p:ext uri="{BB962C8B-B14F-4D97-AF65-F5344CB8AC3E}">
        <p14:creationId xmlns:p14="http://schemas.microsoft.com/office/powerpoint/2010/main" val="1876967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930400"/>
            <a:ext cx="8596668" cy="4794250"/>
          </a:xfrm>
        </p:spPr>
        <p:txBody>
          <a:bodyPr>
            <a:normAutofit/>
          </a:bodyPr>
          <a:lstStyle/>
          <a:p>
            <a:pPr marL="0" indent="0" algn="ctr">
              <a:buNone/>
            </a:pPr>
            <a:r>
              <a:rPr lang="en-GB" dirty="0">
                <a:latin typeface="Arial" panose="020B0604020202020204" pitchFamily="34" charset="0"/>
                <a:cs typeface="Arial" panose="020B0604020202020204" pitchFamily="34" charset="0"/>
              </a:rPr>
              <a:t>Wales plays an important role in NRG4SD (National Regional Governments for Sustainable Development) and has recognized global links between Wales and Africa. </a:t>
            </a:r>
            <a:r>
              <a:rPr lang="en-GB" sz="1050" dirty="0">
                <a:latin typeface="Arial" panose="020B0604020202020204" pitchFamily="34" charset="0"/>
                <a:cs typeface="Arial" panose="020B0604020202020204" pitchFamily="34" charset="0"/>
              </a:rPr>
              <a:t>(Wales. Department for Education and Skills. 2018, p.5</a:t>
            </a:r>
            <a:r>
              <a:rPr lang="en-GB" sz="1050" dirty="0" smtClean="0">
                <a:latin typeface="Arial" panose="020B0604020202020204" pitchFamily="34" charset="0"/>
                <a:cs typeface="Arial" panose="020B0604020202020204" pitchFamily="34" charset="0"/>
              </a:rPr>
              <a:t>)</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The Well-Being of Future Generations (Wales) Act 2015 was implicated to improve the social, economic, environmental and cultural well-being of Wales. Which aims to create a healthier, more equitable, cohesive, resilient, prosperous, vibrantly cultural and globally responsible Wales. </a:t>
            </a:r>
            <a:r>
              <a:rPr lang="en-GB" sz="1100" dirty="0">
                <a:latin typeface="Arial" panose="020B0604020202020204" pitchFamily="34" charset="0"/>
                <a:cs typeface="Arial" panose="020B0604020202020204" pitchFamily="34" charset="0"/>
              </a:rPr>
              <a:t>(Wales. Department for Education and Skills. 2015, p.3-6)</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900" dirty="0" smtClean="0">
              <a:latin typeface="Arial" panose="020B0604020202020204" pitchFamily="34" charset="0"/>
              <a:cs typeface="Arial" panose="020B0604020202020204" pitchFamily="34" charset="0"/>
            </a:endParaRP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284" y="5208270"/>
            <a:ext cx="2103966" cy="1262380"/>
          </a:xfrm>
          <a:prstGeom prst="rect">
            <a:avLst/>
          </a:prstGeom>
        </p:spPr>
      </p:pic>
    </p:spTree>
    <p:extLst>
      <p:ext uri="{BB962C8B-B14F-4D97-AF65-F5344CB8AC3E}">
        <p14:creationId xmlns:p14="http://schemas.microsoft.com/office/powerpoint/2010/main" val="754037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Education for Sustainable Development and Global Citizenship</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Prepares children and young people for life in the 21</a:t>
            </a:r>
            <a:r>
              <a:rPr lang="en-GB" baseline="30000" dirty="0" smtClean="0">
                <a:latin typeface="Arial" panose="020B0604020202020204" pitchFamily="34" charset="0"/>
                <a:cs typeface="Arial" panose="020B0604020202020204" pitchFamily="34" charset="0"/>
              </a:rPr>
              <a:t>st</a:t>
            </a:r>
            <a:r>
              <a:rPr lang="en-GB" dirty="0" smtClean="0">
                <a:latin typeface="Arial" panose="020B0604020202020204" pitchFamily="34" charset="0"/>
                <a:cs typeface="Arial" panose="020B0604020202020204" pitchFamily="34" charset="0"/>
              </a:rPr>
              <a:t> century</a:t>
            </a:r>
          </a:p>
          <a:p>
            <a:r>
              <a:rPr lang="en-GB" dirty="0" smtClean="0">
                <a:latin typeface="Arial" panose="020B0604020202020204" pitchFamily="34" charset="0"/>
                <a:cs typeface="Arial" panose="020B0604020202020204" pitchFamily="34" charset="0"/>
              </a:rPr>
              <a:t>Teaches children the links between society, economy and environment</a:t>
            </a:r>
          </a:p>
          <a:p>
            <a:r>
              <a:rPr lang="en-GB" dirty="0" smtClean="0">
                <a:latin typeface="Arial" panose="020B0604020202020204" pitchFamily="34" charset="0"/>
                <a:cs typeface="Arial" panose="020B0604020202020204" pitchFamily="34" charset="0"/>
              </a:rPr>
              <a:t>Encourages children to understand the importance of requirements for future generations, as well as now</a:t>
            </a:r>
          </a:p>
          <a:p>
            <a:r>
              <a:rPr lang="en-GB" dirty="0" smtClean="0">
                <a:latin typeface="Arial" panose="020B0604020202020204" pitchFamily="34" charset="0"/>
                <a:cs typeface="Arial" panose="020B0604020202020204" pitchFamily="34" charset="0"/>
              </a:rPr>
              <a:t>Teaches the relationships between power, resources and human rights</a:t>
            </a:r>
          </a:p>
          <a:p>
            <a:r>
              <a:rPr lang="en-GB" dirty="0" smtClean="0">
                <a:latin typeface="Arial" panose="020B0604020202020204" pitchFamily="34" charset="0"/>
                <a:cs typeface="Arial" panose="020B0604020202020204" pitchFamily="34" charset="0"/>
              </a:rPr>
              <a:t>Teaches children to understand the implications of what we do and how our actions affect the environment</a:t>
            </a:r>
          </a:p>
          <a:p>
            <a:r>
              <a:rPr lang="en-GB" dirty="0" smtClean="0">
                <a:latin typeface="Arial" panose="020B0604020202020204" pitchFamily="34" charset="0"/>
                <a:cs typeface="Arial" panose="020B0604020202020204" pitchFamily="34" charset="0"/>
              </a:rPr>
              <a:t>Helps to build values and attitudes</a:t>
            </a:r>
            <a:r>
              <a:rPr lang="en-GB" dirty="0">
                <a:latin typeface="Arial" panose="020B0604020202020204" pitchFamily="34" charset="0"/>
                <a:cs typeface="Arial" panose="020B0604020202020204" pitchFamily="34" charset="0"/>
              </a:rPr>
              <a:t>, understanding and </a:t>
            </a:r>
            <a:r>
              <a:rPr lang="en-GB" dirty="0" smtClean="0">
                <a:latin typeface="Arial" panose="020B0604020202020204" pitchFamily="34" charset="0"/>
                <a:cs typeface="Arial" panose="020B0604020202020204" pitchFamily="34" charset="0"/>
              </a:rPr>
              <a:t>skills</a:t>
            </a:r>
          </a:p>
          <a:p>
            <a:pPr marL="0" indent="0" algn="r">
              <a:buNone/>
            </a:pPr>
            <a:r>
              <a:rPr lang="en-GB" sz="1050" dirty="0" smtClean="0">
                <a:latin typeface="Arial" panose="020B0604020202020204" pitchFamily="34" charset="0"/>
                <a:cs typeface="Arial" panose="020B0604020202020204" pitchFamily="34" charset="0"/>
              </a:rPr>
              <a:t>Wales. Department for Education and Skills. 2018, p.3-4)</a:t>
            </a: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4" name="Title 1"/>
          <p:cNvSpPr txBox="1">
            <a:spLocks/>
          </p:cNvSpPr>
          <p:nvPr/>
        </p:nvSpPr>
        <p:spPr>
          <a:xfrm>
            <a:off x="307219" y="5419874"/>
            <a:ext cx="4816323" cy="122767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dirty="0"/>
              <a:t>“Education is the </a:t>
            </a:r>
            <a:r>
              <a:rPr lang="en-GB" sz="2400" dirty="0" smtClean="0"/>
              <a:t>most powerful </a:t>
            </a:r>
            <a:r>
              <a:rPr lang="en-GB" sz="2400" dirty="0"/>
              <a:t>weapon you can use to change the world” - Nelson Mandela</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9871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What schools do</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82271"/>
            <a:ext cx="8596668" cy="4673599"/>
          </a:xfrm>
        </p:spPr>
        <p:txBody>
          <a:bodyPr>
            <a:normAutofit fontScale="92500" lnSpcReduction="10000"/>
          </a:bodyPr>
          <a:lstStyle/>
          <a:p>
            <a:pPr marL="0" indent="0" algn="ctr">
              <a:buNone/>
            </a:pPr>
            <a:r>
              <a:rPr lang="en-GB" sz="1900" dirty="0" err="1" smtClean="0">
                <a:latin typeface="Arial" panose="020B0604020202020204" pitchFamily="34" charset="0"/>
                <a:cs typeface="Arial" panose="020B0604020202020204" pitchFamily="34" charset="0"/>
              </a:rPr>
              <a:t>Estyn</a:t>
            </a:r>
            <a:r>
              <a:rPr lang="en-GB" sz="1900" dirty="0" smtClean="0">
                <a:latin typeface="Arial" panose="020B0604020202020204" pitchFamily="34" charset="0"/>
                <a:cs typeface="Arial" panose="020B0604020202020204" pitchFamily="34" charset="0"/>
              </a:rPr>
              <a:t> updated their inspection in 2006 for schools to ensure effective delivery of ‘Education for Sustainable Development and Global Citizenship’ and highlighted the areas that schools in Wales need to address </a:t>
            </a:r>
            <a:r>
              <a:rPr lang="en-GB" sz="1100" dirty="0" smtClean="0">
                <a:latin typeface="Arial" panose="020B0604020202020204" pitchFamily="34" charset="0"/>
                <a:cs typeface="Arial" panose="020B0604020202020204" pitchFamily="34" charset="0"/>
              </a:rPr>
              <a:t>(Wales. Department for Education and Skills. 2018, p.21)</a:t>
            </a:r>
          </a:p>
          <a:p>
            <a:pPr marL="0" indent="0" algn="ctr">
              <a:buNone/>
            </a:pPr>
            <a:endParaRPr lang="en-GB" sz="1050" dirty="0" smtClean="0">
              <a:latin typeface="Arial" panose="020B0604020202020204" pitchFamily="34" charset="0"/>
              <a:cs typeface="Arial" panose="020B0604020202020204" pitchFamily="34" charset="0"/>
            </a:endParaRPr>
          </a:p>
          <a:p>
            <a:pPr marL="0" indent="0">
              <a:buNone/>
            </a:pPr>
            <a:r>
              <a:rPr lang="en-GB" sz="1900" dirty="0" smtClean="0">
                <a:solidFill>
                  <a:schemeClr val="accent1"/>
                </a:solidFill>
                <a:latin typeface="Arial" panose="020B0604020202020204" pitchFamily="34" charset="0"/>
                <a:cs typeface="Arial" panose="020B0604020202020204" pitchFamily="34" charset="0"/>
              </a:rPr>
              <a:t>Schools will;</a:t>
            </a:r>
          </a:p>
          <a:p>
            <a:r>
              <a:rPr lang="en-GB" sz="1900" dirty="0" smtClean="0">
                <a:latin typeface="Arial" panose="020B0604020202020204" pitchFamily="34" charset="0"/>
                <a:cs typeface="Arial" panose="020B0604020202020204" pitchFamily="34" charset="0"/>
              </a:rPr>
              <a:t>Teach children to respect the environment, value diversity and be aware of global implications</a:t>
            </a:r>
          </a:p>
          <a:p>
            <a:r>
              <a:rPr lang="en-GB" sz="1900" dirty="0" smtClean="0">
                <a:latin typeface="Arial" panose="020B0604020202020204" pitchFamily="34" charset="0"/>
                <a:cs typeface="Arial" panose="020B0604020202020204" pitchFamily="34" charset="0"/>
              </a:rPr>
              <a:t>Teach children about global poverty</a:t>
            </a:r>
          </a:p>
          <a:p>
            <a:r>
              <a:rPr lang="en-GB" sz="1900" dirty="0">
                <a:latin typeface="Arial" panose="020B0604020202020204" pitchFamily="34" charset="0"/>
                <a:cs typeface="Arial" panose="020B0604020202020204" pitchFamily="34" charset="0"/>
              </a:rPr>
              <a:t>Involve children in decision making regarding the </a:t>
            </a:r>
            <a:r>
              <a:rPr lang="en-GB" sz="1900" dirty="0" smtClean="0">
                <a:latin typeface="Arial" panose="020B0604020202020204" pitchFamily="34" charset="0"/>
                <a:cs typeface="Arial" panose="020B0604020202020204" pitchFamily="34" charset="0"/>
              </a:rPr>
              <a:t>school</a:t>
            </a:r>
          </a:p>
          <a:p>
            <a:r>
              <a:rPr lang="en-GB" sz="1900" dirty="0" smtClean="0">
                <a:latin typeface="Arial" panose="020B0604020202020204" pitchFamily="34" charset="0"/>
                <a:cs typeface="Arial" panose="020B0604020202020204" pitchFamily="34" charset="0"/>
              </a:rPr>
              <a:t>Encourage children to promote biodiversity</a:t>
            </a:r>
          </a:p>
          <a:p>
            <a:r>
              <a:rPr lang="en-GB" sz="1900" dirty="0" smtClean="0">
                <a:latin typeface="Arial" panose="020B0604020202020204" pitchFamily="34" charset="0"/>
                <a:cs typeface="Arial" panose="020B0604020202020204" pitchFamily="34" charset="0"/>
              </a:rPr>
              <a:t>Work with outside agencies</a:t>
            </a:r>
          </a:p>
          <a:p>
            <a:r>
              <a:rPr lang="en-GB" sz="1900" dirty="0" smtClean="0">
                <a:latin typeface="Arial" panose="020B0604020202020204" pitchFamily="34" charset="0"/>
                <a:cs typeface="Arial" panose="020B0604020202020204" pitchFamily="34" charset="0"/>
              </a:rPr>
              <a:t>Read stories from a variety of cultures</a:t>
            </a:r>
            <a:endParaRPr lang="en-GB" sz="1900" dirty="0">
              <a:latin typeface="Arial" panose="020B0604020202020204" pitchFamily="34" charset="0"/>
              <a:cs typeface="Arial" panose="020B0604020202020204" pitchFamily="34" charset="0"/>
            </a:endParaRPr>
          </a:p>
          <a:p>
            <a:r>
              <a:rPr lang="en-GB" sz="1900" dirty="0" smtClean="0">
                <a:latin typeface="Arial" panose="020B0604020202020204" pitchFamily="34" charset="0"/>
                <a:cs typeface="Arial" panose="020B0604020202020204" pitchFamily="34" charset="0"/>
              </a:rPr>
              <a:t>Teach the four purposes which includes, teaching the children to be ‘ethical, informed citizens of Wales and the world’ </a:t>
            </a:r>
            <a:r>
              <a:rPr lang="en-GB" sz="1100" dirty="0" smtClean="0">
                <a:latin typeface="Arial" panose="020B0604020202020204" pitchFamily="34" charset="0"/>
                <a:cs typeface="Arial" panose="020B0604020202020204" pitchFamily="34" charset="0"/>
              </a:rPr>
              <a:t>(Wales. Department for Education and Skills. 2017, p.31)</a:t>
            </a: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7183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Weaknesses and Barriers</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291771"/>
            <a:ext cx="8596668" cy="4673599"/>
          </a:xfrm>
        </p:spPr>
        <p:txBody>
          <a:bodyPr>
            <a:normAutofit/>
          </a:bodyPr>
          <a:lstStyle/>
          <a:p>
            <a:r>
              <a:rPr lang="en-GB" dirty="0" smtClean="0">
                <a:latin typeface="Arial" panose="020B0604020202020204" pitchFamily="34" charset="0"/>
                <a:cs typeface="Arial" panose="020B0604020202020204" pitchFamily="34" charset="0"/>
              </a:rPr>
              <a:t>Taking time away from the main curriculum</a:t>
            </a:r>
          </a:p>
          <a:p>
            <a:r>
              <a:rPr lang="en-GB" dirty="0" smtClean="0">
                <a:latin typeface="Arial" panose="020B0604020202020204" pitchFamily="34" charset="0"/>
                <a:cs typeface="Arial" panose="020B0604020202020204" pitchFamily="34" charset="0"/>
              </a:rPr>
              <a:t>It could frighten children</a:t>
            </a:r>
          </a:p>
          <a:p>
            <a:r>
              <a:rPr lang="en-GB" dirty="0" smtClean="0">
                <a:latin typeface="Arial" panose="020B0604020202020204" pitchFamily="34" charset="0"/>
                <a:cs typeface="Arial" panose="020B0604020202020204" pitchFamily="34" charset="0"/>
              </a:rPr>
              <a:t>It could be too complicated for children to grasp</a:t>
            </a:r>
          </a:p>
          <a:p>
            <a:r>
              <a:rPr lang="en-GB" dirty="0" smtClean="0">
                <a:latin typeface="Arial" panose="020B0604020202020204" pitchFamily="34" charset="0"/>
                <a:cs typeface="Arial" panose="020B0604020202020204" pitchFamily="34" charset="0"/>
              </a:rPr>
              <a:t>Teachers have to plan how to bring ESDGC into the classroom</a:t>
            </a:r>
          </a:p>
          <a:p>
            <a:r>
              <a:rPr lang="en-GB" dirty="0" smtClean="0">
                <a:latin typeface="Arial" panose="020B0604020202020204" pitchFamily="34" charset="0"/>
                <a:cs typeface="Arial" panose="020B0604020202020204" pitchFamily="34" charset="0"/>
              </a:rPr>
              <a:t>Teachers already struggle for their time</a:t>
            </a:r>
          </a:p>
          <a:p>
            <a:r>
              <a:rPr lang="en-GB" dirty="0" smtClean="0">
                <a:latin typeface="Arial" panose="020B0604020202020204" pitchFamily="34" charset="0"/>
                <a:cs typeface="Arial" panose="020B0604020202020204" pitchFamily="34" charset="0"/>
              </a:rPr>
              <a:t>Schools may not have the right resources</a:t>
            </a: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pPr marL="3200400" lvl="7" indent="0" algn="r">
              <a:buNone/>
            </a:pPr>
            <a:r>
              <a:rPr lang="en-GB" sz="1050" dirty="0" err="1" smtClean="0">
                <a:latin typeface="Arial" panose="020B0604020202020204" pitchFamily="34" charset="0"/>
                <a:cs typeface="Arial" panose="020B0604020202020204" pitchFamily="34" charset="0"/>
              </a:rPr>
              <a:t>Tinney</a:t>
            </a:r>
            <a:r>
              <a:rPr lang="en-GB" sz="1050" dirty="0" smtClean="0">
                <a:latin typeface="Arial" panose="020B0604020202020204" pitchFamily="34" charset="0"/>
                <a:cs typeface="Arial" panose="020B0604020202020204" pitchFamily="34" charset="0"/>
              </a:rPr>
              <a:t>, G. 2018</a:t>
            </a: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r">
              <a:buNone/>
            </a:pPr>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900" dirty="0" smtClean="0">
              <a:latin typeface="Arial" panose="020B0604020202020204" pitchFamily="34" charset="0"/>
              <a:cs typeface="Arial" panose="020B0604020202020204" pitchFamily="34" charset="0"/>
            </a:endParaRP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4" name="Title 1"/>
          <p:cNvSpPr txBox="1">
            <a:spLocks/>
          </p:cNvSpPr>
          <p:nvPr/>
        </p:nvSpPr>
        <p:spPr>
          <a:xfrm>
            <a:off x="438150" y="55372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dirty="0" smtClean="0">
                <a:latin typeface="Arial" panose="020B0604020202020204" pitchFamily="34" charset="0"/>
                <a:cs typeface="Arial" panose="020B0604020202020204" pitchFamily="34" charset="0"/>
              </a:rPr>
              <a:t>However… The benefits out weigh the weaknesses because…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8026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Strengths and Benefits</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291771"/>
            <a:ext cx="8596668" cy="5280479"/>
          </a:xfrm>
        </p:spPr>
        <p:txBody>
          <a:bodyPr>
            <a:normAutofit/>
          </a:bodyPr>
          <a:lstStyle/>
          <a:p>
            <a:r>
              <a:rPr lang="en-GB" dirty="0" smtClean="0">
                <a:latin typeface="Arial" panose="020B0604020202020204" pitchFamily="34" charset="0"/>
                <a:cs typeface="Arial" panose="020B0604020202020204" pitchFamily="34" charset="0"/>
              </a:rPr>
              <a:t>Encourages children to care after the planet, understand why we are looking after the planet and dispose of items responsibly</a:t>
            </a:r>
          </a:p>
          <a:p>
            <a:r>
              <a:rPr lang="en-GB" dirty="0" smtClean="0">
                <a:latin typeface="Arial" panose="020B0604020202020204" pitchFamily="34" charset="0"/>
                <a:cs typeface="Arial" panose="020B0604020202020204" pitchFamily="34" charset="0"/>
              </a:rPr>
              <a:t>Children will use resources carefully</a:t>
            </a:r>
          </a:p>
          <a:p>
            <a:r>
              <a:rPr lang="en-GB" dirty="0" smtClean="0">
                <a:latin typeface="Arial" panose="020B0604020202020204" pitchFamily="34" charset="0"/>
                <a:cs typeface="Arial" panose="020B0604020202020204" pitchFamily="34" charset="0"/>
              </a:rPr>
              <a:t>Provides many children to develop skills Children will develop a sense of ‘awe’ for nature and the world</a:t>
            </a:r>
          </a:p>
          <a:p>
            <a:r>
              <a:rPr lang="en-GB" dirty="0" smtClean="0">
                <a:latin typeface="Arial" panose="020B0604020202020204" pitchFamily="34" charset="0"/>
                <a:cs typeface="Arial" panose="020B0604020202020204" pitchFamily="34" charset="0"/>
              </a:rPr>
              <a:t>Children will believe that through their actions, they </a:t>
            </a:r>
            <a:r>
              <a:rPr lang="en-GB" dirty="0">
                <a:latin typeface="Arial" panose="020B0604020202020204" pitchFamily="34" charset="0"/>
                <a:cs typeface="Arial" panose="020B0604020202020204" pitchFamily="34" charset="0"/>
              </a:rPr>
              <a:t>can make a </a:t>
            </a:r>
            <a:r>
              <a:rPr lang="en-GB" dirty="0" smtClean="0">
                <a:latin typeface="Arial" panose="020B0604020202020204" pitchFamily="34" charset="0"/>
                <a:cs typeface="Arial" panose="020B0604020202020204" pitchFamily="34" charset="0"/>
              </a:rPr>
              <a:t>difference</a:t>
            </a:r>
          </a:p>
          <a:p>
            <a:r>
              <a:rPr lang="en-GB" dirty="0" smtClean="0">
                <a:latin typeface="Arial" panose="020B0604020202020204" pitchFamily="34" charset="0"/>
                <a:cs typeface="Arial" panose="020B0604020202020204" pitchFamily="34" charset="0"/>
              </a:rPr>
              <a:t>Children will recognise they have the right to basic needs and understand their rights</a:t>
            </a:r>
          </a:p>
          <a:p>
            <a:r>
              <a:rPr lang="en-GB" dirty="0" smtClean="0">
                <a:latin typeface="Arial" panose="020B0604020202020204" pitchFamily="34" charset="0"/>
                <a:cs typeface="Arial" panose="020B0604020202020204" pitchFamily="34" charset="0"/>
              </a:rPr>
              <a:t>Children </a:t>
            </a:r>
            <a:r>
              <a:rPr lang="en-GB" dirty="0">
                <a:latin typeface="Arial" panose="020B0604020202020204" pitchFamily="34" charset="0"/>
                <a:cs typeface="Arial" panose="020B0604020202020204" pitchFamily="34" charset="0"/>
              </a:rPr>
              <a:t>will understand values and religious beliefs shape the </a:t>
            </a:r>
            <a:r>
              <a:rPr lang="en-GB" dirty="0" smtClean="0">
                <a:latin typeface="Arial" panose="020B0604020202020204" pitchFamily="34" charset="0"/>
                <a:cs typeface="Arial" panose="020B0604020202020204" pitchFamily="34" charset="0"/>
              </a:rPr>
              <a:t>way people live</a:t>
            </a:r>
          </a:p>
          <a:p>
            <a:r>
              <a:rPr lang="en-GB" dirty="0" smtClean="0">
                <a:latin typeface="Arial" panose="020B0604020202020204" pitchFamily="34" charset="0"/>
                <a:cs typeface="Arial" panose="020B0604020202020204" pitchFamily="34" charset="0"/>
              </a:rPr>
              <a:t>Children are able participate </a:t>
            </a:r>
            <a:r>
              <a:rPr lang="en-GB" dirty="0">
                <a:latin typeface="Arial" panose="020B0604020202020204" pitchFamily="34" charset="0"/>
                <a:cs typeface="Arial" panose="020B0604020202020204" pitchFamily="34" charset="0"/>
              </a:rPr>
              <a:t>in the school and wider community in </a:t>
            </a:r>
            <a:r>
              <a:rPr lang="en-GB" dirty="0" smtClean="0">
                <a:latin typeface="Arial" panose="020B0604020202020204" pitchFamily="34" charset="0"/>
                <a:cs typeface="Arial" panose="020B0604020202020204" pitchFamily="34" charset="0"/>
              </a:rPr>
              <a:t>order to </a:t>
            </a:r>
            <a:r>
              <a:rPr lang="en-GB" dirty="0">
                <a:latin typeface="Arial" panose="020B0604020202020204" pitchFamily="34" charset="0"/>
                <a:cs typeface="Arial" panose="020B0604020202020204" pitchFamily="34" charset="0"/>
              </a:rPr>
              <a:t>change </a:t>
            </a:r>
            <a:r>
              <a:rPr lang="en-GB" dirty="0" smtClean="0">
                <a:latin typeface="Arial" panose="020B0604020202020204" pitchFamily="34" charset="0"/>
                <a:cs typeface="Arial" panose="020B0604020202020204" pitchFamily="34" charset="0"/>
              </a:rPr>
              <a:t>things</a:t>
            </a:r>
          </a:p>
          <a:p>
            <a:r>
              <a:rPr lang="en-GB" dirty="0" smtClean="0">
                <a:latin typeface="Arial" panose="020B0604020202020204" pitchFamily="34" charset="0"/>
                <a:cs typeface="Arial" panose="020B0604020202020204" pitchFamily="34" charset="0"/>
              </a:rPr>
              <a:t>Will protect our planet even further</a:t>
            </a:r>
            <a:endParaRPr lang="en-GB" dirty="0">
              <a:latin typeface="Arial" panose="020B0604020202020204" pitchFamily="34" charset="0"/>
              <a:cs typeface="Arial" panose="020B0604020202020204" pitchFamily="34" charset="0"/>
            </a:endParaRPr>
          </a:p>
          <a:p>
            <a:pPr marL="0" indent="0" algn="r">
              <a:buNone/>
            </a:pPr>
            <a:r>
              <a:rPr lang="en-GB" sz="1050" dirty="0">
                <a:latin typeface="Arial" panose="020B0604020202020204" pitchFamily="34" charset="0"/>
                <a:cs typeface="Arial" panose="020B0604020202020204" pitchFamily="34" charset="0"/>
              </a:rPr>
              <a:t>(Wales. Department for Education and Skills. </a:t>
            </a:r>
            <a:r>
              <a:rPr lang="en-GB" sz="1050" dirty="0" smtClean="0">
                <a:latin typeface="Arial" panose="020B0604020202020204" pitchFamily="34" charset="0"/>
                <a:cs typeface="Arial" panose="020B0604020202020204" pitchFamily="34" charset="0"/>
              </a:rPr>
              <a:t>2018)</a:t>
            </a:r>
            <a:endParaRPr lang="en-GB" sz="1050" dirty="0">
              <a:latin typeface="Arial" panose="020B0604020202020204" pitchFamily="34" charset="0"/>
              <a:cs typeface="Arial" panose="020B0604020202020204" pitchFamily="34" charset="0"/>
            </a:endParaRPr>
          </a:p>
          <a:p>
            <a:pPr marL="0" indent="0" algn="r">
              <a:buNone/>
            </a:pPr>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900" dirty="0" smtClean="0">
              <a:latin typeface="Arial" panose="020B0604020202020204" pitchFamily="34" charset="0"/>
              <a:cs typeface="Arial" panose="020B0604020202020204" pitchFamily="34" charset="0"/>
            </a:endParaRP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4250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4592" y="2953576"/>
            <a:ext cx="3782152" cy="3025722"/>
          </a:xfrm>
          <a:prstGeom prst="rect">
            <a:avLst/>
          </a:prstGeom>
        </p:spPr>
      </p:pic>
      <p:sp>
        <p:nvSpPr>
          <p:cNvPr id="8" name="TextBox 7"/>
          <p:cNvSpPr txBox="1"/>
          <p:nvPr/>
        </p:nvSpPr>
        <p:spPr>
          <a:xfrm>
            <a:off x="5935663" y="6393354"/>
            <a:ext cx="3752850" cy="253916"/>
          </a:xfrm>
          <a:prstGeom prst="rect">
            <a:avLst/>
          </a:prstGeom>
          <a:noFill/>
        </p:spPr>
        <p:txBody>
          <a:bodyPr wrap="square" rtlCol="0">
            <a:spAutoFit/>
          </a:bodyPr>
          <a:lstStyle/>
          <a:p>
            <a:r>
              <a:rPr lang="en-GB" sz="1050" dirty="0" smtClean="0">
                <a:latin typeface="Arial" panose="020B0604020202020204" pitchFamily="34" charset="0"/>
                <a:cs typeface="Arial" panose="020B0604020202020204" pitchFamily="34" charset="0"/>
              </a:rPr>
              <a:t>You Are Mom (2020)</a:t>
            </a:r>
            <a:endParaRPr lang="en-GB" sz="1050" dirty="0">
              <a:latin typeface="Arial" panose="020B0604020202020204" pitchFamily="34" charset="0"/>
              <a:cs typeface="Arial" panose="020B0604020202020204" pitchFamily="34" charset="0"/>
            </a:endParaRPr>
          </a:p>
        </p:txBody>
      </p:sp>
      <p:sp>
        <p:nvSpPr>
          <p:cNvPr id="9" name="TextBox 8"/>
          <p:cNvSpPr txBox="1"/>
          <p:nvPr/>
        </p:nvSpPr>
        <p:spPr>
          <a:xfrm>
            <a:off x="1735138" y="1572836"/>
            <a:ext cx="6076950" cy="108491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“Learning would be exceedingly laborious, not to mention hazardous, if people had to rely solely on the effects of their own actions to inform them what to do</a:t>
            </a:r>
            <a:r>
              <a:rPr lang="en-GB" dirty="0" smtClean="0">
                <a:latin typeface="Arial" panose="020B0604020202020204" pitchFamily="34" charset="0"/>
                <a:cs typeface="Arial" panose="020B0604020202020204" pitchFamily="34" charset="0"/>
              </a:rPr>
              <a:t>.” </a:t>
            </a:r>
          </a:p>
          <a:p>
            <a:pPr algn="ctr"/>
            <a:r>
              <a:rPr lang="en-GB" sz="1050" dirty="0" smtClean="0">
                <a:latin typeface="Arial" panose="020B0604020202020204" pitchFamily="34" charset="0"/>
                <a:cs typeface="Arial" panose="020B0604020202020204" pitchFamily="34" charset="0"/>
              </a:rPr>
              <a:t>(Bandura, A. 1977)</a:t>
            </a:r>
            <a:endParaRPr lang="en-GB" sz="1050" dirty="0">
              <a:latin typeface="Arial" panose="020B0604020202020204" pitchFamily="34" charset="0"/>
              <a:cs typeface="Arial" panose="020B0604020202020204" pitchFamily="34" charset="0"/>
            </a:endParaRPr>
          </a:p>
        </p:txBody>
      </p:sp>
      <p:sp>
        <p:nvSpPr>
          <p:cNvPr id="10" name="Title 1"/>
          <p:cNvSpPr>
            <a:spLocks noGrp="1"/>
          </p:cNvSpPr>
          <p:nvPr>
            <p:ph type="title"/>
          </p:nvPr>
        </p:nvSpPr>
        <p:spPr>
          <a:xfrm>
            <a:off x="677334" y="609600"/>
            <a:ext cx="8596668" cy="1320800"/>
          </a:xfrm>
        </p:spPr>
        <p:txBody>
          <a:bodyPr>
            <a:normAutofit/>
          </a:bodyPr>
          <a:lstStyle/>
          <a:p>
            <a:pPr algn="ctr"/>
            <a:r>
              <a:rPr lang="en-GB" sz="3200" u="sng" dirty="0" smtClean="0">
                <a:latin typeface="Arial" panose="020B0604020202020204" pitchFamily="34" charset="0"/>
                <a:cs typeface="Arial" panose="020B0604020202020204" pitchFamily="34" charset="0"/>
              </a:rPr>
              <a:t>Albert Bandura (1977)</a:t>
            </a:r>
            <a:endParaRPr lang="en-GB" sz="32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2299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406400"/>
            <a:ext cx="8727923" cy="6284685"/>
          </a:xfrm>
        </p:spPr>
        <p:txBody>
          <a:bodyPr>
            <a:noAutofit/>
          </a:bodyPr>
          <a:lstStyle/>
          <a:p>
            <a:r>
              <a:rPr lang="en-GB" sz="1200" dirty="0" smtClean="0">
                <a:latin typeface="Arial" panose="020B0604020202020204" pitchFamily="34" charset="0"/>
                <a:cs typeface="Arial" panose="020B0604020202020204" pitchFamily="34" charset="0"/>
              </a:rPr>
              <a:t>Environmental Technology (2018). </a:t>
            </a:r>
            <a:r>
              <a:rPr lang="en-GB" sz="1200" i="1" dirty="0" smtClean="0">
                <a:latin typeface="Arial" panose="020B0604020202020204" pitchFamily="34" charset="0"/>
                <a:cs typeface="Arial" panose="020B0604020202020204" pitchFamily="34" charset="0"/>
              </a:rPr>
              <a:t>What Are the Top 5 Environmental Concerns for 2019? </a:t>
            </a:r>
            <a:r>
              <a:rPr lang="en-GB" sz="1200" dirty="0" smtClean="0">
                <a:latin typeface="Arial" panose="020B0604020202020204" pitchFamily="34" charset="0"/>
                <a:cs typeface="Arial" panose="020B0604020202020204" pitchFamily="34" charset="0"/>
              </a:rPr>
              <a:t>Available from</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3"/>
              </a:rPr>
              <a:t>https://</a:t>
            </a:r>
            <a:r>
              <a:rPr lang="en-GB" sz="1200" dirty="0" smtClean="0">
                <a:latin typeface="Arial" panose="020B0604020202020204" pitchFamily="34" charset="0"/>
                <a:cs typeface="Arial" panose="020B0604020202020204" pitchFamily="34" charset="0"/>
                <a:hlinkClick r:id="rId3"/>
              </a:rPr>
              <a:t>www.envirotech-online.com/news/air-monitoring/6/breaking-news/what-are-the-top-5-environmental-concerns-for-2019/47579</a:t>
            </a:r>
            <a:r>
              <a:rPr lang="en-GB" sz="1200" dirty="0" smtClean="0">
                <a:latin typeface="Arial" panose="020B0604020202020204" pitchFamily="34" charset="0"/>
                <a:cs typeface="Arial" panose="020B0604020202020204" pitchFamily="34" charset="0"/>
              </a:rPr>
              <a:t> (Accessed on: 26</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2020)</a:t>
            </a:r>
          </a:p>
          <a:p>
            <a:r>
              <a:rPr lang="en-GB" sz="1200" dirty="0" smtClean="0">
                <a:latin typeface="Arial" panose="020B0604020202020204" pitchFamily="34" charset="0"/>
                <a:cs typeface="Arial" panose="020B0604020202020204" pitchFamily="34" charset="0"/>
              </a:rPr>
              <a:t>Global Citizen (2020). </a:t>
            </a:r>
            <a:r>
              <a:rPr lang="en-GB" sz="1200" i="1" dirty="0" smtClean="0">
                <a:latin typeface="Arial" panose="020B0604020202020204" pitchFamily="34" charset="0"/>
                <a:cs typeface="Arial" panose="020B0604020202020204" pitchFamily="34" charset="0"/>
              </a:rPr>
              <a:t>Health.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4"/>
              </a:rPr>
              <a:t>https://www.globalcitizen.org/en/issue/health</a:t>
            </a:r>
            <a:r>
              <a:rPr lang="en-GB" sz="1200" dirty="0" smtClean="0">
                <a:latin typeface="Arial" panose="020B0604020202020204" pitchFamily="34" charset="0"/>
                <a:cs typeface="Arial" panose="020B0604020202020204" pitchFamily="34" charset="0"/>
                <a:hlinkClick r:id="rId4"/>
              </a:rPr>
              <a:t>/</a:t>
            </a:r>
            <a:r>
              <a:rPr lang="en-GB" sz="1200" dirty="0" smtClean="0">
                <a:latin typeface="Arial" panose="020B0604020202020204" pitchFamily="34" charset="0"/>
                <a:cs typeface="Arial" panose="020B0604020202020204" pitchFamily="34" charset="0"/>
              </a:rPr>
              <a:t> (Accessed on: 26</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2021)</a:t>
            </a:r>
          </a:p>
          <a:p>
            <a:r>
              <a:rPr lang="en-GB" sz="1200" dirty="0" smtClean="0">
                <a:latin typeface="Arial" panose="020B0604020202020204" pitchFamily="34" charset="0"/>
                <a:cs typeface="Arial" panose="020B0604020202020204" pitchFamily="34" charset="0"/>
              </a:rPr>
              <a:t>The World Counts (2021). </a:t>
            </a:r>
            <a:r>
              <a:rPr lang="en-GB" sz="1200" i="1" dirty="0" smtClean="0">
                <a:latin typeface="Arial" panose="020B0604020202020204" pitchFamily="34" charset="0"/>
                <a:cs typeface="Arial" panose="020B0604020202020204" pitchFamily="34" charset="0"/>
              </a:rPr>
              <a:t>Planet Earth.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5"/>
              </a:rPr>
              <a:t>https://</a:t>
            </a:r>
            <a:r>
              <a:rPr lang="en-GB" sz="1200" dirty="0" smtClean="0">
                <a:latin typeface="Arial" panose="020B0604020202020204" pitchFamily="34" charset="0"/>
                <a:cs typeface="Arial" panose="020B0604020202020204" pitchFamily="34" charset="0"/>
                <a:hlinkClick r:id="rId5"/>
              </a:rPr>
              <a:t>www.theworldcounts.com/challenges/planet-earth</a:t>
            </a:r>
            <a:r>
              <a:rPr lang="en-GB" sz="1200" dirty="0" smtClean="0">
                <a:latin typeface="Arial" panose="020B0604020202020204" pitchFamily="34" charset="0"/>
                <a:cs typeface="Arial" panose="020B0604020202020204" pitchFamily="34" charset="0"/>
              </a:rPr>
              <a:t> (Accessed on: 26</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2021)</a:t>
            </a:r>
          </a:p>
          <a:p>
            <a:r>
              <a:rPr lang="en-GB" sz="1200" dirty="0" err="1" smtClean="0">
                <a:latin typeface="Arial" panose="020B0604020202020204" pitchFamily="34" charset="0"/>
                <a:cs typeface="Arial" panose="020B0604020202020204" pitchFamily="34" charset="0"/>
              </a:rPr>
              <a:t>Tinney</a:t>
            </a:r>
            <a:r>
              <a:rPr lang="en-GB" sz="1200" dirty="0" smtClean="0">
                <a:latin typeface="Arial" panose="020B0604020202020204" pitchFamily="34" charset="0"/>
                <a:cs typeface="Arial" panose="020B0604020202020204" pitchFamily="34" charset="0"/>
              </a:rPr>
              <a:t>, G. and Merriman, E. (2018). ‘</a:t>
            </a:r>
            <a:r>
              <a:rPr lang="en-GB" sz="1200" dirty="0">
                <a:latin typeface="Arial" panose="020B0604020202020204" pitchFamily="34" charset="0"/>
                <a:cs typeface="Arial" panose="020B0604020202020204" pitchFamily="34" charset="0"/>
              </a:rPr>
              <a:t>Early Years Education and Education for Sustainable Development and Global Citizenship (ESDGC) - Two Sides of the Same Coin</a:t>
            </a:r>
            <a:r>
              <a:rPr lang="en-GB" sz="1200" dirty="0" smtClean="0">
                <a:latin typeface="Arial" panose="020B0604020202020204" pitchFamily="34" charset="0"/>
                <a:cs typeface="Arial" panose="020B0604020202020204" pitchFamily="34" charset="0"/>
              </a:rPr>
              <a:t>?’. </a:t>
            </a:r>
            <a:r>
              <a:rPr lang="en-GB" sz="1200" i="1" dirty="0" smtClean="0">
                <a:latin typeface="Arial" panose="020B0604020202020204" pitchFamily="34" charset="0"/>
                <a:cs typeface="Arial" panose="020B0604020202020204" pitchFamily="34" charset="0"/>
              </a:rPr>
              <a:t>Wales Journal of Higher Education. </a:t>
            </a:r>
            <a:r>
              <a:rPr lang="en-GB" sz="1200" dirty="0" smtClean="0">
                <a:latin typeface="Arial" panose="020B0604020202020204" pitchFamily="34" charset="0"/>
                <a:cs typeface="Arial" panose="020B0604020202020204" pitchFamily="34" charset="0"/>
              </a:rPr>
              <a:t>1(1). [Online]. Available from</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6"/>
              </a:rPr>
              <a:t>https://</a:t>
            </a:r>
            <a:r>
              <a:rPr lang="en-GB" sz="1200" dirty="0" smtClean="0">
                <a:latin typeface="Arial" panose="020B0604020202020204" pitchFamily="34" charset="0"/>
                <a:cs typeface="Arial" panose="020B0604020202020204" pitchFamily="34" charset="0"/>
                <a:hlinkClick r:id="rId6"/>
              </a:rPr>
              <a:t>www.uwtsd.ac.uk/media/uwtsd-website/content-assets/documents/enhancement-unit/wales-journal/71-76-Tinney-and-Merriman.pdf</a:t>
            </a:r>
            <a:r>
              <a:rPr lang="en-GB" sz="1200" dirty="0" smtClean="0">
                <a:latin typeface="Arial" panose="020B0604020202020204" pitchFamily="34" charset="0"/>
                <a:cs typeface="Arial" panose="020B0604020202020204" pitchFamily="34" charset="0"/>
              </a:rPr>
              <a:t> (Accessed on: 2</a:t>
            </a:r>
            <a:r>
              <a:rPr lang="en-GB" sz="1200" baseline="30000" dirty="0" smtClean="0">
                <a:latin typeface="Arial" panose="020B0604020202020204" pitchFamily="34" charset="0"/>
                <a:cs typeface="Arial" panose="020B0604020202020204" pitchFamily="34" charset="0"/>
              </a:rPr>
              <a:t>nd</a:t>
            </a:r>
            <a:r>
              <a:rPr lang="en-GB" sz="1200" dirty="0" smtClean="0">
                <a:latin typeface="Arial" panose="020B0604020202020204" pitchFamily="34" charset="0"/>
                <a:cs typeface="Arial" panose="020B0604020202020204" pitchFamily="34" charset="0"/>
              </a:rPr>
              <a:t> February 2020)</a:t>
            </a:r>
          </a:p>
          <a:p>
            <a:r>
              <a:rPr lang="en-GB" sz="1200" dirty="0" smtClean="0">
                <a:latin typeface="Arial" panose="020B0604020202020204" pitchFamily="34" charset="0"/>
                <a:cs typeface="Arial" panose="020B0604020202020204" pitchFamily="34" charset="0"/>
              </a:rPr>
              <a:t>UK Legislation (2021). </a:t>
            </a:r>
            <a:r>
              <a:rPr lang="en-GB" sz="1200" i="1" dirty="0" smtClean="0">
                <a:latin typeface="Arial" panose="020B0604020202020204" pitchFamily="34" charset="0"/>
                <a:cs typeface="Arial" panose="020B0604020202020204" pitchFamily="34" charset="0"/>
              </a:rPr>
              <a:t>Government of Wales Act 1998.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7"/>
              </a:rPr>
              <a:t>https://</a:t>
            </a:r>
            <a:r>
              <a:rPr lang="en-GB" sz="1200" dirty="0" smtClean="0">
                <a:latin typeface="Arial" panose="020B0604020202020204" pitchFamily="34" charset="0"/>
                <a:cs typeface="Arial" panose="020B0604020202020204" pitchFamily="34" charset="0"/>
                <a:hlinkClick r:id="rId7"/>
              </a:rPr>
              <a:t>www.legislation.gov.uk/ukpga/1998/38/contents</a:t>
            </a:r>
            <a:r>
              <a:rPr lang="en-GB" sz="1200" dirty="0" smtClean="0">
                <a:latin typeface="Arial" panose="020B0604020202020204" pitchFamily="34" charset="0"/>
                <a:cs typeface="Arial" panose="020B0604020202020204" pitchFamily="34" charset="0"/>
              </a:rPr>
              <a:t> (Accessed on: 23</a:t>
            </a:r>
            <a:r>
              <a:rPr lang="en-GB" sz="1200" baseline="30000" dirty="0" smtClean="0">
                <a:latin typeface="Arial" panose="020B0604020202020204" pitchFamily="34" charset="0"/>
                <a:cs typeface="Arial" panose="020B0604020202020204" pitchFamily="34" charset="0"/>
              </a:rPr>
              <a:t>rd</a:t>
            </a:r>
            <a:r>
              <a:rPr lang="en-GB" sz="1200" dirty="0" smtClean="0">
                <a:latin typeface="Arial" panose="020B0604020202020204" pitchFamily="34" charset="0"/>
                <a:cs typeface="Arial" panose="020B0604020202020204" pitchFamily="34" charset="0"/>
              </a:rPr>
              <a:t> January 2020)</a:t>
            </a:r>
          </a:p>
          <a:p>
            <a:r>
              <a:rPr lang="en-GB" sz="1200" dirty="0" smtClean="0">
                <a:latin typeface="Arial" panose="020B0604020202020204" pitchFamily="34" charset="0"/>
                <a:cs typeface="Arial" panose="020B0604020202020204" pitchFamily="34" charset="0"/>
              </a:rPr>
              <a:t>UNICEF (2021). </a:t>
            </a:r>
            <a:r>
              <a:rPr lang="en-GB" sz="1200" i="1" dirty="0" smtClean="0">
                <a:latin typeface="Arial" panose="020B0604020202020204" pitchFamily="34" charset="0"/>
                <a:cs typeface="Arial" panose="020B0604020202020204" pitchFamily="34" charset="0"/>
              </a:rPr>
              <a:t>How we protect children’s rights.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8"/>
              </a:rPr>
              <a:t>https://www.unicef.org.uk/what-we-do/un-convention-child-rights</a:t>
            </a:r>
            <a:r>
              <a:rPr lang="en-GB" sz="1200" dirty="0" smtClean="0">
                <a:latin typeface="Arial" panose="020B0604020202020204" pitchFamily="34" charset="0"/>
                <a:cs typeface="Arial" panose="020B0604020202020204" pitchFamily="34" charset="0"/>
                <a:hlinkClick r:id="rId8"/>
              </a:rPr>
              <a:t>/</a:t>
            </a:r>
            <a:r>
              <a:rPr lang="en-GB" sz="1200" dirty="0" smtClean="0">
                <a:latin typeface="Arial" panose="020B0604020202020204" pitchFamily="34" charset="0"/>
                <a:cs typeface="Arial" panose="020B0604020202020204" pitchFamily="34" charset="0"/>
              </a:rPr>
              <a:t> (Accessed on: 27</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2021)</a:t>
            </a:r>
          </a:p>
          <a:p>
            <a:r>
              <a:rPr lang="en-GB" sz="1200" dirty="0" smtClean="0">
                <a:latin typeface="Arial" panose="020B0604020202020204" pitchFamily="34" charset="0"/>
                <a:cs typeface="Arial" panose="020B0604020202020204" pitchFamily="34" charset="0"/>
              </a:rPr>
              <a:t>Wales. Department for Education and Skills (2014). </a:t>
            </a:r>
            <a:r>
              <a:rPr lang="en-GB" sz="1200" i="1" dirty="0" smtClean="0">
                <a:latin typeface="Arial" panose="020B0604020202020204" pitchFamily="34" charset="0"/>
                <a:cs typeface="Arial" panose="020B0604020202020204" pitchFamily="34" charset="0"/>
              </a:rPr>
              <a:t>The Sustainable Development Action Plan. </a:t>
            </a:r>
            <a:r>
              <a:rPr lang="en-GB" sz="1200" dirty="0" smtClean="0">
                <a:latin typeface="Arial" panose="020B0604020202020204" pitchFamily="34" charset="0"/>
                <a:cs typeface="Arial" panose="020B0604020202020204" pitchFamily="34" charset="0"/>
              </a:rPr>
              <a:t>[Online]. Available </a:t>
            </a:r>
            <a:r>
              <a:rPr lang="en-GB" sz="1200" dirty="0">
                <a:latin typeface="Arial" panose="020B0604020202020204" pitchFamily="34" charset="0"/>
                <a:cs typeface="Arial" panose="020B0604020202020204" pitchFamily="34" charset="0"/>
              </a:rPr>
              <a:t>from: </a:t>
            </a:r>
            <a:r>
              <a:rPr lang="en-GB" sz="1200" dirty="0">
                <a:latin typeface="Arial" panose="020B0604020202020204" pitchFamily="34" charset="0"/>
                <a:cs typeface="Arial" panose="020B0604020202020204" pitchFamily="34" charset="0"/>
                <a:hlinkClick r:id="rId9"/>
              </a:rPr>
              <a:t>https://</a:t>
            </a:r>
            <a:r>
              <a:rPr lang="en-GB" sz="1200" dirty="0" smtClean="0">
                <a:latin typeface="Arial" panose="020B0604020202020204" pitchFamily="34" charset="0"/>
                <a:cs typeface="Arial" panose="020B0604020202020204" pitchFamily="34" charset="0"/>
                <a:hlinkClick r:id="rId9"/>
              </a:rPr>
              <a:t>democratic.bridgend.gov.uk/Data/Council/200604191400/Agenda/012976.pdf</a:t>
            </a:r>
            <a:r>
              <a:rPr lang="en-GB" sz="1200" dirty="0" smtClean="0">
                <a:latin typeface="Arial" panose="020B0604020202020204" pitchFamily="34" charset="0"/>
                <a:cs typeface="Arial" panose="020B0604020202020204" pitchFamily="34" charset="0"/>
              </a:rPr>
              <a:t> (Accessed on: 24</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2020)</a:t>
            </a:r>
          </a:p>
          <a:p>
            <a:r>
              <a:rPr lang="en-GB" sz="1200" dirty="0">
                <a:latin typeface="Arial" panose="020B0604020202020204" pitchFamily="34" charset="0"/>
                <a:cs typeface="Arial" panose="020B0604020202020204" pitchFamily="34" charset="0"/>
              </a:rPr>
              <a:t>•	Wales. Department for Education and Skills (2017</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New School Curriculum Overview. [Online]. Available at: </a:t>
            </a:r>
            <a:r>
              <a:rPr lang="en-GB" sz="1200" dirty="0">
                <a:latin typeface="Arial" panose="020B0604020202020204" pitchFamily="34" charset="0"/>
                <a:cs typeface="Arial" panose="020B0604020202020204" pitchFamily="34" charset="0"/>
                <a:hlinkClick r:id="rId10"/>
              </a:rPr>
              <a:t>https://</a:t>
            </a:r>
            <a:r>
              <a:rPr lang="en-GB" sz="1200" dirty="0" smtClean="0">
                <a:latin typeface="Arial" panose="020B0604020202020204" pitchFamily="34" charset="0"/>
                <a:cs typeface="Arial" panose="020B0604020202020204" pitchFamily="34" charset="0"/>
                <a:hlinkClick r:id="rId10"/>
              </a:rPr>
              <a:t>gov.wales/curriculum-wales-overview</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a:t>
            </a:r>
            <a:r>
              <a:rPr lang="en-GB" sz="1200" dirty="0" smtClean="0">
                <a:latin typeface="Arial" panose="020B0604020202020204" pitchFamily="34" charset="0"/>
                <a:cs typeface="Arial" panose="020B0604020202020204" pitchFamily="34" charset="0"/>
              </a:rPr>
              <a:t>27th January 2021)</a:t>
            </a:r>
            <a:endParaRPr lang="en-GB" sz="1200" dirty="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Wales. Department for Education and Skills (2018). </a:t>
            </a:r>
            <a:r>
              <a:rPr lang="en-GB" sz="1200" i="1" dirty="0" smtClean="0">
                <a:latin typeface="Arial" panose="020B0604020202020204" pitchFamily="34" charset="0"/>
                <a:cs typeface="Arial" panose="020B0604020202020204" pitchFamily="34" charset="0"/>
              </a:rPr>
              <a:t>Education for Sustainable Development and Global Citizenship. </a:t>
            </a:r>
            <a:r>
              <a:rPr lang="en-GB" sz="1200" dirty="0" smtClean="0">
                <a:latin typeface="Arial" panose="020B0604020202020204" pitchFamily="34" charset="0"/>
                <a:cs typeface="Arial" panose="020B0604020202020204" pitchFamily="34" charset="0"/>
              </a:rPr>
              <a:t>[Online]. Available </a:t>
            </a:r>
            <a:r>
              <a:rPr lang="en-GB" sz="1200" dirty="0">
                <a:latin typeface="Arial" panose="020B0604020202020204" pitchFamily="34" charset="0"/>
                <a:cs typeface="Arial" panose="020B0604020202020204" pitchFamily="34" charset="0"/>
              </a:rPr>
              <a:t>from: </a:t>
            </a:r>
            <a:r>
              <a:rPr lang="en-GB" sz="1200" dirty="0">
                <a:latin typeface="Arial" panose="020B0604020202020204" pitchFamily="34" charset="0"/>
                <a:cs typeface="Arial" panose="020B0604020202020204" pitchFamily="34" charset="0"/>
                <a:hlinkClick r:id="rId11"/>
              </a:rPr>
              <a:t>https://</a:t>
            </a:r>
            <a:r>
              <a:rPr lang="en-GB" sz="1200" dirty="0" smtClean="0">
                <a:latin typeface="Arial" panose="020B0604020202020204" pitchFamily="34" charset="0"/>
                <a:cs typeface="Arial" panose="020B0604020202020204" pitchFamily="34" charset="0"/>
                <a:hlinkClick r:id="rId11"/>
              </a:rPr>
              <a:t>hwb.gov.wales/api/storage/eaf467e6-30fe-45c9-93ef-cb30f31f1c90/common-understanding-for-school.pdf</a:t>
            </a:r>
            <a:r>
              <a:rPr lang="en-GB" sz="1200" dirty="0" smtClean="0">
                <a:latin typeface="Arial" panose="020B0604020202020204" pitchFamily="34" charset="0"/>
                <a:cs typeface="Arial" panose="020B0604020202020204" pitchFamily="34" charset="0"/>
              </a:rPr>
              <a:t> (Accessed on: 23</a:t>
            </a:r>
            <a:r>
              <a:rPr lang="en-GB" sz="1200" baseline="30000" dirty="0" smtClean="0">
                <a:latin typeface="Arial" panose="020B0604020202020204" pitchFamily="34" charset="0"/>
                <a:cs typeface="Arial" panose="020B0604020202020204" pitchFamily="34" charset="0"/>
              </a:rPr>
              <a:t>rd</a:t>
            </a:r>
            <a:r>
              <a:rPr lang="en-GB" sz="1200" dirty="0" smtClean="0">
                <a:latin typeface="Arial" panose="020B0604020202020204" pitchFamily="34" charset="0"/>
                <a:cs typeface="Arial" panose="020B0604020202020204" pitchFamily="34" charset="0"/>
              </a:rPr>
              <a:t> January 2020)</a:t>
            </a:r>
          </a:p>
          <a:p>
            <a:r>
              <a:rPr lang="en-GB" sz="1200" dirty="0" smtClean="0">
                <a:latin typeface="Arial" panose="020B0604020202020204" pitchFamily="34" charset="0"/>
                <a:cs typeface="Arial" panose="020B0604020202020204" pitchFamily="34" charset="0"/>
              </a:rPr>
              <a:t>You Are Mom (2020). </a:t>
            </a:r>
            <a:r>
              <a:rPr lang="en-GB" sz="1200" i="1" dirty="0" smtClean="0">
                <a:latin typeface="Arial" panose="020B0604020202020204" pitchFamily="34" charset="0"/>
                <a:cs typeface="Arial" panose="020B0604020202020204" pitchFamily="34" charset="0"/>
              </a:rPr>
              <a:t>Albert Bandura’s Social Learning Theory.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12"/>
              </a:rPr>
              <a:t>https://youaremom.com/parenting/raising-a-child/social-environment/social-learning-theory</a:t>
            </a:r>
            <a:r>
              <a:rPr lang="en-GB" sz="1200" dirty="0" smtClean="0">
                <a:latin typeface="Arial" panose="020B0604020202020204" pitchFamily="34" charset="0"/>
                <a:cs typeface="Arial" panose="020B0604020202020204" pitchFamily="34" charset="0"/>
                <a:hlinkClick r:id="rId12"/>
              </a:rPr>
              <a:t>/</a:t>
            </a:r>
            <a:r>
              <a:rPr lang="en-GB" sz="1200" dirty="0" smtClean="0">
                <a:latin typeface="Arial" panose="020B0604020202020204" pitchFamily="34" charset="0"/>
                <a:cs typeface="Arial" panose="020B0604020202020204" pitchFamily="34" charset="0"/>
              </a:rPr>
              <a:t> (Accessed on: 1</a:t>
            </a:r>
            <a:r>
              <a:rPr lang="en-GB" sz="1200" baseline="30000" dirty="0" smtClean="0">
                <a:latin typeface="Arial" panose="020B0604020202020204" pitchFamily="34" charset="0"/>
                <a:cs typeface="Arial" panose="020B0604020202020204" pitchFamily="34" charset="0"/>
              </a:rPr>
              <a:t>st</a:t>
            </a:r>
            <a:r>
              <a:rPr lang="en-GB" sz="1200" dirty="0" smtClean="0">
                <a:latin typeface="Arial" panose="020B0604020202020204" pitchFamily="34" charset="0"/>
                <a:cs typeface="Arial" panose="020B0604020202020204" pitchFamily="34" charset="0"/>
              </a:rPr>
              <a:t> February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4375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26077" y="768162"/>
            <a:ext cx="7232073" cy="4001095"/>
          </a:xfrm>
          <a:prstGeom prst="rect">
            <a:avLst/>
          </a:prstGeom>
        </p:spPr>
        <p:txBody>
          <a:bodyPr wrap="square">
            <a:spAutoFit/>
          </a:bodyPr>
          <a:lstStyle/>
          <a:p>
            <a:pPr marL="457200">
              <a:spcAft>
                <a:spcPts val="0"/>
              </a:spcAft>
            </a:pPr>
            <a:r>
              <a:rPr lang="en-GB" sz="2000" dirty="0" smtClean="0">
                <a:latin typeface="Arial" panose="020B0604020202020204" pitchFamily="34" charset="0"/>
                <a:ea typeface="Times New Roman" panose="02020603050405020304" pitchFamily="18" charset="0"/>
              </a:rPr>
              <a:t> </a:t>
            </a:r>
            <a:endParaRPr lang="en-GB" sz="1200" dirty="0" smtClean="0">
              <a:latin typeface="Times New Roman" panose="02020603050405020304" pitchFamily="18" charset="0"/>
              <a:ea typeface="Times New Roman" panose="02020603050405020304" pitchFamily="18" charset="0"/>
            </a:endParaRPr>
          </a:p>
          <a:p>
            <a:pPr marL="457200">
              <a:spcAft>
                <a:spcPts val="0"/>
              </a:spcAft>
            </a:pPr>
            <a:r>
              <a:rPr lang="en-GB" dirty="0" smtClean="0">
                <a:latin typeface="Arial" panose="020B0604020202020204" pitchFamily="34" charset="0"/>
                <a:ea typeface="Times New Roman" panose="02020603050405020304" pitchFamily="18" charset="0"/>
              </a:rPr>
              <a:t>Design a </a:t>
            </a:r>
            <a:r>
              <a:rPr lang="en-GB" dirty="0" err="1" smtClean="0">
                <a:latin typeface="Arial" panose="020B0604020202020204" pitchFamily="34" charset="0"/>
                <a:ea typeface="Times New Roman" panose="02020603050405020304" pitchFamily="18" charset="0"/>
              </a:rPr>
              <a:t>Powerpoint</a:t>
            </a:r>
            <a:r>
              <a:rPr lang="en-GB" dirty="0" smtClean="0">
                <a:latin typeface="Arial" panose="020B0604020202020204" pitchFamily="34" charset="0"/>
                <a:ea typeface="Times New Roman" panose="02020603050405020304" pitchFamily="18" charset="0"/>
              </a:rPr>
              <a:t> about </a:t>
            </a:r>
            <a:r>
              <a:rPr lang="en-GB" b="1" dirty="0" smtClean="0">
                <a:latin typeface="Arial" panose="020B0604020202020204" pitchFamily="34" charset="0"/>
                <a:ea typeface="Times New Roman" panose="02020603050405020304" pitchFamily="18" charset="0"/>
              </a:rPr>
              <a:t>ESGDC referring to your own setting for examples.</a:t>
            </a:r>
            <a:endParaRPr lang="en-GB" sz="1200" b="1" dirty="0" smtClean="0">
              <a:latin typeface="Times New Roman" panose="02020603050405020304" pitchFamily="18" charset="0"/>
              <a:ea typeface="Times New Roman" panose="02020603050405020304" pitchFamily="18" charset="0"/>
            </a:endParaRPr>
          </a:p>
          <a:p>
            <a:pPr marL="457200">
              <a:spcAft>
                <a:spcPts val="0"/>
              </a:spcAft>
            </a:pPr>
            <a:r>
              <a:rPr lang="en-GB" dirty="0" smtClean="0">
                <a:latin typeface="Arial" panose="020B0604020202020204" pitchFamily="34" charset="0"/>
                <a:ea typeface="Times New Roman" panose="02020603050405020304" pitchFamily="18" charset="0"/>
              </a:rPr>
              <a:t>Outline global issues, such as climate change, </a:t>
            </a:r>
            <a:r>
              <a:rPr lang="en-GB" b="1" dirty="0" smtClean="0">
                <a:latin typeface="Arial" panose="020B0604020202020204" pitchFamily="34" charset="0"/>
                <a:ea typeface="Times New Roman" panose="02020603050405020304" pitchFamily="18" charset="0"/>
              </a:rPr>
              <a:t>conflict and social injustice.</a:t>
            </a:r>
            <a:endParaRPr lang="en-GB" sz="1200" b="1" dirty="0" smtClean="0">
              <a:latin typeface="Times New Roman" panose="02020603050405020304" pitchFamily="18" charset="0"/>
              <a:ea typeface="Times New Roman" panose="02020603050405020304" pitchFamily="18" charset="0"/>
            </a:endParaRPr>
          </a:p>
          <a:p>
            <a:pPr marL="457200">
              <a:spcAft>
                <a:spcPts val="0"/>
              </a:spcAft>
            </a:pPr>
            <a:r>
              <a:rPr lang="en-GB" dirty="0" smtClean="0">
                <a:latin typeface="Arial" panose="020B0604020202020204" pitchFamily="34" charset="0"/>
                <a:ea typeface="Times New Roman" panose="02020603050405020304" pitchFamily="18" charset="0"/>
              </a:rPr>
              <a:t>Explain what ESDGC is and</a:t>
            </a:r>
            <a:r>
              <a:rPr lang="en-GB" b="1" dirty="0" smtClean="0">
                <a:latin typeface="Arial" panose="020B0604020202020204" pitchFamily="34" charset="0"/>
                <a:ea typeface="Times New Roman" panose="02020603050405020304" pitchFamily="18" charset="0"/>
              </a:rPr>
              <a:t> give examples from what your setting does. </a:t>
            </a:r>
            <a:endParaRPr lang="en-GB" sz="1200" b="1" dirty="0" smtClean="0">
              <a:latin typeface="Times New Roman" panose="02020603050405020304" pitchFamily="18" charset="0"/>
              <a:ea typeface="Times New Roman" panose="02020603050405020304" pitchFamily="18" charset="0"/>
            </a:endParaRPr>
          </a:p>
          <a:p>
            <a:pPr marL="457200">
              <a:spcAft>
                <a:spcPts val="0"/>
              </a:spcAft>
            </a:pPr>
            <a:r>
              <a:rPr lang="en-GB" b="1" dirty="0" smtClean="0">
                <a:latin typeface="Arial" panose="020B0604020202020204" pitchFamily="34" charset="0"/>
                <a:ea typeface="Times New Roman" panose="02020603050405020304" pitchFamily="18" charset="0"/>
              </a:rPr>
              <a:t>Critically discuss the weaknesses and strengths in what your school does and why this is so.</a:t>
            </a:r>
            <a:endParaRPr lang="en-GB" sz="1200" b="1" dirty="0" smtClean="0">
              <a:latin typeface="Times New Roman" panose="02020603050405020304" pitchFamily="18" charset="0"/>
              <a:ea typeface="Times New Roman" panose="02020603050405020304" pitchFamily="18" charset="0"/>
            </a:endParaRPr>
          </a:p>
          <a:p>
            <a:pPr marL="457200">
              <a:spcAft>
                <a:spcPts val="0"/>
              </a:spcAft>
            </a:pPr>
            <a:r>
              <a:rPr lang="en-GB" b="1" dirty="0" smtClean="0">
                <a:latin typeface="Arial" panose="020B0604020202020204" pitchFamily="34" charset="0"/>
                <a:ea typeface="Times New Roman" panose="02020603050405020304" pitchFamily="18" charset="0"/>
              </a:rPr>
              <a:t>What are the benefits of ESDGC and what are the barriers?</a:t>
            </a:r>
            <a:endParaRPr lang="en-GB" sz="1200" b="1" dirty="0" smtClean="0">
              <a:latin typeface="Times New Roman" panose="02020603050405020304" pitchFamily="18" charset="0"/>
              <a:ea typeface="Times New Roman" panose="02020603050405020304" pitchFamily="18" charset="0"/>
            </a:endParaRPr>
          </a:p>
          <a:p>
            <a:pPr marL="457200">
              <a:spcAft>
                <a:spcPts val="0"/>
              </a:spcAft>
            </a:pPr>
            <a:r>
              <a:rPr lang="en-GB" dirty="0" smtClean="0">
                <a:latin typeface="Arial" panose="020B0604020202020204" pitchFamily="34" charset="0"/>
                <a:ea typeface="Times New Roman" panose="02020603050405020304" pitchFamily="18" charset="0"/>
              </a:rPr>
              <a:t> </a:t>
            </a:r>
            <a:endParaRPr lang="en-GB" sz="1200" dirty="0" smtClean="0">
              <a:latin typeface="Times New Roman" panose="02020603050405020304" pitchFamily="18" charset="0"/>
              <a:ea typeface="Times New Roman" panose="02020603050405020304" pitchFamily="18" charset="0"/>
            </a:endParaRPr>
          </a:p>
          <a:p>
            <a:pPr marL="457200">
              <a:spcAft>
                <a:spcPts val="0"/>
              </a:spcAft>
            </a:pPr>
            <a:r>
              <a:rPr lang="en-GB" dirty="0" smtClean="0">
                <a:latin typeface="Arial" panose="020B0604020202020204" pitchFamily="34" charset="0"/>
                <a:ea typeface="Times New Roman" panose="02020603050405020304" pitchFamily="18" charset="0"/>
              </a:rPr>
              <a:t> </a:t>
            </a:r>
            <a:endParaRPr lang="en-GB" sz="1200" dirty="0" smtClean="0">
              <a:latin typeface="Times New Roman" panose="02020603050405020304" pitchFamily="18" charset="0"/>
              <a:ea typeface="Times New Roman" panose="02020603050405020304" pitchFamily="18" charset="0"/>
            </a:endParaRPr>
          </a:p>
          <a:p>
            <a:pPr marL="457200">
              <a:spcAft>
                <a:spcPts val="0"/>
              </a:spcAft>
            </a:pPr>
            <a:r>
              <a:rPr lang="en-GB" dirty="0" smtClean="0">
                <a:latin typeface="Arial" panose="020B0604020202020204" pitchFamily="34" charset="0"/>
                <a:ea typeface="Times New Roman" panose="02020603050405020304" pitchFamily="18" charset="0"/>
              </a:rPr>
              <a:t>Make sure you reference your slides and provide a reference list on the last slide.</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189892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4864</TotalTime>
  <Words>2206</Words>
  <Application>Microsoft Office PowerPoint</Application>
  <PresentationFormat>Widescreen</PresentationFormat>
  <Paragraphs>162</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Times New Roman</vt:lpstr>
      <vt:lpstr>Trebuchet MS</vt:lpstr>
      <vt:lpstr>Wingdings</vt:lpstr>
      <vt:lpstr>Wingdings 3</vt:lpstr>
      <vt:lpstr>Facet</vt:lpstr>
      <vt:lpstr>Global Perspectives in Education</vt:lpstr>
      <vt:lpstr>Problems in the world</vt:lpstr>
      <vt:lpstr>Wales</vt:lpstr>
      <vt:lpstr>PowerPoint Presentation</vt:lpstr>
      <vt:lpstr>Education for Sustainable Development and Global Citizenship</vt:lpstr>
      <vt:lpstr>What schools do</vt:lpstr>
      <vt:lpstr>Weaknesses and Barriers</vt:lpstr>
      <vt:lpstr>Strengths and Benefits</vt:lpstr>
      <vt:lpstr>Albert Bandura (1977)</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in Education</dc:title>
  <dc:creator>Sophie</dc:creator>
  <cp:lastModifiedBy>Sophie</cp:lastModifiedBy>
  <cp:revision>45</cp:revision>
  <dcterms:created xsi:type="dcterms:W3CDTF">2021-01-23T13:10:24Z</dcterms:created>
  <dcterms:modified xsi:type="dcterms:W3CDTF">2021-02-06T14:15:50Z</dcterms:modified>
</cp:coreProperties>
</file>