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1BC5B8-CD43-4A89-9351-653740CFA51B}" v="3" dt="2024-02-27T18:59:39.8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4641" autoAdjust="0"/>
  </p:normalViewPr>
  <p:slideViewPr>
    <p:cSldViewPr snapToGrid="0">
      <p:cViewPr varScale="1">
        <p:scale>
          <a:sx n="61" d="100"/>
          <a:sy n="61" d="100"/>
        </p:scale>
        <p:origin x="1522"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eliya Kirkova-Georgieva (2125657)" userId="10d2ce26-721a-4c09-b300-bc235af74e65" providerId="ADAL" clId="{E21BC5B8-CD43-4A89-9351-653740CFA51B}"/>
    <pc:docChg chg="modSld">
      <pc:chgData name="Aneliya Kirkova-Georgieva (2125657)" userId="10d2ce26-721a-4c09-b300-bc235af74e65" providerId="ADAL" clId="{E21BC5B8-CD43-4A89-9351-653740CFA51B}" dt="2024-02-29T16:39:19.623" v="19" actId="6549"/>
      <pc:docMkLst>
        <pc:docMk/>
      </pc:docMkLst>
      <pc:sldChg chg="modSp mod">
        <pc:chgData name="Aneliya Kirkova-Georgieva (2125657)" userId="10d2ce26-721a-4c09-b300-bc235af74e65" providerId="ADAL" clId="{E21BC5B8-CD43-4A89-9351-653740CFA51B}" dt="2024-02-29T16:39:19.623" v="19" actId="6549"/>
        <pc:sldMkLst>
          <pc:docMk/>
          <pc:sldMk cId="3182633194" sldId="265"/>
        </pc:sldMkLst>
        <pc:spChg chg="mod">
          <ac:chgData name="Aneliya Kirkova-Georgieva (2125657)" userId="10d2ce26-721a-4c09-b300-bc235af74e65" providerId="ADAL" clId="{E21BC5B8-CD43-4A89-9351-653740CFA51B}" dt="2024-02-29T16:39:19.623" v="19" actId="6549"/>
          <ac:spMkLst>
            <pc:docMk/>
            <pc:sldMk cId="3182633194" sldId="265"/>
            <ac:spMk id="3" creationId="{29EA503A-B6C6-5701-1633-F5BB3C875E0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168F14-114A-4AD8-8338-781F3CFDC2AC}" type="datetimeFigureOut">
              <a:rPr lang="en-GB" smtClean="0"/>
              <a:t>29/02/2024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20F472-3CA3-4B90-AD09-C510FCE71F67}" type="slidenum">
              <a:rPr lang="en-GB" smtClean="0"/>
              <a:t>‹#›</a:t>
            </a:fld>
            <a:endParaRPr lang="en-GB"/>
          </a:p>
        </p:txBody>
      </p:sp>
    </p:spTree>
    <p:extLst>
      <p:ext uri="{BB962C8B-B14F-4D97-AF65-F5344CB8AC3E}">
        <p14:creationId xmlns:p14="http://schemas.microsoft.com/office/powerpoint/2010/main" val="4454903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Project management is a plan which focuses on creating and organizing the new project and its resources.</a:t>
            </a:r>
            <a:endParaRPr lang="en-GB" sz="1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420F472-3CA3-4B90-AD09-C510FCE71F67}" type="slidenum">
              <a:rPr lang="en-GB" smtClean="0"/>
              <a:t>3</a:t>
            </a:fld>
            <a:endParaRPr lang="en-GB"/>
          </a:p>
        </p:txBody>
      </p:sp>
    </p:spTree>
    <p:extLst>
      <p:ext uri="{BB962C8B-B14F-4D97-AF65-F5344CB8AC3E}">
        <p14:creationId xmlns:p14="http://schemas.microsoft.com/office/powerpoint/2010/main" val="19742740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UWTSD is a global institution which has planned to expand and construct a new hostel for students. This institution has decided to create six more blocks of the hostel accommodation.</a:t>
            </a:r>
            <a:r>
              <a:rPr lang="en-US" sz="1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The risk management plan for this project will include the identification of various risks that can occur at the time of construction such as construction delays over expenditure and regulatory issues. Along with this, various strategies will also be developed in the risk mitigation plan to mitigate all these risks related to construction.</a:t>
            </a:r>
            <a:endParaRPr lang="en-GB" sz="1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1420F472-3CA3-4B90-AD09-C510FCE71F67}" type="slidenum">
              <a:rPr lang="en-GB" smtClean="0"/>
              <a:t>4</a:t>
            </a:fld>
            <a:endParaRPr lang="en-GB"/>
          </a:p>
        </p:txBody>
      </p:sp>
    </p:spTree>
    <p:extLst>
      <p:ext uri="{BB962C8B-B14F-4D97-AF65-F5344CB8AC3E}">
        <p14:creationId xmlns:p14="http://schemas.microsoft.com/office/powerpoint/2010/main" val="40175770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 project will also meet all the quality standards that are required in the creation of hostel. The project manager will consider the building codes, expectations of students and customers and also focus on meeting safety regulations.</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420F472-3CA3-4B90-AD09-C510FCE71F67}" type="slidenum">
              <a:rPr lang="en-GB" smtClean="0"/>
              <a:t>5</a:t>
            </a:fld>
            <a:endParaRPr lang="en-GB"/>
          </a:p>
        </p:txBody>
      </p:sp>
    </p:spTree>
    <p:extLst>
      <p:ext uri="{BB962C8B-B14F-4D97-AF65-F5344CB8AC3E}">
        <p14:creationId xmlns:p14="http://schemas.microsoft.com/office/powerpoint/2010/main" val="41867790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Work breakdown structure is a hierarchical structure which classifies project into shorter and more manageable elements. The major deliverables are located in the top hierarchy and the lower levels classifies each deliverable into the task.</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1420F472-3CA3-4B90-AD09-C510FCE71F67}" type="slidenum">
              <a:rPr lang="en-GB" smtClean="0"/>
              <a:t>6</a:t>
            </a:fld>
            <a:endParaRPr lang="en-GB"/>
          </a:p>
        </p:txBody>
      </p:sp>
    </p:spTree>
    <p:extLst>
      <p:ext uri="{BB962C8B-B14F-4D97-AF65-F5344CB8AC3E}">
        <p14:creationId xmlns:p14="http://schemas.microsoft.com/office/powerpoint/2010/main" val="27747382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Bef>
                <a:spcPts val="2400"/>
              </a:spcBef>
              <a:spcAft>
                <a:spcPts val="960"/>
              </a:spcAft>
            </a:pPr>
            <a:r>
              <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 scope, roles and requirements of the hostel will be met and it will successfully fulfill the expectations and requirements of the students as well.</a:t>
            </a:r>
          </a:p>
          <a:p>
            <a:pPr marL="0" marR="0" lvl="0" indent="0" algn="just" defTabSz="914400" rtl="0" eaLnBrk="1" fontAlgn="auto" latinLnBrk="0" hangingPunct="1">
              <a:lnSpc>
                <a:spcPct val="107000"/>
              </a:lnSpc>
              <a:spcBef>
                <a:spcPts val="2400"/>
              </a:spcBef>
              <a:spcAft>
                <a:spcPts val="960"/>
              </a:spcAft>
              <a:buClrTx/>
              <a:buSzTx/>
              <a:buFontTx/>
              <a:buNone/>
              <a:tabLst/>
              <a:defRPr/>
            </a:pPr>
            <a:r>
              <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 project will also complete on its set deadlines with covering all the milestones and objectives.</a:t>
            </a:r>
          </a:p>
          <a:p>
            <a:pPr marL="0" marR="0" lvl="0" indent="0" algn="just" defTabSz="914400" rtl="0" eaLnBrk="1" fontAlgn="auto" latinLnBrk="0" hangingPunct="1">
              <a:lnSpc>
                <a:spcPct val="107000"/>
              </a:lnSpc>
              <a:spcBef>
                <a:spcPts val="2400"/>
              </a:spcBef>
              <a:spcAft>
                <a:spcPts val="960"/>
              </a:spcAft>
              <a:buClrTx/>
              <a:buSzTx/>
              <a:buFontTx/>
              <a:buNone/>
              <a:tabLst/>
              <a:defRPr/>
            </a:pPr>
            <a:r>
              <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 hostel will use sustainable features and practices by applying eco-friendly materials and designs which are energy efficient.</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r>
              <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 hostel will be created by considering all the safety and security practices and will follow the regulatory requirements as well.</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 hostel will provide immense satisfaction to the students which will help them to study with the best potential and this will further aid in creating jobs.</a:t>
            </a:r>
            <a:endParaRPr lang="en-GB" dirty="0"/>
          </a:p>
          <a:p>
            <a:endParaRPr lang="en-GB" dirty="0"/>
          </a:p>
        </p:txBody>
      </p:sp>
      <p:sp>
        <p:nvSpPr>
          <p:cNvPr id="4" name="Slide Number Placeholder 3"/>
          <p:cNvSpPr>
            <a:spLocks noGrp="1"/>
          </p:cNvSpPr>
          <p:nvPr>
            <p:ph type="sldNum" sz="quarter" idx="5"/>
          </p:nvPr>
        </p:nvSpPr>
        <p:spPr/>
        <p:txBody>
          <a:bodyPr/>
          <a:lstStyle/>
          <a:p>
            <a:fld id="{1420F472-3CA3-4B90-AD09-C510FCE71F67}" type="slidenum">
              <a:rPr lang="en-GB" smtClean="0"/>
              <a:t>7</a:t>
            </a:fld>
            <a:endParaRPr lang="en-GB"/>
          </a:p>
        </p:txBody>
      </p:sp>
    </p:spTree>
    <p:extLst>
      <p:ext uri="{BB962C8B-B14F-4D97-AF65-F5344CB8AC3E}">
        <p14:creationId xmlns:p14="http://schemas.microsoft.com/office/powerpoint/2010/main" val="2539143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 summary and life cycle of the project have been presented in the form of a quad chart and work breakdown structure.</a:t>
            </a:r>
            <a:endParaRPr lang="en-GB" dirty="0"/>
          </a:p>
        </p:txBody>
      </p:sp>
      <p:sp>
        <p:nvSpPr>
          <p:cNvPr id="4" name="Slide Number Placeholder 3"/>
          <p:cNvSpPr>
            <a:spLocks noGrp="1"/>
          </p:cNvSpPr>
          <p:nvPr>
            <p:ph type="sldNum" sz="quarter" idx="5"/>
          </p:nvPr>
        </p:nvSpPr>
        <p:spPr/>
        <p:txBody>
          <a:bodyPr/>
          <a:lstStyle/>
          <a:p>
            <a:fld id="{1420F472-3CA3-4B90-AD09-C510FCE71F67}" type="slidenum">
              <a:rPr lang="en-GB" smtClean="0"/>
              <a:t>9</a:t>
            </a:fld>
            <a:endParaRPr lang="en-GB"/>
          </a:p>
        </p:txBody>
      </p:sp>
    </p:spTree>
    <p:extLst>
      <p:ext uri="{BB962C8B-B14F-4D97-AF65-F5344CB8AC3E}">
        <p14:creationId xmlns:p14="http://schemas.microsoft.com/office/powerpoint/2010/main" val="19298168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9581B1F-5890-43A9-8567-A1916BABEEDB}" type="datetimeFigureOut">
              <a:rPr lang="en-GB" smtClean="0"/>
              <a:t>29/02/2024</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B3B68DB6-442B-4064-8E3F-411B8BB3EFC3}" type="slidenum">
              <a:rPr lang="en-GB" smtClean="0"/>
              <a:t>‹#›</a:t>
            </a:fld>
            <a:endParaRPr lang="en-GB"/>
          </a:p>
        </p:txBody>
      </p:sp>
    </p:spTree>
    <p:extLst>
      <p:ext uri="{BB962C8B-B14F-4D97-AF65-F5344CB8AC3E}">
        <p14:creationId xmlns:p14="http://schemas.microsoft.com/office/powerpoint/2010/main" val="16900042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581B1F-5890-43A9-8567-A1916BABEEDB}" type="datetimeFigureOut">
              <a:rPr lang="en-GB" smtClean="0"/>
              <a:t>29/02/2024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3B68DB6-442B-4064-8E3F-411B8BB3EFC3}" type="slidenum">
              <a:rPr lang="en-GB" smtClean="0"/>
              <a:t>‹#›</a:t>
            </a:fld>
            <a:endParaRPr lang="en-GB"/>
          </a:p>
        </p:txBody>
      </p:sp>
    </p:spTree>
    <p:extLst>
      <p:ext uri="{BB962C8B-B14F-4D97-AF65-F5344CB8AC3E}">
        <p14:creationId xmlns:p14="http://schemas.microsoft.com/office/powerpoint/2010/main" val="17857952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581B1F-5890-43A9-8567-A1916BABEEDB}" type="datetimeFigureOut">
              <a:rPr lang="en-GB" smtClean="0"/>
              <a:t>29/02/2024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3B68DB6-442B-4064-8E3F-411B8BB3EFC3}" type="slidenum">
              <a:rPr lang="en-GB" smtClean="0"/>
              <a:t>‹#›</a:t>
            </a:fld>
            <a:endParaRPr lang="en-GB"/>
          </a:p>
        </p:txBody>
      </p:sp>
    </p:spTree>
    <p:extLst>
      <p:ext uri="{BB962C8B-B14F-4D97-AF65-F5344CB8AC3E}">
        <p14:creationId xmlns:p14="http://schemas.microsoft.com/office/powerpoint/2010/main" val="3284637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9581B1F-5890-43A9-8567-A1916BABEEDB}" type="datetimeFigureOut">
              <a:rPr lang="en-GB" smtClean="0"/>
              <a:t>29/02/2024</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B3B68DB6-442B-4064-8E3F-411B8BB3EFC3}" type="slidenum">
              <a:rPr lang="en-GB" smtClean="0"/>
              <a:t>‹#›</a:t>
            </a:fld>
            <a:endParaRPr lang="en-GB"/>
          </a:p>
        </p:txBody>
      </p:sp>
    </p:spTree>
    <p:extLst>
      <p:ext uri="{BB962C8B-B14F-4D97-AF65-F5344CB8AC3E}">
        <p14:creationId xmlns:p14="http://schemas.microsoft.com/office/powerpoint/2010/main" val="3870448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9581B1F-5890-43A9-8567-A1916BABEEDB}" type="datetimeFigureOut">
              <a:rPr lang="en-GB" smtClean="0"/>
              <a:t>29/02/2024</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B3B68DB6-442B-4064-8E3F-411B8BB3EFC3}" type="slidenum">
              <a:rPr lang="en-GB" smtClean="0"/>
              <a:t>‹#›</a:t>
            </a:fld>
            <a:endParaRPr lang="en-GB"/>
          </a:p>
        </p:txBody>
      </p:sp>
    </p:spTree>
    <p:extLst>
      <p:ext uri="{BB962C8B-B14F-4D97-AF65-F5344CB8AC3E}">
        <p14:creationId xmlns:p14="http://schemas.microsoft.com/office/powerpoint/2010/main" val="29466397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9581B1F-5890-43A9-8567-A1916BABEEDB}" type="datetimeFigureOut">
              <a:rPr lang="en-GB" smtClean="0"/>
              <a:t>29/02/2024</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B3B68DB6-442B-4064-8E3F-411B8BB3EFC3}" type="slidenum">
              <a:rPr lang="en-GB" smtClean="0"/>
              <a:t>‹#›</a:t>
            </a:fld>
            <a:endParaRPr lang="en-GB"/>
          </a:p>
        </p:txBody>
      </p:sp>
    </p:spTree>
    <p:extLst>
      <p:ext uri="{BB962C8B-B14F-4D97-AF65-F5344CB8AC3E}">
        <p14:creationId xmlns:p14="http://schemas.microsoft.com/office/powerpoint/2010/main" val="40737774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581B1F-5890-43A9-8567-A1916BABEEDB}" type="datetimeFigureOut">
              <a:rPr lang="en-GB" smtClean="0"/>
              <a:t>29/02/2024</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B3B68DB6-442B-4064-8E3F-411B8BB3EFC3}" type="slidenum">
              <a:rPr lang="en-GB" smtClean="0"/>
              <a:t>‹#›</a:t>
            </a:fld>
            <a:endParaRPr lang="en-GB"/>
          </a:p>
        </p:txBody>
      </p:sp>
    </p:spTree>
    <p:extLst>
      <p:ext uri="{BB962C8B-B14F-4D97-AF65-F5344CB8AC3E}">
        <p14:creationId xmlns:p14="http://schemas.microsoft.com/office/powerpoint/2010/main" val="10245977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9581B1F-5890-43A9-8567-A1916BABEEDB}" type="datetimeFigureOut">
              <a:rPr lang="en-GB" smtClean="0"/>
              <a:t>29/02/2024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B3B68DB6-442B-4064-8E3F-411B8BB3EFC3}" type="slidenum">
              <a:rPr lang="en-GB" smtClean="0"/>
              <a:t>‹#›</a:t>
            </a:fld>
            <a:endParaRPr lang="en-GB"/>
          </a:p>
        </p:txBody>
      </p:sp>
    </p:spTree>
    <p:extLst>
      <p:ext uri="{BB962C8B-B14F-4D97-AF65-F5344CB8AC3E}">
        <p14:creationId xmlns:p14="http://schemas.microsoft.com/office/powerpoint/2010/main" val="19260639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9581B1F-5890-43A9-8567-A1916BABEEDB}" type="datetimeFigureOut">
              <a:rPr lang="en-GB" smtClean="0"/>
              <a:t>29/02/2024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3B68DB6-442B-4064-8E3F-411B8BB3EFC3}" type="slidenum">
              <a:rPr lang="en-GB" smtClean="0"/>
              <a:t>‹#›</a:t>
            </a:fld>
            <a:endParaRPr lang="en-GB"/>
          </a:p>
        </p:txBody>
      </p:sp>
    </p:spTree>
    <p:extLst>
      <p:ext uri="{BB962C8B-B14F-4D97-AF65-F5344CB8AC3E}">
        <p14:creationId xmlns:p14="http://schemas.microsoft.com/office/powerpoint/2010/main" val="2841131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581B1F-5890-43A9-8567-A1916BABEEDB}" type="datetimeFigureOut">
              <a:rPr lang="en-GB" smtClean="0"/>
              <a:t>29/02/2024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3B68DB6-442B-4064-8E3F-411B8BB3EFC3}" type="slidenum">
              <a:rPr lang="en-GB" smtClean="0"/>
              <a:t>‹#›</a:t>
            </a:fld>
            <a:endParaRPr lang="en-GB"/>
          </a:p>
        </p:txBody>
      </p:sp>
    </p:spTree>
    <p:extLst>
      <p:ext uri="{BB962C8B-B14F-4D97-AF65-F5344CB8AC3E}">
        <p14:creationId xmlns:p14="http://schemas.microsoft.com/office/powerpoint/2010/main" val="32151165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581B1F-5890-43A9-8567-A1916BABEEDB}" type="datetimeFigureOut">
              <a:rPr lang="en-GB" smtClean="0"/>
              <a:t>29/02/2024</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3B68DB6-442B-4064-8E3F-411B8BB3EFC3}"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6466438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39581B1F-5890-43A9-8567-A1916BABEEDB}" type="datetimeFigureOut">
              <a:rPr lang="en-GB" smtClean="0"/>
              <a:t>29/02/2024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3B68DB6-442B-4064-8E3F-411B8BB3EFC3}" type="slidenum">
              <a:rPr lang="en-GB" smtClean="0"/>
              <a:t>‹#›</a:t>
            </a:fld>
            <a:endParaRPr lang="en-GB"/>
          </a:p>
        </p:txBody>
      </p:sp>
    </p:spTree>
    <p:extLst>
      <p:ext uri="{BB962C8B-B14F-4D97-AF65-F5344CB8AC3E}">
        <p14:creationId xmlns:p14="http://schemas.microsoft.com/office/powerpoint/2010/main" val="9052195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39581B1F-5890-43A9-8567-A1916BABEEDB}" type="datetimeFigureOut">
              <a:rPr lang="en-GB" smtClean="0"/>
              <a:t>29/02/2024</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3B68DB6-442B-4064-8E3F-411B8BB3EFC3}"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6821159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39581B1F-5890-43A9-8567-A1916BABEEDB}" type="datetimeFigureOut">
              <a:rPr lang="en-GB" smtClean="0"/>
              <a:t>29/02/2024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3B68DB6-442B-4064-8E3F-411B8BB3EFC3}" type="slidenum">
              <a:rPr lang="en-GB" smtClean="0"/>
              <a:t>‹#›</a:t>
            </a:fld>
            <a:endParaRPr lang="en-GB"/>
          </a:p>
        </p:txBody>
      </p:sp>
    </p:spTree>
    <p:extLst>
      <p:ext uri="{BB962C8B-B14F-4D97-AF65-F5344CB8AC3E}">
        <p14:creationId xmlns:p14="http://schemas.microsoft.com/office/powerpoint/2010/main" val="20620478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581B1F-5890-43A9-8567-A1916BABEEDB}" type="datetimeFigureOut">
              <a:rPr lang="en-GB" smtClean="0"/>
              <a:t>29/02/2024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3B68DB6-442B-4064-8E3F-411B8BB3EFC3}" type="slidenum">
              <a:rPr lang="en-GB" smtClean="0"/>
              <a:t>‹#›</a:t>
            </a:fld>
            <a:endParaRPr lang="en-GB"/>
          </a:p>
        </p:txBody>
      </p:sp>
    </p:spTree>
    <p:extLst>
      <p:ext uri="{BB962C8B-B14F-4D97-AF65-F5344CB8AC3E}">
        <p14:creationId xmlns:p14="http://schemas.microsoft.com/office/powerpoint/2010/main" val="31617128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581B1F-5890-43A9-8567-A1916BABEEDB}" type="datetimeFigureOut">
              <a:rPr lang="en-GB" smtClean="0"/>
              <a:t>29/02/2024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3B68DB6-442B-4064-8E3F-411B8BB3EFC3}" type="slidenum">
              <a:rPr lang="en-GB" smtClean="0"/>
              <a:t>‹#›</a:t>
            </a:fld>
            <a:endParaRPr lang="en-GB"/>
          </a:p>
        </p:txBody>
      </p:sp>
    </p:spTree>
    <p:extLst>
      <p:ext uri="{BB962C8B-B14F-4D97-AF65-F5344CB8AC3E}">
        <p14:creationId xmlns:p14="http://schemas.microsoft.com/office/powerpoint/2010/main" val="1699471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39581B1F-5890-43A9-8567-A1916BABEEDB}" type="datetimeFigureOut">
              <a:rPr lang="en-GB" smtClean="0"/>
              <a:t>29/02/2024</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B3B68DB6-442B-4064-8E3F-411B8BB3EFC3}" type="slidenum">
              <a:rPr lang="en-GB" smtClean="0"/>
              <a:t>‹#›</a:t>
            </a:fld>
            <a:endParaRPr lang="en-GB"/>
          </a:p>
        </p:txBody>
      </p:sp>
    </p:spTree>
    <p:extLst>
      <p:ext uri="{BB962C8B-B14F-4D97-AF65-F5344CB8AC3E}">
        <p14:creationId xmlns:p14="http://schemas.microsoft.com/office/powerpoint/2010/main" val="25105549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5393D-24AE-8302-E3F9-BACD803FE362}"/>
              </a:ext>
            </a:extLst>
          </p:cNvPr>
          <p:cNvSpPr>
            <a:spLocks noGrp="1"/>
          </p:cNvSpPr>
          <p:nvPr>
            <p:ph type="ctrTitle"/>
          </p:nvPr>
        </p:nvSpPr>
        <p:spPr>
          <a:xfrm>
            <a:off x="3785419" y="2310582"/>
            <a:ext cx="7855976" cy="4060722"/>
          </a:xfrm>
        </p:spPr>
        <p:txBody>
          <a:bodyPr>
            <a:normAutofit fontScale="90000"/>
          </a:bodyPr>
          <a:lstStyle/>
          <a:p>
            <a:pPr>
              <a:lnSpc>
                <a:spcPct val="150000"/>
              </a:lnSpc>
            </a:pPr>
            <a:br>
              <a:rPr lang="en-GB" sz="2000" b="1" dirty="0"/>
            </a:br>
            <a:br>
              <a:rPr lang="en-GB" sz="2000" b="1" dirty="0"/>
            </a:br>
            <a:br>
              <a:rPr lang="en-GB" sz="2000" b="1" dirty="0"/>
            </a:br>
            <a:br>
              <a:rPr lang="en-GB" sz="2000" b="1" dirty="0"/>
            </a:br>
            <a:r>
              <a:rPr lang="en-GB" sz="2000" b="1" dirty="0"/>
              <a:t>Programme: BA (Hons) Leadership and Management Skills for the Workplace</a:t>
            </a:r>
            <a:br>
              <a:rPr lang="en-GB" sz="2000" b="1" dirty="0"/>
            </a:br>
            <a:r>
              <a:rPr lang="en-GB" sz="2000" b="1" dirty="0"/>
              <a:t>Module code and name: BMSW5104_Managing Projects in the Workplace </a:t>
            </a:r>
            <a:br>
              <a:rPr lang="en-GB" sz="2000" dirty="0"/>
            </a:br>
            <a:r>
              <a:rPr lang="en-GB" sz="2000" b="1" dirty="0"/>
              <a:t>Lecturer Name: Aderemi Ojebode</a:t>
            </a:r>
            <a:br>
              <a:rPr lang="en-GB" sz="2000" b="1" dirty="0"/>
            </a:br>
            <a:br>
              <a:rPr lang="en-GB" sz="2000" dirty="0"/>
            </a:br>
            <a:r>
              <a:rPr lang="en-GB" sz="2000" b="1" dirty="0"/>
              <a:t>Name of the Students and ID Numbers</a:t>
            </a:r>
            <a:r>
              <a:rPr lang="en-GB" sz="2000" dirty="0"/>
              <a:t>:     </a:t>
            </a:r>
            <a:r>
              <a:rPr lang="en-GB" sz="2000" b="1" dirty="0"/>
              <a:t>2128090 - </a:t>
            </a:r>
            <a:r>
              <a:rPr lang="en-GB" sz="2000" b="1" dirty="0" err="1"/>
              <a:t>Ivaylo</a:t>
            </a:r>
            <a:r>
              <a:rPr lang="en-GB" sz="2000" b="1" dirty="0"/>
              <a:t> </a:t>
            </a:r>
            <a:r>
              <a:rPr lang="en-GB" sz="2000" b="1" dirty="0" err="1"/>
              <a:t>Georgiev</a:t>
            </a:r>
            <a:br>
              <a:rPr lang="en-GB" sz="2000" b="1" dirty="0"/>
            </a:br>
            <a:r>
              <a:rPr lang="en-GB" sz="2000" b="1" dirty="0"/>
              <a:t>                                                                        2125657- Aneliya Georgieva</a:t>
            </a:r>
            <a:br>
              <a:rPr lang="en-GB" sz="2000" b="1" dirty="0"/>
            </a:br>
            <a:r>
              <a:rPr lang="en-GB" sz="2000" b="1" dirty="0"/>
              <a:t>                                                                        2127720 - </a:t>
            </a:r>
            <a:r>
              <a:rPr lang="en-GB" sz="2000" b="1" dirty="0" err="1"/>
              <a:t>Slavina</a:t>
            </a:r>
            <a:r>
              <a:rPr lang="en-GB" sz="2000" b="1" dirty="0"/>
              <a:t> Stoyanova</a:t>
            </a:r>
            <a:br>
              <a:rPr lang="en-GB" sz="2000" b="1" dirty="0"/>
            </a:br>
            <a:br>
              <a:rPr lang="en-GB" sz="2000" b="1" dirty="0"/>
            </a:br>
            <a:r>
              <a:rPr lang="en-GB" sz="2000" b="1" dirty="0"/>
              <a:t>Task 1_Proposal Pitch </a:t>
            </a:r>
            <a:r>
              <a:rPr lang="en-GB" sz="2000" b="1" dirty="0" err="1"/>
              <a:t>Presentation_Project</a:t>
            </a:r>
            <a:r>
              <a:rPr lang="en-GB" sz="2000" b="1" dirty="0"/>
              <a:t> A – Project Management Plan for Building a New Hostel. </a:t>
            </a:r>
            <a:endParaRPr lang="en-GB" b="1" dirty="0"/>
          </a:p>
        </p:txBody>
      </p:sp>
    </p:spTree>
    <p:extLst>
      <p:ext uri="{BB962C8B-B14F-4D97-AF65-F5344CB8AC3E}">
        <p14:creationId xmlns:p14="http://schemas.microsoft.com/office/powerpoint/2010/main" val="2856053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D1270-C75E-2C58-C89A-DA54570D5749}"/>
              </a:ext>
            </a:extLst>
          </p:cNvPr>
          <p:cNvSpPr>
            <a:spLocks noGrp="1"/>
          </p:cNvSpPr>
          <p:nvPr>
            <p:ph type="title"/>
          </p:nvPr>
        </p:nvSpPr>
        <p:spPr>
          <a:xfrm>
            <a:off x="2592925" y="624110"/>
            <a:ext cx="8911687" cy="732742"/>
          </a:xfrm>
        </p:spPr>
        <p:txBody>
          <a:bodyPr/>
          <a:lstStyle/>
          <a:p>
            <a:pPr algn="ctr"/>
            <a:r>
              <a:rPr lang="en-IN" dirty="0"/>
              <a:t>TABLE OF CONTENTS</a:t>
            </a:r>
            <a:endParaRPr lang="en-GB" dirty="0"/>
          </a:p>
        </p:txBody>
      </p:sp>
      <p:sp>
        <p:nvSpPr>
          <p:cNvPr id="3" name="Content Placeholder 2">
            <a:extLst>
              <a:ext uri="{FF2B5EF4-FFF2-40B4-BE49-F238E27FC236}">
                <a16:creationId xmlns:a16="http://schemas.microsoft.com/office/drawing/2014/main" id="{F0BF440D-5762-278D-C0B9-B60946758457}"/>
              </a:ext>
            </a:extLst>
          </p:cNvPr>
          <p:cNvSpPr>
            <a:spLocks noGrp="1"/>
          </p:cNvSpPr>
          <p:nvPr>
            <p:ph idx="1"/>
          </p:nvPr>
        </p:nvSpPr>
        <p:spPr>
          <a:xfrm>
            <a:off x="2589212" y="1612490"/>
            <a:ext cx="8915400" cy="4857136"/>
          </a:xfrm>
        </p:spPr>
        <p:txBody>
          <a:bodyPr>
            <a:noAutofit/>
          </a:bodyPr>
          <a:lstStyle/>
          <a:p>
            <a:pPr>
              <a:lnSpc>
                <a:spcPct val="150000"/>
              </a:lnSpc>
            </a:pPr>
            <a:r>
              <a:rPr lang="en-IN" sz="1600" dirty="0"/>
              <a:t>Introduction</a:t>
            </a:r>
          </a:p>
          <a:p>
            <a:pPr>
              <a:lnSpc>
                <a:spcPct val="150000"/>
              </a:lnSpc>
            </a:pPr>
            <a:r>
              <a:rPr lang="en-IN" sz="1600" dirty="0"/>
              <a:t>Project Pitch</a:t>
            </a:r>
          </a:p>
          <a:p>
            <a:pPr>
              <a:lnSpc>
                <a:spcPct val="150000"/>
              </a:lnSpc>
              <a:buFont typeface="Courier New" panose="02070309020205020404" pitchFamily="49" charset="0"/>
              <a:buChar char="o"/>
            </a:pPr>
            <a:r>
              <a:rPr lang="en-IN" sz="1600" dirty="0"/>
              <a:t>Project Outline</a:t>
            </a:r>
          </a:p>
          <a:p>
            <a:pPr>
              <a:lnSpc>
                <a:spcPct val="150000"/>
              </a:lnSpc>
              <a:buFont typeface="Courier New" panose="02070309020205020404" pitchFamily="49" charset="0"/>
              <a:buChar char="o"/>
            </a:pPr>
            <a:r>
              <a:rPr lang="en-IN" sz="1600" dirty="0"/>
              <a:t>Project Scope</a:t>
            </a:r>
          </a:p>
          <a:p>
            <a:pPr>
              <a:lnSpc>
                <a:spcPct val="150000"/>
              </a:lnSpc>
              <a:buFont typeface="Courier New" panose="02070309020205020404" pitchFamily="49" charset="0"/>
              <a:buChar char="o"/>
            </a:pPr>
            <a:r>
              <a:rPr lang="en-IN" sz="1600" dirty="0"/>
              <a:t>Work Breakdown Structure</a:t>
            </a:r>
          </a:p>
          <a:p>
            <a:pPr>
              <a:lnSpc>
                <a:spcPct val="150000"/>
              </a:lnSpc>
              <a:buFont typeface="Courier New" panose="02070309020205020404" pitchFamily="49" charset="0"/>
              <a:buChar char="o"/>
            </a:pPr>
            <a:r>
              <a:rPr lang="en-IN" sz="1600" dirty="0"/>
              <a:t>Project Success Criteria</a:t>
            </a:r>
          </a:p>
          <a:p>
            <a:pPr>
              <a:lnSpc>
                <a:spcPct val="150000"/>
              </a:lnSpc>
              <a:buFont typeface="Courier New" panose="02070309020205020404" pitchFamily="49" charset="0"/>
              <a:buChar char="o"/>
            </a:pPr>
            <a:r>
              <a:rPr lang="en-IN" sz="1600" dirty="0"/>
              <a:t>Quad Chart</a:t>
            </a:r>
          </a:p>
          <a:p>
            <a:pPr>
              <a:lnSpc>
                <a:spcPct val="150000"/>
              </a:lnSpc>
            </a:pPr>
            <a:r>
              <a:rPr lang="en-IN" sz="1600" dirty="0"/>
              <a:t>Conclusion</a:t>
            </a:r>
          </a:p>
          <a:p>
            <a:pPr>
              <a:lnSpc>
                <a:spcPct val="150000"/>
              </a:lnSpc>
            </a:pPr>
            <a:r>
              <a:rPr lang="en-IN" sz="1600" dirty="0"/>
              <a:t>References</a:t>
            </a:r>
          </a:p>
        </p:txBody>
      </p:sp>
    </p:spTree>
    <p:extLst>
      <p:ext uri="{BB962C8B-B14F-4D97-AF65-F5344CB8AC3E}">
        <p14:creationId xmlns:p14="http://schemas.microsoft.com/office/powerpoint/2010/main" val="10251796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B7338-465A-3A37-9199-2B0E6F2B2239}"/>
              </a:ext>
            </a:extLst>
          </p:cNvPr>
          <p:cNvSpPr>
            <a:spLocks noGrp="1"/>
          </p:cNvSpPr>
          <p:nvPr>
            <p:ph type="title"/>
          </p:nvPr>
        </p:nvSpPr>
        <p:spPr>
          <a:xfrm>
            <a:off x="2592925" y="358639"/>
            <a:ext cx="8911687" cy="693413"/>
          </a:xfrm>
        </p:spPr>
        <p:txBody>
          <a:bodyPr>
            <a:normAutofit/>
          </a:bodyPr>
          <a:lstStyle/>
          <a:p>
            <a:pPr algn="ctr"/>
            <a:r>
              <a:rPr lang="en-US"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INTRODUCTION</a:t>
            </a:r>
            <a:endParaRPr lang="en-GB" dirty="0"/>
          </a:p>
        </p:txBody>
      </p:sp>
      <p:sp>
        <p:nvSpPr>
          <p:cNvPr id="3" name="Content Placeholder 2">
            <a:extLst>
              <a:ext uri="{FF2B5EF4-FFF2-40B4-BE49-F238E27FC236}">
                <a16:creationId xmlns:a16="http://schemas.microsoft.com/office/drawing/2014/main" id="{FCD6DB1B-DE1E-CD37-2968-5352581A4E20}"/>
              </a:ext>
            </a:extLst>
          </p:cNvPr>
          <p:cNvSpPr>
            <a:spLocks noGrp="1"/>
          </p:cNvSpPr>
          <p:nvPr>
            <p:ph idx="1"/>
          </p:nvPr>
        </p:nvSpPr>
        <p:spPr>
          <a:xfrm>
            <a:off x="6282812" y="2084438"/>
            <a:ext cx="5555225" cy="3814917"/>
          </a:xfrm>
        </p:spPr>
        <p:txBody>
          <a:bodyPr>
            <a:normAutofit/>
          </a:bodyPr>
          <a:lstStyle/>
          <a:p>
            <a:pPr algn="just">
              <a:lnSpc>
                <a:spcPct val="150000"/>
              </a:lnSpc>
              <a:spcBef>
                <a:spcPts val="1600"/>
              </a:spcBef>
              <a:spcAft>
                <a:spcPts val="900"/>
              </a:spcAft>
            </a:pPr>
            <a:r>
              <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In this presentation, the project of creating a new hostel will be discussed and the project pitch will be included.</a:t>
            </a:r>
            <a:endPar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Bef>
                <a:spcPts val="1600"/>
              </a:spcBef>
              <a:spcAft>
                <a:spcPts val="900"/>
              </a:spcAft>
            </a:pPr>
            <a:r>
              <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 life cycle of the project, its process, team, scope work breakdown structure and project success criteria will also be stated.</a:t>
            </a:r>
            <a:endPar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Bef>
                <a:spcPts val="1600"/>
              </a:spcBef>
              <a:spcAft>
                <a:spcPts val="900"/>
              </a:spcAft>
            </a:pPr>
            <a:r>
              <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At last, a quad chart will be shown to analyze the summary of the project that is the building of a new hostel.</a:t>
            </a:r>
            <a:endPar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6B8B9135-1A88-EBDE-8380-009186E9A858}"/>
              </a:ext>
            </a:extLst>
          </p:cNvPr>
          <p:cNvPicPr>
            <a:picLocks noChangeAspect="1"/>
          </p:cNvPicPr>
          <p:nvPr/>
        </p:nvPicPr>
        <p:blipFill>
          <a:blip r:embed="rId3"/>
          <a:stretch>
            <a:fillRect/>
          </a:stretch>
        </p:blipFill>
        <p:spPr>
          <a:xfrm>
            <a:off x="957023" y="2084438"/>
            <a:ext cx="4952166" cy="3673666"/>
          </a:xfrm>
          <a:prstGeom prst="rect">
            <a:avLst/>
          </a:prstGeom>
        </p:spPr>
      </p:pic>
    </p:spTree>
    <p:extLst>
      <p:ext uri="{BB962C8B-B14F-4D97-AF65-F5344CB8AC3E}">
        <p14:creationId xmlns:p14="http://schemas.microsoft.com/office/powerpoint/2010/main" val="32311926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1A540-997D-3619-F4B0-0547230C5FF1}"/>
              </a:ext>
            </a:extLst>
          </p:cNvPr>
          <p:cNvSpPr>
            <a:spLocks noGrp="1"/>
          </p:cNvSpPr>
          <p:nvPr>
            <p:ph type="title"/>
          </p:nvPr>
        </p:nvSpPr>
        <p:spPr>
          <a:xfrm>
            <a:off x="2589212" y="115713"/>
            <a:ext cx="8911687" cy="752406"/>
          </a:xfrm>
        </p:spPr>
        <p:txBody>
          <a:bodyPr>
            <a:normAutofit/>
          </a:bodyPr>
          <a:lstStyle/>
          <a:p>
            <a:pPr algn="ctr"/>
            <a:r>
              <a:rPr lang="en-US"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PROJECT OUTLINE</a:t>
            </a:r>
            <a:endParaRPr lang="en-GB" dirty="0"/>
          </a:p>
        </p:txBody>
      </p:sp>
      <p:sp>
        <p:nvSpPr>
          <p:cNvPr id="3" name="Content Placeholder 2">
            <a:extLst>
              <a:ext uri="{FF2B5EF4-FFF2-40B4-BE49-F238E27FC236}">
                <a16:creationId xmlns:a16="http://schemas.microsoft.com/office/drawing/2014/main" id="{94713914-F654-9C0F-FC96-453347E46611}"/>
              </a:ext>
            </a:extLst>
          </p:cNvPr>
          <p:cNvSpPr>
            <a:spLocks noGrp="1"/>
          </p:cNvSpPr>
          <p:nvPr>
            <p:ph idx="1"/>
          </p:nvPr>
        </p:nvSpPr>
        <p:spPr>
          <a:xfrm>
            <a:off x="5191432" y="1170039"/>
            <a:ext cx="7000567" cy="5687961"/>
          </a:xfrm>
        </p:spPr>
        <p:txBody>
          <a:bodyPr>
            <a:noAutofit/>
          </a:bodyPr>
          <a:lstStyle/>
          <a:p>
            <a:pPr algn="just">
              <a:lnSpc>
                <a:spcPct val="150000"/>
              </a:lnSpc>
              <a:spcBef>
                <a:spcPts val="1600"/>
              </a:spcBef>
              <a:spcAft>
                <a:spcPts val="900"/>
              </a:spcAft>
            </a:pPr>
            <a:r>
              <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 project aims to build a new hostel for the betterment and providing immense satisfaction of the students.</a:t>
            </a:r>
            <a:endPar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Bef>
                <a:spcPts val="1600"/>
              </a:spcBef>
              <a:spcAft>
                <a:spcPts val="900"/>
              </a:spcAft>
            </a:pPr>
            <a:r>
              <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 creation of this hostel will help the institution to intake more students and also provide them greater satisfaction which will help in bettering their lives.</a:t>
            </a:r>
            <a:endPar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Bef>
                <a:spcPts val="1600"/>
              </a:spcBef>
              <a:spcAft>
                <a:spcPts val="900"/>
              </a:spcAft>
            </a:pPr>
            <a:r>
              <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This project has the objective to provide affordable communication to the students and will provide them best quality accommodation as well.</a:t>
            </a:r>
            <a:endPar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Bef>
                <a:spcPts val="1600"/>
              </a:spcBef>
              <a:spcAft>
                <a:spcPts val="900"/>
              </a:spcAft>
            </a:pPr>
            <a:r>
              <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 key stages involved in building this new hostel includes the selection of site, creating a design, developing a good team and starting final construction.</a:t>
            </a:r>
            <a:endPar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Bef>
                <a:spcPts val="1600"/>
              </a:spcBef>
              <a:spcAft>
                <a:spcPts val="900"/>
              </a:spcAft>
            </a:pPr>
            <a:r>
              <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 budget for this project is estimated by including various costs such as permits, construction, furniture and other expenditures, and the cost is £900 per month.</a:t>
            </a:r>
            <a:endParaRPr lang="en-GB" sz="1600" dirty="0"/>
          </a:p>
        </p:txBody>
      </p:sp>
      <p:pic>
        <p:nvPicPr>
          <p:cNvPr id="5" name="Picture 4">
            <a:extLst>
              <a:ext uri="{FF2B5EF4-FFF2-40B4-BE49-F238E27FC236}">
                <a16:creationId xmlns:a16="http://schemas.microsoft.com/office/drawing/2014/main" id="{7A806D54-A394-1A3A-9EA5-CB99389BC313}"/>
              </a:ext>
            </a:extLst>
          </p:cNvPr>
          <p:cNvPicPr>
            <a:picLocks noChangeAspect="1"/>
          </p:cNvPicPr>
          <p:nvPr/>
        </p:nvPicPr>
        <p:blipFill>
          <a:blip r:embed="rId3"/>
          <a:stretch>
            <a:fillRect/>
          </a:stretch>
        </p:blipFill>
        <p:spPr>
          <a:xfrm>
            <a:off x="498529" y="1948989"/>
            <a:ext cx="4534293" cy="3328863"/>
          </a:xfrm>
          <a:prstGeom prst="rect">
            <a:avLst/>
          </a:prstGeom>
        </p:spPr>
      </p:pic>
    </p:spTree>
    <p:extLst>
      <p:ext uri="{BB962C8B-B14F-4D97-AF65-F5344CB8AC3E}">
        <p14:creationId xmlns:p14="http://schemas.microsoft.com/office/powerpoint/2010/main" val="3979995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DE151-8803-E6AE-305F-763F6674CC03}"/>
              </a:ext>
            </a:extLst>
          </p:cNvPr>
          <p:cNvSpPr>
            <a:spLocks noGrp="1"/>
          </p:cNvSpPr>
          <p:nvPr>
            <p:ph type="title"/>
          </p:nvPr>
        </p:nvSpPr>
        <p:spPr>
          <a:xfrm>
            <a:off x="2592925" y="171826"/>
            <a:ext cx="8911687" cy="673748"/>
          </a:xfrm>
        </p:spPr>
        <p:txBody>
          <a:bodyPr/>
          <a:lstStyle/>
          <a:p>
            <a:pPr algn="ctr"/>
            <a:r>
              <a:rPr lang="en-IN" dirty="0"/>
              <a:t>PROJECT SCOPE</a:t>
            </a:r>
            <a:endParaRPr lang="en-GB" dirty="0"/>
          </a:p>
        </p:txBody>
      </p:sp>
      <p:sp>
        <p:nvSpPr>
          <p:cNvPr id="3" name="Content Placeholder 2">
            <a:extLst>
              <a:ext uri="{FF2B5EF4-FFF2-40B4-BE49-F238E27FC236}">
                <a16:creationId xmlns:a16="http://schemas.microsoft.com/office/drawing/2014/main" id="{2B6D9BE0-915E-4163-B276-8702E195D471}"/>
              </a:ext>
            </a:extLst>
          </p:cNvPr>
          <p:cNvSpPr>
            <a:spLocks noGrp="1"/>
          </p:cNvSpPr>
          <p:nvPr>
            <p:ph idx="1"/>
          </p:nvPr>
        </p:nvSpPr>
        <p:spPr>
          <a:xfrm>
            <a:off x="1963570" y="1150374"/>
            <a:ext cx="6004182" cy="5535800"/>
          </a:xfrm>
        </p:spPr>
        <p:txBody>
          <a:bodyPr>
            <a:normAutofit/>
          </a:bodyPr>
          <a:lstStyle/>
          <a:p>
            <a:pPr algn="just">
              <a:lnSpc>
                <a:spcPct val="150000"/>
              </a:lnSpc>
              <a:spcBef>
                <a:spcPts val="1600"/>
              </a:spcBef>
              <a:spcAft>
                <a:spcPts val="900"/>
              </a:spcAft>
            </a:pPr>
            <a:r>
              <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 scope of the project is to successfully build a new hostel to enhance the satisfaction of students and increase the intake of student.</a:t>
            </a:r>
            <a:endPar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Bef>
                <a:spcPts val="1600"/>
              </a:spcBef>
              <a:spcAft>
                <a:spcPts val="900"/>
              </a:spcAft>
            </a:pPr>
            <a:r>
              <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 deliverables of the project are the completely built hostel, best facilities, furnished rooms and essential areas like grounds, indoor games, swimming pool and gym.</a:t>
            </a:r>
            <a:endPar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Bef>
                <a:spcPts val="1600"/>
              </a:spcBef>
              <a:spcAft>
                <a:spcPts val="900"/>
              </a:spcAft>
            </a:pPr>
            <a:r>
              <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 roles and responsibilities of all the members handling this project are properly defined. Project manager, architects, stakeholders and contractors are the main members to create this project.</a:t>
            </a:r>
            <a:endPar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nSpc>
                <a:spcPct val="150000"/>
              </a:lnSpc>
              <a:spcBef>
                <a:spcPts val="1600"/>
              </a:spcBef>
              <a:spcAft>
                <a:spcPts val="900"/>
              </a:spcAft>
            </a:pPr>
            <a:r>
              <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 communication within the stakeholders and members will be managed through email and face to face communication methods.</a:t>
            </a:r>
            <a:endParaRPr lang="en-GB" sz="1600" dirty="0"/>
          </a:p>
        </p:txBody>
      </p:sp>
      <p:pic>
        <p:nvPicPr>
          <p:cNvPr id="5" name="Picture 4">
            <a:extLst>
              <a:ext uri="{FF2B5EF4-FFF2-40B4-BE49-F238E27FC236}">
                <a16:creationId xmlns:a16="http://schemas.microsoft.com/office/drawing/2014/main" id="{162B720F-B00E-7C39-7700-9303C8D9C76F}"/>
              </a:ext>
            </a:extLst>
          </p:cNvPr>
          <p:cNvPicPr>
            <a:picLocks noChangeAspect="1"/>
          </p:cNvPicPr>
          <p:nvPr/>
        </p:nvPicPr>
        <p:blipFill>
          <a:blip r:embed="rId3"/>
          <a:stretch>
            <a:fillRect/>
          </a:stretch>
        </p:blipFill>
        <p:spPr>
          <a:xfrm>
            <a:off x="8227145" y="1780674"/>
            <a:ext cx="3792731" cy="4096497"/>
          </a:xfrm>
          <a:prstGeom prst="rect">
            <a:avLst/>
          </a:prstGeom>
        </p:spPr>
      </p:pic>
    </p:spTree>
    <p:extLst>
      <p:ext uri="{BB962C8B-B14F-4D97-AF65-F5344CB8AC3E}">
        <p14:creationId xmlns:p14="http://schemas.microsoft.com/office/powerpoint/2010/main" val="41887495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A8022-F385-232D-BFF2-9442300F7BB8}"/>
              </a:ext>
            </a:extLst>
          </p:cNvPr>
          <p:cNvSpPr>
            <a:spLocks noGrp="1"/>
          </p:cNvSpPr>
          <p:nvPr>
            <p:ph type="title"/>
          </p:nvPr>
        </p:nvSpPr>
        <p:spPr>
          <a:xfrm>
            <a:off x="2592925" y="262971"/>
            <a:ext cx="8911687" cy="683580"/>
          </a:xfrm>
        </p:spPr>
        <p:txBody>
          <a:bodyPr/>
          <a:lstStyle/>
          <a:p>
            <a:pPr algn="ctr"/>
            <a:r>
              <a:rPr lang="en-IN" dirty="0"/>
              <a:t>WORK BREAKDOWN STRUCTURE</a:t>
            </a:r>
            <a:endParaRPr lang="en-GB" dirty="0"/>
          </a:p>
        </p:txBody>
      </p:sp>
      <p:sp>
        <p:nvSpPr>
          <p:cNvPr id="3" name="Content Placeholder 2">
            <a:extLst>
              <a:ext uri="{FF2B5EF4-FFF2-40B4-BE49-F238E27FC236}">
                <a16:creationId xmlns:a16="http://schemas.microsoft.com/office/drawing/2014/main" id="{D07AFF0A-FBA8-B9E9-2710-9F74CEA7F75B}"/>
              </a:ext>
            </a:extLst>
          </p:cNvPr>
          <p:cNvSpPr>
            <a:spLocks noGrp="1"/>
          </p:cNvSpPr>
          <p:nvPr>
            <p:ph idx="1"/>
          </p:nvPr>
        </p:nvSpPr>
        <p:spPr>
          <a:xfrm>
            <a:off x="2053389" y="1150374"/>
            <a:ext cx="2662990" cy="5587310"/>
          </a:xfrm>
        </p:spPr>
        <p:txBody>
          <a:bodyPr>
            <a:normAutofit/>
          </a:bodyPr>
          <a:lstStyle/>
          <a:p>
            <a:pPr algn="just">
              <a:lnSpc>
                <a:spcPct val="150000"/>
              </a:lnSpc>
              <a:spcBef>
                <a:spcPts val="1600"/>
              </a:spcBef>
              <a:spcAft>
                <a:spcPts val="900"/>
              </a:spcAft>
            </a:pPr>
            <a:r>
              <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This is a work breakdown structure for constructing a new hostel. </a:t>
            </a:r>
            <a:endPar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Bef>
                <a:spcPts val="1600"/>
              </a:spcBef>
              <a:spcAft>
                <a:spcPts val="900"/>
              </a:spcAft>
            </a:pPr>
            <a:r>
              <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 major stages in constructing the project are planning, execution, control and close out.</a:t>
            </a:r>
            <a:endPar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nSpc>
                <a:spcPct val="150000"/>
              </a:lnSpc>
              <a:spcBef>
                <a:spcPts val="1600"/>
              </a:spcBef>
              <a:spcAft>
                <a:spcPts val="900"/>
              </a:spcAft>
            </a:pPr>
            <a:r>
              <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These stages are further classified into smaller group of tasks so that project is managed effectively and completed successfully.</a:t>
            </a:r>
            <a:endParaRPr lang="en-GB" sz="1600" dirty="0"/>
          </a:p>
        </p:txBody>
      </p:sp>
      <p:pic>
        <p:nvPicPr>
          <p:cNvPr id="4" name="Picture 3">
            <a:extLst>
              <a:ext uri="{FF2B5EF4-FFF2-40B4-BE49-F238E27FC236}">
                <a16:creationId xmlns:a16="http://schemas.microsoft.com/office/drawing/2014/main" id="{8D1269E4-C03C-491E-56E6-F3EBCA199B35}"/>
              </a:ext>
            </a:extLst>
          </p:cNvPr>
          <p:cNvPicPr>
            <a:picLocks noChangeAspect="1"/>
          </p:cNvPicPr>
          <p:nvPr/>
        </p:nvPicPr>
        <p:blipFill>
          <a:blip r:embed="rId3"/>
          <a:stretch>
            <a:fillRect/>
          </a:stretch>
        </p:blipFill>
        <p:spPr>
          <a:xfrm>
            <a:off x="5149517" y="1376517"/>
            <a:ext cx="6870072" cy="4601496"/>
          </a:xfrm>
          <a:prstGeom prst="rect">
            <a:avLst/>
          </a:prstGeom>
        </p:spPr>
      </p:pic>
    </p:spTree>
    <p:extLst>
      <p:ext uri="{BB962C8B-B14F-4D97-AF65-F5344CB8AC3E}">
        <p14:creationId xmlns:p14="http://schemas.microsoft.com/office/powerpoint/2010/main" val="6244645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26AE6-C7C7-23C7-C384-381B773F2CAF}"/>
              </a:ext>
            </a:extLst>
          </p:cNvPr>
          <p:cNvSpPr>
            <a:spLocks noGrp="1"/>
          </p:cNvSpPr>
          <p:nvPr>
            <p:ph type="title"/>
          </p:nvPr>
        </p:nvSpPr>
        <p:spPr>
          <a:xfrm>
            <a:off x="2592925" y="161993"/>
            <a:ext cx="8911687" cy="663916"/>
          </a:xfrm>
        </p:spPr>
        <p:txBody>
          <a:bodyPr>
            <a:normAutofit/>
          </a:bodyPr>
          <a:lstStyle/>
          <a:p>
            <a:pPr algn="ctr"/>
            <a:r>
              <a:rPr lang="en-US"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PROJECT SUCCESS CRITERIA</a:t>
            </a:r>
            <a:endParaRPr lang="en-GB" dirty="0"/>
          </a:p>
        </p:txBody>
      </p:sp>
      <p:sp>
        <p:nvSpPr>
          <p:cNvPr id="3" name="Content Placeholder 2">
            <a:extLst>
              <a:ext uri="{FF2B5EF4-FFF2-40B4-BE49-F238E27FC236}">
                <a16:creationId xmlns:a16="http://schemas.microsoft.com/office/drawing/2014/main" id="{309FC5D6-80D6-7D7F-55A7-2F101E52BF0C}"/>
              </a:ext>
            </a:extLst>
          </p:cNvPr>
          <p:cNvSpPr>
            <a:spLocks noGrp="1"/>
          </p:cNvSpPr>
          <p:nvPr>
            <p:ph idx="1"/>
          </p:nvPr>
        </p:nvSpPr>
        <p:spPr>
          <a:xfrm>
            <a:off x="5388077" y="1415845"/>
            <a:ext cx="6803923" cy="5442154"/>
          </a:xfrm>
        </p:spPr>
        <p:txBody>
          <a:bodyPr>
            <a:noAutofit/>
          </a:bodyPr>
          <a:lstStyle/>
          <a:p>
            <a:pPr algn="just">
              <a:lnSpc>
                <a:spcPct val="150000"/>
              </a:lnSpc>
              <a:spcBef>
                <a:spcPts val="1600"/>
              </a:spcBef>
              <a:spcAft>
                <a:spcPts val="900"/>
              </a:spcAft>
            </a:pPr>
            <a:r>
              <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 project for constructing a new hostel building will be successful because of its scope and objectives. The key reasons highlighting the success of the project are described as follows:</a:t>
            </a:r>
            <a:endPar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Bef>
                <a:spcPts val="1600"/>
              </a:spcBef>
              <a:spcAft>
                <a:spcPts val="900"/>
              </a:spcAft>
            </a:pPr>
            <a:r>
              <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 budget of the project is very affordable and the project will also complete within the set budget with no extra cost. </a:t>
            </a:r>
            <a:endPar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Bef>
                <a:spcPts val="1600"/>
              </a:spcBef>
              <a:spcAft>
                <a:spcPts val="900"/>
              </a:spcAft>
            </a:pPr>
            <a:r>
              <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All the quality standards will be maintained to construct the hostel and good quality materials will be used throughout the construction.</a:t>
            </a:r>
          </a:p>
          <a:p>
            <a:pPr algn="just">
              <a:lnSpc>
                <a:spcPct val="150000"/>
              </a:lnSpc>
              <a:spcBef>
                <a:spcPts val="1600"/>
              </a:spcBef>
              <a:spcAft>
                <a:spcPts val="900"/>
              </a:spcAft>
            </a:pPr>
            <a:r>
              <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This hostel will enhance the intake of students and has a great potential to generate more revenue with covering all the operating costs.</a:t>
            </a:r>
          </a:p>
          <a:p>
            <a:pPr algn="just">
              <a:lnSpc>
                <a:spcPct val="150000"/>
              </a:lnSpc>
              <a:spcBef>
                <a:spcPts val="1600"/>
              </a:spcBef>
              <a:spcAft>
                <a:spcPts val="900"/>
              </a:spcAft>
            </a:pPr>
            <a:r>
              <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Hence, this project will deliver more value to the stakeholders that are investors, local residents, owners and students.</a:t>
            </a:r>
            <a:endPar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3C83C67-C446-44AD-4D0F-6B1989AC0319}"/>
              </a:ext>
            </a:extLst>
          </p:cNvPr>
          <p:cNvPicPr>
            <a:picLocks noChangeAspect="1"/>
          </p:cNvPicPr>
          <p:nvPr/>
        </p:nvPicPr>
        <p:blipFill>
          <a:blip r:embed="rId3"/>
          <a:stretch>
            <a:fillRect/>
          </a:stretch>
        </p:blipFill>
        <p:spPr>
          <a:xfrm>
            <a:off x="839557" y="1711043"/>
            <a:ext cx="4063604" cy="4096200"/>
          </a:xfrm>
          <a:prstGeom prst="rect">
            <a:avLst/>
          </a:prstGeom>
        </p:spPr>
      </p:pic>
    </p:spTree>
    <p:extLst>
      <p:ext uri="{BB962C8B-B14F-4D97-AF65-F5344CB8AC3E}">
        <p14:creationId xmlns:p14="http://schemas.microsoft.com/office/powerpoint/2010/main" val="34911891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823A3-3CA5-1BB4-1EB0-382821B5D4E2}"/>
              </a:ext>
            </a:extLst>
          </p:cNvPr>
          <p:cNvSpPr>
            <a:spLocks noGrp="1"/>
          </p:cNvSpPr>
          <p:nvPr>
            <p:ph type="title"/>
          </p:nvPr>
        </p:nvSpPr>
        <p:spPr>
          <a:xfrm>
            <a:off x="2592925" y="99055"/>
            <a:ext cx="8911687" cy="732742"/>
          </a:xfrm>
        </p:spPr>
        <p:txBody>
          <a:bodyPr/>
          <a:lstStyle/>
          <a:p>
            <a:pPr algn="ctr"/>
            <a:r>
              <a:rPr lang="en-IN" dirty="0"/>
              <a:t>QUAD CHART</a:t>
            </a:r>
            <a:endParaRPr lang="en-GB" dirty="0"/>
          </a:p>
        </p:txBody>
      </p:sp>
      <p:graphicFrame>
        <p:nvGraphicFramePr>
          <p:cNvPr id="4" name="Table 3">
            <a:extLst>
              <a:ext uri="{FF2B5EF4-FFF2-40B4-BE49-F238E27FC236}">
                <a16:creationId xmlns:a16="http://schemas.microsoft.com/office/drawing/2014/main" id="{3AE7C3EC-2B65-07D5-B32A-637010491C41}"/>
              </a:ext>
            </a:extLst>
          </p:cNvPr>
          <p:cNvGraphicFramePr>
            <a:graphicFrameLocks noGrp="1"/>
          </p:cNvGraphicFramePr>
          <p:nvPr>
            <p:extLst>
              <p:ext uri="{D42A27DB-BD31-4B8C-83A1-F6EECF244321}">
                <p14:modId xmlns:p14="http://schemas.microsoft.com/office/powerpoint/2010/main" val="593731449"/>
              </p:ext>
            </p:extLst>
          </p:nvPr>
        </p:nvGraphicFramePr>
        <p:xfrm>
          <a:off x="2182761" y="1238865"/>
          <a:ext cx="9478298" cy="5507035"/>
        </p:xfrm>
        <a:graphic>
          <a:graphicData uri="http://schemas.openxmlformats.org/drawingml/2006/table">
            <a:tbl>
              <a:tblPr firstRow="1" firstCol="1" bandRow="1">
                <a:tableStyleId>{5940675A-B579-460E-94D1-54222C63F5DA}</a:tableStyleId>
              </a:tblPr>
              <a:tblGrid>
                <a:gridCol w="4739149">
                  <a:extLst>
                    <a:ext uri="{9D8B030D-6E8A-4147-A177-3AD203B41FA5}">
                      <a16:colId xmlns:a16="http://schemas.microsoft.com/office/drawing/2014/main" val="1812551222"/>
                    </a:ext>
                  </a:extLst>
                </a:gridCol>
                <a:gridCol w="4739149">
                  <a:extLst>
                    <a:ext uri="{9D8B030D-6E8A-4147-A177-3AD203B41FA5}">
                      <a16:colId xmlns:a16="http://schemas.microsoft.com/office/drawing/2014/main" val="2247491134"/>
                    </a:ext>
                  </a:extLst>
                </a:gridCol>
              </a:tblGrid>
              <a:tr h="385939">
                <a:tc gridSpan="2">
                  <a:txBody>
                    <a:bodyPr/>
                    <a:lstStyle/>
                    <a:p>
                      <a:pPr algn="ctr">
                        <a:lnSpc>
                          <a:spcPct val="150000"/>
                        </a:lnSpc>
                        <a:spcBef>
                          <a:spcPts val="900"/>
                        </a:spcBef>
                        <a:spcAft>
                          <a:spcPts val="900"/>
                        </a:spcAft>
                      </a:pPr>
                      <a:r>
                        <a:rPr lang="en-US" sz="1800" b="1" dirty="0">
                          <a:effectLst/>
                        </a:rPr>
                        <a:t>Project to create a New Hostel</a:t>
                      </a:r>
                      <a:endParaRPr lang="en-GB"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48365" marR="48365" marT="0" marB="0"/>
                </a:tc>
                <a:tc hMerge="1">
                  <a:txBody>
                    <a:bodyPr/>
                    <a:lstStyle/>
                    <a:p>
                      <a:endParaRPr lang="en-GB"/>
                    </a:p>
                  </a:txBody>
                  <a:tcPr/>
                </a:tc>
                <a:extLst>
                  <a:ext uri="{0D108BD9-81ED-4DB2-BD59-A6C34878D82A}">
                    <a16:rowId xmlns:a16="http://schemas.microsoft.com/office/drawing/2014/main" val="456429584"/>
                  </a:ext>
                </a:extLst>
              </a:tr>
              <a:tr h="2003805">
                <a:tc>
                  <a:txBody>
                    <a:bodyPr/>
                    <a:lstStyle/>
                    <a:p>
                      <a:pPr algn="ctr">
                        <a:lnSpc>
                          <a:spcPct val="150000"/>
                        </a:lnSpc>
                        <a:spcBef>
                          <a:spcPts val="0"/>
                        </a:spcBef>
                        <a:spcAft>
                          <a:spcPts val="0"/>
                        </a:spcAft>
                      </a:pPr>
                      <a:r>
                        <a:rPr lang="en-US" sz="1600" b="1" dirty="0">
                          <a:effectLst/>
                        </a:rPr>
                        <a:t>Purpose</a:t>
                      </a:r>
                      <a:endParaRPr lang="en-GB" sz="1600" b="1" dirty="0">
                        <a:effectLst/>
                      </a:endParaRPr>
                    </a:p>
                    <a:p>
                      <a:pPr marL="342900" lvl="0" indent="-342900" algn="just">
                        <a:lnSpc>
                          <a:spcPct val="100000"/>
                        </a:lnSpc>
                        <a:spcBef>
                          <a:spcPts val="900"/>
                        </a:spcBef>
                        <a:spcAft>
                          <a:spcPts val="900"/>
                        </a:spcAft>
                        <a:buFont typeface="Symbol" panose="05050102010706020507" pitchFamily="18" charset="2"/>
                        <a:buChar char=""/>
                      </a:pPr>
                      <a:r>
                        <a:rPr lang="en-IN" sz="1400" dirty="0">
                          <a:effectLst/>
                        </a:rPr>
                        <a:t>The purpose of this project is to provide great satisfaction to the students. </a:t>
                      </a:r>
                      <a:endParaRPr lang="en-GB" sz="1400" dirty="0">
                        <a:effectLst/>
                      </a:endParaRPr>
                    </a:p>
                    <a:p>
                      <a:pPr marL="342900" lvl="0" indent="-342900" algn="just">
                        <a:lnSpc>
                          <a:spcPct val="100000"/>
                        </a:lnSpc>
                        <a:spcBef>
                          <a:spcPts val="900"/>
                        </a:spcBef>
                        <a:spcAft>
                          <a:spcPts val="900"/>
                        </a:spcAft>
                        <a:buFont typeface="Symbol" panose="05050102010706020507" pitchFamily="18" charset="2"/>
                        <a:buChar char=""/>
                      </a:pPr>
                      <a:r>
                        <a:rPr lang="en-IN" sz="1400" dirty="0">
                          <a:effectLst/>
                        </a:rPr>
                        <a:t>The purpose behind constructing a new hostel for the students is also that the institution can increase the intake of number of students.</a:t>
                      </a:r>
                      <a:endParaRPr lang="en-GB" sz="14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48365" marR="48365" marT="0" marB="0"/>
                </a:tc>
                <a:tc>
                  <a:txBody>
                    <a:bodyPr/>
                    <a:lstStyle/>
                    <a:p>
                      <a:pPr algn="ctr">
                        <a:lnSpc>
                          <a:spcPct val="150000"/>
                        </a:lnSpc>
                        <a:spcBef>
                          <a:spcPts val="0"/>
                        </a:spcBef>
                        <a:spcAft>
                          <a:spcPts val="0"/>
                        </a:spcAft>
                      </a:pPr>
                      <a:r>
                        <a:rPr lang="en-US" sz="1600" b="1" dirty="0">
                          <a:effectLst/>
                        </a:rPr>
                        <a:t>Customers (Stakeholders)</a:t>
                      </a:r>
                      <a:endParaRPr lang="en-GB" sz="1600" b="1" dirty="0">
                        <a:effectLst/>
                      </a:endParaRPr>
                    </a:p>
                    <a:p>
                      <a:pPr marL="342900" lvl="0" indent="-342900" algn="just">
                        <a:lnSpc>
                          <a:spcPct val="100000"/>
                        </a:lnSpc>
                        <a:spcBef>
                          <a:spcPts val="900"/>
                        </a:spcBef>
                        <a:spcAft>
                          <a:spcPts val="900"/>
                        </a:spcAft>
                        <a:buFont typeface="Symbol" panose="05050102010706020507" pitchFamily="18" charset="2"/>
                        <a:buChar char=""/>
                      </a:pPr>
                      <a:r>
                        <a:rPr lang="en-US" sz="1400" dirty="0">
                          <a:effectLst/>
                        </a:rPr>
                        <a:t>The key stakeholders in this project are project manager, team members, architects, workers, subcontractors, bank insurance companies, parents and students</a:t>
                      </a:r>
                      <a:endParaRPr lang="en-GB" sz="14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48365" marR="48365" marT="0" marB="0"/>
                </a:tc>
                <a:extLst>
                  <a:ext uri="{0D108BD9-81ED-4DB2-BD59-A6C34878D82A}">
                    <a16:rowId xmlns:a16="http://schemas.microsoft.com/office/drawing/2014/main" val="143207641"/>
                  </a:ext>
                </a:extLst>
              </a:tr>
              <a:tr h="3117291">
                <a:tc>
                  <a:txBody>
                    <a:bodyPr/>
                    <a:lstStyle/>
                    <a:p>
                      <a:pPr algn="ctr">
                        <a:lnSpc>
                          <a:spcPct val="150000"/>
                        </a:lnSpc>
                        <a:spcBef>
                          <a:spcPts val="0"/>
                        </a:spcBef>
                        <a:spcAft>
                          <a:spcPts val="0"/>
                        </a:spcAft>
                      </a:pPr>
                      <a:r>
                        <a:rPr lang="en-US" sz="1600" b="1" dirty="0">
                          <a:effectLst/>
                        </a:rPr>
                        <a:t>Desired End Result</a:t>
                      </a:r>
                      <a:endParaRPr lang="en-GB" sz="1600" b="1" dirty="0">
                        <a:effectLst/>
                      </a:endParaRPr>
                    </a:p>
                    <a:p>
                      <a:pPr marL="342900" lvl="0" indent="-342900" algn="just">
                        <a:lnSpc>
                          <a:spcPct val="100000"/>
                        </a:lnSpc>
                        <a:spcBef>
                          <a:spcPts val="900"/>
                        </a:spcBef>
                        <a:spcAft>
                          <a:spcPts val="900"/>
                        </a:spcAft>
                        <a:buFont typeface="Symbol" panose="05050102010706020507" pitchFamily="18" charset="2"/>
                        <a:buChar char=""/>
                      </a:pPr>
                      <a:r>
                        <a:rPr lang="en-US" sz="1400" dirty="0">
                          <a:effectLst/>
                        </a:rPr>
                        <a:t>The end result of this project is a beautiful hostel building with fully furnished rooms and extra- curricular areas which will provide comfortable and suitable accommodation to the students. </a:t>
                      </a:r>
                      <a:endParaRPr lang="en-GB" sz="1400" dirty="0">
                        <a:effectLst/>
                      </a:endParaRPr>
                    </a:p>
                    <a:p>
                      <a:pPr marL="342900" lvl="0" indent="-342900" algn="just">
                        <a:lnSpc>
                          <a:spcPct val="100000"/>
                        </a:lnSpc>
                        <a:spcBef>
                          <a:spcPts val="900"/>
                        </a:spcBef>
                        <a:spcAft>
                          <a:spcPts val="900"/>
                        </a:spcAft>
                        <a:buFont typeface="Symbol" panose="05050102010706020507" pitchFamily="18" charset="2"/>
                        <a:buChar char=""/>
                      </a:pPr>
                      <a:r>
                        <a:rPr lang="en-US" sz="1400" dirty="0">
                          <a:effectLst/>
                        </a:rPr>
                        <a:t>It will ensure that the students get all the amenities and facilities so that they can gain best knowledge without worrying for the accommodation.</a:t>
                      </a:r>
                      <a:endParaRPr lang="en-GB" sz="14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48365" marR="48365" marT="0" marB="0"/>
                </a:tc>
                <a:tc>
                  <a:txBody>
                    <a:bodyPr/>
                    <a:lstStyle/>
                    <a:p>
                      <a:pPr algn="ctr">
                        <a:lnSpc>
                          <a:spcPct val="150000"/>
                        </a:lnSpc>
                        <a:spcBef>
                          <a:spcPts val="0"/>
                        </a:spcBef>
                        <a:spcAft>
                          <a:spcPts val="0"/>
                        </a:spcAft>
                      </a:pPr>
                      <a:r>
                        <a:rPr lang="en-US" sz="1600" b="1" dirty="0">
                          <a:effectLst/>
                        </a:rPr>
                        <a:t>Measures of Success</a:t>
                      </a:r>
                      <a:endParaRPr lang="en-GB" sz="1600" b="1" dirty="0">
                        <a:effectLst/>
                      </a:endParaRPr>
                    </a:p>
                    <a:p>
                      <a:pPr marL="342900" lvl="0" indent="-342900" algn="just">
                        <a:lnSpc>
                          <a:spcPct val="100000"/>
                        </a:lnSpc>
                        <a:spcBef>
                          <a:spcPts val="900"/>
                        </a:spcBef>
                        <a:spcAft>
                          <a:spcPts val="900"/>
                        </a:spcAft>
                        <a:buFont typeface="Symbol" panose="05050102010706020507" pitchFamily="18" charset="2"/>
                        <a:buChar char=""/>
                      </a:pPr>
                      <a:r>
                        <a:rPr lang="en-US" sz="1400" dirty="0">
                          <a:effectLst/>
                        </a:rPr>
                        <a:t>The completion of project within the given deadline and with the set budget are the success criteria.</a:t>
                      </a:r>
                      <a:endParaRPr lang="en-GB" sz="1400" dirty="0">
                        <a:effectLst/>
                      </a:endParaRPr>
                    </a:p>
                    <a:p>
                      <a:pPr marL="342900" lvl="0" indent="-342900" algn="just">
                        <a:lnSpc>
                          <a:spcPct val="100000"/>
                        </a:lnSpc>
                        <a:spcBef>
                          <a:spcPts val="900"/>
                        </a:spcBef>
                        <a:spcAft>
                          <a:spcPts val="900"/>
                        </a:spcAft>
                        <a:buFont typeface="Symbol" panose="05050102010706020507" pitchFamily="18" charset="2"/>
                        <a:buChar char=""/>
                      </a:pPr>
                      <a:r>
                        <a:rPr lang="en-US" sz="1400" dirty="0">
                          <a:effectLst/>
                        </a:rPr>
                        <a:t>The creation of entire hostel building with best quality materials that are also eco-friendly and fulfils all the safety regulations is a success measure.</a:t>
                      </a:r>
                      <a:endParaRPr lang="en-GB" sz="1400" dirty="0">
                        <a:effectLst/>
                      </a:endParaRPr>
                    </a:p>
                    <a:p>
                      <a:pPr marL="342900" lvl="0" indent="-342900" algn="just">
                        <a:lnSpc>
                          <a:spcPct val="100000"/>
                        </a:lnSpc>
                        <a:spcBef>
                          <a:spcPts val="900"/>
                        </a:spcBef>
                        <a:spcAft>
                          <a:spcPts val="900"/>
                        </a:spcAft>
                        <a:buFont typeface="Symbol" panose="05050102010706020507" pitchFamily="18" charset="2"/>
                        <a:buChar char=""/>
                      </a:pPr>
                      <a:r>
                        <a:rPr lang="en-US" sz="1400" dirty="0">
                          <a:effectLst/>
                        </a:rPr>
                        <a:t>The measure of student satisfaction through feedback in surveys to make sure that their expectations and requirements are fulfilled.</a:t>
                      </a:r>
                      <a:endParaRPr lang="en-GB" sz="14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48365" marR="48365" marT="0" marB="0"/>
                </a:tc>
                <a:extLst>
                  <a:ext uri="{0D108BD9-81ED-4DB2-BD59-A6C34878D82A}">
                    <a16:rowId xmlns:a16="http://schemas.microsoft.com/office/drawing/2014/main" val="2528598977"/>
                  </a:ext>
                </a:extLst>
              </a:tr>
            </a:tbl>
          </a:graphicData>
        </a:graphic>
      </p:graphicFrame>
    </p:spTree>
    <p:extLst>
      <p:ext uri="{BB962C8B-B14F-4D97-AF65-F5344CB8AC3E}">
        <p14:creationId xmlns:p14="http://schemas.microsoft.com/office/powerpoint/2010/main" val="20700337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6C5C5-D06C-7700-B8FE-498711AF3C8F}"/>
              </a:ext>
            </a:extLst>
          </p:cNvPr>
          <p:cNvSpPr>
            <a:spLocks noGrp="1"/>
          </p:cNvSpPr>
          <p:nvPr>
            <p:ph type="title"/>
          </p:nvPr>
        </p:nvSpPr>
        <p:spPr>
          <a:xfrm>
            <a:off x="2592925" y="164875"/>
            <a:ext cx="8911687" cy="781903"/>
          </a:xfrm>
        </p:spPr>
        <p:txBody>
          <a:bodyPr/>
          <a:lstStyle/>
          <a:p>
            <a:pPr algn="ctr"/>
            <a:r>
              <a:rPr lang="en-IN" dirty="0"/>
              <a:t>CONCLUSION</a:t>
            </a:r>
            <a:endParaRPr lang="en-GB" dirty="0"/>
          </a:p>
        </p:txBody>
      </p:sp>
      <p:sp>
        <p:nvSpPr>
          <p:cNvPr id="3" name="Content Placeholder 2">
            <a:extLst>
              <a:ext uri="{FF2B5EF4-FFF2-40B4-BE49-F238E27FC236}">
                <a16:creationId xmlns:a16="http://schemas.microsoft.com/office/drawing/2014/main" id="{C9E1CAC0-69D3-A94A-AB0F-77A82CF1FF05}"/>
              </a:ext>
            </a:extLst>
          </p:cNvPr>
          <p:cNvSpPr>
            <a:spLocks noGrp="1"/>
          </p:cNvSpPr>
          <p:nvPr>
            <p:ph idx="1"/>
          </p:nvPr>
        </p:nvSpPr>
        <p:spPr>
          <a:xfrm>
            <a:off x="2589212" y="1111045"/>
            <a:ext cx="4263872" cy="5746955"/>
          </a:xfrm>
        </p:spPr>
        <p:txBody>
          <a:bodyPr>
            <a:normAutofit/>
          </a:bodyPr>
          <a:lstStyle/>
          <a:p>
            <a:pPr algn="just">
              <a:lnSpc>
                <a:spcPct val="150000"/>
              </a:lnSpc>
              <a:spcBef>
                <a:spcPts val="1600"/>
              </a:spcBef>
              <a:spcAft>
                <a:spcPts val="900"/>
              </a:spcAft>
            </a:pPr>
            <a:r>
              <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This presentation has included an entire project management plan for building a new hostel.</a:t>
            </a:r>
            <a:endPar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Bef>
                <a:spcPts val="1600"/>
              </a:spcBef>
              <a:spcAft>
                <a:spcPts val="900"/>
              </a:spcAft>
            </a:pPr>
            <a:r>
              <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This presentation has stated a project pitch to convince the relevant stakeholders to agree on the creation of a new hostel.</a:t>
            </a:r>
            <a:endPar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Bef>
                <a:spcPts val="1600"/>
              </a:spcBef>
              <a:spcAft>
                <a:spcPts val="900"/>
              </a:spcAft>
            </a:pPr>
            <a:r>
              <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 scope of the project and success criteria have been included in the presentation.</a:t>
            </a:r>
            <a:endPar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Bef>
                <a:spcPts val="1600"/>
              </a:spcBef>
              <a:spcAft>
                <a:spcPts val="900"/>
              </a:spcAft>
            </a:pPr>
            <a:r>
              <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It has been analyzed that this project has greater success criteria because of its deliverables, budget and resource capacity.</a:t>
            </a:r>
            <a:endPar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CC4D4438-DAE4-A90C-AF9D-7AE6BDEA3FC1}"/>
              </a:ext>
            </a:extLst>
          </p:cNvPr>
          <p:cNvPicPr>
            <a:picLocks noChangeAspect="1"/>
          </p:cNvPicPr>
          <p:nvPr/>
        </p:nvPicPr>
        <p:blipFill>
          <a:blip r:embed="rId3"/>
          <a:stretch>
            <a:fillRect/>
          </a:stretch>
        </p:blipFill>
        <p:spPr>
          <a:xfrm>
            <a:off x="7256728" y="2218142"/>
            <a:ext cx="4692120" cy="2690742"/>
          </a:xfrm>
          <a:prstGeom prst="rect">
            <a:avLst/>
          </a:prstGeom>
        </p:spPr>
      </p:pic>
    </p:spTree>
    <p:extLst>
      <p:ext uri="{BB962C8B-B14F-4D97-AF65-F5344CB8AC3E}">
        <p14:creationId xmlns:p14="http://schemas.microsoft.com/office/powerpoint/2010/main" val="28301599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DAA32-CACA-40E1-B9DD-6CF6EC2BB42C}"/>
              </a:ext>
            </a:extLst>
          </p:cNvPr>
          <p:cNvSpPr>
            <a:spLocks noGrp="1"/>
          </p:cNvSpPr>
          <p:nvPr>
            <p:ph type="title"/>
          </p:nvPr>
        </p:nvSpPr>
        <p:spPr>
          <a:xfrm>
            <a:off x="2592925" y="466794"/>
            <a:ext cx="8911687" cy="663916"/>
          </a:xfrm>
        </p:spPr>
        <p:txBody>
          <a:bodyPr/>
          <a:lstStyle/>
          <a:p>
            <a:pPr algn="ctr"/>
            <a:r>
              <a:rPr lang="en-IN" dirty="0"/>
              <a:t>REFERENCES</a:t>
            </a:r>
            <a:endParaRPr lang="en-GB" dirty="0"/>
          </a:p>
        </p:txBody>
      </p:sp>
      <p:sp>
        <p:nvSpPr>
          <p:cNvPr id="3" name="Content Placeholder 2">
            <a:extLst>
              <a:ext uri="{FF2B5EF4-FFF2-40B4-BE49-F238E27FC236}">
                <a16:creationId xmlns:a16="http://schemas.microsoft.com/office/drawing/2014/main" id="{29EA503A-B6C6-5701-1633-F5BB3C875E0A}"/>
              </a:ext>
            </a:extLst>
          </p:cNvPr>
          <p:cNvSpPr>
            <a:spLocks noGrp="1"/>
          </p:cNvSpPr>
          <p:nvPr>
            <p:ph idx="1"/>
          </p:nvPr>
        </p:nvSpPr>
        <p:spPr>
          <a:xfrm>
            <a:off x="2589212" y="1651819"/>
            <a:ext cx="8915400" cy="4237703"/>
          </a:xfrm>
        </p:spPr>
        <p:txBody>
          <a:bodyPr>
            <a:noAutofit/>
          </a:bodyPr>
          <a:lstStyle/>
          <a:p>
            <a:pPr algn="just">
              <a:lnSpc>
                <a:spcPct val="170000"/>
              </a:lnSpc>
              <a:spcBef>
                <a:spcPts val="1600"/>
              </a:spcBef>
              <a:spcAft>
                <a:spcPts val="900"/>
              </a:spcAft>
            </a:pPr>
            <a:r>
              <a:rPr lang="en-GB" sz="160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Crawford</a:t>
            </a:r>
            <a:r>
              <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J. K., (2021). </a:t>
            </a:r>
            <a:r>
              <a:rPr lang="en-GB" sz="16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Project management maturity model</a:t>
            </a:r>
            <a:r>
              <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CRC Press.</a:t>
            </a:r>
          </a:p>
          <a:p>
            <a:pPr algn="just">
              <a:lnSpc>
                <a:spcPct val="170000"/>
              </a:lnSpc>
              <a:spcBef>
                <a:spcPts val="1600"/>
              </a:spcBef>
              <a:spcAft>
                <a:spcPts val="900"/>
              </a:spcAft>
            </a:pPr>
            <a:r>
              <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Kerzner, H., (2022). </a:t>
            </a:r>
            <a:r>
              <a:rPr lang="en-GB" sz="16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Project management case studies</a:t>
            </a:r>
            <a:r>
              <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John Wiley &amp; Sons.</a:t>
            </a:r>
          </a:p>
          <a:p>
            <a:pPr algn="just">
              <a:lnSpc>
                <a:spcPct val="170000"/>
              </a:lnSpc>
              <a:spcBef>
                <a:spcPts val="1600"/>
              </a:spcBef>
              <a:spcAft>
                <a:spcPts val="900"/>
              </a:spcAft>
            </a:pPr>
            <a:r>
              <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Lock, D., (2020). </a:t>
            </a:r>
            <a:r>
              <a:rPr lang="en-GB" sz="16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Project management</a:t>
            </a:r>
            <a:r>
              <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Routledge.</a:t>
            </a:r>
          </a:p>
          <a:p>
            <a:pPr algn="just">
              <a:lnSpc>
                <a:spcPct val="170000"/>
              </a:lnSpc>
              <a:spcBef>
                <a:spcPts val="1600"/>
              </a:spcBef>
              <a:spcAft>
                <a:spcPts val="900"/>
              </a:spcAft>
            </a:pPr>
            <a:r>
              <a:rPr lang="en-GB" sz="16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Portny</a:t>
            </a:r>
            <a:r>
              <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J.L. and </a:t>
            </a:r>
            <a:r>
              <a:rPr lang="en-GB" sz="16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Portny</a:t>
            </a:r>
            <a:r>
              <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S.E., (2022). </a:t>
            </a:r>
            <a:r>
              <a:rPr lang="en-GB" sz="16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Project management for dummies</a:t>
            </a:r>
            <a:r>
              <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John Wiley &amp; Sons.</a:t>
            </a:r>
          </a:p>
          <a:p>
            <a:pPr>
              <a:lnSpc>
                <a:spcPct val="170000"/>
              </a:lnSpc>
              <a:spcBef>
                <a:spcPts val="1600"/>
              </a:spcBef>
              <a:spcAft>
                <a:spcPts val="900"/>
              </a:spcAft>
            </a:pPr>
            <a:r>
              <a:rPr lang="en-GB"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Rowe, S. F., (2020). </a:t>
            </a:r>
            <a:r>
              <a:rPr lang="en-GB" sz="1600" i="1" dirty="0">
                <a:effectLst/>
              </a:rPr>
              <a:t>Project management for small projects</a:t>
            </a:r>
            <a:r>
              <a:rPr lang="en-GB" sz="1600" dirty="0">
                <a:effectLst/>
              </a:rPr>
              <a:t>. Berrett-Koehler Publishers.</a:t>
            </a:r>
            <a:endParaRPr lang="en-GB" sz="1600" dirty="0"/>
          </a:p>
        </p:txBody>
      </p:sp>
    </p:spTree>
    <p:extLst>
      <p:ext uri="{BB962C8B-B14F-4D97-AF65-F5344CB8AC3E}">
        <p14:creationId xmlns:p14="http://schemas.microsoft.com/office/powerpoint/2010/main" val="31826331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65E4A1C-6954-E46C-BC0B-444FCFDDB878}"/>
              </a:ext>
            </a:extLst>
          </p:cNvPr>
          <p:cNvPicPr>
            <a:picLocks noChangeAspect="1"/>
          </p:cNvPicPr>
          <p:nvPr/>
        </p:nvPicPr>
        <p:blipFill>
          <a:blip r:embed="rId2"/>
          <a:stretch>
            <a:fillRect/>
          </a:stretch>
        </p:blipFill>
        <p:spPr>
          <a:xfrm>
            <a:off x="4173674" y="1739141"/>
            <a:ext cx="3844652" cy="3379718"/>
          </a:xfrm>
          <a:prstGeom prst="rect">
            <a:avLst/>
          </a:prstGeom>
        </p:spPr>
      </p:pic>
    </p:spTree>
    <p:extLst>
      <p:ext uri="{BB962C8B-B14F-4D97-AF65-F5344CB8AC3E}">
        <p14:creationId xmlns:p14="http://schemas.microsoft.com/office/powerpoint/2010/main" val="2473674253"/>
      </p:ext>
    </p:extLst>
  </p:cSld>
  <p:clrMapOvr>
    <a:masterClrMapping/>
  </p:clrMapOvr>
</p:sld>
</file>

<file path=ppt/theme/theme1.xml><?xml version="1.0" encoding="utf-8"?>
<a:theme xmlns:a="http://schemas.openxmlformats.org/drawingml/2006/main" name="Wisp">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Sample">
      <a:majorFont>
        <a:latin typeface="Times New Roman"/>
        <a:ea typeface=""/>
        <a:cs typeface=""/>
      </a:majorFont>
      <a:minorFont>
        <a:latin typeface="Times New Roman"/>
        <a:ea typeface=""/>
        <a:cs typeface=""/>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98</TotalTime>
  <Words>1281</Words>
  <Application>Microsoft Office PowerPoint</Application>
  <PresentationFormat>Widescreen</PresentationFormat>
  <Paragraphs>77</Paragraphs>
  <Slides>11</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Courier New</vt:lpstr>
      <vt:lpstr>Symbol</vt:lpstr>
      <vt:lpstr>Times New Roman</vt:lpstr>
      <vt:lpstr>Wingdings 3</vt:lpstr>
      <vt:lpstr>Wisp</vt:lpstr>
      <vt:lpstr>    Programme: BA (Hons) Leadership and Management Skills for the Workplace Module code and name: BMSW5104_Managing Projects in the Workplace  Lecturer Name: Aderemi Ojebode  Name of the Students and ID Numbers:     2128090 - Ivaylo Georgiev                                                                         2125657- Aneliya Georgieva                                                                         2127720 - Slavina Stoyanova  Task 1_Proposal Pitch Presentation_Project A – Project Management Plan for Building a New Hostel. </vt:lpstr>
      <vt:lpstr>TABLE OF CONTENTS</vt:lpstr>
      <vt:lpstr>INTRODUCTION</vt:lpstr>
      <vt:lpstr>PROJECT OUTLINE</vt:lpstr>
      <vt:lpstr>PROJECT SCOPE</vt:lpstr>
      <vt:lpstr>WORK BREAKDOWN STRUCTURE</vt:lpstr>
      <vt:lpstr>PROJECT SUCCESS CRITERIA</vt:lpstr>
      <vt:lpstr>QUAD CHART</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Aneliya Kirkova-Georgieva</dc:creator>
  <cp:lastModifiedBy>Aneliya Kirkova-Georgieva (2125657)</cp:lastModifiedBy>
  <cp:revision>7</cp:revision>
  <dcterms:created xsi:type="dcterms:W3CDTF">2024-02-23T06:59:17Z</dcterms:created>
  <dcterms:modified xsi:type="dcterms:W3CDTF">2024-02-29T16:39:21Z</dcterms:modified>
</cp:coreProperties>
</file>