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sldIdLst>
    <p:sldId id="272" r:id="rId2"/>
    <p:sldId id="256" r:id="rId3"/>
    <p:sldId id="257" r:id="rId4"/>
    <p:sldId id="270" r:id="rId5"/>
    <p:sldId id="262" r:id="rId6"/>
    <p:sldId id="263" r:id="rId7"/>
    <p:sldId id="271" r:id="rId8"/>
    <p:sldId id="260" r:id="rId9"/>
    <p:sldId id="261" r:id="rId10"/>
    <p:sldId id="267" r:id="rId11"/>
    <p:sldId id="258" r:id="rId12"/>
    <p:sldId id="259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96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1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7596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56754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4408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4891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764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91184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6815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317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9083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559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538246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42726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0250352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246676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426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5026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7942AC-13B2-411C-B146-71F66C518ED1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988C91D6-FC75-418B-B4CC-4640DB848C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0295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  <p:sldLayoutId id="2147483690" r:id="rId13"/>
    <p:sldLayoutId id="2147483691" r:id="rId14"/>
    <p:sldLayoutId id="2147483692" r:id="rId15"/>
    <p:sldLayoutId id="2147483693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F1961BA-0760-49D2-887B-1505CECEF0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93144" y="94342"/>
            <a:ext cx="5769774" cy="6647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7988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B94A29-45B4-4E95-B92C-9413B35A36F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2015" y="1374371"/>
            <a:ext cx="8741988" cy="2676465"/>
          </a:xfrm>
        </p:spPr>
        <p:txBody>
          <a:bodyPr/>
          <a:lstStyle/>
          <a:p>
            <a:r>
              <a:rPr lang="en-GB" b="1" i="1" dirty="0">
                <a:solidFill>
                  <a:schemeClr val="tx1"/>
                </a:solidFill>
              </a:rPr>
              <a:t>My Personal Development in embedded counselling practices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16D1F24-78AB-44BD-87E6-F95FCD6D98B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Mali Burgess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63949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6F2458-4F49-4CA9-8817-6D851EC9BA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What is embedded counselling?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97DBC3-E89C-4CB2-B0A2-4F4C2C343E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 Skills which are embedded within a primary role;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“Informal, unplanned sessions, between services users and professionals from a variety of organisations.”</a:t>
            </a:r>
          </a:p>
          <a:p>
            <a:pPr marL="0" indent="0" algn="r">
              <a:buNone/>
            </a:pPr>
            <a:r>
              <a:rPr lang="en-GB" sz="1600" i="1" dirty="0"/>
              <a:t>(McLeod &amp; McLeod, 2014).</a:t>
            </a:r>
          </a:p>
          <a:p>
            <a:pPr marL="0" indent="0" algn="r">
              <a:buNone/>
            </a:pPr>
            <a:endParaRPr lang="en-GB" sz="1600" i="1" dirty="0"/>
          </a:p>
          <a:p>
            <a:pPr marL="0" indent="0" algn="r">
              <a:buNone/>
            </a:pPr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2447743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00A60E-0549-4999-BD9A-C829597A6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Embedded Counsellors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09886-D871-4612-A341-5B9B713D2F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“Counselling episodes are caused when a person experiences conflict, blockage or anything that they cannot resolve by using resources that are immediately available to them.”</a:t>
            </a:r>
          </a:p>
          <a:p>
            <a:pPr marL="0" indent="0" algn="r">
              <a:buNone/>
            </a:pPr>
            <a:r>
              <a:rPr lang="en-GB" sz="1600" i="1" dirty="0"/>
              <a:t>(McLeod &amp; McLeod, 2007).</a:t>
            </a:r>
          </a:p>
          <a:p>
            <a:pPr marL="0" indent="0" algn="r">
              <a:buNone/>
            </a:pPr>
            <a:endParaRPr lang="en-GB" i="1" dirty="0"/>
          </a:p>
          <a:p>
            <a:r>
              <a:rPr lang="en-GB" dirty="0"/>
              <a:t>Memberships and accountability to their own professional bodies </a:t>
            </a:r>
          </a:p>
          <a:p>
            <a:r>
              <a:rPr lang="en-GB" dirty="0"/>
              <a:t>Counselling is secondary to their main function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28224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FF3C71-31D9-4700-B8F8-7B0283331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Reflecting on personal use of embedded skills within the module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8C08E-30EB-4A98-A4BA-8AF62C19A47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458" y="2017223"/>
            <a:ext cx="8596668" cy="4688378"/>
          </a:xfrm>
        </p:spPr>
        <p:txBody>
          <a:bodyPr>
            <a:normAutofit/>
          </a:bodyPr>
          <a:lstStyle/>
          <a:p>
            <a:r>
              <a:rPr lang="en-GB" dirty="0"/>
              <a:t>“Reflection refers to the means by which the human mind has knowing of itself and it’s thinking.”</a:t>
            </a:r>
          </a:p>
          <a:p>
            <a:pPr marL="0" indent="0">
              <a:buNone/>
            </a:pPr>
            <a:endParaRPr lang="en-GB" dirty="0"/>
          </a:p>
          <a:p>
            <a:pPr marL="0" indent="0" algn="r">
              <a:buNone/>
            </a:pPr>
            <a:r>
              <a:rPr lang="en-GB" i="1" dirty="0"/>
              <a:t> (Higgins , 2011).</a:t>
            </a:r>
          </a:p>
          <a:p>
            <a:endParaRPr lang="en-GB" dirty="0"/>
          </a:p>
          <a:p>
            <a:r>
              <a:rPr lang="en-GB" dirty="0"/>
              <a:t>In triad groups </a:t>
            </a:r>
          </a:p>
          <a:p>
            <a:r>
              <a:rPr lang="en-GB" dirty="0"/>
              <a:t>Family</a:t>
            </a:r>
          </a:p>
          <a:p>
            <a:r>
              <a:rPr lang="en-GB" dirty="0"/>
              <a:t>Peers </a:t>
            </a:r>
          </a:p>
          <a:p>
            <a:r>
              <a:rPr lang="en-GB" dirty="0"/>
              <a:t>Social situations in work </a:t>
            </a:r>
          </a:p>
          <a:p>
            <a:r>
              <a:rPr lang="en-GB" dirty="0"/>
              <a:t>Friends </a:t>
            </a:r>
          </a:p>
          <a:p>
            <a:r>
              <a:rPr lang="en-GB" dirty="0"/>
              <a:t>Twenty minute DVD recording</a:t>
            </a:r>
          </a:p>
        </p:txBody>
      </p:sp>
    </p:spTree>
    <p:extLst>
      <p:ext uri="{BB962C8B-B14F-4D97-AF65-F5344CB8AC3E}">
        <p14:creationId xmlns:p14="http://schemas.microsoft.com/office/powerpoint/2010/main" val="36470406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9255B-E0E7-4D54-A869-268EEBCD5A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Motivational interviewing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95BD4-CAB7-4613-9DC0-55D7ACCF99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2160589"/>
            <a:ext cx="8596668" cy="4320040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Client centred</a:t>
            </a:r>
          </a:p>
          <a:p>
            <a:r>
              <a:rPr lang="en-GB" sz="2300" dirty="0"/>
              <a:t>Supporting the individual</a:t>
            </a:r>
          </a:p>
          <a:p>
            <a:r>
              <a:rPr lang="en-GB" sz="2300" dirty="0"/>
              <a:t>Focusing on the achievement </a:t>
            </a:r>
          </a:p>
          <a:p>
            <a:r>
              <a:rPr lang="en-GB" sz="2300" dirty="0"/>
              <a:t>Positivity</a:t>
            </a:r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endParaRPr lang="en-GB" sz="2300" dirty="0"/>
          </a:p>
          <a:p>
            <a:pPr marL="0" indent="0">
              <a:buNone/>
            </a:pPr>
            <a:endParaRPr lang="en-GB" sz="2300" dirty="0"/>
          </a:p>
          <a:p>
            <a:r>
              <a:rPr lang="en-GB" sz="2300" dirty="0"/>
              <a:t>“A method of interacting with patients to enhance behaviour change.” </a:t>
            </a:r>
          </a:p>
          <a:p>
            <a:endParaRPr lang="en-GB" dirty="0"/>
          </a:p>
          <a:p>
            <a:endParaRPr lang="en-GB" dirty="0"/>
          </a:p>
          <a:p>
            <a:pPr marL="0" indent="0" algn="r">
              <a:buNone/>
            </a:pPr>
            <a:r>
              <a:rPr lang="en-GB" sz="2100" i="1" dirty="0"/>
              <a:t>(Rollnick , et al., 2009)</a:t>
            </a:r>
          </a:p>
        </p:txBody>
      </p:sp>
    </p:spTree>
    <p:extLst>
      <p:ext uri="{BB962C8B-B14F-4D97-AF65-F5344CB8AC3E}">
        <p14:creationId xmlns:p14="http://schemas.microsoft.com/office/powerpoint/2010/main" val="28235292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818C91-DF5D-4978-9EF1-08F0285CE3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effective is Motivational Interviewing?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A7A0FC-86E8-4D64-829C-B6F6FF8235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/>
              <a:t>Statistics demonstrate the effectiveness of Motivational Interviewing with :-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r>
              <a:rPr lang="en-GB" dirty="0"/>
              <a:t>Addictions  </a:t>
            </a:r>
          </a:p>
          <a:p>
            <a:r>
              <a:rPr lang="en-GB" dirty="0"/>
              <a:t>Problematic behaviours </a:t>
            </a:r>
          </a:p>
          <a:p>
            <a:pPr marL="0" indent="0" algn="r">
              <a:buNone/>
            </a:pPr>
            <a:r>
              <a:rPr lang="en-GB" sz="1600" dirty="0"/>
              <a:t>							</a:t>
            </a:r>
            <a:r>
              <a:rPr lang="en-GB" sz="1700" dirty="0"/>
              <a:t>   (</a:t>
            </a:r>
            <a:r>
              <a:rPr lang="en-GB" sz="1700" i="1" dirty="0"/>
              <a:t>Burke et al 2008).</a:t>
            </a:r>
          </a:p>
          <a:p>
            <a:endParaRPr lang="en-GB" dirty="0"/>
          </a:p>
          <a:p>
            <a:r>
              <a:rPr lang="en-GB" dirty="0"/>
              <a:t>Depression</a:t>
            </a:r>
          </a:p>
          <a:p>
            <a:pPr marL="0" indent="0" algn="r">
              <a:buNone/>
            </a:pPr>
            <a:r>
              <a:rPr lang="en-GB" sz="1700" i="1" dirty="0"/>
              <a:t>(Anderson, 2007).</a:t>
            </a:r>
            <a:endParaRPr lang="en-GB" i="1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078520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26A41-CCA5-499C-81E9-2B27C999A4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How has feedback from others helped?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CDD335-D8C2-4E7C-86D5-223E6D95CB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Identify strengths and weaknesses </a:t>
            </a:r>
          </a:p>
          <a:p>
            <a:r>
              <a:rPr lang="en-GB" dirty="0"/>
              <a:t>Gain insight into personal capabilities</a:t>
            </a:r>
          </a:p>
          <a:p>
            <a:r>
              <a:rPr lang="en-GB" dirty="0"/>
              <a:t>Gain a better understanding of embedded counselling</a:t>
            </a:r>
          </a:p>
          <a:p>
            <a:r>
              <a:rPr lang="en-GB" dirty="0"/>
              <a:t>Goal setting </a:t>
            </a:r>
          </a:p>
          <a:p>
            <a:r>
              <a:rPr lang="en-GB" dirty="0"/>
              <a:t>Implementing changes and learning from mistakes</a:t>
            </a:r>
          </a:p>
          <a:p>
            <a:r>
              <a:rPr lang="en-GB" dirty="0"/>
              <a:t>Confidence </a:t>
            </a:r>
          </a:p>
          <a:p>
            <a:r>
              <a:rPr lang="en-GB" dirty="0"/>
              <a:t>Developing skills further</a:t>
            </a:r>
          </a:p>
          <a:p>
            <a:r>
              <a:rPr lang="en-GB" dirty="0"/>
              <a:t>Identifying weaknesses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182385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EFEE5-F78F-4219-BA23-84933ADD5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Skills that have been developed and improved?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EDC37-770B-4D76-9072-CDBCF7C5F72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More self awareness on verbal/non verbal</a:t>
            </a:r>
          </a:p>
          <a:p>
            <a:r>
              <a:rPr lang="en-GB" dirty="0"/>
              <a:t>Better understanding of people and situations </a:t>
            </a:r>
          </a:p>
          <a:p>
            <a:r>
              <a:rPr lang="en-GB" dirty="0"/>
              <a:t>Active listening has improved</a:t>
            </a:r>
          </a:p>
          <a:p>
            <a:r>
              <a:rPr lang="en-GB" dirty="0"/>
              <a:t>Linking theory to practice </a:t>
            </a:r>
          </a:p>
          <a:p>
            <a:r>
              <a:rPr lang="en-GB" dirty="0"/>
              <a:t>Tone and pace of voice has improved </a:t>
            </a:r>
          </a:p>
          <a:p>
            <a:r>
              <a:rPr lang="en-GB" dirty="0"/>
              <a:t>Positive body language</a:t>
            </a:r>
          </a:p>
          <a:p>
            <a:r>
              <a:rPr lang="en-GB" dirty="0"/>
              <a:t>Empathy </a:t>
            </a:r>
          </a:p>
        </p:txBody>
      </p:sp>
    </p:spTree>
    <p:extLst>
      <p:ext uri="{BB962C8B-B14F-4D97-AF65-F5344CB8AC3E}">
        <p14:creationId xmlns:p14="http://schemas.microsoft.com/office/powerpoint/2010/main" val="4405065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73C5D9-B7F6-4564-98AF-2C58C221BD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Linking theory to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52BAA9-FBAF-44F0-BD77-EA0BD3E1A3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By linking theory to practice it has helped;</a:t>
            </a:r>
          </a:p>
          <a:p>
            <a:endParaRPr lang="en-GB" dirty="0"/>
          </a:p>
          <a:p>
            <a:pPr>
              <a:buFont typeface="+mj-lt"/>
              <a:buAutoNum type="arabicPeriod"/>
            </a:pPr>
            <a:r>
              <a:rPr lang="en-GB" dirty="0"/>
              <a:t>Develop skills further and adapt new techniques </a:t>
            </a:r>
          </a:p>
          <a:p>
            <a:pPr>
              <a:buFont typeface="+mj-lt"/>
              <a:buAutoNum type="arabicPeriod"/>
            </a:pPr>
            <a:r>
              <a:rPr lang="en-GB" dirty="0"/>
              <a:t>Gained confidence in being able to reflect on personal practices and identify weaknesses in order to improve personal capabilities </a:t>
            </a:r>
          </a:p>
          <a:p>
            <a:pPr>
              <a:buFont typeface="+mj-lt"/>
              <a:buAutoNum type="arabicPeriod"/>
            </a:pPr>
            <a:r>
              <a:rPr lang="en-GB" dirty="0"/>
              <a:t>Distinguish the difference between counselling skills, advocacy skills and embedded skills and how to put them into practice </a:t>
            </a:r>
          </a:p>
          <a:p>
            <a:pPr>
              <a:buFont typeface="+mj-lt"/>
              <a:buAutoNum type="arabicPeriod"/>
            </a:pPr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93880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CC85B-AFFB-4267-B762-DCB5344BE1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C931B5-4ADB-4239-9E70-1D4DD4F6A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Unqualified counsellors</a:t>
            </a:r>
          </a:p>
          <a:p>
            <a:r>
              <a:rPr lang="en-GB" dirty="0"/>
              <a:t>Not equipped for the dual role </a:t>
            </a:r>
          </a:p>
          <a:p>
            <a:r>
              <a:rPr lang="en-GB" dirty="0"/>
              <a:t>May cause damage to the individual </a:t>
            </a:r>
          </a:p>
          <a:p>
            <a:r>
              <a:rPr lang="en-GB" dirty="0"/>
              <a:t>Too many practitioners – can cause conflict </a:t>
            </a:r>
          </a:p>
          <a:p>
            <a:r>
              <a:rPr lang="en-GB" dirty="0"/>
              <a:t>No trust is built </a:t>
            </a:r>
          </a:p>
          <a:p>
            <a:r>
              <a:rPr lang="en-GB" dirty="0"/>
              <a:t>Breach of confidentiality </a:t>
            </a:r>
          </a:p>
          <a:p>
            <a:r>
              <a:rPr lang="en-GB" dirty="0"/>
              <a:t>Limited time to address the problem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898674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B556E-72D9-44A4-A384-A277A71DFB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Recommendations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DF40BC-0A39-4922-95A0-75EE50C59A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Recommended training</a:t>
            </a:r>
          </a:p>
          <a:p>
            <a:r>
              <a:rPr lang="en-GB" dirty="0"/>
              <a:t>Develop protocol’s </a:t>
            </a:r>
          </a:p>
          <a:p>
            <a:r>
              <a:rPr lang="en-GB" dirty="0"/>
              <a:t>Should embedded counselling be used as a initial step before being properly referred to a professional counsellor? </a:t>
            </a:r>
          </a:p>
          <a:p>
            <a:r>
              <a:rPr lang="en-GB" dirty="0"/>
              <a:t>Setting boundaries for embedded counsellors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04858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EA00E-D690-4ECB-B95C-5AF05A0B4B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Conclusion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F6CFB-5154-45DB-8C75-A7F14ADE2B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Embedded counselling is in informal and practitioners debate whether it is effective </a:t>
            </a:r>
          </a:p>
          <a:p>
            <a:r>
              <a:rPr lang="en-GB" dirty="0"/>
              <a:t>Embedded counselling is not evidence based and does not have any specific professional standards</a:t>
            </a:r>
          </a:p>
          <a:p>
            <a:r>
              <a:rPr lang="en-GB" dirty="0"/>
              <a:t>Embedded counselling may cause harm to the individual </a:t>
            </a:r>
          </a:p>
          <a:p>
            <a:r>
              <a:rPr lang="en-GB" dirty="0"/>
              <a:t>Embedded counselling could lead to an individual seeking professional counselling </a:t>
            </a:r>
          </a:p>
          <a:p>
            <a:r>
              <a:rPr lang="en-GB" dirty="0"/>
              <a:t>Practice helps improvement and development </a:t>
            </a:r>
          </a:p>
          <a:p>
            <a:r>
              <a:rPr lang="en-GB" dirty="0"/>
              <a:t>Linking theory to practice is beneficial in developing skills </a:t>
            </a:r>
          </a:p>
          <a:p>
            <a:r>
              <a:rPr lang="en-GB" dirty="0"/>
              <a:t>Every year, improvement and achievement is made </a:t>
            </a:r>
          </a:p>
          <a:p>
            <a:endParaRPr lang="en-GB" dirty="0"/>
          </a:p>
          <a:p>
            <a:r>
              <a:rPr lang="en-GB" dirty="0"/>
              <a:t>Improving never ends!!!!!!!!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8622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D5DC9-A96B-4D29-B496-725A6527D6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References;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146C6-D6D6-446D-A3C8-8BFF9B7E22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Rollnick , S., Miller , W. R., Butler, C. C. &amp; </a:t>
            </a:r>
            <a:r>
              <a:rPr lang="en-GB" dirty="0" err="1"/>
              <a:t>Aloia</a:t>
            </a:r>
            <a:r>
              <a:rPr lang="en-GB" dirty="0"/>
              <a:t>, M. S., 2009. Motivational Interviewing in Health Care: Helping Patients Change </a:t>
            </a:r>
            <a:r>
              <a:rPr lang="en-GB" dirty="0" err="1"/>
              <a:t>Behavior</a:t>
            </a:r>
            <a:r>
              <a:rPr lang="en-GB" dirty="0"/>
              <a:t>. </a:t>
            </a:r>
            <a:r>
              <a:rPr lang="en-GB" i="1" dirty="0"/>
              <a:t>Journal of Chronic Obstructive Pulmonary Disease</a:t>
            </a:r>
            <a:r>
              <a:rPr lang="en-GB" dirty="0"/>
              <a:t> , 5(3).</a:t>
            </a:r>
          </a:p>
          <a:p>
            <a:r>
              <a:rPr lang="en-GB" dirty="0"/>
              <a:t>McLeod, J. &amp; McLeod, J., 2014. Research on embedded counselling: An emerging topic of potential importance for the future of counselling psychology. </a:t>
            </a:r>
            <a:r>
              <a:rPr lang="en-GB" i="1" dirty="0"/>
              <a:t>Journal of Counselling Psychology Quarterly </a:t>
            </a:r>
            <a:r>
              <a:rPr lang="en-GB" dirty="0"/>
              <a:t>, 28(1).</a:t>
            </a:r>
          </a:p>
          <a:p>
            <a:r>
              <a:rPr lang="en-GB" dirty="0"/>
              <a:t>Miller, W. R., 2009. Motivational Interviewing with Problem Drinkers. </a:t>
            </a:r>
            <a:r>
              <a:rPr lang="en-GB" i="1" dirty="0"/>
              <a:t>Behavioural and Cognitive Psychotherapy</a:t>
            </a:r>
            <a:r>
              <a:rPr lang="en-GB" dirty="0"/>
              <a:t>, 11(2).</a:t>
            </a:r>
          </a:p>
          <a:p>
            <a:r>
              <a:rPr lang="en-GB" dirty="0"/>
              <a:t>Higgins , D., 2011. Why Reflect? Recognising the Link Between Learning and Reflecting. </a:t>
            </a:r>
            <a:r>
              <a:rPr lang="en-GB" i="1" dirty="0"/>
              <a:t>Journal Reflective Practice; International and Multidisciplinary Perspectives </a:t>
            </a:r>
            <a:r>
              <a:rPr lang="en-GB" dirty="0"/>
              <a:t>, 12(5).</a:t>
            </a:r>
          </a:p>
          <a:p>
            <a:r>
              <a:rPr lang="en-GB" dirty="0"/>
              <a:t>McLeod, J. &amp; McLeod, J., 2007. Counselling Skills. Second Edition ed. New York: Open University Press.</a:t>
            </a:r>
          </a:p>
          <a:p>
            <a:r>
              <a:rPr lang="en-GB" dirty="0" err="1"/>
              <a:t>Resnicow</a:t>
            </a:r>
            <a:r>
              <a:rPr lang="en-GB" dirty="0"/>
              <a:t>, K., </a:t>
            </a:r>
            <a:r>
              <a:rPr lang="en-GB" dirty="0" err="1"/>
              <a:t>DiIorio</a:t>
            </a:r>
            <a:r>
              <a:rPr lang="en-GB" dirty="0"/>
              <a:t>, C., </a:t>
            </a:r>
            <a:r>
              <a:rPr lang="en-GB" dirty="0" err="1"/>
              <a:t>Soet</a:t>
            </a:r>
            <a:r>
              <a:rPr lang="en-GB" dirty="0"/>
              <a:t>, J. E., Borrelli, B., Hecht, J., &amp; Ernst, D. (2002). Motivational interviewing in health promotion: It sounds like something is changing. Health Psychology</a:t>
            </a:r>
          </a:p>
          <a:p>
            <a:r>
              <a:rPr lang="en-GB" dirty="0"/>
              <a:t>Anderson, B., 2007. Collaborative care and motivational interviewing: improving depression outcomes through patient empowerment interventions. The American Journal of Managed Care.</a:t>
            </a:r>
          </a:p>
          <a:p>
            <a:r>
              <a:rPr lang="en-GB" dirty="0"/>
              <a:t>Burke, B. L., </a:t>
            </a:r>
            <a:r>
              <a:rPr lang="en-GB" dirty="0" err="1"/>
              <a:t>Arkowitz</a:t>
            </a:r>
            <a:r>
              <a:rPr lang="en-GB" dirty="0"/>
              <a:t>, H. &amp; </a:t>
            </a:r>
            <a:r>
              <a:rPr lang="en-GB" dirty="0" err="1"/>
              <a:t>Menchola</a:t>
            </a:r>
            <a:r>
              <a:rPr lang="en-GB" dirty="0"/>
              <a:t>, M., 2018. The efficacy of motivational interviewing: A meta-analysis of controlled clinical trials.. American Psychological Association , 71(5).</a:t>
            </a:r>
          </a:p>
          <a:p>
            <a:r>
              <a:rPr lang="en-GB" dirty="0"/>
              <a:t>Monti , P. M. et al., 2007. Motivational interviewing versus feedback only in emergency care for young adult problem drinking. Addiction; Society For The Study of Addiction.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1529323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Blue II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3166</TotalTime>
  <Words>770</Words>
  <Application>Microsoft Office PowerPoint</Application>
  <PresentationFormat>Widescreen</PresentationFormat>
  <Paragraphs>113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Trebuchet MS</vt:lpstr>
      <vt:lpstr>Wingdings 3</vt:lpstr>
      <vt:lpstr>Facet</vt:lpstr>
      <vt:lpstr>PowerPoint Presentation</vt:lpstr>
      <vt:lpstr>My Personal Development in embedded counselling practices</vt:lpstr>
      <vt:lpstr>What is embedded counselling?</vt:lpstr>
      <vt:lpstr>Embedded Counsellors </vt:lpstr>
      <vt:lpstr>Reflecting on personal use of embedded skills within the module </vt:lpstr>
      <vt:lpstr>Motivational interviewing </vt:lpstr>
      <vt:lpstr>How effective is Motivational Interviewing?</vt:lpstr>
      <vt:lpstr>How has feedback from others helped?</vt:lpstr>
      <vt:lpstr>Skills that have been developed and improved?</vt:lpstr>
      <vt:lpstr>Linking theory to practice </vt:lpstr>
      <vt:lpstr>Implications</vt:lpstr>
      <vt:lpstr>Recommendations </vt:lpstr>
      <vt:lpstr>Conclusion </vt:lpstr>
      <vt:lpstr>References;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My Professional Devlopment</dc:title>
  <dc:creator>Mali Burgess</dc:creator>
  <cp:lastModifiedBy>Mali Burgess</cp:lastModifiedBy>
  <cp:revision>42</cp:revision>
  <dcterms:created xsi:type="dcterms:W3CDTF">2018-05-13T16:45:36Z</dcterms:created>
  <dcterms:modified xsi:type="dcterms:W3CDTF">2018-05-15T22:33:56Z</dcterms:modified>
</cp:coreProperties>
</file>