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7" r:id="rId2"/>
    <p:sldId id="258" r:id="rId3"/>
    <p:sldId id="259" r:id="rId4"/>
    <p:sldId id="265" r:id="rId5"/>
    <p:sldId id="261" r:id="rId6"/>
    <p:sldId id="262" r:id="rId7"/>
    <p:sldId id="263" r:id="rId8"/>
    <p:sldId id="264" r:id="rId9"/>
    <p:sldId id="266" r:id="rId10"/>
    <p:sldId id="267" r:id="rId11"/>
    <p:sldId id="268" r:id="rId12"/>
    <p:sldId id="260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92" d="100"/>
          <a:sy n="92" d="100"/>
        </p:scale>
        <p:origin x="88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ED162A-203C-4277-8A0B-E3E1AD28C61C}" type="datetimeFigureOut">
              <a:rPr lang="en-GB" smtClean="0"/>
              <a:t>30/05/2019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D10602-51F7-43F9-8581-9E6F1E42EE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526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C3961AC-2198-4D78-B8D0-E4E1C1DCD5BE}" type="slidenum">
              <a:rPr lang="en-GB"/>
              <a:pPr/>
              <a:t>7</a:t>
            </a:fld>
            <a:endParaRPr lang="en-GB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4764205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8CDEFEB-C7F8-44C8-9FC6-2B08C5FF4F62}" type="slidenum">
              <a:rPr lang="en-GB"/>
              <a:pPr/>
              <a:t>8</a:t>
            </a:fld>
            <a:endParaRPr lang="en-GB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10671189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F11AC-ED79-489B-AB56-40868A929356}" type="datetimeFigureOut">
              <a:rPr lang="en-GB" smtClean="0"/>
              <a:pPr/>
              <a:t>30/05/2019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6761A-60D9-4D11-BDEB-AFA01E645AB6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4230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F11AC-ED79-489B-AB56-40868A929356}" type="datetimeFigureOut">
              <a:rPr lang="en-GB" smtClean="0"/>
              <a:pPr/>
              <a:t>30/05/2019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6761A-60D9-4D11-BDEB-AFA01E645AB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9955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F11AC-ED79-489B-AB56-40868A929356}" type="datetimeFigureOut">
              <a:rPr lang="en-GB" smtClean="0"/>
              <a:pPr/>
              <a:t>30/05/2019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6761A-60D9-4D11-BDEB-AFA01E645AB6}" type="slidenum">
              <a:rPr lang="en-GB" smtClean="0"/>
              <a:pPr/>
              <a:t>‹#›</a:t>
            </a:fld>
            <a:endParaRPr lang="en-GB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4636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F11AC-ED79-489B-AB56-40868A929356}" type="datetimeFigureOut">
              <a:rPr lang="en-GB" smtClean="0"/>
              <a:pPr/>
              <a:t>30/05/2019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6761A-60D9-4D11-BDEB-AFA01E645AB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0684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F11AC-ED79-489B-AB56-40868A929356}" type="datetimeFigureOut">
              <a:rPr lang="en-GB" smtClean="0"/>
              <a:pPr/>
              <a:t>30/05/2019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6761A-60D9-4D11-BDEB-AFA01E645AB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21884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F11AC-ED79-489B-AB56-40868A929356}" type="datetimeFigureOut">
              <a:rPr lang="en-GB" smtClean="0"/>
              <a:pPr/>
              <a:t>30/05/2019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6761A-60D9-4D11-BDEB-AFA01E645AB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9361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F11AC-ED79-489B-AB56-40868A929356}" type="datetimeFigureOut">
              <a:rPr lang="en-GB" smtClean="0"/>
              <a:pPr/>
              <a:t>30/05/2019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6761A-60D9-4D11-BDEB-AFA01E645AB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7047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8C0F11AC-ED79-489B-AB56-40868A929356}" type="datetimeFigureOut">
              <a:rPr lang="en-GB" smtClean="0"/>
              <a:pPr/>
              <a:t>30/05/2019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 dirty="0">
              <a:solidFill>
                <a:srgbClr val="637052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7F6761A-60D9-4D11-BDEB-AFA01E645AB6}" type="slidenum">
              <a:rPr lang="en-GB" smtClean="0">
                <a:solidFill>
                  <a:srgbClr val="637052"/>
                </a:solidFill>
              </a:rPr>
              <a:pPr/>
              <a:t>‹#›</a:t>
            </a:fld>
            <a:endParaRPr lang="en-GB" dirty="0">
              <a:solidFill>
                <a:srgbClr val="63705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876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F11AC-ED79-489B-AB56-40868A929356}" type="datetimeFigureOut">
              <a:rPr lang="en-GB" smtClean="0"/>
              <a:pPr/>
              <a:t>30/05/2019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6761A-60D9-4D11-BDEB-AFA01E645AB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8563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F11AC-ED79-489B-AB56-40868A929356}" type="datetimeFigureOut">
              <a:rPr lang="en-GB" smtClean="0"/>
              <a:pPr/>
              <a:t>30/05/2019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6761A-60D9-4D11-BDEB-AFA01E645AB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45503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F11AC-ED79-489B-AB56-40868A929356}" type="datetimeFigureOut">
              <a:rPr lang="en-GB" smtClean="0"/>
              <a:pPr/>
              <a:t>30/05/2019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F6761A-60D9-4D11-BDEB-AFA01E645AB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75589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>
  <p:cSld name="Title and 2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91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>
          <a:xfrm>
            <a:off x="457200" y="3941763"/>
            <a:ext cx="8229600" cy="21891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7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sv-SE"/>
          </a:p>
        </p:txBody>
      </p:sp>
      <p:sp>
        <p:nvSpPr>
          <p:cNvPr id="8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0AF9D4-9182-4C40-9137-DE8A228C998D}" type="slidenum">
              <a:rPr lang="sv-SE"/>
              <a:pPr>
                <a:defRPr/>
              </a:pPr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61673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 defTabSz="457200"/>
            <a:fld id="{8C0F11AC-ED79-489B-AB56-40868A929356}" type="datetimeFigureOut">
              <a:rPr lang="en-GB" smtClean="0"/>
              <a:pPr defTabSz="457200"/>
              <a:t>30/05/2019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pPr defTabSz="457200"/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pPr defTabSz="457200"/>
            <a:fld id="{77F6761A-60D9-4D11-BDEB-AFA01E645AB6}" type="slidenum">
              <a:rPr lang="en-GB" smtClean="0"/>
              <a:pPr defTabSz="457200"/>
              <a:t>‹#›</a:t>
            </a:fld>
            <a:endParaRPr lang="en-GB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27492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 smtClean="0"/>
              <a:t>Myth and Art</a:t>
            </a: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2960" y="4455621"/>
            <a:ext cx="7770322" cy="1143000"/>
          </a:xfrm>
        </p:spPr>
        <p:txBody>
          <a:bodyPr>
            <a:normAutofit/>
          </a:bodyPr>
          <a:lstStyle/>
          <a:p>
            <a:r>
              <a:rPr lang="en-GB" dirty="0" smtClean="0"/>
              <a:t>Aeneas </a:t>
            </a:r>
          </a:p>
          <a:p>
            <a:r>
              <a:rPr lang="en-GB" dirty="0" smtClean="0"/>
              <a:t>(HPAH4002)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6032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Aeneas a Trojan Hero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4692" y="1828800"/>
            <a:ext cx="4010890" cy="4810990"/>
          </a:xfrm>
        </p:spPr>
        <p:txBody>
          <a:bodyPr>
            <a:normAutofit fontScale="92500"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 </a:t>
            </a:r>
            <a:r>
              <a:rPr lang="en-GB" sz="2200" dirty="0" smtClean="0"/>
              <a:t>Aeneas was a recognised figure in both Greek and Roman mythic literature/culture prior to the </a:t>
            </a:r>
            <a:r>
              <a:rPr lang="en-GB" sz="2200" i="1" dirty="0" smtClean="0"/>
              <a:t>Aeneid </a:t>
            </a:r>
            <a:r>
              <a:rPr lang="en-GB" sz="2200" dirty="0" smtClean="0"/>
              <a:t>(i.e. pre-20s BC). 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dirty="0" smtClean="0"/>
              <a:t>In </a:t>
            </a:r>
            <a:r>
              <a:rPr lang="en-GB" dirty="0"/>
              <a:t>Greek literature: </a:t>
            </a:r>
            <a:r>
              <a:rPr lang="en-GB" i="1" dirty="0"/>
              <a:t>Homeric Hymn to Aphrodite</a:t>
            </a:r>
            <a:r>
              <a:rPr lang="en-GB" dirty="0" smtClean="0"/>
              <a:t>, </a:t>
            </a:r>
            <a:r>
              <a:rPr lang="en-GB" i="1" dirty="0" smtClean="0"/>
              <a:t>Iliad</a:t>
            </a:r>
            <a:r>
              <a:rPr lang="en-GB" dirty="0" smtClean="0"/>
              <a:t>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dirty="0" smtClean="0"/>
              <a:t>In Roman </a:t>
            </a:r>
            <a:r>
              <a:rPr lang="en-GB" dirty="0"/>
              <a:t>literature: </a:t>
            </a:r>
            <a:r>
              <a:rPr lang="en-GB" dirty="0" err="1"/>
              <a:t>Gnaeus</a:t>
            </a:r>
            <a:r>
              <a:rPr lang="en-GB" dirty="0"/>
              <a:t> </a:t>
            </a:r>
            <a:r>
              <a:rPr lang="en-GB" dirty="0" err="1" smtClean="0"/>
              <a:t>Naevius</a:t>
            </a:r>
            <a:r>
              <a:rPr lang="en-GB" dirty="0" smtClean="0"/>
              <a:t> </a:t>
            </a:r>
            <a:r>
              <a:rPr lang="en-GB" i="1" dirty="0" smtClean="0"/>
              <a:t>Bellum </a:t>
            </a:r>
            <a:r>
              <a:rPr lang="en-GB" i="1" dirty="0" err="1" smtClean="0"/>
              <a:t>Punicum</a:t>
            </a:r>
            <a:r>
              <a:rPr lang="en-GB" i="1" dirty="0" smtClean="0"/>
              <a:t> </a:t>
            </a:r>
            <a:r>
              <a:rPr lang="en-GB" dirty="0"/>
              <a:t>(epic), Quintus </a:t>
            </a:r>
            <a:r>
              <a:rPr lang="en-GB" dirty="0" err="1" smtClean="0"/>
              <a:t>Ennius</a:t>
            </a:r>
            <a:r>
              <a:rPr lang="en-GB" dirty="0" smtClean="0"/>
              <a:t> </a:t>
            </a:r>
            <a:r>
              <a:rPr lang="en-GB" i="1" dirty="0" err="1" smtClean="0"/>
              <a:t>Annales</a:t>
            </a:r>
            <a:r>
              <a:rPr lang="en-GB" i="1" dirty="0" smtClean="0"/>
              <a:t> </a:t>
            </a:r>
            <a:r>
              <a:rPr lang="en-GB" dirty="0" smtClean="0"/>
              <a:t>(epic). </a:t>
            </a:r>
          </a:p>
          <a:p>
            <a:pPr lvl="1">
              <a:spcBef>
                <a:spcPts val="100"/>
              </a:spcBef>
              <a:buFont typeface="Arial" panose="020B0604020202020204" pitchFamily="34" charset="0"/>
              <a:buChar char="•"/>
            </a:pPr>
            <a:endParaRPr lang="en-GB" sz="1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 it becomes more prominent in the 1st century BC as several Roman noble families prided themselves of mythological </a:t>
            </a:r>
            <a:r>
              <a:rPr lang="en-GB" dirty="0" smtClean="0"/>
              <a:t>ancestors. Julius </a:t>
            </a:r>
            <a:r>
              <a:rPr lang="en-GB" dirty="0"/>
              <a:t>Caesar - Aeneas and, indirectly, Venus</a:t>
            </a:r>
          </a:p>
          <a:p>
            <a:pPr>
              <a:spcBef>
                <a:spcPts val="100"/>
              </a:spcBef>
              <a:buFont typeface="Arial" panose="020B0604020202020204" pitchFamily="34" charset="0"/>
              <a:buChar char="•"/>
            </a:pPr>
            <a:endParaRPr lang="en-GB" sz="1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GB" sz="2200" dirty="0" smtClean="0"/>
              <a:t>Certainly he is a figure discussed in Augustan times and later; e.g. by Livy, Ovid, Plutarch.</a:t>
            </a:r>
            <a:endParaRPr lang="en-GB" sz="2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2117" y="1922318"/>
            <a:ext cx="4826744" cy="374072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232117" y="5754484"/>
            <a:ext cx="4826744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i="1" dirty="0"/>
              <a:t>Aeneas fleeing from </a:t>
            </a:r>
            <a:r>
              <a:rPr lang="en-GB" sz="1400" i="1" dirty="0" smtClean="0"/>
              <a:t>Troy </a:t>
            </a:r>
            <a:r>
              <a:rPr lang="en-GB" sz="1400" dirty="0" smtClean="0"/>
              <a:t>by Pompeo </a:t>
            </a:r>
            <a:r>
              <a:rPr lang="en-GB" sz="1400" dirty="0" err="1" smtClean="0"/>
              <a:t>Batoni</a:t>
            </a:r>
            <a:r>
              <a:rPr lang="en-GB" sz="1400" dirty="0" smtClean="0"/>
              <a:t> (1753) – Aeneas is carrying Anchises, Ascanius holds his father</a:t>
            </a:r>
            <a:r>
              <a:rPr lang="en-GB" sz="1400" dirty="0"/>
              <a:t>, will </a:t>
            </a:r>
            <a:r>
              <a:rPr lang="en-GB" sz="1400" dirty="0" smtClean="0"/>
              <a:t>Creusa</a:t>
            </a:r>
            <a:r>
              <a:rPr lang="en-GB" sz="1400" dirty="0"/>
              <a:t> </a:t>
            </a:r>
            <a:r>
              <a:rPr lang="en-GB" sz="1400" dirty="0" smtClean="0"/>
              <a:t>follows.  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275615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Early Greek representations</a:t>
            </a:r>
            <a:endParaRPr lang="en-GB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38991" y="1845734"/>
            <a:ext cx="4287289" cy="4596630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200" dirty="0"/>
              <a:t> Story of Aphrodite and Anchises told in </a:t>
            </a:r>
            <a:r>
              <a:rPr lang="en-GB" sz="2200" i="1" dirty="0"/>
              <a:t>Homeric Hymn to Aphrodite</a:t>
            </a:r>
            <a:r>
              <a:rPr lang="en-GB" sz="2200" dirty="0"/>
              <a:t>; Aeneas is the very last of the demi-gods to be born</a:t>
            </a:r>
            <a:r>
              <a:rPr lang="en-GB" sz="2200" dirty="0" smtClean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1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 </a:t>
            </a:r>
            <a:r>
              <a:rPr lang="en-GB" sz="2200" dirty="0"/>
              <a:t>Aeneas appears in the </a:t>
            </a:r>
            <a:r>
              <a:rPr lang="en-GB" sz="2200" i="1" dirty="0"/>
              <a:t>Iliad</a:t>
            </a:r>
            <a:r>
              <a:rPr lang="en-GB" sz="2200" dirty="0"/>
              <a:t> as a competent warrior, with a close relationship with Aphrodite and Poseidon; he is not as great in battle as his brother Hector and is nearly killed by Achilles; it is already fated that he will survive the war to continue the Trojan bloodline</a:t>
            </a:r>
            <a:r>
              <a:rPr lang="en-GB" sz="2200" dirty="0" smtClean="0"/>
              <a:t>.</a:t>
            </a:r>
            <a:endParaRPr lang="en-GB" sz="2200" dirty="0"/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205845" y="1845734"/>
            <a:ext cx="3585027" cy="478535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613565" y="6180754"/>
            <a:ext cx="4530436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Attic </a:t>
            </a:r>
            <a:r>
              <a:rPr lang="en-GB" sz="1400" dirty="0" smtClean="0"/>
              <a:t>black-figure terracotta neck-amphora, Aeneas carrying his father, with Creusa(?) and Aphrodite, 525-500 BC.  </a:t>
            </a:r>
            <a:endParaRPr lang="en-GB" sz="1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4997" t="19552" r="34183" b="6289"/>
          <a:stretch/>
        </p:blipFill>
        <p:spPr>
          <a:xfrm>
            <a:off x="377190" y="1845734"/>
            <a:ext cx="3218064" cy="482102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343484" y="1845734"/>
            <a:ext cx="1688100" cy="181588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/>
              <a:t>Attic </a:t>
            </a:r>
            <a:r>
              <a:rPr lang="en-GB" sz="1400" dirty="0" smtClean="0"/>
              <a:t>black-figure neck amphora, </a:t>
            </a:r>
            <a:r>
              <a:rPr lang="en-GB" sz="1400" dirty="0" err="1" smtClean="0"/>
              <a:t>Leagros</a:t>
            </a:r>
            <a:r>
              <a:rPr lang="en-GB" sz="1400" dirty="0" smtClean="0"/>
              <a:t> group</a:t>
            </a:r>
            <a:r>
              <a:rPr lang="en-GB" sz="1400" dirty="0"/>
              <a:t>, </a:t>
            </a:r>
            <a:r>
              <a:rPr lang="en-GB" sz="1400" dirty="0" smtClean="0"/>
              <a:t>Aeneas </a:t>
            </a:r>
            <a:r>
              <a:rPr lang="en-GB" sz="1400" dirty="0"/>
              <a:t>carrying Anchises, </a:t>
            </a:r>
            <a:r>
              <a:rPr lang="en-GB" sz="1400" dirty="0" smtClean="0"/>
              <a:t>preceded by Ascanius, with Aphrodite behind them, 525-500 BC.</a:t>
            </a:r>
            <a:endParaRPr lang="en-GB" sz="1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69328" y="3759612"/>
            <a:ext cx="5000826" cy="309838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405658" y="3507727"/>
            <a:ext cx="3249969" cy="3077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400" dirty="0" smtClean="0"/>
              <a:t>Attic black-figure amphora, c. 490-480 BC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4282229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Aeneas in the first century BC</a:t>
            </a:r>
            <a:endParaRPr lang="en-GB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52664" y="1845734"/>
            <a:ext cx="5194634" cy="4023360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 </a:t>
            </a:r>
            <a:r>
              <a:rPr lang="en-GB" dirty="0" err="1" smtClean="0"/>
              <a:t>Julii</a:t>
            </a:r>
            <a:r>
              <a:rPr lang="en-GB" dirty="0" smtClean="0"/>
              <a:t> </a:t>
            </a:r>
            <a:r>
              <a:rPr lang="en-GB" dirty="0"/>
              <a:t>family connections with </a:t>
            </a:r>
            <a:r>
              <a:rPr lang="en-GB" dirty="0" smtClean="0"/>
              <a:t>Aeneas </a:t>
            </a:r>
            <a:r>
              <a:rPr lang="en-GB" dirty="0"/>
              <a:t>and, indirectly, </a:t>
            </a:r>
            <a:r>
              <a:rPr lang="en-GB" dirty="0" smtClean="0"/>
              <a:t>Venus.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1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 Julius Caesar makes the Temple of Venus </a:t>
            </a:r>
            <a:r>
              <a:rPr lang="en-GB" dirty="0" err="1" smtClean="0"/>
              <a:t>Genetrix</a:t>
            </a:r>
            <a:r>
              <a:rPr lang="en-GB" dirty="0"/>
              <a:t> </a:t>
            </a:r>
            <a:r>
              <a:rPr lang="en-GB" dirty="0" smtClean="0"/>
              <a:t>(</a:t>
            </a:r>
            <a:r>
              <a:rPr lang="en-GB" dirty="0" err="1" smtClean="0"/>
              <a:t>dedictated</a:t>
            </a:r>
            <a:r>
              <a:rPr lang="en-GB" dirty="0" smtClean="0"/>
              <a:t> at his triumph in 26 </a:t>
            </a:r>
            <a:r>
              <a:rPr lang="en-GB" dirty="0"/>
              <a:t>September 46 </a:t>
            </a:r>
            <a:r>
              <a:rPr lang="en-GB" dirty="0" smtClean="0"/>
              <a:t>BC) the centre piece of his forum. 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50298" y="3887006"/>
            <a:ext cx="4217955" cy="20904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7515" y="6075948"/>
            <a:ext cx="3962568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defRPr/>
            </a:pPr>
            <a:r>
              <a:rPr lang="en-GB" sz="1600" dirty="0" smtClean="0"/>
              <a:t>Minted </a:t>
            </a:r>
            <a:r>
              <a:rPr lang="en-GB" sz="1600" dirty="0"/>
              <a:t>in </a:t>
            </a:r>
            <a:r>
              <a:rPr lang="en-GB" sz="1600" dirty="0" smtClean="0"/>
              <a:t>Africa, </a:t>
            </a:r>
            <a:r>
              <a:rPr lang="en-GB" sz="1600" dirty="0"/>
              <a:t>47-46 </a:t>
            </a:r>
            <a:r>
              <a:rPr lang="en-GB" sz="1600" dirty="0" smtClean="0"/>
              <a:t>BC, Venus </a:t>
            </a:r>
            <a:r>
              <a:rPr lang="en-GB" sz="1600" dirty="0"/>
              <a:t>on </a:t>
            </a:r>
            <a:r>
              <a:rPr lang="en-GB" sz="1600" dirty="0" smtClean="0"/>
              <a:t>obverse, Aeneas </a:t>
            </a:r>
            <a:r>
              <a:rPr lang="en-GB" sz="1600" dirty="0"/>
              <a:t>on reverse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47297" y="1930915"/>
            <a:ext cx="3501190" cy="4668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672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Aeneas as a founder figure</a:t>
            </a:r>
            <a:endParaRPr lang="en-GB" b="1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 smtClean="0"/>
              <a:t>Romulus </a:t>
            </a:r>
            <a:endParaRPr lang="en-GB" b="1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156412" y="2582333"/>
            <a:ext cx="4259178" cy="3842529"/>
          </a:xfrm>
        </p:spPr>
        <p:txBody>
          <a:bodyPr>
            <a:normAutofit fontScale="92500"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 The </a:t>
            </a:r>
            <a:r>
              <a:rPr lang="en-GB" dirty="0"/>
              <a:t>rape of Rhea Silvia by Mars: violence and a degree of impiousness vs. the theme of fertility and </a:t>
            </a:r>
            <a:r>
              <a:rPr lang="en-GB" dirty="0" smtClean="0"/>
              <a:t>abundance.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1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 The </a:t>
            </a:r>
            <a:r>
              <a:rPr lang="en-GB" dirty="0"/>
              <a:t>friends of the twins: opponents of bands of robbers and brigands - but was there much of a difference</a:t>
            </a:r>
            <a:r>
              <a:rPr lang="en-GB" dirty="0" smtClean="0"/>
              <a:t>?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1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 Methods</a:t>
            </a:r>
            <a:r>
              <a:rPr lang="en-GB" dirty="0"/>
              <a:t>: violence - brave but brutish? The death of Remus: unsettling hints at internal </a:t>
            </a:r>
            <a:r>
              <a:rPr lang="en-GB" dirty="0" smtClean="0"/>
              <a:t>strife.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1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 The </a:t>
            </a:r>
            <a:r>
              <a:rPr lang="en-GB" dirty="0"/>
              <a:t>Rape of the Sabine Women - ‘impious infidelity’ vs. concern for the new </a:t>
            </a:r>
            <a:r>
              <a:rPr lang="en-GB" dirty="0" smtClean="0"/>
              <a:t>city.</a:t>
            </a:r>
            <a:endParaRPr lang="en-GB" dirty="0"/>
          </a:p>
          <a:p>
            <a:endParaRPr lang="en-GB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b="1" dirty="0" smtClean="0"/>
              <a:t>Aeneas</a:t>
            </a:r>
            <a:endParaRPr lang="en-GB" b="1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4276022" cy="3842528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 Pietas - relations </a:t>
            </a:r>
            <a:r>
              <a:rPr lang="en-GB" dirty="0"/>
              <a:t>to father and </a:t>
            </a:r>
            <a:r>
              <a:rPr lang="en-GB" dirty="0" smtClean="0"/>
              <a:t>son.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1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 Regard </a:t>
            </a:r>
            <a:r>
              <a:rPr lang="en-GB" dirty="0"/>
              <a:t>for religious </a:t>
            </a:r>
            <a:r>
              <a:rPr lang="en-GB" dirty="0" smtClean="0"/>
              <a:t>customs.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1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 Bravery - ‘Straight </a:t>
            </a:r>
            <a:r>
              <a:rPr lang="en-GB" dirty="0"/>
              <a:t>from the fury of war</a:t>
            </a:r>
            <a:r>
              <a:rPr lang="en-GB" dirty="0" smtClean="0"/>
              <a:t>’.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1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 Status </a:t>
            </a:r>
            <a:r>
              <a:rPr lang="en-GB" dirty="0"/>
              <a:t>as someone protected by the </a:t>
            </a:r>
            <a:r>
              <a:rPr lang="en-GB" dirty="0" smtClean="0"/>
              <a:t>gods.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1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 Aeneas </a:t>
            </a:r>
            <a:r>
              <a:rPr lang="en-GB" dirty="0"/>
              <a:t>addressed by Venus, omens from Jupiter prior to this section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174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Virgil’s </a:t>
            </a:r>
            <a:r>
              <a:rPr lang="en-GB" b="1" i="1" dirty="0" smtClean="0"/>
              <a:t>Aeneid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7048" y="1997242"/>
            <a:ext cx="7999712" cy="4331369"/>
          </a:xfrm>
        </p:spPr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400" dirty="0" smtClean="0"/>
              <a:t> Tells </a:t>
            </a:r>
            <a:r>
              <a:rPr lang="en-GB" sz="2400" dirty="0"/>
              <a:t>the story of Aeneas’ escape from Troy with his father and son; his travels around the Mediterranean, including a trip to the underworld and delay in Carthage with Dido; his arrival in Italy and defeat of current leaders; his founding of a new city which would become Rome</a:t>
            </a:r>
            <a:r>
              <a:rPr lang="en-GB" sz="2400" dirty="0" smtClean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1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 smtClean="0"/>
              <a:t> The </a:t>
            </a:r>
            <a:r>
              <a:rPr lang="en-GB" sz="2400" dirty="0"/>
              <a:t>first half of the poem imitates the </a:t>
            </a:r>
            <a:r>
              <a:rPr lang="en-GB" sz="2400" i="1" dirty="0"/>
              <a:t>Odyssey</a:t>
            </a:r>
            <a:r>
              <a:rPr lang="en-GB" sz="2400" dirty="0"/>
              <a:t>, and the second half imitates the </a:t>
            </a:r>
            <a:r>
              <a:rPr lang="en-GB" sz="2400" i="1" dirty="0"/>
              <a:t>Iliad</a:t>
            </a:r>
            <a:r>
              <a:rPr lang="en-GB" sz="2400" dirty="0"/>
              <a:t>, so that Aeneas is shown to incorporate the best features of both Homeric heroes</a:t>
            </a:r>
            <a:r>
              <a:rPr lang="en-GB" sz="2400" dirty="0" smtClean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1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2400" dirty="0" smtClean="0"/>
              <a:t> Aeneas</a:t>
            </a:r>
            <a:r>
              <a:rPr lang="en-GB" sz="2400" dirty="0"/>
              <a:t>’ most common epithet is </a:t>
            </a:r>
            <a:r>
              <a:rPr lang="en-GB" sz="2400" i="1" dirty="0" err="1"/>
              <a:t>pius</a:t>
            </a:r>
            <a:r>
              <a:rPr lang="en-GB" sz="2400" dirty="0"/>
              <a:t>, meaning righteous, dutiful, and honouring the gods.</a:t>
            </a:r>
          </a:p>
        </p:txBody>
      </p:sp>
    </p:spTree>
    <p:extLst>
      <p:ext uri="{BB962C8B-B14F-4D97-AF65-F5344CB8AC3E}">
        <p14:creationId xmlns:p14="http://schemas.microsoft.com/office/powerpoint/2010/main" val="1428125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b="1" dirty="0" smtClean="0"/>
              <a:t>The Augustan </a:t>
            </a:r>
            <a:r>
              <a:rPr lang="en-GB" b="1" i="1" dirty="0" smtClean="0"/>
              <a:t>Aeneid</a:t>
            </a:r>
            <a:endParaRPr lang="en-GB" b="1" dirty="0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24853" y="1852863"/>
            <a:ext cx="8662736" cy="4624137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800" dirty="0" smtClean="0"/>
              <a:t> The propaganda value of the </a:t>
            </a:r>
            <a:r>
              <a:rPr lang="en-GB" sz="2800" i="1" dirty="0" smtClean="0"/>
              <a:t>Aeneid:</a:t>
            </a:r>
            <a:endParaRPr lang="en-GB" sz="2800" dirty="0" smtClean="0"/>
          </a:p>
          <a:p>
            <a:pPr lvl="1" eaLnBrk="1" hangingPunct="1">
              <a:lnSpc>
                <a:spcPct val="90000"/>
              </a:lnSpc>
            </a:pPr>
            <a:r>
              <a:rPr lang="en-GB" sz="2300" dirty="0" smtClean="0"/>
              <a:t> Book Six and Eight especially - parade of Roman dignitaries, Caesar and Augustus in pride of place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300" dirty="0" smtClean="0"/>
              <a:t> Continuity / destiny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300" dirty="0" smtClean="0"/>
              <a:t> Praising the ethos of Augustus’ reign</a:t>
            </a:r>
          </a:p>
          <a:p>
            <a:pPr lvl="1" eaLnBrk="1" hangingPunct="1">
              <a:lnSpc>
                <a:spcPct val="90000"/>
              </a:lnSpc>
            </a:pPr>
            <a:endParaRPr lang="en-GB" sz="100" dirty="0" smtClean="0"/>
          </a:p>
          <a:p>
            <a:pPr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800" dirty="0" smtClean="0"/>
              <a:t> The value of the </a:t>
            </a:r>
            <a:r>
              <a:rPr lang="en-GB" sz="2800" i="1" dirty="0" smtClean="0"/>
              <a:t>Aeneid</a:t>
            </a:r>
            <a:r>
              <a:rPr lang="en-GB" sz="2800" dirty="0" smtClean="0"/>
              <a:t> as counter-propaganda: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300" dirty="0" smtClean="0"/>
              <a:t> Aeneas may be seen as an unsympathetic character: Dido (Book 4), </a:t>
            </a:r>
            <a:r>
              <a:rPr lang="en-GB" sz="2300" dirty="0" err="1" smtClean="0"/>
              <a:t>Turnus</a:t>
            </a:r>
            <a:r>
              <a:rPr lang="en-GB" sz="2300" dirty="0" smtClean="0"/>
              <a:t> (esp. Book 12)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300" dirty="0" smtClean="0"/>
              <a:t> Suppression of voices: Book 5</a:t>
            </a:r>
          </a:p>
          <a:p>
            <a:pPr lvl="1" eaLnBrk="1" hangingPunct="1">
              <a:lnSpc>
                <a:spcPct val="90000"/>
              </a:lnSpc>
            </a:pPr>
            <a:endParaRPr lang="en-GB" sz="100" dirty="0" smtClean="0"/>
          </a:p>
          <a:p>
            <a:pPr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800" dirty="0"/>
              <a:t> </a:t>
            </a:r>
            <a:r>
              <a:rPr lang="en-GB" sz="2800" dirty="0" smtClean="0"/>
              <a:t>The </a:t>
            </a:r>
            <a:r>
              <a:rPr lang="en-GB" sz="2800" i="1" dirty="0" smtClean="0"/>
              <a:t>Aeneid</a:t>
            </a:r>
            <a:r>
              <a:rPr lang="en-GB" sz="2800" dirty="0" smtClean="0"/>
              <a:t> as an expression of current discourse rather than directed propaganda?</a:t>
            </a:r>
          </a:p>
        </p:txBody>
      </p:sp>
    </p:spTree>
    <p:extLst>
      <p:ext uri="{BB962C8B-B14F-4D97-AF65-F5344CB8AC3E}">
        <p14:creationId xmlns:p14="http://schemas.microsoft.com/office/powerpoint/2010/main" val="749002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928688" y="274638"/>
            <a:ext cx="7758112" cy="1396998"/>
          </a:xfrm>
        </p:spPr>
        <p:txBody>
          <a:bodyPr/>
          <a:lstStyle/>
          <a:p>
            <a:pPr eaLnBrk="1" hangingPunct="1"/>
            <a:r>
              <a:rPr lang="en-GB" b="1" dirty="0" smtClean="0"/>
              <a:t>Forum of Augustus</a:t>
            </a:r>
          </a:p>
        </p:txBody>
      </p:sp>
      <p:pic>
        <p:nvPicPr>
          <p:cNvPr id="20484" name="Picture 6" descr="piantatmb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71500" y="1785938"/>
            <a:ext cx="3427413" cy="3886200"/>
          </a:xfrm>
        </p:spPr>
      </p:pic>
      <p:pic>
        <p:nvPicPr>
          <p:cNvPr id="20485" name="Picture 7" descr="foro_di_augusto_large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227094" y="1828799"/>
            <a:ext cx="4648200" cy="2409825"/>
          </a:xfrm>
        </p:spPr>
      </p:pic>
      <p:sp>
        <p:nvSpPr>
          <p:cNvPr id="20483" name="Rectangle 3"/>
          <p:cNvSpPr>
            <a:spLocks noGrp="1" noChangeArrowheads="1"/>
          </p:cNvSpPr>
          <p:nvPr>
            <p:ph type="body" sz="half" idx="3"/>
          </p:nvPr>
        </p:nvSpPr>
        <p:spPr>
          <a:xfrm>
            <a:off x="4114800" y="4395787"/>
            <a:ext cx="4872789" cy="2462213"/>
          </a:xfrm>
        </p:spPr>
        <p:txBody>
          <a:bodyPr>
            <a:normAutofit/>
          </a:bodyPr>
          <a:lstStyle/>
          <a:p>
            <a:pPr eaLnBrk="1" hangingPunct="1"/>
            <a:r>
              <a:rPr lang="en-GB" sz="2400" dirty="0" smtClean="0"/>
              <a:t>Two groups of mythological statues in the </a:t>
            </a:r>
            <a:r>
              <a:rPr lang="en-GB" sz="2400" dirty="0" err="1" smtClean="0"/>
              <a:t>exhedrae</a:t>
            </a:r>
            <a:endParaRPr lang="en-GB" sz="2400" dirty="0" smtClean="0"/>
          </a:p>
          <a:p>
            <a:pPr eaLnBrk="1" hangingPunct="1"/>
            <a:r>
              <a:rPr lang="en-GB" sz="2400" dirty="0" smtClean="0"/>
              <a:t>Groups of Roman dignitaries (</a:t>
            </a:r>
            <a:r>
              <a:rPr lang="en-GB" sz="2400" dirty="0" err="1" smtClean="0"/>
              <a:t>Julians</a:t>
            </a:r>
            <a:r>
              <a:rPr lang="en-GB" sz="2400" dirty="0" smtClean="0"/>
              <a:t> on the one side, a careful mix on the other).</a:t>
            </a:r>
          </a:p>
        </p:txBody>
      </p:sp>
      <p:cxnSp>
        <p:nvCxnSpPr>
          <p:cNvPr id="20486" name="Straight Arrow Connector 8"/>
          <p:cNvCxnSpPr>
            <a:cxnSpLocks noChangeShapeType="1"/>
          </p:cNvCxnSpPr>
          <p:nvPr/>
        </p:nvCxnSpPr>
        <p:spPr bwMode="auto">
          <a:xfrm>
            <a:off x="3429000" y="2928938"/>
            <a:ext cx="2947740" cy="2347914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cxnSp>
        <p:nvCxnSpPr>
          <p:cNvPr id="20487" name="Straight Arrow Connector 10"/>
          <p:cNvCxnSpPr>
            <a:cxnSpLocks noChangeShapeType="1"/>
          </p:cNvCxnSpPr>
          <p:nvPr/>
        </p:nvCxnSpPr>
        <p:spPr bwMode="auto">
          <a:xfrm>
            <a:off x="928688" y="3000375"/>
            <a:ext cx="3186112" cy="3082924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pic>
        <p:nvPicPr>
          <p:cNvPr id="11" name="Content Placeholder 12" descr="Augustu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4811" y="1600200"/>
            <a:ext cx="3062377" cy="4572000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1616246" y="4632158"/>
            <a:ext cx="1955622" cy="1582924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318634" y="5995959"/>
            <a:ext cx="1905830" cy="4001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 smtClean="0"/>
              <a:t>Post-20 BC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665564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2821" y="286604"/>
            <a:ext cx="8530390" cy="1450757"/>
          </a:xfrm>
        </p:spPr>
        <p:txBody>
          <a:bodyPr/>
          <a:lstStyle/>
          <a:p>
            <a:r>
              <a:rPr lang="en-GB" b="1" dirty="0" smtClean="0"/>
              <a:t>Themes in “popular” Roman art (1)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21998" y="1954547"/>
            <a:ext cx="2910537" cy="402272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727032" y="5994403"/>
            <a:ext cx="3116179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smtClean="0"/>
              <a:t>Terracotta figurine, Pompeii, c. first century AD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5913" y="1985201"/>
            <a:ext cx="2484859" cy="269074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585411" y="4722412"/>
            <a:ext cx="2093493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smtClean="0"/>
              <a:t>Aureus of Antoninus Pius (RIC III 91), AD 140-143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145" y="1985201"/>
            <a:ext cx="3062543" cy="334047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8509" y="5372135"/>
            <a:ext cx="3506902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Wall painting from Pompeii, Aeneas in Roman garb, </a:t>
            </a:r>
            <a:r>
              <a:rPr lang="en-GB" dirty="0" err="1" smtClean="0"/>
              <a:t>Iulus</a:t>
            </a:r>
            <a:r>
              <a:rPr lang="en-GB" dirty="0" smtClean="0"/>
              <a:t> (Ascanius) in Phrygian – alluding to Aeneas’ descent from Venus on Mount Ida</a:t>
            </a:r>
          </a:p>
        </p:txBody>
      </p:sp>
    </p:spTree>
    <p:extLst>
      <p:ext uri="{BB962C8B-B14F-4D97-AF65-F5344CB8AC3E}">
        <p14:creationId xmlns:p14="http://schemas.microsoft.com/office/powerpoint/2010/main" val="4053664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759" y="286604"/>
            <a:ext cx="8470230" cy="1450757"/>
          </a:xfrm>
        </p:spPr>
        <p:txBody>
          <a:bodyPr/>
          <a:lstStyle/>
          <a:p>
            <a:r>
              <a:rPr lang="en-GB" b="1" dirty="0"/>
              <a:t>Themes in “popular” Roman art </a:t>
            </a:r>
            <a:r>
              <a:rPr lang="en-GB" b="1" dirty="0" smtClean="0"/>
              <a:t>(2)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8759" y="1830562"/>
            <a:ext cx="3380873" cy="430355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17962" y="3978961"/>
            <a:ext cx="2580470" cy="258532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Wall painting from Pompeii, Aeneas in the style of the Romulus statue of the Forum of Augustus (Romulus carrying the armour of an enemy chieftain defeated in one-on-one combat; Rome’s first </a:t>
            </a:r>
            <a:r>
              <a:rPr lang="en-GB" dirty="0" err="1" smtClean="0"/>
              <a:t>triumphator</a:t>
            </a:r>
            <a:r>
              <a:rPr lang="en-GB" dirty="0"/>
              <a:t>)</a:t>
            </a:r>
            <a:endParaRPr lang="en-GB" dirty="0" smtClean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0681" t="15532" r="10580" b="9543"/>
          <a:stretch/>
        </p:blipFill>
        <p:spPr>
          <a:xfrm>
            <a:off x="5173579" y="1875197"/>
            <a:ext cx="3850106" cy="298383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642810" y="4948456"/>
            <a:ext cx="3116179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Cinerary Urn with Aeneas and </a:t>
            </a:r>
            <a:r>
              <a:rPr lang="en-GB" dirty="0" err="1" smtClean="0"/>
              <a:t>Turnus</a:t>
            </a:r>
            <a:r>
              <a:rPr lang="en-GB" dirty="0" smtClean="0"/>
              <a:t>, Etruria, 200-100 BC, Getty Museum</a:t>
            </a:r>
            <a:endParaRPr lang="en-GB" dirty="0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4788568" y="3681663"/>
            <a:ext cx="1542898" cy="168442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 flipV="1">
            <a:off x="8575356" y="3681663"/>
            <a:ext cx="51286" cy="2452454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8037095" y="6223544"/>
            <a:ext cx="854242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 smtClean="0">
                <a:solidFill>
                  <a:srgbClr val="00B0F0"/>
                </a:solidFill>
              </a:rPr>
              <a:t>Turnus</a:t>
            </a:r>
            <a:endParaRPr lang="en-GB" dirty="0">
              <a:solidFill>
                <a:srgbClr val="00B0F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753851" y="3432724"/>
            <a:ext cx="902369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smtClean="0">
                <a:solidFill>
                  <a:srgbClr val="00B0F0"/>
                </a:solidFill>
              </a:rPr>
              <a:t>Aeneas</a:t>
            </a:r>
            <a:endParaRPr lang="en-GB" dirty="0">
              <a:solidFill>
                <a:srgbClr val="00B0F0"/>
              </a:solidFill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4788568" y="3236495"/>
            <a:ext cx="2597667" cy="316234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777915" y="2926612"/>
            <a:ext cx="902369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 smtClean="0">
                <a:solidFill>
                  <a:srgbClr val="00B0F0"/>
                </a:solidFill>
              </a:rPr>
              <a:t>Latinus</a:t>
            </a:r>
            <a:endParaRPr lang="en-GB" dirty="0">
              <a:solidFill>
                <a:srgbClr val="00B0F0"/>
              </a:solidFill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>
            <a:off x="4788568" y="2621034"/>
            <a:ext cx="1425165" cy="283728"/>
          </a:xfrm>
          <a:prstGeom prst="straightConnector1">
            <a:avLst/>
          </a:prstGeom>
          <a:ln w="381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3753850" y="2377235"/>
            <a:ext cx="902369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smtClean="0">
                <a:solidFill>
                  <a:srgbClr val="00B0F0"/>
                </a:solidFill>
              </a:rPr>
              <a:t>Lavinia</a:t>
            </a:r>
            <a:endParaRPr lang="en-GB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9740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759" y="286604"/>
            <a:ext cx="8482262" cy="1450757"/>
          </a:xfrm>
        </p:spPr>
        <p:txBody>
          <a:bodyPr/>
          <a:lstStyle/>
          <a:p>
            <a:r>
              <a:rPr lang="en-GB" b="1" dirty="0"/>
              <a:t>Themes in “popular” Roman art </a:t>
            </a:r>
            <a:r>
              <a:rPr lang="en-GB" b="1" dirty="0" smtClean="0"/>
              <a:t>(3)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97541" y="1918452"/>
            <a:ext cx="3673480" cy="431962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097541" y="6238081"/>
            <a:ext cx="3673480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Fresco from Pompeii, c. 10BC – AD 45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538" y="1918451"/>
            <a:ext cx="4716378" cy="387382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4538" y="5934670"/>
            <a:ext cx="4716378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smtClean="0"/>
              <a:t>Low Ham Roman villa, Summerset, Dido and Aeneas, c. fourth century AD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8951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40080" y="573578"/>
            <a:ext cx="7697585" cy="5203767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640081" y="2888488"/>
            <a:ext cx="7697584" cy="145075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700" b="1" dirty="0" smtClean="0"/>
              <a:t>Future generations </a:t>
            </a:r>
            <a:endParaRPr lang="en-GB" sz="4700" b="1" dirty="0"/>
          </a:p>
        </p:txBody>
      </p:sp>
    </p:spTree>
    <p:extLst>
      <p:ext uri="{BB962C8B-B14F-4D97-AF65-F5344CB8AC3E}">
        <p14:creationId xmlns:p14="http://schemas.microsoft.com/office/powerpoint/2010/main" val="190715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Ascanius/</a:t>
            </a:r>
            <a:r>
              <a:rPr lang="en-GB" b="1" dirty="0" err="1" smtClean="0"/>
              <a:t>Iulus</a:t>
            </a:r>
            <a:r>
              <a:rPr lang="en-GB" b="1" dirty="0" smtClean="0"/>
              <a:t> and Alba Longa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2347" y="1845733"/>
            <a:ext cx="4596064" cy="4819761"/>
          </a:xfrm>
        </p:spPr>
        <p:txBody>
          <a:bodyPr>
            <a:normAutofit/>
          </a:bodyPr>
          <a:lstStyle/>
          <a:p>
            <a:r>
              <a:rPr lang="en-GB" sz="2400" b="1" dirty="0"/>
              <a:t>River Tiber speaks to Aeneas in a dream:</a:t>
            </a:r>
          </a:p>
          <a:p>
            <a:r>
              <a:rPr lang="en-GB" sz="2200" dirty="0" smtClean="0"/>
              <a:t>‘This </a:t>
            </a:r>
            <a:r>
              <a:rPr lang="en-GB" sz="2200" dirty="0"/>
              <a:t>is the home decreed for the gods of your household. … you will find a great sow with a litter of thirty piglets lying beneath ilex trees on a shore. There she will lie all white on the ground and the young around her udders will be white. This will be a sign that after three times then years resolve, Ascanius will found the city of Alba, white in name and bright in glory</a:t>
            </a:r>
            <a:r>
              <a:rPr lang="en-GB" sz="2200" dirty="0" smtClean="0"/>
              <a:t>.’</a:t>
            </a:r>
            <a:endParaRPr lang="en-GB" sz="2200" dirty="0"/>
          </a:p>
          <a:p>
            <a:pPr algn="r"/>
            <a:r>
              <a:rPr lang="en-GB" sz="2200" b="1" dirty="0" smtClean="0"/>
              <a:t>Virgil </a:t>
            </a:r>
            <a:r>
              <a:rPr lang="en-GB" sz="2200" b="1" i="1" dirty="0"/>
              <a:t>Aeneid</a:t>
            </a:r>
            <a:r>
              <a:rPr lang="en-GB" sz="2200" b="1" dirty="0"/>
              <a:t> </a:t>
            </a:r>
            <a:r>
              <a:rPr lang="en-GB" sz="2200" b="1" dirty="0" smtClean="0"/>
              <a:t>8.39-49</a:t>
            </a:r>
            <a:r>
              <a:rPr lang="en-GB" sz="2200" dirty="0" smtClean="0"/>
              <a:t>.</a:t>
            </a:r>
            <a:endParaRPr lang="en-GB" sz="2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3105" y="1845733"/>
            <a:ext cx="3741053" cy="270560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728412" y="4089675"/>
            <a:ext cx="4331368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smtClean="0"/>
              <a:t>Relief, Rome, c</a:t>
            </a:r>
            <a:r>
              <a:rPr lang="en-GB" dirty="0"/>
              <a:t>. </a:t>
            </a:r>
            <a:r>
              <a:rPr lang="en-GB" dirty="0" smtClean="0"/>
              <a:t>AD 140-150, British </a:t>
            </a:r>
            <a:r>
              <a:rPr lang="en-GB" dirty="0"/>
              <a:t>Museum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3104" y="4520624"/>
            <a:ext cx="3031958" cy="226792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820526" y="4659712"/>
            <a:ext cx="1239254" cy="147732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 smtClean="0"/>
              <a:t>Relief of the Ara </a:t>
            </a:r>
            <a:r>
              <a:rPr lang="en-US" dirty="0" err="1" smtClean="0"/>
              <a:t>Pacis</a:t>
            </a:r>
            <a:r>
              <a:rPr lang="en-US" dirty="0" smtClean="0"/>
              <a:t> </a:t>
            </a:r>
            <a:r>
              <a:rPr lang="en-US" dirty="0" err="1" smtClean="0"/>
              <a:t>Augsutae</a:t>
            </a:r>
            <a:r>
              <a:rPr lang="en-US" dirty="0" smtClean="0"/>
              <a:t>, 9 BC</a:t>
            </a:r>
          </a:p>
        </p:txBody>
      </p:sp>
    </p:spTree>
    <p:extLst>
      <p:ext uri="{BB962C8B-B14F-4D97-AF65-F5344CB8AC3E}">
        <p14:creationId xmlns:p14="http://schemas.microsoft.com/office/powerpoint/2010/main" val="925056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53063" y="286604"/>
            <a:ext cx="5281863" cy="1450757"/>
          </a:xfrm>
        </p:spPr>
        <p:txBody>
          <a:bodyPr/>
          <a:lstStyle/>
          <a:p>
            <a:r>
              <a:rPr lang="en-GB" b="1" dirty="0" smtClean="0"/>
              <a:t>Romulus and Remus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75059" y="1930485"/>
            <a:ext cx="3084635" cy="326715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967663" y="5233739"/>
            <a:ext cx="2992030" cy="92333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dirty="0"/>
              <a:t>S</a:t>
            </a:r>
            <a:r>
              <a:rPr lang="en-US" dirty="0" smtClean="0"/>
              <a:t>ilver </a:t>
            </a:r>
            <a:r>
              <a:rPr lang="en-US" dirty="0" err="1" smtClean="0"/>
              <a:t>didrachm</a:t>
            </a:r>
            <a:r>
              <a:rPr lang="en-US" dirty="0" smtClean="0"/>
              <a:t>, 269-266 BC, reverse: Romulus and Remus, Roman, British Museum.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944" y="3090456"/>
            <a:ext cx="4641529" cy="358707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427620" y="4679741"/>
            <a:ext cx="1447437" cy="20313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Part of an Altar to Mars and Venus, c. AD 98-117,</a:t>
            </a:r>
          </a:p>
          <a:p>
            <a:r>
              <a:rPr lang="en-GB" dirty="0" smtClean="0"/>
              <a:t>National Museum of Rome.</a:t>
            </a:r>
            <a:endParaRPr lang="en-US" dirty="0" smtClean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319" y="115655"/>
            <a:ext cx="2969141" cy="285738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167460" y="1764750"/>
            <a:ext cx="2538662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 smtClean="0"/>
              <a:t>Mosaic found in </a:t>
            </a:r>
            <a:r>
              <a:rPr lang="en-GB" dirty="0" err="1" smtClean="0"/>
              <a:t>Isurium</a:t>
            </a:r>
            <a:r>
              <a:rPr lang="en-GB" dirty="0" smtClean="0"/>
              <a:t> </a:t>
            </a:r>
            <a:r>
              <a:rPr lang="en-GB" dirty="0" err="1" smtClean="0"/>
              <a:t>Brigantum</a:t>
            </a:r>
            <a:r>
              <a:rPr lang="en-GB" dirty="0" smtClean="0"/>
              <a:t> (</a:t>
            </a:r>
            <a:r>
              <a:rPr lang="en-GB" dirty="0" err="1" smtClean="0"/>
              <a:t>Aldborough</a:t>
            </a:r>
            <a:r>
              <a:rPr lang="en-GB" dirty="0" smtClean="0"/>
              <a:t>), AD 300-400, Leeds City Museum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389306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Bibliography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42" y="2069432"/>
            <a:ext cx="7940841" cy="4186988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sz="2600" dirty="0"/>
              <a:t> Evans, </a:t>
            </a:r>
            <a:r>
              <a:rPr lang="en-GB" sz="2600" dirty="0" smtClean="0"/>
              <a:t>J. (1992) </a:t>
            </a:r>
            <a:r>
              <a:rPr lang="en-GB" sz="2600" i="1" dirty="0"/>
              <a:t>The Art of Persuasion : Political Propaganda from Aeneas to Brutus</a:t>
            </a:r>
            <a:r>
              <a:rPr lang="en-GB" sz="2600" dirty="0"/>
              <a:t>. Ann </a:t>
            </a:r>
            <a:r>
              <a:rPr lang="en-GB" sz="2600" dirty="0" err="1"/>
              <a:t>Arbor</a:t>
            </a:r>
            <a:r>
              <a:rPr lang="en-GB" sz="2600" dirty="0"/>
              <a:t>, Mich.: </a:t>
            </a:r>
            <a:r>
              <a:rPr lang="en-GB" sz="2600" dirty="0" smtClean="0"/>
              <a:t>University of Michigan.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1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 smtClean="0"/>
              <a:t> </a:t>
            </a:r>
            <a:r>
              <a:rPr lang="en-GB" sz="2600" dirty="0" smtClean="0"/>
              <a:t>Goldschmidt</a:t>
            </a:r>
            <a:r>
              <a:rPr lang="en-GB" sz="2600" dirty="0"/>
              <a:t>, </a:t>
            </a:r>
            <a:r>
              <a:rPr lang="en-GB" sz="2600" dirty="0" smtClean="0"/>
              <a:t>N. (2013) </a:t>
            </a:r>
            <a:r>
              <a:rPr lang="en-GB" sz="2600" i="1" dirty="0"/>
              <a:t>Shaggy </a:t>
            </a:r>
            <a:r>
              <a:rPr lang="en-GB" sz="2600" i="1" dirty="0" smtClean="0"/>
              <a:t>Crowns: </a:t>
            </a:r>
            <a:r>
              <a:rPr lang="en-GB" sz="2600" i="1" dirty="0" err="1"/>
              <a:t>Ennius</a:t>
            </a:r>
            <a:r>
              <a:rPr lang="en-GB" sz="2600" i="1" dirty="0"/>
              <a:t>' </a:t>
            </a:r>
            <a:r>
              <a:rPr lang="en-GB" sz="2600" i="1" dirty="0" err="1"/>
              <a:t>Annales</a:t>
            </a:r>
            <a:r>
              <a:rPr lang="en-GB" sz="2600" i="1" dirty="0"/>
              <a:t> and Virgil's </a:t>
            </a:r>
            <a:r>
              <a:rPr lang="en-GB" sz="2600" i="1" dirty="0" smtClean="0"/>
              <a:t>Aeneid</a:t>
            </a:r>
            <a:r>
              <a:rPr lang="en-GB" sz="2600" dirty="0" smtClean="0"/>
              <a:t>, </a:t>
            </a:r>
            <a:r>
              <a:rPr lang="en-GB" sz="2600" dirty="0"/>
              <a:t>First </a:t>
            </a:r>
            <a:r>
              <a:rPr lang="en-GB" sz="2600" dirty="0" smtClean="0"/>
              <a:t>ed. </a:t>
            </a:r>
            <a:r>
              <a:rPr lang="en-GB" sz="2600" dirty="0"/>
              <a:t>Oxford Classical Monographs</a:t>
            </a:r>
            <a:r>
              <a:rPr lang="en-GB" sz="2600" dirty="0" smtClean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endParaRPr lang="en-GB" sz="1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 </a:t>
            </a:r>
            <a:r>
              <a:rPr lang="en-GB" sz="2600" dirty="0" err="1" smtClean="0"/>
              <a:t>Morford</a:t>
            </a:r>
            <a:r>
              <a:rPr lang="en-GB" sz="2600" dirty="0"/>
              <a:t>, M. P. O., </a:t>
            </a:r>
            <a:r>
              <a:rPr lang="en-GB" sz="2600" dirty="0" err="1"/>
              <a:t>Lenardon</a:t>
            </a:r>
            <a:r>
              <a:rPr lang="en-GB" sz="2600" dirty="0"/>
              <a:t>, R. J. and Sham, M. (2015) </a:t>
            </a:r>
            <a:r>
              <a:rPr lang="en-GB" sz="2600" i="1" dirty="0"/>
              <a:t>Classical Mythology</a:t>
            </a:r>
            <a:r>
              <a:rPr lang="en-GB" sz="2600" dirty="0"/>
              <a:t>, International tenth edition. Oxford: Oxford University Press.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88247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255</TotalTime>
  <Words>1133</Words>
  <Application>Microsoft Office PowerPoint</Application>
  <PresentationFormat>On-screen Show (4:3)</PresentationFormat>
  <Paragraphs>98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Retrospect</vt:lpstr>
      <vt:lpstr>Myth and Art</vt:lpstr>
      <vt:lpstr>Aeneas a Trojan Hero</vt:lpstr>
      <vt:lpstr>Early Greek representations</vt:lpstr>
      <vt:lpstr>Aeneas in the first century BC</vt:lpstr>
      <vt:lpstr>Aeneas as a founder figure</vt:lpstr>
      <vt:lpstr>Virgil’s Aeneid</vt:lpstr>
      <vt:lpstr>The Augustan Aeneid</vt:lpstr>
      <vt:lpstr>Forum of Augustus</vt:lpstr>
      <vt:lpstr>Themes in “popular” Roman art (1)</vt:lpstr>
      <vt:lpstr>Themes in “popular” Roman art (2)</vt:lpstr>
      <vt:lpstr>Themes in “popular” Roman art (3)</vt:lpstr>
      <vt:lpstr>PowerPoint Presentation</vt:lpstr>
      <vt:lpstr>Ascanius/Iulus and Alba Longa</vt:lpstr>
      <vt:lpstr>Romulus and Remus</vt:lpstr>
      <vt:lpstr>Bibliography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Myth and Art</dc:title>
  <dc:creator>Matt</dc:creator>
  <cp:lastModifiedBy>Matt</cp:lastModifiedBy>
  <cp:revision>50</cp:revision>
  <dcterms:created xsi:type="dcterms:W3CDTF">2019-05-05T13:03:57Z</dcterms:created>
  <dcterms:modified xsi:type="dcterms:W3CDTF">2019-05-30T18:38:54Z</dcterms:modified>
</cp:coreProperties>
</file>