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334" r:id="rId2"/>
    <p:sldId id="335" r:id="rId3"/>
    <p:sldId id="336" r:id="rId4"/>
    <p:sldId id="338" r:id="rId5"/>
    <p:sldId id="339" r:id="rId6"/>
    <p:sldId id="340" r:id="rId7"/>
    <p:sldId id="341" r:id="rId8"/>
    <p:sldId id="342" r:id="rId9"/>
    <p:sldId id="343" r:id="rId10"/>
    <p:sldId id="344" r:id="rId11"/>
    <p:sldId id="345" r:id="rId12"/>
    <p:sldId id="346" r:id="rId13"/>
    <p:sldId id="347" r:id="rId14"/>
    <p:sldId id="348" r:id="rId15"/>
    <p:sldId id="349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E5"/>
    <a:srgbClr val="0B148B"/>
    <a:srgbClr val="F7F6D9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33" autoAdjust="0"/>
    <p:restoredTop sz="94660"/>
  </p:normalViewPr>
  <p:slideViewPr>
    <p:cSldViewPr snapToGrid="0">
      <p:cViewPr varScale="1">
        <p:scale>
          <a:sx n="98" d="100"/>
          <a:sy n="98" d="100"/>
        </p:scale>
        <p:origin x="72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772086-6DE5-41E9-B3DA-6A4C85691D4C}" type="datetimeFigureOut">
              <a:rPr lang="en-GB" smtClean="0"/>
              <a:t>31/08/2023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0342DE-1AA4-43B4-9CA9-4ED485D4EB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04619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i="1">
              <a:latin typeface="Arial" panose="020B0604020202020204" pitchFamily="34" charset="0"/>
            </a:endParaRPr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76AFD6C-5D6C-46E1-90DE-603B0732D3C1}" type="slidenum">
              <a:rPr kumimoji="0" lang="cy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anose="020B0600070205080204" pitchFamily="34" charset="-128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cy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ＭＳ Ｐゴシック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250201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i="1">
              <a:latin typeface="Arial" panose="020B0604020202020204" pitchFamily="34" charset="0"/>
            </a:endParaRPr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76AFD6C-5D6C-46E1-90DE-603B0732D3C1}" type="slidenum">
              <a:rPr kumimoji="0" lang="cy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anose="020B0600070205080204" pitchFamily="34" charset="-128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cy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ＭＳ Ｐゴシック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195607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39E918-88F5-4DC3-ADC2-D63BF93AAE5D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55768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GB" altLang="en-US" i="1" dirty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</a:pPr>
            <a:endParaRPr lang="cy-GB" altLang="en-US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cy-GB" altLang="en-US" dirty="0">
              <a:latin typeface="Arial" panose="020B0604020202020204" pitchFamily="34" charset="0"/>
            </a:endParaRPr>
          </a:p>
          <a:p>
            <a:endParaRPr lang="en-GB" altLang="en-US" dirty="0">
              <a:latin typeface="Arial" panose="020B0604020202020204" pitchFamily="34" charset="0"/>
            </a:endParaRPr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648223FB-DF7E-4EFF-A33D-FA0DF5969E06}" type="slidenum">
              <a:rPr lang="cy-GB" altLang="en-US" sz="1200" smtClean="0">
                <a:latin typeface="Arial" panose="020B0604020202020204" pitchFamily="34" charset="0"/>
              </a:rPr>
              <a:pPr/>
              <a:t>4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28278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latin typeface="Arial" panose="020B0604020202020204" pitchFamily="34" charset="0"/>
            </a:endParaRPr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518B08DC-7AC0-4588-A10A-CFE2AE0DD659}" type="slidenum">
              <a:rPr lang="cy-GB" altLang="en-US" sz="1200" smtClean="0">
                <a:latin typeface="Arial" panose="020B0604020202020204" pitchFamily="34" charset="0"/>
              </a:rPr>
              <a:pPr/>
              <a:t>5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06558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endParaRPr lang="en-GB" altLang="en-US" dirty="0">
              <a:latin typeface="Arial" panose="020B0604020202020204" pitchFamily="34" charset="0"/>
            </a:endParaRPr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A2DB9CC9-A63F-48D8-8E81-6A73AFC2F9C5}" type="slidenum">
              <a:rPr lang="cy-GB" altLang="en-US" sz="1200" smtClean="0">
                <a:latin typeface="Arial" panose="020B0604020202020204" pitchFamily="34" charset="0"/>
              </a:rPr>
              <a:pPr/>
              <a:t>6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06347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endParaRPr lang="en-GB" altLang="en-US" dirty="0">
              <a:latin typeface="Arial" panose="020B0604020202020204" pitchFamily="34" charset="0"/>
            </a:endParaRPr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A2DB9CC9-A63F-48D8-8E81-6A73AFC2F9C5}" type="slidenum">
              <a:rPr lang="cy-GB" altLang="en-US" sz="1200" smtClean="0">
                <a:solidFill>
                  <a:srgbClr val="000000"/>
                </a:solidFill>
                <a:latin typeface="Arial" panose="020B0604020202020204" pitchFamily="34" charset="0"/>
              </a:rPr>
              <a:pPr/>
              <a:t>7</a:t>
            </a:fld>
            <a:endParaRPr lang="cy-GB" altLang="en-US" sz="12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56113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EB2F284A-D86C-4AFC-A2B2-6187DCC5D623}" type="slidenum">
              <a:rPr lang="cy-GB" altLang="en-US" sz="1200" smtClean="0">
                <a:latin typeface="Arial" panose="020B0604020202020204" pitchFamily="34" charset="0"/>
              </a:rPr>
              <a:pPr/>
              <a:t>8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99332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15374226-F82B-452E-B49E-69B67A016E51}" type="slidenum">
              <a:rPr lang="cy-GB" altLang="en-US" sz="1200" smtClean="0">
                <a:latin typeface="Arial" panose="020B0604020202020204" pitchFamily="34" charset="0"/>
              </a:rPr>
              <a:pPr/>
              <a:t>9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97130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latin typeface="Arial" panose="020B0604020202020204" pitchFamily="34" charset="0"/>
            </a:endParaRPr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5BD41E88-3F43-40D0-8046-954223507E62}" type="slidenum">
              <a:rPr lang="cy-GB" altLang="en-US" sz="1200" smtClean="0">
                <a:latin typeface="Arial" panose="020B0604020202020204" pitchFamily="34" charset="0"/>
              </a:rPr>
              <a:pPr/>
              <a:t>10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43347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E22063F3-D200-4820-9E3C-772ACA24EFCC}" type="slidenum">
              <a:rPr lang="cy-GB" altLang="en-US" sz="1200" smtClean="0">
                <a:latin typeface="Arial" panose="020B0604020202020204" pitchFamily="34" charset="0"/>
              </a:rPr>
              <a:pPr/>
              <a:t>11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38144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latin typeface="Arial" panose="020B0604020202020204" pitchFamily="34" charset="0"/>
            </a:endParaRPr>
          </a:p>
        </p:txBody>
      </p:sp>
      <p:sp>
        <p:nvSpPr>
          <p:cNvPr id="3482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E30AA82D-18EC-46AB-9AF2-3DC28613856A}" type="slidenum">
              <a:rPr lang="cy-GB" altLang="en-US" sz="1200" smtClean="0">
                <a:latin typeface="Arial" panose="020B0604020202020204" pitchFamily="34" charset="0"/>
              </a:rPr>
              <a:pPr/>
              <a:t>12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9462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658D6D6B-EE35-4740-A7F8-33D0CA1B8D09}" type="slidenum">
              <a:rPr lang="cy-GB" altLang="en-US" sz="1200" smtClean="0">
                <a:latin typeface="Arial" panose="020B0604020202020204" pitchFamily="34" charset="0"/>
              </a:rPr>
              <a:pPr/>
              <a:t>13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48777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latin typeface="Arial" panose="020B0604020202020204" pitchFamily="34" charset="0"/>
            </a:endParaRPr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AB10440A-A581-4C68-A526-29E01DB92B55}" type="slidenum">
              <a:rPr lang="cy-GB" altLang="en-US" sz="1200" smtClean="0">
                <a:latin typeface="Arial" panose="020B0604020202020204" pitchFamily="34" charset="0"/>
              </a:rPr>
              <a:pPr/>
              <a:t>14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920641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75B24520-9A18-4366-9AB2-4A6A172174DB}" type="slidenum">
              <a:rPr lang="cy-GB" altLang="en-US" sz="1200" smtClean="0">
                <a:latin typeface="Arial" panose="020B0604020202020204" pitchFamily="34" charset="0"/>
              </a:rPr>
              <a:pPr/>
              <a:t>15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35841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94838E-6E10-1719-EC05-EF30183F7E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0D2C32-8C89-575C-A536-E8F7C97D00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BC094B-B791-269B-7C7E-98267CF1E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31/08/2023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BE3457-6CF6-2E44-867B-776F37E6F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939E1A-FECC-0A59-4EF0-D76D0B7744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93434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9BA526-4704-11FC-D243-53754FC733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ADC08A-95D5-1E62-B5B3-ECE6AE44EF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B4915D-7391-2A6E-B874-056826CEC7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31/08/2023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AE5F9D-27BC-AF43-9829-4357E21629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6149F3-C8F5-5B40-4385-3B873ED6F4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26132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C2E8CB-BB3C-0555-62DA-392DA18E1B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581A0E-B524-3FB4-DFE0-101D3B555C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97F60C-4DF2-7892-801F-1EFA7D04C2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31/08/2023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DDDC0D-C069-D900-9C2A-E0432BEF5F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AC86BF-4EC2-8269-2C36-BE95A801E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24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EE3192-90E1-27FC-C25C-C89A87F6B3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7E5DBF-A778-577B-1BD2-1AA3DBF0BAB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4pPr>
              <a:defRPr>
                <a:solidFill>
                  <a:srgbClr val="0B148B"/>
                </a:solidFill>
              </a:defRPr>
            </a:lvl4pPr>
            <a:lvl5pPr>
              <a:defRPr>
                <a:solidFill>
                  <a:srgbClr val="0B148B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</a:t>
            </a:r>
            <a:r>
              <a:rPr lang="en-US" dirty="0" err="1"/>
              <a:t>levelflkfdl</a:t>
            </a:r>
            <a:r>
              <a:rPr lang="en-US" dirty="0"/>
              <a:t>;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5641AD-105D-9F34-37D8-9A10CDC21E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4E0AE3-F4E2-ED81-A463-E606F79BB4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31/08/2023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2B5224-9C61-911F-0A5E-3367004FB9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6B68F9-14C5-5057-0C53-8D2888D6C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69034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7373C0-40CF-2FC9-94C3-7213AD87A7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62FEBA-4439-3719-5772-FBD1D3F414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968AFC-731D-1424-00C3-2B73CD34B5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77DC241-E3F6-80DA-8CC3-C16B552030D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F43FBDA-C41A-F520-F63D-D095AED9FEA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D75BDA3-F855-28ED-3643-0A9DEEC85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31/08/2023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3FB818B-D670-7C6C-3F24-777531E2BE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AE22EEB-E88B-F4E8-05C4-36167E8DF9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19377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5745EB-EFE0-30D7-0E67-6C76905F90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DD2B245-0227-51D7-1EBB-846299BB0A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31/08/2023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583351B-CEA3-677C-4B19-EFDE61CE60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89C6770-6E5B-0453-9F84-3259461F9C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16559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0E3B291-0FEC-6E8F-2F15-8B00AAABB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31/08/2023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2332CAF-12B5-9892-7095-451BFDD933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94893C-EE42-2B04-4621-A1308C6FAF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6438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105429-5ED5-C3BE-6F81-3CCFC4281A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E20B3F-69E4-2E87-3D2A-A211D96930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7B0081D-D046-9AA5-B55C-F1476899EA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DCC585-60AE-1B13-426D-5D63F16EE6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31/08/2023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CEED50-9BCF-5ACB-45AC-98A93736B7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175145-BA89-CABD-010A-9A07B1CBCD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80154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D44A72-BFF5-07D3-EB95-6561DCD077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65523C4-94D3-8BD7-C57A-526984C6503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D0C316-DADC-B88B-64F0-88B6029802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681A5E-2120-D45E-E2E9-E0D2C1FD69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31/08/2023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0C6E2B-B33C-DE23-7809-9F0E7BFDC4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1FE30C-6546-978E-A52B-0949E86B69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18092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08AA09-3787-C63D-5C8C-BD19BE1967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BCD17DA-301A-C4F5-B776-9A19953030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815888-0BCF-5E36-BEEB-D2F3D1843D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31/08/2023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16C6E8-9525-0C3D-5753-D62FE71653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7171B1-BE30-34EF-6BAC-F8D7EA5D8B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450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1046126-E97E-74B3-429A-CEA866415A6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AEEE51-B56D-E925-A7AC-08B3FD7C0F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5B83C2-6FA2-0625-E056-AE2C79D7D1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31/08/2023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754DC7-4280-32DE-7370-9970B414A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C7442D-AAA0-4E99-15BE-8E332A1609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8819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055C6EF-49F6-8994-48F8-E659E21765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E9CE76-A229-9699-2046-9D6435E302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22E84F-5C00-20B4-F119-87DAFEA66D3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A19B51-0D45-457F-B13E-2F28EAE6A722}" type="datetimeFigureOut">
              <a:rPr lang="en-GB" smtClean="0"/>
              <a:t>31/08/2023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05191A-7B2A-9A47-A78C-5972B11EB1C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306A2D-CA63-EA9F-7978-5C88B809CF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2D32F01-7B3F-85CC-91DC-1D400D7FF80D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hdr"/>
              </p:ext>
            </p:extLst>
          </p:nvPr>
        </p:nvSpPr>
        <p:spPr>
          <a:xfrm>
            <a:off x="11064875" y="0"/>
            <a:ext cx="1155700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r"/>
            <a:r>
              <a:rPr lang="en-GB" sz="10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PUBLIC / CYHOEDDUS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388DD9F-BFF4-F62B-40E5-57846D9DCAC5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28575" y="5713836"/>
            <a:ext cx="12192000" cy="1196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24382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16personalities.com/free-personality-test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hyperlink" Target="https://www.123test.com/personality-test/" TargetMode="External"/><Relationship Id="rId4" Type="http://schemas.openxmlformats.org/officeDocument/2006/relationships/hyperlink" Target="http://www.humanmetrics.com/cgi-win/jtypes2.asp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 txBox="1">
            <a:spLocks/>
          </p:cNvSpPr>
          <p:nvPr/>
        </p:nvSpPr>
        <p:spPr>
          <a:xfrm>
            <a:off x="381000" y="429986"/>
            <a:ext cx="10035480" cy="5696177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cy-GB" sz="4800" b="1" dirty="0">
                <a:solidFill>
                  <a:srgbClr val="0000FF"/>
                </a:solidFill>
                <a:latin typeface="Arial"/>
                <a:cs typeface="Arial"/>
              </a:rPr>
              <a:t>ECEY4008</a:t>
            </a:r>
            <a:endParaRPr lang="cy-GB" sz="4800" b="1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 marL="0" indent="0">
              <a:buNone/>
              <a:defRPr/>
            </a:pPr>
            <a:r>
              <a:rPr lang="cy-GB" sz="4800" dirty="0">
                <a:solidFill>
                  <a:srgbClr val="0000FF"/>
                </a:solidFill>
                <a:latin typeface="Arial" panose="020B0604020202020204" pitchFamily="34" charset="0"/>
              </a:rPr>
              <a:t>Group </a:t>
            </a:r>
            <a:r>
              <a:rPr lang="cy-GB" sz="4800" dirty="0" err="1">
                <a:solidFill>
                  <a:srgbClr val="0000FF"/>
                </a:solidFill>
                <a:latin typeface="Arial" panose="020B0604020202020204" pitchFamily="34" charset="0"/>
              </a:rPr>
              <a:t>work</a:t>
            </a:r>
            <a:endParaRPr lang="cy-GB" sz="4800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9213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25186" y="365127"/>
            <a:ext cx="9914164" cy="615602"/>
          </a:xfrm>
        </p:spPr>
        <p:txBody>
          <a:bodyPr>
            <a:noAutofit/>
          </a:bodyPr>
          <a:lstStyle/>
          <a:p>
            <a:r>
              <a:rPr lang="en-GB" altLang="en-US" sz="4800" dirty="0">
                <a:latin typeface="Arial" panose="020B0604020202020204" pitchFamily="34" charset="0"/>
              </a:rPr>
              <a:t> </a:t>
            </a:r>
            <a:r>
              <a:rPr lang="en-GB" altLang="en-US" sz="4800" dirty="0">
                <a:solidFill>
                  <a:srgbClr val="0000FF"/>
                </a:solidFill>
                <a:latin typeface="Arial" panose="020B0604020202020204" pitchFamily="34" charset="0"/>
              </a:rPr>
              <a:t>Contents</a:t>
            </a:r>
            <a:endParaRPr lang="en-GB" sz="4800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>
          <a:xfrm>
            <a:off x="449036" y="1065165"/>
            <a:ext cx="10436678" cy="4908203"/>
          </a:xfrm>
        </p:spPr>
        <p:txBody>
          <a:bodyPr/>
          <a:lstStyle/>
          <a:p>
            <a:pPr>
              <a:defRPr/>
            </a:pPr>
            <a:r>
              <a:rPr lang="en-GB" sz="3200" dirty="0">
                <a:solidFill>
                  <a:srgbClr val="0000FF"/>
                </a:solidFill>
                <a:latin typeface="Arial" panose="020B0604020202020204" pitchFamily="34" charset="0"/>
                <a:ea typeface="Times New Roman"/>
              </a:rPr>
              <a:t>Working as a group</a:t>
            </a:r>
          </a:p>
          <a:p>
            <a:pPr>
              <a:defRPr/>
            </a:pPr>
            <a:r>
              <a:rPr lang="en-GB" sz="3200" dirty="0">
                <a:solidFill>
                  <a:srgbClr val="0000FF"/>
                </a:solidFill>
                <a:latin typeface="Arial" panose="020B0604020202020204" pitchFamily="34" charset="0"/>
              </a:rPr>
              <a:t>Interpersonal skills</a:t>
            </a:r>
          </a:p>
          <a:p>
            <a:pPr>
              <a:defRPr/>
            </a:pPr>
            <a:r>
              <a:rPr lang="en-GB" sz="3200" dirty="0">
                <a:solidFill>
                  <a:srgbClr val="0000FF"/>
                </a:solidFill>
                <a:latin typeface="Arial" panose="020B0604020202020204" pitchFamily="34" charset="0"/>
              </a:rPr>
              <a:t>Ground rules</a:t>
            </a:r>
          </a:p>
          <a:p>
            <a:pPr>
              <a:defRPr/>
            </a:pPr>
            <a:r>
              <a:rPr lang="en-GB" sz="3200" dirty="0">
                <a:solidFill>
                  <a:srgbClr val="0000FF"/>
                </a:solidFill>
                <a:latin typeface="Arial" panose="020B0604020202020204" pitchFamily="34" charset="0"/>
              </a:rPr>
              <a:t>Strengths</a:t>
            </a:r>
          </a:p>
          <a:p>
            <a:pPr>
              <a:defRPr/>
            </a:pPr>
            <a:r>
              <a:rPr lang="en-GB" sz="3200" dirty="0">
                <a:solidFill>
                  <a:srgbClr val="0000FF"/>
                </a:solidFill>
                <a:latin typeface="Arial" panose="020B0604020202020204" pitchFamily="34" charset="0"/>
              </a:rPr>
              <a:t>Clear agenda</a:t>
            </a:r>
          </a:p>
          <a:p>
            <a:pPr>
              <a:defRPr/>
            </a:pPr>
            <a:r>
              <a:rPr lang="en-GB" sz="3200" dirty="0">
                <a:solidFill>
                  <a:srgbClr val="0000FF"/>
                </a:solidFill>
                <a:latin typeface="Arial" panose="020B0604020202020204" pitchFamily="34" charset="0"/>
              </a:rPr>
              <a:t>Lack of progress</a:t>
            </a:r>
          </a:p>
          <a:p>
            <a:pPr>
              <a:defRPr/>
            </a:pPr>
            <a:r>
              <a:rPr lang="en-GB" sz="3200" dirty="0">
                <a:solidFill>
                  <a:srgbClr val="0000FF"/>
                </a:solidFill>
                <a:latin typeface="Arial" panose="020B0604020202020204" pitchFamily="34" charset="0"/>
              </a:rPr>
              <a:t>Task allocation</a:t>
            </a:r>
          </a:p>
          <a:p>
            <a:pPr>
              <a:defRPr/>
            </a:pPr>
            <a:r>
              <a:rPr lang="en-GB" sz="3200" dirty="0">
                <a:solidFill>
                  <a:srgbClr val="0000FF"/>
                </a:solidFill>
                <a:latin typeface="Arial" panose="020B0604020202020204" pitchFamily="34" charset="0"/>
              </a:rPr>
              <a:t>Responsibilities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1981200" y="1600201"/>
            <a:ext cx="4038600" cy="45259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endParaRPr lang="cy-GB" sz="24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" name="Content Placeholder 3"/>
          <p:cNvSpPr txBox="1">
            <a:spLocks/>
          </p:cNvSpPr>
          <p:nvPr/>
        </p:nvSpPr>
        <p:spPr>
          <a:xfrm>
            <a:off x="6172200" y="1600201"/>
            <a:ext cx="4038600" cy="45259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endParaRPr lang="cy-GB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2" name="Content Placeholder 3">
            <a:extLst>
              <a:ext uri="{FF2B5EF4-FFF2-40B4-BE49-F238E27FC236}">
                <a16:creationId xmlns:a16="http://schemas.microsoft.com/office/drawing/2014/main" id="{1F7C1945-E02C-D584-B738-09FCD585E48A}"/>
              </a:ext>
            </a:extLst>
          </p:cNvPr>
          <p:cNvSpPr txBox="1">
            <a:spLocks/>
          </p:cNvSpPr>
          <p:nvPr/>
        </p:nvSpPr>
        <p:spPr>
          <a:xfrm>
            <a:off x="6889296" y="3250313"/>
            <a:ext cx="9707336" cy="49305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en-GB" altLang="cy-GB" sz="3200" kern="0" dirty="0">
                <a:solidFill>
                  <a:srgbClr val="7030A0"/>
                </a:solidFill>
                <a:latin typeface="Arial" panose="020B0604020202020204" pitchFamily="34" charset="0"/>
              </a:rPr>
              <a:t>Resources</a:t>
            </a:r>
          </a:p>
          <a:p>
            <a:pPr>
              <a:buFontTx/>
              <a:buChar char="•"/>
              <a:defRPr/>
            </a:pPr>
            <a:r>
              <a:rPr lang="en-GB" altLang="cy-GB" sz="3200" kern="0" dirty="0">
                <a:solidFill>
                  <a:srgbClr val="7030A0"/>
                </a:solidFill>
                <a:latin typeface="Arial" panose="020B0604020202020204" pitchFamily="34" charset="0"/>
              </a:rPr>
              <a:t>PP Presentation</a:t>
            </a:r>
          </a:p>
          <a:p>
            <a:pPr>
              <a:buFontTx/>
              <a:buChar char="•"/>
              <a:defRPr/>
            </a:pPr>
            <a:r>
              <a:rPr lang="en-GB" altLang="cy-GB" sz="3200" kern="0" dirty="0">
                <a:solidFill>
                  <a:srgbClr val="7030A0"/>
                </a:solidFill>
                <a:latin typeface="Arial" panose="020B0604020202020204" pitchFamily="34" charset="0"/>
              </a:rPr>
              <a:t>References</a:t>
            </a:r>
          </a:p>
          <a:p>
            <a:pPr>
              <a:buFontTx/>
              <a:buChar char="•"/>
              <a:defRPr/>
            </a:pPr>
            <a:r>
              <a:rPr lang="en-GB" altLang="cy-GB" sz="3200" kern="0" dirty="0">
                <a:solidFill>
                  <a:srgbClr val="7030A0"/>
                </a:solidFill>
                <a:latin typeface="Arial" panose="020B0604020202020204" pitchFamily="34" charset="0"/>
              </a:rPr>
              <a:t>‘Personality’ activities</a:t>
            </a:r>
            <a:endParaRPr lang="cy-GB" sz="3200" dirty="0">
              <a:solidFill>
                <a:srgbClr val="7030A0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57527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257" y="332657"/>
            <a:ext cx="9328955" cy="821229"/>
          </a:xfrm>
        </p:spPr>
        <p:txBody>
          <a:bodyPr>
            <a:normAutofit fontScale="90000"/>
          </a:bodyPr>
          <a:lstStyle/>
          <a:p>
            <a:br>
              <a:rPr lang="en-GB" sz="2800" dirty="0">
                <a:latin typeface="Arial" panose="020B0604020202020204" pitchFamily="34" charset="0"/>
              </a:rPr>
            </a:br>
            <a:r>
              <a:rPr lang="en-GB" sz="5300" dirty="0">
                <a:solidFill>
                  <a:srgbClr val="0000FF"/>
                </a:solidFill>
                <a:latin typeface="Arial" panose="020B0604020202020204" pitchFamily="34" charset="0"/>
              </a:rPr>
              <a:t>Skills</a:t>
            </a:r>
            <a:endParaRPr lang="en-US" sz="5300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1257" y="1524000"/>
            <a:ext cx="9778093" cy="4652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>
                <a:solidFill>
                  <a:srgbClr val="0000FF"/>
                </a:solidFill>
                <a:latin typeface="Arial" panose="020B0604020202020204" pitchFamily="34" charset="0"/>
              </a:rPr>
              <a:t>Employability/</a:t>
            </a:r>
          </a:p>
          <a:p>
            <a:pPr marL="0" indent="0">
              <a:buNone/>
            </a:pPr>
            <a:r>
              <a:rPr lang="en-GB" sz="3200" dirty="0">
                <a:solidFill>
                  <a:srgbClr val="0000FF"/>
                </a:solidFill>
                <a:latin typeface="Arial" panose="020B0604020202020204" pitchFamily="34" charset="0"/>
              </a:rPr>
              <a:t>Transferable Skills:</a:t>
            </a:r>
          </a:p>
          <a:p>
            <a:pPr marL="0" indent="0">
              <a:buNone/>
            </a:pPr>
            <a:endParaRPr lang="en-GB" sz="3200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r>
              <a:rPr lang="en-GB" sz="3200" dirty="0">
                <a:solidFill>
                  <a:srgbClr val="0000FF"/>
                </a:solidFill>
                <a:latin typeface="Arial" panose="020B0604020202020204" pitchFamily="34" charset="0"/>
              </a:rPr>
              <a:t>Working with others</a:t>
            </a:r>
          </a:p>
          <a:p>
            <a:r>
              <a:rPr lang="en-GB" sz="3200" dirty="0">
                <a:solidFill>
                  <a:srgbClr val="0000FF"/>
                </a:solidFill>
                <a:latin typeface="Arial" panose="020B0604020202020204" pitchFamily="34" charset="0"/>
              </a:rPr>
              <a:t>Communication skills</a:t>
            </a:r>
          </a:p>
          <a:p>
            <a:r>
              <a:rPr lang="en-GB" sz="3200" dirty="0">
                <a:solidFill>
                  <a:srgbClr val="0000FF"/>
                </a:solidFill>
                <a:latin typeface="Arial" panose="020B0604020202020204" pitchFamily="34" charset="0"/>
              </a:rPr>
              <a:t>Problem solving</a:t>
            </a:r>
            <a:endParaRPr lang="en-US" sz="3200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23933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217714" y="-212271"/>
            <a:ext cx="10257064" cy="1902961"/>
          </a:xfrm>
        </p:spPr>
        <p:txBody>
          <a:bodyPr>
            <a:normAutofit fontScale="90000"/>
          </a:bodyPr>
          <a:lstStyle/>
          <a:p>
            <a:pPr marL="400050"/>
            <a:br>
              <a:rPr lang="cy-GB" altLang="en-US" sz="4000" b="1" dirty="0">
                <a:latin typeface="Arial" panose="020B0604020202020204" pitchFamily="34" charset="0"/>
                <a:cs typeface="Times New Roman" panose="02020603050405020304" pitchFamily="18" charset="0"/>
              </a:rPr>
            </a:br>
            <a:br>
              <a:rPr lang="cy-GB" altLang="en-US" sz="5300" dirty="0">
                <a:latin typeface="Arial" panose="020B0604020202020204" pitchFamily="34" charset="0"/>
                <a:cs typeface="Times New Roman" panose="02020603050405020304" pitchFamily="18" charset="0"/>
              </a:rPr>
            </a:br>
            <a:r>
              <a:rPr lang="en-GB" altLang="en-US" sz="5300" dirty="0">
                <a:solidFill>
                  <a:srgbClr val="00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Working as a group</a:t>
            </a:r>
            <a:br>
              <a:rPr lang="cy-GB" altLang="en-US" sz="53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cy-GB" altLang="en-US" sz="53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cy-GB" altLang="en-US" sz="53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6700" y="1208315"/>
            <a:ext cx="9944100" cy="4917850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  <a:defRPr/>
            </a:pPr>
            <a:endParaRPr lang="en-GB" sz="3600" dirty="0">
              <a:solidFill>
                <a:srgbClr val="0000FF"/>
              </a:solidFill>
              <a:latin typeface="Arial" panose="020B0604020202020204" pitchFamily="34" charset="0"/>
              <a:ea typeface="Times New Roman"/>
            </a:endParaRPr>
          </a:p>
          <a:p>
            <a:pPr marL="0" indent="0">
              <a:spcBef>
                <a:spcPts val="0"/>
              </a:spcBef>
              <a:buNone/>
              <a:defRPr/>
            </a:pPr>
            <a:endParaRPr lang="en-GB" sz="3600" dirty="0">
              <a:solidFill>
                <a:srgbClr val="0000FF"/>
              </a:solidFill>
              <a:latin typeface="Arial" panose="020B0604020202020204" pitchFamily="34" charset="0"/>
              <a:ea typeface="Times New Roman"/>
            </a:endParaRPr>
          </a:p>
          <a:p>
            <a:pPr marL="0" indent="0">
              <a:spcBef>
                <a:spcPts val="0"/>
              </a:spcBef>
              <a:buNone/>
              <a:defRPr/>
            </a:pPr>
            <a:endParaRPr lang="en-GB" sz="3600" dirty="0">
              <a:solidFill>
                <a:srgbClr val="0000FF"/>
              </a:solidFill>
              <a:latin typeface="Arial" panose="020B0604020202020204" pitchFamily="34" charset="0"/>
              <a:ea typeface="Times New Roman"/>
            </a:endParaRP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en-GB" sz="3600" dirty="0">
                <a:solidFill>
                  <a:srgbClr val="0000FF"/>
                </a:solidFill>
                <a:latin typeface="Arial" panose="020B0604020202020204" pitchFamily="34" charset="0"/>
                <a:ea typeface="Times New Roman"/>
              </a:rPr>
              <a:t>Working with others</a:t>
            </a:r>
            <a:r>
              <a:rPr lang="cy-GB" sz="3600" dirty="0">
                <a:solidFill>
                  <a:srgbClr val="0000FF"/>
                </a:solidFill>
                <a:latin typeface="Arial" panose="020B0604020202020204" pitchFamily="34" charset="0"/>
                <a:ea typeface="Times New Roman"/>
              </a:rPr>
              <a:t>, 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en-GB" sz="3600" dirty="0">
                <a:solidFill>
                  <a:srgbClr val="0000FF"/>
                </a:solidFill>
                <a:latin typeface="Arial" panose="020B0604020202020204" pitchFamily="34" charset="0"/>
                <a:ea typeface="Times New Roman"/>
              </a:rPr>
              <a:t>why is this important?</a:t>
            </a:r>
            <a:endParaRPr lang="cy-GB" sz="3600" dirty="0">
              <a:solidFill>
                <a:srgbClr val="0000FF"/>
              </a:solidFill>
              <a:latin typeface="Arial" panose="020B0604020202020204" pitchFamily="34" charset="0"/>
              <a:ea typeface="Times New Roman"/>
            </a:endParaRPr>
          </a:p>
          <a:p>
            <a:pPr>
              <a:defRPr/>
            </a:pPr>
            <a:endParaRPr lang="cy-GB" dirty="0"/>
          </a:p>
        </p:txBody>
      </p:sp>
      <p:pic>
        <p:nvPicPr>
          <p:cNvPr id="1026" name="Picture 2" descr="Group Work imag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0457" y="1208315"/>
            <a:ext cx="6299735" cy="3944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11749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186" y="-288471"/>
            <a:ext cx="10085614" cy="1269199"/>
          </a:xfrm>
        </p:spPr>
        <p:txBody>
          <a:bodyPr>
            <a:noAutofit/>
          </a:bodyPr>
          <a:lstStyle/>
          <a:p>
            <a:pPr algn="l"/>
            <a:br>
              <a:rPr lang="cy-GB" altLang="en-US" sz="4800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</a:br>
            <a:r>
              <a:rPr lang="en-GB" altLang="en-US" sz="4800" dirty="0">
                <a:solidFill>
                  <a:srgbClr val="00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Working as a group…</a:t>
            </a:r>
            <a:endParaRPr lang="cy-GB" altLang="en-US" sz="48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4204" y="1233094"/>
            <a:ext cx="4710793" cy="4391811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buFont typeface="Symbol"/>
              <a:buChar char=""/>
              <a:tabLst>
                <a:tab pos="571500" algn="l"/>
              </a:tabLst>
              <a:defRPr/>
            </a:pPr>
            <a:r>
              <a:rPr lang="en-GB" sz="3200" dirty="0">
                <a:solidFill>
                  <a:srgbClr val="0000FF"/>
                </a:solidFill>
                <a:latin typeface="Arial" panose="020B0604020202020204" pitchFamily="34" charset="0"/>
                <a:ea typeface="Times New Roman"/>
              </a:rPr>
              <a:t>Students learn from each other through group work and discussion.</a:t>
            </a:r>
            <a:endParaRPr lang="cy-GB" sz="3200" dirty="0">
              <a:solidFill>
                <a:srgbClr val="0000FF"/>
              </a:solidFill>
              <a:latin typeface="Arial" panose="020B0604020202020204" pitchFamily="34" charset="0"/>
              <a:ea typeface="Times New Roman"/>
            </a:endParaRPr>
          </a:p>
          <a:p>
            <a:pPr>
              <a:spcBef>
                <a:spcPts val="0"/>
              </a:spcBef>
              <a:buFont typeface="Symbol"/>
              <a:buChar char=""/>
              <a:tabLst>
                <a:tab pos="571500" algn="l"/>
              </a:tabLst>
              <a:defRPr/>
            </a:pPr>
            <a:r>
              <a:rPr lang="en-GB" sz="3200" dirty="0">
                <a:solidFill>
                  <a:srgbClr val="0000FF"/>
                </a:solidFill>
                <a:latin typeface="Arial" panose="020B0604020202020204" pitchFamily="34" charset="0"/>
                <a:ea typeface="Times New Roman"/>
              </a:rPr>
              <a:t>Demonstrating effective interpersonal skills.</a:t>
            </a:r>
          </a:p>
          <a:p>
            <a:pPr>
              <a:spcBef>
                <a:spcPts val="0"/>
              </a:spcBef>
              <a:buFont typeface="Symbol"/>
              <a:buChar char=""/>
              <a:tabLst>
                <a:tab pos="571500" algn="l"/>
              </a:tabLst>
              <a:defRPr/>
            </a:pPr>
            <a:r>
              <a:rPr lang="en-GB" sz="3200" dirty="0">
                <a:solidFill>
                  <a:srgbClr val="0000FF"/>
                </a:solidFill>
                <a:latin typeface="Arial" panose="020B0604020202020204" pitchFamily="34" charset="0"/>
                <a:ea typeface="Times New Roman"/>
              </a:rPr>
              <a:t>Developing negotiation, communication, listening, empathy..……</a:t>
            </a:r>
          </a:p>
          <a:p>
            <a:pPr>
              <a:spcBef>
                <a:spcPts val="0"/>
              </a:spcBef>
              <a:buFont typeface="Symbol"/>
              <a:buChar char=""/>
              <a:tabLst>
                <a:tab pos="571500" algn="l"/>
              </a:tabLst>
              <a:defRPr/>
            </a:pPr>
            <a:endParaRPr lang="cy-GB" sz="3200" dirty="0">
              <a:solidFill>
                <a:srgbClr val="0000FF"/>
              </a:solidFill>
              <a:latin typeface="Arial" panose="020B0604020202020204" pitchFamily="34" charset="0"/>
              <a:ea typeface="Times New Roman"/>
            </a:endParaRPr>
          </a:p>
          <a:p>
            <a:pPr>
              <a:defRPr/>
            </a:pPr>
            <a:endParaRPr lang="cy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41C008-5063-D83A-1762-97737A80F8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4161" y="1142002"/>
            <a:ext cx="5042805" cy="4069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27992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>
          <a:xfrm>
            <a:off x="38100" y="69055"/>
            <a:ext cx="11283043" cy="1325563"/>
          </a:xfrm>
        </p:spPr>
        <p:txBody>
          <a:bodyPr>
            <a:noAutofit/>
          </a:bodyPr>
          <a:lstStyle/>
          <a:p>
            <a:pPr algn="l"/>
            <a:r>
              <a:rPr lang="en-GB" altLang="en-US" sz="4800" dirty="0">
                <a:solidFill>
                  <a:srgbClr val="0000FF"/>
                </a:solidFill>
                <a:latin typeface="Arial" panose="020B0604020202020204" pitchFamily="34" charset="0"/>
              </a:rPr>
              <a:t>Interpersonal skills</a:t>
            </a:r>
            <a:endParaRPr lang="cy-GB" altLang="en-US" sz="4800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6956" y="1315132"/>
            <a:ext cx="5631273" cy="4435474"/>
          </a:xfrm>
        </p:spPr>
        <p:txBody>
          <a:bodyPr>
            <a:normAutofit fontScale="92500" lnSpcReduction="10000"/>
          </a:bodyPr>
          <a:lstStyle/>
          <a:p>
            <a:pPr>
              <a:spcBef>
                <a:spcPts val="0"/>
              </a:spcBef>
              <a:defRPr/>
            </a:pPr>
            <a:r>
              <a:rPr lang="en-GB" sz="3100" dirty="0">
                <a:solidFill>
                  <a:srgbClr val="0000FF"/>
                </a:solidFill>
                <a:latin typeface="Arial" panose="020B0604020202020204" pitchFamily="34" charset="0"/>
                <a:ea typeface="Times New Roman"/>
              </a:rPr>
              <a:t>Therefore there is a strong focus on improving people skills during this degree.</a:t>
            </a:r>
          </a:p>
          <a:p>
            <a:pPr marL="0" indent="0">
              <a:spcBef>
                <a:spcPts val="0"/>
              </a:spcBef>
              <a:buNone/>
              <a:defRPr/>
            </a:pPr>
            <a:endParaRPr lang="cy-GB" sz="3100" dirty="0">
              <a:solidFill>
                <a:srgbClr val="0000FF"/>
              </a:solidFill>
              <a:latin typeface="Arial" panose="020B0604020202020204" pitchFamily="34" charset="0"/>
              <a:ea typeface="Times New Roman"/>
            </a:endParaRPr>
          </a:p>
          <a:p>
            <a:pPr marL="114300">
              <a:spcBef>
                <a:spcPts val="0"/>
              </a:spcBef>
              <a:defRPr/>
            </a:pPr>
            <a:r>
              <a:rPr lang="en-GB" sz="3100" dirty="0">
                <a:solidFill>
                  <a:srgbClr val="0000FF"/>
                </a:solidFill>
                <a:latin typeface="Arial" panose="020B0604020202020204" pitchFamily="34" charset="0"/>
                <a:ea typeface="Times New Roman"/>
              </a:rPr>
              <a:t>How well do you know yourself?</a:t>
            </a:r>
          </a:p>
          <a:p>
            <a:pPr marL="114300">
              <a:spcBef>
                <a:spcPts val="0"/>
              </a:spcBef>
              <a:defRPr/>
            </a:pPr>
            <a:r>
              <a:rPr lang="en-GB" sz="3100" dirty="0">
                <a:solidFill>
                  <a:srgbClr val="0000FF"/>
                </a:solidFill>
                <a:latin typeface="Arial" panose="020B0604020202020204" pitchFamily="34" charset="0"/>
                <a:ea typeface="Times New Roman"/>
              </a:rPr>
              <a:t>How good are your people skills…</a:t>
            </a:r>
          </a:p>
          <a:p>
            <a:pPr marL="114300">
              <a:spcBef>
                <a:spcPts val="0"/>
              </a:spcBef>
              <a:defRPr/>
            </a:pPr>
            <a:endParaRPr lang="en-GB" sz="3100" dirty="0">
              <a:solidFill>
                <a:srgbClr val="0000FF"/>
              </a:solidFill>
              <a:latin typeface="Arial" panose="020B0604020202020204" pitchFamily="34" charset="0"/>
              <a:ea typeface="Times New Roman"/>
            </a:endParaRP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en-GB" sz="3100" dirty="0">
                <a:solidFill>
                  <a:srgbClr val="0000FF"/>
                </a:solidFill>
                <a:latin typeface="Arial" panose="020B0604020202020204" pitchFamily="34" charset="0"/>
                <a:ea typeface="Times New Roman"/>
              </a:rPr>
              <a:t>Communication/listening/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en-GB" sz="3100" dirty="0">
                <a:solidFill>
                  <a:srgbClr val="0000FF"/>
                </a:solidFill>
                <a:latin typeface="Arial" panose="020B0604020202020204" pitchFamily="34" charset="0"/>
                <a:ea typeface="Times New Roman"/>
              </a:rPr>
              <a:t>leadership/compromise/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en-GB" sz="3100" dirty="0">
                <a:solidFill>
                  <a:srgbClr val="0000FF"/>
                </a:solidFill>
                <a:latin typeface="Arial" panose="020B0604020202020204" pitchFamily="34" charset="0"/>
                <a:ea typeface="Times New Roman"/>
              </a:rPr>
              <a:t>delegation</a:t>
            </a:r>
            <a:r>
              <a:rPr lang="en-GB" sz="3200" dirty="0">
                <a:solidFill>
                  <a:srgbClr val="0000FF"/>
                </a:solidFill>
                <a:latin typeface="Arial" panose="020B0604020202020204" pitchFamily="34" charset="0"/>
                <a:ea typeface="Times New Roman"/>
              </a:rPr>
              <a:t>?</a:t>
            </a:r>
            <a:endParaRPr lang="cy-GB" sz="3200" dirty="0">
              <a:solidFill>
                <a:srgbClr val="0000FF"/>
              </a:solidFill>
              <a:latin typeface="Arial" panose="020B0604020202020204" pitchFamily="34" charset="0"/>
              <a:ea typeface="Times New Roman"/>
            </a:endParaRPr>
          </a:p>
          <a:p>
            <a:pPr>
              <a:defRPr/>
            </a:pPr>
            <a:endParaRPr lang="cy-GB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D71D178-9702-FB22-BB96-22EE72F78B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88345" y="184826"/>
            <a:ext cx="6056698" cy="6060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6534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>
          <a:xfrm>
            <a:off x="136071" y="54430"/>
            <a:ext cx="11217729" cy="1371600"/>
          </a:xfrm>
        </p:spPr>
        <p:txBody>
          <a:bodyPr>
            <a:noAutofit/>
          </a:bodyPr>
          <a:lstStyle/>
          <a:p>
            <a:pPr algn="l"/>
            <a:br>
              <a:rPr lang="cy-GB" altLang="en-US" sz="4800" dirty="0">
                <a:latin typeface="Arial" panose="020B0604020202020204" pitchFamily="34" charset="0"/>
              </a:rPr>
            </a:br>
            <a:r>
              <a:rPr lang="en-GB" altLang="en-US" sz="4800" dirty="0">
                <a:solidFill>
                  <a:srgbClr val="0000FF"/>
                </a:solidFill>
                <a:latin typeface="Arial" panose="020B0604020202020204" pitchFamily="34" charset="0"/>
              </a:rPr>
              <a:t>Personality – we all have one</a:t>
            </a:r>
            <a:br>
              <a:rPr lang="en-GB" altLang="en-US" sz="4800" dirty="0">
                <a:solidFill>
                  <a:srgbClr val="0000FF"/>
                </a:solidFill>
                <a:latin typeface="Arial" panose="020B0604020202020204" pitchFamily="34" charset="0"/>
              </a:rPr>
            </a:br>
            <a:endParaRPr lang="cy-GB" altLang="en-US" sz="4800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hlinkClick r:id="rId3"/>
              </a:rPr>
              <a:t>Link to online personality test</a:t>
            </a:r>
            <a:endParaRPr lang="en-US" dirty="0">
              <a:latin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hlinkClick r:id="rId4"/>
              </a:rPr>
              <a:t>Link to online personality test</a:t>
            </a:r>
            <a:r>
              <a:rPr lang="en-US" dirty="0">
                <a:latin typeface="Arial" panose="020B0604020202020204" pitchFamily="34" charset="0"/>
              </a:rPr>
              <a:t> </a:t>
            </a:r>
          </a:p>
          <a:p>
            <a:r>
              <a:rPr lang="en-GB" dirty="0">
                <a:latin typeface="Arial" panose="020B0604020202020204" pitchFamily="34" charset="0"/>
                <a:hlinkClick r:id="rId5"/>
              </a:rPr>
              <a:t>Link to online personality test</a:t>
            </a:r>
            <a:endParaRPr lang="en-US" dirty="0">
              <a:latin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76019C-65E9-9B5C-AF91-80AD0B7D276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64407" y="3105944"/>
            <a:ext cx="2552700" cy="179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36805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>
          <a:xfrm>
            <a:off x="119743" y="-38099"/>
            <a:ext cx="11234057" cy="1475013"/>
          </a:xfrm>
        </p:spPr>
        <p:txBody>
          <a:bodyPr>
            <a:noAutofit/>
          </a:bodyPr>
          <a:lstStyle/>
          <a:p>
            <a:pPr algn="l"/>
            <a:r>
              <a:rPr lang="en-GB" altLang="en-US" sz="4800" dirty="0">
                <a:solidFill>
                  <a:srgbClr val="0000FF"/>
                </a:solidFill>
                <a:latin typeface="Arial" panose="020B0604020202020204" pitchFamily="34" charset="0"/>
              </a:rPr>
              <a:t>Things to remember</a:t>
            </a:r>
            <a:endParaRPr lang="cy-GB" altLang="en-US" sz="4800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25604" name="Content Placeholder 3"/>
          <p:cNvSpPr>
            <a:spLocks noGrp="1"/>
          </p:cNvSpPr>
          <p:nvPr>
            <p:ph sz="half" idx="2"/>
          </p:nvPr>
        </p:nvSpPr>
        <p:spPr>
          <a:xfrm>
            <a:off x="174171" y="1099457"/>
            <a:ext cx="10036629" cy="5026706"/>
          </a:xfrm>
        </p:spPr>
        <p:txBody>
          <a:bodyPr>
            <a:normAutofit/>
          </a:bodyPr>
          <a:lstStyle/>
          <a:p>
            <a:r>
              <a:rPr lang="en-GB" altLang="en-US" sz="3200" dirty="0">
                <a:solidFill>
                  <a:srgbClr val="0000FF"/>
                </a:solidFill>
                <a:latin typeface="Arial" panose="020B0604020202020204" pitchFamily="34" charset="0"/>
              </a:rPr>
              <a:t>People have feelings</a:t>
            </a:r>
          </a:p>
          <a:p>
            <a:r>
              <a:rPr lang="en-GB" altLang="en-US" sz="3200" dirty="0">
                <a:solidFill>
                  <a:srgbClr val="0000FF"/>
                </a:solidFill>
                <a:latin typeface="Arial" panose="020B0604020202020204" pitchFamily="34" charset="0"/>
              </a:rPr>
              <a:t>Ground rules</a:t>
            </a:r>
          </a:p>
          <a:p>
            <a:r>
              <a:rPr lang="en-GB" altLang="en-US" sz="3200" dirty="0">
                <a:solidFill>
                  <a:srgbClr val="0000FF"/>
                </a:solidFill>
                <a:latin typeface="Arial" panose="020B0604020202020204" pitchFamily="34" charset="0"/>
              </a:rPr>
              <a:t>Work to your strengths</a:t>
            </a:r>
          </a:p>
          <a:p>
            <a:r>
              <a:rPr lang="en-GB" altLang="en-US" sz="3200" dirty="0">
                <a:solidFill>
                  <a:srgbClr val="0000FF"/>
                </a:solidFill>
                <a:latin typeface="Arial" panose="020B0604020202020204" pitchFamily="34" charset="0"/>
              </a:rPr>
              <a:t>Clear agenda</a:t>
            </a:r>
          </a:p>
          <a:p>
            <a:r>
              <a:rPr lang="en-GB" altLang="en-US" sz="3200" dirty="0">
                <a:solidFill>
                  <a:srgbClr val="0000FF"/>
                </a:solidFill>
                <a:latin typeface="Arial" panose="020B0604020202020204" pitchFamily="34" charset="0"/>
              </a:rPr>
              <a:t>Lack of progress… reflect </a:t>
            </a:r>
          </a:p>
          <a:p>
            <a:r>
              <a:rPr lang="en-GB" altLang="en-US" sz="3200" dirty="0">
                <a:solidFill>
                  <a:srgbClr val="0000FF"/>
                </a:solidFill>
                <a:latin typeface="Arial" panose="020B0604020202020204" pitchFamily="34" charset="0"/>
              </a:rPr>
              <a:t>Task allocation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45C2BDF-037B-E148-8416-4F58D080F3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867710"/>
            <a:ext cx="4716959" cy="2649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4793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>
          <a:xfrm>
            <a:off x="0" y="212271"/>
            <a:ext cx="10992544" cy="903515"/>
          </a:xfrm>
        </p:spPr>
        <p:txBody>
          <a:bodyPr>
            <a:normAutofit fontScale="90000"/>
          </a:bodyPr>
          <a:lstStyle/>
          <a:p>
            <a:pPr marL="114300"/>
            <a:r>
              <a:rPr lang="en-GB" altLang="en-US" sz="5300" dirty="0">
                <a:solidFill>
                  <a:srgbClr val="00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Make ground rules for the group</a:t>
            </a:r>
            <a:br>
              <a:rPr lang="cy-GB" alt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cy-GB" altLang="en-US" sz="36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5056" y="892629"/>
            <a:ext cx="10314317" cy="5217207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buFont typeface="Symbol"/>
              <a:buChar char=""/>
              <a:tabLst>
                <a:tab pos="571500" algn="l"/>
              </a:tabLst>
              <a:defRPr/>
            </a:pPr>
            <a:r>
              <a:rPr lang="en-GB" sz="3200" dirty="0">
                <a:solidFill>
                  <a:srgbClr val="0000FF"/>
                </a:solidFill>
                <a:latin typeface="Arial" panose="020B0604020202020204" pitchFamily="34" charset="0"/>
                <a:ea typeface="Times New Roman"/>
              </a:rPr>
              <a:t>The time you will meet</a:t>
            </a:r>
            <a:endParaRPr lang="cy-GB" sz="3200" dirty="0">
              <a:solidFill>
                <a:srgbClr val="0000FF"/>
              </a:solidFill>
              <a:latin typeface="Arial" panose="020B0604020202020204" pitchFamily="34" charset="0"/>
              <a:ea typeface="Times New Roman"/>
            </a:endParaRPr>
          </a:p>
          <a:p>
            <a:pPr>
              <a:spcBef>
                <a:spcPts val="0"/>
              </a:spcBef>
              <a:buFont typeface="Symbol"/>
              <a:buChar char=""/>
              <a:tabLst>
                <a:tab pos="571500" algn="l"/>
              </a:tabLst>
              <a:defRPr/>
            </a:pPr>
            <a:r>
              <a:rPr lang="en-GB" sz="3200" dirty="0">
                <a:solidFill>
                  <a:srgbClr val="0000FF"/>
                </a:solidFill>
                <a:latin typeface="Arial" panose="020B0604020202020204" pitchFamily="34" charset="0"/>
                <a:ea typeface="Times New Roman"/>
              </a:rPr>
              <a:t>What to do if someone is dominating?</a:t>
            </a:r>
            <a:endParaRPr lang="cy-GB" sz="3200" dirty="0">
              <a:solidFill>
                <a:srgbClr val="0000FF"/>
              </a:solidFill>
              <a:latin typeface="Arial" panose="020B0604020202020204" pitchFamily="34" charset="0"/>
              <a:ea typeface="Times New Roman"/>
            </a:endParaRPr>
          </a:p>
          <a:p>
            <a:pPr>
              <a:spcBef>
                <a:spcPts val="0"/>
              </a:spcBef>
              <a:buFont typeface="Symbol"/>
              <a:buChar char=""/>
              <a:tabLst>
                <a:tab pos="571500" algn="l"/>
              </a:tabLst>
              <a:defRPr/>
            </a:pPr>
            <a:r>
              <a:rPr lang="en-GB" sz="3200" dirty="0">
                <a:solidFill>
                  <a:srgbClr val="0000FF"/>
                </a:solidFill>
                <a:latin typeface="Arial" panose="020B0604020202020204" pitchFamily="34" charset="0"/>
                <a:ea typeface="Times New Roman"/>
              </a:rPr>
              <a:t>What to do if someone is not pulling their weight?</a:t>
            </a:r>
            <a:endParaRPr lang="cy-GB" sz="3200" dirty="0">
              <a:solidFill>
                <a:srgbClr val="0000FF"/>
              </a:solidFill>
              <a:latin typeface="Arial" panose="020B0604020202020204" pitchFamily="34" charset="0"/>
              <a:ea typeface="Times New Roman"/>
            </a:endParaRPr>
          </a:p>
          <a:p>
            <a:pPr>
              <a:spcBef>
                <a:spcPts val="0"/>
              </a:spcBef>
              <a:buFont typeface="Symbol"/>
              <a:buChar char=""/>
              <a:tabLst>
                <a:tab pos="571500" algn="l"/>
              </a:tabLst>
              <a:defRPr/>
            </a:pPr>
            <a:r>
              <a:rPr lang="en-GB" sz="3200" dirty="0">
                <a:solidFill>
                  <a:srgbClr val="0000FF"/>
                </a:solidFill>
                <a:latin typeface="Arial" panose="020B0604020202020204" pitchFamily="34" charset="0"/>
                <a:ea typeface="Times New Roman"/>
              </a:rPr>
              <a:t>What kind of behaviour is acceptable/unacceptable?</a:t>
            </a:r>
            <a:endParaRPr lang="cy-GB" sz="3200" dirty="0">
              <a:solidFill>
                <a:srgbClr val="0000FF"/>
              </a:solidFill>
              <a:latin typeface="Arial" panose="020B0604020202020204" pitchFamily="34" charset="0"/>
              <a:ea typeface="Times New Roman"/>
            </a:endParaRPr>
          </a:p>
          <a:p>
            <a:pPr>
              <a:spcBef>
                <a:spcPts val="0"/>
              </a:spcBef>
              <a:buFont typeface="Symbol"/>
              <a:buChar char=""/>
              <a:tabLst>
                <a:tab pos="571500" algn="l"/>
              </a:tabLst>
              <a:defRPr/>
            </a:pPr>
            <a:r>
              <a:rPr lang="en-GB" sz="3200" dirty="0">
                <a:solidFill>
                  <a:srgbClr val="0000FF"/>
                </a:solidFill>
                <a:latin typeface="Arial" panose="020B0604020202020204" pitchFamily="34" charset="0"/>
                <a:ea typeface="Times New Roman"/>
              </a:rPr>
              <a:t>What kind of comments are acceptable / unacceptable?</a:t>
            </a:r>
            <a:endParaRPr lang="cy-GB" sz="3200" dirty="0">
              <a:solidFill>
                <a:srgbClr val="0000FF"/>
              </a:solidFill>
              <a:latin typeface="Arial" panose="020B0604020202020204" pitchFamily="34" charset="0"/>
              <a:ea typeface="Times New Roman"/>
            </a:endParaRPr>
          </a:p>
          <a:p>
            <a:pPr>
              <a:defRPr/>
            </a:pPr>
            <a:endParaRPr lang="cy-GB" sz="20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533E3E4-002B-4050-30D2-37779BB5E1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31290" y="3297676"/>
            <a:ext cx="4555392" cy="3035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7460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42901"/>
            <a:ext cx="11353800" cy="1347788"/>
          </a:xfrm>
        </p:spPr>
        <p:txBody>
          <a:bodyPr>
            <a:normAutofit fontScale="90000"/>
          </a:bodyPr>
          <a:lstStyle/>
          <a:p>
            <a:pPr marL="114300">
              <a:spcBef>
                <a:spcPts val="0"/>
              </a:spcBef>
              <a:defRPr/>
            </a:pPr>
            <a:r>
              <a:rPr lang="en-GB" sz="5300" dirty="0">
                <a:solidFill>
                  <a:srgbClr val="0000FF"/>
                </a:solidFill>
                <a:latin typeface="Arial"/>
                <a:ea typeface="Times New Roman"/>
              </a:rPr>
              <a:t>Work to your strengths</a:t>
            </a:r>
            <a:br>
              <a:rPr lang="cy-GB" sz="5300" dirty="0">
                <a:latin typeface="Times New Roman"/>
                <a:ea typeface="Times New Roman"/>
              </a:rPr>
            </a:br>
            <a:endParaRPr lang="cy-GB" sz="5300" dirty="0"/>
          </a:p>
        </p:txBody>
      </p:sp>
      <p:sp>
        <p:nvSpPr>
          <p:cNvPr id="29700" name="Content Placeholder 3"/>
          <p:cNvSpPr>
            <a:spLocks noGrp="1"/>
          </p:cNvSpPr>
          <p:nvPr>
            <p:ph sz="half" idx="2"/>
          </p:nvPr>
        </p:nvSpPr>
        <p:spPr>
          <a:xfrm>
            <a:off x="244929" y="1115787"/>
            <a:ext cx="9965871" cy="5010378"/>
          </a:xfrm>
        </p:spPr>
        <p:txBody>
          <a:bodyPr/>
          <a:lstStyle/>
          <a:p>
            <a:pPr>
              <a:spcBef>
                <a:spcPct val="0"/>
              </a:spcBef>
              <a:buFont typeface="Symbol" panose="05050102010706020507" pitchFamily="18" charset="2"/>
              <a:buChar char=""/>
              <a:tabLst>
                <a:tab pos="571500" algn="l"/>
              </a:tabLst>
            </a:pPr>
            <a:r>
              <a:rPr lang="en-GB" altLang="en-US" sz="3200" dirty="0">
                <a:solidFill>
                  <a:srgbClr val="00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Who likes to run meetings?</a:t>
            </a:r>
            <a:endParaRPr lang="cy-GB" altLang="en-US" sz="3200" dirty="0">
              <a:solidFill>
                <a:srgbClr val="0000FF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buFont typeface="Symbol" panose="05050102010706020507" pitchFamily="18" charset="2"/>
              <a:buChar char=""/>
              <a:tabLst>
                <a:tab pos="571500" algn="l"/>
              </a:tabLst>
            </a:pPr>
            <a:r>
              <a:rPr lang="en-GB" altLang="en-US" sz="3200" dirty="0">
                <a:solidFill>
                  <a:srgbClr val="00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Who likes to make notes?</a:t>
            </a:r>
            <a:endParaRPr lang="cy-GB" altLang="en-US" sz="3200" dirty="0">
              <a:solidFill>
                <a:srgbClr val="0000FF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buFont typeface="Symbol" panose="05050102010706020507" pitchFamily="18" charset="2"/>
              <a:buChar char=""/>
              <a:tabLst>
                <a:tab pos="571500" algn="l"/>
              </a:tabLst>
            </a:pPr>
            <a:r>
              <a:rPr lang="en-GB" altLang="en-US" sz="3200" dirty="0">
                <a:solidFill>
                  <a:srgbClr val="00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Share tasks out</a:t>
            </a:r>
            <a:endParaRPr lang="cy-GB" altLang="en-US" sz="3200" dirty="0">
              <a:solidFill>
                <a:srgbClr val="0000FF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buFont typeface="Symbol" panose="05050102010706020507" pitchFamily="18" charset="2"/>
              <a:buChar char=""/>
              <a:tabLst>
                <a:tab pos="571500" algn="l"/>
              </a:tabLst>
            </a:pPr>
            <a:r>
              <a:rPr lang="en-GB" altLang="en-US" sz="3200" dirty="0">
                <a:solidFill>
                  <a:srgbClr val="00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Include all members</a:t>
            </a:r>
            <a:endParaRPr lang="cy-GB" altLang="en-US" sz="3200" dirty="0">
              <a:solidFill>
                <a:srgbClr val="0000FF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>
              <a:tabLst>
                <a:tab pos="571500" algn="l"/>
              </a:tabLst>
            </a:pPr>
            <a:endParaRPr lang="cy-GB" alt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A9BA1A-DDA4-389D-D1BA-57B17294EB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32706" y="2463575"/>
            <a:ext cx="5468310" cy="2221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14210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>
          <a:xfrm>
            <a:off x="152400" y="212271"/>
            <a:ext cx="9886950" cy="912474"/>
          </a:xfrm>
        </p:spPr>
        <p:txBody>
          <a:bodyPr>
            <a:normAutofit fontScale="90000"/>
          </a:bodyPr>
          <a:lstStyle/>
          <a:p>
            <a:pPr marL="114300"/>
            <a:br>
              <a:rPr lang="cy-GB" altLang="en-US" sz="2200" dirty="0">
                <a:latin typeface="Arial" panose="020B0604020202020204" pitchFamily="34" charset="0"/>
                <a:cs typeface="Times New Roman" panose="02020603050405020304" pitchFamily="18" charset="0"/>
              </a:rPr>
            </a:br>
            <a:r>
              <a:rPr lang="en-GB" altLang="en-US" sz="5300" dirty="0">
                <a:solidFill>
                  <a:srgbClr val="00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Clear agenda</a:t>
            </a:r>
            <a:br>
              <a:rPr lang="cy-GB" alt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cy-GB" alt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cy-GB" altLang="en-US" sz="2200" dirty="0"/>
          </a:p>
        </p:txBody>
      </p:sp>
      <p:sp>
        <p:nvSpPr>
          <p:cNvPr id="31748" name="Content Placeholder 3"/>
          <p:cNvSpPr>
            <a:spLocks noGrp="1"/>
          </p:cNvSpPr>
          <p:nvPr>
            <p:ph sz="half" idx="2"/>
          </p:nvPr>
        </p:nvSpPr>
        <p:spPr>
          <a:xfrm>
            <a:off x="370114" y="1012371"/>
            <a:ext cx="9840686" cy="5113793"/>
          </a:xfrm>
        </p:spPr>
        <p:txBody>
          <a:bodyPr>
            <a:normAutofit/>
          </a:bodyPr>
          <a:lstStyle/>
          <a:p>
            <a:pPr>
              <a:spcBef>
                <a:spcPct val="0"/>
              </a:spcBef>
              <a:buFont typeface="Symbol" panose="05050102010706020507" pitchFamily="18" charset="2"/>
              <a:buChar char=""/>
              <a:tabLst>
                <a:tab pos="571500" algn="l"/>
              </a:tabLst>
            </a:pPr>
            <a:r>
              <a:rPr lang="en-GB" altLang="en-US" sz="3600" dirty="0">
                <a:solidFill>
                  <a:srgbClr val="00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What are you going to discuss in each meeting?-all group members can bring their ideas which will save time – be organised ahead of the meeting</a:t>
            </a:r>
            <a:endParaRPr lang="cy-GB" altLang="en-US" sz="3600" dirty="0">
              <a:solidFill>
                <a:srgbClr val="0000FF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buFont typeface="Symbol" panose="05050102010706020507" pitchFamily="18" charset="2"/>
              <a:buChar char=""/>
              <a:tabLst>
                <a:tab pos="571500" algn="l"/>
              </a:tabLst>
            </a:pPr>
            <a:r>
              <a:rPr lang="en-GB" altLang="en-US" sz="3600" dirty="0">
                <a:solidFill>
                  <a:srgbClr val="00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Arrange </a:t>
            </a:r>
            <a:r>
              <a:rPr lang="en-GB" altLang="en-US" sz="3600" b="1" dirty="0">
                <a:solidFill>
                  <a:srgbClr val="00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meeting times and venues well in advance</a:t>
            </a:r>
            <a:r>
              <a:rPr lang="en-GB" altLang="en-US" sz="3600" dirty="0">
                <a:solidFill>
                  <a:srgbClr val="00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so that everyone can attend.</a:t>
            </a:r>
            <a:endParaRPr lang="cy-GB" altLang="en-US" sz="3600" dirty="0">
              <a:solidFill>
                <a:srgbClr val="0000FF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>
              <a:tabLst>
                <a:tab pos="571500" algn="l"/>
              </a:tabLst>
            </a:pPr>
            <a:endParaRPr lang="cy-GB" altLang="en-US" sz="22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F7FE91D-4EC0-5646-1925-F5C42F75EE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18628" y="3995717"/>
            <a:ext cx="3793937" cy="2276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7838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76200"/>
            <a:ext cx="10058400" cy="1327448"/>
          </a:xfrm>
        </p:spPr>
        <p:txBody>
          <a:bodyPr>
            <a:normAutofit fontScale="90000"/>
          </a:bodyPr>
          <a:lstStyle/>
          <a:p>
            <a:pPr marL="114300">
              <a:spcBef>
                <a:spcPts val="0"/>
              </a:spcBef>
              <a:defRPr/>
            </a:pPr>
            <a:r>
              <a:rPr lang="cy-GB" sz="1800" dirty="0">
                <a:latin typeface="Arial"/>
                <a:ea typeface="Times New Roman"/>
              </a:rPr>
              <a:t> </a:t>
            </a:r>
            <a:br>
              <a:rPr lang="cy-GB" sz="1800" dirty="0">
                <a:latin typeface="Times New Roman"/>
                <a:ea typeface="Times New Roman"/>
              </a:rPr>
            </a:br>
            <a:r>
              <a:rPr lang="en-GB" sz="5300" dirty="0">
                <a:solidFill>
                  <a:srgbClr val="0000FF"/>
                </a:solidFill>
                <a:latin typeface="Arial" panose="020B0604020202020204" pitchFamily="34" charset="0"/>
                <a:ea typeface="Times New Roman"/>
              </a:rPr>
              <a:t>Lack of progress?</a:t>
            </a:r>
            <a:br>
              <a:rPr lang="cy-GB" sz="1800" dirty="0">
                <a:latin typeface="Times New Roman"/>
                <a:ea typeface="Times New Roman"/>
              </a:rPr>
            </a:br>
            <a:br>
              <a:rPr lang="cy-GB" sz="1800" dirty="0">
                <a:latin typeface="Times New Roman"/>
                <a:ea typeface="Times New Roman"/>
              </a:rPr>
            </a:br>
            <a:endParaRPr lang="cy-GB" sz="1800" dirty="0"/>
          </a:p>
        </p:txBody>
      </p:sp>
      <p:sp>
        <p:nvSpPr>
          <p:cNvPr id="33796" name="Content Placeholder 3"/>
          <p:cNvSpPr>
            <a:spLocks noGrp="1"/>
          </p:cNvSpPr>
          <p:nvPr>
            <p:ph sz="half" idx="2"/>
          </p:nvPr>
        </p:nvSpPr>
        <p:spPr>
          <a:xfrm>
            <a:off x="223157" y="1175657"/>
            <a:ext cx="10121315" cy="4950507"/>
          </a:xfrm>
        </p:spPr>
        <p:txBody>
          <a:bodyPr/>
          <a:lstStyle/>
          <a:p>
            <a:pPr>
              <a:spcBef>
                <a:spcPct val="0"/>
              </a:spcBef>
              <a:buFont typeface="Symbol" panose="05050102010706020507" pitchFamily="18" charset="2"/>
              <a:buChar char=""/>
              <a:tabLst>
                <a:tab pos="571500" algn="l"/>
              </a:tabLst>
            </a:pPr>
            <a:r>
              <a:rPr lang="en-GB" altLang="en-US" sz="3200" dirty="0">
                <a:solidFill>
                  <a:srgbClr val="00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Each group member to suggest ways to improve progress which could include what you personally could do differently.</a:t>
            </a:r>
            <a:endParaRPr lang="cy-GB" altLang="en-US" sz="3200" dirty="0">
              <a:solidFill>
                <a:srgbClr val="0000FF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buFont typeface="Symbol" panose="05050102010706020507" pitchFamily="18" charset="2"/>
              <a:buChar char=""/>
              <a:tabLst>
                <a:tab pos="571500" algn="l"/>
              </a:tabLst>
            </a:pPr>
            <a:r>
              <a:rPr lang="en-GB" altLang="en-US" sz="3200" dirty="0">
                <a:solidFill>
                  <a:srgbClr val="00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Are tasks shared fairly?</a:t>
            </a:r>
            <a:endParaRPr lang="cy-GB" altLang="en-US" sz="3200" dirty="0">
              <a:solidFill>
                <a:srgbClr val="0000FF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buFont typeface="Symbol" panose="05050102010706020507" pitchFamily="18" charset="2"/>
              <a:buChar char=""/>
              <a:tabLst>
                <a:tab pos="571500" algn="l"/>
              </a:tabLst>
            </a:pPr>
            <a:r>
              <a:rPr lang="en-GB" altLang="en-US" sz="3200" dirty="0">
                <a:solidFill>
                  <a:srgbClr val="00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Is somebody dominating the group?</a:t>
            </a:r>
            <a:endParaRPr lang="cy-GB" altLang="en-US" sz="3200" dirty="0">
              <a:solidFill>
                <a:srgbClr val="0000FF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buFont typeface="Symbol" panose="05050102010706020507" pitchFamily="18" charset="2"/>
              <a:buChar char=""/>
              <a:tabLst>
                <a:tab pos="571500" algn="l"/>
              </a:tabLst>
            </a:pPr>
            <a:r>
              <a:rPr lang="en-GB" altLang="en-US" sz="3200" dirty="0">
                <a:solidFill>
                  <a:srgbClr val="00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Are you considerate enough about each other’s feelings and ideas?</a:t>
            </a:r>
          </a:p>
          <a:p>
            <a:pPr>
              <a:spcBef>
                <a:spcPct val="0"/>
              </a:spcBef>
              <a:buFont typeface="Symbol" panose="05050102010706020507" pitchFamily="18" charset="2"/>
              <a:buChar char=""/>
              <a:tabLst>
                <a:tab pos="571500" algn="l"/>
              </a:tabLst>
            </a:pPr>
            <a:r>
              <a:rPr lang="en-GB" altLang="en-US" sz="3200" dirty="0">
                <a:solidFill>
                  <a:srgbClr val="7030A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Experiences I have seen… here and elsewhere</a:t>
            </a:r>
            <a:endParaRPr lang="cy-GB" altLang="en-US" sz="3200" dirty="0">
              <a:solidFill>
                <a:srgbClr val="7030A0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>
              <a:tabLst>
                <a:tab pos="571500" algn="l"/>
              </a:tabLst>
            </a:pPr>
            <a:endParaRPr lang="cy-GB" altLang="en-US" sz="2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BC8563-79D9-14C5-B0EE-BAF876BEAD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39534" y="4725515"/>
            <a:ext cx="2809875" cy="1628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06955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29" y="234044"/>
            <a:ext cx="11299371" cy="1001486"/>
          </a:xfrm>
        </p:spPr>
        <p:txBody>
          <a:bodyPr>
            <a:normAutofit fontScale="90000"/>
          </a:bodyPr>
          <a:lstStyle/>
          <a:p>
            <a:pPr marL="114300">
              <a:spcBef>
                <a:spcPts val="0"/>
              </a:spcBef>
              <a:defRPr/>
            </a:pPr>
            <a:br>
              <a:rPr lang="cy-GB" sz="4000" dirty="0">
                <a:latin typeface="Arial" panose="020B0604020202020204" pitchFamily="34" charset="0"/>
                <a:ea typeface="Times New Roman"/>
              </a:rPr>
            </a:br>
            <a:br>
              <a:rPr lang="cy-GB" sz="4000" dirty="0">
                <a:latin typeface="Arial" panose="020B0604020202020204" pitchFamily="34" charset="0"/>
                <a:ea typeface="Times New Roman"/>
              </a:rPr>
            </a:br>
            <a:r>
              <a:rPr lang="en-GB" sz="5300" dirty="0">
                <a:solidFill>
                  <a:srgbClr val="0000FF"/>
                </a:solidFill>
                <a:latin typeface="Arial" panose="020B0604020202020204" pitchFamily="34" charset="0"/>
                <a:ea typeface="Times New Roman"/>
              </a:rPr>
              <a:t>Task allocation</a:t>
            </a:r>
            <a:br>
              <a:rPr lang="cy-GB" sz="5300" dirty="0">
                <a:latin typeface="Times New Roman"/>
                <a:ea typeface="Times New Roman"/>
              </a:rPr>
            </a:br>
            <a:br>
              <a:rPr lang="cy-GB" sz="5300" dirty="0">
                <a:latin typeface="Times New Roman"/>
                <a:ea typeface="Times New Roman"/>
              </a:rPr>
            </a:br>
            <a:endParaRPr lang="cy-GB" sz="5300" dirty="0"/>
          </a:p>
        </p:txBody>
      </p:sp>
      <p:sp>
        <p:nvSpPr>
          <p:cNvPr id="35844" name="Content Placeholder 3"/>
          <p:cNvSpPr>
            <a:spLocks noGrp="1"/>
          </p:cNvSpPr>
          <p:nvPr>
            <p:ph sz="half" idx="2"/>
          </p:nvPr>
        </p:nvSpPr>
        <p:spPr>
          <a:xfrm>
            <a:off x="359229" y="1050471"/>
            <a:ext cx="9851571" cy="5075693"/>
          </a:xfrm>
        </p:spPr>
        <p:txBody>
          <a:bodyPr/>
          <a:lstStyle/>
          <a:p>
            <a:pPr>
              <a:spcBef>
                <a:spcPct val="0"/>
              </a:spcBef>
              <a:buFont typeface="Symbol" panose="05050102010706020507" pitchFamily="18" charset="2"/>
              <a:buChar char=""/>
              <a:tabLst>
                <a:tab pos="571500" algn="l"/>
              </a:tabLst>
            </a:pPr>
            <a:r>
              <a:rPr lang="en-GB" altLang="en-US" sz="3200" dirty="0">
                <a:solidFill>
                  <a:srgbClr val="00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Be clear about who is doing what</a:t>
            </a:r>
            <a:endParaRPr lang="cy-GB" altLang="en-US" sz="3200" dirty="0">
              <a:solidFill>
                <a:srgbClr val="0000FF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buFont typeface="Symbol" panose="05050102010706020507" pitchFamily="18" charset="2"/>
              <a:buChar char=""/>
              <a:tabLst>
                <a:tab pos="571500" algn="l"/>
              </a:tabLst>
            </a:pPr>
            <a:r>
              <a:rPr lang="en-GB" altLang="en-US" sz="3200" dirty="0">
                <a:solidFill>
                  <a:srgbClr val="00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Ensure that tasks are allocated fairly</a:t>
            </a:r>
            <a:endParaRPr lang="cy-GB" altLang="en-US" sz="3200" dirty="0">
              <a:solidFill>
                <a:srgbClr val="0000FF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buFont typeface="Symbol" panose="05050102010706020507" pitchFamily="18" charset="2"/>
              <a:buChar char=""/>
              <a:tabLst>
                <a:tab pos="571500" algn="l"/>
              </a:tabLst>
            </a:pPr>
            <a:r>
              <a:rPr lang="en-GB" altLang="en-US" sz="3200" dirty="0">
                <a:solidFill>
                  <a:srgbClr val="00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Set clear deadlines for completion</a:t>
            </a:r>
            <a:endParaRPr lang="cy-GB" altLang="en-US" sz="3200" dirty="0">
              <a:solidFill>
                <a:srgbClr val="0000FF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>
              <a:tabLst>
                <a:tab pos="571500" algn="l"/>
              </a:tabLst>
            </a:pPr>
            <a:endParaRPr lang="cy-GB" alt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3B2E7C-B1B1-0A02-887C-60BA05A3C5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30094" y="1978592"/>
            <a:ext cx="2838450" cy="160972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5E4E9D7-7B5F-BA2E-903B-A44A635405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71206" y="3092888"/>
            <a:ext cx="2571750" cy="1781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167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/>
          <p:cNvSpPr>
            <a:spLocks noGrp="1"/>
          </p:cNvSpPr>
          <p:nvPr>
            <p:ph type="title"/>
          </p:nvPr>
        </p:nvSpPr>
        <p:spPr>
          <a:xfrm>
            <a:off x="108857" y="141515"/>
            <a:ext cx="11244943" cy="1549174"/>
          </a:xfrm>
        </p:spPr>
        <p:txBody>
          <a:bodyPr>
            <a:noAutofit/>
          </a:bodyPr>
          <a:lstStyle/>
          <a:p>
            <a:pPr algn="l"/>
            <a:r>
              <a:rPr lang="en-GB" altLang="en-US" sz="4800" dirty="0">
                <a:solidFill>
                  <a:srgbClr val="0000FF"/>
                </a:solidFill>
                <a:latin typeface="Arial" panose="020B0604020202020204" pitchFamily="34" charset="0"/>
              </a:rPr>
              <a:t>Responsibilities </a:t>
            </a:r>
            <a:endParaRPr lang="cy-GB" altLang="en-US" sz="4800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39486" y="1300843"/>
            <a:ext cx="9971314" cy="4825320"/>
          </a:xfrm>
        </p:spPr>
        <p:txBody>
          <a:bodyPr>
            <a:normAutofit/>
          </a:bodyPr>
          <a:lstStyle/>
          <a:p>
            <a:pPr marL="114300">
              <a:spcBef>
                <a:spcPts val="0"/>
              </a:spcBef>
              <a:defRPr/>
            </a:pPr>
            <a:r>
              <a:rPr lang="en-GB" sz="3200" dirty="0">
                <a:solidFill>
                  <a:srgbClr val="0000FF"/>
                </a:solidFill>
                <a:latin typeface="Arial" panose="020B0604020202020204" pitchFamily="34" charset="0"/>
                <a:ea typeface="Times New Roman"/>
              </a:rPr>
              <a:t>Where does the group meet?</a:t>
            </a:r>
            <a:endParaRPr lang="cy-GB" sz="3200" dirty="0">
              <a:solidFill>
                <a:srgbClr val="0000FF"/>
              </a:solidFill>
              <a:latin typeface="Arial" panose="020B0604020202020204" pitchFamily="34" charset="0"/>
              <a:ea typeface="Times New Roman"/>
            </a:endParaRPr>
          </a:p>
          <a:p>
            <a:pPr marL="114300">
              <a:spcBef>
                <a:spcPts val="0"/>
              </a:spcBef>
              <a:defRPr/>
            </a:pPr>
            <a:r>
              <a:rPr lang="en-GB" sz="3200" dirty="0">
                <a:solidFill>
                  <a:srgbClr val="0000FF"/>
                </a:solidFill>
                <a:latin typeface="Arial" panose="020B0604020202020204" pitchFamily="34" charset="0"/>
                <a:ea typeface="Times New Roman"/>
              </a:rPr>
              <a:t>Can everyone get there?</a:t>
            </a:r>
            <a:endParaRPr lang="cy-GB" sz="3200" dirty="0">
              <a:solidFill>
                <a:srgbClr val="0000FF"/>
              </a:solidFill>
              <a:latin typeface="Arial" panose="020B0604020202020204" pitchFamily="34" charset="0"/>
              <a:ea typeface="Times New Roman"/>
            </a:endParaRPr>
          </a:p>
          <a:p>
            <a:pPr marL="114300">
              <a:spcBef>
                <a:spcPts val="0"/>
              </a:spcBef>
              <a:defRPr/>
            </a:pPr>
            <a:r>
              <a:rPr lang="en-GB" sz="3200" dirty="0">
                <a:solidFill>
                  <a:srgbClr val="0000FF"/>
                </a:solidFill>
                <a:latin typeface="Arial" panose="020B0604020202020204" pitchFamily="34" charset="0"/>
                <a:ea typeface="Times New Roman"/>
              </a:rPr>
              <a:t>Have you each other’s contact details?</a:t>
            </a:r>
            <a:endParaRPr lang="cy-GB" sz="3200" dirty="0">
              <a:solidFill>
                <a:srgbClr val="0000FF"/>
              </a:solidFill>
              <a:latin typeface="Arial" panose="020B0604020202020204" pitchFamily="34" charset="0"/>
              <a:ea typeface="Times New Roman"/>
            </a:endParaRPr>
          </a:p>
          <a:p>
            <a:pPr marL="114300">
              <a:spcBef>
                <a:spcPts val="0"/>
              </a:spcBef>
              <a:defRPr/>
            </a:pPr>
            <a:r>
              <a:rPr lang="en-GB" sz="3200" dirty="0">
                <a:solidFill>
                  <a:srgbClr val="0000FF"/>
                </a:solidFill>
                <a:latin typeface="Arial" panose="020B0604020202020204" pitchFamily="34" charset="0"/>
                <a:ea typeface="Times New Roman"/>
              </a:rPr>
              <a:t>How can you communicate if you cannot all meet face to face? </a:t>
            </a:r>
          </a:p>
          <a:p>
            <a:pPr marL="0" indent="0">
              <a:spcBef>
                <a:spcPts val="0"/>
              </a:spcBef>
              <a:buNone/>
              <a:defRPr/>
            </a:pPr>
            <a:endParaRPr lang="cy-GB" sz="3200" dirty="0">
              <a:solidFill>
                <a:srgbClr val="0000FF"/>
              </a:solidFill>
              <a:latin typeface="Arial" panose="020B0604020202020204" pitchFamily="34" charset="0"/>
              <a:ea typeface="Times New Roman"/>
            </a:endParaRPr>
          </a:p>
          <a:p>
            <a:pPr>
              <a:defRPr/>
            </a:pPr>
            <a:endParaRPr lang="cy-GB" sz="24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84FBD8B-85D5-FB40-5CDF-1CC3B86728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20187" y="3276195"/>
            <a:ext cx="2181225" cy="2095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3558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/>
          <p:cNvSpPr>
            <a:spLocks noGrp="1"/>
          </p:cNvSpPr>
          <p:nvPr>
            <p:ph type="title"/>
          </p:nvPr>
        </p:nvSpPr>
        <p:spPr>
          <a:xfrm>
            <a:off x="141515" y="168729"/>
            <a:ext cx="10007374" cy="1348921"/>
          </a:xfrm>
        </p:spPr>
        <p:txBody>
          <a:bodyPr>
            <a:noAutofit/>
          </a:bodyPr>
          <a:lstStyle/>
          <a:p>
            <a:pPr algn="l"/>
            <a:r>
              <a:rPr lang="en-GB" altLang="en-US" sz="4800" dirty="0">
                <a:solidFill>
                  <a:srgbClr val="0000FF"/>
                </a:solidFill>
                <a:latin typeface="Arial" panose="020B0604020202020204" pitchFamily="34" charset="0"/>
              </a:rPr>
              <a:t>References</a:t>
            </a:r>
            <a:endParaRPr lang="cy-GB" altLang="en-US" sz="4800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3" name="Content Placeholder 4"/>
          <p:cNvSpPr>
            <a:spLocks noGrp="1"/>
          </p:cNvSpPr>
          <p:nvPr>
            <p:ph idx="1"/>
          </p:nvPr>
        </p:nvSpPr>
        <p:spPr>
          <a:xfrm>
            <a:off x="141514" y="1317171"/>
            <a:ext cx="10007374" cy="4909004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  <a:defRPr/>
            </a:pPr>
            <a:r>
              <a:rPr lang="en-GB" dirty="0">
                <a:latin typeface="Arial" panose="020B0604020202020204" pitchFamily="34" charset="0"/>
                <a:ea typeface="Times New Roman"/>
              </a:rPr>
              <a:t>Cottrell , S. (2010) </a:t>
            </a:r>
            <a:r>
              <a:rPr lang="en-GB" i="1" dirty="0">
                <a:latin typeface="Arial" panose="020B0604020202020204" pitchFamily="34" charset="0"/>
                <a:ea typeface="Times New Roman"/>
              </a:rPr>
              <a:t>Skills for success: personal development and employability.</a:t>
            </a:r>
            <a:r>
              <a:rPr lang="en-GB" dirty="0">
                <a:latin typeface="Arial" panose="020B0604020202020204" pitchFamily="34" charset="0"/>
                <a:ea typeface="Times New Roman"/>
              </a:rPr>
              <a:t> 2</a:t>
            </a:r>
            <a:r>
              <a:rPr lang="en-GB" baseline="30000" dirty="0">
                <a:latin typeface="Arial" panose="020B0604020202020204" pitchFamily="34" charset="0"/>
                <a:ea typeface="Times New Roman"/>
              </a:rPr>
              <a:t>nd</a:t>
            </a:r>
            <a:r>
              <a:rPr lang="en-GB" dirty="0">
                <a:latin typeface="Arial" panose="020B0604020202020204" pitchFamily="34" charset="0"/>
                <a:ea typeface="Times New Roman"/>
              </a:rPr>
              <a:t> </a:t>
            </a:r>
            <a:r>
              <a:rPr lang="en-GB" dirty="0" err="1">
                <a:latin typeface="Arial" panose="020B0604020202020204" pitchFamily="34" charset="0"/>
                <a:ea typeface="Times New Roman"/>
              </a:rPr>
              <a:t>edn</a:t>
            </a:r>
            <a:r>
              <a:rPr lang="en-GB" dirty="0">
                <a:latin typeface="Arial" panose="020B0604020202020204" pitchFamily="34" charset="0"/>
                <a:ea typeface="Times New Roman"/>
              </a:rPr>
              <a:t>. Basingstoke: Palgrave Macmillan.</a:t>
            </a:r>
            <a:endParaRPr lang="cy-GB" dirty="0">
              <a:latin typeface="Arial" panose="020B0604020202020204" pitchFamily="34" charset="0"/>
              <a:ea typeface="Times New Roman"/>
            </a:endParaRPr>
          </a:p>
          <a:p>
            <a:pPr>
              <a:defRPr/>
            </a:pPr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4451624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Metadata/LabelInfo.xml><?xml version="1.0" encoding="utf-8"?>
<clbl:labelList xmlns:clbl="http://schemas.microsoft.com/office/2020/mipLabelMetadata">
  <clbl:label id="{553f0066-c24e-444c-9c2a-7427c31ebeab}" enabled="1" method="Standard" siteId="{e5aafe7c-971b-4ab7-b039-141ad36acec0}" contentBits="1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448</Words>
  <Application>Microsoft Office PowerPoint</Application>
  <PresentationFormat>Widescreen</PresentationFormat>
  <Paragraphs>100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Symbol</vt:lpstr>
      <vt:lpstr>Times New Roman</vt:lpstr>
      <vt:lpstr>Office Theme</vt:lpstr>
      <vt:lpstr>PowerPoint Presentation</vt:lpstr>
      <vt:lpstr> Contents</vt:lpstr>
      <vt:lpstr> Skills</vt:lpstr>
      <vt:lpstr>  Working as a group  </vt:lpstr>
      <vt:lpstr> Working as a group…</vt:lpstr>
      <vt:lpstr>Interpersonal skills</vt:lpstr>
      <vt:lpstr> Personality – we all have one </vt:lpstr>
      <vt:lpstr>Things to remember</vt:lpstr>
      <vt:lpstr>Make ground rules for the group </vt:lpstr>
      <vt:lpstr>Work to your strengths </vt:lpstr>
      <vt:lpstr> Clear agenda  </vt:lpstr>
      <vt:lpstr>  Lack of progress?  </vt:lpstr>
      <vt:lpstr>  Task allocation  </vt:lpstr>
      <vt:lpstr>Responsibilities 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Simon Young</dc:creator>
  <cp:lastModifiedBy>Colin Barr</cp:lastModifiedBy>
  <cp:revision>8</cp:revision>
  <dcterms:created xsi:type="dcterms:W3CDTF">2022-07-11T13:19:46Z</dcterms:created>
  <dcterms:modified xsi:type="dcterms:W3CDTF">2023-08-31T14:39:50Z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lassificationContentMarkingHeaderLocations">
    <vt:lpwstr>Office Theme:8</vt:lpwstr>
  </property>
  <property fmtid="{D5CDD505-2E9C-101B-9397-08002B2CF9AE}" pid="3" name="ClassificationContentMarkingHeaderText">
    <vt:lpwstr>PUBLIC / CYHOEDDUS</vt:lpwstr>
  </property>
</Properties>
</file>