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981" r:id="rId1"/>
  </p:sldMasterIdLst>
  <p:sldIdLst>
    <p:sldId id="256" r:id="rId2"/>
    <p:sldId id="257" r:id="rId3"/>
    <p:sldId id="258" r:id="rId4"/>
    <p:sldId id="259" r:id="rId5"/>
    <p:sldId id="260" r:id="rId6"/>
    <p:sldId id="261" r:id="rId7"/>
    <p:sldId id="262" r:id="rId8"/>
    <p:sldId id="267" r:id="rId9"/>
    <p:sldId id="264" r:id="rId10"/>
    <p:sldId id="265" r:id="rId11"/>
    <p:sldId id="268" r:id="rId12"/>
    <p:sldId id="269" r:id="rId13"/>
    <p:sldId id="272" r:id="rId14"/>
    <p:sldId id="270" r:id="rId15"/>
    <p:sldId id="266"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784" autoAdjust="0"/>
    <p:restoredTop sz="94660"/>
  </p:normalViewPr>
  <p:slideViewPr>
    <p:cSldViewPr snapToGrid="0">
      <p:cViewPr>
        <p:scale>
          <a:sx n="116" d="100"/>
          <a:sy n="116" d="100"/>
        </p:scale>
        <p:origin x="456" y="125"/>
      </p:cViewPr>
      <p:guideLst/>
    </p:cSldViewPr>
  </p:slideViewPr>
  <p:notesTextViewPr>
    <p:cViewPr>
      <p:scale>
        <a:sx n="3" d="2"/>
        <a:sy n="3" d="2"/>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 y="6334316"/>
            <a:ext cx="12192000"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4/29/2021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401004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4/29/2021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115818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4/29/2021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742351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97280" y="1845734"/>
            <a:ext cx="4937760" cy="402335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4/29/2021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983513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97280" y="2582335"/>
            <a:ext cx="4937760" cy="32867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217920" y="2582334"/>
            <a:ext cx="4937760" cy="32867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4/29/2021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5262595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4/29/2021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546996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B61BEF0D-F0BB-DE4B-95CE-6DB70DBA9567}" type="datetimeFigureOut">
              <a:rPr lang="en-US" smtClean="0"/>
              <a:pPr/>
              <a:t>4/29/2021</a:t>
            </a:fld>
            <a:endParaRPr lang="en-US" dirty="0"/>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459223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B61BEF0D-F0BB-DE4B-95CE-6DB70DBA9567}" type="datetimeFigureOut">
              <a:rPr lang="en-US" smtClean="0"/>
              <a:pPr/>
              <a:t>4/29/2021</a:t>
            </a:fld>
            <a:endParaRPr lang="en-US" dirty="0"/>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995888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tIns="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smtClean="0"/>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4/29/2021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974277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4/29/2021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1068162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4/29/2021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071079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B61BEF0D-F0BB-DE4B-95CE-6DB70DBA9567}" type="datetimeFigureOut">
              <a:rPr lang="en-US" smtClean="0"/>
              <a:pPr/>
              <a:t>4/29/2021</a:t>
            </a:fld>
            <a:endParaRPr lang="en-US" dirty="0"/>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D57F1E4F-1CFF-5643-939E-217C01CDF565}" type="slidenum">
              <a:rPr lang="en-US" smtClean="0"/>
              <a:pPr/>
              <a:t>‹#›</a:t>
            </a:fld>
            <a:endParaRPr lang="en-US" dirty="0"/>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92882602"/>
      </p:ext>
    </p:extLst>
  </p:cSld>
  <p:clrMap bg1="lt1" tx1="dk1" bg2="lt2" tx2="dk2" accent1="accent1" accent2="accent2" accent3="accent3" accent4="accent4" accent5="accent5" accent6="accent6" hlink="hlink" folHlink="folHlink"/>
  <p:sldLayoutIdLst>
    <p:sldLayoutId id="2147483982" r:id="rId1"/>
    <p:sldLayoutId id="2147483983" r:id="rId2"/>
    <p:sldLayoutId id="2147483984" r:id="rId3"/>
    <p:sldLayoutId id="2147483985" r:id="rId4"/>
    <p:sldLayoutId id="2147483986" r:id="rId5"/>
    <p:sldLayoutId id="2147483987" r:id="rId6"/>
    <p:sldLayoutId id="2147483988" r:id="rId7"/>
    <p:sldLayoutId id="2147483989" r:id="rId8"/>
    <p:sldLayoutId id="2147483990" r:id="rId9"/>
    <p:sldLayoutId id="2147483991" r:id="rId10"/>
    <p:sldLayoutId id="2147483992"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https://youtu.be/jImiPGEkQ5w"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sciencedirect.com/science/article/abs/pii/S0148296320303246" TargetMode="External"/><Relationship Id="rId2" Type="http://schemas.openxmlformats.org/officeDocument/2006/relationships/hyperlink" Target="http://dx.doi.org/10.46827/ejefr.v4i3.941" TargetMode="External"/><Relationship Id="rId1" Type="http://schemas.openxmlformats.org/officeDocument/2006/relationships/slideLayout" Target="../slideLayouts/slideLayout2.xml"/><Relationship Id="rId6" Type="http://schemas.openxmlformats.org/officeDocument/2006/relationships/hyperlink" Target="https://www.sciencedirect.com/science/article/pii/S0268401220308082" TargetMode="External"/><Relationship Id="rId5" Type="http://schemas.openxmlformats.org/officeDocument/2006/relationships/hyperlink" Target="https://digitalmarketinginstitute.com/blog/3-trends-defining-the-future-of-social-media-for-business" TargetMode="External"/><Relationship Id="rId4" Type="http://schemas.openxmlformats.org/officeDocument/2006/relationships/hyperlink" Target="https://sproutsocial.com/insights/social-media-monitoring/"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journals.sagepub.com/doi/abs/10.1509/jm.15.0415" TargetMode="External"/><Relationship Id="rId2" Type="http://schemas.openxmlformats.org/officeDocument/2006/relationships/hyperlink" Target="https://doi.org/10.1016/j.ijinfomgt.2014.12.005" TargetMode="External"/><Relationship Id="rId1" Type="http://schemas.openxmlformats.org/officeDocument/2006/relationships/slideLayout" Target="../slideLayouts/slideLayout2.xml"/><Relationship Id="rId6" Type="http://schemas.openxmlformats.org/officeDocument/2006/relationships/hyperlink" Target="https://www.tandfonline.com/doi/abs/10.1080/14241277.2019.1590838" TargetMode="External"/><Relationship Id="rId5" Type="http://schemas.openxmlformats.org/officeDocument/2006/relationships/hyperlink" Target="https://web-a-ebscohost-com.ezproxy.uwtsd.ac.uk/ehost/detail/detail?vid=0&amp;sid=1c3962ff-8d2f-4578-bf0c-99ca2f4e7427%40sdc-v-sessmgr03&amp;bdata=JnNpdGU9ZWhvc3QtbGl2ZQ%3d%3d" TargetMode="External"/><Relationship Id="rId4" Type="http://schemas.openxmlformats.org/officeDocument/2006/relationships/hyperlink" Target="https://doi.org/10.1148/rg.2018180090"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thefinancialbrand.com/66582/responding-negative-comments-social-media/" TargetMode="External"/><Relationship Id="rId2" Type="http://schemas.openxmlformats.org/officeDocument/2006/relationships/hyperlink" Target="https://www.dummies.com/social-media/blogging/how-to-create-a-messaging-map-for-social-media-engagement/" TargetMode="External"/><Relationship Id="rId1" Type="http://schemas.openxmlformats.org/officeDocument/2006/relationships/slideLayout" Target="../slideLayouts/slideLayout2.xml"/><Relationship Id="rId4" Type="http://schemas.openxmlformats.org/officeDocument/2006/relationships/hyperlink" Target="http://www.universalmccann.com/Assets/wave_3_20080403093750.pdf"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doi.org/10.1007/s11747-019-00695-1" TargetMode="External"/><Relationship Id="rId2" Type="http://schemas.openxmlformats.org/officeDocument/2006/relationships/hyperlink" Target="https://doi.org/10.3390/su11123434" TargetMode="External"/><Relationship Id="rId1" Type="http://schemas.openxmlformats.org/officeDocument/2006/relationships/slideLayout" Target="../slideLayouts/slideLayout2.xml"/><Relationship Id="rId6" Type="http://schemas.openxmlformats.org/officeDocument/2006/relationships/hyperlink" Target="https://www.emerald.com/insight/content/doi/10.1108/MD-10-2015-0450/full/html" TargetMode="External"/><Relationship Id="rId5" Type="http://schemas.openxmlformats.org/officeDocument/2006/relationships/hyperlink" Target="https://doi.org/10.1002/smj.3156" TargetMode="External"/><Relationship Id="rId4" Type="http://schemas.openxmlformats.org/officeDocument/2006/relationships/hyperlink" Target="https://doi.org/10.1080/1553118X.2019.1620234"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ocialnomics.net/2014/07/07/social-media-has-changed-the-ways-we-dobusiness/" TargetMode="External"/><Relationship Id="rId2" Type="http://schemas.openxmlformats.org/officeDocument/2006/relationships/hyperlink" Target="https://www.emerald.com/insight/content/doi/10.1108/APJML-10-2017-0267/full/html" TargetMode="External"/><Relationship Id="rId1" Type="http://schemas.openxmlformats.org/officeDocument/2006/relationships/slideLayout" Target="../slideLayouts/slideLayout2.xml"/><Relationship Id="rId6" Type="http://schemas.openxmlformats.org/officeDocument/2006/relationships/hyperlink" Target="https://www.um.edu.mt/library/oar/handle/123456789/30290" TargetMode="External"/><Relationship Id="rId5" Type="http://schemas.openxmlformats.org/officeDocument/2006/relationships/hyperlink" Target="https://doi.org/10.3390/su10040973" TargetMode="External"/><Relationship Id="rId4" Type="http://schemas.openxmlformats.org/officeDocument/2006/relationships/hyperlink" Target="https://www.webkick.co.uk/blog/common-problems-with-social-media-marketing-how-to-overcome-them/"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web.a.ebscohost.com/ehost/pdfviewer/pdfviewer?vid=5&amp;sid=8c46cae4-f14d-46e4-8e55-6b2b517d7ac5@sessionmgr4008" TargetMode="External"/><Relationship Id="rId2" Type="http://schemas.openxmlformats.org/officeDocument/2006/relationships/hyperlink" Target="https://doi.org/10.1080/1553118X.2019.1618305"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45661" y="-25940"/>
            <a:ext cx="10058400" cy="2654710"/>
          </a:xfrm>
        </p:spPr>
        <p:txBody>
          <a:bodyPr/>
          <a:lstStyle/>
          <a:p>
            <a:r>
              <a:rPr lang="en-US" dirty="0"/>
              <a:t>Contemporary Issue in Marketing Management</a:t>
            </a:r>
            <a:endParaRPr lang="en-GB" dirty="0"/>
          </a:p>
        </p:txBody>
      </p:sp>
      <p:sp>
        <p:nvSpPr>
          <p:cNvPr id="4" name="TextBox 3"/>
          <p:cNvSpPr txBox="1"/>
          <p:nvPr/>
        </p:nvSpPr>
        <p:spPr>
          <a:xfrm>
            <a:off x="101985" y="4511615"/>
            <a:ext cx="4505721" cy="2031325"/>
          </a:xfrm>
          <a:prstGeom prst="rect">
            <a:avLst/>
          </a:prstGeom>
          <a:noFill/>
        </p:spPr>
        <p:txBody>
          <a:bodyPr wrap="none" rtlCol="0">
            <a:spAutoFit/>
          </a:bodyPr>
          <a:lstStyle/>
          <a:p>
            <a:r>
              <a:rPr lang="en-GB" dirty="0"/>
              <a:t>Benjamin Williams</a:t>
            </a:r>
          </a:p>
          <a:p>
            <a:r>
              <a:rPr lang="en-GB" dirty="0"/>
              <a:t>MBA</a:t>
            </a:r>
          </a:p>
          <a:p>
            <a:r>
              <a:rPr lang="en-GB" dirty="0"/>
              <a:t>University of Wales Trinity saint David</a:t>
            </a:r>
          </a:p>
          <a:p>
            <a:r>
              <a:rPr lang="en-GB" dirty="0"/>
              <a:t>April 2021 </a:t>
            </a:r>
            <a:endParaRPr lang="en-GB" dirty="0" smtClean="0"/>
          </a:p>
          <a:p>
            <a:r>
              <a:rPr lang="en-GB" dirty="0" smtClean="0"/>
              <a:t>YOUTUBE </a:t>
            </a:r>
            <a:r>
              <a:rPr lang="en-GB" dirty="0"/>
              <a:t>link</a:t>
            </a:r>
            <a:r>
              <a:rPr lang="en-GB" dirty="0" smtClean="0"/>
              <a:t>: </a:t>
            </a:r>
            <a:r>
              <a:rPr lang="en-GB" dirty="0" smtClean="0">
                <a:hlinkClick r:id="rId2"/>
              </a:rPr>
              <a:t>https</a:t>
            </a:r>
            <a:r>
              <a:rPr lang="en-GB" dirty="0">
                <a:hlinkClick r:id="rId2"/>
              </a:rPr>
              <a:t>://</a:t>
            </a:r>
            <a:r>
              <a:rPr lang="en-GB" dirty="0" smtClean="0">
                <a:hlinkClick r:id="rId2"/>
              </a:rPr>
              <a:t>youtu.be/jImiPGEkQ5w</a:t>
            </a:r>
            <a:endParaRPr lang="en-GB" dirty="0" smtClean="0"/>
          </a:p>
          <a:p>
            <a:endParaRPr lang="en-GB" dirty="0" smtClean="0"/>
          </a:p>
          <a:p>
            <a:endParaRPr lang="en-GB" dirty="0"/>
          </a:p>
        </p:txBody>
      </p:sp>
    </p:spTree>
    <p:extLst>
      <p:ext uri="{BB962C8B-B14F-4D97-AF65-F5344CB8AC3E}">
        <p14:creationId xmlns:p14="http://schemas.microsoft.com/office/powerpoint/2010/main" val="359923302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97280" y="1976846"/>
            <a:ext cx="10058399" cy="3755739"/>
          </a:xfrm>
          <a:prstGeom prst="rect">
            <a:avLst/>
          </a:prstGeom>
        </p:spPr>
      </p:pic>
      <p:sp>
        <p:nvSpPr>
          <p:cNvPr id="2" name="Title 1"/>
          <p:cNvSpPr>
            <a:spLocks noGrp="1"/>
          </p:cNvSpPr>
          <p:nvPr>
            <p:ph type="title"/>
          </p:nvPr>
        </p:nvSpPr>
        <p:spPr/>
        <p:txBody>
          <a:bodyPr/>
          <a:lstStyle/>
          <a:p>
            <a:r>
              <a:rPr lang="en-GB" dirty="0" smtClean="0"/>
              <a:t>Contents </a:t>
            </a:r>
            <a:endParaRPr lang="en-GB" dirty="0"/>
          </a:p>
        </p:txBody>
      </p:sp>
      <p:sp>
        <p:nvSpPr>
          <p:cNvPr id="3" name="Content Placeholder 2"/>
          <p:cNvSpPr>
            <a:spLocks noGrp="1"/>
          </p:cNvSpPr>
          <p:nvPr>
            <p:ph idx="1"/>
          </p:nvPr>
        </p:nvSpPr>
        <p:spPr>
          <a:xfrm>
            <a:off x="1445622" y="1845734"/>
            <a:ext cx="9710057" cy="4023360"/>
          </a:xfrm>
        </p:spPr>
        <p:txBody>
          <a:bodyPr/>
          <a:lstStyle/>
          <a:p>
            <a:pPr marL="0" indent="0">
              <a:buNone/>
            </a:pPr>
            <a:endParaRPr lang="en-GB" dirty="0" smtClean="0"/>
          </a:p>
          <a:p>
            <a:pPr>
              <a:buFont typeface="Arial" panose="020B0604020202020204" pitchFamily="34" charset="0"/>
              <a:buChar char="•"/>
            </a:pPr>
            <a:r>
              <a:rPr lang="en-US" dirty="0"/>
              <a:t> Developments in social media and its use as a marketing </a:t>
            </a:r>
            <a:r>
              <a:rPr lang="en-US" dirty="0" smtClean="0"/>
              <a:t>platform</a:t>
            </a:r>
            <a:endParaRPr lang="en-GB" dirty="0" smtClean="0"/>
          </a:p>
          <a:p>
            <a:pPr>
              <a:buFont typeface="Arial" panose="020B0604020202020204" pitchFamily="34" charset="0"/>
              <a:buChar char="•"/>
            </a:pPr>
            <a:r>
              <a:rPr lang="en-GB" dirty="0" smtClean="0"/>
              <a:t> Why this is an issue for marketing</a:t>
            </a:r>
          </a:p>
          <a:p>
            <a:pPr>
              <a:buFont typeface="Arial" panose="020B0604020202020204" pitchFamily="34" charset="0"/>
              <a:buChar char="•"/>
            </a:pPr>
            <a:r>
              <a:rPr lang="en-GB" dirty="0" smtClean="0"/>
              <a:t> Break down to establish biggest challenges </a:t>
            </a:r>
          </a:p>
          <a:p>
            <a:pPr>
              <a:buFont typeface="Arial" panose="020B0604020202020204" pitchFamily="34" charset="0"/>
              <a:buChar char="•"/>
            </a:pPr>
            <a:r>
              <a:rPr lang="en-GB" dirty="0" smtClean="0"/>
              <a:t> Why these challenges are as a result of the issue </a:t>
            </a:r>
          </a:p>
          <a:p>
            <a:pPr>
              <a:buFont typeface="Arial" panose="020B0604020202020204" pitchFamily="34" charset="0"/>
              <a:buChar char="•"/>
            </a:pPr>
            <a:r>
              <a:rPr lang="en-GB" dirty="0" smtClean="0"/>
              <a:t> How to respond to Social Media </a:t>
            </a:r>
          </a:p>
          <a:p>
            <a:pPr>
              <a:buFont typeface="Arial" panose="020B0604020202020204" pitchFamily="34" charset="0"/>
              <a:buChar char="•"/>
            </a:pPr>
            <a:r>
              <a:rPr lang="en-US" dirty="0" smtClean="0"/>
              <a:t> Benefits </a:t>
            </a:r>
            <a:r>
              <a:rPr lang="en-US" dirty="0"/>
              <a:t>and disadvantages of the response </a:t>
            </a:r>
            <a:endParaRPr lang="en-US" dirty="0" smtClean="0"/>
          </a:p>
          <a:p>
            <a:pPr>
              <a:buFont typeface="Arial" panose="020B0604020202020204" pitchFamily="34" charset="0"/>
              <a:buChar char="•"/>
            </a:pPr>
            <a:r>
              <a:rPr lang="en-GB" dirty="0" smtClean="0"/>
              <a:t> Conclusion </a:t>
            </a:r>
            <a:endParaRPr lang="en-GB" dirty="0"/>
          </a:p>
        </p:txBody>
      </p:sp>
    </p:spTree>
    <p:extLst>
      <p:ext uri="{BB962C8B-B14F-4D97-AF65-F5344CB8AC3E}">
        <p14:creationId xmlns:p14="http://schemas.microsoft.com/office/powerpoint/2010/main" val="255372924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Developments in social media and its use as a marketing platform </a:t>
            </a:r>
            <a:br>
              <a:rPr lang="en-GB" dirty="0"/>
            </a:br>
            <a:endParaRPr lang="en-GB" dirty="0"/>
          </a:p>
        </p:txBody>
      </p:sp>
      <p:sp>
        <p:nvSpPr>
          <p:cNvPr id="3" name="Content Placeholder 2"/>
          <p:cNvSpPr>
            <a:spLocks noGrp="1"/>
          </p:cNvSpPr>
          <p:nvPr>
            <p:ph idx="1"/>
          </p:nvPr>
        </p:nvSpPr>
        <p:spPr/>
        <p:txBody>
          <a:bodyPr>
            <a:normAutofit fontScale="85000" lnSpcReduction="10000"/>
          </a:bodyPr>
          <a:lstStyle/>
          <a:p>
            <a:endParaRPr lang="en-GB" dirty="0" smtClean="0"/>
          </a:p>
          <a:p>
            <a:r>
              <a:rPr lang="en-US" dirty="0" smtClean="0"/>
              <a:t>The use of social media can be a very positive influence on the marketing of products and service, Social media present a platform that is relevant and instant with many shared and commented articles. You tube present the marketing department a platform that is least likely to express </a:t>
            </a:r>
            <a:r>
              <a:rPr lang="en-US" dirty="0" smtClean="0"/>
              <a:t>negative </a:t>
            </a:r>
            <a:r>
              <a:rPr lang="en-US" dirty="0" smtClean="0"/>
              <a:t>comments and a move toward symbolic messaging would give brands a competitive advantage (</a:t>
            </a:r>
            <a:r>
              <a:rPr lang="en-US" dirty="0" err="1" smtClean="0"/>
              <a:t>Micu</a:t>
            </a:r>
            <a:r>
              <a:rPr lang="en-US" dirty="0" smtClean="0"/>
              <a:t> C. 2019). The underlying issues surrounding social media, move toward negative feedback from stakeholders and individuals. This is also an issue with employees of an organization and the interaction toward competitor companies and the commenting of posts in a </a:t>
            </a:r>
            <a:r>
              <a:rPr lang="en-US" dirty="0" smtClean="0"/>
              <a:t>unprofessional </a:t>
            </a:r>
            <a:r>
              <a:rPr lang="en-US" dirty="0" smtClean="0"/>
              <a:t>manner. This can drive a negative impression toward the organization. </a:t>
            </a:r>
            <a:endParaRPr lang="en-US" dirty="0" smtClean="0"/>
          </a:p>
          <a:p>
            <a:r>
              <a:rPr lang="en-GB" dirty="0" smtClean="0"/>
              <a:t>These </a:t>
            </a:r>
            <a:r>
              <a:rPr lang="en-GB" dirty="0" smtClean="0"/>
              <a:t>issues present a un regulated marketing presence that is associated with the organisation, this presents a challenge to promote individuality and positivity whilst providing regulatory compliance and market maturity. </a:t>
            </a:r>
          </a:p>
          <a:p>
            <a:r>
              <a:rPr lang="en-US" dirty="0"/>
              <a:t>With a high percentage of population in the USA used social media in 2018, 88% of people aged 18-29, 78% of people aged 30-49, 64% of people aged 50-64 and 37% of people aged 65+ (digital Marketing institute July 2018). With such high </a:t>
            </a:r>
            <a:r>
              <a:rPr lang="en-GB" dirty="0"/>
              <a:t>visibility the challenge becomes how can we continue to take the customer on a journey and promote the </a:t>
            </a:r>
            <a:r>
              <a:rPr lang="en-GB" dirty="0" smtClean="0"/>
              <a:t>strategy agenda that follows </a:t>
            </a:r>
            <a:r>
              <a:rPr lang="en-GB" dirty="0"/>
              <a:t>the organizational growth and development. </a:t>
            </a:r>
            <a:endParaRPr lang="en-US" dirty="0"/>
          </a:p>
          <a:p>
            <a:endParaRPr lang="en-GB" dirty="0"/>
          </a:p>
        </p:txBody>
      </p:sp>
    </p:spTree>
    <p:extLst>
      <p:ext uri="{BB962C8B-B14F-4D97-AF65-F5344CB8AC3E}">
        <p14:creationId xmlns:p14="http://schemas.microsoft.com/office/powerpoint/2010/main" val="149175225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6531217" y="1836542"/>
            <a:ext cx="4877223" cy="4291956"/>
          </a:xfrm>
          <a:prstGeom prst="rect">
            <a:avLst/>
          </a:prstGeom>
        </p:spPr>
      </p:pic>
      <p:pic>
        <p:nvPicPr>
          <p:cNvPr id="4" name="Picture 3"/>
          <p:cNvPicPr>
            <a:picLocks noChangeAspect="1"/>
          </p:cNvPicPr>
          <p:nvPr/>
        </p:nvPicPr>
        <p:blipFill>
          <a:blip r:embed="rId2"/>
          <a:stretch>
            <a:fillRect/>
          </a:stretch>
        </p:blipFill>
        <p:spPr>
          <a:xfrm>
            <a:off x="531011" y="1836542"/>
            <a:ext cx="4877223" cy="4291956"/>
          </a:xfrm>
          <a:prstGeom prst="rect">
            <a:avLst/>
          </a:prstGeom>
        </p:spPr>
      </p:pic>
      <p:sp>
        <p:nvSpPr>
          <p:cNvPr id="2" name="Title 1"/>
          <p:cNvSpPr>
            <a:spLocks noGrp="1"/>
          </p:cNvSpPr>
          <p:nvPr>
            <p:ph type="title"/>
          </p:nvPr>
        </p:nvSpPr>
        <p:spPr/>
        <p:txBody>
          <a:bodyPr/>
          <a:lstStyle/>
          <a:p>
            <a:r>
              <a:rPr lang="en-GB" dirty="0" smtClean="0"/>
              <a:t>Why is this an issue ?</a:t>
            </a:r>
            <a:endParaRPr lang="en-GB" dirty="0"/>
          </a:p>
        </p:txBody>
      </p:sp>
      <p:sp>
        <p:nvSpPr>
          <p:cNvPr id="3" name="Content Placeholder 2"/>
          <p:cNvSpPr>
            <a:spLocks noGrp="1"/>
          </p:cNvSpPr>
          <p:nvPr>
            <p:ph idx="1"/>
          </p:nvPr>
        </p:nvSpPr>
        <p:spPr>
          <a:xfrm>
            <a:off x="1097280" y="1845734"/>
            <a:ext cx="4093029" cy="4023360"/>
          </a:xfrm>
        </p:spPr>
        <p:txBody>
          <a:bodyPr>
            <a:normAutofit lnSpcReduction="10000"/>
          </a:bodyPr>
          <a:lstStyle/>
          <a:p>
            <a:r>
              <a:rPr lang="en-GB" dirty="0" smtClean="0"/>
              <a:t>Feedback	</a:t>
            </a:r>
          </a:p>
          <a:p>
            <a:pPr lvl="1">
              <a:buFont typeface="Arial" panose="020B0604020202020204" pitchFamily="34" charset="0"/>
              <a:buChar char="•"/>
            </a:pPr>
            <a:r>
              <a:rPr lang="en-GB" dirty="0" smtClean="0"/>
              <a:t>Potential negative approach from employees</a:t>
            </a:r>
          </a:p>
          <a:p>
            <a:pPr lvl="1">
              <a:buFont typeface="Arial" panose="020B0604020202020204" pitchFamily="34" charset="0"/>
              <a:buChar char="•"/>
            </a:pPr>
            <a:r>
              <a:rPr lang="en-GB" dirty="0" smtClean="0"/>
              <a:t>Inappropriate posts </a:t>
            </a:r>
          </a:p>
          <a:p>
            <a:pPr lvl="1">
              <a:buFont typeface="Arial" panose="020B0604020202020204" pitchFamily="34" charset="0"/>
              <a:buChar char="•"/>
            </a:pPr>
            <a:r>
              <a:rPr lang="en-GB" dirty="0" smtClean="0"/>
              <a:t>Making claims that are misleading </a:t>
            </a:r>
          </a:p>
          <a:p>
            <a:pPr>
              <a:buFont typeface="Arial" panose="020B0604020202020204" pitchFamily="34" charset="0"/>
              <a:buChar char="•"/>
            </a:pPr>
            <a:r>
              <a:rPr lang="en-GB" dirty="0" smtClean="0"/>
              <a:t> Overall effect of company image and brand </a:t>
            </a:r>
          </a:p>
          <a:p>
            <a:pPr lvl="1">
              <a:buFont typeface="Arial" panose="020B0604020202020204" pitchFamily="34" charset="0"/>
              <a:buChar char="•"/>
            </a:pPr>
            <a:r>
              <a:rPr lang="en-GB" dirty="0" smtClean="0"/>
              <a:t>Supporting competitor products </a:t>
            </a:r>
          </a:p>
          <a:p>
            <a:pPr lvl="1">
              <a:buFont typeface="Arial" panose="020B0604020202020204" pitchFamily="34" charset="0"/>
              <a:buChar char="•"/>
            </a:pPr>
            <a:r>
              <a:rPr lang="en-GB" dirty="0" smtClean="0"/>
              <a:t>Complaints &amp; </a:t>
            </a:r>
            <a:r>
              <a:rPr lang="en-US" dirty="0" smtClean="0"/>
              <a:t>Un-licensed comments </a:t>
            </a:r>
          </a:p>
          <a:p>
            <a:pPr>
              <a:buFont typeface="Arial" panose="020B0604020202020204" pitchFamily="34" charset="0"/>
              <a:buChar char="•"/>
            </a:pPr>
            <a:r>
              <a:rPr lang="en-US" dirty="0" smtClean="0"/>
              <a:t> No organizational compliance</a:t>
            </a:r>
          </a:p>
          <a:p>
            <a:pPr lvl="1">
              <a:buFont typeface="Arial" panose="020B0604020202020204" pitchFamily="34" charset="0"/>
              <a:buChar char="•"/>
            </a:pPr>
            <a:r>
              <a:rPr lang="en-US" dirty="0" smtClean="0"/>
              <a:t>Social posts that are inappropriate </a:t>
            </a:r>
          </a:p>
          <a:p>
            <a:pPr lvl="1">
              <a:buFont typeface="Arial" panose="020B0604020202020204" pitchFamily="34" charset="0"/>
              <a:buChar char="•"/>
            </a:pPr>
            <a:r>
              <a:rPr lang="en-US" dirty="0" smtClean="0"/>
              <a:t>Focus on competition form stakeholders</a:t>
            </a:r>
          </a:p>
          <a:p>
            <a:pPr lvl="1">
              <a:buFont typeface="Arial" panose="020B0604020202020204" pitchFamily="34" charset="0"/>
              <a:buChar char="•"/>
            </a:pPr>
            <a:endParaRPr lang="en-US" dirty="0" smtClean="0"/>
          </a:p>
          <a:p>
            <a:endParaRPr lang="en-GB" dirty="0" smtClean="0"/>
          </a:p>
          <a:p>
            <a:endParaRPr lang="en-GB" dirty="0"/>
          </a:p>
        </p:txBody>
      </p:sp>
      <p:sp>
        <p:nvSpPr>
          <p:cNvPr id="6" name="Content Placeholder 2"/>
          <p:cNvSpPr txBox="1">
            <a:spLocks/>
          </p:cNvSpPr>
          <p:nvPr/>
        </p:nvSpPr>
        <p:spPr>
          <a:xfrm>
            <a:off x="7310846" y="1871658"/>
            <a:ext cx="3526971" cy="4023360"/>
          </a:xfrm>
          <a:prstGeom prst="rect">
            <a:avLst/>
          </a:prstGeom>
        </p:spPr>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buFont typeface="Arial" panose="020B0604020202020204" pitchFamily="34" charset="0"/>
              <a:buChar char="•"/>
            </a:pPr>
            <a:r>
              <a:rPr lang="en-GB" dirty="0" smtClean="0"/>
              <a:t>Content</a:t>
            </a:r>
            <a:r>
              <a:rPr lang="en-GB" dirty="0" smtClean="0"/>
              <a:t>: </a:t>
            </a:r>
          </a:p>
          <a:p>
            <a:pPr lvl="1">
              <a:buFont typeface="Arial" panose="020B0604020202020204" pitchFamily="34" charset="0"/>
              <a:buChar char="•"/>
            </a:pPr>
            <a:r>
              <a:rPr lang="en-GB" dirty="0" smtClean="0"/>
              <a:t>Unable </a:t>
            </a:r>
            <a:r>
              <a:rPr lang="en-GB" dirty="0" smtClean="0"/>
              <a:t>to take the customer on              journeys </a:t>
            </a:r>
          </a:p>
          <a:p>
            <a:pPr lvl="1">
              <a:buFont typeface="Arial" panose="020B0604020202020204" pitchFamily="34" charset="0"/>
              <a:buChar char="•"/>
            </a:pPr>
            <a:r>
              <a:rPr lang="en-GB" dirty="0" smtClean="0"/>
              <a:t>No coherent plan</a:t>
            </a:r>
          </a:p>
          <a:p>
            <a:pPr lvl="1">
              <a:buFont typeface="Arial" panose="020B0604020202020204" pitchFamily="34" charset="0"/>
              <a:buChar char="•"/>
            </a:pPr>
            <a:r>
              <a:rPr lang="en-GB" dirty="0" smtClean="0"/>
              <a:t>Not </a:t>
            </a:r>
            <a:r>
              <a:rPr lang="en-GB" dirty="0" smtClean="0"/>
              <a:t>always knowing what to say</a:t>
            </a:r>
          </a:p>
          <a:p>
            <a:pPr lvl="1">
              <a:buFont typeface="Arial" panose="020B0604020202020204" pitchFamily="34" charset="0"/>
              <a:buChar char="•"/>
            </a:pPr>
            <a:r>
              <a:rPr lang="en-GB" dirty="0"/>
              <a:t>Achieving genuine engagement</a:t>
            </a:r>
          </a:p>
          <a:p>
            <a:pPr lvl="1">
              <a:buFont typeface="Arial" panose="020B0604020202020204" pitchFamily="34" charset="0"/>
              <a:buChar char="•"/>
            </a:pPr>
            <a:r>
              <a:rPr lang="en-GB" dirty="0" smtClean="0"/>
              <a:t>Declines </a:t>
            </a:r>
            <a:r>
              <a:rPr lang="en-GB" dirty="0" smtClean="0"/>
              <a:t>in organic reach</a:t>
            </a:r>
          </a:p>
          <a:p>
            <a:pPr lvl="1">
              <a:buFont typeface="Arial" panose="020B0604020202020204" pitchFamily="34" charset="0"/>
              <a:buChar char="•"/>
            </a:pPr>
            <a:r>
              <a:rPr lang="en-GB" dirty="0" smtClean="0"/>
              <a:t>To much content not enough substance</a:t>
            </a:r>
          </a:p>
          <a:p>
            <a:pPr>
              <a:buFont typeface="Arial" panose="020B0604020202020204" pitchFamily="34" charset="0"/>
              <a:buChar char="•"/>
            </a:pPr>
            <a:r>
              <a:rPr lang="en-GB" dirty="0" smtClean="0"/>
              <a:t> Growing Reach</a:t>
            </a:r>
          </a:p>
          <a:p>
            <a:pPr lvl="1">
              <a:buFont typeface="Arial" panose="020B0604020202020204" pitchFamily="34" charset="0"/>
              <a:buChar char="•"/>
            </a:pPr>
            <a:r>
              <a:rPr lang="en-GB" dirty="0" smtClean="0"/>
              <a:t>Getting audiences to share posts</a:t>
            </a:r>
          </a:p>
          <a:p>
            <a:pPr lvl="1">
              <a:buFont typeface="Arial" panose="020B0604020202020204" pitchFamily="34" charset="0"/>
              <a:buChar char="•"/>
            </a:pPr>
            <a:r>
              <a:rPr lang="en-GB" dirty="0" smtClean="0"/>
              <a:t>Constantly creating good content  </a:t>
            </a:r>
          </a:p>
          <a:p>
            <a:pPr>
              <a:buFont typeface="Arial" panose="020B0604020202020204" pitchFamily="34" charset="0"/>
              <a:buChar char="•"/>
            </a:pPr>
            <a:endParaRPr lang="en-GB" dirty="0" smtClean="0"/>
          </a:p>
          <a:p>
            <a:endParaRPr lang="en-GB" dirty="0" smtClean="0"/>
          </a:p>
          <a:p>
            <a:endParaRPr lang="en-GB" dirty="0"/>
          </a:p>
        </p:txBody>
      </p:sp>
    </p:spTree>
    <p:extLst>
      <p:ext uri="{BB962C8B-B14F-4D97-AF65-F5344CB8AC3E}">
        <p14:creationId xmlns:p14="http://schemas.microsoft.com/office/powerpoint/2010/main" val="66936340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Break down </a:t>
            </a:r>
            <a:r>
              <a:rPr lang="en-US" dirty="0"/>
              <a:t>to establish biggest challenges </a:t>
            </a:r>
            <a:br>
              <a:rPr lang="en-US" dirty="0"/>
            </a:br>
            <a:endParaRPr lang="en-GB" dirty="0"/>
          </a:p>
        </p:txBody>
      </p:sp>
      <p:sp>
        <p:nvSpPr>
          <p:cNvPr id="3" name="Content Placeholder 2"/>
          <p:cNvSpPr>
            <a:spLocks noGrp="1"/>
          </p:cNvSpPr>
          <p:nvPr>
            <p:ph idx="1"/>
          </p:nvPr>
        </p:nvSpPr>
        <p:spPr/>
        <p:txBody>
          <a:bodyPr/>
          <a:lstStyle/>
          <a:p>
            <a:pPr>
              <a:buFont typeface="Arial" panose="020B0604020202020204" pitchFamily="34" charset="0"/>
              <a:buChar char="•"/>
            </a:pPr>
            <a:r>
              <a:rPr lang="en-GB" dirty="0" smtClean="0"/>
              <a:t>Increased risk of misleading the customer</a:t>
            </a:r>
          </a:p>
          <a:p>
            <a:pPr lvl="1">
              <a:buFont typeface="Arial" panose="020B0604020202020204" pitchFamily="34" charset="0"/>
              <a:buChar char="•"/>
            </a:pPr>
            <a:r>
              <a:rPr lang="en-GB" dirty="0" smtClean="0"/>
              <a:t>Personal opinions misrepresenting the brand</a:t>
            </a:r>
          </a:p>
          <a:p>
            <a:pPr>
              <a:buFont typeface="Arial" panose="020B0604020202020204" pitchFamily="34" charset="0"/>
              <a:buChar char="•"/>
            </a:pPr>
            <a:r>
              <a:rPr lang="en-GB" dirty="0" smtClean="0"/>
              <a:t>Complaints are not actioned and viewed by potential and current customers</a:t>
            </a:r>
          </a:p>
          <a:p>
            <a:pPr lvl="1">
              <a:buFont typeface="Arial" panose="020B0604020202020204" pitchFamily="34" charset="0"/>
              <a:buChar char="•"/>
            </a:pPr>
            <a:r>
              <a:rPr lang="en-GB" dirty="0" smtClean="0"/>
              <a:t>Customers concerns not </a:t>
            </a:r>
            <a:r>
              <a:rPr lang="en-GB" dirty="0" smtClean="0"/>
              <a:t>seen to be important  </a:t>
            </a:r>
            <a:endParaRPr lang="en-GB" dirty="0" smtClean="0"/>
          </a:p>
          <a:p>
            <a:pPr lvl="1">
              <a:buFont typeface="Arial" panose="020B0604020202020204" pitchFamily="34" charset="0"/>
              <a:buChar char="•"/>
            </a:pPr>
            <a:r>
              <a:rPr lang="en-GB" dirty="0" smtClean="0"/>
              <a:t>Customers feel undervalued  </a:t>
            </a:r>
          </a:p>
          <a:p>
            <a:pPr>
              <a:buFont typeface="Arial" panose="020B0604020202020204" pitchFamily="34" charset="0"/>
              <a:buChar char="•"/>
            </a:pPr>
            <a:r>
              <a:rPr lang="en-GB" dirty="0" smtClean="0"/>
              <a:t>Leaked information </a:t>
            </a:r>
          </a:p>
          <a:p>
            <a:pPr lvl="1">
              <a:buFont typeface="Arial" panose="020B0604020202020204" pitchFamily="34" charset="0"/>
              <a:buChar char="•"/>
            </a:pPr>
            <a:r>
              <a:rPr lang="en-GB" dirty="0" smtClean="0"/>
              <a:t>Non public exposure</a:t>
            </a:r>
          </a:p>
          <a:p>
            <a:pPr lvl="1">
              <a:buFont typeface="Arial" panose="020B0604020202020204" pitchFamily="34" charset="0"/>
              <a:buChar char="•"/>
            </a:pPr>
            <a:r>
              <a:rPr lang="en-GB" dirty="0" smtClean="0"/>
              <a:t>Product updates/launches </a:t>
            </a:r>
            <a:r>
              <a:rPr lang="en-GB" dirty="0" smtClean="0"/>
              <a:t>loss of </a:t>
            </a:r>
            <a:r>
              <a:rPr lang="en-GB" dirty="0" smtClean="0"/>
              <a:t>cooperate control</a:t>
            </a:r>
          </a:p>
          <a:p>
            <a:pPr>
              <a:buFont typeface="Arial" panose="020B0604020202020204" pitchFamily="34" charset="0"/>
              <a:buChar char="•"/>
            </a:pPr>
            <a:r>
              <a:rPr lang="en-GB" dirty="0" smtClean="0"/>
              <a:t>Individual based content </a:t>
            </a:r>
          </a:p>
          <a:p>
            <a:pPr lvl="1">
              <a:buFont typeface="Arial" panose="020B0604020202020204" pitchFamily="34" charset="0"/>
              <a:buChar char="•"/>
            </a:pPr>
            <a:r>
              <a:rPr lang="en-GB" dirty="0" smtClean="0"/>
              <a:t>Unorganised content</a:t>
            </a:r>
          </a:p>
          <a:p>
            <a:pPr lvl="1">
              <a:buFont typeface="Arial" panose="020B0604020202020204" pitchFamily="34" charset="0"/>
              <a:buChar char="•"/>
            </a:pPr>
            <a:r>
              <a:rPr lang="en-GB" dirty="0" smtClean="0"/>
              <a:t>Inconsistent messaging </a:t>
            </a:r>
          </a:p>
          <a:p>
            <a:endParaRPr lang="en-GB" dirty="0" smtClean="0"/>
          </a:p>
          <a:p>
            <a:endParaRPr lang="en-GB" dirty="0"/>
          </a:p>
        </p:txBody>
      </p:sp>
    </p:spTree>
    <p:extLst>
      <p:ext uri="{BB962C8B-B14F-4D97-AF65-F5344CB8AC3E}">
        <p14:creationId xmlns:p14="http://schemas.microsoft.com/office/powerpoint/2010/main" val="99907689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229394" y="1845734"/>
            <a:ext cx="7437331" cy="4291956"/>
          </a:xfrm>
          <a:prstGeom prst="rect">
            <a:avLst/>
          </a:prstGeom>
        </p:spPr>
      </p:pic>
      <p:sp>
        <p:nvSpPr>
          <p:cNvPr id="2" name="Title 1"/>
          <p:cNvSpPr>
            <a:spLocks noGrp="1"/>
          </p:cNvSpPr>
          <p:nvPr>
            <p:ph type="title"/>
          </p:nvPr>
        </p:nvSpPr>
        <p:spPr/>
        <p:txBody>
          <a:bodyPr>
            <a:normAutofit fontScale="90000"/>
          </a:bodyPr>
          <a:lstStyle/>
          <a:p>
            <a:r>
              <a:rPr lang="en-US" dirty="0"/>
              <a:t>Why these challenges are as a result of the issue </a:t>
            </a:r>
            <a:br>
              <a:rPr lang="en-US" dirty="0"/>
            </a:br>
            <a:endParaRPr lang="en-GB" dirty="0"/>
          </a:p>
        </p:txBody>
      </p:sp>
      <p:sp>
        <p:nvSpPr>
          <p:cNvPr id="3" name="Content Placeholder 2"/>
          <p:cNvSpPr>
            <a:spLocks noGrp="1"/>
          </p:cNvSpPr>
          <p:nvPr>
            <p:ph idx="1"/>
          </p:nvPr>
        </p:nvSpPr>
        <p:spPr>
          <a:xfrm>
            <a:off x="2342606" y="2585963"/>
            <a:ext cx="10058400" cy="4023360"/>
          </a:xfrm>
        </p:spPr>
        <p:txBody>
          <a:bodyPr/>
          <a:lstStyle/>
          <a:p>
            <a:pPr>
              <a:buFont typeface="Arial" panose="020B0604020202020204" pitchFamily="34" charset="0"/>
              <a:buChar char="•"/>
            </a:pPr>
            <a:r>
              <a:rPr lang="en-GB" dirty="0" smtClean="0"/>
              <a:t> Social media is a free platform for all</a:t>
            </a:r>
          </a:p>
          <a:p>
            <a:pPr>
              <a:buFont typeface="Arial" panose="020B0604020202020204" pitchFamily="34" charset="0"/>
              <a:buChar char="•"/>
            </a:pPr>
            <a:r>
              <a:rPr lang="en-GB" dirty="0" smtClean="0"/>
              <a:t> Once content is launched it is very hard to remove</a:t>
            </a:r>
          </a:p>
          <a:p>
            <a:pPr>
              <a:buFont typeface="Arial" panose="020B0604020202020204" pitchFamily="34" charset="0"/>
              <a:buChar char="•"/>
            </a:pPr>
            <a:r>
              <a:rPr lang="en-GB" dirty="0" smtClean="0"/>
              <a:t> Becomes open forum for putting down the company and its products</a:t>
            </a:r>
          </a:p>
          <a:p>
            <a:pPr>
              <a:buFont typeface="Arial" panose="020B0604020202020204" pitchFamily="34" charset="0"/>
              <a:buChar char="•"/>
            </a:pPr>
            <a:r>
              <a:rPr lang="en-GB" dirty="0" smtClean="0"/>
              <a:t> Enable the customer to take control and voice negativity </a:t>
            </a:r>
          </a:p>
          <a:p>
            <a:pPr>
              <a:buFont typeface="Arial" panose="020B0604020202020204" pitchFamily="34" charset="0"/>
              <a:buChar char="•"/>
            </a:pPr>
            <a:r>
              <a:rPr lang="en-GB" dirty="0" smtClean="0"/>
              <a:t> Does not enable Marketing to progress on a journey with customer</a:t>
            </a:r>
          </a:p>
          <a:p>
            <a:pPr>
              <a:buFont typeface="Arial" panose="020B0604020202020204" pitchFamily="34" charset="0"/>
              <a:buChar char="•"/>
            </a:pPr>
            <a:r>
              <a:rPr lang="en-GB" dirty="0" smtClean="0"/>
              <a:t> Content becomes sporadic and jumps around  </a:t>
            </a:r>
          </a:p>
          <a:p>
            <a:pPr marL="0" indent="0">
              <a:buNone/>
            </a:pPr>
            <a:endParaRPr lang="en-GB" dirty="0" smtClean="0"/>
          </a:p>
        </p:txBody>
      </p:sp>
    </p:spTree>
    <p:extLst>
      <p:ext uri="{BB962C8B-B14F-4D97-AF65-F5344CB8AC3E}">
        <p14:creationId xmlns:p14="http://schemas.microsoft.com/office/powerpoint/2010/main" val="177088681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How to respond to Social </a:t>
            </a:r>
            <a:r>
              <a:rPr lang="en-US" dirty="0" smtClean="0"/>
              <a:t>Media</a:t>
            </a:r>
            <a:r>
              <a:rPr lang="en-US" dirty="0"/>
              <a:t/>
            </a:r>
            <a:br>
              <a:rPr lang="en-US" dirty="0"/>
            </a:br>
            <a:endParaRPr lang="en-GB" dirty="0"/>
          </a:p>
        </p:txBody>
      </p:sp>
      <p:sp>
        <p:nvSpPr>
          <p:cNvPr id="3" name="Content Placeholder 2"/>
          <p:cNvSpPr>
            <a:spLocks noGrp="1"/>
          </p:cNvSpPr>
          <p:nvPr>
            <p:ph idx="1"/>
          </p:nvPr>
        </p:nvSpPr>
        <p:spPr>
          <a:xfrm>
            <a:off x="408708" y="1863436"/>
            <a:ext cx="6096001" cy="4031673"/>
          </a:xfrm>
        </p:spPr>
        <p:txBody>
          <a:bodyPr>
            <a:normAutofit fontScale="92500" lnSpcReduction="10000"/>
          </a:bodyPr>
          <a:lstStyle/>
          <a:p>
            <a:pPr>
              <a:buFont typeface="Arial" panose="020B0604020202020204" pitchFamily="34" charset="0"/>
              <a:buChar char="•"/>
            </a:pPr>
            <a:r>
              <a:rPr lang="en-GB" dirty="0" smtClean="0"/>
              <a:t> Coherent cooperate social media policy – </a:t>
            </a:r>
          </a:p>
          <a:p>
            <a:pPr lvl="2">
              <a:buFont typeface="Arial" panose="020B0604020202020204" pitchFamily="34" charset="0"/>
              <a:buChar char="•"/>
            </a:pPr>
            <a:r>
              <a:rPr lang="en-US" dirty="0" smtClean="0"/>
              <a:t>Large </a:t>
            </a:r>
            <a:r>
              <a:rPr lang="en-US" dirty="0"/>
              <a:t>majority of policies</a:t>
            </a:r>
            <a:r>
              <a:rPr lang="en-US" dirty="0" smtClean="0"/>
              <a:t>, that increasingly inhibit communicative </a:t>
            </a:r>
            <a:r>
              <a:rPr lang="en-US" dirty="0"/>
              <a:t>tenets of contemporary </a:t>
            </a:r>
            <a:r>
              <a:rPr lang="en-US" dirty="0" smtClean="0"/>
              <a:t>Corporate Social Responsibilities, </a:t>
            </a:r>
            <a:r>
              <a:rPr lang="en-US" dirty="0"/>
              <a:t>are contrary </a:t>
            </a:r>
            <a:r>
              <a:rPr lang="en-US" dirty="0" smtClean="0"/>
              <a:t>to international </a:t>
            </a:r>
            <a:r>
              <a:rPr lang="en-US" dirty="0"/>
              <a:t>CSR guidelines </a:t>
            </a:r>
            <a:r>
              <a:rPr lang="en-US" dirty="0" smtClean="0"/>
              <a:t>such as the </a:t>
            </a:r>
            <a:r>
              <a:rPr lang="en-US" dirty="0"/>
              <a:t>UN Global </a:t>
            </a:r>
            <a:r>
              <a:rPr lang="en-US" dirty="0" smtClean="0"/>
              <a:t>Compact agreement. Such as, free speech</a:t>
            </a:r>
            <a:r>
              <a:rPr lang="en-US" dirty="0"/>
              <a:t>, collective information sharing, and </a:t>
            </a:r>
            <a:r>
              <a:rPr lang="en-US" dirty="0" smtClean="0"/>
              <a:t>stakeholder engagement/dialogue (</a:t>
            </a:r>
            <a:r>
              <a:rPr lang="en-US" dirty="0" err="1" smtClean="0"/>
              <a:t>Stohl</a:t>
            </a:r>
            <a:r>
              <a:rPr lang="en-US" dirty="0" smtClean="0"/>
              <a:t> C et al. 2017) </a:t>
            </a:r>
          </a:p>
          <a:p>
            <a:pPr lvl="2">
              <a:buFont typeface="Arial" panose="020B0604020202020204" pitchFamily="34" charset="0"/>
              <a:buChar char="•"/>
            </a:pPr>
            <a:r>
              <a:rPr lang="en-GB" dirty="0"/>
              <a:t>Guidelines over publishing company material through personal accounts</a:t>
            </a:r>
          </a:p>
          <a:p>
            <a:pPr lvl="2">
              <a:buFont typeface="Arial" panose="020B0604020202020204" pitchFamily="34" charset="0"/>
              <a:buChar char="•"/>
            </a:pPr>
            <a:r>
              <a:rPr lang="en-GB" dirty="0"/>
              <a:t>Guidelines toward competitor comments likes and </a:t>
            </a:r>
            <a:r>
              <a:rPr lang="en-GB" dirty="0" smtClean="0"/>
              <a:t>shares</a:t>
            </a:r>
          </a:p>
          <a:p>
            <a:pPr lvl="2">
              <a:buFont typeface="Arial" panose="020B0604020202020204" pitchFamily="34" charset="0"/>
              <a:buChar char="•"/>
            </a:pPr>
            <a:r>
              <a:rPr lang="en-US" dirty="0"/>
              <a:t>Disciplinary guidelines for repeat offenders (internal)</a:t>
            </a:r>
          </a:p>
          <a:p>
            <a:pPr lvl="1">
              <a:buFont typeface="Arial" panose="020B0604020202020204" pitchFamily="34" charset="0"/>
              <a:buChar char="•"/>
            </a:pPr>
            <a:endParaRPr lang="en-US" dirty="0"/>
          </a:p>
          <a:p>
            <a:pPr>
              <a:buFont typeface="Arial" panose="020B0604020202020204" pitchFamily="34" charset="0"/>
              <a:buChar char="•"/>
            </a:pPr>
            <a:r>
              <a:rPr lang="en-GB" dirty="0" smtClean="0"/>
              <a:t>Response to negative commentary (Sullivan 2017)</a:t>
            </a:r>
          </a:p>
          <a:p>
            <a:pPr lvl="2">
              <a:buFont typeface="Arial" panose="020B0604020202020204" pitchFamily="34" charset="0"/>
              <a:buChar char="•"/>
            </a:pPr>
            <a:r>
              <a:rPr lang="en-GB" dirty="0" smtClean="0"/>
              <a:t>Respond quickly</a:t>
            </a:r>
          </a:p>
          <a:p>
            <a:pPr lvl="2">
              <a:buFont typeface="Arial" panose="020B0604020202020204" pitchFamily="34" charset="0"/>
              <a:buChar char="•"/>
            </a:pPr>
            <a:r>
              <a:rPr lang="en-GB" dirty="0" smtClean="0"/>
              <a:t>Don’t delete the comment</a:t>
            </a:r>
          </a:p>
          <a:p>
            <a:pPr lvl="2">
              <a:buFont typeface="Arial" panose="020B0604020202020204" pitchFamily="34" charset="0"/>
              <a:buChar char="•"/>
            </a:pPr>
            <a:r>
              <a:rPr lang="en-GB" dirty="0" smtClean="0"/>
              <a:t>Take the conversation off line</a:t>
            </a:r>
          </a:p>
          <a:p>
            <a:pPr lvl="2">
              <a:buFont typeface="Arial" panose="020B0604020202020204" pitchFamily="34" charset="0"/>
              <a:buChar char="•"/>
            </a:pPr>
            <a:r>
              <a:rPr lang="en-GB" dirty="0" smtClean="0"/>
              <a:t>Monitor all comments</a:t>
            </a:r>
          </a:p>
          <a:p>
            <a:pPr lvl="2">
              <a:buFont typeface="Arial" panose="020B0604020202020204" pitchFamily="34" charset="0"/>
              <a:buChar char="•"/>
            </a:pPr>
            <a:r>
              <a:rPr lang="en-GB" dirty="0" smtClean="0"/>
              <a:t>Give generic responses</a:t>
            </a:r>
          </a:p>
          <a:p>
            <a:pPr lvl="2">
              <a:buFont typeface="Arial" panose="020B0604020202020204" pitchFamily="34" charset="0"/>
              <a:buChar char="•"/>
            </a:pPr>
            <a:r>
              <a:rPr lang="en-GB" dirty="0" smtClean="0"/>
              <a:t>Create action plan for difficult cases </a:t>
            </a:r>
            <a:endParaRPr lang="en-GB" dirty="0"/>
          </a:p>
        </p:txBody>
      </p:sp>
      <p:sp>
        <p:nvSpPr>
          <p:cNvPr id="4" name="Content Placeholder 2"/>
          <p:cNvSpPr txBox="1">
            <a:spLocks/>
          </p:cNvSpPr>
          <p:nvPr/>
        </p:nvSpPr>
        <p:spPr>
          <a:xfrm>
            <a:off x="6722226" y="1939636"/>
            <a:ext cx="5067992" cy="3671455"/>
          </a:xfrm>
          <a:prstGeom prst="rect">
            <a:avLst/>
          </a:prstGeom>
        </p:spPr>
        <p:txBody>
          <a:bodyPr vert="horz" lIns="0" tIns="45720" rIns="0" bIns="45720" rtlCol="0">
            <a:normAutofit fontScale="85000" lnSpcReduction="2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buFont typeface="Arial" panose="020B0604020202020204" pitchFamily="34" charset="0"/>
              <a:buChar char="•"/>
            </a:pPr>
            <a:r>
              <a:rPr lang="en-GB" dirty="0" smtClean="0"/>
              <a:t>Corporate messaging direction (Sherman A 2021)</a:t>
            </a:r>
          </a:p>
          <a:p>
            <a:pPr lvl="2">
              <a:buFont typeface="Arial" panose="020B0604020202020204" pitchFamily="34" charset="0"/>
              <a:buChar char="•"/>
            </a:pPr>
            <a:r>
              <a:rPr lang="en-US" dirty="0" smtClean="0"/>
              <a:t>A social media messaging map is based on your brand qualities A map that’s clearly organized encourages conversations between your brand and your audience while acting as the North Star to keep your messaging on track.</a:t>
            </a:r>
          </a:p>
          <a:p>
            <a:pPr lvl="2">
              <a:buFont typeface="Arial" panose="020B0604020202020204" pitchFamily="34" charset="0"/>
              <a:buChar char="•"/>
            </a:pPr>
            <a:r>
              <a:rPr lang="en-US" dirty="0" smtClean="0"/>
              <a:t>Who you’re trying to reach</a:t>
            </a:r>
          </a:p>
          <a:p>
            <a:pPr lvl="2">
              <a:buFont typeface="Arial" panose="020B0604020202020204" pitchFamily="34" charset="0"/>
              <a:buChar char="•"/>
            </a:pPr>
            <a:r>
              <a:rPr lang="en-US" dirty="0" smtClean="0"/>
              <a:t>What you want to say to them</a:t>
            </a:r>
          </a:p>
          <a:p>
            <a:pPr lvl="2">
              <a:buFont typeface="Arial" panose="020B0604020202020204" pitchFamily="34" charset="0"/>
              <a:buChar char="•"/>
            </a:pPr>
            <a:r>
              <a:rPr lang="en-US" dirty="0" smtClean="0"/>
              <a:t>How to attract their attention and engage them in conversation</a:t>
            </a:r>
          </a:p>
          <a:p>
            <a:pPr lvl="2">
              <a:buFont typeface="Arial" panose="020B0604020202020204" pitchFamily="34" charset="0"/>
              <a:buChar char="•"/>
            </a:pPr>
            <a:r>
              <a:rPr lang="en-US" dirty="0" smtClean="0"/>
              <a:t>What actions you want to drive</a:t>
            </a:r>
          </a:p>
          <a:p>
            <a:pPr lvl="2">
              <a:buFont typeface="Arial" panose="020B0604020202020204" pitchFamily="34" charset="0"/>
              <a:buChar char="•"/>
            </a:pPr>
            <a:endParaRPr lang="en-US" dirty="0"/>
          </a:p>
          <a:p>
            <a:pPr lvl="2">
              <a:buFont typeface="Arial" panose="020B0604020202020204" pitchFamily="34" charset="0"/>
              <a:buChar char="•"/>
            </a:pPr>
            <a:endParaRPr lang="en-GB" dirty="0" smtClean="0"/>
          </a:p>
          <a:p>
            <a:pPr>
              <a:buFont typeface="Arial" panose="020B0604020202020204" pitchFamily="34" charset="0"/>
              <a:buChar char="•"/>
            </a:pPr>
            <a:r>
              <a:rPr lang="en-GB" dirty="0"/>
              <a:t>Dedicated Social media monitoring (</a:t>
            </a:r>
            <a:r>
              <a:rPr lang="en-GB" dirty="0" err="1"/>
              <a:t>Chenn</a:t>
            </a:r>
            <a:r>
              <a:rPr lang="en-GB" dirty="0"/>
              <a:t> J 2018)</a:t>
            </a:r>
          </a:p>
          <a:p>
            <a:pPr lvl="2">
              <a:buFont typeface="Arial" panose="020B0604020202020204" pitchFamily="34" charset="0"/>
              <a:buChar char="•"/>
            </a:pPr>
            <a:r>
              <a:rPr lang="en-GB" dirty="0"/>
              <a:t>Work with Brand advocates</a:t>
            </a:r>
          </a:p>
          <a:p>
            <a:pPr lvl="2">
              <a:buFont typeface="Arial" panose="020B0604020202020204" pitchFamily="34" charset="0"/>
              <a:buChar char="•"/>
            </a:pPr>
            <a:r>
              <a:rPr lang="en-US" dirty="0"/>
              <a:t>consumers reach out to brands on social because they had </a:t>
            </a:r>
            <a:r>
              <a:rPr lang="en-US" dirty="0" smtClean="0"/>
              <a:t>:</a:t>
            </a:r>
          </a:p>
          <a:p>
            <a:pPr lvl="2">
              <a:buFont typeface="Arial" panose="020B0604020202020204" pitchFamily="34" charset="0"/>
              <a:buChar char="•"/>
            </a:pPr>
            <a:r>
              <a:rPr lang="en-US" dirty="0" smtClean="0"/>
              <a:t>Great experience 59%</a:t>
            </a:r>
          </a:p>
          <a:p>
            <a:pPr lvl="2">
              <a:buFont typeface="Arial" panose="020B0604020202020204" pitchFamily="34" charset="0"/>
              <a:buChar char="•"/>
            </a:pPr>
            <a:r>
              <a:rPr lang="en-US" dirty="0" smtClean="0"/>
              <a:t>Product </a:t>
            </a:r>
            <a:r>
              <a:rPr lang="en-US" dirty="0"/>
              <a:t>or service question 47%</a:t>
            </a:r>
          </a:p>
          <a:p>
            <a:pPr lvl="2">
              <a:buFont typeface="Arial" panose="020B0604020202020204" pitchFamily="34" charset="0"/>
              <a:buChar char="•"/>
            </a:pPr>
            <a:r>
              <a:rPr lang="en-US" dirty="0"/>
              <a:t>Bad experience 40% </a:t>
            </a:r>
          </a:p>
          <a:p>
            <a:endParaRPr lang="en-GB" dirty="0" smtClean="0"/>
          </a:p>
          <a:p>
            <a:endParaRPr lang="en-GB" dirty="0"/>
          </a:p>
        </p:txBody>
      </p:sp>
    </p:spTree>
    <p:extLst>
      <p:ext uri="{BB962C8B-B14F-4D97-AF65-F5344CB8AC3E}">
        <p14:creationId xmlns:p14="http://schemas.microsoft.com/office/powerpoint/2010/main" val="45222789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Benefits and disadvantages of the response </a:t>
            </a:r>
            <a:endParaRPr lang="en-GB" dirty="0"/>
          </a:p>
        </p:txBody>
      </p:sp>
      <p:pic>
        <p:nvPicPr>
          <p:cNvPr id="4" name="Picture 3"/>
          <p:cNvPicPr>
            <a:picLocks noChangeAspect="1"/>
          </p:cNvPicPr>
          <p:nvPr/>
        </p:nvPicPr>
        <p:blipFill>
          <a:blip r:embed="rId2"/>
          <a:stretch>
            <a:fillRect/>
          </a:stretch>
        </p:blipFill>
        <p:spPr>
          <a:xfrm>
            <a:off x="832303" y="1869479"/>
            <a:ext cx="4881120" cy="4292739"/>
          </a:xfrm>
          <a:prstGeom prst="rect">
            <a:avLst/>
          </a:prstGeom>
        </p:spPr>
      </p:pic>
      <p:pic>
        <p:nvPicPr>
          <p:cNvPr id="5" name="Content Placeholder 4"/>
          <p:cNvPicPr>
            <a:picLocks noGrp="1" noChangeAspect="1"/>
          </p:cNvPicPr>
          <p:nvPr>
            <p:ph idx="1"/>
          </p:nvPr>
        </p:nvPicPr>
        <p:blipFill>
          <a:blip r:embed="rId2"/>
          <a:stretch>
            <a:fillRect/>
          </a:stretch>
        </p:blipFill>
        <p:spPr>
          <a:xfrm>
            <a:off x="6607835" y="1869479"/>
            <a:ext cx="4912378" cy="4297849"/>
          </a:xfrm>
          <a:prstGeom prst="rect">
            <a:avLst/>
          </a:prstGeom>
        </p:spPr>
      </p:pic>
      <p:sp>
        <p:nvSpPr>
          <p:cNvPr id="6" name="TextBox 5"/>
          <p:cNvSpPr txBox="1"/>
          <p:nvPr/>
        </p:nvSpPr>
        <p:spPr>
          <a:xfrm>
            <a:off x="6838354" y="1920861"/>
            <a:ext cx="4681859" cy="4832092"/>
          </a:xfrm>
          <a:prstGeom prst="rect">
            <a:avLst/>
          </a:prstGeom>
          <a:noFill/>
        </p:spPr>
        <p:txBody>
          <a:bodyPr wrap="square" rtlCol="0">
            <a:spAutoFit/>
          </a:bodyPr>
          <a:lstStyle/>
          <a:p>
            <a:r>
              <a:rPr lang="en-GB" sz="1600" dirty="0" smtClean="0"/>
              <a:t>Disadvantages</a:t>
            </a:r>
          </a:p>
          <a:p>
            <a:endParaRPr lang="en-GB" sz="1600" dirty="0"/>
          </a:p>
          <a:p>
            <a:pPr marL="285750" indent="-285750">
              <a:buFont typeface="Arial" panose="020B0604020202020204" pitchFamily="34" charset="0"/>
              <a:buChar char="•"/>
            </a:pPr>
            <a:r>
              <a:rPr lang="en-GB" sz="1600" dirty="0" smtClean="0"/>
              <a:t>One </a:t>
            </a:r>
            <a:r>
              <a:rPr lang="en-GB" sz="1600" dirty="0" smtClean="0"/>
              <a:t>size does not fit all, </a:t>
            </a:r>
            <a:r>
              <a:rPr lang="en-US" sz="1600" dirty="0" smtClean="0"/>
              <a:t>marketing must </a:t>
            </a:r>
            <a:r>
              <a:rPr lang="en-US" sz="1600" dirty="0"/>
              <a:t>segment </a:t>
            </a:r>
            <a:r>
              <a:rPr lang="en-US" sz="1600" dirty="0" smtClean="0"/>
              <a:t>social </a:t>
            </a:r>
            <a:r>
              <a:rPr lang="en-US" sz="1600" dirty="0"/>
              <a:t>media platforms as each offers unique value </a:t>
            </a:r>
            <a:r>
              <a:rPr lang="en-US" sz="1600" dirty="0" smtClean="0"/>
              <a:t>propositions, (Pelletier M et al. 2020)</a:t>
            </a:r>
          </a:p>
          <a:p>
            <a:pPr marL="285750" indent="-285750">
              <a:buFont typeface="Arial" panose="020B0604020202020204" pitchFamily="34" charset="0"/>
              <a:buChar char="•"/>
            </a:pPr>
            <a:endParaRPr lang="en-US" sz="1600" dirty="0"/>
          </a:p>
          <a:p>
            <a:pPr marL="285750" indent="-285750">
              <a:buFont typeface="Arial" panose="020B0604020202020204" pitchFamily="34" charset="0"/>
              <a:buChar char="•"/>
            </a:pPr>
            <a:r>
              <a:rPr lang="en-US" sz="1600" dirty="0"/>
              <a:t>Boyd Joshua (2018), 96% of the consumers discussing brands online do not follow the brands’ owned profiles</a:t>
            </a:r>
            <a:r>
              <a:rPr lang="en-US" sz="1600" dirty="0" smtClean="0"/>
              <a:t>.</a:t>
            </a:r>
          </a:p>
          <a:p>
            <a:pPr marL="285750" indent="-285750">
              <a:buFont typeface="Arial" panose="020B0604020202020204" pitchFamily="34" charset="0"/>
              <a:buChar char="•"/>
            </a:pPr>
            <a:endParaRPr lang="en-US" sz="1600" dirty="0"/>
          </a:p>
          <a:p>
            <a:pPr marL="285750" indent="-285750">
              <a:buFont typeface="Arial" panose="020B0604020202020204" pitchFamily="34" charset="0"/>
              <a:buChar char="•"/>
            </a:pPr>
            <a:r>
              <a:rPr lang="en-US" sz="1600" dirty="0"/>
              <a:t>over-posting content on social media can have an adverse effect on brand </a:t>
            </a:r>
            <a:r>
              <a:rPr lang="en-US" sz="1600" dirty="0" smtClean="0"/>
              <a:t>(Shay 2019)</a:t>
            </a:r>
          </a:p>
          <a:p>
            <a:pPr marL="285750" indent="-285750">
              <a:buFont typeface="Arial" panose="020B0604020202020204" pitchFamily="34" charset="0"/>
              <a:buChar char="•"/>
            </a:pPr>
            <a:endParaRPr lang="en-US" sz="1600" dirty="0"/>
          </a:p>
          <a:p>
            <a:pPr marL="285750" indent="-285750">
              <a:buFont typeface="Arial" panose="020B0604020202020204" pitchFamily="34" charset="0"/>
              <a:buChar char="•"/>
            </a:pPr>
            <a:r>
              <a:rPr lang="en-US" sz="1600" dirty="0"/>
              <a:t>difficulty of verifying information that is presented online. It has become increasingly apparent that social media is a powerful platform for the spread of false </a:t>
            </a:r>
            <a:r>
              <a:rPr lang="en-US" sz="1600" dirty="0" smtClean="0"/>
              <a:t>information (</a:t>
            </a:r>
            <a:r>
              <a:rPr lang="en-US" sz="1600" dirty="0" err="1" smtClean="0"/>
              <a:t>Kohli</a:t>
            </a:r>
            <a:r>
              <a:rPr lang="en-US" sz="1600" dirty="0" smtClean="0"/>
              <a:t> M. 2018)</a:t>
            </a:r>
          </a:p>
          <a:p>
            <a:endParaRPr lang="en-US" dirty="0"/>
          </a:p>
          <a:p>
            <a:endParaRPr lang="en-GB" dirty="0"/>
          </a:p>
        </p:txBody>
      </p:sp>
      <p:sp>
        <p:nvSpPr>
          <p:cNvPr id="7" name="Rectangle 6"/>
          <p:cNvSpPr/>
          <p:nvPr/>
        </p:nvSpPr>
        <p:spPr>
          <a:xfrm>
            <a:off x="1097280" y="2074750"/>
            <a:ext cx="4301197" cy="4524315"/>
          </a:xfrm>
          <a:prstGeom prst="rect">
            <a:avLst/>
          </a:prstGeom>
        </p:spPr>
        <p:txBody>
          <a:bodyPr wrap="square">
            <a:spAutoFit/>
          </a:bodyPr>
          <a:lstStyle/>
          <a:p>
            <a:r>
              <a:rPr lang="en-US" sz="1600" dirty="0" smtClean="0"/>
              <a:t>Benefits </a:t>
            </a:r>
          </a:p>
          <a:p>
            <a:pPr marL="285750" indent="-285750">
              <a:buFont typeface="Arial" panose="020B0604020202020204" pitchFamily="34" charset="0"/>
              <a:buChar char="•"/>
            </a:pPr>
            <a:endParaRPr lang="en-US" sz="1600" dirty="0"/>
          </a:p>
          <a:p>
            <a:pPr marL="285750" indent="-285750">
              <a:buFont typeface="Arial" panose="020B0604020202020204" pitchFamily="34" charset="0"/>
              <a:buChar char="•"/>
            </a:pPr>
            <a:r>
              <a:rPr lang="en-US" sz="1600" dirty="0" smtClean="0"/>
              <a:t>Co-creation</a:t>
            </a:r>
            <a:r>
              <a:rPr lang="en-US" sz="1600" dirty="0"/>
              <a:t>, </a:t>
            </a:r>
            <a:r>
              <a:rPr lang="en-US" sz="1600" dirty="0" smtClean="0"/>
              <a:t>participation, </a:t>
            </a:r>
            <a:r>
              <a:rPr lang="en-US" sz="1600" dirty="0"/>
              <a:t>sharing </a:t>
            </a:r>
            <a:r>
              <a:rPr lang="en-US" sz="1600" dirty="0" smtClean="0"/>
              <a:t>and collaboration,  generate  value and a positive influence, (</a:t>
            </a:r>
            <a:r>
              <a:rPr lang="en-US" sz="1600" dirty="0" err="1" smtClean="0"/>
              <a:t>Hajli</a:t>
            </a:r>
            <a:r>
              <a:rPr lang="en-US" sz="1600" dirty="0" smtClean="0"/>
              <a:t> N 2014)</a:t>
            </a:r>
          </a:p>
          <a:p>
            <a:pPr marL="285750" indent="-285750">
              <a:buFont typeface="Arial" panose="020B0604020202020204" pitchFamily="34" charset="0"/>
              <a:buChar char="•"/>
            </a:pPr>
            <a:endParaRPr lang="en-US" sz="1600" dirty="0" smtClean="0"/>
          </a:p>
          <a:p>
            <a:pPr marL="285750" indent="-285750">
              <a:buFont typeface="Arial" panose="020B0604020202020204" pitchFamily="34" charset="0"/>
              <a:buChar char="•"/>
            </a:pPr>
            <a:r>
              <a:rPr lang="en-US" sz="1600" dirty="0" smtClean="0"/>
              <a:t>lower </a:t>
            </a:r>
            <a:r>
              <a:rPr lang="en-US" sz="1600" dirty="0"/>
              <a:t>costs, improved brand awareness and increased sales</a:t>
            </a:r>
            <a:r>
              <a:rPr lang="en-US" sz="1600" dirty="0" smtClean="0"/>
              <a:t>. (</a:t>
            </a:r>
            <a:r>
              <a:rPr lang="en-US" sz="1600" dirty="0" err="1"/>
              <a:t>D</a:t>
            </a:r>
            <a:r>
              <a:rPr lang="en-US" sz="1600" dirty="0" err="1" smtClean="0"/>
              <a:t>wivedi</a:t>
            </a:r>
            <a:r>
              <a:rPr lang="en-US" sz="1600" dirty="0" smtClean="0"/>
              <a:t> Y. et al. 2020)</a:t>
            </a:r>
          </a:p>
          <a:p>
            <a:pPr marL="285750" indent="-285750">
              <a:buFont typeface="Arial" panose="020B0604020202020204" pitchFamily="34" charset="0"/>
              <a:buChar char="•"/>
            </a:pPr>
            <a:endParaRPr lang="en-US" sz="1600" dirty="0" smtClean="0"/>
          </a:p>
          <a:p>
            <a:pPr marL="285750" indent="-285750">
              <a:buFont typeface="Arial" panose="020B0604020202020204" pitchFamily="34" charset="0"/>
              <a:buChar char="•"/>
            </a:pPr>
            <a:r>
              <a:rPr lang="en-US" sz="1600" dirty="0" smtClean="0"/>
              <a:t>Engagement </a:t>
            </a:r>
            <a:r>
              <a:rPr lang="en-US" sz="1600" dirty="0"/>
              <a:t>behaviors and customer journeys enhanced </a:t>
            </a:r>
            <a:r>
              <a:rPr lang="it-IT" sz="1600" dirty="0"/>
              <a:t>. (Dwivedi Y. et al. 2020</a:t>
            </a:r>
            <a:r>
              <a:rPr lang="it-IT" sz="1600" dirty="0" smtClean="0"/>
              <a:t>)</a:t>
            </a:r>
            <a:r>
              <a:rPr lang="en-US" sz="1600" dirty="0" smtClean="0"/>
              <a:t> </a:t>
            </a:r>
          </a:p>
          <a:p>
            <a:pPr marL="285750" indent="-285750">
              <a:buFont typeface="Arial" panose="020B0604020202020204" pitchFamily="34" charset="0"/>
              <a:buChar char="•"/>
            </a:pPr>
            <a:endParaRPr lang="en-US" sz="1600" dirty="0" smtClean="0"/>
          </a:p>
          <a:p>
            <a:pPr marL="285750" indent="-285750">
              <a:buFont typeface="Arial" panose="020B0604020202020204" pitchFamily="34" charset="0"/>
              <a:buChar char="•"/>
            </a:pPr>
            <a:r>
              <a:rPr lang="en-US" sz="1600" dirty="0" smtClean="0"/>
              <a:t>Social </a:t>
            </a:r>
            <a:r>
              <a:rPr lang="en-US" sz="1600" dirty="0"/>
              <a:t>media affects all aspects of the Internet and transforms the role of Internet in </a:t>
            </a:r>
            <a:r>
              <a:rPr lang="en-US" sz="1600" dirty="0" smtClean="0"/>
              <a:t>people's lives (Universal McCann 2008)</a:t>
            </a:r>
          </a:p>
          <a:p>
            <a:pPr marL="285750" indent="-285750">
              <a:buFont typeface="Arial" panose="020B0604020202020204" pitchFamily="34" charset="0"/>
              <a:buChar char="•"/>
            </a:pPr>
            <a:endParaRPr lang="it-IT" sz="1600" dirty="0"/>
          </a:p>
          <a:p>
            <a:endParaRPr lang="en-US" sz="1600" dirty="0"/>
          </a:p>
          <a:p>
            <a:endParaRPr lang="en-GB" sz="1600" dirty="0"/>
          </a:p>
        </p:txBody>
      </p:sp>
    </p:spTree>
    <p:extLst>
      <p:ext uri="{BB962C8B-B14F-4D97-AF65-F5344CB8AC3E}">
        <p14:creationId xmlns:p14="http://schemas.microsoft.com/office/powerpoint/2010/main" val="270561684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 :</a:t>
            </a:r>
            <a:endParaRPr lang="en-GB" dirty="0"/>
          </a:p>
        </p:txBody>
      </p:sp>
      <p:sp>
        <p:nvSpPr>
          <p:cNvPr id="3" name="Content Placeholder 2"/>
          <p:cNvSpPr>
            <a:spLocks noGrp="1"/>
          </p:cNvSpPr>
          <p:nvPr>
            <p:ph idx="1"/>
          </p:nvPr>
        </p:nvSpPr>
        <p:spPr/>
        <p:txBody>
          <a:bodyPr>
            <a:normAutofit fontScale="77500" lnSpcReduction="20000"/>
          </a:bodyPr>
          <a:lstStyle/>
          <a:p>
            <a:r>
              <a:rPr lang="en-US" dirty="0" smtClean="0"/>
              <a:t>Social </a:t>
            </a:r>
            <a:r>
              <a:rPr lang="en-US" dirty="0"/>
              <a:t>media transforms how consumers share information and interact with brands (</a:t>
            </a:r>
            <a:r>
              <a:rPr lang="en-US" dirty="0" err="1"/>
              <a:t>Lamberton</a:t>
            </a:r>
            <a:r>
              <a:rPr lang="en-US" dirty="0"/>
              <a:t> &amp; Stephen, 2016</a:t>
            </a:r>
            <a:r>
              <a:rPr lang="en-US" dirty="0" smtClean="0"/>
              <a:t>). The use of social media presents a marketing format that can be accessed by the vast majority of the population in real time instantly. </a:t>
            </a:r>
            <a:r>
              <a:rPr lang="en-US" dirty="0"/>
              <a:t>It has also showed that marketing through social media significantly helps to create and promote brand awareness which in turn leads to increased companies’ sales performance (al- </a:t>
            </a:r>
            <a:r>
              <a:rPr lang="en-US" dirty="0" err="1"/>
              <a:t>Mohammadi</a:t>
            </a:r>
            <a:r>
              <a:rPr lang="en-US" dirty="0"/>
              <a:t> R. </a:t>
            </a:r>
            <a:r>
              <a:rPr lang="en-US" dirty="0" err="1"/>
              <a:t>Gazzaz</a:t>
            </a:r>
            <a:r>
              <a:rPr lang="en-US" dirty="0"/>
              <a:t> H 2020). </a:t>
            </a:r>
            <a:endParaRPr lang="en-GB" dirty="0"/>
          </a:p>
          <a:p>
            <a:r>
              <a:rPr lang="en-US" dirty="0" smtClean="0"/>
              <a:t>The challenges of corporate Social media can be </a:t>
            </a:r>
            <a:r>
              <a:rPr lang="en-US" dirty="0" smtClean="0"/>
              <a:t>overcome through a coherent policy that ensure all employees are in agreement to content and publishing of company information. </a:t>
            </a:r>
            <a:r>
              <a:rPr lang="en-US" dirty="0" smtClean="0"/>
              <a:t>The largest risks are negative commentary, inappropriate content and keeping </a:t>
            </a:r>
            <a:r>
              <a:rPr lang="en-US" dirty="0"/>
              <a:t>content </a:t>
            </a:r>
            <a:r>
              <a:rPr lang="en-US" dirty="0" smtClean="0"/>
              <a:t>honest and engaging, </a:t>
            </a:r>
            <a:r>
              <a:rPr lang="en-US" dirty="0" smtClean="0"/>
              <a:t>this can be over come by ensuring a clear policy that quickly comments back to the users and takes the conversation off line and if necessary removing the inappropriate content. Social </a:t>
            </a:r>
            <a:r>
              <a:rPr lang="en-US" dirty="0"/>
              <a:t>media needs to be </a:t>
            </a:r>
            <a:r>
              <a:rPr lang="en-US" dirty="0" smtClean="0"/>
              <a:t>current </a:t>
            </a:r>
            <a:r>
              <a:rPr lang="en-US" dirty="0"/>
              <a:t>and tell a story to keep the audience engaged, this can be drawn form a strategic plan to ensure the customer is being taken on a </a:t>
            </a:r>
            <a:r>
              <a:rPr lang="en-US" dirty="0" smtClean="0"/>
              <a:t>journey, which includes ensuring correct information and valid sources are used for any information shared. </a:t>
            </a:r>
          </a:p>
          <a:p>
            <a:r>
              <a:rPr lang="en-US" dirty="0" smtClean="0"/>
              <a:t>Providing a clear direction </a:t>
            </a:r>
            <a:r>
              <a:rPr lang="en-US" dirty="0" smtClean="0"/>
              <a:t>within </a:t>
            </a:r>
            <a:r>
              <a:rPr lang="en-US" dirty="0" smtClean="0"/>
              <a:t>the </a:t>
            </a:r>
            <a:r>
              <a:rPr lang="en-US" dirty="0" smtClean="0"/>
              <a:t>organization by giving responsibly to </a:t>
            </a:r>
            <a:r>
              <a:rPr lang="en-US" dirty="0" smtClean="0"/>
              <a:t>individuals </a:t>
            </a:r>
            <a:r>
              <a:rPr lang="en-US" dirty="0" smtClean="0"/>
              <a:t>and addressing </a:t>
            </a:r>
            <a:r>
              <a:rPr lang="en-US" dirty="0" smtClean="0"/>
              <a:t>inconsistency and customer comments</a:t>
            </a:r>
            <a:r>
              <a:rPr lang="en-US" dirty="0" smtClean="0"/>
              <a:t>, will drive a clear direction and </a:t>
            </a:r>
            <a:r>
              <a:rPr lang="en-US" dirty="0" err="1" smtClean="0"/>
              <a:t>coherant</a:t>
            </a:r>
            <a:r>
              <a:rPr lang="en-US" dirty="0" smtClean="0"/>
              <a:t> approach, we can also ensure development </a:t>
            </a:r>
            <a:r>
              <a:rPr lang="en-US" dirty="0"/>
              <a:t>and monitoring is </a:t>
            </a:r>
            <a:r>
              <a:rPr lang="en-US" dirty="0" smtClean="0"/>
              <a:t>undertaken </a:t>
            </a:r>
            <a:r>
              <a:rPr lang="en-US" dirty="0"/>
              <a:t>to provide a customer lead portal that </a:t>
            </a:r>
            <a:r>
              <a:rPr lang="en-US" dirty="0" smtClean="0"/>
              <a:t>offers interaction for </a:t>
            </a:r>
            <a:r>
              <a:rPr lang="en-US" dirty="0"/>
              <a:t>the </a:t>
            </a:r>
            <a:r>
              <a:rPr lang="en-US" dirty="0" smtClean="0"/>
              <a:t>brand, that will also support the organizational performance</a:t>
            </a:r>
            <a:r>
              <a:rPr lang="en-US" dirty="0" smtClean="0"/>
              <a:t>. </a:t>
            </a:r>
          </a:p>
          <a:p>
            <a:r>
              <a:rPr lang="en-US" dirty="0" smtClean="0"/>
              <a:t>Consideration to corporate policy and its effect toward corporate social responsibilities need to be considered to investigate the potential risks of breaking international guidelines and setting policy that protects the organization, its employees and keeps with in the realm of these guidelines. </a:t>
            </a:r>
          </a:p>
        </p:txBody>
      </p:sp>
    </p:spTree>
    <p:extLst>
      <p:ext uri="{BB962C8B-B14F-4D97-AF65-F5344CB8AC3E}">
        <p14:creationId xmlns:p14="http://schemas.microsoft.com/office/powerpoint/2010/main" val="302197409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 </a:t>
            </a:r>
            <a:endParaRPr lang="en-GB" dirty="0"/>
          </a:p>
        </p:txBody>
      </p:sp>
      <p:sp>
        <p:nvSpPr>
          <p:cNvPr id="3" name="Content Placeholder 2"/>
          <p:cNvSpPr>
            <a:spLocks noGrp="1"/>
          </p:cNvSpPr>
          <p:nvPr>
            <p:ph idx="1"/>
          </p:nvPr>
        </p:nvSpPr>
        <p:spPr>
          <a:xfrm>
            <a:off x="1097280" y="1845734"/>
            <a:ext cx="10058400" cy="4368030"/>
          </a:xfrm>
        </p:spPr>
        <p:txBody>
          <a:bodyPr>
            <a:normAutofit fontScale="77500" lnSpcReduction="20000"/>
          </a:bodyPr>
          <a:lstStyle/>
          <a:p>
            <a:pPr marL="342900" lvl="0" indent="-342900">
              <a:lnSpc>
                <a:spcPct val="107000"/>
              </a:lnSpc>
              <a:spcBef>
                <a:spcPts val="0"/>
              </a:spcBef>
              <a:spcAft>
                <a:spcPts val="0"/>
              </a:spcAft>
              <a:tabLst>
                <a:tab pos="457200" algn="l"/>
              </a:tabLst>
            </a:pPr>
            <a:r>
              <a:rPr lang="en-US" dirty="0">
                <a:latin typeface="Calibri" panose="020F0502020204030204" pitchFamily="34" charset="0"/>
                <a:ea typeface="Calibri" panose="020F0502020204030204" pitchFamily="34" charset="0"/>
                <a:cs typeface="Times New Roman" panose="02020603050405020304" pitchFamily="18" charset="0"/>
              </a:rPr>
              <a:t>Al-</a:t>
            </a:r>
            <a:r>
              <a:rPr lang="en-US" dirty="0" err="1">
                <a:latin typeface="Calibri" panose="020F0502020204030204" pitchFamily="34" charset="0"/>
                <a:ea typeface="Calibri" panose="020F0502020204030204" pitchFamily="34" charset="0"/>
                <a:cs typeface="Times New Roman" panose="02020603050405020304" pitchFamily="18" charset="0"/>
              </a:rPr>
              <a:t>Mohammadi</a:t>
            </a:r>
            <a:r>
              <a:rPr lang="en-US" dirty="0">
                <a:latin typeface="Calibri" panose="020F0502020204030204" pitchFamily="34" charset="0"/>
                <a:ea typeface="Calibri" panose="020F0502020204030204" pitchFamily="34" charset="0"/>
                <a:cs typeface="Times New Roman" panose="02020603050405020304" pitchFamily="18" charset="0"/>
              </a:rPr>
              <a:t> R. 2020; SOCIAL MEDIA MARKETING - THE EFFECTIVENESS AND CHALLENGES, </a:t>
            </a:r>
            <a:r>
              <a:rPr lang="en-US" dirty="0" err="1">
                <a:latin typeface="Calibri" panose="020F0502020204030204" pitchFamily="34" charset="0"/>
                <a:ea typeface="Calibri" panose="020F0502020204030204" pitchFamily="34" charset="0"/>
                <a:cs typeface="Times New Roman" panose="02020603050405020304" pitchFamily="18" charset="0"/>
              </a:rPr>
              <a:t>Heba</a:t>
            </a:r>
            <a:r>
              <a:rPr lang="en-US" dirty="0">
                <a:latin typeface="Calibri" panose="020F0502020204030204" pitchFamily="34" charset="0"/>
                <a:ea typeface="Calibri" panose="020F0502020204030204" pitchFamily="34" charset="0"/>
                <a:cs typeface="Times New Roman" panose="02020603050405020304" pitchFamily="18" charset="0"/>
              </a:rPr>
              <a:t> </a:t>
            </a:r>
            <a:r>
              <a:rPr lang="en-US" dirty="0" err="1">
                <a:latin typeface="Calibri" panose="020F0502020204030204" pitchFamily="34" charset="0"/>
                <a:ea typeface="Calibri" panose="020F0502020204030204" pitchFamily="34" charset="0"/>
                <a:cs typeface="Times New Roman" panose="02020603050405020304" pitchFamily="18" charset="0"/>
              </a:rPr>
              <a:t>Gazzaz</a:t>
            </a:r>
            <a:r>
              <a:rPr lang="en-US" dirty="0">
                <a:latin typeface="Calibri" panose="020F0502020204030204" pitchFamily="34" charset="0"/>
                <a:ea typeface="Calibri" panose="020F0502020204030204" pitchFamily="34" charset="0"/>
                <a:cs typeface="Times New Roman" panose="02020603050405020304" pitchFamily="18" charset="0"/>
              </a:rPr>
              <a:t> 2020</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Bef>
                <a:spcPts val="0"/>
              </a:spcBef>
              <a:spcAft>
                <a:spcPts val="0"/>
              </a:spcAft>
              <a:tabLst>
                <a:tab pos="457200" algn="l"/>
              </a:tabLst>
            </a:pPr>
            <a:r>
              <a:rPr lang="en-US" dirty="0">
                <a:latin typeface="Calibri" panose="020F0502020204030204" pitchFamily="34" charset="0"/>
                <a:ea typeface="Calibri" panose="020F0502020204030204" pitchFamily="34" charset="0"/>
                <a:cs typeface="Times New Roman" panose="02020603050405020304" pitchFamily="18" charset="0"/>
              </a:rPr>
              <a:t>Accessed 21 April 2021</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Bef>
                <a:spcPts val="0"/>
              </a:spcBef>
              <a:spcAft>
                <a:spcPts val="0"/>
              </a:spcAft>
              <a:tabLst>
                <a:tab pos="457200" algn="l"/>
              </a:tabLst>
            </a:pPr>
            <a:r>
              <a:rPr lang="en-US" dirty="0">
                <a:latin typeface="Calibri" panose="020F0502020204030204" pitchFamily="34" charset="0"/>
                <a:ea typeface="Calibri" panose="020F0502020204030204" pitchFamily="34" charset="0"/>
                <a:cs typeface="Times New Roman" panose="02020603050405020304" pitchFamily="18" charset="0"/>
              </a:rPr>
              <a:t>Available at: </a:t>
            </a:r>
            <a:r>
              <a:rPr lang="en-US"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2"/>
              </a:rPr>
              <a:t>http://dx.doi.org/10.46827/ejefr.v4i3.941</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Bef>
                <a:spcPts val="0"/>
              </a:spcBef>
              <a:spcAft>
                <a:spcPts val="0"/>
              </a:spcAft>
              <a:tabLst>
                <a:tab pos="457200" algn="l"/>
              </a:tabLst>
            </a:pPr>
            <a:r>
              <a:rPr lang="en-GB" dirty="0">
                <a:latin typeface="Calibri" panose="020F0502020204030204" pitchFamily="34" charset="0"/>
                <a:ea typeface="Calibri" panose="020F0502020204030204" pitchFamily="34" charset="0"/>
                <a:cs typeface="Times New Roman" panose="02020603050405020304" pitchFamily="18" charset="0"/>
              </a:rPr>
              <a:t> </a:t>
            </a:r>
          </a:p>
          <a:p>
            <a:pPr marL="342900" lvl="0" indent="-342900">
              <a:lnSpc>
                <a:spcPct val="107000"/>
              </a:lnSpc>
              <a:spcBef>
                <a:spcPts val="0"/>
              </a:spcBef>
              <a:spcAft>
                <a:spcPts val="0"/>
              </a:spcAft>
              <a:tabLst>
                <a:tab pos="457200" algn="l"/>
              </a:tabLst>
            </a:pPr>
            <a:r>
              <a:rPr lang="en-US" dirty="0">
                <a:latin typeface="Calibri" panose="020F0502020204030204" pitchFamily="34" charset="0"/>
                <a:ea typeface="Calibri" panose="020F0502020204030204" pitchFamily="34" charset="0"/>
                <a:cs typeface="Times New Roman" panose="02020603050405020304" pitchFamily="18" charset="0"/>
              </a:rPr>
              <a:t>Boyd J. 2018; Social Media Trends 2018: What to Expect,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Bef>
                <a:spcPts val="0"/>
              </a:spcBef>
              <a:spcAft>
                <a:spcPts val="0"/>
              </a:spcAft>
              <a:tabLst>
                <a:tab pos="457200" algn="l"/>
              </a:tabLst>
            </a:pPr>
            <a:r>
              <a:rPr lang="en-US" dirty="0">
                <a:latin typeface="Calibri" panose="020F0502020204030204" pitchFamily="34" charset="0"/>
                <a:ea typeface="Calibri" panose="020F0502020204030204" pitchFamily="34" charset="0"/>
                <a:cs typeface="Times New Roman" panose="02020603050405020304" pitchFamily="18" charset="0"/>
              </a:rPr>
              <a:t>Assessed 21 April 2021</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Bef>
                <a:spcPts val="0"/>
              </a:spcBef>
              <a:spcAft>
                <a:spcPts val="0"/>
              </a:spcAft>
              <a:tabLst>
                <a:tab pos="457200" algn="l"/>
              </a:tabLst>
            </a:pPr>
            <a:r>
              <a:rPr lang="en-US" dirty="0">
                <a:latin typeface="Calibri" panose="020F0502020204030204" pitchFamily="34" charset="0"/>
                <a:ea typeface="Calibri" panose="020F0502020204030204" pitchFamily="34" charset="0"/>
                <a:cs typeface="Times New Roman" panose="02020603050405020304" pitchFamily="18" charset="0"/>
              </a:rPr>
              <a:t>Available from </a:t>
            </a:r>
            <a:r>
              <a:rPr lang="en-US"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3"/>
              </a:rPr>
              <a:t>https://www.sciencedirect.com/science/article/abs/pii/S0148296320303246</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Bef>
                <a:spcPts val="0"/>
              </a:spcBef>
              <a:spcAft>
                <a:spcPts val="0"/>
              </a:spcAft>
              <a:tabLst>
                <a:tab pos="457200" algn="l"/>
              </a:tabLst>
            </a:pPr>
            <a:r>
              <a:rPr lang="en-GB" dirty="0">
                <a:latin typeface="Calibri" panose="020F0502020204030204" pitchFamily="34" charset="0"/>
                <a:ea typeface="Calibri" panose="020F0502020204030204" pitchFamily="34" charset="0"/>
                <a:cs typeface="Times New Roman" panose="02020603050405020304" pitchFamily="18" charset="0"/>
              </a:rPr>
              <a:t> </a:t>
            </a:r>
          </a:p>
          <a:p>
            <a:pPr marL="342900" lvl="0" indent="-342900">
              <a:lnSpc>
                <a:spcPct val="107000"/>
              </a:lnSpc>
              <a:spcBef>
                <a:spcPts val="0"/>
              </a:spcBef>
              <a:spcAft>
                <a:spcPts val="0"/>
              </a:spcAft>
              <a:tabLst>
                <a:tab pos="457200" algn="l"/>
              </a:tabLst>
            </a:pPr>
            <a:r>
              <a:rPr lang="en-US" dirty="0">
                <a:latin typeface="Calibri" panose="020F0502020204030204" pitchFamily="34" charset="0"/>
                <a:ea typeface="Calibri" panose="020F0502020204030204" pitchFamily="34" charset="0"/>
                <a:cs typeface="Times New Roman" panose="02020603050405020304" pitchFamily="18" charset="0"/>
              </a:rPr>
              <a:t>Chen J. 2020; Sprout Social; Why brands need a social media monitoring strategy, February 18, 2020</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Bef>
                <a:spcPts val="0"/>
              </a:spcBef>
              <a:spcAft>
                <a:spcPts val="0"/>
              </a:spcAft>
              <a:tabLst>
                <a:tab pos="457200" algn="l"/>
              </a:tabLst>
            </a:pPr>
            <a:r>
              <a:rPr lang="en-US" dirty="0">
                <a:latin typeface="Calibri" panose="020F0502020204030204" pitchFamily="34" charset="0"/>
                <a:ea typeface="Calibri" panose="020F0502020204030204" pitchFamily="34" charset="0"/>
                <a:cs typeface="Times New Roman" panose="02020603050405020304" pitchFamily="18" charset="0"/>
              </a:rPr>
              <a:t>Accessed 21 April 2021</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Bef>
                <a:spcPts val="0"/>
              </a:spcBef>
              <a:spcAft>
                <a:spcPts val="0"/>
              </a:spcAft>
              <a:tabLst>
                <a:tab pos="457200" algn="l"/>
              </a:tabLst>
            </a:pPr>
            <a:r>
              <a:rPr lang="en-US" dirty="0">
                <a:latin typeface="Calibri" panose="020F0502020204030204" pitchFamily="34" charset="0"/>
                <a:ea typeface="Calibri" panose="020F0502020204030204" pitchFamily="34" charset="0"/>
                <a:cs typeface="Times New Roman" panose="02020603050405020304" pitchFamily="18" charset="0"/>
              </a:rPr>
              <a:t>Available from  </a:t>
            </a:r>
            <a:r>
              <a:rPr lang="en-US"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4"/>
              </a:rPr>
              <a:t>https://sproutsocial.com/insights/social-media-monitoring/</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Bef>
                <a:spcPts val="0"/>
              </a:spcBef>
              <a:spcAft>
                <a:spcPts val="0"/>
              </a:spcAft>
              <a:tabLst>
                <a:tab pos="457200" algn="l"/>
              </a:tabLst>
            </a:pPr>
            <a:r>
              <a:rPr lang="en-GB" dirty="0">
                <a:latin typeface="Calibri" panose="020F0502020204030204" pitchFamily="34" charset="0"/>
                <a:ea typeface="Calibri" panose="020F0502020204030204" pitchFamily="34" charset="0"/>
                <a:cs typeface="Times New Roman" panose="02020603050405020304" pitchFamily="18" charset="0"/>
              </a:rPr>
              <a:t> </a:t>
            </a:r>
          </a:p>
          <a:p>
            <a:pPr marL="342900" lvl="0" indent="-342900">
              <a:lnSpc>
                <a:spcPct val="107000"/>
              </a:lnSpc>
              <a:spcBef>
                <a:spcPts val="0"/>
              </a:spcBef>
              <a:spcAft>
                <a:spcPts val="0"/>
              </a:spcAft>
              <a:tabLst>
                <a:tab pos="457200" algn="l"/>
              </a:tabLst>
            </a:pPr>
            <a:r>
              <a:rPr lang="en-US" dirty="0">
                <a:latin typeface="Calibri" panose="020F0502020204030204" pitchFamily="34" charset="0"/>
                <a:ea typeface="Calibri" panose="020F0502020204030204" pitchFamily="34" charset="0"/>
                <a:cs typeface="Times New Roman" panose="02020603050405020304" pitchFamily="18" charset="0"/>
              </a:rPr>
              <a:t>Digital Marketing institute: Jul 12, 2018, 3 Trends Defining the Future of Social Media for Business</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Bef>
                <a:spcPts val="0"/>
              </a:spcBef>
              <a:spcAft>
                <a:spcPts val="0"/>
              </a:spcAft>
              <a:tabLst>
                <a:tab pos="457200" algn="l"/>
              </a:tabLst>
            </a:pPr>
            <a:r>
              <a:rPr lang="en-US" dirty="0">
                <a:latin typeface="Calibri" panose="020F0502020204030204" pitchFamily="34" charset="0"/>
                <a:ea typeface="Calibri" panose="020F0502020204030204" pitchFamily="34" charset="0"/>
                <a:cs typeface="Times New Roman" panose="02020603050405020304" pitchFamily="18" charset="0"/>
              </a:rPr>
              <a:t>Accessed on 20</a:t>
            </a:r>
            <a:r>
              <a:rPr lang="en-US" baseline="30000" dirty="0">
                <a:latin typeface="Calibri" panose="020F0502020204030204" pitchFamily="34" charset="0"/>
                <a:ea typeface="Calibri" panose="020F0502020204030204" pitchFamily="34" charset="0"/>
                <a:cs typeface="Times New Roman" panose="02020603050405020304" pitchFamily="18" charset="0"/>
              </a:rPr>
              <a:t>th</a:t>
            </a:r>
            <a:r>
              <a:rPr lang="en-US" dirty="0">
                <a:latin typeface="Calibri" panose="020F0502020204030204" pitchFamily="34" charset="0"/>
                <a:ea typeface="Calibri" panose="020F0502020204030204" pitchFamily="34" charset="0"/>
                <a:cs typeface="Times New Roman" panose="02020603050405020304" pitchFamily="18" charset="0"/>
              </a:rPr>
              <a:t> April 2020</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Bef>
                <a:spcPts val="0"/>
              </a:spcBef>
              <a:spcAft>
                <a:spcPts val="0"/>
              </a:spcAft>
              <a:tabLst>
                <a:tab pos="457200" algn="l"/>
              </a:tabLst>
            </a:pPr>
            <a:r>
              <a:rPr lang="en-US" dirty="0">
                <a:latin typeface="Calibri" panose="020F0502020204030204" pitchFamily="34" charset="0"/>
                <a:ea typeface="Calibri" panose="020F0502020204030204" pitchFamily="34" charset="0"/>
                <a:cs typeface="Times New Roman" panose="02020603050405020304" pitchFamily="18" charset="0"/>
              </a:rPr>
              <a:t>Available at: </a:t>
            </a:r>
            <a:r>
              <a:rPr lang="en-US"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5"/>
              </a:rPr>
              <a:t>https://digitalmarketinginstitute.com/blog/3-trends-defining-the-future-of-social-media-for-business</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Bef>
                <a:spcPts val="0"/>
              </a:spcBef>
              <a:spcAft>
                <a:spcPts val="0"/>
              </a:spcAft>
              <a:tabLst>
                <a:tab pos="457200" algn="l"/>
              </a:tabLst>
            </a:pPr>
            <a:r>
              <a:rPr lang="en-GB" dirty="0">
                <a:latin typeface="Calibri" panose="020F0502020204030204" pitchFamily="34" charset="0"/>
                <a:ea typeface="Calibri" panose="020F0502020204030204" pitchFamily="34" charset="0"/>
                <a:cs typeface="Times New Roman" panose="02020603050405020304" pitchFamily="18" charset="0"/>
              </a:rPr>
              <a:t> </a:t>
            </a:r>
          </a:p>
          <a:p>
            <a:pPr marL="342900" lvl="0" indent="-342900">
              <a:lnSpc>
                <a:spcPct val="107000"/>
              </a:lnSpc>
              <a:spcBef>
                <a:spcPts val="0"/>
              </a:spcBef>
              <a:spcAft>
                <a:spcPts val="0"/>
              </a:spcAft>
              <a:tabLst>
                <a:tab pos="457200" algn="l"/>
              </a:tabLst>
            </a:pPr>
            <a:r>
              <a:rPr lang="en-US" dirty="0" err="1">
                <a:latin typeface="Calibri" panose="020F0502020204030204" pitchFamily="34" charset="0"/>
                <a:ea typeface="Calibri" panose="020F0502020204030204" pitchFamily="34" charset="0"/>
                <a:cs typeface="Times New Roman" panose="02020603050405020304" pitchFamily="18" charset="0"/>
              </a:rPr>
              <a:t>Dwivedi</a:t>
            </a:r>
            <a:r>
              <a:rPr lang="en-US" dirty="0">
                <a:latin typeface="Calibri" panose="020F0502020204030204" pitchFamily="34" charset="0"/>
                <a:ea typeface="Calibri" panose="020F0502020204030204" pitchFamily="34" charset="0"/>
                <a:cs typeface="Times New Roman" panose="02020603050405020304" pitchFamily="18" charset="0"/>
              </a:rPr>
              <a:t> Y.K. et al. 2020; Setting the future of digital and social media marketing research: Perspectives and research propositions, International Journal of Information Management, July 2020,</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Bef>
                <a:spcPts val="0"/>
              </a:spcBef>
              <a:spcAft>
                <a:spcPts val="0"/>
              </a:spcAft>
              <a:tabLst>
                <a:tab pos="457200" algn="l"/>
              </a:tabLst>
            </a:pPr>
            <a:r>
              <a:rPr lang="en-US" dirty="0">
                <a:latin typeface="Calibri" panose="020F0502020204030204" pitchFamily="34" charset="0"/>
                <a:ea typeface="Calibri" panose="020F0502020204030204" pitchFamily="34" charset="0"/>
                <a:cs typeface="Times New Roman" panose="02020603050405020304" pitchFamily="18" charset="0"/>
              </a:rPr>
              <a:t>Accessed on 22nd April 2021</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Bef>
                <a:spcPts val="0"/>
              </a:spcBef>
              <a:spcAft>
                <a:spcPts val="0"/>
              </a:spcAft>
              <a:tabLst>
                <a:tab pos="457200" algn="l"/>
              </a:tabLst>
            </a:pPr>
            <a:r>
              <a:rPr lang="en-US" dirty="0">
                <a:latin typeface="Calibri" panose="020F0502020204030204" pitchFamily="34" charset="0"/>
                <a:ea typeface="Calibri" panose="020F0502020204030204" pitchFamily="34" charset="0"/>
                <a:cs typeface="Times New Roman" panose="02020603050405020304" pitchFamily="18" charset="0"/>
              </a:rPr>
              <a:t>Available at: </a:t>
            </a:r>
            <a:r>
              <a:rPr lang="en-US"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6"/>
              </a:rPr>
              <a:t>https://www.sciencedirect.com/science/article/pii/S0268401220308082</a:t>
            </a:r>
            <a:endParaRPr lang="en-GB" dirty="0">
              <a:latin typeface="Calibri" panose="020F0502020204030204" pitchFamily="34" charset="0"/>
              <a:ea typeface="Calibri" panose="020F0502020204030204" pitchFamily="34" charset="0"/>
              <a:cs typeface="Times New Roman" panose="02020603050405020304" pitchFamily="18" charset="0"/>
            </a:endParaRPr>
          </a:p>
          <a:p>
            <a:endParaRPr lang="fr-FR" dirty="0"/>
          </a:p>
          <a:p>
            <a:endParaRPr lang="en-US" dirty="0" smtClean="0"/>
          </a:p>
          <a:p>
            <a:endParaRPr lang="en-US" dirty="0" smtClean="0"/>
          </a:p>
          <a:p>
            <a:endParaRPr lang="en-GB" dirty="0"/>
          </a:p>
        </p:txBody>
      </p:sp>
    </p:spTree>
    <p:extLst>
      <p:ext uri="{BB962C8B-B14F-4D97-AF65-F5344CB8AC3E}">
        <p14:creationId xmlns:p14="http://schemas.microsoft.com/office/powerpoint/2010/main" val="360556769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 </a:t>
            </a:r>
            <a:endParaRPr lang="en-GB" dirty="0"/>
          </a:p>
        </p:txBody>
      </p:sp>
      <p:sp>
        <p:nvSpPr>
          <p:cNvPr id="3" name="Content Placeholder 2"/>
          <p:cNvSpPr>
            <a:spLocks noGrp="1"/>
          </p:cNvSpPr>
          <p:nvPr>
            <p:ph idx="1"/>
          </p:nvPr>
        </p:nvSpPr>
        <p:spPr>
          <a:xfrm>
            <a:off x="1097280" y="1845734"/>
            <a:ext cx="10058400" cy="4368030"/>
          </a:xfrm>
        </p:spPr>
        <p:txBody>
          <a:bodyPr>
            <a:normAutofit fontScale="70000" lnSpcReduction="20000"/>
          </a:bodyPr>
          <a:lstStyle/>
          <a:p>
            <a:pPr marL="342900" lvl="0" indent="-342900">
              <a:lnSpc>
                <a:spcPct val="107000"/>
              </a:lnSpc>
              <a:spcBef>
                <a:spcPts val="0"/>
              </a:spcBef>
              <a:spcAft>
                <a:spcPts val="0"/>
              </a:spcAft>
              <a:tabLst>
                <a:tab pos="457200" algn="l"/>
              </a:tabLst>
            </a:pPr>
            <a:r>
              <a:rPr lang="en-US" dirty="0" err="1">
                <a:latin typeface="Calibri" panose="020F0502020204030204" pitchFamily="34" charset="0"/>
                <a:ea typeface="Calibri" panose="020F0502020204030204" pitchFamily="34" charset="0"/>
                <a:cs typeface="Times New Roman" panose="02020603050405020304" pitchFamily="18" charset="0"/>
              </a:rPr>
              <a:t>Hajli</a:t>
            </a:r>
            <a:r>
              <a:rPr lang="en-US" dirty="0">
                <a:latin typeface="Calibri" panose="020F0502020204030204" pitchFamily="34" charset="0"/>
                <a:ea typeface="Calibri" panose="020F0502020204030204" pitchFamily="34" charset="0"/>
                <a:cs typeface="Times New Roman" panose="02020603050405020304" pitchFamily="18" charset="0"/>
              </a:rPr>
              <a:t> N. 2021; Social commerce constructs and consumer's intention to buy 2014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Bef>
                <a:spcPts val="0"/>
              </a:spcBef>
              <a:spcAft>
                <a:spcPts val="0"/>
              </a:spcAft>
              <a:tabLst>
                <a:tab pos="457200" algn="l"/>
              </a:tabLst>
            </a:pPr>
            <a:r>
              <a:rPr lang="en-US" dirty="0">
                <a:latin typeface="Calibri" panose="020F0502020204030204" pitchFamily="34" charset="0"/>
                <a:ea typeface="Calibri" panose="020F0502020204030204" pitchFamily="34" charset="0"/>
                <a:cs typeface="Times New Roman" panose="02020603050405020304" pitchFamily="18" charset="0"/>
              </a:rPr>
              <a:t>Accessed 20</a:t>
            </a:r>
            <a:r>
              <a:rPr lang="en-US" baseline="30000" dirty="0">
                <a:latin typeface="Calibri" panose="020F0502020204030204" pitchFamily="34" charset="0"/>
                <a:ea typeface="Calibri" panose="020F0502020204030204" pitchFamily="34" charset="0"/>
                <a:cs typeface="Times New Roman" panose="02020603050405020304" pitchFamily="18" charset="0"/>
              </a:rPr>
              <a:t>th</a:t>
            </a:r>
            <a:r>
              <a:rPr lang="en-US" dirty="0">
                <a:latin typeface="Calibri" panose="020F0502020204030204" pitchFamily="34" charset="0"/>
                <a:ea typeface="Calibri" panose="020F0502020204030204" pitchFamily="34" charset="0"/>
                <a:cs typeface="Times New Roman" panose="02020603050405020304" pitchFamily="18" charset="0"/>
              </a:rPr>
              <a:t> April 2021</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Bef>
                <a:spcPts val="0"/>
              </a:spcBef>
              <a:spcAft>
                <a:spcPts val="0"/>
              </a:spcAft>
              <a:tabLst>
                <a:tab pos="457200" algn="l"/>
              </a:tabLst>
            </a:pPr>
            <a:r>
              <a:rPr lang="en-US" dirty="0">
                <a:latin typeface="Calibri" panose="020F0502020204030204" pitchFamily="34" charset="0"/>
                <a:ea typeface="Calibri" panose="020F0502020204030204" pitchFamily="34" charset="0"/>
                <a:cs typeface="Times New Roman" panose="02020603050405020304" pitchFamily="18" charset="0"/>
              </a:rPr>
              <a:t>Available at: </a:t>
            </a:r>
            <a:r>
              <a:rPr lang="en-US"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2"/>
              </a:rPr>
              <a:t>https://doi.org/10.1016/j.ijinfomgt.2014.12.005</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Bef>
                <a:spcPts val="0"/>
              </a:spcBef>
              <a:spcAft>
                <a:spcPts val="0"/>
              </a:spcAft>
              <a:tabLst>
                <a:tab pos="457200" algn="l"/>
              </a:tabLst>
            </a:pPr>
            <a:r>
              <a:rPr lang="en-GB" dirty="0">
                <a:latin typeface="Calibri" panose="020F0502020204030204" pitchFamily="34" charset="0"/>
                <a:ea typeface="Calibri" panose="020F0502020204030204" pitchFamily="34" charset="0"/>
                <a:cs typeface="Times New Roman" panose="02020603050405020304" pitchFamily="18" charset="0"/>
              </a:rPr>
              <a:t> </a:t>
            </a:r>
          </a:p>
          <a:p>
            <a:pPr marL="342900" lvl="0" indent="-342900">
              <a:lnSpc>
                <a:spcPct val="107000"/>
              </a:lnSpc>
              <a:spcBef>
                <a:spcPts val="0"/>
              </a:spcBef>
              <a:spcAft>
                <a:spcPts val="0"/>
              </a:spcAft>
              <a:tabLst>
                <a:tab pos="457200" algn="l"/>
              </a:tabLst>
            </a:pPr>
            <a:r>
              <a:rPr lang="en-US" dirty="0" err="1">
                <a:latin typeface="Calibri" panose="020F0502020204030204" pitchFamily="34" charset="0"/>
                <a:ea typeface="Calibri" panose="020F0502020204030204" pitchFamily="34" charset="0"/>
                <a:cs typeface="Times New Roman" panose="02020603050405020304" pitchFamily="18" charset="0"/>
              </a:rPr>
              <a:t>Lamberton</a:t>
            </a:r>
            <a:r>
              <a:rPr lang="en-US" dirty="0">
                <a:latin typeface="Calibri" panose="020F0502020204030204" pitchFamily="34" charset="0"/>
                <a:ea typeface="Calibri" panose="020F0502020204030204" pitchFamily="34" charset="0"/>
                <a:cs typeface="Times New Roman" panose="02020603050405020304" pitchFamily="18" charset="0"/>
              </a:rPr>
              <a:t> C. Stephen A. 2016; A thematic exploration of digital, social media, and mobile marketing: Research evolution from 2000 to 2015, (2016), pp. 146-172</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Bef>
                <a:spcPts val="0"/>
              </a:spcBef>
              <a:spcAft>
                <a:spcPts val="0"/>
              </a:spcAft>
              <a:tabLst>
                <a:tab pos="457200" algn="l"/>
              </a:tabLst>
            </a:pPr>
            <a:r>
              <a:rPr lang="en-US" dirty="0">
                <a:latin typeface="Calibri" panose="020F0502020204030204" pitchFamily="34" charset="0"/>
                <a:ea typeface="Calibri" panose="020F0502020204030204" pitchFamily="34" charset="0"/>
                <a:cs typeface="Times New Roman" panose="02020603050405020304" pitchFamily="18" charset="0"/>
              </a:rPr>
              <a:t>Accessed 21 April 2021</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Bef>
                <a:spcPts val="0"/>
              </a:spcBef>
              <a:spcAft>
                <a:spcPts val="0"/>
              </a:spcAft>
              <a:tabLst>
                <a:tab pos="457200" algn="l"/>
              </a:tabLst>
            </a:pPr>
            <a:r>
              <a:rPr lang="en-US" dirty="0">
                <a:latin typeface="Calibri" panose="020F0502020204030204" pitchFamily="34" charset="0"/>
                <a:ea typeface="Calibri" panose="020F0502020204030204" pitchFamily="34" charset="0"/>
                <a:cs typeface="Times New Roman" panose="02020603050405020304" pitchFamily="18" charset="0"/>
              </a:rPr>
              <a:t>Available at: </a:t>
            </a:r>
            <a:r>
              <a:rPr lang="en-US"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3"/>
              </a:rPr>
              <a:t>https://journals.sagepub.com/doi/abs/10.1509/jm.15.0415</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Bef>
                <a:spcPts val="0"/>
              </a:spcBef>
              <a:spcAft>
                <a:spcPts val="0"/>
              </a:spcAft>
              <a:tabLst>
                <a:tab pos="457200" algn="l"/>
              </a:tabLst>
            </a:pPr>
            <a:r>
              <a:rPr lang="en-GB" dirty="0">
                <a:latin typeface="Calibri" panose="020F0502020204030204" pitchFamily="34" charset="0"/>
                <a:ea typeface="Calibri" panose="020F0502020204030204" pitchFamily="34" charset="0"/>
                <a:cs typeface="Times New Roman" panose="02020603050405020304" pitchFamily="18" charset="0"/>
              </a:rPr>
              <a:t> </a:t>
            </a:r>
          </a:p>
          <a:p>
            <a:pPr marL="342900" lvl="0" indent="-342900">
              <a:lnSpc>
                <a:spcPct val="107000"/>
              </a:lnSpc>
              <a:spcBef>
                <a:spcPts val="0"/>
              </a:spcBef>
              <a:spcAft>
                <a:spcPts val="0"/>
              </a:spcAft>
              <a:tabLst>
                <a:tab pos="457200" algn="l"/>
              </a:tabLst>
            </a:pPr>
            <a:r>
              <a:rPr lang="en-US" dirty="0">
                <a:latin typeface="Calibri" panose="020F0502020204030204" pitchFamily="34" charset="0"/>
                <a:ea typeface="Calibri" panose="020F0502020204030204" pitchFamily="34" charset="0"/>
                <a:cs typeface="Times New Roman" panose="02020603050405020304" pitchFamily="18" charset="0"/>
              </a:rPr>
              <a:t>Marc D. </a:t>
            </a:r>
            <a:r>
              <a:rPr lang="en-US" dirty="0" err="1">
                <a:latin typeface="Calibri" panose="020F0502020204030204" pitchFamily="34" charset="0"/>
                <a:ea typeface="Calibri" panose="020F0502020204030204" pitchFamily="34" charset="0"/>
                <a:cs typeface="Times New Roman" panose="02020603050405020304" pitchFamily="18" charset="0"/>
              </a:rPr>
              <a:t>Kohli</a:t>
            </a:r>
            <a:r>
              <a:rPr lang="en-US" dirty="0">
                <a:latin typeface="Calibri" panose="020F0502020204030204" pitchFamily="34" charset="0"/>
                <a:ea typeface="Calibri" panose="020F0502020204030204" pitchFamily="34" charset="0"/>
                <a:cs typeface="Times New Roman" panose="02020603050405020304" pitchFamily="18" charset="0"/>
              </a:rPr>
              <a:t> M. et al. 2018; Tools for Department and Practice Communication and Branding in the Digital Age, Oct 10 2018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Bef>
                <a:spcPts val="0"/>
              </a:spcBef>
              <a:spcAft>
                <a:spcPts val="0"/>
              </a:spcAft>
              <a:tabLst>
                <a:tab pos="457200" algn="l"/>
              </a:tabLst>
            </a:pPr>
            <a:r>
              <a:rPr lang="en-US" dirty="0">
                <a:latin typeface="Calibri" panose="020F0502020204030204" pitchFamily="34" charset="0"/>
                <a:ea typeface="Calibri" panose="020F0502020204030204" pitchFamily="34" charset="0"/>
                <a:cs typeface="Times New Roman" panose="02020603050405020304" pitchFamily="18" charset="0"/>
              </a:rPr>
              <a:t>Accessed 20 </a:t>
            </a:r>
            <a:r>
              <a:rPr lang="en-US" dirty="0" err="1">
                <a:latin typeface="Calibri" panose="020F0502020204030204" pitchFamily="34" charset="0"/>
                <a:ea typeface="Calibri" panose="020F0502020204030204" pitchFamily="34" charset="0"/>
                <a:cs typeface="Times New Roman" panose="02020603050405020304" pitchFamily="18" charset="0"/>
              </a:rPr>
              <a:t>Arpil</a:t>
            </a:r>
            <a:r>
              <a:rPr lang="en-US" dirty="0">
                <a:latin typeface="Calibri" panose="020F0502020204030204" pitchFamily="34" charset="0"/>
                <a:ea typeface="Calibri" panose="020F0502020204030204" pitchFamily="34" charset="0"/>
                <a:cs typeface="Times New Roman" panose="02020603050405020304" pitchFamily="18" charset="0"/>
              </a:rPr>
              <a:t> 2021</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Bef>
                <a:spcPts val="0"/>
              </a:spcBef>
              <a:spcAft>
                <a:spcPts val="0"/>
              </a:spcAft>
              <a:tabLst>
                <a:tab pos="457200" algn="l"/>
              </a:tabLst>
            </a:pPr>
            <a:r>
              <a:rPr lang="en-US" dirty="0" err="1">
                <a:latin typeface="Calibri" panose="020F0502020204030204" pitchFamily="34" charset="0"/>
                <a:ea typeface="Calibri" panose="020F0502020204030204" pitchFamily="34" charset="0"/>
                <a:cs typeface="Times New Roman" panose="02020603050405020304" pitchFamily="18" charset="0"/>
              </a:rPr>
              <a:t>Avabloible</a:t>
            </a:r>
            <a:r>
              <a:rPr lang="en-US" dirty="0">
                <a:latin typeface="Calibri" panose="020F0502020204030204" pitchFamily="34" charset="0"/>
                <a:ea typeface="Calibri" panose="020F0502020204030204" pitchFamily="34" charset="0"/>
                <a:cs typeface="Times New Roman" panose="02020603050405020304" pitchFamily="18" charset="0"/>
              </a:rPr>
              <a:t> at: </a:t>
            </a:r>
            <a:r>
              <a:rPr lang="en-US"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4"/>
              </a:rPr>
              <a:t>https://doi.org/10.1148/rg.2018180090</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Bef>
                <a:spcPts val="0"/>
              </a:spcBef>
              <a:spcAft>
                <a:spcPts val="0"/>
              </a:spcAft>
              <a:tabLst>
                <a:tab pos="457200" algn="l"/>
              </a:tabLst>
            </a:pPr>
            <a:r>
              <a:rPr lang="en-GB" dirty="0">
                <a:latin typeface="Calibri" panose="020F0502020204030204" pitchFamily="34" charset="0"/>
                <a:ea typeface="Calibri" panose="020F0502020204030204" pitchFamily="34" charset="0"/>
                <a:cs typeface="Times New Roman" panose="02020603050405020304" pitchFamily="18" charset="0"/>
              </a:rPr>
              <a:t> </a:t>
            </a:r>
          </a:p>
          <a:p>
            <a:pPr marL="342900" lvl="0" indent="-342900">
              <a:lnSpc>
                <a:spcPct val="107000"/>
              </a:lnSpc>
              <a:spcBef>
                <a:spcPts val="0"/>
              </a:spcBef>
              <a:spcAft>
                <a:spcPts val="0"/>
              </a:spcAft>
              <a:tabLst>
                <a:tab pos="457200" algn="l"/>
              </a:tabLst>
            </a:pPr>
            <a:r>
              <a:rPr lang="it-IT" dirty="0">
                <a:latin typeface="Calibri" panose="020F0502020204030204" pitchFamily="34" charset="0"/>
                <a:ea typeface="Calibri" panose="020F0502020204030204" pitchFamily="34" charset="0"/>
                <a:cs typeface="Times New Roman" panose="02020603050405020304" pitchFamily="18" charset="0"/>
              </a:rPr>
              <a:t>Micu C.Sciandra M. Micu A.2019; </a:t>
            </a:r>
            <a:r>
              <a:rPr lang="en-US" dirty="0">
                <a:latin typeface="Calibri" panose="020F0502020204030204" pitchFamily="34" charset="0"/>
                <a:ea typeface="Calibri" panose="020F0502020204030204" pitchFamily="34" charset="0"/>
                <a:cs typeface="Times New Roman" panose="02020603050405020304" pitchFamily="18" charset="0"/>
              </a:rPr>
              <a:t>Understanding Social Media: The Effect of Belief Type and Product Type on Consumers' Journal of Marketing Theory &amp; Practice. Winter2019, Vol. 27 Issue 1, p55-66. 12p. 3 Charts.</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Bef>
                <a:spcPts val="0"/>
              </a:spcBef>
              <a:spcAft>
                <a:spcPts val="0"/>
              </a:spcAft>
              <a:tabLst>
                <a:tab pos="457200" algn="l"/>
              </a:tabLst>
            </a:pPr>
            <a:r>
              <a:rPr lang="en-US" dirty="0">
                <a:latin typeface="Calibri" panose="020F0502020204030204" pitchFamily="34" charset="0"/>
                <a:ea typeface="Calibri" panose="020F0502020204030204" pitchFamily="34" charset="0"/>
                <a:cs typeface="Times New Roman" panose="02020603050405020304" pitchFamily="18" charset="0"/>
              </a:rPr>
              <a:t>Assessed 21 April 2021</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Bef>
                <a:spcPts val="0"/>
              </a:spcBef>
              <a:spcAft>
                <a:spcPts val="0"/>
              </a:spcAft>
              <a:tabLst>
                <a:tab pos="457200" algn="l"/>
              </a:tabLst>
            </a:pPr>
            <a:r>
              <a:rPr lang="en-US" dirty="0">
                <a:latin typeface="Calibri" panose="020F0502020204030204" pitchFamily="34" charset="0"/>
                <a:ea typeface="Calibri" panose="020F0502020204030204" pitchFamily="34" charset="0"/>
                <a:cs typeface="Times New Roman" panose="02020603050405020304" pitchFamily="18" charset="0"/>
              </a:rPr>
              <a:t>Available from </a:t>
            </a:r>
            <a:r>
              <a:rPr lang="en-US"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5"/>
              </a:rPr>
              <a:t>https://web-a-ebscohost-com.ezproxy.uwtsd.ac.uk/ehost/detail/detail?vid=0&amp;sid=1c3962ff-8d2f-4578-bf0c-99ca2f4e7427%40sdc-v-sessmgr03&amp;bdata=JnNpdGU9ZWhvc3QtbGl2ZQ%3d%3d#AN=134392574&amp;db=bth</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Bef>
                <a:spcPts val="0"/>
              </a:spcBef>
              <a:spcAft>
                <a:spcPts val="0"/>
              </a:spcAft>
              <a:tabLst>
                <a:tab pos="457200" algn="l"/>
              </a:tabLst>
            </a:pPr>
            <a:r>
              <a:rPr lang="en-GB" dirty="0">
                <a:latin typeface="Calibri" panose="020F0502020204030204" pitchFamily="34" charset="0"/>
                <a:ea typeface="Calibri" panose="020F0502020204030204" pitchFamily="34" charset="0"/>
                <a:cs typeface="Times New Roman" panose="02020603050405020304" pitchFamily="18" charset="0"/>
              </a:rPr>
              <a:t> </a:t>
            </a:r>
          </a:p>
          <a:p>
            <a:pPr marL="342900" lvl="0" indent="-342900">
              <a:lnSpc>
                <a:spcPct val="107000"/>
              </a:lnSpc>
              <a:spcBef>
                <a:spcPts val="0"/>
              </a:spcBef>
              <a:spcAft>
                <a:spcPts val="0"/>
              </a:spcAft>
              <a:tabLst>
                <a:tab pos="457200" algn="l"/>
              </a:tabLst>
            </a:pPr>
            <a:r>
              <a:rPr lang="en-US" dirty="0">
                <a:latin typeface="Calibri" panose="020F0502020204030204" pitchFamily="34" charset="0"/>
                <a:ea typeface="Calibri" panose="020F0502020204030204" pitchFamily="34" charset="0"/>
                <a:cs typeface="Times New Roman" panose="02020603050405020304" pitchFamily="18" charset="0"/>
              </a:rPr>
              <a:t>Shay R. 2019; Using Brand Equity to Model ROI for Social Media Marketing, </a:t>
            </a:r>
            <a:r>
              <a:rPr lang="fr-FR" dirty="0">
                <a:latin typeface="Calibri" panose="020F0502020204030204" pitchFamily="34" charset="0"/>
                <a:ea typeface="Calibri" panose="020F0502020204030204" pitchFamily="34" charset="0"/>
                <a:cs typeface="Times New Roman" panose="02020603050405020304" pitchFamily="18" charset="0"/>
              </a:rPr>
              <a:t>International Journal on Media Management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Bef>
                <a:spcPts val="0"/>
              </a:spcBef>
              <a:spcAft>
                <a:spcPts val="0"/>
              </a:spcAft>
              <a:tabLst>
                <a:tab pos="457200" algn="l"/>
              </a:tabLst>
            </a:pPr>
            <a:r>
              <a:rPr lang="fr-FR" dirty="0">
                <a:latin typeface="Calibri" panose="020F0502020204030204" pitchFamily="34" charset="0"/>
                <a:ea typeface="Calibri" panose="020F0502020204030204" pitchFamily="34" charset="0"/>
                <a:cs typeface="Times New Roman" panose="02020603050405020304" pitchFamily="18" charset="0"/>
              </a:rPr>
              <a:t>Volume 21, 2019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Bef>
                <a:spcPts val="0"/>
              </a:spcBef>
              <a:spcAft>
                <a:spcPts val="0"/>
              </a:spcAft>
              <a:tabLst>
                <a:tab pos="457200" algn="l"/>
              </a:tabLst>
            </a:pPr>
            <a:r>
              <a:rPr lang="fr-FR" dirty="0">
                <a:latin typeface="Calibri" panose="020F0502020204030204" pitchFamily="34" charset="0"/>
                <a:ea typeface="Calibri" panose="020F0502020204030204" pitchFamily="34" charset="0"/>
                <a:cs typeface="Times New Roman" panose="02020603050405020304" pitchFamily="18" charset="0"/>
              </a:rPr>
              <a:t>Accessed 22nd April 2021</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Bef>
                <a:spcPts val="0"/>
              </a:spcBef>
              <a:spcAft>
                <a:spcPts val="0"/>
              </a:spcAft>
              <a:tabLst>
                <a:tab pos="457200" algn="l"/>
              </a:tabLst>
            </a:pPr>
            <a:r>
              <a:rPr lang="fr-FR" dirty="0">
                <a:latin typeface="Calibri" panose="020F0502020204030204" pitchFamily="34" charset="0"/>
                <a:ea typeface="Calibri" panose="020F0502020204030204" pitchFamily="34" charset="0"/>
                <a:cs typeface="Times New Roman" panose="02020603050405020304" pitchFamily="18" charset="0"/>
              </a:rPr>
              <a:t>Avalable at : </a:t>
            </a:r>
            <a:r>
              <a:rPr lang="fr-FR"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6"/>
              </a:rPr>
              <a:t>https://www.tandfonline.com/doi/abs/10.1080/14241277.2019.1590838</a:t>
            </a:r>
            <a:endParaRPr lang="en-GB" dirty="0">
              <a:latin typeface="Calibri" panose="020F0502020204030204" pitchFamily="34" charset="0"/>
              <a:ea typeface="Calibri" panose="020F0502020204030204" pitchFamily="34" charset="0"/>
              <a:cs typeface="Times New Roman" panose="02020603050405020304" pitchFamily="18" charset="0"/>
            </a:endParaRPr>
          </a:p>
          <a:p>
            <a:pPr>
              <a:spcBef>
                <a:spcPts val="0"/>
              </a:spcBef>
              <a:spcAft>
                <a:spcPts val="0"/>
              </a:spcAft>
            </a:pPr>
            <a:endParaRPr lang="en-GB" dirty="0"/>
          </a:p>
        </p:txBody>
      </p:sp>
    </p:spTree>
    <p:extLst>
      <p:ext uri="{BB962C8B-B14F-4D97-AF65-F5344CB8AC3E}">
        <p14:creationId xmlns:p14="http://schemas.microsoft.com/office/powerpoint/2010/main" val="7822893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 </a:t>
            </a:r>
            <a:endParaRPr lang="en-GB" dirty="0"/>
          </a:p>
        </p:txBody>
      </p:sp>
      <p:sp>
        <p:nvSpPr>
          <p:cNvPr id="3" name="Content Placeholder 2"/>
          <p:cNvSpPr>
            <a:spLocks noGrp="1"/>
          </p:cNvSpPr>
          <p:nvPr>
            <p:ph idx="1"/>
          </p:nvPr>
        </p:nvSpPr>
        <p:spPr>
          <a:xfrm>
            <a:off x="1097280" y="1845734"/>
            <a:ext cx="10058400" cy="4368030"/>
          </a:xfrm>
        </p:spPr>
        <p:txBody>
          <a:bodyPr>
            <a:normAutofit/>
          </a:bodyPr>
          <a:lstStyle/>
          <a:p>
            <a:pPr>
              <a:spcBef>
                <a:spcPts val="0"/>
              </a:spcBef>
              <a:spcAft>
                <a:spcPts val="0"/>
              </a:spcAft>
            </a:pPr>
            <a:endParaRPr lang="en-US" dirty="0"/>
          </a:p>
          <a:p>
            <a:pPr>
              <a:spcBef>
                <a:spcPts val="0"/>
              </a:spcBef>
              <a:spcAft>
                <a:spcPts val="0"/>
              </a:spcAft>
            </a:pPr>
            <a:endParaRPr lang="en-US" dirty="0"/>
          </a:p>
          <a:p>
            <a:pPr>
              <a:spcBef>
                <a:spcPts val="0"/>
              </a:spcBef>
              <a:spcAft>
                <a:spcPts val="0"/>
              </a:spcAft>
            </a:pPr>
            <a:endParaRPr lang="en-US" dirty="0"/>
          </a:p>
          <a:p>
            <a:endParaRPr lang="en-US" dirty="0" smtClean="0"/>
          </a:p>
          <a:p>
            <a:endParaRPr lang="en-US" dirty="0"/>
          </a:p>
          <a:p>
            <a:endParaRPr lang="en-US" dirty="0" smtClean="0"/>
          </a:p>
          <a:p>
            <a:endParaRPr lang="en-US" dirty="0"/>
          </a:p>
          <a:p>
            <a:endParaRPr lang="en-US" dirty="0" smtClean="0"/>
          </a:p>
          <a:p>
            <a:endParaRPr lang="en-US" dirty="0"/>
          </a:p>
          <a:p>
            <a:endParaRPr lang="en-US" dirty="0" smtClean="0"/>
          </a:p>
        </p:txBody>
      </p:sp>
      <p:sp>
        <p:nvSpPr>
          <p:cNvPr id="5" name="Rectangle 4"/>
          <p:cNvSpPr/>
          <p:nvPr/>
        </p:nvSpPr>
        <p:spPr>
          <a:xfrm>
            <a:off x="763822" y="2004681"/>
            <a:ext cx="12653861" cy="3751796"/>
          </a:xfrm>
          <a:prstGeom prst="rect">
            <a:avLst/>
          </a:prstGeom>
        </p:spPr>
        <p:txBody>
          <a:bodyPr wrap="square">
            <a:spAutoFit/>
          </a:bodyPr>
          <a:lstStyle/>
          <a:p>
            <a:pPr marL="342900" lvl="0" indent="-342900">
              <a:lnSpc>
                <a:spcPct val="107000"/>
              </a:lnSpc>
              <a:spcAft>
                <a:spcPts val="0"/>
              </a:spcAft>
              <a:buFont typeface="Calibri" panose="020F0502020204030204" pitchFamily="34" charset="0"/>
              <a:buChar char=" "/>
              <a:tabLst>
                <a:tab pos="457200" algn="l"/>
              </a:tabLst>
            </a:pPr>
            <a:r>
              <a:rPr lang="en-US" sz="1100" dirty="0">
                <a:latin typeface="Calibri" panose="020F0502020204030204" pitchFamily="34" charset="0"/>
                <a:ea typeface="Calibri" panose="020F0502020204030204" pitchFamily="34" charset="0"/>
                <a:cs typeface="Times New Roman" panose="02020603050405020304" pitchFamily="18" charset="0"/>
              </a:rPr>
              <a:t>Sherman A. Elliott Smith D. 2021; Dummies; How to Create a Messaging Map for Social Media Engagement</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Calibri" panose="020F0502020204030204" pitchFamily="34" charset="0"/>
              <a:buChar char=" "/>
              <a:tabLst>
                <a:tab pos="457200" algn="l"/>
              </a:tabLst>
            </a:pPr>
            <a:r>
              <a:rPr lang="en-US" sz="1100" dirty="0">
                <a:latin typeface="Calibri" panose="020F0502020204030204" pitchFamily="34" charset="0"/>
                <a:ea typeface="Calibri" panose="020F0502020204030204" pitchFamily="34" charset="0"/>
                <a:cs typeface="Times New Roman" panose="02020603050405020304" pitchFamily="18" charset="0"/>
              </a:rPr>
              <a:t>Accessed April 2021</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Calibri" panose="020F0502020204030204" pitchFamily="34" charset="0"/>
              <a:buChar char=" "/>
              <a:tabLst>
                <a:tab pos="457200" algn="l"/>
              </a:tabLst>
            </a:pPr>
            <a:r>
              <a:rPr lang="en-GB" sz="1100" dirty="0">
                <a:latin typeface="Calibri" panose="020F0502020204030204" pitchFamily="34" charset="0"/>
                <a:ea typeface="Calibri" panose="020F0502020204030204" pitchFamily="34" charset="0"/>
                <a:cs typeface="Times New Roman" panose="02020603050405020304" pitchFamily="18" charset="0"/>
              </a:rPr>
              <a:t>Available at </a:t>
            </a:r>
            <a:r>
              <a:rPr lang="en-GB" sz="11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2"/>
              </a:rPr>
              <a:t>https://www.dummies.com/social-media/blogging/how-to-create-a-messaging-map-for-social-media-engagement/</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Calibri" panose="020F0502020204030204" pitchFamily="34" charset="0"/>
              <a:buChar char=" "/>
              <a:tabLst>
                <a:tab pos="457200" algn="l"/>
              </a:tabLst>
            </a:pPr>
            <a:r>
              <a:rPr lang="en-GB" sz="1100" dirty="0">
                <a:latin typeface="Calibri" panose="020F0502020204030204" pitchFamily="34" charset="0"/>
                <a:ea typeface="Calibri" panose="020F0502020204030204" pitchFamily="34" charset="0"/>
                <a:cs typeface="Times New Roman" panose="02020603050405020304" pitchFamily="18" charset="0"/>
              </a:rPr>
              <a:t> </a:t>
            </a:r>
          </a:p>
          <a:p>
            <a:pPr marL="342900" lvl="0" indent="-342900">
              <a:lnSpc>
                <a:spcPct val="107000"/>
              </a:lnSpc>
              <a:spcAft>
                <a:spcPts val="0"/>
              </a:spcAft>
              <a:buFont typeface="Calibri" panose="020F0502020204030204" pitchFamily="34" charset="0"/>
              <a:buChar char=" "/>
              <a:tabLst>
                <a:tab pos="457200" algn="l"/>
              </a:tabLst>
            </a:pPr>
            <a:r>
              <a:rPr lang="en-US" sz="1100" dirty="0" err="1">
                <a:latin typeface="Calibri" panose="020F0502020204030204" pitchFamily="34" charset="0"/>
                <a:ea typeface="Calibri" panose="020F0502020204030204" pitchFamily="34" charset="0"/>
                <a:cs typeface="Times New Roman" panose="02020603050405020304" pitchFamily="18" charset="0"/>
              </a:rPr>
              <a:t>Stohl</a:t>
            </a:r>
            <a:r>
              <a:rPr lang="en-US" sz="1100" dirty="0">
                <a:latin typeface="Calibri" panose="020F0502020204030204" pitchFamily="34" charset="0"/>
                <a:ea typeface="Calibri" panose="020F0502020204030204" pitchFamily="34" charset="0"/>
                <a:cs typeface="Times New Roman" panose="02020603050405020304" pitchFamily="18" charset="0"/>
              </a:rPr>
              <a:t> C. </a:t>
            </a:r>
            <a:r>
              <a:rPr lang="en-US" sz="1100" dirty="0" err="1">
                <a:latin typeface="Calibri" panose="020F0502020204030204" pitchFamily="34" charset="0"/>
                <a:ea typeface="Calibri" panose="020F0502020204030204" pitchFamily="34" charset="0"/>
                <a:cs typeface="Times New Roman" panose="02020603050405020304" pitchFamily="18" charset="0"/>
              </a:rPr>
              <a:t>Etter</a:t>
            </a:r>
            <a:r>
              <a:rPr lang="en-US" sz="1100" dirty="0">
                <a:latin typeface="Calibri" panose="020F0502020204030204" pitchFamily="34" charset="0"/>
                <a:ea typeface="Calibri" panose="020F0502020204030204" pitchFamily="34" charset="0"/>
                <a:cs typeface="Times New Roman" panose="02020603050405020304" pitchFamily="18" charset="0"/>
              </a:rPr>
              <a:t> M. Banghart S. Woo D. 2017; Journal of Business Ethics: JBE; Dordrecht Vol. 142, Iss. 3,  (May 2017): 413-436. </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Calibri" panose="020F0502020204030204" pitchFamily="34" charset="0"/>
              <a:buChar char=" "/>
              <a:tabLst>
                <a:tab pos="457200" algn="l"/>
              </a:tabLst>
            </a:pPr>
            <a:r>
              <a:rPr lang="en-US" sz="1100" dirty="0">
                <a:latin typeface="Calibri" panose="020F0502020204030204" pitchFamily="34" charset="0"/>
                <a:ea typeface="Calibri" panose="020F0502020204030204" pitchFamily="34" charset="0"/>
                <a:cs typeface="Times New Roman" panose="02020603050405020304" pitchFamily="18" charset="0"/>
              </a:rPr>
              <a:t>Accessed 21 April 2021</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Calibri" panose="020F0502020204030204" pitchFamily="34" charset="0"/>
              <a:buChar char=" "/>
              <a:tabLst>
                <a:tab pos="457200" algn="l"/>
              </a:tabLst>
            </a:pPr>
            <a:r>
              <a:rPr lang="en-US" sz="1100" dirty="0">
                <a:latin typeface="Calibri" panose="020F0502020204030204" pitchFamily="34" charset="0"/>
                <a:ea typeface="Calibri" panose="020F0502020204030204" pitchFamily="34" charset="0"/>
                <a:cs typeface="Times New Roman" panose="02020603050405020304" pitchFamily="18" charset="0"/>
              </a:rPr>
              <a:t>Available from  </a:t>
            </a:r>
            <a:r>
              <a:rPr lang="en-US" sz="1100" u="sng" dirty="0">
                <a:solidFill>
                  <a:srgbClr val="4472C4"/>
                </a:solidFill>
                <a:latin typeface="Calibri" panose="020F0502020204030204" pitchFamily="34" charset="0"/>
                <a:ea typeface="Calibri" panose="020F0502020204030204" pitchFamily="34" charset="0"/>
                <a:cs typeface="Times New Roman" panose="02020603050405020304" pitchFamily="18" charset="0"/>
              </a:rPr>
              <a:t>DOI:10.1007/s10551-015-2743-9</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Calibri" panose="020F0502020204030204" pitchFamily="34" charset="0"/>
              <a:buChar char=" "/>
              <a:tabLst>
                <a:tab pos="457200" algn="l"/>
              </a:tabLst>
            </a:pPr>
            <a:r>
              <a:rPr lang="en-GB" sz="1100" dirty="0">
                <a:latin typeface="Calibri" panose="020F0502020204030204" pitchFamily="34" charset="0"/>
                <a:ea typeface="Calibri" panose="020F0502020204030204" pitchFamily="34" charset="0"/>
                <a:cs typeface="Times New Roman" panose="02020603050405020304" pitchFamily="18" charset="0"/>
              </a:rPr>
              <a:t> </a:t>
            </a:r>
          </a:p>
          <a:p>
            <a:pPr marL="342900" lvl="0" indent="-342900">
              <a:lnSpc>
                <a:spcPct val="107000"/>
              </a:lnSpc>
              <a:spcAft>
                <a:spcPts val="0"/>
              </a:spcAft>
              <a:buFont typeface="Calibri" panose="020F0502020204030204" pitchFamily="34" charset="0"/>
              <a:buChar char=" "/>
              <a:tabLst>
                <a:tab pos="457200" algn="l"/>
              </a:tabLst>
            </a:pPr>
            <a:r>
              <a:rPr lang="en-US" sz="1100" dirty="0">
                <a:latin typeface="Calibri" panose="020F0502020204030204" pitchFamily="34" charset="0"/>
                <a:ea typeface="Calibri" panose="020F0502020204030204" pitchFamily="34" charset="0"/>
                <a:cs typeface="Times New Roman" panose="02020603050405020304" pitchFamily="18" charset="0"/>
              </a:rPr>
              <a:t>Sullivan A. 2017; Responding to Negative Comments on Social Media: 3</a:t>
            </a:r>
            <a:r>
              <a:rPr lang="en-US" sz="1100" baseline="30000" dirty="0">
                <a:latin typeface="Calibri" panose="020F0502020204030204" pitchFamily="34" charset="0"/>
                <a:ea typeface="Calibri" panose="020F0502020204030204" pitchFamily="34" charset="0"/>
                <a:cs typeface="Times New Roman" panose="02020603050405020304" pitchFamily="18" charset="0"/>
              </a:rPr>
              <a:t>rd</a:t>
            </a:r>
            <a:r>
              <a:rPr lang="en-US" sz="1100" dirty="0">
                <a:latin typeface="Calibri" panose="020F0502020204030204" pitchFamily="34" charset="0"/>
                <a:ea typeface="Calibri" panose="020F0502020204030204" pitchFamily="34" charset="0"/>
                <a:cs typeface="Times New Roman" panose="02020603050405020304" pitchFamily="18" charset="0"/>
              </a:rPr>
              <a:t> Aug 2017 </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Calibri" panose="020F0502020204030204" pitchFamily="34" charset="0"/>
              <a:buChar char=" "/>
              <a:tabLst>
                <a:tab pos="457200" algn="l"/>
              </a:tabLst>
            </a:pPr>
            <a:r>
              <a:rPr lang="en-US" sz="1100" dirty="0">
                <a:latin typeface="Calibri" panose="020F0502020204030204" pitchFamily="34" charset="0"/>
                <a:ea typeface="Calibri" panose="020F0502020204030204" pitchFamily="34" charset="0"/>
                <a:cs typeface="Times New Roman" panose="02020603050405020304" pitchFamily="18" charset="0"/>
              </a:rPr>
              <a:t>Accessed 21 April 2021</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Calibri" panose="020F0502020204030204" pitchFamily="34" charset="0"/>
              <a:buChar char=" "/>
              <a:tabLst>
                <a:tab pos="457200" algn="l"/>
              </a:tabLst>
            </a:pPr>
            <a:r>
              <a:rPr lang="en-GB" sz="1100" dirty="0">
                <a:latin typeface="Calibri" panose="020F0502020204030204" pitchFamily="34" charset="0"/>
                <a:ea typeface="Calibri" panose="020F0502020204030204" pitchFamily="34" charset="0"/>
                <a:cs typeface="Times New Roman" panose="02020603050405020304" pitchFamily="18" charset="0"/>
              </a:rPr>
              <a:t>Available at: </a:t>
            </a:r>
            <a:r>
              <a:rPr lang="en-GB" sz="11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3"/>
              </a:rPr>
              <a:t>https://thefinancialbrand.com/66582/responding-negative-comments-social-media/</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Calibri" panose="020F0502020204030204" pitchFamily="34" charset="0"/>
              <a:buChar char=" "/>
              <a:tabLst>
                <a:tab pos="457200" algn="l"/>
              </a:tabLst>
            </a:pPr>
            <a:r>
              <a:rPr lang="en-GB" sz="1100" dirty="0">
                <a:latin typeface="Calibri" panose="020F0502020204030204" pitchFamily="34" charset="0"/>
                <a:ea typeface="Calibri" panose="020F0502020204030204" pitchFamily="34" charset="0"/>
                <a:cs typeface="Times New Roman" panose="02020603050405020304" pitchFamily="18" charset="0"/>
              </a:rPr>
              <a:t> </a:t>
            </a:r>
          </a:p>
          <a:p>
            <a:pPr marL="342900" lvl="0" indent="-342900">
              <a:lnSpc>
                <a:spcPct val="107000"/>
              </a:lnSpc>
              <a:spcAft>
                <a:spcPts val="0"/>
              </a:spcAft>
              <a:buFont typeface="Calibri" panose="020F0502020204030204" pitchFamily="34" charset="0"/>
              <a:buChar char=" "/>
              <a:tabLst>
                <a:tab pos="457200" algn="l"/>
              </a:tabLst>
            </a:pPr>
            <a:r>
              <a:rPr lang="en-US" sz="1100" dirty="0">
                <a:latin typeface="Calibri" panose="020F0502020204030204" pitchFamily="34" charset="0"/>
                <a:ea typeface="Calibri" panose="020F0502020204030204" pitchFamily="34" charset="0"/>
                <a:cs typeface="Times New Roman" panose="02020603050405020304" pitchFamily="18" charset="0"/>
              </a:rPr>
              <a:t>Pelletier J. </a:t>
            </a:r>
            <a:r>
              <a:rPr lang="en-US" sz="1100" dirty="0" err="1">
                <a:latin typeface="Calibri" panose="020F0502020204030204" pitchFamily="34" charset="0"/>
                <a:ea typeface="Calibri" panose="020F0502020204030204" pitchFamily="34" charset="0"/>
                <a:cs typeface="Times New Roman" panose="02020603050405020304" pitchFamily="18" charset="0"/>
              </a:rPr>
              <a:t>Krallman</a:t>
            </a:r>
            <a:r>
              <a:rPr lang="en-US" sz="1100" dirty="0">
                <a:latin typeface="Calibri" panose="020F0502020204030204" pitchFamily="34" charset="0"/>
                <a:ea typeface="Calibri" panose="020F0502020204030204" pitchFamily="34" charset="0"/>
                <a:cs typeface="Times New Roman" panose="02020603050405020304" pitchFamily="18" charset="0"/>
              </a:rPr>
              <a:t> A. Adams F. Hancock T. 2020; One size doesn’t fit all: a uses and gratifications analysis of social media platforms, Journal of research in interactive marketing, 2020-04-01, Vol.14 (2), p.269-284</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Calibri" panose="020F0502020204030204" pitchFamily="34" charset="0"/>
              <a:buChar char=" "/>
              <a:tabLst>
                <a:tab pos="457200" algn="l"/>
              </a:tabLst>
            </a:pPr>
            <a:r>
              <a:rPr lang="en-US" sz="1100" dirty="0">
                <a:latin typeface="Calibri" panose="020F0502020204030204" pitchFamily="34" charset="0"/>
                <a:ea typeface="Calibri" panose="020F0502020204030204" pitchFamily="34" charset="0"/>
                <a:cs typeface="Times New Roman" panose="02020603050405020304" pitchFamily="18" charset="0"/>
              </a:rPr>
              <a:t>Accessed on 20</a:t>
            </a:r>
            <a:r>
              <a:rPr lang="en-US" sz="1100" baseline="30000" dirty="0">
                <a:latin typeface="Calibri" panose="020F0502020204030204" pitchFamily="34" charset="0"/>
                <a:ea typeface="Calibri" panose="020F0502020204030204" pitchFamily="34" charset="0"/>
                <a:cs typeface="Times New Roman" panose="02020603050405020304" pitchFamily="18" charset="0"/>
              </a:rPr>
              <a:t>th</a:t>
            </a:r>
            <a:r>
              <a:rPr lang="en-US" sz="1100" dirty="0">
                <a:latin typeface="Calibri" panose="020F0502020204030204" pitchFamily="34" charset="0"/>
                <a:ea typeface="Calibri" panose="020F0502020204030204" pitchFamily="34" charset="0"/>
                <a:cs typeface="Times New Roman" panose="02020603050405020304" pitchFamily="18" charset="0"/>
              </a:rPr>
              <a:t> April 2020</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Calibri" panose="020F0502020204030204" pitchFamily="34" charset="0"/>
              <a:buChar char=" "/>
              <a:tabLst>
                <a:tab pos="457200" algn="l"/>
              </a:tabLst>
            </a:pPr>
            <a:r>
              <a:rPr lang="en-US" sz="1100" dirty="0">
                <a:latin typeface="Calibri" panose="020F0502020204030204" pitchFamily="34" charset="0"/>
                <a:ea typeface="Calibri" panose="020F0502020204030204" pitchFamily="34" charset="0"/>
                <a:cs typeface="Times New Roman" panose="02020603050405020304" pitchFamily="18" charset="0"/>
              </a:rPr>
              <a:t>Available at: </a:t>
            </a:r>
            <a:r>
              <a:rPr lang="fr-FR" sz="1100" dirty="0" err="1">
                <a:latin typeface="Calibri" panose="020F0502020204030204" pitchFamily="34" charset="0"/>
                <a:ea typeface="Calibri" panose="020F0502020204030204" pitchFamily="34" charset="0"/>
                <a:cs typeface="Times New Roman" panose="02020603050405020304" pitchFamily="18" charset="0"/>
              </a:rPr>
              <a:t>ProQuest</a:t>
            </a:r>
            <a:r>
              <a:rPr lang="fr-FR" sz="1100" dirty="0">
                <a:latin typeface="Calibri" panose="020F0502020204030204" pitchFamily="34" charset="0"/>
                <a:ea typeface="Calibri" panose="020F0502020204030204" pitchFamily="34" charset="0"/>
                <a:cs typeface="Times New Roman" panose="02020603050405020304" pitchFamily="18" charset="0"/>
              </a:rPr>
              <a:t> </a:t>
            </a:r>
            <a:r>
              <a:rPr lang="fr-FR" sz="1100" u="sng" dirty="0">
                <a:solidFill>
                  <a:srgbClr val="4472C4"/>
                </a:solidFill>
                <a:latin typeface="Calibri" panose="020F0502020204030204" pitchFamily="34" charset="0"/>
                <a:ea typeface="Calibri" panose="020F0502020204030204" pitchFamily="34" charset="0"/>
                <a:cs typeface="Times New Roman" panose="02020603050405020304" pitchFamily="18" charset="0"/>
              </a:rPr>
              <a:t>DOI: 10.1108/JRIM-10-2019-0159</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Calibri" panose="020F0502020204030204" pitchFamily="34" charset="0"/>
              <a:buChar char=" "/>
              <a:tabLst>
                <a:tab pos="457200" algn="l"/>
              </a:tabLst>
            </a:pPr>
            <a:r>
              <a:rPr lang="en-US" sz="1100" dirty="0">
                <a:latin typeface="Calibri" panose="020F0502020204030204" pitchFamily="34" charset="0"/>
                <a:ea typeface="Calibri" panose="020F0502020204030204" pitchFamily="34" charset="0"/>
                <a:cs typeface="Times New Roman" panose="02020603050405020304" pitchFamily="18" charset="0"/>
              </a:rPr>
              <a:t>Universal McCann. 2008. “Power to the people social media tracker”. </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Calibri" panose="020F0502020204030204" pitchFamily="34" charset="0"/>
              <a:buChar char=" "/>
              <a:tabLst>
                <a:tab pos="457200" algn="l"/>
              </a:tabLst>
            </a:pPr>
            <a:r>
              <a:rPr lang="en-US" sz="1100" dirty="0">
                <a:latin typeface="Calibri" panose="020F0502020204030204" pitchFamily="34" charset="0"/>
                <a:ea typeface="Calibri" panose="020F0502020204030204" pitchFamily="34" charset="0"/>
                <a:cs typeface="Times New Roman" panose="02020603050405020304" pitchFamily="18" charset="0"/>
              </a:rPr>
              <a:t>Accessed 22</a:t>
            </a:r>
            <a:r>
              <a:rPr lang="en-US" sz="1100" baseline="30000" dirty="0">
                <a:latin typeface="Calibri" panose="020F0502020204030204" pitchFamily="34" charset="0"/>
                <a:ea typeface="Calibri" panose="020F0502020204030204" pitchFamily="34" charset="0"/>
                <a:cs typeface="Times New Roman" panose="02020603050405020304" pitchFamily="18" charset="0"/>
              </a:rPr>
              <a:t>nd</a:t>
            </a:r>
            <a:r>
              <a:rPr lang="en-US" sz="1100" dirty="0">
                <a:latin typeface="Calibri" panose="020F0502020204030204" pitchFamily="34" charset="0"/>
                <a:ea typeface="Calibri" panose="020F0502020204030204" pitchFamily="34" charset="0"/>
                <a:cs typeface="Times New Roman" panose="02020603050405020304" pitchFamily="18" charset="0"/>
              </a:rPr>
              <a:t> April 2021</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Calibri" panose="020F0502020204030204" pitchFamily="34" charset="0"/>
              <a:buChar char=" "/>
              <a:tabLst>
                <a:tab pos="457200" algn="l"/>
              </a:tabLst>
            </a:pPr>
            <a:r>
              <a:rPr lang="en-US" sz="1100" dirty="0">
                <a:latin typeface="Calibri" panose="020F0502020204030204" pitchFamily="34" charset="0"/>
                <a:ea typeface="Calibri" panose="020F0502020204030204" pitchFamily="34" charset="0"/>
                <a:cs typeface="Times New Roman" panose="02020603050405020304" pitchFamily="18" charset="0"/>
              </a:rPr>
              <a:t>Available at  http:// </a:t>
            </a:r>
            <a:r>
              <a:rPr lang="en-US" sz="11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4"/>
              </a:rPr>
              <a:t>www.universalmccann.com/Assets/wave_3_20080403093750.pdf</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 </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77772702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201083"/>
            <a:ext cx="10058400" cy="1450757"/>
          </a:xfrm>
        </p:spPr>
        <p:txBody>
          <a:bodyPr/>
          <a:lstStyle/>
          <a:p>
            <a:r>
              <a:rPr lang="en-GB" dirty="0" smtClean="0"/>
              <a:t>Bibliography</a:t>
            </a:r>
            <a:endParaRPr lang="en-GB" dirty="0"/>
          </a:p>
        </p:txBody>
      </p:sp>
      <p:sp>
        <p:nvSpPr>
          <p:cNvPr id="3" name="Content Placeholder 2"/>
          <p:cNvSpPr>
            <a:spLocks noGrp="1"/>
          </p:cNvSpPr>
          <p:nvPr>
            <p:ph idx="1"/>
          </p:nvPr>
        </p:nvSpPr>
        <p:spPr>
          <a:xfrm>
            <a:off x="867036" y="2075979"/>
            <a:ext cx="10058400" cy="3719607"/>
          </a:xfrm>
        </p:spPr>
        <p:txBody>
          <a:bodyPr>
            <a:normAutofit fontScale="70000" lnSpcReduction="20000"/>
          </a:bodyPr>
          <a:lstStyle/>
          <a:p>
            <a:pPr marL="342900" lvl="0" indent="-342900">
              <a:lnSpc>
                <a:spcPct val="107000"/>
              </a:lnSpc>
              <a:spcBef>
                <a:spcPts val="0"/>
              </a:spcBef>
              <a:spcAft>
                <a:spcPts val="0"/>
              </a:spcAft>
              <a:tabLst>
                <a:tab pos="457200" algn="l"/>
              </a:tabLst>
            </a:pPr>
            <a:r>
              <a:rPr lang="en-US" sz="1600" dirty="0">
                <a:latin typeface="Calibri" panose="020F0502020204030204" pitchFamily="34" charset="0"/>
                <a:ea typeface="Calibri" panose="020F0502020204030204" pitchFamily="34" charset="0"/>
                <a:cs typeface="Times New Roman" panose="02020603050405020304" pitchFamily="18" charset="0"/>
              </a:rPr>
              <a:t>Abbas J. et al. 14 May 2019 The Effects of Corporate Social Responsibility Practices and Environmental Factors through a Moderating Role of Social Media Marketing on Sustainable Performance of Business Firms</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Bef>
                <a:spcPts val="0"/>
              </a:spcBef>
              <a:spcAft>
                <a:spcPts val="0"/>
              </a:spcAft>
              <a:tabLst>
                <a:tab pos="457200" algn="l"/>
              </a:tabLst>
            </a:pPr>
            <a:r>
              <a:rPr lang="en-GB" sz="1600" dirty="0">
                <a:latin typeface="Calibri" panose="020F0502020204030204" pitchFamily="34" charset="0"/>
                <a:ea typeface="Calibri" panose="020F0502020204030204" pitchFamily="34" charset="0"/>
                <a:cs typeface="Times New Roman" panose="02020603050405020304" pitchFamily="18" charset="0"/>
              </a:rPr>
              <a:t>2019, 11(12), 3434;</a:t>
            </a:r>
          </a:p>
          <a:p>
            <a:pPr marL="342900" lvl="0" indent="-342900">
              <a:lnSpc>
                <a:spcPct val="107000"/>
              </a:lnSpc>
              <a:spcBef>
                <a:spcPts val="0"/>
              </a:spcBef>
              <a:spcAft>
                <a:spcPts val="0"/>
              </a:spcAft>
              <a:tabLst>
                <a:tab pos="457200" algn="l"/>
              </a:tabLst>
            </a:pPr>
            <a:r>
              <a:rPr lang="en-GB" sz="1600" dirty="0">
                <a:latin typeface="Calibri" panose="020F0502020204030204" pitchFamily="34" charset="0"/>
                <a:ea typeface="Calibri" panose="020F0502020204030204" pitchFamily="34" charset="0"/>
                <a:cs typeface="Times New Roman" panose="02020603050405020304" pitchFamily="18" charset="0"/>
              </a:rPr>
              <a:t>Accessed 10 April 2021</a:t>
            </a:r>
          </a:p>
          <a:p>
            <a:pPr marL="342900" lvl="0" indent="-342900">
              <a:lnSpc>
                <a:spcPct val="107000"/>
              </a:lnSpc>
              <a:spcBef>
                <a:spcPts val="0"/>
              </a:spcBef>
              <a:spcAft>
                <a:spcPts val="0"/>
              </a:spcAft>
              <a:tabLst>
                <a:tab pos="457200" algn="l"/>
              </a:tabLst>
            </a:pPr>
            <a:r>
              <a:rPr lang="en-GB" sz="1600" dirty="0" err="1">
                <a:latin typeface="Calibri" panose="020F0502020204030204" pitchFamily="34" charset="0"/>
                <a:ea typeface="Calibri" panose="020F0502020204030204" pitchFamily="34" charset="0"/>
                <a:cs typeface="Times New Roman" panose="02020603050405020304" pitchFamily="18" charset="0"/>
              </a:rPr>
              <a:t>Avablibkle</a:t>
            </a:r>
            <a:r>
              <a:rPr lang="en-GB" sz="1600" dirty="0">
                <a:latin typeface="Calibri" panose="020F0502020204030204" pitchFamily="34" charset="0"/>
                <a:ea typeface="Calibri" panose="020F0502020204030204" pitchFamily="34" charset="0"/>
                <a:cs typeface="Times New Roman" panose="02020603050405020304" pitchFamily="18" charset="0"/>
              </a:rPr>
              <a:t> at: </a:t>
            </a:r>
            <a:r>
              <a:rPr lang="en-GB" sz="16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2"/>
              </a:rPr>
              <a:t>https://doi.org/10.3390/su11123434</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Bef>
                <a:spcPts val="0"/>
              </a:spcBef>
              <a:spcAft>
                <a:spcPts val="0"/>
              </a:spcAft>
              <a:tabLst>
                <a:tab pos="457200" algn="l"/>
              </a:tabLst>
            </a:pPr>
            <a:r>
              <a:rPr lang="en-GB" sz="1600" dirty="0">
                <a:latin typeface="Calibri" panose="020F0502020204030204" pitchFamily="34" charset="0"/>
                <a:ea typeface="Calibri" panose="020F0502020204030204" pitchFamily="34" charset="0"/>
                <a:cs typeface="Times New Roman" panose="02020603050405020304" pitchFamily="18" charset="0"/>
              </a:rPr>
              <a:t> </a:t>
            </a:r>
          </a:p>
          <a:p>
            <a:pPr marL="342900" lvl="0" indent="-342900">
              <a:lnSpc>
                <a:spcPct val="107000"/>
              </a:lnSpc>
              <a:spcBef>
                <a:spcPts val="0"/>
              </a:spcBef>
              <a:spcAft>
                <a:spcPts val="0"/>
              </a:spcAft>
              <a:tabLst>
                <a:tab pos="457200" algn="l"/>
              </a:tabLst>
            </a:pPr>
            <a:r>
              <a:rPr lang="en-US" sz="1600" dirty="0" err="1">
                <a:latin typeface="Calibri" panose="020F0502020204030204" pitchFamily="34" charset="0"/>
                <a:ea typeface="Calibri" panose="020F0502020204030204" pitchFamily="34" charset="0"/>
                <a:cs typeface="Times New Roman" panose="02020603050405020304" pitchFamily="18" charset="0"/>
              </a:rPr>
              <a:t>Apeal</a:t>
            </a:r>
            <a:r>
              <a:rPr lang="en-US" sz="1600" dirty="0">
                <a:latin typeface="Calibri" panose="020F0502020204030204" pitchFamily="34" charset="0"/>
                <a:ea typeface="Calibri" panose="020F0502020204030204" pitchFamily="34" charset="0"/>
                <a:cs typeface="Times New Roman" panose="02020603050405020304" pitchFamily="18" charset="0"/>
              </a:rPr>
              <a:t>, G., Grewal, L., </a:t>
            </a:r>
            <a:r>
              <a:rPr lang="en-US" sz="1600" dirty="0" err="1">
                <a:latin typeface="Calibri" panose="020F0502020204030204" pitchFamily="34" charset="0"/>
                <a:ea typeface="Calibri" panose="020F0502020204030204" pitchFamily="34" charset="0"/>
                <a:cs typeface="Times New Roman" panose="02020603050405020304" pitchFamily="18" charset="0"/>
              </a:rPr>
              <a:t>Hadi</a:t>
            </a:r>
            <a:r>
              <a:rPr lang="en-US" sz="1600" dirty="0">
                <a:latin typeface="Calibri" panose="020F0502020204030204" pitchFamily="34" charset="0"/>
                <a:ea typeface="Calibri" panose="020F0502020204030204" pitchFamily="34" charset="0"/>
                <a:cs typeface="Times New Roman" panose="02020603050405020304" pitchFamily="18" charset="0"/>
              </a:rPr>
              <a:t>, R., and Stephen, A., T. (2019). The future of social media in marketing, Journal of the Academy of Marketing Science. </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Bef>
                <a:spcPts val="0"/>
              </a:spcBef>
              <a:spcAft>
                <a:spcPts val="0"/>
              </a:spcAft>
              <a:tabLst>
                <a:tab pos="457200" algn="l"/>
              </a:tabLst>
            </a:pPr>
            <a:r>
              <a:rPr lang="en-GB" sz="1600" dirty="0">
                <a:latin typeface="Calibri" panose="020F0502020204030204" pitchFamily="34" charset="0"/>
                <a:ea typeface="Calibri" panose="020F0502020204030204" pitchFamily="34" charset="0"/>
                <a:cs typeface="Times New Roman" panose="02020603050405020304" pitchFamily="18" charset="0"/>
              </a:rPr>
              <a:t>Accessed 23 April 2021 </a:t>
            </a:r>
          </a:p>
          <a:p>
            <a:pPr marL="342900" lvl="0" indent="-342900">
              <a:lnSpc>
                <a:spcPct val="107000"/>
              </a:lnSpc>
              <a:spcBef>
                <a:spcPts val="0"/>
              </a:spcBef>
              <a:spcAft>
                <a:spcPts val="0"/>
              </a:spcAft>
              <a:tabLst>
                <a:tab pos="457200" algn="l"/>
              </a:tabLst>
            </a:pPr>
            <a:r>
              <a:rPr lang="en-US" sz="1600" dirty="0">
                <a:latin typeface="Calibri" panose="020F0502020204030204" pitchFamily="34" charset="0"/>
                <a:ea typeface="Calibri" panose="020F0502020204030204" pitchFamily="34" charset="0"/>
                <a:cs typeface="Times New Roman" panose="02020603050405020304" pitchFamily="18" charset="0"/>
              </a:rPr>
              <a:t>Available at: </a:t>
            </a:r>
            <a:r>
              <a:rPr lang="en-US" sz="16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3"/>
              </a:rPr>
              <a:t>https://doi.org/10.1007/s11747-019-00695-1</a:t>
            </a:r>
            <a:r>
              <a:rPr lang="en-US" sz="1600" dirty="0">
                <a:latin typeface="Calibri" panose="020F0502020204030204" pitchFamily="34" charset="0"/>
                <a:ea typeface="Calibri" panose="020F0502020204030204" pitchFamily="34" charset="0"/>
                <a:cs typeface="Times New Roman" panose="02020603050405020304" pitchFamily="18" charset="0"/>
              </a:rPr>
              <a:t>.</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0"/>
              </a:spcBef>
              <a:spcAft>
                <a:spcPts val="0"/>
              </a:spcAft>
            </a:pPr>
            <a:r>
              <a:rPr lang="en-GB" sz="1600" dirty="0">
                <a:latin typeface="Calibri" panose="020F0502020204030204" pitchFamily="34" charset="0"/>
                <a:ea typeface="Calibri" panose="020F0502020204030204" pitchFamily="34" charset="0"/>
                <a:cs typeface="Times New Roman" panose="02020603050405020304" pitchFamily="18" charset="0"/>
              </a:rPr>
              <a:t> </a:t>
            </a:r>
          </a:p>
          <a:p>
            <a:pPr marL="342900" lvl="0" indent="-342900">
              <a:lnSpc>
                <a:spcPct val="107000"/>
              </a:lnSpc>
              <a:spcBef>
                <a:spcPts val="0"/>
              </a:spcBef>
              <a:spcAft>
                <a:spcPts val="0"/>
              </a:spcAft>
              <a:tabLst>
                <a:tab pos="457200" algn="l"/>
              </a:tabLst>
            </a:pPr>
            <a:r>
              <a:rPr lang="en-GB" sz="1600" dirty="0" err="1">
                <a:latin typeface="Calibri" panose="020F0502020204030204" pitchFamily="34" charset="0"/>
                <a:ea typeface="Calibri" panose="020F0502020204030204" pitchFamily="34" charset="0"/>
                <a:cs typeface="Times New Roman" panose="02020603050405020304" pitchFamily="18" charset="0"/>
              </a:rPr>
              <a:t>Enke</a:t>
            </a:r>
            <a:r>
              <a:rPr lang="en-GB" sz="1600" dirty="0">
                <a:latin typeface="Calibri" panose="020F0502020204030204" pitchFamily="34" charset="0"/>
                <a:ea typeface="Calibri" panose="020F0502020204030204" pitchFamily="34" charset="0"/>
                <a:cs typeface="Times New Roman" panose="02020603050405020304" pitchFamily="18" charset="0"/>
              </a:rPr>
              <a:t> N.  </a:t>
            </a:r>
            <a:r>
              <a:rPr lang="en-GB" sz="1600" dirty="0" err="1">
                <a:latin typeface="Calibri" panose="020F0502020204030204" pitchFamily="34" charset="0"/>
                <a:ea typeface="Calibri" panose="020F0502020204030204" pitchFamily="34" charset="0"/>
                <a:cs typeface="Times New Roman" panose="02020603050405020304" pitchFamily="18" charset="0"/>
              </a:rPr>
              <a:t>Borchers</a:t>
            </a:r>
            <a:r>
              <a:rPr lang="en-GB" sz="1600" dirty="0">
                <a:latin typeface="Calibri" panose="020F0502020204030204" pitchFamily="34" charset="0"/>
                <a:ea typeface="Calibri" panose="020F0502020204030204" pitchFamily="34" charset="0"/>
                <a:cs typeface="Times New Roman" panose="02020603050405020304" pitchFamily="18" charset="0"/>
              </a:rPr>
              <a:t> N. 2019; Social Media Influencers in Strategic Communication: A Conceptual Framework for Strategic Social Media Influencer Communication, Pages 261-277, Published online: 04 Sep 2019</a:t>
            </a:r>
          </a:p>
          <a:p>
            <a:pPr marL="342900" lvl="0" indent="-342900">
              <a:lnSpc>
                <a:spcPct val="107000"/>
              </a:lnSpc>
              <a:spcBef>
                <a:spcPts val="0"/>
              </a:spcBef>
              <a:spcAft>
                <a:spcPts val="0"/>
              </a:spcAft>
              <a:tabLst>
                <a:tab pos="457200" algn="l"/>
              </a:tabLst>
            </a:pPr>
            <a:r>
              <a:rPr lang="en-GB" sz="1600" dirty="0">
                <a:latin typeface="Calibri" panose="020F0502020204030204" pitchFamily="34" charset="0"/>
                <a:ea typeface="Calibri" panose="020F0502020204030204" pitchFamily="34" charset="0"/>
                <a:cs typeface="Times New Roman" panose="02020603050405020304" pitchFamily="18" charset="0"/>
              </a:rPr>
              <a:t>Accessed 20</a:t>
            </a:r>
            <a:r>
              <a:rPr lang="en-GB" sz="1600" baseline="30000" dirty="0">
                <a:latin typeface="Calibri" panose="020F0502020204030204" pitchFamily="34" charset="0"/>
                <a:ea typeface="Calibri" panose="020F0502020204030204" pitchFamily="34" charset="0"/>
                <a:cs typeface="Times New Roman" panose="02020603050405020304" pitchFamily="18" charset="0"/>
              </a:rPr>
              <a:t>th</a:t>
            </a:r>
            <a:r>
              <a:rPr lang="en-GB" sz="1600" dirty="0">
                <a:latin typeface="Calibri" panose="020F0502020204030204" pitchFamily="34" charset="0"/>
                <a:ea typeface="Calibri" panose="020F0502020204030204" pitchFamily="34" charset="0"/>
                <a:cs typeface="Times New Roman" panose="02020603050405020304" pitchFamily="18" charset="0"/>
              </a:rPr>
              <a:t> Aril 2021</a:t>
            </a:r>
          </a:p>
          <a:p>
            <a:pPr marL="342900" lvl="0" indent="-342900">
              <a:lnSpc>
                <a:spcPct val="107000"/>
              </a:lnSpc>
              <a:spcBef>
                <a:spcPts val="0"/>
              </a:spcBef>
              <a:spcAft>
                <a:spcPts val="0"/>
              </a:spcAft>
              <a:tabLst>
                <a:tab pos="457200" algn="l"/>
              </a:tabLst>
            </a:pPr>
            <a:r>
              <a:rPr lang="en-GB" sz="1600" dirty="0" err="1">
                <a:latin typeface="Calibri" panose="020F0502020204030204" pitchFamily="34" charset="0"/>
                <a:ea typeface="Calibri" panose="020F0502020204030204" pitchFamily="34" charset="0"/>
                <a:cs typeface="Times New Roman" panose="02020603050405020304" pitchFamily="18" charset="0"/>
              </a:rPr>
              <a:t>Avablle</a:t>
            </a:r>
            <a:r>
              <a:rPr lang="en-GB" sz="1600" dirty="0">
                <a:latin typeface="Calibri" panose="020F0502020204030204" pitchFamily="34" charset="0"/>
                <a:ea typeface="Calibri" panose="020F0502020204030204" pitchFamily="34" charset="0"/>
                <a:cs typeface="Times New Roman" panose="02020603050405020304" pitchFamily="18" charset="0"/>
              </a:rPr>
              <a:t> at: </a:t>
            </a:r>
            <a:r>
              <a:rPr lang="en-GB" sz="16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4"/>
              </a:rPr>
              <a:t>https://doi.org/10.1080/1553118X.2019.1620234</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Bef>
                <a:spcPts val="0"/>
              </a:spcBef>
              <a:spcAft>
                <a:spcPts val="0"/>
              </a:spcAft>
              <a:tabLst>
                <a:tab pos="457200" algn="l"/>
              </a:tabLst>
            </a:pPr>
            <a:r>
              <a:rPr lang="en-GB" sz="1600" dirty="0">
                <a:latin typeface="Calibri" panose="020F0502020204030204" pitchFamily="34" charset="0"/>
                <a:ea typeface="Calibri" panose="020F0502020204030204" pitchFamily="34" charset="0"/>
                <a:cs typeface="Times New Roman" panose="02020603050405020304" pitchFamily="18" charset="0"/>
              </a:rPr>
              <a:t> </a:t>
            </a:r>
          </a:p>
          <a:p>
            <a:pPr marL="342900" lvl="0" indent="-342900">
              <a:lnSpc>
                <a:spcPct val="107000"/>
              </a:lnSpc>
              <a:spcBef>
                <a:spcPts val="0"/>
              </a:spcBef>
              <a:spcAft>
                <a:spcPts val="0"/>
              </a:spcAft>
              <a:tabLst>
                <a:tab pos="457200" algn="l"/>
              </a:tabLst>
            </a:pPr>
            <a:r>
              <a:rPr lang="en-GB" sz="1600" dirty="0" err="1">
                <a:latin typeface="Calibri" panose="020F0502020204030204" pitchFamily="34" charset="0"/>
                <a:ea typeface="Calibri" panose="020F0502020204030204" pitchFamily="34" charset="0"/>
                <a:cs typeface="Times New Roman" panose="02020603050405020304" pitchFamily="18" charset="0"/>
              </a:rPr>
              <a:t>Heavey</a:t>
            </a:r>
            <a:r>
              <a:rPr lang="en-GB" sz="1600" dirty="0">
                <a:latin typeface="Calibri" panose="020F0502020204030204" pitchFamily="34" charset="0"/>
                <a:ea typeface="Calibri" panose="020F0502020204030204" pitchFamily="34" charset="0"/>
                <a:cs typeface="Times New Roman" panose="02020603050405020304" pitchFamily="18" charset="0"/>
              </a:rPr>
              <a:t> C. </a:t>
            </a:r>
            <a:r>
              <a:rPr lang="en-GB" sz="1600" dirty="0" err="1">
                <a:latin typeface="Calibri" panose="020F0502020204030204" pitchFamily="34" charset="0"/>
                <a:ea typeface="Calibri" panose="020F0502020204030204" pitchFamily="34" charset="0"/>
                <a:cs typeface="Times New Roman" panose="02020603050405020304" pitchFamily="18" charset="0"/>
              </a:rPr>
              <a:t>Simsek</a:t>
            </a:r>
            <a:r>
              <a:rPr lang="en-GB" sz="1600" dirty="0">
                <a:latin typeface="Calibri" panose="020F0502020204030204" pitchFamily="34" charset="0"/>
                <a:ea typeface="Calibri" panose="020F0502020204030204" pitchFamily="34" charset="0"/>
                <a:cs typeface="Times New Roman" panose="02020603050405020304" pitchFamily="18" charset="0"/>
              </a:rPr>
              <a:t> Z. </a:t>
            </a:r>
            <a:r>
              <a:rPr lang="en-GB" sz="1600" dirty="0" err="1">
                <a:latin typeface="Calibri" panose="020F0502020204030204" pitchFamily="34" charset="0"/>
                <a:ea typeface="Calibri" panose="020F0502020204030204" pitchFamily="34" charset="0"/>
                <a:cs typeface="Times New Roman" panose="02020603050405020304" pitchFamily="18" charset="0"/>
              </a:rPr>
              <a:t>Kyprianou</a:t>
            </a:r>
            <a:r>
              <a:rPr lang="en-GB" sz="1600" dirty="0">
                <a:latin typeface="Calibri" panose="020F0502020204030204" pitchFamily="34" charset="0"/>
                <a:ea typeface="Calibri" panose="020F0502020204030204" pitchFamily="34" charset="0"/>
                <a:cs typeface="Times New Roman" panose="02020603050405020304" pitchFamily="18" charset="0"/>
              </a:rPr>
              <a:t> C. </a:t>
            </a:r>
            <a:r>
              <a:rPr lang="en-GB" sz="1600" dirty="0" err="1">
                <a:latin typeface="Calibri" panose="020F0502020204030204" pitchFamily="34" charset="0"/>
                <a:ea typeface="Calibri" panose="020F0502020204030204" pitchFamily="34" charset="0"/>
                <a:cs typeface="Times New Roman" panose="02020603050405020304" pitchFamily="18" charset="0"/>
              </a:rPr>
              <a:t>Risius</a:t>
            </a:r>
            <a:r>
              <a:rPr lang="en-GB" sz="1600" dirty="0">
                <a:latin typeface="Calibri" panose="020F0502020204030204" pitchFamily="34" charset="0"/>
                <a:ea typeface="Calibri" panose="020F0502020204030204" pitchFamily="34" charset="0"/>
                <a:cs typeface="Times New Roman" panose="02020603050405020304" pitchFamily="18" charset="0"/>
              </a:rPr>
              <a:t> M. 2020; How do strategic leaders engage with social media? A theoretical framework for research and practice, First published: 26 March 2020</a:t>
            </a:r>
          </a:p>
          <a:p>
            <a:pPr marL="342900" lvl="0" indent="-342900">
              <a:lnSpc>
                <a:spcPct val="107000"/>
              </a:lnSpc>
              <a:spcBef>
                <a:spcPts val="0"/>
              </a:spcBef>
              <a:spcAft>
                <a:spcPts val="0"/>
              </a:spcAft>
              <a:tabLst>
                <a:tab pos="457200" algn="l"/>
              </a:tabLst>
            </a:pPr>
            <a:r>
              <a:rPr lang="en-GB" sz="1600" dirty="0">
                <a:latin typeface="Calibri" panose="020F0502020204030204" pitchFamily="34" charset="0"/>
                <a:ea typeface="Calibri" panose="020F0502020204030204" pitchFamily="34" charset="0"/>
                <a:cs typeface="Times New Roman" panose="02020603050405020304" pitchFamily="18" charset="0"/>
              </a:rPr>
              <a:t>Accessed 18</a:t>
            </a:r>
            <a:r>
              <a:rPr lang="en-GB" sz="1600" baseline="30000" dirty="0">
                <a:latin typeface="Calibri" panose="020F0502020204030204" pitchFamily="34" charset="0"/>
                <a:ea typeface="Calibri" panose="020F0502020204030204" pitchFamily="34" charset="0"/>
                <a:cs typeface="Times New Roman" panose="02020603050405020304" pitchFamily="18" charset="0"/>
              </a:rPr>
              <a:t>th</a:t>
            </a:r>
            <a:r>
              <a:rPr lang="en-GB" sz="1600" dirty="0">
                <a:latin typeface="Calibri" panose="020F0502020204030204" pitchFamily="34" charset="0"/>
                <a:ea typeface="Calibri" panose="020F0502020204030204" pitchFamily="34" charset="0"/>
                <a:cs typeface="Times New Roman" panose="02020603050405020304" pitchFamily="18" charset="0"/>
              </a:rPr>
              <a:t> Aril 2020</a:t>
            </a:r>
          </a:p>
          <a:p>
            <a:pPr marL="342900" lvl="0" indent="-342900">
              <a:lnSpc>
                <a:spcPct val="107000"/>
              </a:lnSpc>
              <a:spcBef>
                <a:spcPts val="0"/>
              </a:spcBef>
              <a:spcAft>
                <a:spcPts val="0"/>
              </a:spcAft>
              <a:tabLst>
                <a:tab pos="457200" algn="l"/>
              </a:tabLst>
            </a:pPr>
            <a:r>
              <a:rPr lang="en-GB" sz="1600" dirty="0" err="1">
                <a:latin typeface="Calibri" panose="020F0502020204030204" pitchFamily="34" charset="0"/>
                <a:ea typeface="Calibri" panose="020F0502020204030204" pitchFamily="34" charset="0"/>
                <a:cs typeface="Times New Roman" panose="02020603050405020304" pitchFamily="18" charset="0"/>
              </a:rPr>
              <a:t>Avablibke</a:t>
            </a:r>
            <a:r>
              <a:rPr lang="en-GB" sz="1600" dirty="0">
                <a:latin typeface="Calibri" panose="020F0502020204030204" pitchFamily="34" charset="0"/>
                <a:ea typeface="Calibri" panose="020F0502020204030204" pitchFamily="34" charset="0"/>
                <a:cs typeface="Times New Roman" panose="02020603050405020304" pitchFamily="18" charset="0"/>
              </a:rPr>
              <a:t> at: </a:t>
            </a:r>
            <a:r>
              <a:rPr lang="en-GB" sz="16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5"/>
              </a:rPr>
              <a:t>https://doi.org/10.1002/smj.3156</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Bef>
                <a:spcPts val="0"/>
              </a:spcBef>
              <a:spcAft>
                <a:spcPts val="0"/>
              </a:spcAft>
              <a:tabLst>
                <a:tab pos="457200" algn="l"/>
              </a:tabLst>
            </a:pPr>
            <a:r>
              <a:rPr lang="en-GB" sz="1600" dirty="0">
                <a:latin typeface="Calibri" panose="020F0502020204030204" pitchFamily="34" charset="0"/>
                <a:ea typeface="Calibri" panose="020F0502020204030204" pitchFamily="34" charset="0"/>
                <a:cs typeface="Times New Roman" panose="02020603050405020304" pitchFamily="18" charset="0"/>
              </a:rPr>
              <a:t> </a:t>
            </a:r>
          </a:p>
          <a:p>
            <a:pPr marL="342900" lvl="0" indent="-342900">
              <a:lnSpc>
                <a:spcPct val="107000"/>
              </a:lnSpc>
              <a:spcBef>
                <a:spcPts val="0"/>
              </a:spcBef>
              <a:spcAft>
                <a:spcPts val="0"/>
              </a:spcAft>
              <a:tabLst>
                <a:tab pos="457200" algn="l"/>
              </a:tabLst>
            </a:pPr>
            <a:r>
              <a:rPr lang="en-GB" sz="1600" dirty="0">
                <a:latin typeface="Calibri" panose="020F0502020204030204" pitchFamily="34" charset="0"/>
                <a:ea typeface="Calibri" panose="020F0502020204030204" pitchFamily="34" charset="0"/>
                <a:cs typeface="Times New Roman" panose="02020603050405020304" pitchFamily="18" charset="0"/>
              </a:rPr>
              <a:t>Keegan B. Rowley J. 2017; Evaluation and decision making in social media marketing</a:t>
            </a:r>
          </a:p>
          <a:p>
            <a:pPr marL="342900" lvl="0" indent="-342900">
              <a:lnSpc>
                <a:spcPct val="107000"/>
              </a:lnSpc>
              <a:spcBef>
                <a:spcPts val="0"/>
              </a:spcBef>
              <a:spcAft>
                <a:spcPts val="0"/>
              </a:spcAft>
              <a:tabLst>
                <a:tab pos="457200" algn="l"/>
              </a:tabLst>
            </a:pPr>
            <a:r>
              <a:rPr lang="en-GB" sz="1600" dirty="0">
                <a:latin typeface="Calibri" panose="020F0502020204030204" pitchFamily="34" charset="0"/>
                <a:ea typeface="Calibri" panose="020F0502020204030204" pitchFamily="34" charset="0"/>
                <a:cs typeface="Times New Roman" panose="02020603050405020304" pitchFamily="18" charset="0"/>
              </a:rPr>
              <a:t>Management Decision : 13 February 2017 </a:t>
            </a:r>
          </a:p>
          <a:p>
            <a:pPr marL="342900" lvl="0" indent="-342900">
              <a:lnSpc>
                <a:spcPct val="107000"/>
              </a:lnSpc>
              <a:spcBef>
                <a:spcPts val="0"/>
              </a:spcBef>
              <a:spcAft>
                <a:spcPts val="0"/>
              </a:spcAft>
              <a:tabLst>
                <a:tab pos="457200" algn="l"/>
              </a:tabLst>
            </a:pPr>
            <a:r>
              <a:rPr lang="en-GB" sz="1600" dirty="0">
                <a:latin typeface="Calibri" panose="020F0502020204030204" pitchFamily="34" charset="0"/>
                <a:ea typeface="Calibri" panose="020F0502020204030204" pitchFamily="34" charset="0"/>
                <a:cs typeface="Times New Roman" panose="02020603050405020304" pitchFamily="18" charset="0"/>
              </a:rPr>
              <a:t>Accessed 20 April 2021</a:t>
            </a:r>
          </a:p>
          <a:p>
            <a:pPr marL="342900" lvl="0" indent="-342900">
              <a:lnSpc>
                <a:spcPct val="107000"/>
              </a:lnSpc>
              <a:spcBef>
                <a:spcPts val="0"/>
              </a:spcBef>
              <a:spcAft>
                <a:spcPts val="0"/>
              </a:spcAft>
              <a:tabLst>
                <a:tab pos="457200" algn="l"/>
              </a:tabLst>
            </a:pPr>
            <a:r>
              <a:rPr lang="en-GB" sz="1600" dirty="0" err="1">
                <a:latin typeface="Calibri" panose="020F0502020204030204" pitchFamily="34" charset="0"/>
                <a:ea typeface="Calibri" panose="020F0502020204030204" pitchFamily="34" charset="0"/>
                <a:cs typeface="Times New Roman" panose="02020603050405020304" pitchFamily="18" charset="0"/>
              </a:rPr>
              <a:t>Avalble</a:t>
            </a:r>
            <a:r>
              <a:rPr lang="en-GB" sz="1600" dirty="0">
                <a:latin typeface="Calibri" panose="020F0502020204030204" pitchFamily="34" charset="0"/>
                <a:ea typeface="Calibri" panose="020F0502020204030204" pitchFamily="34" charset="0"/>
                <a:cs typeface="Times New Roman" panose="02020603050405020304" pitchFamily="18" charset="0"/>
              </a:rPr>
              <a:t> at: </a:t>
            </a:r>
            <a:r>
              <a:rPr lang="en-GB" sz="16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6"/>
              </a:rPr>
              <a:t>https://www.emerald.com/insight/content/doi/10.1108/MD-10-2015-0450/full/html</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endParaRPr lang="en-US" dirty="0" smtClean="0"/>
          </a:p>
          <a:p>
            <a:endParaRPr lang="en-US" dirty="0" smtClean="0"/>
          </a:p>
          <a:p>
            <a:endParaRPr lang="en-GB" dirty="0" smtClean="0"/>
          </a:p>
          <a:p>
            <a:endParaRPr lang="en-GB" dirty="0"/>
          </a:p>
        </p:txBody>
      </p:sp>
    </p:spTree>
    <p:extLst>
      <p:ext uri="{BB962C8B-B14F-4D97-AF65-F5344CB8AC3E}">
        <p14:creationId xmlns:p14="http://schemas.microsoft.com/office/powerpoint/2010/main" val="260579634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a:t>
            </a:r>
            <a:endParaRPr lang="en-GB" dirty="0"/>
          </a:p>
        </p:txBody>
      </p:sp>
      <p:sp>
        <p:nvSpPr>
          <p:cNvPr id="3" name="Content Placeholder 2"/>
          <p:cNvSpPr>
            <a:spLocks noGrp="1"/>
          </p:cNvSpPr>
          <p:nvPr>
            <p:ph idx="1"/>
          </p:nvPr>
        </p:nvSpPr>
        <p:spPr>
          <a:xfrm>
            <a:off x="1097280" y="1845734"/>
            <a:ext cx="10058400" cy="4347248"/>
          </a:xfrm>
        </p:spPr>
        <p:txBody>
          <a:bodyPr>
            <a:normAutofit/>
          </a:bodyPr>
          <a:lstStyle/>
          <a:p>
            <a:endParaRPr lang="en-GB" dirty="0" smtClean="0"/>
          </a:p>
          <a:p>
            <a:endParaRPr lang="en-GB" dirty="0"/>
          </a:p>
        </p:txBody>
      </p:sp>
      <p:sp>
        <p:nvSpPr>
          <p:cNvPr id="4" name="Rectangle 3"/>
          <p:cNvSpPr/>
          <p:nvPr/>
        </p:nvSpPr>
        <p:spPr>
          <a:xfrm>
            <a:off x="828880" y="1869246"/>
            <a:ext cx="10196547" cy="4373761"/>
          </a:xfrm>
          <a:prstGeom prst="rect">
            <a:avLst/>
          </a:prstGeom>
        </p:spPr>
        <p:txBody>
          <a:bodyPr wrap="square">
            <a:spAutoFit/>
          </a:bodyPr>
          <a:lstStyle/>
          <a:p>
            <a:pPr marL="342900" lvl="0" indent="-342900">
              <a:lnSpc>
                <a:spcPct val="107000"/>
              </a:lnSpc>
              <a:spcAft>
                <a:spcPts val="0"/>
              </a:spcAft>
              <a:buFont typeface="Calibri" panose="020F0502020204030204" pitchFamily="34" charset="0"/>
              <a:buChar char=" "/>
              <a:tabLst>
                <a:tab pos="457200" algn="l"/>
              </a:tabLst>
            </a:pPr>
            <a:r>
              <a:rPr lang="en-US" sz="1100" dirty="0" err="1">
                <a:latin typeface="Calibri" panose="020F0502020204030204" pitchFamily="34" charset="0"/>
                <a:ea typeface="Calibri" panose="020F0502020204030204" pitchFamily="34" charset="0"/>
                <a:cs typeface="Times New Roman" panose="02020603050405020304" pitchFamily="18" charset="0"/>
              </a:rPr>
              <a:t>Kusumasondjaja</a:t>
            </a:r>
            <a:r>
              <a:rPr lang="en-US" sz="1100" dirty="0">
                <a:latin typeface="Calibri" panose="020F0502020204030204" pitchFamily="34" charset="0"/>
                <a:ea typeface="Calibri" panose="020F0502020204030204" pitchFamily="34" charset="0"/>
                <a:cs typeface="Times New Roman" panose="02020603050405020304" pitchFamily="18" charset="0"/>
              </a:rPr>
              <a:t> S. 2018; The roles of message appeals and orientation on social media brand communication effectiveness: An evidence from Indonesia, Asia Pacific Journal of Marketing and Logistics Article publication date: 31 October 2018 </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Calibri" panose="020F0502020204030204" pitchFamily="34" charset="0"/>
              <a:buChar char=" "/>
              <a:tabLst>
                <a:tab pos="457200" algn="l"/>
              </a:tabLst>
            </a:pPr>
            <a:r>
              <a:rPr lang="en-US" sz="1100" dirty="0">
                <a:latin typeface="Calibri" panose="020F0502020204030204" pitchFamily="34" charset="0"/>
                <a:ea typeface="Calibri" panose="020F0502020204030204" pitchFamily="34" charset="0"/>
                <a:cs typeface="Times New Roman" panose="02020603050405020304" pitchFamily="18" charset="0"/>
              </a:rPr>
              <a:t>Accessed 20</a:t>
            </a:r>
            <a:r>
              <a:rPr lang="en-US" sz="1100" baseline="30000" dirty="0">
                <a:latin typeface="Calibri" panose="020F0502020204030204" pitchFamily="34" charset="0"/>
                <a:ea typeface="Calibri" panose="020F0502020204030204" pitchFamily="34" charset="0"/>
                <a:cs typeface="Times New Roman" panose="02020603050405020304" pitchFamily="18" charset="0"/>
              </a:rPr>
              <a:t>th</a:t>
            </a:r>
            <a:r>
              <a:rPr lang="en-US" sz="1100" dirty="0">
                <a:latin typeface="Calibri" panose="020F0502020204030204" pitchFamily="34" charset="0"/>
                <a:ea typeface="Calibri" panose="020F0502020204030204" pitchFamily="34" charset="0"/>
                <a:cs typeface="Times New Roman" panose="02020603050405020304" pitchFamily="18" charset="0"/>
              </a:rPr>
              <a:t> April 2021</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Calibri" panose="020F0502020204030204" pitchFamily="34" charset="0"/>
              <a:buChar char=" "/>
              <a:tabLst>
                <a:tab pos="457200" algn="l"/>
              </a:tabLst>
            </a:pPr>
            <a:r>
              <a:rPr lang="en-US" sz="1100" dirty="0" smtClean="0">
                <a:latin typeface="Calibri" panose="020F0502020204030204" pitchFamily="34" charset="0"/>
                <a:ea typeface="Calibri" panose="020F0502020204030204" pitchFamily="34" charset="0"/>
                <a:cs typeface="Times New Roman" panose="02020603050405020304" pitchFamily="18" charset="0"/>
              </a:rPr>
              <a:t>Available </a:t>
            </a:r>
            <a:r>
              <a:rPr lang="en-US" sz="1100" dirty="0">
                <a:latin typeface="Calibri" panose="020F0502020204030204" pitchFamily="34" charset="0"/>
                <a:ea typeface="Calibri" panose="020F0502020204030204" pitchFamily="34" charset="0"/>
                <a:cs typeface="Times New Roman" panose="02020603050405020304" pitchFamily="18" charset="0"/>
              </a:rPr>
              <a:t>at: </a:t>
            </a:r>
            <a:r>
              <a:rPr lang="en-GB" sz="11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2"/>
              </a:rPr>
              <a:t>https://www.emerald.com/insight/content/doi/10.1108/APJML-10-2017-0267/full/html</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Calibri" panose="020F0502020204030204" pitchFamily="34" charset="0"/>
              <a:buChar char=" "/>
              <a:tabLst>
                <a:tab pos="457200" algn="l"/>
              </a:tabLst>
            </a:pPr>
            <a:r>
              <a:rPr lang="en-GB" sz="1100" dirty="0">
                <a:latin typeface="Calibri" panose="020F0502020204030204" pitchFamily="34" charset="0"/>
                <a:ea typeface="Calibri" panose="020F0502020204030204" pitchFamily="34" charset="0"/>
                <a:cs typeface="Times New Roman" panose="02020603050405020304" pitchFamily="18" charset="0"/>
              </a:rPr>
              <a:t> </a:t>
            </a:r>
          </a:p>
          <a:p>
            <a:pPr marL="342900" lvl="0" indent="-342900">
              <a:lnSpc>
                <a:spcPct val="107000"/>
              </a:lnSpc>
              <a:spcAft>
                <a:spcPts val="0"/>
              </a:spcAft>
              <a:buFont typeface="Calibri" panose="020F0502020204030204" pitchFamily="34" charset="0"/>
              <a:buChar char=" "/>
              <a:tabLst>
                <a:tab pos="457200" algn="l"/>
              </a:tabLst>
            </a:pPr>
            <a:r>
              <a:rPr lang="en-US" sz="1100" dirty="0">
                <a:latin typeface="Calibri" panose="020F0502020204030204" pitchFamily="34" charset="0"/>
                <a:ea typeface="Calibri" panose="020F0502020204030204" pitchFamily="34" charset="0"/>
                <a:cs typeface="Times New Roman" panose="02020603050405020304" pitchFamily="18" charset="0"/>
              </a:rPr>
              <a:t>Oaks, J. 201). Social Media has Changed the Ways We Do Business. </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Calibri" panose="020F0502020204030204" pitchFamily="34" charset="0"/>
              <a:buChar char=" "/>
              <a:tabLst>
                <a:tab pos="457200" algn="l"/>
              </a:tabLst>
            </a:pPr>
            <a:r>
              <a:rPr lang="en-GB" sz="1100" dirty="0">
                <a:latin typeface="Calibri" panose="020F0502020204030204" pitchFamily="34" charset="0"/>
                <a:ea typeface="Calibri" panose="020F0502020204030204" pitchFamily="34" charset="0"/>
                <a:cs typeface="Times New Roman" panose="02020603050405020304" pitchFamily="18" charset="0"/>
              </a:rPr>
              <a:t>Accessed 23 April 2021</a:t>
            </a:r>
          </a:p>
          <a:p>
            <a:pPr marL="342900" lvl="0" indent="-342900">
              <a:lnSpc>
                <a:spcPct val="107000"/>
              </a:lnSpc>
              <a:spcAft>
                <a:spcPts val="0"/>
              </a:spcAft>
              <a:buFont typeface="Calibri" panose="020F0502020204030204" pitchFamily="34" charset="0"/>
              <a:buChar char=" "/>
              <a:tabLst>
                <a:tab pos="457200" algn="l"/>
              </a:tabLst>
            </a:pPr>
            <a:r>
              <a:rPr lang="en-US" sz="1100" dirty="0">
                <a:latin typeface="Calibri" panose="020F0502020204030204" pitchFamily="34" charset="0"/>
                <a:ea typeface="Calibri" panose="020F0502020204030204" pitchFamily="34" charset="0"/>
                <a:cs typeface="Times New Roman" panose="02020603050405020304" pitchFamily="18" charset="0"/>
              </a:rPr>
              <a:t>Available at: </a:t>
            </a:r>
            <a:r>
              <a:rPr lang="en-US" sz="11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3"/>
              </a:rPr>
              <a:t>http://socialnomics.net/2014/07/07/social-media-has-changed-the-ways-we-dobusiness/</a:t>
            </a:r>
            <a:r>
              <a:rPr lang="en-US" sz="1100" dirty="0">
                <a:latin typeface="Calibri" panose="020F0502020204030204" pitchFamily="34" charset="0"/>
                <a:ea typeface="Calibri" panose="020F0502020204030204" pitchFamily="34" charset="0"/>
                <a:cs typeface="Times New Roman" panose="02020603050405020304" pitchFamily="18" charset="0"/>
              </a:rPr>
              <a:t>.</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US" sz="1100" dirty="0">
                <a:latin typeface="Calibri" panose="020F0502020204030204" pitchFamily="34" charset="0"/>
                <a:ea typeface="Calibri" panose="020F0502020204030204" pitchFamily="34" charset="0"/>
                <a:cs typeface="Times New Roman" panose="02020603050405020304" pitchFamily="18" charset="0"/>
              </a:rPr>
              <a:t> </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US" sz="1100" dirty="0">
                <a:latin typeface="Calibri" panose="020F0502020204030204" pitchFamily="34" charset="0"/>
                <a:ea typeface="Calibri" panose="020F0502020204030204" pitchFamily="34" charset="0"/>
                <a:cs typeface="Times New Roman" panose="02020603050405020304" pitchFamily="18" charset="0"/>
              </a:rPr>
              <a:t>  </a:t>
            </a:r>
            <a:r>
              <a:rPr lang="en-US" sz="1100" dirty="0" smtClean="0">
                <a:latin typeface="Calibri" panose="020F0502020204030204" pitchFamily="34" charset="0"/>
                <a:ea typeface="Calibri" panose="020F0502020204030204" pitchFamily="34" charset="0"/>
                <a:cs typeface="Times New Roman" panose="02020603050405020304" pitchFamily="18" charset="0"/>
              </a:rPr>
              <a:t>         Porter </a:t>
            </a:r>
            <a:r>
              <a:rPr lang="en-US" sz="1100" dirty="0">
                <a:latin typeface="Calibri" panose="020F0502020204030204" pitchFamily="34" charset="0"/>
                <a:ea typeface="Calibri" panose="020F0502020204030204" pitchFamily="34" charset="0"/>
                <a:cs typeface="Times New Roman" panose="02020603050405020304" pitchFamily="18" charset="0"/>
              </a:rPr>
              <a:t>S. 2021; Common problems with social media marketing &amp; how to overcome them Published 27 January 2021 Updated 3 March 2021</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Calibri" panose="020F0502020204030204" pitchFamily="34" charset="0"/>
              <a:buChar char=" "/>
              <a:tabLst>
                <a:tab pos="457200" algn="l"/>
              </a:tabLst>
            </a:pPr>
            <a:r>
              <a:rPr lang="en-US" sz="1100" dirty="0">
                <a:latin typeface="Calibri" panose="020F0502020204030204" pitchFamily="34" charset="0"/>
                <a:ea typeface="Calibri" panose="020F0502020204030204" pitchFamily="34" charset="0"/>
                <a:cs typeface="Times New Roman" panose="02020603050405020304" pitchFamily="18" charset="0"/>
              </a:rPr>
              <a:t>Accessed 20</a:t>
            </a:r>
            <a:r>
              <a:rPr lang="en-US" sz="1100" baseline="30000" dirty="0">
                <a:latin typeface="Calibri" panose="020F0502020204030204" pitchFamily="34" charset="0"/>
                <a:ea typeface="Calibri" panose="020F0502020204030204" pitchFamily="34" charset="0"/>
                <a:cs typeface="Times New Roman" panose="02020603050405020304" pitchFamily="18" charset="0"/>
              </a:rPr>
              <a:t>th</a:t>
            </a:r>
            <a:r>
              <a:rPr lang="en-US" sz="1100" dirty="0">
                <a:latin typeface="Calibri" panose="020F0502020204030204" pitchFamily="34" charset="0"/>
                <a:ea typeface="Calibri" panose="020F0502020204030204" pitchFamily="34" charset="0"/>
                <a:cs typeface="Times New Roman" panose="02020603050405020304" pitchFamily="18" charset="0"/>
              </a:rPr>
              <a:t> April 2021</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Calibri" panose="020F0502020204030204" pitchFamily="34" charset="0"/>
              <a:buChar char=" "/>
              <a:tabLst>
                <a:tab pos="457200" algn="l"/>
              </a:tabLst>
            </a:pPr>
            <a:r>
              <a:rPr lang="en-US" sz="1100" dirty="0">
                <a:latin typeface="Calibri" panose="020F0502020204030204" pitchFamily="34" charset="0"/>
                <a:ea typeface="Calibri" panose="020F0502020204030204" pitchFamily="34" charset="0"/>
                <a:cs typeface="Times New Roman" panose="02020603050405020304" pitchFamily="18" charset="0"/>
              </a:rPr>
              <a:t>Available at: </a:t>
            </a:r>
            <a:r>
              <a:rPr lang="en-US" sz="11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4"/>
              </a:rPr>
              <a:t>https://www.webkick.co.uk/blog/common-problems-with-social-media-marketing-how-to-overcome-them/</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Calibri" panose="020F0502020204030204" pitchFamily="34" charset="0"/>
              <a:buChar char=" "/>
              <a:tabLst>
                <a:tab pos="457200" algn="l"/>
              </a:tabLst>
            </a:pPr>
            <a:r>
              <a:rPr lang="en-GB" sz="1100" dirty="0">
                <a:latin typeface="Calibri" panose="020F0502020204030204" pitchFamily="34" charset="0"/>
                <a:ea typeface="Calibri" panose="020F0502020204030204" pitchFamily="34" charset="0"/>
                <a:cs typeface="Times New Roman" panose="02020603050405020304" pitchFamily="18" charset="0"/>
              </a:rPr>
              <a:t> </a:t>
            </a:r>
          </a:p>
          <a:p>
            <a:pPr marL="342900" lvl="0" indent="-342900">
              <a:lnSpc>
                <a:spcPct val="107000"/>
              </a:lnSpc>
              <a:spcAft>
                <a:spcPts val="0"/>
              </a:spcAft>
              <a:buFont typeface="Calibri" panose="020F0502020204030204" pitchFamily="34" charset="0"/>
              <a:buChar char=" "/>
              <a:tabLst>
                <a:tab pos="457200" algn="l"/>
              </a:tabLst>
            </a:pPr>
            <a:r>
              <a:rPr lang="lt-LT" sz="1100" dirty="0">
                <a:latin typeface="Calibri" panose="020F0502020204030204" pitchFamily="34" charset="0"/>
                <a:ea typeface="Calibri" panose="020F0502020204030204" pitchFamily="34" charset="0"/>
                <a:cs typeface="Times New Roman" panose="02020603050405020304" pitchFamily="18" charset="0"/>
              </a:rPr>
              <a:t>Raudeliūnienė, J.; Davidavičienė, V.; Tvaronavičienė, M.; Jonuška, L.  2018; MDPI and ACS Style, Evaluation of Advertising Campaigns on Social Media Networks. Sustainability 2018, 10, 973. </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Calibri" panose="020F0502020204030204" pitchFamily="34" charset="0"/>
              <a:buChar char=" "/>
              <a:tabLst>
                <a:tab pos="457200" algn="l"/>
              </a:tabLst>
            </a:pPr>
            <a:r>
              <a:rPr lang="lt-LT" sz="1100" dirty="0">
                <a:latin typeface="Calibri" panose="020F0502020204030204" pitchFamily="34" charset="0"/>
                <a:ea typeface="Calibri" panose="020F0502020204030204" pitchFamily="34" charset="0"/>
                <a:cs typeface="Times New Roman" panose="02020603050405020304" pitchFamily="18" charset="0"/>
              </a:rPr>
              <a:t>Accessed 19th Arpil 2021</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Calibri" panose="020F0502020204030204" pitchFamily="34" charset="0"/>
              <a:buChar char=" "/>
              <a:tabLst>
                <a:tab pos="457200" algn="l"/>
              </a:tabLst>
            </a:pPr>
            <a:r>
              <a:rPr lang="lt-LT" sz="1100" dirty="0" smtClean="0">
                <a:latin typeface="Calibri" panose="020F0502020204030204" pitchFamily="34" charset="0"/>
                <a:ea typeface="Calibri" panose="020F0502020204030204" pitchFamily="34" charset="0"/>
                <a:cs typeface="Times New Roman" panose="02020603050405020304" pitchFamily="18" charset="0"/>
              </a:rPr>
              <a:t>Ava</a:t>
            </a:r>
            <a:r>
              <a:rPr lang="en-GB" sz="1100" dirty="0" smtClean="0">
                <a:latin typeface="Calibri" panose="020F0502020204030204" pitchFamily="34" charset="0"/>
                <a:ea typeface="Calibri" panose="020F0502020204030204" pitchFamily="34" charset="0"/>
                <a:cs typeface="Times New Roman" panose="02020603050405020304" pitchFamily="18" charset="0"/>
              </a:rPr>
              <a:t>liable</a:t>
            </a:r>
            <a:r>
              <a:rPr lang="lt-LT" sz="1100" dirty="0" smtClean="0">
                <a:latin typeface="Calibri" panose="020F0502020204030204" pitchFamily="34" charset="0"/>
                <a:ea typeface="Calibri" panose="020F0502020204030204" pitchFamily="34" charset="0"/>
                <a:cs typeface="Times New Roman" panose="02020603050405020304" pitchFamily="18" charset="0"/>
              </a:rPr>
              <a:t> </a:t>
            </a:r>
            <a:r>
              <a:rPr lang="lt-LT" sz="1100" dirty="0">
                <a:latin typeface="Calibri" panose="020F0502020204030204" pitchFamily="34" charset="0"/>
                <a:ea typeface="Calibri" panose="020F0502020204030204" pitchFamily="34" charset="0"/>
                <a:cs typeface="Times New Roman" panose="02020603050405020304" pitchFamily="18" charset="0"/>
              </a:rPr>
              <a:t>at: </a:t>
            </a:r>
            <a:r>
              <a:rPr lang="lt-LT" sz="11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5"/>
              </a:rPr>
              <a:t>https://doi.org/10.3390/su10040973</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Calibri" panose="020F0502020204030204" pitchFamily="34" charset="0"/>
              <a:buChar char=" "/>
              <a:tabLst>
                <a:tab pos="457200" algn="l"/>
              </a:tabLst>
            </a:pPr>
            <a:r>
              <a:rPr lang="en-GB" sz="1100" dirty="0">
                <a:latin typeface="Calibri" panose="020F0502020204030204" pitchFamily="34" charset="0"/>
                <a:ea typeface="Calibri" panose="020F0502020204030204" pitchFamily="34" charset="0"/>
                <a:cs typeface="Times New Roman" panose="02020603050405020304" pitchFamily="18" charset="0"/>
              </a:rPr>
              <a:t> </a:t>
            </a:r>
          </a:p>
          <a:p>
            <a:pPr marL="342900" lvl="0" indent="-342900">
              <a:lnSpc>
                <a:spcPct val="107000"/>
              </a:lnSpc>
              <a:spcAft>
                <a:spcPts val="0"/>
              </a:spcAft>
              <a:buFont typeface="Calibri" panose="020F0502020204030204" pitchFamily="34" charset="0"/>
              <a:buChar char=" "/>
              <a:tabLst>
                <a:tab pos="457200" algn="l"/>
              </a:tabLst>
            </a:pPr>
            <a:r>
              <a:rPr lang="en-US" sz="1100" dirty="0" err="1">
                <a:latin typeface="Calibri" panose="020F0502020204030204" pitchFamily="34" charset="0"/>
                <a:ea typeface="Calibri" panose="020F0502020204030204" pitchFamily="34" charset="0"/>
                <a:cs typeface="Times New Roman" panose="02020603050405020304" pitchFamily="18" charset="0"/>
              </a:rPr>
              <a:t>Riorini</a:t>
            </a:r>
            <a:r>
              <a:rPr lang="en-US" sz="1100" dirty="0">
                <a:latin typeface="Calibri" panose="020F0502020204030204" pitchFamily="34" charset="0"/>
                <a:ea typeface="Calibri" panose="020F0502020204030204" pitchFamily="34" charset="0"/>
                <a:cs typeface="Times New Roman" panose="02020603050405020304" pitchFamily="18" charset="0"/>
              </a:rPr>
              <a:t>, S. V. 2018. Social media marketing toward perceptual consciousness and its impact on online purchasing intention. European Research Studies Journal, 21(1), 402-416</a:t>
            </a:r>
            <a:r>
              <a:rPr lang="en-US" sz="1100" dirty="0" smtClean="0">
                <a:latin typeface="Calibri" panose="020F0502020204030204" pitchFamily="34" charset="0"/>
                <a:ea typeface="Calibri" panose="020F0502020204030204" pitchFamily="34" charset="0"/>
                <a:cs typeface="Times New Roman" panose="02020603050405020304" pitchFamily="18" charset="0"/>
              </a:rPr>
              <a:t>.</a:t>
            </a:r>
          </a:p>
          <a:p>
            <a:pPr marL="342900" lvl="0" indent="-342900">
              <a:lnSpc>
                <a:spcPct val="107000"/>
              </a:lnSpc>
              <a:spcAft>
                <a:spcPts val="0"/>
              </a:spcAft>
              <a:buFont typeface="Calibri" panose="020F0502020204030204" pitchFamily="34" charset="0"/>
              <a:buChar char=" "/>
              <a:tabLst>
                <a:tab pos="457200" algn="l"/>
              </a:tabLst>
            </a:pPr>
            <a:r>
              <a:rPr lang="en-US" sz="1100" dirty="0" smtClean="0">
                <a:latin typeface="Calibri" panose="020F0502020204030204" pitchFamily="34" charset="0"/>
                <a:ea typeface="Calibri" panose="020F0502020204030204" pitchFamily="34" charset="0"/>
                <a:cs typeface="Times New Roman" panose="02020603050405020304" pitchFamily="18" charset="0"/>
              </a:rPr>
              <a:t>Accessed 22 April 201</a:t>
            </a:r>
          </a:p>
          <a:p>
            <a:pPr marL="342900" lvl="0" indent="-342900">
              <a:lnSpc>
                <a:spcPct val="107000"/>
              </a:lnSpc>
              <a:spcAft>
                <a:spcPts val="0"/>
              </a:spcAft>
              <a:buFont typeface="Calibri" panose="020F0502020204030204" pitchFamily="34" charset="0"/>
              <a:buChar char=" "/>
              <a:tabLst>
                <a:tab pos="457200" algn="l"/>
              </a:tabLst>
            </a:pPr>
            <a:r>
              <a:rPr lang="en-US" sz="1100" dirty="0" smtClean="0">
                <a:latin typeface="Calibri" panose="020F0502020204030204" pitchFamily="34" charset="0"/>
                <a:ea typeface="Calibri" panose="020F0502020204030204" pitchFamily="34" charset="0"/>
                <a:cs typeface="Times New Roman" panose="02020603050405020304" pitchFamily="18" charset="0"/>
              </a:rPr>
              <a:t>Available at:  </a:t>
            </a:r>
            <a:r>
              <a:rPr lang="en-GB" sz="1100" u="sng" dirty="0" smtClean="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6"/>
              </a:rPr>
              <a:t>https</a:t>
            </a:r>
            <a:r>
              <a:rPr lang="en-GB" sz="11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6"/>
              </a:rPr>
              <a:t>://www.um.edu.mt/library/oar/handle/123456789/30290</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Calibri" panose="020F0502020204030204" pitchFamily="34" charset="0"/>
              <a:buChar char=" "/>
              <a:tabLst>
                <a:tab pos="457200" algn="l"/>
              </a:tabLst>
            </a:pPr>
            <a:r>
              <a:rPr lang="en-GB" dirty="0">
                <a:latin typeface="Calibri" panose="020F0502020204030204" pitchFamily="34" charset="0"/>
                <a:ea typeface="Calibri" panose="020F0502020204030204" pitchFamily="34" charset="0"/>
                <a:cs typeface="Times New Roman" panose="02020603050405020304" pitchFamily="18" charset="0"/>
              </a:rPr>
              <a:t> </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89312903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95956" y="232416"/>
            <a:ext cx="10058400" cy="1450757"/>
          </a:xfrm>
        </p:spPr>
        <p:txBody>
          <a:bodyPr/>
          <a:lstStyle/>
          <a:p>
            <a:r>
              <a:rPr lang="en-GB" dirty="0" smtClean="0"/>
              <a:t>Bibliography</a:t>
            </a:r>
            <a:endParaRPr lang="en-GB" dirty="0"/>
          </a:p>
        </p:txBody>
      </p:sp>
      <p:sp>
        <p:nvSpPr>
          <p:cNvPr id="3" name="Content Placeholder 2"/>
          <p:cNvSpPr>
            <a:spLocks noGrp="1"/>
          </p:cNvSpPr>
          <p:nvPr>
            <p:ph idx="1"/>
          </p:nvPr>
        </p:nvSpPr>
        <p:spPr>
          <a:xfrm>
            <a:off x="1097280" y="1845734"/>
            <a:ext cx="10058400" cy="4347248"/>
          </a:xfrm>
        </p:spPr>
        <p:txBody>
          <a:bodyPr>
            <a:normAutofit/>
          </a:bodyPr>
          <a:lstStyle/>
          <a:p>
            <a:endParaRPr lang="en-GB" dirty="0" smtClean="0"/>
          </a:p>
          <a:p>
            <a:endParaRPr lang="en-GB" dirty="0" smtClean="0"/>
          </a:p>
          <a:p>
            <a:endParaRPr lang="en-GB" dirty="0" smtClean="0"/>
          </a:p>
          <a:p>
            <a:endParaRPr lang="en-GB" dirty="0"/>
          </a:p>
        </p:txBody>
      </p:sp>
      <p:sp>
        <p:nvSpPr>
          <p:cNvPr id="4" name="Rectangle 3"/>
          <p:cNvSpPr/>
          <p:nvPr/>
        </p:nvSpPr>
        <p:spPr>
          <a:xfrm>
            <a:off x="825766" y="2026811"/>
            <a:ext cx="10186505" cy="1837811"/>
          </a:xfrm>
          <a:prstGeom prst="rect">
            <a:avLst/>
          </a:prstGeom>
        </p:spPr>
        <p:txBody>
          <a:bodyPr wrap="square">
            <a:spAutoFit/>
          </a:bodyPr>
          <a:lstStyle/>
          <a:p>
            <a:pPr marL="342900" lvl="0" indent="-342900">
              <a:lnSpc>
                <a:spcPct val="107000"/>
              </a:lnSpc>
              <a:spcAft>
                <a:spcPts val="0"/>
              </a:spcAft>
              <a:buFont typeface="Calibri" panose="020F0502020204030204" pitchFamily="34" charset="0"/>
              <a:buChar char=" "/>
              <a:tabLst>
                <a:tab pos="457200" algn="l"/>
              </a:tabLst>
            </a:pPr>
            <a:r>
              <a:rPr lang="en-GB" sz="1100" dirty="0" err="1">
                <a:latin typeface="Calibri" panose="020F0502020204030204" pitchFamily="34" charset="0"/>
                <a:ea typeface="Calibri" panose="020F0502020204030204" pitchFamily="34" charset="0"/>
                <a:cs typeface="Times New Roman" panose="02020603050405020304" pitchFamily="18" charset="0"/>
              </a:rPr>
              <a:t>Sng</a:t>
            </a:r>
            <a:r>
              <a:rPr lang="en-GB" sz="1100" dirty="0">
                <a:latin typeface="Calibri" panose="020F0502020204030204" pitchFamily="34" charset="0"/>
                <a:ea typeface="Calibri" panose="020F0502020204030204" pitchFamily="34" charset="0"/>
                <a:cs typeface="Times New Roman" panose="02020603050405020304" pitchFamily="18" charset="0"/>
              </a:rPr>
              <a:t> K. Ying T. Pang A. 2019; Social Media Influencers as a Crisis Risk in Strategic Communication: Impact of Indiscretions on Professional Endorsements, Pages 301-320,  Published online: 04 Sep 2019</a:t>
            </a:r>
          </a:p>
          <a:p>
            <a:pPr marL="342900" lvl="0" indent="-342900">
              <a:lnSpc>
                <a:spcPct val="107000"/>
              </a:lnSpc>
              <a:spcAft>
                <a:spcPts val="0"/>
              </a:spcAft>
              <a:buFont typeface="Calibri" panose="020F0502020204030204" pitchFamily="34" charset="0"/>
              <a:buChar char=" "/>
              <a:tabLst>
                <a:tab pos="457200" algn="l"/>
              </a:tabLst>
            </a:pPr>
            <a:r>
              <a:rPr lang="en-GB" sz="1100" dirty="0">
                <a:latin typeface="Calibri" panose="020F0502020204030204" pitchFamily="34" charset="0"/>
                <a:ea typeface="Calibri" panose="020F0502020204030204" pitchFamily="34" charset="0"/>
                <a:cs typeface="Times New Roman" panose="02020603050405020304" pitchFamily="18" charset="0"/>
              </a:rPr>
              <a:t>Accessed 21 April 2021</a:t>
            </a:r>
          </a:p>
          <a:p>
            <a:pPr marL="342900" lvl="0" indent="-342900">
              <a:lnSpc>
                <a:spcPct val="107000"/>
              </a:lnSpc>
              <a:spcAft>
                <a:spcPts val="0"/>
              </a:spcAft>
              <a:buFont typeface="Calibri" panose="020F0502020204030204" pitchFamily="34" charset="0"/>
              <a:buChar char=" "/>
              <a:tabLst>
                <a:tab pos="457200" algn="l"/>
              </a:tabLst>
            </a:pPr>
            <a:r>
              <a:rPr lang="en-GB" sz="1100" dirty="0" smtClean="0">
                <a:latin typeface="Calibri" panose="020F0502020204030204" pitchFamily="34" charset="0"/>
                <a:ea typeface="Calibri" panose="020F0502020204030204" pitchFamily="34" charset="0"/>
                <a:cs typeface="Times New Roman" panose="02020603050405020304" pitchFamily="18" charset="0"/>
              </a:rPr>
              <a:t>Available at: </a:t>
            </a:r>
            <a:r>
              <a:rPr lang="en-GB" sz="11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2"/>
              </a:rPr>
              <a:t>https://doi.org/10.1080/1553118X.2019.1618305</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Calibri" panose="020F0502020204030204" pitchFamily="34" charset="0"/>
              <a:buChar char=" "/>
              <a:tabLst>
                <a:tab pos="457200" algn="l"/>
              </a:tabLst>
            </a:pPr>
            <a:r>
              <a:rPr lang="en-GB" sz="1100" dirty="0">
                <a:latin typeface="Calibri" panose="020F0502020204030204" pitchFamily="34" charset="0"/>
                <a:ea typeface="Calibri" panose="020F0502020204030204" pitchFamily="34" charset="0"/>
                <a:cs typeface="Times New Roman" panose="02020603050405020304" pitchFamily="18" charset="0"/>
              </a:rPr>
              <a:t> </a:t>
            </a:r>
          </a:p>
          <a:p>
            <a:pPr marL="342900" lvl="0" indent="-342900">
              <a:lnSpc>
                <a:spcPct val="107000"/>
              </a:lnSpc>
              <a:spcAft>
                <a:spcPts val="0"/>
              </a:spcAft>
              <a:buFont typeface="Calibri" panose="020F0502020204030204" pitchFamily="34" charset="0"/>
              <a:buChar char=" "/>
              <a:tabLst>
                <a:tab pos="457200" algn="l"/>
              </a:tabLst>
            </a:pPr>
            <a:r>
              <a:rPr lang="en-US" sz="1100" dirty="0">
                <a:latin typeface="Calibri" panose="020F0502020204030204" pitchFamily="34" charset="0"/>
                <a:ea typeface="Calibri" panose="020F0502020204030204" pitchFamily="34" charset="0"/>
                <a:cs typeface="Times New Roman" panose="02020603050405020304" pitchFamily="18" charset="0"/>
              </a:rPr>
              <a:t>Wan, F. 2017. The Effect of Firm Marketing content on product sale: Evidence from a mobile social media platform </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Calibri" panose="020F0502020204030204" pitchFamily="34" charset="0"/>
              <a:buChar char=" "/>
              <a:tabLst>
                <a:tab pos="457200" algn="l"/>
              </a:tabLst>
            </a:pPr>
            <a:r>
              <a:rPr lang="en-GB" sz="1100" dirty="0">
                <a:latin typeface="Calibri" panose="020F0502020204030204" pitchFamily="34" charset="0"/>
                <a:ea typeface="Calibri" panose="020F0502020204030204" pitchFamily="34" charset="0"/>
                <a:cs typeface="Times New Roman" panose="02020603050405020304" pitchFamily="18" charset="0"/>
              </a:rPr>
              <a:t>Accessed 23 April 2021 </a:t>
            </a:r>
            <a:endParaRPr lang="en-GB" sz="1100" dirty="0" smtClean="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Calibri" panose="020F0502020204030204" pitchFamily="34" charset="0"/>
              <a:buChar char=" "/>
              <a:tabLst>
                <a:tab pos="457200" algn="l"/>
              </a:tabLst>
            </a:pPr>
            <a:r>
              <a:rPr lang="en-US" sz="1100" dirty="0" smtClean="0">
                <a:latin typeface="Calibri" panose="020F0502020204030204" pitchFamily="34" charset="0"/>
                <a:ea typeface="Calibri" panose="020F0502020204030204" pitchFamily="34" charset="0"/>
                <a:cs typeface="Times New Roman" panose="02020603050405020304" pitchFamily="18" charset="0"/>
              </a:rPr>
              <a:t>Available </a:t>
            </a:r>
            <a:r>
              <a:rPr lang="en-US" sz="1100" dirty="0">
                <a:latin typeface="Calibri" panose="020F0502020204030204" pitchFamily="34" charset="0"/>
                <a:ea typeface="Calibri" panose="020F0502020204030204" pitchFamily="34" charset="0"/>
                <a:cs typeface="Times New Roman" panose="02020603050405020304" pitchFamily="18" charset="0"/>
              </a:rPr>
              <a:t>at: </a:t>
            </a:r>
            <a:r>
              <a:rPr lang="en-US" sz="11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3"/>
              </a:rPr>
              <a:t>http://web.a.ebscohost.com/ehost/pdfviewer/pdfviewer?vid=5&amp;sid=8c46cae4-f14d-46e4-8e55-6b2b517d7ac5%40sessionmgr4008</a:t>
            </a:r>
            <a:r>
              <a:rPr lang="en-US" sz="1100" dirty="0">
                <a:latin typeface="Calibri" panose="020F0502020204030204" pitchFamily="34" charset="0"/>
                <a:ea typeface="Calibri" panose="020F0502020204030204" pitchFamily="34" charset="0"/>
                <a:cs typeface="Times New Roman" panose="02020603050405020304" pitchFamily="18" charset="0"/>
              </a:rPr>
              <a:t>.</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Calibri" panose="020F0502020204030204" pitchFamily="34" charset="0"/>
              <a:buChar char=" "/>
              <a:tabLst>
                <a:tab pos="457200" algn="l"/>
              </a:tabLst>
            </a:pPr>
            <a:r>
              <a:rPr lang="en-GB" dirty="0">
                <a:latin typeface="Calibri" panose="020F0502020204030204" pitchFamily="34" charset="0"/>
                <a:ea typeface="Calibri" panose="020F0502020204030204" pitchFamily="34" charset="0"/>
                <a:cs typeface="Times New Roman" panose="02020603050405020304" pitchFamily="18" charset="0"/>
              </a:rPr>
              <a:t> </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697181188"/>
      </p:ext>
    </p:extLst>
  </p:cSld>
  <p:clrMapOvr>
    <a:masterClrMapping/>
  </p:clrMapOvr>
  <p:timing>
    <p:tnLst>
      <p:par>
        <p:cTn id="1" dur="indefinite" restart="never" nodeType="tmRoot"/>
      </p:par>
    </p:tnLst>
  </p:timing>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9CC26709-368C-4D72-9060-94E5B3FF3CD6}"/>
    </a:ext>
  </a:extLst>
</a:theme>
</file>

<file path=docProps/app.xml><?xml version="1.0" encoding="utf-8"?>
<Properties xmlns="http://schemas.openxmlformats.org/officeDocument/2006/extended-properties" xmlns:vt="http://schemas.openxmlformats.org/officeDocument/2006/docPropsVTypes">
  <Template>Retrospect</Template>
  <TotalTime>26534</TotalTime>
  <Words>1453</Words>
  <Application>Microsoft Office PowerPoint</Application>
  <PresentationFormat>Widescreen</PresentationFormat>
  <Paragraphs>242</Paragraphs>
  <Slides>15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Calibri Light</vt:lpstr>
      <vt:lpstr>Times New Roman</vt:lpstr>
      <vt:lpstr>Retrospect</vt:lpstr>
      <vt:lpstr>Contemporary Issue in Marketing Management</vt:lpstr>
      <vt:lpstr>Contents </vt:lpstr>
      <vt:lpstr>Developments in social media and its use as a marketing platform  </vt:lpstr>
      <vt:lpstr>Why is this an issue ?</vt:lpstr>
      <vt:lpstr>Break down to establish biggest challenges  </vt:lpstr>
      <vt:lpstr>Why these challenges are as a result of the issue  </vt:lpstr>
      <vt:lpstr>How to respond to Social Media </vt:lpstr>
      <vt:lpstr>Benefits and disadvantages of the response </vt:lpstr>
      <vt:lpstr>Conclusion :</vt:lpstr>
      <vt:lpstr>References </vt:lpstr>
      <vt:lpstr>References </vt:lpstr>
      <vt:lpstr>References </vt:lpstr>
      <vt:lpstr>Bibliography</vt:lpstr>
      <vt:lpstr>Bibliography</vt:lpstr>
      <vt:lpstr>Bibliography</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Building a thriving workforce</dc:title>
  <dc:creator>Benjamin.Williams</dc:creator>
  <cp:lastModifiedBy>Benjamin.Williams</cp:lastModifiedBy>
  <cp:revision>118</cp:revision>
  <dcterms:created xsi:type="dcterms:W3CDTF">2021-03-25T12:05:39Z</dcterms:created>
  <dcterms:modified xsi:type="dcterms:W3CDTF">2021-04-29T15:46:00Z</dcterms:modified>
</cp:coreProperties>
</file>