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8" r:id="rId2"/>
    <p:sldId id="256" r:id="rId3"/>
    <p:sldId id="257" r:id="rId4"/>
  </p:sldIdLst>
  <p:sldSz cx="15113000" cy="21374100"/>
  <p:notesSz cx="6858000" cy="9144000"/>
  <p:embeddedFontLst>
    <p:embeddedFont>
      <p:font typeface="Calibri" panose="020F0502020204030204" pitchFamily="34" charset="0"/>
      <p:regular r:id="rId5"/>
      <p:bold r:id="rId6"/>
      <p:italic r:id="rId7"/>
      <p:boldItalic r:id="rId8"/>
    </p:embeddedFont>
    <p:embeddedFont>
      <p:font typeface="Sitka Small" panose="02000505000000020004" pitchFamily="2" charset="0"/>
      <p:regular r:id="rId9"/>
      <p:bold r:id="rId10"/>
      <p:italic r:id="rId11"/>
      <p:boldItalic r:id="rId12"/>
    </p:embeddedFont>
    <p:embeddedFont>
      <p:font typeface="Glacial Indifference Bold" panose="020B0604020202020204" charset="0"/>
      <p:regular r:id="rId13"/>
    </p:embeddedFont>
    <p:embeddedFont>
      <p:font typeface="Glacial Indifference" panose="020B0604020202020204" charset="0"/>
      <p:regular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2" d="100"/>
          <a:sy n="22" d="100"/>
        </p:scale>
        <p:origin x="2352"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font" Target="fonts/font9.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font" Target="fonts/font3.fntdata"/><Relationship Id="rId12" Type="http://schemas.openxmlformats.org/officeDocument/2006/relationships/font" Target="fonts/font8.fntdata"/><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font" Target="fonts/font7.fntdata"/><Relationship Id="rId5" Type="http://schemas.openxmlformats.org/officeDocument/2006/relationships/font" Target="fonts/font1.fntdata"/><Relationship Id="rId15" Type="http://schemas.openxmlformats.org/officeDocument/2006/relationships/presProps" Target="presProps.xml"/><Relationship Id="rId10"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font" Target="fonts/font5.fntdata"/><Relationship Id="rId14" Type="http://schemas.openxmlformats.org/officeDocument/2006/relationships/font" Target="fonts/font10.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5"/>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10/10/2026</a:t>
            </a:fld>
            <a:endParaRPr lang="en-US"/>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0.png"/><Relationship Id="rId18" Type="http://schemas.openxmlformats.org/officeDocument/2006/relationships/image" Target="../media/image17.svg"/><Relationship Id="rId26" Type="http://schemas.openxmlformats.org/officeDocument/2006/relationships/image" Target="../media/image25.svg"/><Relationship Id="rId39" Type="http://schemas.openxmlformats.org/officeDocument/2006/relationships/image" Target="../media/image23.png"/><Relationship Id="rId3" Type="http://schemas.openxmlformats.org/officeDocument/2006/relationships/image" Target="../media/image4.jpeg"/><Relationship Id="rId21" Type="http://schemas.openxmlformats.org/officeDocument/2006/relationships/image" Target="../media/image14.png"/><Relationship Id="rId34" Type="http://schemas.openxmlformats.org/officeDocument/2006/relationships/image" Target="../media/image33.svg"/><Relationship Id="rId42" Type="http://schemas.openxmlformats.org/officeDocument/2006/relationships/image" Target="../media/image25.png"/><Relationship Id="rId7" Type="http://schemas.openxmlformats.org/officeDocument/2006/relationships/image" Target="../media/image6.png"/><Relationship Id="rId12" Type="http://schemas.openxmlformats.org/officeDocument/2006/relationships/image" Target="../media/image11.svg"/><Relationship Id="rId17" Type="http://schemas.openxmlformats.org/officeDocument/2006/relationships/image" Target="../media/image12.png"/><Relationship Id="rId25" Type="http://schemas.openxmlformats.org/officeDocument/2006/relationships/image" Target="../media/image16.png"/><Relationship Id="rId33" Type="http://schemas.openxmlformats.org/officeDocument/2006/relationships/image" Target="../media/image20.png"/><Relationship Id="rId38" Type="http://schemas.openxmlformats.org/officeDocument/2006/relationships/image" Target="../media/image37.svg"/><Relationship Id="rId46" Type="http://schemas.openxmlformats.org/officeDocument/2006/relationships/image" Target="../media/image29.png"/><Relationship Id="rId2" Type="http://schemas.openxmlformats.org/officeDocument/2006/relationships/image" Target="../media/image3.jpeg"/><Relationship Id="rId16" Type="http://schemas.openxmlformats.org/officeDocument/2006/relationships/image" Target="../media/image15.svg"/><Relationship Id="rId20" Type="http://schemas.openxmlformats.org/officeDocument/2006/relationships/image" Target="../media/image19.svg"/><Relationship Id="rId29" Type="http://schemas.openxmlformats.org/officeDocument/2006/relationships/image" Target="../media/image18.png"/><Relationship Id="rId41"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9.png"/><Relationship Id="rId24" Type="http://schemas.openxmlformats.org/officeDocument/2006/relationships/image" Target="../media/image23.svg"/><Relationship Id="rId32" Type="http://schemas.openxmlformats.org/officeDocument/2006/relationships/image" Target="../media/image31.svg"/><Relationship Id="rId37" Type="http://schemas.openxmlformats.org/officeDocument/2006/relationships/image" Target="../media/image22.png"/><Relationship Id="rId40" Type="http://schemas.openxmlformats.org/officeDocument/2006/relationships/image" Target="../media/image39.svg"/><Relationship Id="rId45" Type="http://schemas.openxmlformats.org/officeDocument/2006/relationships/image" Target="../media/image28.png"/><Relationship Id="rId5" Type="http://schemas.openxmlformats.org/officeDocument/2006/relationships/image" Target="../media/image5.png"/><Relationship Id="rId15" Type="http://schemas.openxmlformats.org/officeDocument/2006/relationships/image" Target="../media/image11.png"/><Relationship Id="rId23" Type="http://schemas.openxmlformats.org/officeDocument/2006/relationships/image" Target="../media/image15.png"/><Relationship Id="rId28" Type="http://schemas.openxmlformats.org/officeDocument/2006/relationships/image" Target="../media/image27.svg"/><Relationship Id="rId36" Type="http://schemas.openxmlformats.org/officeDocument/2006/relationships/image" Target="../media/image35.svg"/><Relationship Id="rId10" Type="http://schemas.openxmlformats.org/officeDocument/2006/relationships/image" Target="../media/image9.svg"/><Relationship Id="rId19" Type="http://schemas.openxmlformats.org/officeDocument/2006/relationships/image" Target="../media/image13.png"/><Relationship Id="rId31" Type="http://schemas.openxmlformats.org/officeDocument/2006/relationships/image" Target="../media/image19.png"/><Relationship Id="rId44" Type="http://schemas.openxmlformats.org/officeDocument/2006/relationships/image" Target="../media/image27.png"/><Relationship Id="rId4" Type="http://schemas.openxmlformats.org/officeDocument/2006/relationships/image" Target="../media/image1.png"/><Relationship Id="rId9" Type="http://schemas.openxmlformats.org/officeDocument/2006/relationships/image" Target="../media/image8.png"/><Relationship Id="rId14" Type="http://schemas.openxmlformats.org/officeDocument/2006/relationships/image" Target="../media/image13.svg"/><Relationship Id="rId22" Type="http://schemas.openxmlformats.org/officeDocument/2006/relationships/image" Target="../media/image21.svg"/><Relationship Id="rId27" Type="http://schemas.openxmlformats.org/officeDocument/2006/relationships/image" Target="../media/image17.png"/><Relationship Id="rId30" Type="http://schemas.openxmlformats.org/officeDocument/2006/relationships/image" Target="../media/image29.svg"/><Relationship Id="rId35" Type="http://schemas.openxmlformats.org/officeDocument/2006/relationships/image" Target="../media/image21.png"/><Relationship Id="rId43" Type="http://schemas.openxmlformats.org/officeDocument/2006/relationships/image" Target="../media/image26.png"/></Relationships>
</file>

<file path=ppt/slides/_rels/slide3.xml.rels><?xml version="1.0" encoding="UTF-8" standalone="yes"?>
<Relationships xmlns="http://schemas.openxmlformats.org/package/2006/relationships"><Relationship Id="rId3" Type="http://schemas.openxmlformats.org/officeDocument/2006/relationships/hyperlink" Target="https://journals.sagepub.com/doi/abs/10.1177/1471301218762856" TargetMode="External"/><Relationship Id="rId2" Type="http://schemas.openxmlformats.org/officeDocument/2006/relationships/hyperlink" Target="https://www.alzheimers.org.uk/blog/how-many-people-have-dementia-uk" TargetMode="External"/><Relationship Id="rId1" Type="http://schemas.openxmlformats.org/officeDocument/2006/relationships/slideLayout" Target="../slideLayouts/slideLayout7.xml"/><Relationship Id="rId5" Type="http://schemas.openxmlformats.org/officeDocument/2006/relationships/hyperlink" Target="https://journals.sagepub.com/doi/abs/10.1177/1471301218762851" TargetMode="External"/><Relationship Id="rId4" Type="http://schemas.openxmlformats.org/officeDocument/2006/relationships/hyperlink" Target="https://www.nhs.uk/conditions/alzheimers-disea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 name="TextBox 139"/>
          <p:cNvSpPr txBox="1"/>
          <p:nvPr/>
        </p:nvSpPr>
        <p:spPr>
          <a:xfrm>
            <a:off x="1155700" y="10012121"/>
            <a:ext cx="12917339" cy="3191258"/>
          </a:xfrm>
          <a:prstGeom prst="rect">
            <a:avLst/>
          </a:prstGeom>
          <a:ln>
            <a:solidFill>
              <a:schemeClr val="accent3">
                <a:lumMod val="75000"/>
              </a:schemeClr>
            </a:solidFill>
          </a:ln>
        </p:spPr>
        <p:txBody>
          <a:bodyPr wrap="square" lIns="0" tIns="0" rIns="0" bIns="0" rtlCol="0" anchor="t">
            <a:spAutoFit/>
          </a:bodyPr>
          <a:lstStyle/>
          <a:p>
            <a:pPr algn="ctr">
              <a:lnSpc>
                <a:spcPct val="150000"/>
              </a:lnSpc>
            </a:pPr>
            <a:r>
              <a:rPr lang="en-US" sz="4800" b="1" i="1" dirty="0" smtClean="0">
                <a:latin typeface="Times New Roman" panose="02020603050405020304" pitchFamily="18" charset="0"/>
                <a:ea typeface="Canva Sans"/>
                <a:cs typeface="Times New Roman" panose="02020603050405020304" pitchFamily="18" charset="0"/>
                <a:sym typeface="Canva Sans"/>
              </a:rPr>
              <a:t>TITLE: MANAGING </a:t>
            </a:r>
            <a:r>
              <a:rPr lang="en-US" sz="4800" b="1" i="1" dirty="0">
                <a:latin typeface="Times New Roman" panose="02020603050405020304" pitchFamily="18" charset="0"/>
                <a:ea typeface="Canva Sans"/>
                <a:cs typeface="Times New Roman" panose="02020603050405020304" pitchFamily="18" charset="0"/>
                <a:sym typeface="Canva Sans"/>
              </a:rPr>
              <a:t>BEHAVIOURAL AND PSYCHOLOGICAL SYMPTOMS OF DEMENTIA IN OLDER ADULTS IN THE UK</a:t>
            </a:r>
          </a:p>
        </p:txBody>
      </p:sp>
      <p:sp>
        <p:nvSpPr>
          <p:cNvPr id="172" name="TextBox 172"/>
          <p:cNvSpPr txBox="1"/>
          <p:nvPr/>
        </p:nvSpPr>
        <p:spPr>
          <a:xfrm>
            <a:off x="1892088" y="14104253"/>
            <a:ext cx="11671300" cy="3745597"/>
          </a:xfrm>
          <a:prstGeom prst="rect">
            <a:avLst/>
          </a:prstGeom>
          <a:ln>
            <a:solidFill>
              <a:schemeClr val="accent6">
                <a:lumMod val="75000"/>
              </a:schemeClr>
            </a:solidFill>
          </a:ln>
        </p:spPr>
        <p:txBody>
          <a:bodyPr wrap="square" lIns="0" tIns="0" rIns="0" bIns="0" rtlCol="0" anchor="t">
            <a:spAutoFit/>
          </a:bodyPr>
          <a:lstStyle/>
          <a:p>
            <a:pPr algn="ctr"/>
            <a:r>
              <a:rPr lang="en-US" sz="4800" b="1" dirty="0" smtClean="0">
                <a:latin typeface="Sitka Small" panose="02000505000000020004" pitchFamily="2" charset="0"/>
                <a:ea typeface="Hammersmith One"/>
                <a:cs typeface="Times New Roman" panose="02020603050405020304" pitchFamily="18" charset="0"/>
                <a:sym typeface="Hammersmith One"/>
              </a:rPr>
              <a:t>Student Name: Sanjay </a:t>
            </a:r>
            <a:r>
              <a:rPr lang="en-US" sz="4800" b="1" dirty="0" err="1">
                <a:latin typeface="Sitka Small" panose="02000505000000020004" pitchFamily="2" charset="0"/>
                <a:cs typeface="Times New Roman" panose="02020603050405020304" pitchFamily="18" charset="0"/>
              </a:rPr>
              <a:t>odedara</a:t>
            </a:r>
            <a:endParaRPr lang="en-US" sz="4800" b="1" dirty="0">
              <a:latin typeface="Sitka Small" panose="02000505000000020004" pitchFamily="2" charset="0"/>
              <a:ea typeface="Hammersmith One"/>
              <a:cs typeface="Times New Roman" panose="02020603050405020304" pitchFamily="18" charset="0"/>
              <a:sym typeface="Hammersmith One"/>
            </a:endParaRPr>
          </a:p>
          <a:p>
            <a:pPr algn="ctr"/>
            <a:r>
              <a:rPr lang="en-US" sz="4800" b="1" dirty="0" smtClean="0">
                <a:latin typeface="Sitka Small" panose="02000505000000020004" pitchFamily="2" charset="0"/>
                <a:ea typeface="Hammersmith One"/>
                <a:cs typeface="Times New Roman" panose="02020603050405020304" pitchFamily="18" charset="0"/>
                <a:sym typeface="Hammersmith One"/>
              </a:rPr>
              <a:t>ID: </a:t>
            </a:r>
            <a:r>
              <a:rPr lang="en-US" sz="4800" b="1" dirty="0">
                <a:latin typeface="Sitka Small" panose="02000505000000020004" pitchFamily="2" charset="0"/>
                <a:cs typeface="Times New Roman" panose="02020603050405020304" pitchFamily="18" charset="0"/>
              </a:rPr>
              <a:t>2519105</a:t>
            </a:r>
            <a:endParaRPr lang="en-US" sz="4800" b="1" dirty="0">
              <a:latin typeface="Sitka Small" panose="02000505000000020004" pitchFamily="2" charset="0"/>
              <a:ea typeface="Hammersmith One"/>
              <a:cs typeface="Times New Roman" panose="02020603050405020304" pitchFamily="18" charset="0"/>
              <a:sym typeface="Hammersmith One"/>
            </a:endParaRPr>
          </a:p>
          <a:p>
            <a:pPr algn="ctr"/>
            <a:endParaRPr lang="en-US" sz="4800" b="1" dirty="0">
              <a:latin typeface="Sitka Small" panose="02000505000000020004" pitchFamily="2" charset="0"/>
              <a:ea typeface="Hammersmith One"/>
              <a:cs typeface="Times New Roman" panose="02020603050405020304" pitchFamily="18" charset="0"/>
              <a:sym typeface="Hammersmith One"/>
            </a:endParaRPr>
          </a:p>
          <a:p>
            <a:pPr algn="ctr"/>
            <a:r>
              <a:rPr lang="en-US" sz="4800" b="1" dirty="0">
                <a:latin typeface="Sitka Small" panose="02000505000000020004" pitchFamily="2" charset="0"/>
                <a:ea typeface="Hammersmith One"/>
                <a:cs typeface="Times New Roman" panose="02020603050405020304" pitchFamily="18" charset="0"/>
                <a:sym typeface="Hammersmith One"/>
              </a:rPr>
              <a:t>Supervisor: </a:t>
            </a:r>
            <a:r>
              <a:rPr lang="en-US" sz="4800" b="1" dirty="0" err="1">
                <a:latin typeface="Sitka Small" panose="02000505000000020004" pitchFamily="2" charset="0"/>
                <a:ea typeface="Hammersmith One"/>
                <a:cs typeface="Times New Roman" panose="02020603050405020304" pitchFamily="18" charset="0"/>
                <a:sym typeface="Hammersmith One"/>
              </a:rPr>
              <a:t>Dr</a:t>
            </a:r>
            <a:r>
              <a:rPr lang="en-US" sz="4800" b="1" dirty="0">
                <a:latin typeface="Sitka Small" panose="02000505000000020004" pitchFamily="2" charset="0"/>
                <a:ea typeface="Hammersmith One"/>
                <a:cs typeface="Times New Roman" panose="02020603050405020304" pitchFamily="18" charset="0"/>
                <a:sym typeface="Hammersmith One"/>
              </a:rPr>
              <a:t> </a:t>
            </a:r>
            <a:r>
              <a:rPr lang="en-US" sz="4800" b="1" dirty="0" err="1">
                <a:latin typeface="Sitka Small" panose="02000505000000020004" pitchFamily="2" charset="0"/>
                <a:ea typeface="Hammersmith One"/>
                <a:cs typeface="Times New Roman" panose="02020603050405020304" pitchFamily="18" charset="0"/>
                <a:sym typeface="Hammersmith One"/>
              </a:rPr>
              <a:t>Junaid</a:t>
            </a:r>
            <a:r>
              <a:rPr lang="en-US" sz="4800" b="1" dirty="0">
                <a:latin typeface="Sitka Small" panose="02000505000000020004" pitchFamily="2" charset="0"/>
                <a:ea typeface="Hammersmith One"/>
                <a:cs typeface="Times New Roman" panose="02020603050405020304" pitchFamily="18" charset="0"/>
                <a:sym typeface="Hammersmith One"/>
              </a:rPr>
              <a:t> Shaikh</a:t>
            </a:r>
          </a:p>
          <a:p>
            <a:pPr algn="ctr">
              <a:spcBef>
                <a:spcPct val="0"/>
              </a:spcBef>
            </a:pPr>
            <a:endParaRPr lang="en-US" sz="4800" b="1" dirty="0">
              <a:latin typeface="Sitka Small" panose="02000505000000020004" pitchFamily="2" charset="0"/>
              <a:ea typeface="Hammersmith One"/>
              <a:cs typeface="Times New Roman" panose="02020603050405020304" pitchFamily="18" charset="0"/>
              <a:sym typeface="Hammersmith One"/>
            </a:endParaRPr>
          </a:p>
        </p:txBody>
      </p:sp>
      <p:grpSp>
        <p:nvGrpSpPr>
          <p:cNvPr id="3" name="Group 8">
            <a:extLst>
              <a:ext uri="{FF2B5EF4-FFF2-40B4-BE49-F238E27FC236}">
                <a16:creationId xmlns:a16="http://schemas.microsoft.com/office/drawing/2014/main" id="{5EB69F87-C1FE-4F04-D068-77019031CAA9}"/>
              </a:ext>
            </a:extLst>
          </p:cNvPr>
          <p:cNvGrpSpPr/>
          <p:nvPr/>
        </p:nvGrpSpPr>
        <p:grpSpPr>
          <a:xfrm>
            <a:off x="12433300" y="16706850"/>
            <a:ext cx="2679700" cy="4651664"/>
            <a:chOff x="0" y="0"/>
            <a:chExt cx="738189" cy="1199671"/>
          </a:xfrm>
        </p:grpSpPr>
        <p:sp>
          <p:nvSpPr>
            <p:cNvPr id="4" name="Freeform 9">
              <a:extLst>
                <a:ext uri="{FF2B5EF4-FFF2-40B4-BE49-F238E27FC236}">
                  <a16:creationId xmlns:a16="http://schemas.microsoft.com/office/drawing/2014/main" id="{E22AFEF4-137E-2621-1906-D6BC29BC5A6C}"/>
                </a:ext>
              </a:extLst>
            </p:cNvPr>
            <p:cNvSpPr/>
            <p:nvPr/>
          </p:nvSpPr>
          <p:spPr>
            <a:xfrm>
              <a:off x="0" y="0"/>
              <a:ext cx="738189" cy="1199671"/>
            </a:xfrm>
            <a:custGeom>
              <a:avLst/>
              <a:gdLst/>
              <a:ahLst/>
              <a:cxnLst/>
              <a:rect l="l" t="t" r="r" b="b"/>
              <a:pathLst>
                <a:path w="738189" h="1199671">
                  <a:moveTo>
                    <a:pt x="0" y="0"/>
                  </a:moveTo>
                  <a:lnTo>
                    <a:pt x="738189" y="0"/>
                  </a:lnTo>
                  <a:lnTo>
                    <a:pt x="738189" y="1199671"/>
                  </a:lnTo>
                  <a:lnTo>
                    <a:pt x="0" y="1199671"/>
                  </a:lnTo>
                  <a:close/>
                </a:path>
              </a:pathLst>
            </a:custGeom>
            <a:blipFill>
              <a:blip r:embed="rId2"/>
              <a:stretch>
                <a:fillRect t="-3045" b="-3045"/>
              </a:stretch>
            </a:blipFill>
          </p:spPr>
        </p:sp>
      </p:grpSp>
      <p:sp>
        <p:nvSpPr>
          <p:cNvPr id="6" name="TextBox 172"/>
          <p:cNvSpPr txBox="1"/>
          <p:nvPr/>
        </p:nvSpPr>
        <p:spPr>
          <a:xfrm>
            <a:off x="1480181" y="3377288"/>
            <a:ext cx="12114050" cy="5816977"/>
          </a:xfrm>
          <a:prstGeom prst="rect">
            <a:avLst/>
          </a:prstGeom>
          <a:ln>
            <a:solidFill>
              <a:schemeClr val="tx2">
                <a:lumMod val="75000"/>
              </a:schemeClr>
            </a:solidFill>
          </a:ln>
        </p:spPr>
        <p:txBody>
          <a:bodyPr wrap="square" lIns="0" tIns="0" rIns="0" bIns="0" rtlCol="0" anchor="t">
            <a:spAutoFit/>
          </a:bodyPr>
          <a:lstStyle/>
          <a:p>
            <a:pPr algn="ctr">
              <a:spcBef>
                <a:spcPct val="0"/>
              </a:spcBef>
            </a:pPr>
            <a:r>
              <a:rPr lang="en-US" sz="5400" b="1" dirty="0" err="1" smtClean="0">
                <a:latin typeface="Times New Roman" panose="02020603050405020304" pitchFamily="18" charset="0"/>
                <a:ea typeface="Hammersmith One"/>
                <a:cs typeface="Times New Roman" panose="02020603050405020304" pitchFamily="18" charset="0"/>
                <a:sym typeface="Hammersmith One"/>
              </a:rPr>
              <a:t>Programme</a:t>
            </a:r>
            <a:r>
              <a:rPr lang="en-US" sz="5400" b="1" dirty="0" smtClean="0">
                <a:latin typeface="Times New Roman" panose="02020603050405020304" pitchFamily="18" charset="0"/>
                <a:ea typeface="Hammersmith One"/>
                <a:cs typeface="Times New Roman" panose="02020603050405020304" pitchFamily="18" charset="0"/>
                <a:sym typeface="Hammersmith One"/>
              </a:rPr>
              <a:t>: MSc Public Health and Social Care in Practice</a:t>
            </a:r>
          </a:p>
          <a:p>
            <a:pPr algn="ctr">
              <a:spcBef>
                <a:spcPct val="0"/>
              </a:spcBef>
            </a:pPr>
            <a:endParaRPr lang="en-US" sz="5400" b="1" dirty="0" smtClean="0">
              <a:latin typeface="Times New Roman" panose="02020603050405020304" pitchFamily="18" charset="0"/>
              <a:ea typeface="Hammersmith One"/>
              <a:cs typeface="Times New Roman" panose="02020603050405020304" pitchFamily="18" charset="0"/>
              <a:sym typeface="Hammersmith One"/>
            </a:endParaRPr>
          </a:p>
          <a:p>
            <a:pPr algn="ctr">
              <a:spcBef>
                <a:spcPct val="0"/>
              </a:spcBef>
            </a:pPr>
            <a:r>
              <a:rPr lang="en-US" sz="5400" b="1" dirty="0" smtClean="0">
                <a:latin typeface="Times New Roman" panose="02020603050405020304" pitchFamily="18" charset="0"/>
                <a:ea typeface="Hammersmith One"/>
                <a:cs typeface="Times New Roman" panose="02020603050405020304" pitchFamily="18" charset="0"/>
                <a:sym typeface="Hammersmith One"/>
              </a:rPr>
              <a:t>Module: Practice-Based Research</a:t>
            </a:r>
          </a:p>
          <a:p>
            <a:pPr algn="ctr">
              <a:spcBef>
                <a:spcPct val="0"/>
              </a:spcBef>
            </a:pPr>
            <a:r>
              <a:rPr lang="en-US" sz="5400" b="1" dirty="0" smtClean="0">
                <a:latin typeface="Times New Roman" panose="02020603050405020304" pitchFamily="18" charset="0"/>
                <a:ea typeface="Hammersmith One"/>
                <a:cs typeface="Times New Roman" panose="02020603050405020304" pitchFamily="18" charset="0"/>
                <a:sym typeface="Hammersmith One"/>
              </a:rPr>
              <a:t>Module Code: LCHS7008</a:t>
            </a:r>
            <a:endParaRPr lang="en-US" sz="5400" b="1" dirty="0" smtClean="0">
              <a:latin typeface="Times New Roman" panose="02020603050405020304" pitchFamily="18" charset="0"/>
              <a:ea typeface="Hammersmith One"/>
              <a:cs typeface="Times New Roman" panose="02020603050405020304" pitchFamily="18" charset="0"/>
              <a:sym typeface="Hammersmith One"/>
            </a:endParaRPr>
          </a:p>
          <a:p>
            <a:pPr algn="ctr">
              <a:spcBef>
                <a:spcPct val="0"/>
              </a:spcBef>
            </a:pPr>
            <a:endParaRPr lang="en-US" sz="5400" b="1" dirty="0" smtClean="0">
              <a:latin typeface="Times New Roman" panose="02020603050405020304" pitchFamily="18" charset="0"/>
              <a:ea typeface="Hammersmith One"/>
              <a:cs typeface="Times New Roman" panose="02020603050405020304" pitchFamily="18" charset="0"/>
              <a:sym typeface="Hammersmith One"/>
            </a:endParaRPr>
          </a:p>
          <a:p>
            <a:pPr algn="ctr">
              <a:spcBef>
                <a:spcPct val="0"/>
              </a:spcBef>
            </a:pPr>
            <a:r>
              <a:rPr lang="en-US" sz="5400" b="1" dirty="0">
                <a:latin typeface="Times New Roman" panose="02020603050405020304" pitchFamily="18" charset="0"/>
                <a:ea typeface="Hammersmith One"/>
                <a:cs typeface="Times New Roman" panose="02020603050405020304" pitchFamily="18" charset="0"/>
                <a:sym typeface="Hammersmith One"/>
              </a:rPr>
              <a:t>Component </a:t>
            </a:r>
            <a:r>
              <a:rPr lang="en-US" sz="5400" b="1" dirty="0" smtClean="0">
                <a:latin typeface="Times New Roman" panose="02020603050405020304" pitchFamily="18" charset="0"/>
                <a:ea typeface="Hammersmith One"/>
                <a:cs typeface="Times New Roman" panose="02020603050405020304" pitchFamily="18" charset="0"/>
                <a:sym typeface="Hammersmith One"/>
              </a:rPr>
              <a:t>1 - Poster </a:t>
            </a:r>
            <a:r>
              <a:rPr lang="en-US" sz="5400" b="1" dirty="0">
                <a:latin typeface="Times New Roman" panose="02020603050405020304" pitchFamily="18" charset="0"/>
                <a:ea typeface="Hammersmith One"/>
                <a:cs typeface="Times New Roman" panose="02020603050405020304" pitchFamily="18" charset="0"/>
                <a:sym typeface="Hammersmith One"/>
              </a:rPr>
              <a:t>Presentation</a:t>
            </a:r>
            <a:endParaRPr lang="en-US" sz="5400" b="1" dirty="0">
              <a:latin typeface="Times New Roman" panose="02020603050405020304" pitchFamily="18" charset="0"/>
              <a:ea typeface="Hammersmith One"/>
              <a:cs typeface="Times New Roman" panose="02020603050405020304" pitchFamily="18" charset="0"/>
              <a:sym typeface="Hammersmith One"/>
            </a:endParaRPr>
          </a:p>
        </p:txBody>
      </p:sp>
      <p:pic>
        <p:nvPicPr>
          <p:cNvPr id="2" name="Picture 1"/>
          <p:cNvPicPr>
            <a:picLocks noChangeAspect="1"/>
          </p:cNvPicPr>
          <p:nvPr/>
        </p:nvPicPr>
        <p:blipFill>
          <a:blip r:embed="rId3"/>
          <a:stretch>
            <a:fillRect/>
          </a:stretch>
        </p:blipFill>
        <p:spPr>
          <a:xfrm>
            <a:off x="3746500" y="198781"/>
            <a:ext cx="7425715" cy="2792069"/>
          </a:xfrm>
          <a:prstGeom prst="rect">
            <a:avLst/>
          </a:prstGeom>
        </p:spPr>
      </p:pic>
    </p:spTree>
    <p:extLst>
      <p:ext uri="{BB962C8B-B14F-4D97-AF65-F5344CB8AC3E}">
        <p14:creationId xmlns:p14="http://schemas.microsoft.com/office/powerpoint/2010/main" val="1412506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5120000" cy="21384000"/>
          </a:xfrm>
          <a:custGeom>
            <a:avLst/>
            <a:gdLst/>
            <a:ahLst/>
            <a:cxnLst/>
            <a:rect l="l" t="t" r="r" b="b"/>
            <a:pathLst>
              <a:path w="15120000" h="21384000">
                <a:moveTo>
                  <a:pt x="0" y="0"/>
                </a:moveTo>
                <a:lnTo>
                  <a:pt x="15120000" y="0"/>
                </a:lnTo>
                <a:lnTo>
                  <a:pt x="15120000" y="21384000"/>
                </a:lnTo>
                <a:lnTo>
                  <a:pt x="0" y="21384000"/>
                </a:lnTo>
                <a:lnTo>
                  <a:pt x="0" y="0"/>
                </a:lnTo>
                <a:close/>
              </a:path>
            </a:pathLst>
          </a:custGeom>
          <a:blipFill>
            <a:blip r:embed="rId2"/>
            <a:stretch>
              <a:fillRect l="-1070" t="-3920" r="-1070" b="-3920"/>
            </a:stretch>
          </a:blipFill>
        </p:spPr>
      </p:sp>
      <p:grpSp>
        <p:nvGrpSpPr>
          <p:cNvPr id="3" name="Group 3"/>
          <p:cNvGrpSpPr/>
          <p:nvPr/>
        </p:nvGrpSpPr>
        <p:grpSpPr>
          <a:xfrm>
            <a:off x="-671414" y="-612903"/>
            <a:ext cx="7003349" cy="4846083"/>
            <a:chOff x="0" y="0"/>
            <a:chExt cx="738189" cy="510802"/>
          </a:xfrm>
        </p:grpSpPr>
        <p:sp>
          <p:nvSpPr>
            <p:cNvPr id="4" name="Freeform 4"/>
            <p:cNvSpPr/>
            <p:nvPr/>
          </p:nvSpPr>
          <p:spPr>
            <a:xfrm>
              <a:off x="0" y="0"/>
              <a:ext cx="738189" cy="510802"/>
            </a:xfrm>
            <a:custGeom>
              <a:avLst/>
              <a:gdLst/>
              <a:ahLst/>
              <a:cxnLst/>
              <a:rect l="l" t="t" r="r" b="b"/>
              <a:pathLst>
                <a:path w="738189" h="510802">
                  <a:moveTo>
                    <a:pt x="0" y="0"/>
                  </a:moveTo>
                  <a:lnTo>
                    <a:pt x="738189" y="0"/>
                  </a:lnTo>
                  <a:lnTo>
                    <a:pt x="738189" y="510802"/>
                  </a:lnTo>
                  <a:lnTo>
                    <a:pt x="0" y="510802"/>
                  </a:lnTo>
                  <a:close/>
                </a:path>
              </a:pathLst>
            </a:custGeom>
            <a:blipFill>
              <a:blip r:embed="rId3"/>
              <a:stretch>
                <a:fillRect l="-19196" r="-19196"/>
              </a:stretch>
            </a:blipFill>
          </p:spPr>
        </p:sp>
      </p:grpSp>
      <p:grpSp>
        <p:nvGrpSpPr>
          <p:cNvPr id="5" name="Group 5"/>
          <p:cNvGrpSpPr/>
          <p:nvPr/>
        </p:nvGrpSpPr>
        <p:grpSpPr>
          <a:xfrm rot="-10800000">
            <a:off x="6331935" y="-302820"/>
            <a:ext cx="9139496" cy="4536000"/>
            <a:chOff x="0" y="0"/>
            <a:chExt cx="1637695" cy="812800"/>
          </a:xfrm>
        </p:grpSpPr>
        <p:sp>
          <p:nvSpPr>
            <p:cNvPr id="6" name="Freeform 6"/>
            <p:cNvSpPr/>
            <p:nvPr/>
          </p:nvSpPr>
          <p:spPr>
            <a:xfrm>
              <a:off x="0" y="0"/>
              <a:ext cx="1637695" cy="812800"/>
            </a:xfrm>
            <a:custGeom>
              <a:avLst/>
              <a:gdLst/>
              <a:ahLst/>
              <a:cxnLst/>
              <a:rect l="l" t="t" r="r" b="b"/>
              <a:pathLst>
                <a:path w="1637695" h="812800">
                  <a:moveTo>
                    <a:pt x="0" y="0"/>
                  </a:moveTo>
                  <a:lnTo>
                    <a:pt x="1637695" y="0"/>
                  </a:lnTo>
                  <a:lnTo>
                    <a:pt x="1637695" y="812800"/>
                  </a:lnTo>
                  <a:lnTo>
                    <a:pt x="0" y="812800"/>
                  </a:lnTo>
                  <a:close/>
                </a:path>
              </a:pathLst>
            </a:custGeom>
            <a:solidFill>
              <a:srgbClr val="2E3192"/>
            </a:solidFill>
          </p:spPr>
        </p:sp>
        <p:sp>
          <p:nvSpPr>
            <p:cNvPr id="7" name="TextBox 7"/>
            <p:cNvSpPr txBox="1"/>
            <p:nvPr/>
          </p:nvSpPr>
          <p:spPr>
            <a:xfrm>
              <a:off x="0" y="-57150"/>
              <a:ext cx="1637695" cy="869950"/>
            </a:xfrm>
            <a:prstGeom prst="rect">
              <a:avLst/>
            </a:prstGeom>
          </p:spPr>
          <p:txBody>
            <a:bodyPr lIns="50800" tIns="50800" rIns="50800" bIns="50800" rtlCol="0" anchor="ctr"/>
            <a:lstStyle/>
            <a:p>
              <a:pPr algn="ctr">
                <a:lnSpc>
                  <a:spcPts val="4060"/>
                </a:lnSpc>
                <a:spcBef>
                  <a:spcPct val="0"/>
                </a:spcBef>
              </a:pPr>
              <a:endParaRPr/>
            </a:p>
          </p:txBody>
        </p:sp>
      </p:grpSp>
      <p:grpSp>
        <p:nvGrpSpPr>
          <p:cNvPr id="8" name="Group 8"/>
          <p:cNvGrpSpPr/>
          <p:nvPr/>
        </p:nvGrpSpPr>
        <p:grpSpPr>
          <a:xfrm>
            <a:off x="12424015" y="-283383"/>
            <a:ext cx="2997623" cy="4871601"/>
            <a:chOff x="0" y="0"/>
            <a:chExt cx="738189" cy="1199671"/>
          </a:xfrm>
        </p:grpSpPr>
        <p:sp>
          <p:nvSpPr>
            <p:cNvPr id="9" name="Freeform 9"/>
            <p:cNvSpPr/>
            <p:nvPr/>
          </p:nvSpPr>
          <p:spPr>
            <a:xfrm>
              <a:off x="0" y="0"/>
              <a:ext cx="738189" cy="1199671"/>
            </a:xfrm>
            <a:custGeom>
              <a:avLst/>
              <a:gdLst/>
              <a:ahLst/>
              <a:cxnLst/>
              <a:rect l="l" t="t" r="r" b="b"/>
              <a:pathLst>
                <a:path w="738189" h="1199671">
                  <a:moveTo>
                    <a:pt x="0" y="0"/>
                  </a:moveTo>
                  <a:lnTo>
                    <a:pt x="738189" y="0"/>
                  </a:lnTo>
                  <a:lnTo>
                    <a:pt x="738189" y="1199671"/>
                  </a:lnTo>
                  <a:lnTo>
                    <a:pt x="0" y="1199671"/>
                  </a:lnTo>
                  <a:close/>
                </a:path>
              </a:pathLst>
            </a:custGeom>
            <a:blipFill>
              <a:blip r:embed="rId4"/>
              <a:stretch>
                <a:fillRect t="-3045" b="-3045"/>
              </a:stretch>
            </a:blipFill>
          </p:spPr>
        </p:sp>
      </p:grpSp>
      <p:sp>
        <p:nvSpPr>
          <p:cNvPr id="10" name="Freeform 10"/>
          <p:cNvSpPr/>
          <p:nvPr/>
        </p:nvSpPr>
        <p:spPr>
          <a:xfrm rot="-5400000">
            <a:off x="1909351" y="-261404"/>
            <a:ext cx="4494584" cy="4494584"/>
          </a:xfrm>
          <a:custGeom>
            <a:avLst/>
            <a:gdLst/>
            <a:ahLst/>
            <a:cxnLst/>
            <a:rect l="l" t="t" r="r" b="b"/>
            <a:pathLst>
              <a:path w="4494584" h="4494584">
                <a:moveTo>
                  <a:pt x="0" y="0"/>
                </a:moveTo>
                <a:lnTo>
                  <a:pt x="4494584" y="0"/>
                </a:lnTo>
                <a:lnTo>
                  <a:pt x="4494584" y="4494584"/>
                </a:lnTo>
                <a:lnTo>
                  <a:pt x="0" y="4494584"/>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grpSp>
        <p:nvGrpSpPr>
          <p:cNvPr id="11" name="Group 11"/>
          <p:cNvGrpSpPr/>
          <p:nvPr/>
        </p:nvGrpSpPr>
        <p:grpSpPr>
          <a:xfrm rot="-10800000">
            <a:off x="-357759" y="19207838"/>
            <a:ext cx="15872520" cy="3191509"/>
            <a:chOff x="0" y="0"/>
            <a:chExt cx="2844176" cy="571882"/>
          </a:xfrm>
        </p:grpSpPr>
        <p:sp>
          <p:nvSpPr>
            <p:cNvPr id="12" name="Freeform 12"/>
            <p:cNvSpPr/>
            <p:nvPr/>
          </p:nvSpPr>
          <p:spPr>
            <a:xfrm>
              <a:off x="0" y="0"/>
              <a:ext cx="2844176" cy="571882"/>
            </a:xfrm>
            <a:custGeom>
              <a:avLst/>
              <a:gdLst/>
              <a:ahLst/>
              <a:cxnLst/>
              <a:rect l="l" t="t" r="r" b="b"/>
              <a:pathLst>
                <a:path w="2844176" h="571882">
                  <a:moveTo>
                    <a:pt x="0" y="0"/>
                  </a:moveTo>
                  <a:lnTo>
                    <a:pt x="2844176" y="0"/>
                  </a:lnTo>
                  <a:lnTo>
                    <a:pt x="2844176" y="571882"/>
                  </a:lnTo>
                  <a:lnTo>
                    <a:pt x="0" y="571882"/>
                  </a:lnTo>
                  <a:close/>
                </a:path>
              </a:pathLst>
            </a:custGeom>
            <a:solidFill>
              <a:srgbClr val="29ABE2"/>
            </a:solidFill>
          </p:spPr>
        </p:sp>
        <p:sp>
          <p:nvSpPr>
            <p:cNvPr id="13" name="TextBox 13"/>
            <p:cNvSpPr txBox="1"/>
            <p:nvPr/>
          </p:nvSpPr>
          <p:spPr>
            <a:xfrm>
              <a:off x="0" y="-57150"/>
              <a:ext cx="2844176" cy="629032"/>
            </a:xfrm>
            <a:prstGeom prst="rect">
              <a:avLst/>
            </a:prstGeom>
          </p:spPr>
          <p:txBody>
            <a:bodyPr lIns="50800" tIns="50800" rIns="50800" bIns="50800" rtlCol="0" anchor="ctr"/>
            <a:lstStyle/>
            <a:p>
              <a:pPr algn="ctr">
                <a:lnSpc>
                  <a:spcPts val="4060"/>
                </a:lnSpc>
                <a:spcBef>
                  <a:spcPct val="0"/>
                </a:spcBef>
              </a:pPr>
              <a:endParaRPr/>
            </a:p>
          </p:txBody>
        </p:sp>
      </p:grpSp>
      <p:sp>
        <p:nvSpPr>
          <p:cNvPr id="14" name="Freeform 14"/>
          <p:cNvSpPr/>
          <p:nvPr/>
        </p:nvSpPr>
        <p:spPr>
          <a:xfrm rot="4102101">
            <a:off x="10302147" y="189793"/>
            <a:ext cx="3716169" cy="3697589"/>
          </a:xfrm>
          <a:custGeom>
            <a:avLst/>
            <a:gdLst/>
            <a:ahLst/>
            <a:cxnLst/>
            <a:rect l="l" t="t" r="r" b="b"/>
            <a:pathLst>
              <a:path w="3716169" h="3697589">
                <a:moveTo>
                  <a:pt x="0" y="0"/>
                </a:moveTo>
                <a:lnTo>
                  <a:pt x="3716170" y="0"/>
                </a:lnTo>
                <a:lnTo>
                  <a:pt x="3716170" y="3697589"/>
                </a:lnTo>
                <a:lnTo>
                  <a:pt x="0" y="3697589"/>
                </a:lnTo>
                <a:lnTo>
                  <a:pt x="0" y="0"/>
                </a:lnTo>
                <a:close/>
              </a:path>
            </a:pathLst>
          </a:custGeom>
          <a:blipFill>
            <a:blip r:embed="rId7"/>
            <a:stretch>
              <a:fillRect/>
            </a:stretch>
          </a:blipFill>
        </p:spPr>
      </p:sp>
      <p:grpSp>
        <p:nvGrpSpPr>
          <p:cNvPr id="15" name="Group 15"/>
          <p:cNvGrpSpPr/>
          <p:nvPr/>
        </p:nvGrpSpPr>
        <p:grpSpPr>
          <a:xfrm>
            <a:off x="4902957" y="4823139"/>
            <a:ext cx="10030722" cy="2898252"/>
            <a:chOff x="0" y="0"/>
            <a:chExt cx="1797392" cy="519334"/>
          </a:xfrm>
        </p:grpSpPr>
        <p:sp>
          <p:nvSpPr>
            <p:cNvPr id="16" name="Freeform 16"/>
            <p:cNvSpPr/>
            <p:nvPr/>
          </p:nvSpPr>
          <p:spPr>
            <a:xfrm>
              <a:off x="0" y="0"/>
              <a:ext cx="1797392" cy="519334"/>
            </a:xfrm>
            <a:custGeom>
              <a:avLst/>
              <a:gdLst/>
              <a:ahLst/>
              <a:cxnLst/>
              <a:rect l="l" t="t" r="r" b="b"/>
              <a:pathLst>
                <a:path w="1797392" h="519334">
                  <a:moveTo>
                    <a:pt x="15436" y="0"/>
                  </a:moveTo>
                  <a:lnTo>
                    <a:pt x="1781956" y="0"/>
                  </a:lnTo>
                  <a:cubicBezTo>
                    <a:pt x="1786050" y="0"/>
                    <a:pt x="1789976" y="1626"/>
                    <a:pt x="1792871" y="4521"/>
                  </a:cubicBezTo>
                  <a:cubicBezTo>
                    <a:pt x="1795766" y="7416"/>
                    <a:pt x="1797392" y="11342"/>
                    <a:pt x="1797392" y="15436"/>
                  </a:cubicBezTo>
                  <a:lnTo>
                    <a:pt x="1797392" y="503898"/>
                  </a:lnTo>
                  <a:cubicBezTo>
                    <a:pt x="1797392" y="507992"/>
                    <a:pt x="1795766" y="511918"/>
                    <a:pt x="1792871" y="514813"/>
                  </a:cubicBezTo>
                  <a:cubicBezTo>
                    <a:pt x="1789976" y="517708"/>
                    <a:pt x="1786050" y="519334"/>
                    <a:pt x="1781956" y="519334"/>
                  </a:cubicBezTo>
                  <a:lnTo>
                    <a:pt x="15436" y="519334"/>
                  </a:lnTo>
                  <a:cubicBezTo>
                    <a:pt x="11342" y="519334"/>
                    <a:pt x="7416" y="517708"/>
                    <a:pt x="4521" y="514813"/>
                  </a:cubicBezTo>
                  <a:cubicBezTo>
                    <a:pt x="1626" y="511918"/>
                    <a:pt x="0" y="507992"/>
                    <a:pt x="0" y="503898"/>
                  </a:cubicBezTo>
                  <a:lnTo>
                    <a:pt x="0" y="15436"/>
                  </a:lnTo>
                  <a:cubicBezTo>
                    <a:pt x="0" y="11342"/>
                    <a:pt x="1626" y="7416"/>
                    <a:pt x="4521" y="4521"/>
                  </a:cubicBezTo>
                  <a:cubicBezTo>
                    <a:pt x="7416" y="1626"/>
                    <a:pt x="11342" y="0"/>
                    <a:pt x="15436" y="0"/>
                  </a:cubicBezTo>
                  <a:close/>
                </a:path>
              </a:pathLst>
            </a:custGeom>
            <a:ln w="9525" cap="sq">
              <a:solidFill>
                <a:srgbClr val="2E3192"/>
              </a:solidFill>
              <a:prstDash val="solid"/>
              <a:miter/>
            </a:ln>
          </p:spPr>
        </p:sp>
        <p:sp>
          <p:nvSpPr>
            <p:cNvPr id="17" name="TextBox 17"/>
            <p:cNvSpPr txBox="1"/>
            <p:nvPr/>
          </p:nvSpPr>
          <p:spPr>
            <a:xfrm>
              <a:off x="0" y="-47625"/>
              <a:ext cx="1797392" cy="566959"/>
            </a:xfrm>
            <a:prstGeom prst="rect">
              <a:avLst/>
            </a:prstGeom>
          </p:spPr>
          <p:txBody>
            <a:bodyPr lIns="50800" tIns="50800" rIns="50800" bIns="50800" rtlCol="0" anchor="ctr"/>
            <a:lstStyle/>
            <a:p>
              <a:pPr algn="ctr">
                <a:lnSpc>
                  <a:spcPts val="3499"/>
                </a:lnSpc>
              </a:pPr>
              <a:endParaRPr/>
            </a:p>
          </p:txBody>
        </p:sp>
      </p:grpSp>
      <p:grpSp>
        <p:nvGrpSpPr>
          <p:cNvPr id="18" name="Group 18"/>
          <p:cNvGrpSpPr/>
          <p:nvPr/>
        </p:nvGrpSpPr>
        <p:grpSpPr>
          <a:xfrm>
            <a:off x="212329" y="4542597"/>
            <a:ext cx="4343852" cy="3178794"/>
            <a:chOff x="0" y="0"/>
            <a:chExt cx="821816" cy="601398"/>
          </a:xfrm>
        </p:grpSpPr>
        <p:sp>
          <p:nvSpPr>
            <p:cNvPr id="19" name="Freeform 19"/>
            <p:cNvSpPr/>
            <p:nvPr/>
          </p:nvSpPr>
          <p:spPr>
            <a:xfrm>
              <a:off x="0" y="0"/>
              <a:ext cx="821816" cy="601398"/>
            </a:xfrm>
            <a:custGeom>
              <a:avLst/>
              <a:gdLst/>
              <a:ahLst/>
              <a:cxnLst/>
              <a:rect l="l" t="t" r="r" b="b"/>
              <a:pathLst>
                <a:path w="821816" h="601398">
                  <a:moveTo>
                    <a:pt x="44557" y="0"/>
                  </a:moveTo>
                  <a:lnTo>
                    <a:pt x="777259" y="0"/>
                  </a:lnTo>
                  <a:cubicBezTo>
                    <a:pt x="801867" y="0"/>
                    <a:pt x="821816" y="19949"/>
                    <a:pt x="821816" y="44557"/>
                  </a:cubicBezTo>
                  <a:lnTo>
                    <a:pt x="821816" y="556841"/>
                  </a:lnTo>
                  <a:cubicBezTo>
                    <a:pt x="821816" y="581449"/>
                    <a:pt x="801867" y="601398"/>
                    <a:pt x="777259" y="601398"/>
                  </a:cubicBezTo>
                  <a:lnTo>
                    <a:pt x="44557" y="601398"/>
                  </a:lnTo>
                  <a:cubicBezTo>
                    <a:pt x="19949" y="601398"/>
                    <a:pt x="0" y="581449"/>
                    <a:pt x="0" y="556841"/>
                  </a:cubicBezTo>
                  <a:lnTo>
                    <a:pt x="0" y="44557"/>
                  </a:lnTo>
                  <a:cubicBezTo>
                    <a:pt x="0" y="19949"/>
                    <a:pt x="19949" y="0"/>
                    <a:pt x="44557" y="0"/>
                  </a:cubicBezTo>
                  <a:close/>
                </a:path>
              </a:pathLst>
            </a:custGeom>
            <a:blipFill>
              <a:blip r:embed="rId8"/>
              <a:stretch>
                <a:fillRect l="-8671" r="-8671"/>
              </a:stretch>
            </a:blipFill>
            <a:ln w="38100" cap="rnd">
              <a:solidFill>
                <a:srgbClr val="000000"/>
              </a:solidFill>
              <a:prstDash val="solid"/>
              <a:round/>
            </a:ln>
          </p:spPr>
        </p:sp>
      </p:grpSp>
      <p:grpSp>
        <p:nvGrpSpPr>
          <p:cNvPr id="20" name="Group 20"/>
          <p:cNvGrpSpPr/>
          <p:nvPr/>
        </p:nvGrpSpPr>
        <p:grpSpPr>
          <a:xfrm>
            <a:off x="5442560" y="4635843"/>
            <a:ext cx="9491121" cy="613032"/>
            <a:chOff x="0" y="0"/>
            <a:chExt cx="1700702" cy="109848"/>
          </a:xfrm>
        </p:grpSpPr>
        <p:sp>
          <p:nvSpPr>
            <p:cNvPr id="21" name="Freeform 21"/>
            <p:cNvSpPr/>
            <p:nvPr/>
          </p:nvSpPr>
          <p:spPr>
            <a:xfrm>
              <a:off x="0" y="0"/>
              <a:ext cx="1700702" cy="109849"/>
            </a:xfrm>
            <a:custGeom>
              <a:avLst/>
              <a:gdLst/>
              <a:ahLst/>
              <a:cxnLst/>
              <a:rect l="l" t="t" r="r" b="b"/>
              <a:pathLst>
                <a:path w="1700702" h="109849">
                  <a:moveTo>
                    <a:pt x="16314" y="0"/>
                  </a:moveTo>
                  <a:lnTo>
                    <a:pt x="1684388" y="0"/>
                  </a:lnTo>
                  <a:cubicBezTo>
                    <a:pt x="1688715" y="0"/>
                    <a:pt x="1692864" y="1719"/>
                    <a:pt x="1695924" y="4778"/>
                  </a:cubicBezTo>
                  <a:cubicBezTo>
                    <a:pt x="1698983" y="7838"/>
                    <a:pt x="1700702" y="11987"/>
                    <a:pt x="1700702" y="16314"/>
                  </a:cubicBezTo>
                  <a:lnTo>
                    <a:pt x="1700702" y="93534"/>
                  </a:lnTo>
                  <a:cubicBezTo>
                    <a:pt x="1700702" y="97861"/>
                    <a:pt x="1698983" y="102011"/>
                    <a:pt x="1695924" y="105070"/>
                  </a:cubicBezTo>
                  <a:cubicBezTo>
                    <a:pt x="1692864" y="108130"/>
                    <a:pt x="1688715" y="109849"/>
                    <a:pt x="1684388" y="109849"/>
                  </a:cubicBezTo>
                  <a:lnTo>
                    <a:pt x="16314" y="109849"/>
                  </a:lnTo>
                  <a:cubicBezTo>
                    <a:pt x="11987" y="109849"/>
                    <a:pt x="7838" y="108130"/>
                    <a:pt x="4778" y="105070"/>
                  </a:cubicBezTo>
                  <a:cubicBezTo>
                    <a:pt x="1719" y="102011"/>
                    <a:pt x="0" y="97861"/>
                    <a:pt x="0" y="93534"/>
                  </a:cubicBezTo>
                  <a:lnTo>
                    <a:pt x="0" y="16314"/>
                  </a:lnTo>
                  <a:cubicBezTo>
                    <a:pt x="0" y="11987"/>
                    <a:pt x="1719" y="7838"/>
                    <a:pt x="4778" y="4778"/>
                  </a:cubicBezTo>
                  <a:cubicBezTo>
                    <a:pt x="7838" y="1719"/>
                    <a:pt x="11987" y="0"/>
                    <a:pt x="16314" y="0"/>
                  </a:cubicBezTo>
                  <a:close/>
                </a:path>
              </a:pathLst>
            </a:custGeom>
            <a:solidFill>
              <a:srgbClr val="2E3192"/>
            </a:solidFill>
          </p:spPr>
        </p:sp>
        <p:sp>
          <p:nvSpPr>
            <p:cNvPr id="22" name="TextBox 22"/>
            <p:cNvSpPr txBox="1"/>
            <p:nvPr/>
          </p:nvSpPr>
          <p:spPr>
            <a:xfrm>
              <a:off x="0" y="-47625"/>
              <a:ext cx="1700702" cy="157473"/>
            </a:xfrm>
            <a:prstGeom prst="rect">
              <a:avLst/>
            </a:prstGeom>
          </p:spPr>
          <p:txBody>
            <a:bodyPr lIns="50800" tIns="50800" rIns="50800" bIns="50800" rtlCol="0" anchor="ctr"/>
            <a:lstStyle/>
            <a:p>
              <a:pPr algn="ctr">
                <a:lnSpc>
                  <a:spcPts val="3499"/>
                </a:lnSpc>
              </a:pPr>
              <a:endParaRPr/>
            </a:p>
          </p:txBody>
        </p:sp>
      </p:grpSp>
      <p:grpSp>
        <p:nvGrpSpPr>
          <p:cNvPr id="23" name="Group 23"/>
          <p:cNvGrpSpPr/>
          <p:nvPr/>
        </p:nvGrpSpPr>
        <p:grpSpPr>
          <a:xfrm>
            <a:off x="4902959" y="4542599"/>
            <a:ext cx="799525" cy="799525"/>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ABE2"/>
            </a:solidFill>
          </p:spPr>
        </p:sp>
        <p:sp>
          <p:nvSpPr>
            <p:cNvPr id="25" name="TextBox 25"/>
            <p:cNvSpPr txBox="1"/>
            <p:nvPr/>
          </p:nvSpPr>
          <p:spPr>
            <a:xfrm>
              <a:off x="76200" y="28575"/>
              <a:ext cx="660400" cy="708025"/>
            </a:xfrm>
            <a:prstGeom prst="rect">
              <a:avLst/>
            </a:prstGeom>
          </p:spPr>
          <p:txBody>
            <a:bodyPr lIns="50800" tIns="50800" rIns="50800" bIns="50800" rtlCol="0" anchor="ctr"/>
            <a:lstStyle/>
            <a:p>
              <a:pPr algn="ctr">
                <a:lnSpc>
                  <a:spcPts val="3499"/>
                </a:lnSpc>
              </a:pPr>
              <a:endParaRPr/>
            </a:p>
          </p:txBody>
        </p:sp>
      </p:grpSp>
      <p:grpSp>
        <p:nvGrpSpPr>
          <p:cNvPr id="26" name="Group 26"/>
          <p:cNvGrpSpPr/>
          <p:nvPr/>
        </p:nvGrpSpPr>
        <p:grpSpPr>
          <a:xfrm>
            <a:off x="212329" y="8228317"/>
            <a:ext cx="4845570" cy="4191190"/>
            <a:chOff x="0" y="0"/>
            <a:chExt cx="868271" cy="751014"/>
          </a:xfrm>
        </p:grpSpPr>
        <p:sp>
          <p:nvSpPr>
            <p:cNvPr id="27" name="Freeform 27"/>
            <p:cNvSpPr/>
            <p:nvPr/>
          </p:nvSpPr>
          <p:spPr>
            <a:xfrm>
              <a:off x="0" y="0"/>
              <a:ext cx="868272" cy="751014"/>
            </a:xfrm>
            <a:custGeom>
              <a:avLst/>
              <a:gdLst/>
              <a:ahLst/>
              <a:cxnLst/>
              <a:rect l="l" t="t" r="r" b="b"/>
              <a:pathLst>
                <a:path w="868272" h="751014">
                  <a:moveTo>
                    <a:pt x="31955" y="0"/>
                  </a:moveTo>
                  <a:lnTo>
                    <a:pt x="836317" y="0"/>
                  </a:lnTo>
                  <a:cubicBezTo>
                    <a:pt x="853965" y="0"/>
                    <a:pt x="868272" y="14307"/>
                    <a:pt x="868272" y="31955"/>
                  </a:cubicBezTo>
                  <a:lnTo>
                    <a:pt x="868272" y="719059"/>
                  </a:lnTo>
                  <a:cubicBezTo>
                    <a:pt x="868272" y="736707"/>
                    <a:pt x="853965" y="751014"/>
                    <a:pt x="836317" y="751014"/>
                  </a:cubicBezTo>
                  <a:lnTo>
                    <a:pt x="31955" y="751014"/>
                  </a:lnTo>
                  <a:cubicBezTo>
                    <a:pt x="14307" y="751014"/>
                    <a:pt x="0" y="736707"/>
                    <a:pt x="0" y="719059"/>
                  </a:cubicBezTo>
                  <a:lnTo>
                    <a:pt x="0" y="31955"/>
                  </a:lnTo>
                  <a:cubicBezTo>
                    <a:pt x="0" y="14307"/>
                    <a:pt x="14307" y="0"/>
                    <a:pt x="31955" y="0"/>
                  </a:cubicBezTo>
                  <a:close/>
                </a:path>
              </a:pathLst>
            </a:custGeom>
            <a:ln w="9525" cap="sq">
              <a:solidFill>
                <a:srgbClr val="2E3192"/>
              </a:solidFill>
              <a:prstDash val="solid"/>
              <a:miter/>
            </a:ln>
          </p:spPr>
        </p:sp>
        <p:sp>
          <p:nvSpPr>
            <p:cNvPr id="28" name="TextBox 28"/>
            <p:cNvSpPr txBox="1"/>
            <p:nvPr/>
          </p:nvSpPr>
          <p:spPr>
            <a:xfrm>
              <a:off x="0" y="-47625"/>
              <a:ext cx="868271" cy="798639"/>
            </a:xfrm>
            <a:prstGeom prst="rect">
              <a:avLst/>
            </a:prstGeom>
          </p:spPr>
          <p:txBody>
            <a:bodyPr lIns="50800" tIns="50800" rIns="50800" bIns="50800" rtlCol="0" anchor="ctr"/>
            <a:lstStyle/>
            <a:p>
              <a:pPr algn="ctr">
                <a:lnSpc>
                  <a:spcPts val="3499"/>
                </a:lnSpc>
              </a:pPr>
              <a:endParaRPr/>
            </a:p>
          </p:txBody>
        </p:sp>
      </p:grpSp>
      <p:grpSp>
        <p:nvGrpSpPr>
          <p:cNvPr id="29" name="Group 29"/>
          <p:cNvGrpSpPr/>
          <p:nvPr/>
        </p:nvGrpSpPr>
        <p:grpSpPr>
          <a:xfrm>
            <a:off x="751932" y="8035829"/>
            <a:ext cx="4305969" cy="613032"/>
            <a:chOff x="0" y="0"/>
            <a:chExt cx="771581" cy="109848"/>
          </a:xfrm>
        </p:grpSpPr>
        <p:sp>
          <p:nvSpPr>
            <p:cNvPr id="30" name="Freeform 30"/>
            <p:cNvSpPr/>
            <p:nvPr/>
          </p:nvSpPr>
          <p:spPr>
            <a:xfrm>
              <a:off x="0" y="0"/>
              <a:ext cx="771581" cy="109849"/>
            </a:xfrm>
            <a:custGeom>
              <a:avLst/>
              <a:gdLst/>
              <a:ahLst/>
              <a:cxnLst/>
              <a:rect l="l" t="t" r="r" b="b"/>
              <a:pathLst>
                <a:path w="771581" h="109849">
                  <a:moveTo>
                    <a:pt x="35959" y="0"/>
                  </a:moveTo>
                  <a:lnTo>
                    <a:pt x="735622" y="0"/>
                  </a:lnTo>
                  <a:cubicBezTo>
                    <a:pt x="745159" y="0"/>
                    <a:pt x="754305" y="3789"/>
                    <a:pt x="761049" y="10532"/>
                  </a:cubicBezTo>
                  <a:cubicBezTo>
                    <a:pt x="767793" y="17276"/>
                    <a:pt x="771581" y="26422"/>
                    <a:pt x="771581" y="35959"/>
                  </a:cubicBezTo>
                  <a:lnTo>
                    <a:pt x="771581" y="73889"/>
                  </a:lnTo>
                  <a:cubicBezTo>
                    <a:pt x="771581" y="83426"/>
                    <a:pt x="767793" y="92573"/>
                    <a:pt x="761049" y="99316"/>
                  </a:cubicBezTo>
                  <a:cubicBezTo>
                    <a:pt x="754305" y="106060"/>
                    <a:pt x="745159" y="109849"/>
                    <a:pt x="735622" y="109849"/>
                  </a:cubicBezTo>
                  <a:lnTo>
                    <a:pt x="35959" y="109849"/>
                  </a:lnTo>
                  <a:cubicBezTo>
                    <a:pt x="26422" y="109849"/>
                    <a:pt x="17276" y="106060"/>
                    <a:pt x="10532" y="99316"/>
                  </a:cubicBezTo>
                  <a:cubicBezTo>
                    <a:pt x="3789" y="92573"/>
                    <a:pt x="0" y="83426"/>
                    <a:pt x="0" y="73889"/>
                  </a:cubicBezTo>
                  <a:lnTo>
                    <a:pt x="0" y="35959"/>
                  </a:lnTo>
                  <a:cubicBezTo>
                    <a:pt x="0" y="26422"/>
                    <a:pt x="3789" y="17276"/>
                    <a:pt x="10532" y="10532"/>
                  </a:cubicBezTo>
                  <a:cubicBezTo>
                    <a:pt x="17276" y="3789"/>
                    <a:pt x="26422" y="0"/>
                    <a:pt x="35959" y="0"/>
                  </a:cubicBezTo>
                  <a:close/>
                </a:path>
              </a:pathLst>
            </a:custGeom>
            <a:solidFill>
              <a:srgbClr val="2E3192"/>
            </a:solidFill>
          </p:spPr>
        </p:sp>
        <p:sp>
          <p:nvSpPr>
            <p:cNvPr id="31" name="TextBox 31"/>
            <p:cNvSpPr txBox="1"/>
            <p:nvPr/>
          </p:nvSpPr>
          <p:spPr>
            <a:xfrm>
              <a:off x="0" y="-47625"/>
              <a:ext cx="771581" cy="157473"/>
            </a:xfrm>
            <a:prstGeom prst="rect">
              <a:avLst/>
            </a:prstGeom>
          </p:spPr>
          <p:txBody>
            <a:bodyPr lIns="50800" tIns="50800" rIns="50800" bIns="50800" rtlCol="0" anchor="ctr"/>
            <a:lstStyle/>
            <a:p>
              <a:pPr algn="ctr">
                <a:lnSpc>
                  <a:spcPts val="3499"/>
                </a:lnSpc>
              </a:pPr>
              <a:endParaRPr/>
            </a:p>
          </p:txBody>
        </p:sp>
      </p:grpSp>
      <p:grpSp>
        <p:nvGrpSpPr>
          <p:cNvPr id="32" name="Group 32"/>
          <p:cNvGrpSpPr/>
          <p:nvPr/>
        </p:nvGrpSpPr>
        <p:grpSpPr>
          <a:xfrm>
            <a:off x="212331" y="7942584"/>
            <a:ext cx="799525" cy="799525"/>
            <a:chOff x="0" y="0"/>
            <a:chExt cx="812800" cy="812800"/>
          </a:xfrm>
        </p:grpSpPr>
        <p:sp>
          <p:nvSpPr>
            <p:cNvPr id="33" name="Freeform 3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ABE2"/>
            </a:solidFill>
          </p:spPr>
        </p:sp>
        <p:sp>
          <p:nvSpPr>
            <p:cNvPr id="34" name="TextBox 34"/>
            <p:cNvSpPr txBox="1"/>
            <p:nvPr/>
          </p:nvSpPr>
          <p:spPr>
            <a:xfrm>
              <a:off x="76200" y="28575"/>
              <a:ext cx="660400" cy="708025"/>
            </a:xfrm>
            <a:prstGeom prst="rect">
              <a:avLst/>
            </a:prstGeom>
          </p:spPr>
          <p:txBody>
            <a:bodyPr lIns="50800" tIns="50800" rIns="50800" bIns="50800" rtlCol="0" anchor="ctr"/>
            <a:lstStyle/>
            <a:p>
              <a:pPr algn="ctr">
                <a:lnSpc>
                  <a:spcPts val="3499"/>
                </a:lnSpc>
              </a:pPr>
              <a:endParaRPr/>
            </a:p>
          </p:txBody>
        </p:sp>
      </p:grpSp>
      <p:grpSp>
        <p:nvGrpSpPr>
          <p:cNvPr id="35" name="Group 35"/>
          <p:cNvGrpSpPr/>
          <p:nvPr/>
        </p:nvGrpSpPr>
        <p:grpSpPr>
          <a:xfrm>
            <a:off x="5181724" y="8228317"/>
            <a:ext cx="4845570" cy="4191190"/>
            <a:chOff x="0" y="0"/>
            <a:chExt cx="868271" cy="751014"/>
          </a:xfrm>
        </p:grpSpPr>
        <p:sp>
          <p:nvSpPr>
            <p:cNvPr id="36" name="Freeform 36"/>
            <p:cNvSpPr/>
            <p:nvPr/>
          </p:nvSpPr>
          <p:spPr>
            <a:xfrm>
              <a:off x="0" y="0"/>
              <a:ext cx="868272" cy="751014"/>
            </a:xfrm>
            <a:custGeom>
              <a:avLst/>
              <a:gdLst/>
              <a:ahLst/>
              <a:cxnLst/>
              <a:rect l="l" t="t" r="r" b="b"/>
              <a:pathLst>
                <a:path w="868272" h="751014">
                  <a:moveTo>
                    <a:pt x="31955" y="0"/>
                  </a:moveTo>
                  <a:lnTo>
                    <a:pt x="836317" y="0"/>
                  </a:lnTo>
                  <a:cubicBezTo>
                    <a:pt x="853965" y="0"/>
                    <a:pt x="868272" y="14307"/>
                    <a:pt x="868272" y="31955"/>
                  </a:cubicBezTo>
                  <a:lnTo>
                    <a:pt x="868272" y="719059"/>
                  </a:lnTo>
                  <a:cubicBezTo>
                    <a:pt x="868272" y="736707"/>
                    <a:pt x="853965" y="751014"/>
                    <a:pt x="836317" y="751014"/>
                  </a:cubicBezTo>
                  <a:lnTo>
                    <a:pt x="31955" y="751014"/>
                  </a:lnTo>
                  <a:cubicBezTo>
                    <a:pt x="14307" y="751014"/>
                    <a:pt x="0" y="736707"/>
                    <a:pt x="0" y="719059"/>
                  </a:cubicBezTo>
                  <a:lnTo>
                    <a:pt x="0" y="31955"/>
                  </a:lnTo>
                  <a:cubicBezTo>
                    <a:pt x="0" y="14307"/>
                    <a:pt x="14307" y="0"/>
                    <a:pt x="31955" y="0"/>
                  </a:cubicBezTo>
                  <a:close/>
                </a:path>
              </a:pathLst>
            </a:custGeom>
            <a:ln w="9525" cap="sq">
              <a:solidFill>
                <a:srgbClr val="2E3192"/>
              </a:solidFill>
              <a:prstDash val="solid"/>
              <a:miter/>
            </a:ln>
          </p:spPr>
        </p:sp>
        <p:sp>
          <p:nvSpPr>
            <p:cNvPr id="37" name="TextBox 37"/>
            <p:cNvSpPr txBox="1"/>
            <p:nvPr/>
          </p:nvSpPr>
          <p:spPr>
            <a:xfrm>
              <a:off x="0" y="-47625"/>
              <a:ext cx="868271" cy="798639"/>
            </a:xfrm>
            <a:prstGeom prst="rect">
              <a:avLst/>
            </a:prstGeom>
          </p:spPr>
          <p:txBody>
            <a:bodyPr lIns="50800" tIns="50800" rIns="50800" bIns="50800" rtlCol="0" anchor="ctr"/>
            <a:lstStyle/>
            <a:p>
              <a:pPr algn="ctr">
                <a:lnSpc>
                  <a:spcPts val="3499"/>
                </a:lnSpc>
              </a:pPr>
              <a:endParaRPr/>
            </a:p>
          </p:txBody>
        </p:sp>
      </p:grpSp>
      <p:grpSp>
        <p:nvGrpSpPr>
          <p:cNvPr id="38" name="Group 38"/>
          <p:cNvGrpSpPr/>
          <p:nvPr/>
        </p:nvGrpSpPr>
        <p:grpSpPr>
          <a:xfrm>
            <a:off x="5721327" y="8035829"/>
            <a:ext cx="4305969" cy="613032"/>
            <a:chOff x="0" y="0"/>
            <a:chExt cx="771581" cy="109848"/>
          </a:xfrm>
        </p:grpSpPr>
        <p:sp>
          <p:nvSpPr>
            <p:cNvPr id="39" name="Freeform 39"/>
            <p:cNvSpPr/>
            <p:nvPr/>
          </p:nvSpPr>
          <p:spPr>
            <a:xfrm>
              <a:off x="0" y="0"/>
              <a:ext cx="771581" cy="109849"/>
            </a:xfrm>
            <a:custGeom>
              <a:avLst/>
              <a:gdLst/>
              <a:ahLst/>
              <a:cxnLst/>
              <a:rect l="l" t="t" r="r" b="b"/>
              <a:pathLst>
                <a:path w="771581" h="109849">
                  <a:moveTo>
                    <a:pt x="35959" y="0"/>
                  </a:moveTo>
                  <a:lnTo>
                    <a:pt x="735622" y="0"/>
                  </a:lnTo>
                  <a:cubicBezTo>
                    <a:pt x="745159" y="0"/>
                    <a:pt x="754305" y="3789"/>
                    <a:pt x="761049" y="10532"/>
                  </a:cubicBezTo>
                  <a:cubicBezTo>
                    <a:pt x="767793" y="17276"/>
                    <a:pt x="771581" y="26422"/>
                    <a:pt x="771581" y="35959"/>
                  </a:cubicBezTo>
                  <a:lnTo>
                    <a:pt x="771581" y="73889"/>
                  </a:lnTo>
                  <a:cubicBezTo>
                    <a:pt x="771581" y="83426"/>
                    <a:pt x="767793" y="92573"/>
                    <a:pt x="761049" y="99316"/>
                  </a:cubicBezTo>
                  <a:cubicBezTo>
                    <a:pt x="754305" y="106060"/>
                    <a:pt x="745159" y="109849"/>
                    <a:pt x="735622" y="109849"/>
                  </a:cubicBezTo>
                  <a:lnTo>
                    <a:pt x="35959" y="109849"/>
                  </a:lnTo>
                  <a:cubicBezTo>
                    <a:pt x="26422" y="109849"/>
                    <a:pt x="17276" y="106060"/>
                    <a:pt x="10532" y="99316"/>
                  </a:cubicBezTo>
                  <a:cubicBezTo>
                    <a:pt x="3789" y="92573"/>
                    <a:pt x="0" y="83426"/>
                    <a:pt x="0" y="73889"/>
                  </a:cubicBezTo>
                  <a:lnTo>
                    <a:pt x="0" y="35959"/>
                  </a:lnTo>
                  <a:cubicBezTo>
                    <a:pt x="0" y="26422"/>
                    <a:pt x="3789" y="17276"/>
                    <a:pt x="10532" y="10532"/>
                  </a:cubicBezTo>
                  <a:cubicBezTo>
                    <a:pt x="17276" y="3789"/>
                    <a:pt x="26422" y="0"/>
                    <a:pt x="35959" y="0"/>
                  </a:cubicBezTo>
                  <a:close/>
                </a:path>
              </a:pathLst>
            </a:custGeom>
            <a:solidFill>
              <a:srgbClr val="2E3192"/>
            </a:solidFill>
          </p:spPr>
        </p:sp>
        <p:sp>
          <p:nvSpPr>
            <p:cNvPr id="40" name="TextBox 40"/>
            <p:cNvSpPr txBox="1"/>
            <p:nvPr/>
          </p:nvSpPr>
          <p:spPr>
            <a:xfrm>
              <a:off x="0" y="-47625"/>
              <a:ext cx="771581" cy="157473"/>
            </a:xfrm>
            <a:prstGeom prst="rect">
              <a:avLst/>
            </a:prstGeom>
          </p:spPr>
          <p:txBody>
            <a:bodyPr lIns="50800" tIns="50800" rIns="50800" bIns="50800" rtlCol="0" anchor="ctr"/>
            <a:lstStyle/>
            <a:p>
              <a:pPr algn="ctr">
                <a:lnSpc>
                  <a:spcPts val="3499"/>
                </a:lnSpc>
              </a:pPr>
              <a:endParaRPr/>
            </a:p>
          </p:txBody>
        </p:sp>
      </p:grpSp>
      <p:grpSp>
        <p:nvGrpSpPr>
          <p:cNvPr id="41" name="Group 41"/>
          <p:cNvGrpSpPr/>
          <p:nvPr/>
        </p:nvGrpSpPr>
        <p:grpSpPr>
          <a:xfrm>
            <a:off x="5181726" y="7942584"/>
            <a:ext cx="799525" cy="799525"/>
            <a:chOff x="0" y="0"/>
            <a:chExt cx="812800" cy="812800"/>
          </a:xfrm>
        </p:grpSpPr>
        <p:sp>
          <p:nvSpPr>
            <p:cNvPr id="42" name="Freeform 4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ABE2"/>
            </a:solidFill>
          </p:spPr>
        </p:sp>
        <p:sp>
          <p:nvSpPr>
            <p:cNvPr id="43" name="TextBox 43"/>
            <p:cNvSpPr txBox="1"/>
            <p:nvPr/>
          </p:nvSpPr>
          <p:spPr>
            <a:xfrm>
              <a:off x="76200" y="28575"/>
              <a:ext cx="660400" cy="708025"/>
            </a:xfrm>
            <a:prstGeom prst="rect">
              <a:avLst/>
            </a:prstGeom>
          </p:spPr>
          <p:txBody>
            <a:bodyPr lIns="50800" tIns="50800" rIns="50800" bIns="50800" rtlCol="0" anchor="ctr"/>
            <a:lstStyle/>
            <a:p>
              <a:pPr algn="ctr">
                <a:lnSpc>
                  <a:spcPts val="3499"/>
                </a:lnSpc>
              </a:pPr>
              <a:endParaRPr/>
            </a:p>
          </p:txBody>
        </p:sp>
      </p:grpSp>
      <p:grpSp>
        <p:nvGrpSpPr>
          <p:cNvPr id="44" name="Group 44"/>
          <p:cNvGrpSpPr/>
          <p:nvPr/>
        </p:nvGrpSpPr>
        <p:grpSpPr>
          <a:xfrm>
            <a:off x="10114118" y="8035829"/>
            <a:ext cx="4845570" cy="4383678"/>
            <a:chOff x="0" y="0"/>
            <a:chExt cx="868271" cy="785506"/>
          </a:xfrm>
        </p:grpSpPr>
        <p:sp>
          <p:nvSpPr>
            <p:cNvPr id="45" name="Freeform 45"/>
            <p:cNvSpPr/>
            <p:nvPr/>
          </p:nvSpPr>
          <p:spPr>
            <a:xfrm>
              <a:off x="0" y="0"/>
              <a:ext cx="868272" cy="785506"/>
            </a:xfrm>
            <a:custGeom>
              <a:avLst/>
              <a:gdLst/>
              <a:ahLst/>
              <a:cxnLst/>
              <a:rect l="l" t="t" r="r" b="b"/>
              <a:pathLst>
                <a:path w="868272" h="785506">
                  <a:moveTo>
                    <a:pt x="31955" y="0"/>
                  </a:moveTo>
                  <a:lnTo>
                    <a:pt x="836317" y="0"/>
                  </a:lnTo>
                  <a:cubicBezTo>
                    <a:pt x="853965" y="0"/>
                    <a:pt x="868272" y="14307"/>
                    <a:pt x="868272" y="31955"/>
                  </a:cubicBezTo>
                  <a:lnTo>
                    <a:pt x="868272" y="753551"/>
                  </a:lnTo>
                  <a:cubicBezTo>
                    <a:pt x="868272" y="771199"/>
                    <a:pt x="853965" y="785506"/>
                    <a:pt x="836317" y="785506"/>
                  </a:cubicBezTo>
                  <a:lnTo>
                    <a:pt x="31955" y="785506"/>
                  </a:lnTo>
                  <a:cubicBezTo>
                    <a:pt x="14307" y="785506"/>
                    <a:pt x="0" y="771199"/>
                    <a:pt x="0" y="753551"/>
                  </a:cubicBezTo>
                  <a:lnTo>
                    <a:pt x="0" y="31955"/>
                  </a:lnTo>
                  <a:cubicBezTo>
                    <a:pt x="0" y="14307"/>
                    <a:pt x="14307" y="0"/>
                    <a:pt x="31955" y="0"/>
                  </a:cubicBezTo>
                  <a:close/>
                </a:path>
              </a:pathLst>
            </a:custGeom>
            <a:ln w="9525" cap="sq">
              <a:solidFill>
                <a:srgbClr val="2E3192"/>
              </a:solidFill>
              <a:prstDash val="solid"/>
              <a:miter/>
            </a:ln>
          </p:spPr>
        </p:sp>
        <p:sp>
          <p:nvSpPr>
            <p:cNvPr id="46" name="TextBox 46"/>
            <p:cNvSpPr txBox="1"/>
            <p:nvPr/>
          </p:nvSpPr>
          <p:spPr>
            <a:xfrm>
              <a:off x="0" y="-47625"/>
              <a:ext cx="868271" cy="833131"/>
            </a:xfrm>
            <a:prstGeom prst="rect">
              <a:avLst/>
            </a:prstGeom>
          </p:spPr>
          <p:txBody>
            <a:bodyPr lIns="50800" tIns="50800" rIns="50800" bIns="50800" rtlCol="0" anchor="ctr"/>
            <a:lstStyle/>
            <a:p>
              <a:pPr algn="ctr">
                <a:lnSpc>
                  <a:spcPts val="3499"/>
                </a:lnSpc>
              </a:pPr>
              <a:endParaRPr/>
            </a:p>
          </p:txBody>
        </p:sp>
      </p:grpSp>
      <p:grpSp>
        <p:nvGrpSpPr>
          <p:cNvPr id="47" name="Group 47"/>
          <p:cNvGrpSpPr/>
          <p:nvPr/>
        </p:nvGrpSpPr>
        <p:grpSpPr>
          <a:xfrm>
            <a:off x="186321" y="12471896"/>
            <a:ext cx="9788900" cy="3378819"/>
            <a:chOff x="0" y="0"/>
            <a:chExt cx="1754060" cy="605446"/>
          </a:xfrm>
        </p:grpSpPr>
        <p:sp>
          <p:nvSpPr>
            <p:cNvPr id="48" name="Freeform 48"/>
            <p:cNvSpPr/>
            <p:nvPr/>
          </p:nvSpPr>
          <p:spPr>
            <a:xfrm>
              <a:off x="0" y="0"/>
              <a:ext cx="1754061" cy="605446"/>
            </a:xfrm>
            <a:custGeom>
              <a:avLst/>
              <a:gdLst/>
              <a:ahLst/>
              <a:cxnLst/>
              <a:rect l="l" t="t" r="r" b="b"/>
              <a:pathLst>
                <a:path w="1754061" h="605446">
                  <a:moveTo>
                    <a:pt x="15818" y="0"/>
                  </a:moveTo>
                  <a:lnTo>
                    <a:pt x="1738243" y="0"/>
                  </a:lnTo>
                  <a:cubicBezTo>
                    <a:pt x="1746979" y="0"/>
                    <a:pt x="1754061" y="7082"/>
                    <a:pt x="1754061" y="15818"/>
                  </a:cubicBezTo>
                  <a:lnTo>
                    <a:pt x="1754061" y="589628"/>
                  </a:lnTo>
                  <a:cubicBezTo>
                    <a:pt x="1754061" y="598364"/>
                    <a:pt x="1746979" y="605446"/>
                    <a:pt x="1738243" y="605446"/>
                  </a:cubicBezTo>
                  <a:lnTo>
                    <a:pt x="15818" y="605446"/>
                  </a:lnTo>
                  <a:cubicBezTo>
                    <a:pt x="7082" y="605446"/>
                    <a:pt x="0" y="598364"/>
                    <a:pt x="0" y="589628"/>
                  </a:cubicBezTo>
                  <a:lnTo>
                    <a:pt x="0" y="15818"/>
                  </a:lnTo>
                  <a:cubicBezTo>
                    <a:pt x="0" y="7082"/>
                    <a:pt x="7082" y="0"/>
                    <a:pt x="15818" y="0"/>
                  </a:cubicBezTo>
                  <a:close/>
                </a:path>
              </a:pathLst>
            </a:custGeom>
            <a:ln w="9525" cap="sq">
              <a:solidFill>
                <a:srgbClr val="2E3192"/>
              </a:solidFill>
              <a:prstDash val="solid"/>
              <a:miter/>
            </a:ln>
          </p:spPr>
        </p:sp>
        <p:sp>
          <p:nvSpPr>
            <p:cNvPr id="49" name="TextBox 49"/>
            <p:cNvSpPr txBox="1"/>
            <p:nvPr/>
          </p:nvSpPr>
          <p:spPr>
            <a:xfrm>
              <a:off x="0" y="-47625"/>
              <a:ext cx="1754060" cy="653071"/>
            </a:xfrm>
            <a:prstGeom prst="rect">
              <a:avLst/>
            </a:prstGeom>
          </p:spPr>
          <p:txBody>
            <a:bodyPr lIns="50800" tIns="50800" rIns="50800" bIns="50800" rtlCol="0" anchor="ctr"/>
            <a:lstStyle/>
            <a:p>
              <a:pPr algn="ctr">
                <a:lnSpc>
                  <a:spcPts val="3499"/>
                </a:lnSpc>
              </a:pPr>
              <a:endParaRPr/>
            </a:p>
          </p:txBody>
        </p:sp>
      </p:grpSp>
      <p:grpSp>
        <p:nvGrpSpPr>
          <p:cNvPr id="50" name="Group 50"/>
          <p:cNvGrpSpPr/>
          <p:nvPr/>
        </p:nvGrpSpPr>
        <p:grpSpPr>
          <a:xfrm>
            <a:off x="10114118" y="12752438"/>
            <a:ext cx="4845570" cy="3098277"/>
            <a:chOff x="0" y="0"/>
            <a:chExt cx="868271" cy="555176"/>
          </a:xfrm>
        </p:grpSpPr>
        <p:sp>
          <p:nvSpPr>
            <p:cNvPr id="51" name="Freeform 51"/>
            <p:cNvSpPr/>
            <p:nvPr/>
          </p:nvSpPr>
          <p:spPr>
            <a:xfrm>
              <a:off x="0" y="0"/>
              <a:ext cx="868272" cy="555176"/>
            </a:xfrm>
            <a:custGeom>
              <a:avLst/>
              <a:gdLst/>
              <a:ahLst/>
              <a:cxnLst/>
              <a:rect l="l" t="t" r="r" b="b"/>
              <a:pathLst>
                <a:path w="868272" h="555176">
                  <a:moveTo>
                    <a:pt x="31955" y="0"/>
                  </a:moveTo>
                  <a:lnTo>
                    <a:pt x="836317" y="0"/>
                  </a:lnTo>
                  <a:cubicBezTo>
                    <a:pt x="853965" y="0"/>
                    <a:pt x="868272" y="14307"/>
                    <a:pt x="868272" y="31955"/>
                  </a:cubicBezTo>
                  <a:lnTo>
                    <a:pt x="868272" y="523222"/>
                  </a:lnTo>
                  <a:cubicBezTo>
                    <a:pt x="868272" y="540870"/>
                    <a:pt x="853965" y="555176"/>
                    <a:pt x="836317" y="555176"/>
                  </a:cubicBezTo>
                  <a:lnTo>
                    <a:pt x="31955" y="555176"/>
                  </a:lnTo>
                  <a:cubicBezTo>
                    <a:pt x="14307" y="555176"/>
                    <a:pt x="0" y="540870"/>
                    <a:pt x="0" y="523222"/>
                  </a:cubicBezTo>
                  <a:lnTo>
                    <a:pt x="0" y="31955"/>
                  </a:lnTo>
                  <a:cubicBezTo>
                    <a:pt x="0" y="14307"/>
                    <a:pt x="14307" y="0"/>
                    <a:pt x="31955" y="0"/>
                  </a:cubicBezTo>
                  <a:close/>
                </a:path>
              </a:pathLst>
            </a:custGeom>
            <a:ln w="9525" cap="sq">
              <a:solidFill>
                <a:srgbClr val="2E3192"/>
              </a:solidFill>
              <a:prstDash val="solid"/>
              <a:miter/>
            </a:ln>
          </p:spPr>
        </p:sp>
        <p:sp>
          <p:nvSpPr>
            <p:cNvPr id="52" name="TextBox 52"/>
            <p:cNvSpPr txBox="1"/>
            <p:nvPr/>
          </p:nvSpPr>
          <p:spPr>
            <a:xfrm>
              <a:off x="0" y="-47625"/>
              <a:ext cx="868271" cy="602801"/>
            </a:xfrm>
            <a:prstGeom prst="rect">
              <a:avLst/>
            </a:prstGeom>
          </p:spPr>
          <p:txBody>
            <a:bodyPr lIns="50800" tIns="50800" rIns="50800" bIns="50800" rtlCol="0" anchor="ctr"/>
            <a:lstStyle/>
            <a:p>
              <a:pPr algn="ctr">
                <a:lnSpc>
                  <a:spcPts val="3499"/>
                </a:lnSpc>
              </a:pPr>
              <a:endParaRPr/>
            </a:p>
          </p:txBody>
        </p:sp>
      </p:grpSp>
      <p:grpSp>
        <p:nvGrpSpPr>
          <p:cNvPr id="53" name="Group 53"/>
          <p:cNvGrpSpPr/>
          <p:nvPr/>
        </p:nvGrpSpPr>
        <p:grpSpPr>
          <a:xfrm>
            <a:off x="10627712" y="12565141"/>
            <a:ext cx="4305969" cy="613032"/>
            <a:chOff x="0" y="0"/>
            <a:chExt cx="771581" cy="109848"/>
          </a:xfrm>
        </p:grpSpPr>
        <p:sp>
          <p:nvSpPr>
            <p:cNvPr id="54" name="Freeform 54"/>
            <p:cNvSpPr/>
            <p:nvPr/>
          </p:nvSpPr>
          <p:spPr>
            <a:xfrm>
              <a:off x="0" y="0"/>
              <a:ext cx="771581" cy="109849"/>
            </a:xfrm>
            <a:custGeom>
              <a:avLst/>
              <a:gdLst/>
              <a:ahLst/>
              <a:cxnLst/>
              <a:rect l="l" t="t" r="r" b="b"/>
              <a:pathLst>
                <a:path w="771581" h="109849">
                  <a:moveTo>
                    <a:pt x="35959" y="0"/>
                  </a:moveTo>
                  <a:lnTo>
                    <a:pt x="735622" y="0"/>
                  </a:lnTo>
                  <a:cubicBezTo>
                    <a:pt x="745159" y="0"/>
                    <a:pt x="754305" y="3789"/>
                    <a:pt x="761049" y="10532"/>
                  </a:cubicBezTo>
                  <a:cubicBezTo>
                    <a:pt x="767793" y="17276"/>
                    <a:pt x="771581" y="26422"/>
                    <a:pt x="771581" y="35959"/>
                  </a:cubicBezTo>
                  <a:lnTo>
                    <a:pt x="771581" y="73889"/>
                  </a:lnTo>
                  <a:cubicBezTo>
                    <a:pt x="771581" y="83426"/>
                    <a:pt x="767793" y="92573"/>
                    <a:pt x="761049" y="99316"/>
                  </a:cubicBezTo>
                  <a:cubicBezTo>
                    <a:pt x="754305" y="106060"/>
                    <a:pt x="745159" y="109849"/>
                    <a:pt x="735622" y="109849"/>
                  </a:cubicBezTo>
                  <a:lnTo>
                    <a:pt x="35959" y="109849"/>
                  </a:lnTo>
                  <a:cubicBezTo>
                    <a:pt x="26422" y="109849"/>
                    <a:pt x="17276" y="106060"/>
                    <a:pt x="10532" y="99316"/>
                  </a:cubicBezTo>
                  <a:cubicBezTo>
                    <a:pt x="3789" y="92573"/>
                    <a:pt x="0" y="83426"/>
                    <a:pt x="0" y="73889"/>
                  </a:cubicBezTo>
                  <a:lnTo>
                    <a:pt x="0" y="35959"/>
                  </a:lnTo>
                  <a:cubicBezTo>
                    <a:pt x="0" y="26422"/>
                    <a:pt x="3789" y="17276"/>
                    <a:pt x="10532" y="10532"/>
                  </a:cubicBezTo>
                  <a:cubicBezTo>
                    <a:pt x="17276" y="3789"/>
                    <a:pt x="26422" y="0"/>
                    <a:pt x="35959" y="0"/>
                  </a:cubicBezTo>
                  <a:close/>
                </a:path>
              </a:pathLst>
            </a:custGeom>
            <a:solidFill>
              <a:srgbClr val="2E3192"/>
            </a:solidFill>
          </p:spPr>
        </p:sp>
        <p:sp>
          <p:nvSpPr>
            <p:cNvPr id="55" name="TextBox 55"/>
            <p:cNvSpPr txBox="1"/>
            <p:nvPr/>
          </p:nvSpPr>
          <p:spPr>
            <a:xfrm>
              <a:off x="0" y="-47625"/>
              <a:ext cx="771581" cy="157473"/>
            </a:xfrm>
            <a:prstGeom prst="rect">
              <a:avLst/>
            </a:prstGeom>
          </p:spPr>
          <p:txBody>
            <a:bodyPr lIns="50800" tIns="50800" rIns="50800" bIns="50800" rtlCol="0" anchor="ctr"/>
            <a:lstStyle/>
            <a:p>
              <a:pPr algn="ctr">
                <a:lnSpc>
                  <a:spcPts val="3499"/>
                </a:lnSpc>
              </a:pPr>
              <a:endParaRPr/>
            </a:p>
          </p:txBody>
        </p:sp>
      </p:grpSp>
      <p:grpSp>
        <p:nvGrpSpPr>
          <p:cNvPr id="56" name="Group 56"/>
          <p:cNvGrpSpPr/>
          <p:nvPr/>
        </p:nvGrpSpPr>
        <p:grpSpPr>
          <a:xfrm>
            <a:off x="10088111" y="12471896"/>
            <a:ext cx="799525" cy="799525"/>
            <a:chOff x="0" y="0"/>
            <a:chExt cx="812800" cy="812800"/>
          </a:xfrm>
        </p:grpSpPr>
        <p:sp>
          <p:nvSpPr>
            <p:cNvPr id="57" name="Freeform 5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ABE2"/>
            </a:solidFill>
          </p:spPr>
        </p:sp>
        <p:sp>
          <p:nvSpPr>
            <p:cNvPr id="58" name="TextBox 58"/>
            <p:cNvSpPr txBox="1"/>
            <p:nvPr/>
          </p:nvSpPr>
          <p:spPr>
            <a:xfrm>
              <a:off x="76200" y="28575"/>
              <a:ext cx="660400" cy="708025"/>
            </a:xfrm>
            <a:prstGeom prst="rect">
              <a:avLst/>
            </a:prstGeom>
          </p:spPr>
          <p:txBody>
            <a:bodyPr lIns="50800" tIns="50800" rIns="50800" bIns="50800" rtlCol="0" anchor="ctr"/>
            <a:lstStyle/>
            <a:p>
              <a:pPr algn="ctr">
                <a:lnSpc>
                  <a:spcPts val="3499"/>
                </a:lnSpc>
              </a:pPr>
              <a:endParaRPr/>
            </a:p>
          </p:txBody>
        </p:sp>
      </p:grpSp>
      <p:grpSp>
        <p:nvGrpSpPr>
          <p:cNvPr id="59" name="Group 59"/>
          <p:cNvGrpSpPr/>
          <p:nvPr/>
        </p:nvGrpSpPr>
        <p:grpSpPr>
          <a:xfrm>
            <a:off x="186321" y="16195284"/>
            <a:ext cx="4845570" cy="2898252"/>
            <a:chOff x="0" y="0"/>
            <a:chExt cx="868271" cy="519334"/>
          </a:xfrm>
        </p:grpSpPr>
        <p:sp>
          <p:nvSpPr>
            <p:cNvPr id="60" name="Freeform 60"/>
            <p:cNvSpPr/>
            <p:nvPr/>
          </p:nvSpPr>
          <p:spPr>
            <a:xfrm>
              <a:off x="0" y="0"/>
              <a:ext cx="868272" cy="519334"/>
            </a:xfrm>
            <a:custGeom>
              <a:avLst/>
              <a:gdLst/>
              <a:ahLst/>
              <a:cxnLst/>
              <a:rect l="l" t="t" r="r" b="b"/>
              <a:pathLst>
                <a:path w="868272" h="519334">
                  <a:moveTo>
                    <a:pt x="31955" y="0"/>
                  </a:moveTo>
                  <a:lnTo>
                    <a:pt x="836317" y="0"/>
                  </a:lnTo>
                  <a:cubicBezTo>
                    <a:pt x="853965" y="0"/>
                    <a:pt x="868272" y="14307"/>
                    <a:pt x="868272" y="31955"/>
                  </a:cubicBezTo>
                  <a:lnTo>
                    <a:pt x="868272" y="487379"/>
                  </a:lnTo>
                  <a:cubicBezTo>
                    <a:pt x="868272" y="505028"/>
                    <a:pt x="853965" y="519334"/>
                    <a:pt x="836317" y="519334"/>
                  </a:cubicBezTo>
                  <a:lnTo>
                    <a:pt x="31955" y="519334"/>
                  </a:lnTo>
                  <a:cubicBezTo>
                    <a:pt x="14307" y="519334"/>
                    <a:pt x="0" y="505028"/>
                    <a:pt x="0" y="487379"/>
                  </a:cubicBezTo>
                  <a:lnTo>
                    <a:pt x="0" y="31955"/>
                  </a:lnTo>
                  <a:cubicBezTo>
                    <a:pt x="0" y="14307"/>
                    <a:pt x="14307" y="0"/>
                    <a:pt x="31955" y="0"/>
                  </a:cubicBezTo>
                  <a:close/>
                </a:path>
              </a:pathLst>
            </a:custGeom>
            <a:ln w="9525" cap="sq">
              <a:solidFill>
                <a:srgbClr val="2E3192"/>
              </a:solidFill>
              <a:prstDash val="solid"/>
              <a:miter/>
            </a:ln>
          </p:spPr>
        </p:sp>
        <p:sp>
          <p:nvSpPr>
            <p:cNvPr id="61" name="TextBox 61"/>
            <p:cNvSpPr txBox="1"/>
            <p:nvPr/>
          </p:nvSpPr>
          <p:spPr>
            <a:xfrm>
              <a:off x="0" y="-47625"/>
              <a:ext cx="868271" cy="566959"/>
            </a:xfrm>
            <a:prstGeom prst="rect">
              <a:avLst/>
            </a:prstGeom>
          </p:spPr>
          <p:txBody>
            <a:bodyPr lIns="50800" tIns="50800" rIns="50800" bIns="50800" rtlCol="0" anchor="ctr"/>
            <a:lstStyle/>
            <a:p>
              <a:pPr algn="ctr">
                <a:lnSpc>
                  <a:spcPts val="3499"/>
                </a:lnSpc>
              </a:pPr>
              <a:endParaRPr/>
            </a:p>
          </p:txBody>
        </p:sp>
      </p:grpSp>
      <p:grpSp>
        <p:nvGrpSpPr>
          <p:cNvPr id="62" name="Group 62"/>
          <p:cNvGrpSpPr/>
          <p:nvPr/>
        </p:nvGrpSpPr>
        <p:grpSpPr>
          <a:xfrm>
            <a:off x="725923" y="16007989"/>
            <a:ext cx="4305969" cy="613032"/>
            <a:chOff x="0" y="0"/>
            <a:chExt cx="771581" cy="109848"/>
          </a:xfrm>
        </p:grpSpPr>
        <p:sp>
          <p:nvSpPr>
            <p:cNvPr id="63" name="Freeform 63"/>
            <p:cNvSpPr/>
            <p:nvPr/>
          </p:nvSpPr>
          <p:spPr>
            <a:xfrm>
              <a:off x="0" y="0"/>
              <a:ext cx="771581" cy="109849"/>
            </a:xfrm>
            <a:custGeom>
              <a:avLst/>
              <a:gdLst/>
              <a:ahLst/>
              <a:cxnLst/>
              <a:rect l="l" t="t" r="r" b="b"/>
              <a:pathLst>
                <a:path w="771581" h="109849">
                  <a:moveTo>
                    <a:pt x="35959" y="0"/>
                  </a:moveTo>
                  <a:lnTo>
                    <a:pt x="735622" y="0"/>
                  </a:lnTo>
                  <a:cubicBezTo>
                    <a:pt x="745159" y="0"/>
                    <a:pt x="754305" y="3789"/>
                    <a:pt x="761049" y="10532"/>
                  </a:cubicBezTo>
                  <a:cubicBezTo>
                    <a:pt x="767793" y="17276"/>
                    <a:pt x="771581" y="26422"/>
                    <a:pt x="771581" y="35959"/>
                  </a:cubicBezTo>
                  <a:lnTo>
                    <a:pt x="771581" y="73889"/>
                  </a:lnTo>
                  <a:cubicBezTo>
                    <a:pt x="771581" y="83426"/>
                    <a:pt x="767793" y="92573"/>
                    <a:pt x="761049" y="99316"/>
                  </a:cubicBezTo>
                  <a:cubicBezTo>
                    <a:pt x="754305" y="106060"/>
                    <a:pt x="745159" y="109849"/>
                    <a:pt x="735622" y="109849"/>
                  </a:cubicBezTo>
                  <a:lnTo>
                    <a:pt x="35959" y="109849"/>
                  </a:lnTo>
                  <a:cubicBezTo>
                    <a:pt x="26422" y="109849"/>
                    <a:pt x="17276" y="106060"/>
                    <a:pt x="10532" y="99316"/>
                  </a:cubicBezTo>
                  <a:cubicBezTo>
                    <a:pt x="3789" y="92573"/>
                    <a:pt x="0" y="83426"/>
                    <a:pt x="0" y="73889"/>
                  </a:cubicBezTo>
                  <a:lnTo>
                    <a:pt x="0" y="35959"/>
                  </a:lnTo>
                  <a:cubicBezTo>
                    <a:pt x="0" y="26422"/>
                    <a:pt x="3789" y="17276"/>
                    <a:pt x="10532" y="10532"/>
                  </a:cubicBezTo>
                  <a:cubicBezTo>
                    <a:pt x="17276" y="3789"/>
                    <a:pt x="26422" y="0"/>
                    <a:pt x="35959" y="0"/>
                  </a:cubicBezTo>
                  <a:close/>
                </a:path>
              </a:pathLst>
            </a:custGeom>
            <a:solidFill>
              <a:srgbClr val="2E3192"/>
            </a:solidFill>
          </p:spPr>
        </p:sp>
        <p:sp>
          <p:nvSpPr>
            <p:cNvPr id="64" name="TextBox 64"/>
            <p:cNvSpPr txBox="1"/>
            <p:nvPr/>
          </p:nvSpPr>
          <p:spPr>
            <a:xfrm>
              <a:off x="0" y="-47625"/>
              <a:ext cx="771581" cy="157473"/>
            </a:xfrm>
            <a:prstGeom prst="rect">
              <a:avLst/>
            </a:prstGeom>
          </p:spPr>
          <p:txBody>
            <a:bodyPr lIns="50800" tIns="50800" rIns="50800" bIns="50800" rtlCol="0" anchor="ctr"/>
            <a:lstStyle/>
            <a:p>
              <a:pPr algn="ctr">
                <a:lnSpc>
                  <a:spcPts val="3499"/>
                </a:lnSpc>
              </a:pPr>
              <a:endParaRPr/>
            </a:p>
          </p:txBody>
        </p:sp>
      </p:grpSp>
      <p:grpSp>
        <p:nvGrpSpPr>
          <p:cNvPr id="65" name="Group 65"/>
          <p:cNvGrpSpPr/>
          <p:nvPr/>
        </p:nvGrpSpPr>
        <p:grpSpPr>
          <a:xfrm>
            <a:off x="186323" y="15914744"/>
            <a:ext cx="799525" cy="799525"/>
            <a:chOff x="0" y="0"/>
            <a:chExt cx="812800" cy="812800"/>
          </a:xfrm>
        </p:grpSpPr>
        <p:sp>
          <p:nvSpPr>
            <p:cNvPr id="66" name="Freeform 6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9ABE2"/>
            </a:solidFill>
          </p:spPr>
        </p:sp>
        <p:sp>
          <p:nvSpPr>
            <p:cNvPr id="67" name="TextBox 67"/>
            <p:cNvSpPr txBox="1"/>
            <p:nvPr/>
          </p:nvSpPr>
          <p:spPr>
            <a:xfrm>
              <a:off x="76200" y="28575"/>
              <a:ext cx="660400" cy="708025"/>
            </a:xfrm>
            <a:prstGeom prst="rect">
              <a:avLst/>
            </a:prstGeom>
          </p:spPr>
          <p:txBody>
            <a:bodyPr lIns="50800" tIns="50800" rIns="50800" bIns="50800" rtlCol="0" anchor="ctr"/>
            <a:lstStyle/>
            <a:p>
              <a:pPr algn="ctr">
                <a:lnSpc>
                  <a:spcPts val="3499"/>
                </a:lnSpc>
              </a:pPr>
              <a:endParaRPr/>
            </a:p>
          </p:txBody>
        </p:sp>
      </p:grpSp>
      <p:grpSp>
        <p:nvGrpSpPr>
          <p:cNvPr id="68" name="Group 68"/>
          <p:cNvGrpSpPr/>
          <p:nvPr/>
        </p:nvGrpSpPr>
        <p:grpSpPr>
          <a:xfrm>
            <a:off x="5155716" y="16024876"/>
            <a:ext cx="4845570" cy="3068660"/>
            <a:chOff x="0" y="0"/>
            <a:chExt cx="868271" cy="549869"/>
          </a:xfrm>
        </p:grpSpPr>
        <p:sp>
          <p:nvSpPr>
            <p:cNvPr id="69" name="Freeform 69"/>
            <p:cNvSpPr/>
            <p:nvPr/>
          </p:nvSpPr>
          <p:spPr>
            <a:xfrm>
              <a:off x="0" y="0"/>
              <a:ext cx="868272" cy="549869"/>
            </a:xfrm>
            <a:custGeom>
              <a:avLst/>
              <a:gdLst/>
              <a:ahLst/>
              <a:cxnLst/>
              <a:rect l="l" t="t" r="r" b="b"/>
              <a:pathLst>
                <a:path w="868272" h="549869">
                  <a:moveTo>
                    <a:pt x="31955" y="0"/>
                  </a:moveTo>
                  <a:lnTo>
                    <a:pt x="836317" y="0"/>
                  </a:lnTo>
                  <a:cubicBezTo>
                    <a:pt x="853965" y="0"/>
                    <a:pt x="868272" y="14307"/>
                    <a:pt x="868272" y="31955"/>
                  </a:cubicBezTo>
                  <a:lnTo>
                    <a:pt x="868272" y="517915"/>
                  </a:lnTo>
                  <a:cubicBezTo>
                    <a:pt x="868272" y="535563"/>
                    <a:pt x="853965" y="549869"/>
                    <a:pt x="836317" y="549869"/>
                  </a:cubicBezTo>
                  <a:lnTo>
                    <a:pt x="31955" y="549869"/>
                  </a:lnTo>
                  <a:cubicBezTo>
                    <a:pt x="14307" y="549869"/>
                    <a:pt x="0" y="535563"/>
                    <a:pt x="0" y="517915"/>
                  </a:cubicBezTo>
                  <a:lnTo>
                    <a:pt x="0" y="31955"/>
                  </a:lnTo>
                  <a:cubicBezTo>
                    <a:pt x="0" y="14307"/>
                    <a:pt x="14307" y="0"/>
                    <a:pt x="31955" y="0"/>
                  </a:cubicBezTo>
                  <a:close/>
                </a:path>
              </a:pathLst>
            </a:custGeom>
            <a:ln w="9525" cap="sq">
              <a:solidFill>
                <a:srgbClr val="2E3192"/>
              </a:solidFill>
              <a:prstDash val="solid"/>
              <a:miter/>
            </a:ln>
          </p:spPr>
        </p:sp>
        <p:sp>
          <p:nvSpPr>
            <p:cNvPr id="70" name="TextBox 70"/>
            <p:cNvSpPr txBox="1"/>
            <p:nvPr/>
          </p:nvSpPr>
          <p:spPr>
            <a:xfrm>
              <a:off x="0" y="-47625"/>
              <a:ext cx="868271" cy="597494"/>
            </a:xfrm>
            <a:prstGeom prst="rect">
              <a:avLst/>
            </a:prstGeom>
          </p:spPr>
          <p:txBody>
            <a:bodyPr lIns="50800" tIns="50800" rIns="50800" bIns="50800" rtlCol="0" anchor="ctr"/>
            <a:lstStyle/>
            <a:p>
              <a:pPr algn="ctr">
                <a:lnSpc>
                  <a:spcPts val="3499"/>
                </a:lnSpc>
              </a:pPr>
              <a:endParaRPr/>
            </a:p>
          </p:txBody>
        </p:sp>
      </p:grpSp>
      <p:grpSp>
        <p:nvGrpSpPr>
          <p:cNvPr id="71" name="Group 71"/>
          <p:cNvGrpSpPr/>
          <p:nvPr/>
        </p:nvGrpSpPr>
        <p:grpSpPr>
          <a:xfrm>
            <a:off x="10088109" y="16183643"/>
            <a:ext cx="4845570" cy="2898252"/>
            <a:chOff x="0" y="0"/>
            <a:chExt cx="868271" cy="519334"/>
          </a:xfrm>
        </p:grpSpPr>
        <p:sp>
          <p:nvSpPr>
            <p:cNvPr id="72" name="Freeform 72"/>
            <p:cNvSpPr/>
            <p:nvPr/>
          </p:nvSpPr>
          <p:spPr>
            <a:xfrm>
              <a:off x="0" y="0"/>
              <a:ext cx="868272" cy="519334"/>
            </a:xfrm>
            <a:custGeom>
              <a:avLst/>
              <a:gdLst/>
              <a:ahLst/>
              <a:cxnLst/>
              <a:rect l="l" t="t" r="r" b="b"/>
              <a:pathLst>
                <a:path w="868272" h="519334">
                  <a:moveTo>
                    <a:pt x="31955" y="0"/>
                  </a:moveTo>
                  <a:lnTo>
                    <a:pt x="836317" y="0"/>
                  </a:lnTo>
                  <a:cubicBezTo>
                    <a:pt x="853965" y="0"/>
                    <a:pt x="868272" y="14307"/>
                    <a:pt x="868272" y="31955"/>
                  </a:cubicBezTo>
                  <a:lnTo>
                    <a:pt x="868272" y="487379"/>
                  </a:lnTo>
                  <a:cubicBezTo>
                    <a:pt x="868272" y="505028"/>
                    <a:pt x="853965" y="519334"/>
                    <a:pt x="836317" y="519334"/>
                  </a:cubicBezTo>
                  <a:lnTo>
                    <a:pt x="31955" y="519334"/>
                  </a:lnTo>
                  <a:cubicBezTo>
                    <a:pt x="14307" y="519334"/>
                    <a:pt x="0" y="505028"/>
                    <a:pt x="0" y="487379"/>
                  </a:cubicBezTo>
                  <a:lnTo>
                    <a:pt x="0" y="31955"/>
                  </a:lnTo>
                  <a:cubicBezTo>
                    <a:pt x="0" y="14307"/>
                    <a:pt x="14307" y="0"/>
                    <a:pt x="31955" y="0"/>
                  </a:cubicBezTo>
                  <a:close/>
                </a:path>
              </a:pathLst>
            </a:custGeom>
            <a:ln w="9525" cap="sq">
              <a:solidFill>
                <a:srgbClr val="2E3192"/>
              </a:solidFill>
              <a:prstDash val="solid"/>
              <a:miter/>
            </a:ln>
          </p:spPr>
        </p:sp>
        <p:sp>
          <p:nvSpPr>
            <p:cNvPr id="73" name="TextBox 73"/>
            <p:cNvSpPr txBox="1"/>
            <p:nvPr/>
          </p:nvSpPr>
          <p:spPr>
            <a:xfrm>
              <a:off x="0" y="-47625"/>
              <a:ext cx="868271" cy="566959"/>
            </a:xfrm>
            <a:prstGeom prst="rect">
              <a:avLst/>
            </a:prstGeom>
          </p:spPr>
          <p:txBody>
            <a:bodyPr lIns="50800" tIns="50800" rIns="50800" bIns="50800" rtlCol="0" anchor="ctr"/>
            <a:lstStyle/>
            <a:p>
              <a:pPr algn="ctr">
                <a:lnSpc>
                  <a:spcPts val="3499"/>
                </a:lnSpc>
              </a:pPr>
              <a:endParaRPr/>
            </a:p>
          </p:txBody>
        </p:sp>
      </p:grpSp>
      <p:grpSp>
        <p:nvGrpSpPr>
          <p:cNvPr id="80" name="Group 80"/>
          <p:cNvGrpSpPr/>
          <p:nvPr/>
        </p:nvGrpSpPr>
        <p:grpSpPr>
          <a:xfrm>
            <a:off x="-418888" y="20770968"/>
            <a:ext cx="12358494" cy="899544"/>
            <a:chOff x="0" y="0"/>
            <a:chExt cx="2214503" cy="161188"/>
          </a:xfrm>
        </p:grpSpPr>
        <p:sp>
          <p:nvSpPr>
            <p:cNvPr id="81" name="Freeform 81"/>
            <p:cNvSpPr/>
            <p:nvPr/>
          </p:nvSpPr>
          <p:spPr>
            <a:xfrm>
              <a:off x="0" y="0"/>
              <a:ext cx="2214503" cy="161188"/>
            </a:xfrm>
            <a:custGeom>
              <a:avLst/>
              <a:gdLst/>
              <a:ahLst/>
              <a:cxnLst/>
              <a:rect l="l" t="t" r="r" b="b"/>
              <a:pathLst>
                <a:path w="2214503" h="161188">
                  <a:moveTo>
                    <a:pt x="12529" y="0"/>
                  </a:moveTo>
                  <a:lnTo>
                    <a:pt x="2201974" y="0"/>
                  </a:lnTo>
                  <a:cubicBezTo>
                    <a:pt x="2208893" y="0"/>
                    <a:pt x="2214503" y="5609"/>
                    <a:pt x="2214503" y="12529"/>
                  </a:cubicBezTo>
                  <a:lnTo>
                    <a:pt x="2214503" y="148659"/>
                  </a:lnTo>
                  <a:cubicBezTo>
                    <a:pt x="2214503" y="151982"/>
                    <a:pt x="2213183" y="155169"/>
                    <a:pt x="2210833" y="157519"/>
                  </a:cubicBezTo>
                  <a:cubicBezTo>
                    <a:pt x="2208483" y="159868"/>
                    <a:pt x="2205297" y="161188"/>
                    <a:pt x="2201974" y="161188"/>
                  </a:cubicBezTo>
                  <a:lnTo>
                    <a:pt x="12529" y="161188"/>
                  </a:lnTo>
                  <a:cubicBezTo>
                    <a:pt x="9206" y="161188"/>
                    <a:pt x="6019" y="159868"/>
                    <a:pt x="3670" y="157519"/>
                  </a:cubicBezTo>
                  <a:cubicBezTo>
                    <a:pt x="1320" y="155169"/>
                    <a:pt x="0" y="151982"/>
                    <a:pt x="0" y="148659"/>
                  </a:cubicBezTo>
                  <a:lnTo>
                    <a:pt x="0" y="12529"/>
                  </a:lnTo>
                  <a:cubicBezTo>
                    <a:pt x="0" y="5609"/>
                    <a:pt x="5609" y="0"/>
                    <a:pt x="12529" y="0"/>
                  </a:cubicBezTo>
                  <a:close/>
                </a:path>
              </a:pathLst>
            </a:custGeom>
            <a:solidFill>
              <a:srgbClr val="2E3192"/>
            </a:solidFill>
          </p:spPr>
        </p:sp>
        <p:sp>
          <p:nvSpPr>
            <p:cNvPr id="82" name="TextBox 82"/>
            <p:cNvSpPr txBox="1"/>
            <p:nvPr/>
          </p:nvSpPr>
          <p:spPr>
            <a:xfrm>
              <a:off x="0" y="-47625"/>
              <a:ext cx="2214503" cy="208813"/>
            </a:xfrm>
            <a:prstGeom prst="rect">
              <a:avLst/>
            </a:prstGeom>
          </p:spPr>
          <p:txBody>
            <a:bodyPr lIns="50800" tIns="50800" rIns="50800" bIns="50800" rtlCol="0" anchor="ctr"/>
            <a:lstStyle/>
            <a:p>
              <a:pPr algn="ctr">
                <a:lnSpc>
                  <a:spcPts val="3499"/>
                </a:lnSpc>
              </a:pPr>
              <a:endParaRPr/>
            </a:p>
          </p:txBody>
        </p:sp>
      </p:grpSp>
      <p:sp>
        <p:nvSpPr>
          <p:cNvPr id="83" name="Freeform 83"/>
          <p:cNvSpPr/>
          <p:nvPr/>
        </p:nvSpPr>
        <p:spPr>
          <a:xfrm>
            <a:off x="281573" y="19407897"/>
            <a:ext cx="508391" cy="505849"/>
          </a:xfrm>
          <a:custGeom>
            <a:avLst/>
            <a:gdLst/>
            <a:ahLst/>
            <a:cxnLst/>
            <a:rect l="l" t="t" r="r" b="b"/>
            <a:pathLst>
              <a:path w="508391" h="505849">
                <a:moveTo>
                  <a:pt x="0" y="0"/>
                </a:moveTo>
                <a:lnTo>
                  <a:pt x="508391" y="0"/>
                </a:lnTo>
                <a:lnTo>
                  <a:pt x="508391" y="505850"/>
                </a:lnTo>
                <a:lnTo>
                  <a:pt x="0" y="505850"/>
                </a:lnTo>
                <a:lnTo>
                  <a:pt x="0" y="0"/>
                </a:lnTo>
                <a:close/>
              </a:path>
            </a:pathLst>
          </a:custGeom>
          <a:blipFill>
            <a:blip r:embed="rId9">
              <a:extLst>
                <a:ext uri="{96DAC541-7B7A-43D3-8B79-37D633B846F1}">
                  <asvg:svgBlip xmlns="" xmlns:asvg="http://schemas.microsoft.com/office/drawing/2016/SVG/main" r:embed="rId10"/>
                </a:ext>
              </a:extLst>
            </a:blip>
            <a:stretch>
              <a:fillRect/>
            </a:stretch>
          </a:blipFill>
        </p:spPr>
      </p:sp>
      <p:sp>
        <p:nvSpPr>
          <p:cNvPr id="84" name="Freeform 84"/>
          <p:cNvSpPr/>
          <p:nvPr/>
        </p:nvSpPr>
        <p:spPr>
          <a:xfrm>
            <a:off x="5497291" y="19491405"/>
            <a:ext cx="506132" cy="506132"/>
          </a:xfrm>
          <a:custGeom>
            <a:avLst/>
            <a:gdLst/>
            <a:ahLst/>
            <a:cxnLst/>
            <a:rect l="l" t="t" r="r" b="b"/>
            <a:pathLst>
              <a:path w="506132" h="506132">
                <a:moveTo>
                  <a:pt x="0" y="0"/>
                </a:moveTo>
                <a:lnTo>
                  <a:pt x="506132" y="0"/>
                </a:lnTo>
                <a:lnTo>
                  <a:pt x="506132" y="506132"/>
                </a:lnTo>
                <a:lnTo>
                  <a:pt x="0" y="506132"/>
                </a:lnTo>
                <a:lnTo>
                  <a:pt x="0" y="0"/>
                </a:lnTo>
                <a:close/>
              </a:path>
            </a:pathLst>
          </a:custGeom>
          <a:blipFill>
            <a:blip r:embed="rId11">
              <a:extLst>
                <a:ext uri="{96DAC541-7B7A-43D3-8B79-37D633B846F1}">
                  <asvg:svgBlip xmlns="" xmlns:asvg="http://schemas.microsoft.com/office/drawing/2016/SVG/main" r:embed="rId12"/>
                </a:ext>
              </a:extLst>
            </a:blip>
            <a:stretch>
              <a:fillRect/>
            </a:stretch>
          </a:blipFill>
        </p:spPr>
      </p:sp>
      <p:sp>
        <p:nvSpPr>
          <p:cNvPr id="85" name="TextBox 85"/>
          <p:cNvSpPr txBox="1"/>
          <p:nvPr/>
        </p:nvSpPr>
        <p:spPr>
          <a:xfrm>
            <a:off x="913787" y="19753996"/>
            <a:ext cx="2937656" cy="230832"/>
          </a:xfrm>
          <a:prstGeom prst="rect">
            <a:avLst/>
          </a:prstGeom>
        </p:spPr>
        <p:txBody>
          <a:bodyPr wrap="square" lIns="0" tIns="0" rIns="0" bIns="0" rtlCol="0" anchor="t">
            <a:spAutoFit/>
          </a:bodyPr>
          <a:lstStyle/>
          <a:p>
            <a:pPr>
              <a:lnSpc>
                <a:spcPts val="1800"/>
              </a:lnSpc>
            </a:pPr>
            <a:r>
              <a:rPr lang="en-US" b="1" dirty="0">
                <a:solidFill>
                  <a:srgbClr val="000000"/>
                </a:solidFill>
                <a:latin typeface="Glacial Indifference Bold"/>
                <a:ea typeface="Glacial Indifference Bold"/>
                <a:cs typeface="Glacial Indifference Bold"/>
                <a:sym typeface="Glacial Indifference Bold"/>
              </a:rPr>
              <a:t>49 %</a:t>
            </a:r>
          </a:p>
        </p:txBody>
      </p:sp>
      <p:sp>
        <p:nvSpPr>
          <p:cNvPr id="86" name="AutoShape 86"/>
          <p:cNvSpPr/>
          <p:nvPr/>
        </p:nvSpPr>
        <p:spPr>
          <a:xfrm flipV="1">
            <a:off x="8091931" y="19369763"/>
            <a:ext cx="0" cy="1285299"/>
          </a:xfrm>
          <a:prstGeom prst="line">
            <a:avLst/>
          </a:prstGeom>
          <a:ln w="9525" cap="flat">
            <a:solidFill>
              <a:srgbClr val="0071BC"/>
            </a:solidFill>
            <a:prstDash val="solid"/>
            <a:headEnd type="none" w="sm" len="sm"/>
            <a:tailEnd type="none" w="sm" len="sm"/>
          </a:ln>
        </p:spPr>
      </p:sp>
      <p:sp>
        <p:nvSpPr>
          <p:cNvPr id="87" name="AutoShape 87"/>
          <p:cNvSpPr/>
          <p:nvPr/>
        </p:nvSpPr>
        <p:spPr>
          <a:xfrm flipV="1">
            <a:off x="5307482" y="19407897"/>
            <a:ext cx="0" cy="1247165"/>
          </a:xfrm>
          <a:prstGeom prst="line">
            <a:avLst/>
          </a:prstGeom>
          <a:ln w="9525" cap="flat">
            <a:solidFill>
              <a:srgbClr val="0071BC"/>
            </a:solidFill>
            <a:prstDash val="solid"/>
            <a:headEnd type="none" w="sm" len="sm"/>
            <a:tailEnd type="none" w="sm" len="sm"/>
          </a:ln>
        </p:spPr>
      </p:sp>
      <p:sp>
        <p:nvSpPr>
          <p:cNvPr id="88" name="Freeform 88"/>
          <p:cNvSpPr/>
          <p:nvPr/>
        </p:nvSpPr>
        <p:spPr>
          <a:xfrm>
            <a:off x="4973120" y="4721681"/>
            <a:ext cx="668729" cy="441361"/>
          </a:xfrm>
          <a:custGeom>
            <a:avLst/>
            <a:gdLst/>
            <a:ahLst/>
            <a:cxnLst/>
            <a:rect l="l" t="t" r="r" b="b"/>
            <a:pathLst>
              <a:path w="668729" h="441361">
                <a:moveTo>
                  <a:pt x="0" y="0"/>
                </a:moveTo>
                <a:lnTo>
                  <a:pt x="668729" y="0"/>
                </a:lnTo>
                <a:lnTo>
                  <a:pt x="668729" y="441361"/>
                </a:lnTo>
                <a:lnTo>
                  <a:pt x="0" y="441361"/>
                </a:lnTo>
                <a:lnTo>
                  <a:pt x="0" y="0"/>
                </a:lnTo>
                <a:close/>
              </a:path>
            </a:pathLst>
          </a:custGeom>
          <a:blipFill>
            <a:blip r:embed="rId13">
              <a:extLst>
                <a:ext uri="{96DAC541-7B7A-43D3-8B79-37D633B846F1}">
                  <asvg:svgBlip xmlns="" xmlns:asvg="http://schemas.microsoft.com/office/drawing/2016/SVG/main" r:embed="rId14"/>
                </a:ext>
              </a:extLst>
            </a:blip>
            <a:stretch>
              <a:fillRect/>
            </a:stretch>
          </a:blipFill>
        </p:spPr>
      </p:sp>
      <p:sp>
        <p:nvSpPr>
          <p:cNvPr id="89" name="Freeform 89"/>
          <p:cNvSpPr/>
          <p:nvPr/>
        </p:nvSpPr>
        <p:spPr>
          <a:xfrm>
            <a:off x="378721" y="8097332"/>
            <a:ext cx="466742" cy="466742"/>
          </a:xfrm>
          <a:custGeom>
            <a:avLst/>
            <a:gdLst/>
            <a:ahLst/>
            <a:cxnLst/>
            <a:rect l="l" t="t" r="r" b="b"/>
            <a:pathLst>
              <a:path w="466742" h="466742">
                <a:moveTo>
                  <a:pt x="0" y="0"/>
                </a:moveTo>
                <a:lnTo>
                  <a:pt x="466742" y="0"/>
                </a:lnTo>
                <a:lnTo>
                  <a:pt x="466742" y="466742"/>
                </a:lnTo>
                <a:lnTo>
                  <a:pt x="0" y="466742"/>
                </a:lnTo>
                <a:lnTo>
                  <a:pt x="0" y="0"/>
                </a:lnTo>
                <a:close/>
              </a:path>
            </a:pathLst>
          </a:custGeom>
          <a:blipFill>
            <a:blip r:embed="rId15">
              <a:extLst>
                <a:ext uri="{96DAC541-7B7A-43D3-8B79-37D633B846F1}">
                  <asvg:svgBlip xmlns="" xmlns:asvg="http://schemas.microsoft.com/office/drawing/2016/SVG/main" r:embed="rId16"/>
                </a:ext>
              </a:extLst>
            </a:blip>
            <a:stretch>
              <a:fillRect/>
            </a:stretch>
          </a:blipFill>
        </p:spPr>
      </p:sp>
      <p:sp>
        <p:nvSpPr>
          <p:cNvPr id="90" name="Freeform 90"/>
          <p:cNvSpPr/>
          <p:nvPr/>
        </p:nvSpPr>
        <p:spPr>
          <a:xfrm>
            <a:off x="5302720" y="8108510"/>
            <a:ext cx="554208" cy="540353"/>
          </a:xfrm>
          <a:custGeom>
            <a:avLst/>
            <a:gdLst/>
            <a:ahLst/>
            <a:cxnLst/>
            <a:rect l="l" t="t" r="r" b="b"/>
            <a:pathLst>
              <a:path w="554208" h="540353">
                <a:moveTo>
                  <a:pt x="0" y="0"/>
                </a:moveTo>
                <a:lnTo>
                  <a:pt x="554208" y="0"/>
                </a:lnTo>
                <a:lnTo>
                  <a:pt x="554208" y="540353"/>
                </a:lnTo>
                <a:lnTo>
                  <a:pt x="0" y="540353"/>
                </a:lnTo>
                <a:lnTo>
                  <a:pt x="0" y="0"/>
                </a:lnTo>
                <a:close/>
              </a:path>
            </a:pathLst>
          </a:custGeom>
          <a:blipFill>
            <a:blip r:embed="rId17">
              <a:extLst>
                <a:ext uri="{96DAC541-7B7A-43D3-8B79-37D633B846F1}">
                  <asvg:svgBlip xmlns="" xmlns:asvg="http://schemas.microsoft.com/office/drawing/2016/SVG/main" r:embed="rId18"/>
                </a:ext>
              </a:extLst>
            </a:blip>
            <a:stretch>
              <a:fillRect/>
            </a:stretch>
          </a:blipFill>
        </p:spPr>
      </p:sp>
      <p:sp>
        <p:nvSpPr>
          <p:cNvPr id="91" name="Freeform 91"/>
          <p:cNvSpPr/>
          <p:nvPr/>
        </p:nvSpPr>
        <p:spPr>
          <a:xfrm>
            <a:off x="352421" y="16007991"/>
            <a:ext cx="451752" cy="627433"/>
          </a:xfrm>
          <a:custGeom>
            <a:avLst/>
            <a:gdLst/>
            <a:ahLst/>
            <a:cxnLst/>
            <a:rect l="l" t="t" r="r" b="b"/>
            <a:pathLst>
              <a:path w="451752" h="627433">
                <a:moveTo>
                  <a:pt x="0" y="0"/>
                </a:moveTo>
                <a:lnTo>
                  <a:pt x="451751" y="0"/>
                </a:lnTo>
                <a:lnTo>
                  <a:pt x="451751" y="627432"/>
                </a:lnTo>
                <a:lnTo>
                  <a:pt x="0" y="627432"/>
                </a:lnTo>
                <a:lnTo>
                  <a:pt x="0" y="0"/>
                </a:lnTo>
                <a:close/>
              </a:path>
            </a:pathLst>
          </a:custGeom>
          <a:blipFill>
            <a:blip r:embed="rId19">
              <a:extLst>
                <a:ext uri="{96DAC541-7B7A-43D3-8B79-37D633B846F1}">
                  <asvg:svgBlip xmlns="" xmlns:asvg="http://schemas.microsoft.com/office/drawing/2016/SVG/main" r:embed="rId20"/>
                </a:ext>
              </a:extLst>
            </a:blip>
            <a:stretch>
              <a:fillRect/>
            </a:stretch>
          </a:blipFill>
        </p:spPr>
      </p:sp>
      <p:sp>
        <p:nvSpPr>
          <p:cNvPr id="92" name="Freeform 92"/>
          <p:cNvSpPr/>
          <p:nvPr/>
        </p:nvSpPr>
        <p:spPr>
          <a:xfrm>
            <a:off x="10212583" y="12657642"/>
            <a:ext cx="567527" cy="502261"/>
          </a:xfrm>
          <a:custGeom>
            <a:avLst/>
            <a:gdLst/>
            <a:ahLst/>
            <a:cxnLst/>
            <a:rect l="l" t="t" r="r" b="b"/>
            <a:pathLst>
              <a:path w="567527" h="502261">
                <a:moveTo>
                  <a:pt x="0" y="0"/>
                </a:moveTo>
                <a:lnTo>
                  <a:pt x="567526" y="0"/>
                </a:lnTo>
                <a:lnTo>
                  <a:pt x="567526" y="502261"/>
                </a:lnTo>
                <a:lnTo>
                  <a:pt x="0" y="502261"/>
                </a:lnTo>
                <a:lnTo>
                  <a:pt x="0" y="0"/>
                </a:lnTo>
                <a:close/>
              </a:path>
            </a:pathLst>
          </a:custGeom>
          <a:blipFill>
            <a:blip r:embed="rId21">
              <a:extLst>
                <a:ext uri="{96DAC541-7B7A-43D3-8B79-37D633B846F1}">
                  <asvg:svgBlip xmlns="" xmlns:asvg="http://schemas.microsoft.com/office/drawing/2016/SVG/main" r:embed="rId22"/>
                </a:ext>
              </a:extLst>
            </a:blip>
            <a:stretch>
              <a:fillRect/>
            </a:stretch>
          </a:blipFill>
        </p:spPr>
      </p:sp>
      <p:sp>
        <p:nvSpPr>
          <p:cNvPr id="94" name="AutoShape 94"/>
          <p:cNvSpPr/>
          <p:nvPr/>
        </p:nvSpPr>
        <p:spPr>
          <a:xfrm flipH="1" flipV="1">
            <a:off x="4054919" y="13340100"/>
            <a:ext cx="0" cy="2359909"/>
          </a:xfrm>
          <a:prstGeom prst="line">
            <a:avLst/>
          </a:prstGeom>
          <a:ln w="9525" cap="flat">
            <a:solidFill>
              <a:srgbClr val="0071BC"/>
            </a:solidFill>
            <a:prstDash val="solid"/>
            <a:headEnd type="none" w="sm" len="sm"/>
            <a:tailEnd type="none" w="sm" len="sm"/>
          </a:ln>
        </p:spPr>
      </p:sp>
      <p:sp>
        <p:nvSpPr>
          <p:cNvPr id="95" name="Freeform 95"/>
          <p:cNvSpPr/>
          <p:nvPr/>
        </p:nvSpPr>
        <p:spPr>
          <a:xfrm>
            <a:off x="10232398" y="13471885"/>
            <a:ext cx="329765" cy="329765"/>
          </a:xfrm>
          <a:custGeom>
            <a:avLst/>
            <a:gdLst/>
            <a:ahLst/>
            <a:cxnLst/>
            <a:rect l="l" t="t" r="r" b="b"/>
            <a:pathLst>
              <a:path w="329765" h="329765">
                <a:moveTo>
                  <a:pt x="0" y="0"/>
                </a:moveTo>
                <a:lnTo>
                  <a:pt x="329765" y="0"/>
                </a:lnTo>
                <a:lnTo>
                  <a:pt x="329765" y="329765"/>
                </a:lnTo>
                <a:lnTo>
                  <a:pt x="0" y="329765"/>
                </a:lnTo>
                <a:lnTo>
                  <a:pt x="0" y="0"/>
                </a:lnTo>
                <a:close/>
              </a:path>
            </a:pathLst>
          </a:custGeom>
          <a:blipFill>
            <a:blip r:embed="rId23">
              <a:extLst>
                <a:ext uri="{96DAC541-7B7A-43D3-8B79-37D633B846F1}">
                  <asvg:svgBlip xmlns="" xmlns:asvg="http://schemas.microsoft.com/office/drawing/2016/SVG/main" r:embed="rId24"/>
                </a:ext>
              </a:extLst>
            </a:blip>
            <a:stretch>
              <a:fillRect/>
            </a:stretch>
          </a:blipFill>
        </p:spPr>
      </p:sp>
      <p:sp>
        <p:nvSpPr>
          <p:cNvPr id="96" name="Freeform 96"/>
          <p:cNvSpPr/>
          <p:nvPr/>
        </p:nvSpPr>
        <p:spPr>
          <a:xfrm>
            <a:off x="10257893" y="14055797"/>
            <a:ext cx="329765" cy="329765"/>
          </a:xfrm>
          <a:custGeom>
            <a:avLst/>
            <a:gdLst/>
            <a:ahLst/>
            <a:cxnLst/>
            <a:rect l="l" t="t" r="r" b="b"/>
            <a:pathLst>
              <a:path w="329765" h="329765">
                <a:moveTo>
                  <a:pt x="0" y="0"/>
                </a:moveTo>
                <a:lnTo>
                  <a:pt x="329766" y="0"/>
                </a:lnTo>
                <a:lnTo>
                  <a:pt x="329766" y="329765"/>
                </a:lnTo>
                <a:lnTo>
                  <a:pt x="0" y="329765"/>
                </a:lnTo>
                <a:lnTo>
                  <a:pt x="0" y="0"/>
                </a:lnTo>
                <a:close/>
              </a:path>
            </a:pathLst>
          </a:custGeom>
          <a:blipFill>
            <a:blip r:embed="rId23">
              <a:extLst>
                <a:ext uri="{96DAC541-7B7A-43D3-8B79-37D633B846F1}">
                  <asvg:svgBlip xmlns="" xmlns:asvg="http://schemas.microsoft.com/office/drawing/2016/SVG/main" r:embed="rId24"/>
                </a:ext>
              </a:extLst>
            </a:blip>
            <a:stretch>
              <a:fillRect/>
            </a:stretch>
          </a:blipFill>
        </p:spPr>
      </p:sp>
      <p:sp>
        <p:nvSpPr>
          <p:cNvPr id="97" name="Freeform 97"/>
          <p:cNvSpPr/>
          <p:nvPr/>
        </p:nvSpPr>
        <p:spPr>
          <a:xfrm>
            <a:off x="10280023" y="14680837"/>
            <a:ext cx="329765" cy="329765"/>
          </a:xfrm>
          <a:custGeom>
            <a:avLst/>
            <a:gdLst/>
            <a:ahLst/>
            <a:cxnLst/>
            <a:rect l="l" t="t" r="r" b="b"/>
            <a:pathLst>
              <a:path w="329765" h="329765">
                <a:moveTo>
                  <a:pt x="0" y="0"/>
                </a:moveTo>
                <a:lnTo>
                  <a:pt x="329765" y="0"/>
                </a:lnTo>
                <a:lnTo>
                  <a:pt x="329765" y="329765"/>
                </a:lnTo>
                <a:lnTo>
                  <a:pt x="0" y="329765"/>
                </a:lnTo>
                <a:lnTo>
                  <a:pt x="0" y="0"/>
                </a:lnTo>
                <a:close/>
              </a:path>
            </a:pathLst>
          </a:custGeom>
          <a:blipFill>
            <a:blip r:embed="rId23">
              <a:extLst>
                <a:ext uri="{96DAC541-7B7A-43D3-8B79-37D633B846F1}">
                  <asvg:svgBlip xmlns="" xmlns:asvg="http://schemas.microsoft.com/office/drawing/2016/SVG/main" r:embed="rId24"/>
                </a:ext>
              </a:extLst>
            </a:blip>
            <a:stretch>
              <a:fillRect/>
            </a:stretch>
          </a:blipFill>
        </p:spPr>
      </p:sp>
      <p:grpSp>
        <p:nvGrpSpPr>
          <p:cNvPr id="98" name="Group 98"/>
          <p:cNvGrpSpPr/>
          <p:nvPr/>
        </p:nvGrpSpPr>
        <p:grpSpPr>
          <a:xfrm>
            <a:off x="10280023" y="8940018"/>
            <a:ext cx="799525" cy="799525"/>
            <a:chOff x="0" y="0"/>
            <a:chExt cx="812800" cy="812800"/>
          </a:xfrm>
        </p:grpSpPr>
        <p:sp>
          <p:nvSpPr>
            <p:cNvPr id="99" name="Freeform 9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E3192"/>
            </a:solidFill>
          </p:spPr>
        </p:sp>
        <p:sp>
          <p:nvSpPr>
            <p:cNvPr id="100" name="TextBox 100"/>
            <p:cNvSpPr txBox="1"/>
            <p:nvPr/>
          </p:nvSpPr>
          <p:spPr>
            <a:xfrm>
              <a:off x="76200" y="28575"/>
              <a:ext cx="660400" cy="708025"/>
            </a:xfrm>
            <a:prstGeom prst="rect">
              <a:avLst/>
            </a:prstGeom>
          </p:spPr>
          <p:txBody>
            <a:bodyPr lIns="50800" tIns="50800" rIns="50800" bIns="50800" rtlCol="0" anchor="ctr"/>
            <a:lstStyle/>
            <a:p>
              <a:pPr algn="ctr">
                <a:lnSpc>
                  <a:spcPts val="3499"/>
                </a:lnSpc>
              </a:pPr>
              <a:endParaRPr/>
            </a:p>
          </p:txBody>
        </p:sp>
      </p:grpSp>
      <p:grpSp>
        <p:nvGrpSpPr>
          <p:cNvPr id="101" name="Group 101"/>
          <p:cNvGrpSpPr/>
          <p:nvPr/>
        </p:nvGrpSpPr>
        <p:grpSpPr>
          <a:xfrm>
            <a:off x="10318092" y="10738921"/>
            <a:ext cx="799525" cy="799525"/>
            <a:chOff x="0" y="0"/>
            <a:chExt cx="812800" cy="812800"/>
          </a:xfrm>
        </p:grpSpPr>
        <p:sp>
          <p:nvSpPr>
            <p:cNvPr id="102" name="Freeform 10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E3192"/>
            </a:solidFill>
          </p:spPr>
        </p:sp>
        <p:sp>
          <p:nvSpPr>
            <p:cNvPr id="103" name="TextBox 103"/>
            <p:cNvSpPr txBox="1"/>
            <p:nvPr/>
          </p:nvSpPr>
          <p:spPr>
            <a:xfrm>
              <a:off x="76200" y="28575"/>
              <a:ext cx="660400" cy="708025"/>
            </a:xfrm>
            <a:prstGeom prst="rect">
              <a:avLst/>
            </a:prstGeom>
          </p:spPr>
          <p:txBody>
            <a:bodyPr lIns="50800" tIns="50800" rIns="50800" bIns="50800" rtlCol="0" anchor="ctr"/>
            <a:lstStyle/>
            <a:p>
              <a:pPr algn="ctr">
                <a:lnSpc>
                  <a:spcPts val="3499"/>
                </a:lnSpc>
              </a:pPr>
              <a:endParaRPr/>
            </a:p>
          </p:txBody>
        </p:sp>
      </p:grpSp>
      <p:grpSp>
        <p:nvGrpSpPr>
          <p:cNvPr id="104" name="Group 104"/>
          <p:cNvGrpSpPr/>
          <p:nvPr/>
        </p:nvGrpSpPr>
        <p:grpSpPr>
          <a:xfrm>
            <a:off x="12657830" y="8942022"/>
            <a:ext cx="799525" cy="799525"/>
            <a:chOff x="0" y="0"/>
            <a:chExt cx="812800" cy="812800"/>
          </a:xfrm>
        </p:grpSpPr>
        <p:sp>
          <p:nvSpPr>
            <p:cNvPr id="105" name="Freeform 10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E3192"/>
            </a:solidFill>
          </p:spPr>
        </p:sp>
        <p:sp>
          <p:nvSpPr>
            <p:cNvPr id="106" name="TextBox 106"/>
            <p:cNvSpPr txBox="1"/>
            <p:nvPr/>
          </p:nvSpPr>
          <p:spPr>
            <a:xfrm>
              <a:off x="76200" y="28575"/>
              <a:ext cx="660400" cy="708025"/>
            </a:xfrm>
            <a:prstGeom prst="rect">
              <a:avLst/>
            </a:prstGeom>
          </p:spPr>
          <p:txBody>
            <a:bodyPr lIns="50800" tIns="50800" rIns="50800" bIns="50800" rtlCol="0" anchor="ctr"/>
            <a:lstStyle/>
            <a:p>
              <a:pPr algn="ctr">
                <a:lnSpc>
                  <a:spcPts val="3499"/>
                </a:lnSpc>
              </a:pPr>
              <a:endParaRPr/>
            </a:p>
          </p:txBody>
        </p:sp>
      </p:grpSp>
      <p:grpSp>
        <p:nvGrpSpPr>
          <p:cNvPr id="107" name="Group 107"/>
          <p:cNvGrpSpPr/>
          <p:nvPr/>
        </p:nvGrpSpPr>
        <p:grpSpPr>
          <a:xfrm>
            <a:off x="12695899" y="10740925"/>
            <a:ext cx="799525" cy="799525"/>
            <a:chOff x="0" y="0"/>
            <a:chExt cx="812800" cy="812800"/>
          </a:xfrm>
        </p:grpSpPr>
        <p:sp>
          <p:nvSpPr>
            <p:cNvPr id="108" name="Freeform 10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E3192"/>
            </a:solidFill>
          </p:spPr>
        </p:sp>
        <p:sp>
          <p:nvSpPr>
            <p:cNvPr id="109" name="TextBox 109"/>
            <p:cNvSpPr txBox="1"/>
            <p:nvPr/>
          </p:nvSpPr>
          <p:spPr>
            <a:xfrm>
              <a:off x="76200" y="28575"/>
              <a:ext cx="660400" cy="708025"/>
            </a:xfrm>
            <a:prstGeom prst="rect">
              <a:avLst/>
            </a:prstGeom>
          </p:spPr>
          <p:txBody>
            <a:bodyPr lIns="50800" tIns="50800" rIns="50800" bIns="50800" rtlCol="0" anchor="ctr"/>
            <a:lstStyle/>
            <a:p>
              <a:pPr algn="ctr">
                <a:lnSpc>
                  <a:spcPts val="3499"/>
                </a:lnSpc>
              </a:pPr>
              <a:endParaRPr/>
            </a:p>
          </p:txBody>
        </p:sp>
      </p:grpSp>
      <p:sp>
        <p:nvSpPr>
          <p:cNvPr id="110" name="AutoShape 110"/>
          <p:cNvSpPr/>
          <p:nvPr/>
        </p:nvSpPr>
        <p:spPr>
          <a:xfrm flipV="1">
            <a:off x="12541666" y="8846772"/>
            <a:ext cx="0" cy="3391749"/>
          </a:xfrm>
          <a:prstGeom prst="line">
            <a:avLst/>
          </a:prstGeom>
          <a:ln w="9525" cap="flat">
            <a:solidFill>
              <a:srgbClr val="0071BC"/>
            </a:solidFill>
            <a:prstDash val="solid"/>
            <a:headEnd type="none" w="sm" len="sm"/>
            <a:tailEnd type="none" w="sm" len="sm"/>
          </a:ln>
        </p:spPr>
      </p:sp>
      <p:sp>
        <p:nvSpPr>
          <p:cNvPr id="111" name="AutoShape 111"/>
          <p:cNvSpPr/>
          <p:nvPr/>
        </p:nvSpPr>
        <p:spPr>
          <a:xfrm>
            <a:off x="10318092" y="10641657"/>
            <a:ext cx="4483937" cy="0"/>
          </a:xfrm>
          <a:prstGeom prst="line">
            <a:avLst/>
          </a:prstGeom>
          <a:ln w="9525" cap="flat">
            <a:solidFill>
              <a:srgbClr val="0071BC"/>
            </a:solidFill>
            <a:prstDash val="solid"/>
            <a:headEnd type="none" w="sm" len="sm"/>
            <a:tailEnd type="none" w="sm" len="sm"/>
          </a:ln>
        </p:spPr>
      </p:sp>
      <p:grpSp>
        <p:nvGrpSpPr>
          <p:cNvPr id="112" name="Group 112"/>
          <p:cNvGrpSpPr/>
          <p:nvPr/>
        </p:nvGrpSpPr>
        <p:grpSpPr>
          <a:xfrm>
            <a:off x="5378108" y="8875457"/>
            <a:ext cx="838595" cy="727408"/>
            <a:chOff x="0" y="0"/>
            <a:chExt cx="852518" cy="739486"/>
          </a:xfrm>
        </p:grpSpPr>
        <p:sp>
          <p:nvSpPr>
            <p:cNvPr id="113" name="Freeform 113"/>
            <p:cNvSpPr/>
            <p:nvPr/>
          </p:nvSpPr>
          <p:spPr>
            <a:xfrm>
              <a:off x="0" y="0"/>
              <a:ext cx="852518" cy="739486"/>
            </a:xfrm>
            <a:custGeom>
              <a:avLst/>
              <a:gdLst/>
              <a:ahLst/>
              <a:cxnLst/>
              <a:rect l="l" t="t" r="r" b="b"/>
              <a:pathLst>
                <a:path w="852518" h="739486">
                  <a:moveTo>
                    <a:pt x="121083" y="0"/>
                  </a:moveTo>
                  <a:lnTo>
                    <a:pt x="731435" y="0"/>
                  </a:lnTo>
                  <a:cubicBezTo>
                    <a:pt x="763548" y="0"/>
                    <a:pt x="794346" y="12757"/>
                    <a:pt x="817054" y="35464"/>
                  </a:cubicBezTo>
                  <a:cubicBezTo>
                    <a:pt x="839761" y="58172"/>
                    <a:pt x="852518" y="88970"/>
                    <a:pt x="852518" y="121083"/>
                  </a:cubicBezTo>
                  <a:lnTo>
                    <a:pt x="852518" y="618403"/>
                  </a:lnTo>
                  <a:cubicBezTo>
                    <a:pt x="852518" y="685275"/>
                    <a:pt x="798307" y="739486"/>
                    <a:pt x="731435" y="739486"/>
                  </a:cubicBezTo>
                  <a:lnTo>
                    <a:pt x="121083" y="739486"/>
                  </a:lnTo>
                  <a:cubicBezTo>
                    <a:pt x="88970" y="739486"/>
                    <a:pt x="58172" y="726729"/>
                    <a:pt x="35464" y="704021"/>
                  </a:cubicBezTo>
                  <a:cubicBezTo>
                    <a:pt x="12757" y="681314"/>
                    <a:pt x="0" y="650516"/>
                    <a:pt x="0" y="618403"/>
                  </a:cubicBezTo>
                  <a:lnTo>
                    <a:pt x="0" y="121083"/>
                  </a:lnTo>
                  <a:cubicBezTo>
                    <a:pt x="0" y="54211"/>
                    <a:pt x="54211" y="0"/>
                    <a:pt x="121083" y="0"/>
                  </a:cubicBezTo>
                  <a:close/>
                </a:path>
              </a:pathLst>
            </a:custGeom>
            <a:ln w="19050" cap="sq">
              <a:solidFill>
                <a:srgbClr val="000000"/>
              </a:solidFill>
              <a:prstDash val="solid"/>
              <a:miter/>
            </a:ln>
          </p:spPr>
        </p:sp>
        <p:sp>
          <p:nvSpPr>
            <p:cNvPr id="114" name="TextBox 114"/>
            <p:cNvSpPr txBox="1"/>
            <p:nvPr/>
          </p:nvSpPr>
          <p:spPr>
            <a:xfrm>
              <a:off x="0" y="-47625"/>
              <a:ext cx="852518" cy="787111"/>
            </a:xfrm>
            <a:prstGeom prst="rect">
              <a:avLst/>
            </a:prstGeom>
          </p:spPr>
          <p:txBody>
            <a:bodyPr lIns="50800" tIns="50800" rIns="50800" bIns="50800" rtlCol="0" anchor="ctr"/>
            <a:lstStyle/>
            <a:p>
              <a:pPr algn="ctr">
                <a:lnSpc>
                  <a:spcPts val="3499"/>
                </a:lnSpc>
              </a:pPr>
              <a:endParaRPr/>
            </a:p>
          </p:txBody>
        </p:sp>
      </p:grpSp>
      <p:grpSp>
        <p:nvGrpSpPr>
          <p:cNvPr id="115" name="Group 115"/>
          <p:cNvGrpSpPr/>
          <p:nvPr/>
        </p:nvGrpSpPr>
        <p:grpSpPr>
          <a:xfrm>
            <a:off x="5378108" y="11395167"/>
            <a:ext cx="838595" cy="727408"/>
            <a:chOff x="0" y="0"/>
            <a:chExt cx="852518" cy="739486"/>
          </a:xfrm>
        </p:grpSpPr>
        <p:sp>
          <p:nvSpPr>
            <p:cNvPr id="116" name="Freeform 116"/>
            <p:cNvSpPr/>
            <p:nvPr/>
          </p:nvSpPr>
          <p:spPr>
            <a:xfrm>
              <a:off x="0" y="0"/>
              <a:ext cx="852518" cy="739486"/>
            </a:xfrm>
            <a:custGeom>
              <a:avLst/>
              <a:gdLst/>
              <a:ahLst/>
              <a:cxnLst/>
              <a:rect l="l" t="t" r="r" b="b"/>
              <a:pathLst>
                <a:path w="852518" h="739486">
                  <a:moveTo>
                    <a:pt x="121083" y="0"/>
                  </a:moveTo>
                  <a:lnTo>
                    <a:pt x="731435" y="0"/>
                  </a:lnTo>
                  <a:cubicBezTo>
                    <a:pt x="763548" y="0"/>
                    <a:pt x="794346" y="12757"/>
                    <a:pt x="817054" y="35464"/>
                  </a:cubicBezTo>
                  <a:cubicBezTo>
                    <a:pt x="839761" y="58172"/>
                    <a:pt x="852518" y="88970"/>
                    <a:pt x="852518" y="121083"/>
                  </a:cubicBezTo>
                  <a:lnTo>
                    <a:pt x="852518" y="618403"/>
                  </a:lnTo>
                  <a:cubicBezTo>
                    <a:pt x="852518" y="685275"/>
                    <a:pt x="798307" y="739486"/>
                    <a:pt x="731435" y="739486"/>
                  </a:cubicBezTo>
                  <a:lnTo>
                    <a:pt x="121083" y="739486"/>
                  </a:lnTo>
                  <a:cubicBezTo>
                    <a:pt x="88970" y="739486"/>
                    <a:pt x="58172" y="726729"/>
                    <a:pt x="35464" y="704021"/>
                  </a:cubicBezTo>
                  <a:cubicBezTo>
                    <a:pt x="12757" y="681314"/>
                    <a:pt x="0" y="650516"/>
                    <a:pt x="0" y="618403"/>
                  </a:cubicBezTo>
                  <a:lnTo>
                    <a:pt x="0" y="121083"/>
                  </a:lnTo>
                  <a:cubicBezTo>
                    <a:pt x="0" y="54211"/>
                    <a:pt x="54211" y="0"/>
                    <a:pt x="121083" y="0"/>
                  </a:cubicBezTo>
                  <a:close/>
                </a:path>
              </a:pathLst>
            </a:custGeom>
            <a:ln w="19050" cap="sq">
              <a:solidFill>
                <a:srgbClr val="000000"/>
              </a:solidFill>
              <a:prstDash val="solid"/>
              <a:miter/>
            </a:ln>
          </p:spPr>
        </p:sp>
        <p:sp>
          <p:nvSpPr>
            <p:cNvPr id="117" name="TextBox 117"/>
            <p:cNvSpPr txBox="1"/>
            <p:nvPr/>
          </p:nvSpPr>
          <p:spPr>
            <a:xfrm>
              <a:off x="0" y="-47625"/>
              <a:ext cx="852518" cy="787111"/>
            </a:xfrm>
            <a:prstGeom prst="rect">
              <a:avLst/>
            </a:prstGeom>
          </p:spPr>
          <p:txBody>
            <a:bodyPr lIns="50800" tIns="50800" rIns="50800" bIns="50800" rtlCol="0" anchor="ctr"/>
            <a:lstStyle/>
            <a:p>
              <a:pPr algn="ctr">
                <a:lnSpc>
                  <a:spcPts val="3499"/>
                </a:lnSpc>
              </a:pPr>
              <a:endParaRPr/>
            </a:p>
          </p:txBody>
        </p:sp>
      </p:grpSp>
      <p:sp>
        <p:nvSpPr>
          <p:cNvPr id="118" name="AutoShape 118"/>
          <p:cNvSpPr/>
          <p:nvPr/>
        </p:nvSpPr>
        <p:spPr>
          <a:xfrm>
            <a:off x="393013" y="9542957"/>
            <a:ext cx="4483937" cy="0"/>
          </a:xfrm>
          <a:prstGeom prst="line">
            <a:avLst/>
          </a:prstGeom>
          <a:ln w="9525" cap="flat">
            <a:solidFill>
              <a:srgbClr val="0071BC"/>
            </a:solidFill>
            <a:prstDash val="solid"/>
            <a:headEnd type="none" w="sm" len="sm"/>
            <a:tailEnd type="none" w="sm" len="sm"/>
          </a:ln>
        </p:spPr>
      </p:sp>
      <p:sp>
        <p:nvSpPr>
          <p:cNvPr id="119" name="AutoShape 119"/>
          <p:cNvSpPr/>
          <p:nvPr/>
        </p:nvSpPr>
        <p:spPr>
          <a:xfrm>
            <a:off x="393013" y="10438307"/>
            <a:ext cx="4483937" cy="0"/>
          </a:xfrm>
          <a:prstGeom prst="line">
            <a:avLst/>
          </a:prstGeom>
          <a:ln w="9525" cap="flat">
            <a:solidFill>
              <a:srgbClr val="0071BC"/>
            </a:solidFill>
            <a:prstDash val="solid"/>
            <a:headEnd type="none" w="sm" len="sm"/>
            <a:tailEnd type="none" w="sm" len="sm"/>
          </a:ln>
        </p:spPr>
      </p:sp>
      <p:sp>
        <p:nvSpPr>
          <p:cNvPr id="120" name="AutoShape 120"/>
          <p:cNvSpPr/>
          <p:nvPr/>
        </p:nvSpPr>
        <p:spPr>
          <a:xfrm>
            <a:off x="393013" y="11333657"/>
            <a:ext cx="4483937" cy="0"/>
          </a:xfrm>
          <a:prstGeom prst="line">
            <a:avLst/>
          </a:prstGeom>
          <a:ln w="9525" cap="flat">
            <a:solidFill>
              <a:srgbClr val="0071BC"/>
            </a:solidFill>
            <a:prstDash val="solid"/>
            <a:headEnd type="none" w="sm" len="sm"/>
            <a:tailEnd type="none" w="sm" len="sm"/>
          </a:ln>
        </p:spPr>
      </p:sp>
      <p:sp>
        <p:nvSpPr>
          <p:cNvPr id="121" name="Freeform 121"/>
          <p:cNvSpPr/>
          <p:nvPr/>
        </p:nvSpPr>
        <p:spPr>
          <a:xfrm>
            <a:off x="492546" y="10574356"/>
            <a:ext cx="623252" cy="623252"/>
          </a:xfrm>
          <a:custGeom>
            <a:avLst/>
            <a:gdLst/>
            <a:ahLst/>
            <a:cxnLst/>
            <a:rect l="l" t="t" r="r" b="b"/>
            <a:pathLst>
              <a:path w="623252" h="623252">
                <a:moveTo>
                  <a:pt x="0" y="0"/>
                </a:moveTo>
                <a:lnTo>
                  <a:pt x="623252" y="0"/>
                </a:lnTo>
                <a:lnTo>
                  <a:pt x="623252" y="623252"/>
                </a:lnTo>
                <a:lnTo>
                  <a:pt x="0" y="623252"/>
                </a:lnTo>
                <a:lnTo>
                  <a:pt x="0" y="0"/>
                </a:lnTo>
                <a:close/>
              </a:path>
            </a:pathLst>
          </a:custGeom>
          <a:blipFill>
            <a:blip r:embed="rId23">
              <a:extLst>
                <a:ext uri="{96DAC541-7B7A-43D3-8B79-37D633B846F1}">
                  <asvg:svgBlip xmlns="" xmlns:asvg="http://schemas.microsoft.com/office/drawing/2016/SVG/main" r:embed="rId24"/>
                </a:ext>
              </a:extLst>
            </a:blip>
            <a:stretch>
              <a:fillRect/>
            </a:stretch>
          </a:blipFill>
        </p:spPr>
      </p:sp>
      <p:sp>
        <p:nvSpPr>
          <p:cNvPr id="122" name="Freeform 122"/>
          <p:cNvSpPr/>
          <p:nvPr/>
        </p:nvSpPr>
        <p:spPr>
          <a:xfrm>
            <a:off x="5521832" y="11474427"/>
            <a:ext cx="574637" cy="568891"/>
          </a:xfrm>
          <a:custGeom>
            <a:avLst/>
            <a:gdLst/>
            <a:ahLst/>
            <a:cxnLst/>
            <a:rect l="l" t="t" r="r" b="b"/>
            <a:pathLst>
              <a:path w="574637" h="568891">
                <a:moveTo>
                  <a:pt x="0" y="0"/>
                </a:moveTo>
                <a:lnTo>
                  <a:pt x="574637" y="0"/>
                </a:lnTo>
                <a:lnTo>
                  <a:pt x="574637" y="568891"/>
                </a:lnTo>
                <a:lnTo>
                  <a:pt x="0" y="568891"/>
                </a:lnTo>
                <a:lnTo>
                  <a:pt x="0" y="0"/>
                </a:lnTo>
                <a:close/>
              </a:path>
            </a:pathLst>
          </a:custGeom>
          <a:blipFill>
            <a:blip r:embed="rId25">
              <a:extLst>
                <a:ext uri="{96DAC541-7B7A-43D3-8B79-37D633B846F1}">
                  <asvg:svgBlip xmlns="" xmlns:asvg="http://schemas.microsoft.com/office/drawing/2016/SVG/main" r:embed="rId26"/>
                </a:ext>
              </a:extLst>
            </a:blip>
            <a:stretch>
              <a:fillRect/>
            </a:stretch>
          </a:blipFill>
        </p:spPr>
      </p:sp>
      <p:sp>
        <p:nvSpPr>
          <p:cNvPr id="123" name="Freeform 123"/>
          <p:cNvSpPr/>
          <p:nvPr/>
        </p:nvSpPr>
        <p:spPr>
          <a:xfrm>
            <a:off x="5471016" y="9056432"/>
            <a:ext cx="676269" cy="392236"/>
          </a:xfrm>
          <a:custGeom>
            <a:avLst/>
            <a:gdLst/>
            <a:ahLst/>
            <a:cxnLst/>
            <a:rect l="l" t="t" r="r" b="b"/>
            <a:pathLst>
              <a:path w="676269" h="392236">
                <a:moveTo>
                  <a:pt x="0" y="0"/>
                </a:moveTo>
                <a:lnTo>
                  <a:pt x="676269" y="0"/>
                </a:lnTo>
                <a:lnTo>
                  <a:pt x="676269" y="392237"/>
                </a:lnTo>
                <a:lnTo>
                  <a:pt x="0" y="392237"/>
                </a:lnTo>
                <a:lnTo>
                  <a:pt x="0" y="0"/>
                </a:lnTo>
                <a:close/>
              </a:path>
            </a:pathLst>
          </a:custGeom>
          <a:blipFill>
            <a:blip r:embed="rId27">
              <a:extLst>
                <a:ext uri="{96DAC541-7B7A-43D3-8B79-37D633B846F1}">
                  <asvg:svgBlip xmlns="" xmlns:asvg="http://schemas.microsoft.com/office/drawing/2016/SVG/main" r:embed="rId28"/>
                </a:ext>
              </a:extLst>
            </a:blip>
            <a:stretch>
              <a:fillRect/>
            </a:stretch>
          </a:blipFill>
        </p:spPr>
      </p:sp>
      <p:sp>
        <p:nvSpPr>
          <p:cNvPr id="124" name="Freeform 124"/>
          <p:cNvSpPr/>
          <p:nvPr/>
        </p:nvSpPr>
        <p:spPr>
          <a:xfrm>
            <a:off x="10444903" y="9108411"/>
            <a:ext cx="466742" cy="466742"/>
          </a:xfrm>
          <a:custGeom>
            <a:avLst/>
            <a:gdLst/>
            <a:ahLst/>
            <a:cxnLst/>
            <a:rect l="l" t="t" r="r" b="b"/>
            <a:pathLst>
              <a:path w="466742" h="466742">
                <a:moveTo>
                  <a:pt x="0" y="0"/>
                </a:moveTo>
                <a:lnTo>
                  <a:pt x="466743" y="0"/>
                </a:lnTo>
                <a:lnTo>
                  <a:pt x="466743" y="466742"/>
                </a:lnTo>
                <a:lnTo>
                  <a:pt x="0" y="466742"/>
                </a:lnTo>
                <a:lnTo>
                  <a:pt x="0" y="0"/>
                </a:lnTo>
                <a:close/>
              </a:path>
            </a:pathLst>
          </a:custGeom>
          <a:blipFill>
            <a:blip r:embed="rId29">
              <a:extLst>
                <a:ext uri="{96DAC541-7B7A-43D3-8B79-37D633B846F1}">
                  <asvg:svgBlip xmlns="" xmlns:asvg="http://schemas.microsoft.com/office/drawing/2016/SVG/main" r:embed="rId30"/>
                </a:ext>
              </a:extLst>
            </a:blip>
            <a:stretch>
              <a:fillRect/>
            </a:stretch>
          </a:blipFill>
        </p:spPr>
      </p:sp>
      <p:sp>
        <p:nvSpPr>
          <p:cNvPr id="125" name="Freeform 125"/>
          <p:cNvSpPr/>
          <p:nvPr/>
        </p:nvSpPr>
        <p:spPr>
          <a:xfrm>
            <a:off x="12823136" y="9037270"/>
            <a:ext cx="485509" cy="622448"/>
          </a:xfrm>
          <a:custGeom>
            <a:avLst/>
            <a:gdLst/>
            <a:ahLst/>
            <a:cxnLst/>
            <a:rect l="l" t="t" r="r" b="b"/>
            <a:pathLst>
              <a:path w="485509" h="622448">
                <a:moveTo>
                  <a:pt x="0" y="0"/>
                </a:moveTo>
                <a:lnTo>
                  <a:pt x="485509" y="0"/>
                </a:lnTo>
                <a:lnTo>
                  <a:pt x="485509" y="622447"/>
                </a:lnTo>
                <a:lnTo>
                  <a:pt x="0" y="622447"/>
                </a:lnTo>
                <a:lnTo>
                  <a:pt x="0" y="0"/>
                </a:lnTo>
                <a:close/>
              </a:path>
            </a:pathLst>
          </a:custGeom>
          <a:blipFill>
            <a:blip r:embed="rId31">
              <a:extLst>
                <a:ext uri="{96DAC541-7B7A-43D3-8B79-37D633B846F1}">
                  <asvg:svgBlip xmlns="" xmlns:asvg="http://schemas.microsoft.com/office/drawing/2016/SVG/main" r:embed="rId32"/>
                </a:ext>
              </a:extLst>
            </a:blip>
            <a:stretch>
              <a:fillRect/>
            </a:stretch>
          </a:blipFill>
        </p:spPr>
      </p:sp>
      <p:sp>
        <p:nvSpPr>
          <p:cNvPr id="126" name="Freeform 126"/>
          <p:cNvSpPr/>
          <p:nvPr/>
        </p:nvSpPr>
        <p:spPr>
          <a:xfrm>
            <a:off x="10487874" y="10885984"/>
            <a:ext cx="477687" cy="477687"/>
          </a:xfrm>
          <a:custGeom>
            <a:avLst/>
            <a:gdLst/>
            <a:ahLst/>
            <a:cxnLst/>
            <a:rect l="l" t="t" r="r" b="b"/>
            <a:pathLst>
              <a:path w="477687" h="477687">
                <a:moveTo>
                  <a:pt x="0" y="0"/>
                </a:moveTo>
                <a:lnTo>
                  <a:pt x="477687" y="0"/>
                </a:lnTo>
                <a:lnTo>
                  <a:pt x="477687" y="477687"/>
                </a:lnTo>
                <a:lnTo>
                  <a:pt x="0" y="477687"/>
                </a:lnTo>
                <a:lnTo>
                  <a:pt x="0" y="0"/>
                </a:lnTo>
                <a:close/>
              </a:path>
            </a:pathLst>
          </a:custGeom>
          <a:blipFill>
            <a:blip r:embed="rId33">
              <a:extLst>
                <a:ext uri="{96DAC541-7B7A-43D3-8B79-37D633B846F1}">
                  <asvg:svgBlip xmlns="" xmlns:asvg="http://schemas.microsoft.com/office/drawing/2016/SVG/main" r:embed="rId34"/>
                </a:ext>
              </a:extLst>
            </a:blip>
            <a:stretch>
              <a:fillRect/>
            </a:stretch>
          </a:blipFill>
        </p:spPr>
      </p:sp>
      <p:sp>
        <p:nvSpPr>
          <p:cNvPr id="127" name="Freeform 127"/>
          <p:cNvSpPr/>
          <p:nvPr/>
        </p:nvSpPr>
        <p:spPr>
          <a:xfrm>
            <a:off x="12864289" y="10858601"/>
            <a:ext cx="462745" cy="589484"/>
          </a:xfrm>
          <a:custGeom>
            <a:avLst/>
            <a:gdLst/>
            <a:ahLst/>
            <a:cxnLst/>
            <a:rect l="l" t="t" r="r" b="b"/>
            <a:pathLst>
              <a:path w="462745" h="589484">
                <a:moveTo>
                  <a:pt x="0" y="0"/>
                </a:moveTo>
                <a:lnTo>
                  <a:pt x="462745" y="0"/>
                </a:lnTo>
                <a:lnTo>
                  <a:pt x="462745" y="589484"/>
                </a:lnTo>
                <a:lnTo>
                  <a:pt x="0" y="589484"/>
                </a:lnTo>
                <a:lnTo>
                  <a:pt x="0" y="0"/>
                </a:lnTo>
                <a:close/>
              </a:path>
            </a:pathLst>
          </a:custGeom>
          <a:blipFill>
            <a:blip r:embed="rId35">
              <a:extLst>
                <a:ext uri="{96DAC541-7B7A-43D3-8B79-37D633B846F1}">
                  <asvg:svgBlip xmlns="" xmlns:asvg="http://schemas.microsoft.com/office/drawing/2016/SVG/main" r:embed="rId36"/>
                </a:ext>
              </a:extLst>
            </a:blip>
            <a:stretch>
              <a:fillRect/>
            </a:stretch>
          </a:blipFill>
        </p:spPr>
      </p:sp>
      <p:sp>
        <p:nvSpPr>
          <p:cNvPr id="128" name="Freeform 128"/>
          <p:cNvSpPr/>
          <p:nvPr/>
        </p:nvSpPr>
        <p:spPr>
          <a:xfrm flipH="1">
            <a:off x="8001420" y="6939203"/>
            <a:ext cx="1747108" cy="934703"/>
          </a:xfrm>
          <a:custGeom>
            <a:avLst/>
            <a:gdLst/>
            <a:ahLst/>
            <a:cxnLst/>
            <a:rect l="l" t="t" r="r" b="b"/>
            <a:pathLst>
              <a:path w="1747108" h="934703">
                <a:moveTo>
                  <a:pt x="1747107" y="0"/>
                </a:moveTo>
                <a:lnTo>
                  <a:pt x="0" y="0"/>
                </a:lnTo>
                <a:lnTo>
                  <a:pt x="0" y="934703"/>
                </a:lnTo>
                <a:lnTo>
                  <a:pt x="1747107" y="934703"/>
                </a:lnTo>
                <a:lnTo>
                  <a:pt x="1747107" y="0"/>
                </a:lnTo>
                <a:close/>
              </a:path>
            </a:pathLst>
          </a:custGeom>
          <a:blipFill>
            <a:blip r:embed="rId37">
              <a:alphaModFix amt="44999"/>
              <a:extLst>
                <a:ext uri="{96DAC541-7B7A-43D3-8B79-37D633B846F1}">
                  <asvg:svgBlip xmlns="" xmlns:asvg="http://schemas.microsoft.com/office/drawing/2016/SVG/main" r:embed="rId38"/>
                </a:ext>
              </a:extLst>
            </a:blip>
            <a:stretch>
              <a:fillRect/>
            </a:stretch>
          </a:blipFill>
        </p:spPr>
      </p:sp>
      <p:sp>
        <p:nvSpPr>
          <p:cNvPr id="129" name="AutoShape 129"/>
          <p:cNvSpPr/>
          <p:nvPr/>
        </p:nvSpPr>
        <p:spPr>
          <a:xfrm>
            <a:off x="4922048" y="7461217"/>
            <a:ext cx="3079372" cy="0"/>
          </a:xfrm>
          <a:prstGeom prst="line">
            <a:avLst/>
          </a:prstGeom>
          <a:ln w="28575" cap="flat">
            <a:solidFill>
              <a:srgbClr val="2E3192">
                <a:alpha val="44706"/>
              </a:srgbClr>
            </a:solidFill>
            <a:prstDash val="solid"/>
            <a:headEnd type="none" w="sm" len="sm"/>
            <a:tailEnd type="none" w="sm" len="sm"/>
          </a:ln>
        </p:spPr>
      </p:sp>
      <p:sp>
        <p:nvSpPr>
          <p:cNvPr id="130" name="Freeform 130"/>
          <p:cNvSpPr/>
          <p:nvPr/>
        </p:nvSpPr>
        <p:spPr>
          <a:xfrm>
            <a:off x="3607881" y="17649721"/>
            <a:ext cx="1365239" cy="1290150"/>
          </a:xfrm>
          <a:custGeom>
            <a:avLst/>
            <a:gdLst/>
            <a:ahLst/>
            <a:cxnLst/>
            <a:rect l="l" t="t" r="r" b="b"/>
            <a:pathLst>
              <a:path w="1365239" h="1290150">
                <a:moveTo>
                  <a:pt x="0" y="0"/>
                </a:moveTo>
                <a:lnTo>
                  <a:pt x="1365239" y="0"/>
                </a:lnTo>
                <a:lnTo>
                  <a:pt x="1365239" y="1290151"/>
                </a:lnTo>
                <a:lnTo>
                  <a:pt x="0" y="1290151"/>
                </a:lnTo>
                <a:lnTo>
                  <a:pt x="0" y="0"/>
                </a:lnTo>
                <a:close/>
              </a:path>
            </a:pathLst>
          </a:custGeom>
          <a:blipFill>
            <a:blip r:embed="rId39">
              <a:extLst>
                <a:ext uri="{96DAC541-7B7A-43D3-8B79-37D633B846F1}">
                  <asvg:svgBlip xmlns="" xmlns:asvg="http://schemas.microsoft.com/office/drawing/2016/SVG/main" r:embed="rId40"/>
                </a:ext>
              </a:extLst>
            </a:blip>
            <a:stretch>
              <a:fillRect/>
            </a:stretch>
          </a:blipFill>
        </p:spPr>
      </p:sp>
      <p:sp>
        <p:nvSpPr>
          <p:cNvPr id="131" name="Freeform 131"/>
          <p:cNvSpPr/>
          <p:nvPr/>
        </p:nvSpPr>
        <p:spPr>
          <a:xfrm>
            <a:off x="469397" y="8825417"/>
            <a:ext cx="623252" cy="623252"/>
          </a:xfrm>
          <a:custGeom>
            <a:avLst/>
            <a:gdLst/>
            <a:ahLst/>
            <a:cxnLst/>
            <a:rect l="l" t="t" r="r" b="b"/>
            <a:pathLst>
              <a:path w="623252" h="623252">
                <a:moveTo>
                  <a:pt x="0" y="0"/>
                </a:moveTo>
                <a:lnTo>
                  <a:pt x="623252" y="0"/>
                </a:lnTo>
                <a:lnTo>
                  <a:pt x="623252" y="623252"/>
                </a:lnTo>
                <a:lnTo>
                  <a:pt x="0" y="623252"/>
                </a:lnTo>
                <a:lnTo>
                  <a:pt x="0" y="0"/>
                </a:lnTo>
                <a:close/>
              </a:path>
            </a:pathLst>
          </a:custGeom>
          <a:blipFill>
            <a:blip r:embed="rId23">
              <a:extLst>
                <a:ext uri="{96DAC541-7B7A-43D3-8B79-37D633B846F1}">
                  <asvg:svgBlip xmlns="" xmlns:asvg="http://schemas.microsoft.com/office/drawing/2016/SVG/main" r:embed="rId24"/>
                </a:ext>
              </a:extLst>
            </a:blip>
            <a:stretch>
              <a:fillRect/>
            </a:stretch>
          </a:blipFill>
        </p:spPr>
      </p:sp>
      <p:sp>
        <p:nvSpPr>
          <p:cNvPr id="132" name="Freeform 132"/>
          <p:cNvSpPr/>
          <p:nvPr/>
        </p:nvSpPr>
        <p:spPr>
          <a:xfrm>
            <a:off x="459872" y="9679006"/>
            <a:ext cx="623252" cy="623252"/>
          </a:xfrm>
          <a:custGeom>
            <a:avLst/>
            <a:gdLst/>
            <a:ahLst/>
            <a:cxnLst/>
            <a:rect l="l" t="t" r="r" b="b"/>
            <a:pathLst>
              <a:path w="623252" h="623252">
                <a:moveTo>
                  <a:pt x="0" y="0"/>
                </a:moveTo>
                <a:lnTo>
                  <a:pt x="623252" y="0"/>
                </a:lnTo>
                <a:lnTo>
                  <a:pt x="623252" y="623252"/>
                </a:lnTo>
                <a:lnTo>
                  <a:pt x="0" y="623252"/>
                </a:lnTo>
                <a:lnTo>
                  <a:pt x="0" y="0"/>
                </a:lnTo>
                <a:close/>
              </a:path>
            </a:pathLst>
          </a:custGeom>
          <a:blipFill>
            <a:blip r:embed="rId23">
              <a:extLst>
                <a:ext uri="{96DAC541-7B7A-43D3-8B79-37D633B846F1}">
                  <asvg:svgBlip xmlns="" xmlns:asvg="http://schemas.microsoft.com/office/drawing/2016/SVG/main" r:embed="rId24"/>
                </a:ext>
              </a:extLst>
            </a:blip>
            <a:stretch>
              <a:fillRect/>
            </a:stretch>
          </a:blipFill>
        </p:spPr>
      </p:sp>
      <p:sp>
        <p:nvSpPr>
          <p:cNvPr id="133" name="Freeform 133"/>
          <p:cNvSpPr/>
          <p:nvPr/>
        </p:nvSpPr>
        <p:spPr>
          <a:xfrm>
            <a:off x="478336" y="11471769"/>
            <a:ext cx="623252" cy="623252"/>
          </a:xfrm>
          <a:custGeom>
            <a:avLst/>
            <a:gdLst/>
            <a:ahLst/>
            <a:cxnLst/>
            <a:rect l="l" t="t" r="r" b="b"/>
            <a:pathLst>
              <a:path w="623252" h="623252">
                <a:moveTo>
                  <a:pt x="0" y="0"/>
                </a:moveTo>
                <a:lnTo>
                  <a:pt x="623252" y="0"/>
                </a:lnTo>
                <a:lnTo>
                  <a:pt x="623252" y="623252"/>
                </a:lnTo>
                <a:lnTo>
                  <a:pt x="0" y="623252"/>
                </a:lnTo>
                <a:lnTo>
                  <a:pt x="0" y="0"/>
                </a:lnTo>
                <a:close/>
              </a:path>
            </a:pathLst>
          </a:custGeom>
          <a:blipFill>
            <a:blip r:embed="rId23">
              <a:extLst>
                <a:ext uri="{96DAC541-7B7A-43D3-8B79-37D633B846F1}">
                  <asvg:svgBlip xmlns="" xmlns:asvg="http://schemas.microsoft.com/office/drawing/2016/SVG/main" r:embed="rId24"/>
                </a:ext>
              </a:extLst>
            </a:blip>
            <a:stretch>
              <a:fillRect/>
            </a:stretch>
          </a:blipFill>
        </p:spPr>
      </p:sp>
      <p:sp>
        <p:nvSpPr>
          <p:cNvPr id="134" name="Freeform 134"/>
          <p:cNvSpPr/>
          <p:nvPr/>
        </p:nvSpPr>
        <p:spPr>
          <a:xfrm>
            <a:off x="478336" y="12618355"/>
            <a:ext cx="3163038" cy="3163038"/>
          </a:xfrm>
          <a:custGeom>
            <a:avLst/>
            <a:gdLst/>
            <a:ahLst/>
            <a:cxnLst/>
            <a:rect l="l" t="t" r="r" b="b"/>
            <a:pathLst>
              <a:path w="3163038" h="3163038">
                <a:moveTo>
                  <a:pt x="0" y="0"/>
                </a:moveTo>
                <a:lnTo>
                  <a:pt x="3163037" y="0"/>
                </a:lnTo>
                <a:lnTo>
                  <a:pt x="3163037" y="3163037"/>
                </a:lnTo>
                <a:lnTo>
                  <a:pt x="0" y="3163037"/>
                </a:lnTo>
                <a:lnTo>
                  <a:pt x="0" y="0"/>
                </a:lnTo>
                <a:close/>
              </a:path>
            </a:pathLst>
          </a:custGeom>
          <a:blipFill>
            <a:blip r:embed="rId41"/>
            <a:stretch>
              <a:fillRect/>
            </a:stretch>
          </a:blipFill>
        </p:spPr>
      </p:sp>
      <p:sp>
        <p:nvSpPr>
          <p:cNvPr id="135" name="Freeform 135"/>
          <p:cNvSpPr/>
          <p:nvPr/>
        </p:nvSpPr>
        <p:spPr>
          <a:xfrm>
            <a:off x="3851445" y="12600484"/>
            <a:ext cx="5808041" cy="3133285"/>
          </a:xfrm>
          <a:custGeom>
            <a:avLst/>
            <a:gdLst/>
            <a:ahLst/>
            <a:cxnLst/>
            <a:rect l="l" t="t" r="r" b="b"/>
            <a:pathLst>
              <a:path w="5808041" h="3133285">
                <a:moveTo>
                  <a:pt x="0" y="0"/>
                </a:moveTo>
                <a:lnTo>
                  <a:pt x="5808041" y="0"/>
                </a:lnTo>
                <a:lnTo>
                  <a:pt x="5808041" y="3133285"/>
                </a:lnTo>
                <a:lnTo>
                  <a:pt x="0" y="3133285"/>
                </a:lnTo>
                <a:lnTo>
                  <a:pt x="0" y="0"/>
                </a:lnTo>
                <a:close/>
              </a:path>
            </a:pathLst>
          </a:custGeom>
          <a:blipFill>
            <a:blip r:embed="rId42"/>
            <a:stretch>
              <a:fillRect/>
            </a:stretch>
          </a:blipFill>
        </p:spPr>
      </p:sp>
      <p:sp>
        <p:nvSpPr>
          <p:cNvPr id="136" name="Freeform 136"/>
          <p:cNvSpPr/>
          <p:nvPr/>
        </p:nvSpPr>
        <p:spPr>
          <a:xfrm>
            <a:off x="10978668" y="16267651"/>
            <a:ext cx="3273764" cy="2487562"/>
          </a:xfrm>
          <a:custGeom>
            <a:avLst/>
            <a:gdLst/>
            <a:ahLst/>
            <a:cxnLst/>
            <a:rect l="l" t="t" r="r" b="b"/>
            <a:pathLst>
              <a:path w="3751136" h="2935264">
                <a:moveTo>
                  <a:pt x="0" y="0"/>
                </a:moveTo>
                <a:lnTo>
                  <a:pt x="3751136" y="0"/>
                </a:lnTo>
                <a:lnTo>
                  <a:pt x="3751136" y="2935264"/>
                </a:lnTo>
                <a:lnTo>
                  <a:pt x="0" y="2935264"/>
                </a:lnTo>
                <a:lnTo>
                  <a:pt x="0" y="0"/>
                </a:lnTo>
                <a:close/>
              </a:path>
            </a:pathLst>
          </a:custGeom>
          <a:blipFill>
            <a:blip r:embed="rId43"/>
            <a:stretch>
              <a:fillRect/>
            </a:stretch>
          </a:blipFill>
        </p:spPr>
      </p:sp>
      <p:sp>
        <p:nvSpPr>
          <p:cNvPr id="137" name="Freeform 137"/>
          <p:cNvSpPr/>
          <p:nvPr/>
        </p:nvSpPr>
        <p:spPr>
          <a:xfrm>
            <a:off x="5400801" y="9674005"/>
            <a:ext cx="1229245" cy="1264367"/>
          </a:xfrm>
          <a:custGeom>
            <a:avLst/>
            <a:gdLst/>
            <a:ahLst/>
            <a:cxnLst/>
            <a:rect l="l" t="t" r="r" b="b"/>
            <a:pathLst>
              <a:path w="1229245" h="1264367">
                <a:moveTo>
                  <a:pt x="0" y="0"/>
                </a:moveTo>
                <a:lnTo>
                  <a:pt x="1229246" y="0"/>
                </a:lnTo>
                <a:lnTo>
                  <a:pt x="1229246" y="1264366"/>
                </a:lnTo>
                <a:lnTo>
                  <a:pt x="0" y="1264366"/>
                </a:lnTo>
                <a:lnTo>
                  <a:pt x="0" y="0"/>
                </a:lnTo>
                <a:close/>
              </a:path>
            </a:pathLst>
          </a:custGeom>
          <a:blipFill>
            <a:blip r:embed="rId44"/>
            <a:stretch>
              <a:fillRect/>
            </a:stretch>
          </a:blipFill>
        </p:spPr>
      </p:sp>
      <p:sp>
        <p:nvSpPr>
          <p:cNvPr id="138" name="Freeform 138"/>
          <p:cNvSpPr/>
          <p:nvPr/>
        </p:nvSpPr>
        <p:spPr>
          <a:xfrm>
            <a:off x="7267435" y="9612929"/>
            <a:ext cx="2650885" cy="1325443"/>
          </a:xfrm>
          <a:custGeom>
            <a:avLst/>
            <a:gdLst/>
            <a:ahLst/>
            <a:cxnLst/>
            <a:rect l="l" t="t" r="r" b="b"/>
            <a:pathLst>
              <a:path w="2650885" h="1325443">
                <a:moveTo>
                  <a:pt x="0" y="0"/>
                </a:moveTo>
                <a:lnTo>
                  <a:pt x="2650885" y="0"/>
                </a:lnTo>
                <a:lnTo>
                  <a:pt x="2650885" y="1325442"/>
                </a:lnTo>
                <a:lnTo>
                  <a:pt x="0" y="1325442"/>
                </a:lnTo>
                <a:lnTo>
                  <a:pt x="0" y="0"/>
                </a:lnTo>
                <a:close/>
              </a:path>
            </a:pathLst>
          </a:custGeom>
          <a:blipFill>
            <a:blip r:embed="rId45"/>
            <a:stretch>
              <a:fillRect/>
            </a:stretch>
          </a:blipFill>
        </p:spPr>
      </p:sp>
      <p:sp>
        <p:nvSpPr>
          <p:cNvPr id="140" name="TextBox 140"/>
          <p:cNvSpPr txBox="1"/>
          <p:nvPr/>
        </p:nvSpPr>
        <p:spPr>
          <a:xfrm>
            <a:off x="5854262" y="4707441"/>
            <a:ext cx="3716461" cy="422275"/>
          </a:xfrm>
          <a:prstGeom prst="rect">
            <a:avLst/>
          </a:prstGeom>
        </p:spPr>
        <p:txBody>
          <a:bodyPr lIns="0" tIns="0" rIns="0" bIns="0" rtlCol="0" anchor="t">
            <a:spAutoFit/>
          </a:bodyPr>
          <a:lstStyle/>
          <a:p>
            <a:pPr>
              <a:lnSpc>
                <a:spcPts val="3499"/>
              </a:lnSpc>
            </a:pPr>
            <a:r>
              <a:rPr lang="en-US" sz="2499" b="1">
                <a:solidFill>
                  <a:srgbClr val="FFFFFF"/>
                </a:solidFill>
                <a:latin typeface="Glacial Indifference Bold"/>
                <a:ea typeface="Glacial Indifference Bold"/>
                <a:cs typeface="Glacial Indifference Bold"/>
                <a:sym typeface="Glacial Indifference Bold"/>
              </a:rPr>
              <a:t>PREVALENCE</a:t>
            </a:r>
          </a:p>
        </p:txBody>
      </p:sp>
      <p:sp>
        <p:nvSpPr>
          <p:cNvPr id="141" name="TextBox 141"/>
          <p:cNvSpPr txBox="1"/>
          <p:nvPr/>
        </p:nvSpPr>
        <p:spPr>
          <a:xfrm>
            <a:off x="1138530" y="8107427"/>
            <a:ext cx="3764429" cy="422275"/>
          </a:xfrm>
          <a:prstGeom prst="rect">
            <a:avLst/>
          </a:prstGeom>
        </p:spPr>
        <p:txBody>
          <a:bodyPr lIns="0" tIns="0" rIns="0" bIns="0" rtlCol="0" anchor="t">
            <a:spAutoFit/>
          </a:bodyPr>
          <a:lstStyle/>
          <a:p>
            <a:pPr>
              <a:lnSpc>
                <a:spcPts val="3499"/>
              </a:lnSpc>
            </a:pPr>
            <a:r>
              <a:rPr lang="en-US" sz="2499" b="1">
                <a:solidFill>
                  <a:srgbClr val="FFFFFF"/>
                </a:solidFill>
                <a:latin typeface="Glacial Indifference Bold"/>
                <a:ea typeface="Glacial Indifference Bold"/>
                <a:cs typeface="Glacial Indifference Bold"/>
                <a:sym typeface="Glacial Indifference Bold"/>
              </a:rPr>
              <a:t>RESEARCH RATIONALE</a:t>
            </a:r>
          </a:p>
        </p:txBody>
      </p:sp>
      <p:sp>
        <p:nvSpPr>
          <p:cNvPr id="142" name="TextBox 142"/>
          <p:cNvSpPr txBox="1"/>
          <p:nvPr/>
        </p:nvSpPr>
        <p:spPr>
          <a:xfrm>
            <a:off x="6133029" y="8107427"/>
            <a:ext cx="3716461" cy="422275"/>
          </a:xfrm>
          <a:prstGeom prst="rect">
            <a:avLst/>
          </a:prstGeom>
        </p:spPr>
        <p:txBody>
          <a:bodyPr lIns="0" tIns="0" rIns="0" bIns="0" rtlCol="0" anchor="t">
            <a:spAutoFit/>
          </a:bodyPr>
          <a:lstStyle/>
          <a:p>
            <a:pPr>
              <a:lnSpc>
                <a:spcPts val="3499"/>
              </a:lnSpc>
            </a:pPr>
            <a:r>
              <a:rPr lang="en-US" sz="2499" b="1">
                <a:solidFill>
                  <a:srgbClr val="FFFFFF"/>
                </a:solidFill>
                <a:latin typeface="Glacial Indifference Bold"/>
                <a:ea typeface="Glacial Indifference Bold"/>
                <a:cs typeface="Glacial Indifference Bold"/>
                <a:sym typeface="Glacial Indifference Bold"/>
              </a:rPr>
              <a:t>AIM AND QUESTION</a:t>
            </a:r>
          </a:p>
        </p:txBody>
      </p:sp>
      <p:sp>
        <p:nvSpPr>
          <p:cNvPr id="143" name="TextBox 143"/>
          <p:cNvSpPr txBox="1"/>
          <p:nvPr/>
        </p:nvSpPr>
        <p:spPr>
          <a:xfrm>
            <a:off x="11039414" y="12636739"/>
            <a:ext cx="3716461" cy="422275"/>
          </a:xfrm>
          <a:prstGeom prst="rect">
            <a:avLst/>
          </a:prstGeom>
        </p:spPr>
        <p:txBody>
          <a:bodyPr lIns="0" tIns="0" rIns="0" bIns="0" rtlCol="0" anchor="t">
            <a:spAutoFit/>
          </a:bodyPr>
          <a:lstStyle/>
          <a:p>
            <a:pPr>
              <a:lnSpc>
                <a:spcPts val="3499"/>
              </a:lnSpc>
            </a:pPr>
            <a:r>
              <a:rPr lang="en-US" sz="2499" b="1">
                <a:solidFill>
                  <a:srgbClr val="FFFFFF"/>
                </a:solidFill>
                <a:latin typeface="Glacial Indifference Bold"/>
                <a:ea typeface="Glacial Indifference Bold"/>
                <a:cs typeface="Glacial Indifference Bold"/>
                <a:sym typeface="Glacial Indifference Bold"/>
              </a:rPr>
              <a:t>OBJECTIVES</a:t>
            </a:r>
          </a:p>
        </p:txBody>
      </p:sp>
      <p:sp>
        <p:nvSpPr>
          <p:cNvPr id="144" name="TextBox 144"/>
          <p:cNvSpPr txBox="1"/>
          <p:nvPr/>
        </p:nvSpPr>
        <p:spPr>
          <a:xfrm>
            <a:off x="1112521" y="16079587"/>
            <a:ext cx="3764429" cy="422275"/>
          </a:xfrm>
          <a:prstGeom prst="rect">
            <a:avLst/>
          </a:prstGeom>
        </p:spPr>
        <p:txBody>
          <a:bodyPr lIns="0" tIns="0" rIns="0" bIns="0" rtlCol="0" anchor="t">
            <a:spAutoFit/>
          </a:bodyPr>
          <a:lstStyle/>
          <a:p>
            <a:pPr>
              <a:lnSpc>
                <a:spcPts val="3499"/>
              </a:lnSpc>
            </a:pPr>
            <a:r>
              <a:rPr lang="en-US" sz="2499" b="1">
                <a:solidFill>
                  <a:srgbClr val="FFFFFF"/>
                </a:solidFill>
                <a:latin typeface="Glacial Indifference Bold"/>
                <a:ea typeface="Glacial Indifference Bold"/>
                <a:cs typeface="Glacial Indifference Bold"/>
                <a:sym typeface="Glacial Indifference Bold"/>
              </a:rPr>
              <a:t>RESEARCH IMPACT</a:t>
            </a:r>
          </a:p>
        </p:txBody>
      </p:sp>
      <p:sp>
        <p:nvSpPr>
          <p:cNvPr id="146" name="TextBox 146"/>
          <p:cNvSpPr txBox="1"/>
          <p:nvPr/>
        </p:nvSpPr>
        <p:spPr>
          <a:xfrm>
            <a:off x="913787" y="19388811"/>
            <a:ext cx="1991128" cy="256480"/>
          </a:xfrm>
          <a:prstGeom prst="rect">
            <a:avLst/>
          </a:prstGeom>
        </p:spPr>
        <p:txBody>
          <a:bodyPr lIns="0" tIns="0" rIns="0" bIns="0" rtlCol="0" anchor="t">
            <a:spAutoFit/>
          </a:bodyPr>
          <a:lstStyle/>
          <a:p>
            <a:pPr>
              <a:lnSpc>
                <a:spcPts val="2000"/>
              </a:lnSpc>
            </a:pPr>
            <a:r>
              <a:rPr lang="en-US" sz="2000" b="1" u="sng">
                <a:solidFill>
                  <a:srgbClr val="000000"/>
                </a:solidFill>
                <a:latin typeface="Glacial Indifference Bold"/>
                <a:ea typeface="Glacial Indifference Bold"/>
                <a:cs typeface="Glacial Indifference Bold"/>
                <a:sym typeface="Glacial Indifference Bold"/>
              </a:rPr>
              <a:t>Key Data</a:t>
            </a:r>
          </a:p>
        </p:txBody>
      </p:sp>
      <p:sp>
        <p:nvSpPr>
          <p:cNvPr id="147" name="TextBox 147"/>
          <p:cNvSpPr txBox="1"/>
          <p:nvPr/>
        </p:nvSpPr>
        <p:spPr>
          <a:xfrm>
            <a:off x="6046044" y="19465011"/>
            <a:ext cx="1991128" cy="256480"/>
          </a:xfrm>
          <a:prstGeom prst="rect">
            <a:avLst/>
          </a:prstGeom>
        </p:spPr>
        <p:txBody>
          <a:bodyPr lIns="0" tIns="0" rIns="0" bIns="0" rtlCol="0" anchor="t">
            <a:spAutoFit/>
          </a:bodyPr>
          <a:lstStyle/>
          <a:p>
            <a:pPr>
              <a:lnSpc>
                <a:spcPts val="2000"/>
              </a:lnSpc>
            </a:pPr>
            <a:r>
              <a:rPr lang="en-US" sz="2000" b="1">
                <a:solidFill>
                  <a:srgbClr val="000000"/>
                </a:solidFill>
                <a:latin typeface="Glacial Indifference Bold"/>
                <a:ea typeface="Glacial Indifference Bold"/>
                <a:cs typeface="Glacial Indifference Bold"/>
                <a:sym typeface="Glacial Indifference Bold"/>
              </a:rPr>
              <a:t>45 %</a:t>
            </a:r>
          </a:p>
        </p:txBody>
      </p:sp>
      <p:sp>
        <p:nvSpPr>
          <p:cNvPr id="148" name="TextBox 148"/>
          <p:cNvSpPr txBox="1"/>
          <p:nvPr/>
        </p:nvSpPr>
        <p:spPr>
          <a:xfrm>
            <a:off x="8168733" y="19445961"/>
            <a:ext cx="1991128" cy="256480"/>
          </a:xfrm>
          <a:prstGeom prst="rect">
            <a:avLst/>
          </a:prstGeom>
        </p:spPr>
        <p:txBody>
          <a:bodyPr lIns="0" tIns="0" rIns="0" bIns="0" rtlCol="0" anchor="t">
            <a:spAutoFit/>
          </a:bodyPr>
          <a:lstStyle/>
          <a:p>
            <a:pPr>
              <a:lnSpc>
                <a:spcPts val="2000"/>
              </a:lnSpc>
            </a:pPr>
            <a:r>
              <a:rPr lang="en-US" sz="2000" b="1">
                <a:solidFill>
                  <a:srgbClr val="000000"/>
                </a:solidFill>
                <a:latin typeface="Glacial Indifference Bold"/>
                <a:ea typeface="Glacial Indifference Bold"/>
                <a:cs typeface="Glacial Indifference Bold"/>
                <a:sym typeface="Glacial Indifference Bold"/>
              </a:rPr>
              <a:t>72,272 Deaths</a:t>
            </a:r>
          </a:p>
        </p:txBody>
      </p:sp>
      <p:sp>
        <p:nvSpPr>
          <p:cNvPr id="149" name="TextBox 149"/>
          <p:cNvSpPr txBox="1"/>
          <p:nvPr/>
        </p:nvSpPr>
        <p:spPr>
          <a:xfrm>
            <a:off x="913787" y="20956806"/>
            <a:ext cx="10023910" cy="224155"/>
          </a:xfrm>
          <a:prstGeom prst="rect">
            <a:avLst/>
          </a:prstGeom>
        </p:spPr>
        <p:txBody>
          <a:bodyPr lIns="0" tIns="0" rIns="0" bIns="0" rtlCol="0" anchor="t">
            <a:spAutoFit/>
          </a:bodyPr>
          <a:lstStyle/>
          <a:p>
            <a:pPr algn="ctr">
              <a:lnSpc>
                <a:spcPts val="1700"/>
              </a:lnSpc>
            </a:pPr>
            <a:r>
              <a:rPr lang="en-US" sz="1700" spc="251">
                <a:solidFill>
                  <a:srgbClr val="FFFFFF"/>
                </a:solidFill>
                <a:latin typeface="Glacial Indifference"/>
                <a:ea typeface="Glacial Indifference"/>
                <a:cs typeface="Glacial Indifference"/>
                <a:sym typeface="Glacial Indifference"/>
              </a:rPr>
              <a:t>UNDERSTANDING BEHAVIOUR. IMPROVING CARE. ENHANCING QUALITY OF LIFE</a:t>
            </a:r>
          </a:p>
        </p:txBody>
      </p:sp>
      <p:sp>
        <p:nvSpPr>
          <p:cNvPr id="150" name="TextBox 150"/>
          <p:cNvSpPr txBox="1"/>
          <p:nvPr/>
        </p:nvSpPr>
        <p:spPr>
          <a:xfrm>
            <a:off x="913787" y="20055553"/>
            <a:ext cx="4393696" cy="474345"/>
          </a:xfrm>
          <a:prstGeom prst="rect">
            <a:avLst/>
          </a:prstGeom>
        </p:spPr>
        <p:txBody>
          <a:bodyPr lIns="0" tIns="0" rIns="0" bIns="0" rtlCol="0" anchor="t">
            <a:spAutoFit/>
          </a:bodyPr>
          <a:lstStyle/>
          <a:p>
            <a:pPr>
              <a:lnSpc>
                <a:spcPts val="1800"/>
              </a:lnSpc>
            </a:pPr>
            <a:r>
              <a:rPr lang="en-US">
                <a:solidFill>
                  <a:srgbClr val="000000"/>
                </a:solidFill>
                <a:latin typeface="Glacial Indifference"/>
                <a:ea typeface="Glacial Indifference"/>
                <a:cs typeface="Glacial Indifference"/>
                <a:sym typeface="Glacial Indifference"/>
              </a:rPr>
              <a:t>Reported prevalence of anxiety among people with dementia.</a:t>
            </a:r>
          </a:p>
        </p:txBody>
      </p:sp>
      <p:sp>
        <p:nvSpPr>
          <p:cNvPr id="151" name="TextBox 151"/>
          <p:cNvSpPr txBox="1"/>
          <p:nvPr/>
        </p:nvSpPr>
        <p:spPr>
          <a:xfrm>
            <a:off x="6044287" y="19773046"/>
            <a:ext cx="1991128" cy="820738"/>
          </a:xfrm>
          <a:prstGeom prst="rect">
            <a:avLst/>
          </a:prstGeom>
        </p:spPr>
        <p:txBody>
          <a:bodyPr lIns="0" tIns="0" rIns="0" bIns="0" rtlCol="0" anchor="t">
            <a:spAutoFit/>
          </a:bodyPr>
          <a:lstStyle/>
          <a:p>
            <a:pPr algn="just">
              <a:lnSpc>
                <a:spcPts val="1600"/>
              </a:lnSpc>
            </a:pPr>
            <a:r>
              <a:rPr lang="en-US" sz="1600">
                <a:solidFill>
                  <a:srgbClr val="000000"/>
                </a:solidFill>
                <a:latin typeface="Glacial Indifference"/>
                <a:ea typeface="Glacial Indifference"/>
                <a:cs typeface="Glacial Indifference"/>
                <a:sym typeface="Glacial Indifference"/>
              </a:rPr>
              <a:t>Reported prevalence of agitation or aggression among people with dementia.</a:t>
            </a:r>
          </a:p>
        </p:txBody>
      </p:sp>
      <p:sp>
        <p:nvSpPr>
          <p:cNvPr id="152" name="TextBox 152"/>
          <p:cNvSpPr txBox="1"/>
          <p:nvPr/>
        </p:nvSpPr>
        <p:spPr>
          <a:xfrm>
            <a:off x="8522753" y="19719708"/>
            <a:ext cx="6150988" cy="935355"/>
          </a:xfrm>
          <a:prstGeom prst="rect">
            <a:avLst/>
          </a:prstGeom>
        </p:spPr>
        <p:txBody>
          <a:bodyPr lIns="0" tIns="0" rIns="0" bIns="0" rtlCol="0" anchor="t">
            <a:spAutoFit/>
          </a:bodyPr>
          <a:lstStyle/>
          <a:p>
            <a:pPr>
              <a:lnSpc>
                <a:spcPts val="2520"/>
              </a:lnSpc>
            </a:pPr>
            <a:r>
              <a:rPr lang="en-US">
                <a:solidFill>
                  <a:srgbClr val="000000"/>
                </a:solidFill>
                <a:latin typeface="Glacial Indifference"/>
                <a:ea typeface="Glacial Indifference"/>
                <a:cs typeface="Glacial Indifference"/>
                <a:sym typeface="Glacial Indifference"/>
              </a:rPr>
              <a:t>Number of deaths registered in England and Wales in 2025 where dementia and Alzheimer’s disease was the underlying cause.</a:t>
            </a:r>
          </a:p>
        </p:txBody>
      </p:sp>
      <p:sp>
        <p:nvSpPr>
          <p:cNvPr id="153" name="TextBox 153"/>
          <p:cNvSpPr txBox="1"/>
          <p:nvPr/>
        </p:nvSpPr>
        <p:spPr>
          <a:xfrm>
            <a:off x="5102999" y="5475611"/>
            <a:ext cx="9678884" cy="1809750"/>
          </a:xfrm>
          <a:prstGeom prst="rect">
            <a:avLst/>
          </a:prstGeom>
        </p:spPr>
        <p:txBody>
          <a:bodyPr lIns="0" tIns="0" rIns="0" bIns="0" rtlCol="0" anchor="t">
            <a:spAutoFit/>
          </a:bodyPr>
          <a:lstStyle/>
          <a:p>
            <a:pPr algn="just">
              <a:lnSpc>
                <a:spcPts val="1440"/>
              </a:lnSpc>
            </a:pPr>
            <a:r>
              <a:rPr lang="en-US" sz="1200" dirty="0">
                <a:solidFill>
                  <a:srgbClr val="000000"/>
                </a:solidFill>
                <a:latin typeface="Glacial Indifference"/>
                <a:ea typeface="Glacial Indifference"/>
                <a:cs typeface="Glacial Indifference"/>
                <a:sym typeface="Glacial Indifference"/>
              </a:rPr>
              <a:t>Dementia is a potential health and social care problem in the UK, especially among older adults. As per the Alzheimer’s Society, around 982,000 individuals in the UK were identified with dementia in 2024, and this is expected to surge to 1.4 million by 2040 (Alzheimer’s Society, 2024). Dementia especially affects people whose age is more than 65 years and around 1 in every 14 people aged 65 years and one in 6 people aged over 80 years are found with dementia (NHS, 2024). BPSD (“</a:t>
            </a:r>
            <a:r>
              <a:rPr lang="en-US" sz="1200" dirty="0" err="1">
                <a:solidFill>
                  <a:srgbClr val="000000"/>
                </a:solidFill>
                <a:latin typeface="Glacial Indifference"/>
                <a:ea typeface="Glacial Indifference"/>
                <a:cs typeface="Glacial Indifference"/>
                <a:sym typeface="Glacial Indifference"/>
              </a:rPr>
              <a:t>Behavioural</a:t>
            </a:r>
            <a:r>
              <a:rPr lang="en-US" sz="1200" dirty="0">
                <a:solidFill>
                  <a:srgbClr val="000000"/>
                </a:solidFill>
                <a:latin typeface="Glacial Indifference"/>
                <a:ea typeface="Glacial Indifference"/>
                <a:cs typeface="Glacial Indifference"/>
                <a:sym typeface="Glacial Indifference"/>
              </a:rPr>
              <a:t> and Psychological Symptoms of Dementia”) involve aggression, depression, anxiety, agitation, sleep disturbance, delusions, hallucinations and agitation. </a:t>
            </a:r>
          </a:p>
          <a:p>
            <a:pPr algn="just">
              <a:lnSpc>
                <a:spcPts val="1440"/>
              </a:lnSpc>
            </a:pPr>
            <a:r>
              <a:rPr lang="en-US" sz="1200" dirty="0">
                <a:solidFill>
                  <a:srgbClr val="000000"/>
                </a:solidFill>
                <a:latin typeface="Glacial Indifference"/>
                <a:ea typeface="Glacial Indifference"/>
                <a:cs typeface="Glacial Indifference"/>
                <a:sym typeface="Glacial Indifference"/>
              </a:rPr>
              <a:t>Around 53- 98% of individuals with dementia experience some form of psychological or </a:t>
            </a:r>
            <a:r>
              <a:rPr lang="en-US" sz="1200" dirty="0" err="1">
                <a:solidFill>
                  <a:srgbClr val="000000"/>
                </a:solidFill>
                <a:latin typeface="Glacial Indifference"/>
                <a:ea typeface="Glacial Indifference"/>
                <a:cs typeface="Glacial Indifference"/>
                <a:sym typeface="Glacial Indifference"/>
              </a:rPr>
              <a:t>behavioural</a:t>
            </a:r>
            <a:r>
              <a:rPr lang="en-US" sz="1200" dirty="0">
                <a:solidFill>
                  <a:srgbClr val="000000"/>
                </a:solidFill>
                <a:latin typeface="Glacial Indifference"/>
                <a:ea typeface="Glacial Indifference"/>
                <a:cs typeface="Glacial Indifference"/>
                <a:sym typeface="Glacial Indifference"/>
              </a:rPr>
              <a:t> disturbance relying on the assessment method and population. In the given case, the common symptoms involve dysphoria or depression (52 %), apathy (67 %), aggression or agitation (45 %), and anxiety (49 %), and the scale of the challenge also influences the social and health care services (NHS, 2024).  In England, around 483,000 people aged 65 years are recognized as dementia case in past in 2024, and this confirms the potential demand placed on social care and NHS services. Dementia is identified as a potential contributor to death in England as well as Wales in 2024, and this has been around 72,272 registered deaths.</a:t>
            </a:r>
          </a:p>
        </p:txBody>
      </p:sp>
      <p:sp>
        <p:nvSpPr>
          <p:cNvPr id="154" name="TextBox 154"/>
          <p:cNvSpPr txBox="1"/>
          <p:nvPr/>
        </p:nvSpPr>
        <p:spPr>
          <a:xfrm>
            <a:off x="1459736" y="10576419"/>
            <a:ext cx="3378055" cy="723900"/>
          </a:xfrm>
          <a:prstGeom prst="rect">
            <a:avLst/>
          </a:prstGeom>
        </p:spPr>
        <p:txBody>
          <a:bodyPr lIns="0" tIns="0" rIns="0" bIns="0" rtlCol="0" anchor="t">
            <a:spAutoFit/>
          </a:bodyPr>
          <a:lstStyle/>
          <a:p>
            <a:pPr algn="just">
              <a:lnSpc>
                <a:spcPts val="1440"/>
              </a:lnSpc>
            </a:pPr>
            <a:r>
              <a:rPr lang="en-US" sz="1200">
                <a:solidFill>
                  <a:srgbClr val="000000"/>
                </a:solidFill>
                <a:latin typeface="Glacial Indifference"/>
                <a:ea typeface="Glacial Indifference"/>
                <a:cs typeface="Glacial Indifference"/>
                <a:sym typeface="Glacial Indifference"/>
              </a:rPr>
              <a:t>NICE suggests individual-centred evaluation and non-pharmacological techniques before medication, indicating the requirement for effective management strategies. </a:t>
            </a:r>
          </a:p>
        </p:txBody>
      </p:sp>
      <p:sp>
        <p:nvSpPr>
          <p:cNvPr id="155" name="TextBox 155"/>
          <p:cNvSpPr txBox="1"/>
          <p:nvPr/>
        </p:nvSpPr>
        <p:spPr>
          <a:xfrm>
            <a:off x="1435801" y="11429452"/>
            <a:ext cx="3378055" cy="897682"/>
          </a:xfrm>
          <a:prstGeom prst="rect">
            <a:avLst/>
          </a:prstGeom>
        </p:spPr>
        <p:txBody>
          <a:bodyPr lIns="0" tIns="0" rIns="0" bIns="0" rtlCol="0" anchor="t">
            <a:spAutoFit/>
          </a:bodyPr>
          <a:lstStyle/>
          <a:p>
            <a:pPr algn="just">
              <a:lnSpc>
                <a:spcPts val="1440"/>
              </a:lnSpc>
            </a:pPr>
            <a:r>
              <a:rPr lang="en-US" sz="1200">
                <a:solidFill>
                  <a:srgbClr val="000000"/>
                </a:solidFill>
                <a:latin typeface="Glacial Indifference"/>
                <a:ea typeface="Glacial Indifference"/>
                <a:cs typeface="Glacial Indifference"/>
                <a:sym typeface="Glacial Indifference"/>
              </a:rPr>
              <a:t>The research will assess how BPSD is being managed currently in older adult care in the UK and identification of technique improving wellbeing, reduce distress, and provide safer support. </a:t>
            </a:r>
          </a:p>
        </p:txBody>
      </p:sp>
      <p:sp>
        <p:nvSpPr>
          <p:cNvPr id="156" name="TextBox 156"/>
          <p:cNvSpPr txBox="1"/>
          <p:nvPr/>
        </p:nvSpPr>
        <p:spPr>
          <a:xfrm>
            <a:off x="6340525" y="8966873"/>
            <a:ext cx="3595916" cy="723900"/>
          </a:xfrm>
          <a:prstGeom prst="rect">
            <a:avLst/>
          </a:prstGeom>
        </p:spPr>
        <p:txBody>
          <a:bodyPr lIns="0" tIns="0" rIns="0" bIns="0" rtlCol="0" anchor="t">
            <a:spAutoFit/>
          </a:bodyPr>
          <a:lstStyle/>
          <a:p>
            <a:pPr>
              <a:lnSpc>
                <a:spcPts val="1440"/>
              </a:lnSpc>
            </a:pPr>
            <a:r>
              <a:rPr lang="en-US" sz="1200">
                <a:solidFill>
                  <a:srgbClr val="000000"/>
                </a:solidFill>
                <a:latin typeface="Glacial Indifference"/>
                <a:ea typeface="Glacial Indifference"/>
                <a:cs typeface="Glacial Indifference"/>
                <a:sym typeface="Glacial Indifference"/>
              </a:rPr>
              <a:t>How can psychological and behavioural symptoms of dementia be effectively managed among older adults in the social and healthcare settings in the UK?</a:t>
            </a:r>
          </a:p>
          <a:p>
            <a:pPr>
              <a:lnSpc>
                <a:spcPts val="1440"/>
              </a:lnSpc>
            </a:pPr>
            <a:endParaRPr lang="en-US" sz="1200">
              <a:solidFill>
                <a:srgbClr val="000000"/>
              </a:solidFill>
              <a:latin typeface="Glacial Indifference"/>
              <a:ea typeface="Glacial Indifference"/>
              <a:cs typeface="Glacial Indifference"/>
              <a:sym typeface="Glacial Indifference"/>
            </a:endParaRPr>
          </a:p>
        </p:txBody>
      </p:sp>
      <p:sp>
        <p:nvSpPr>
          <p:cNvPr id="157" name="TextBox 157"/>
          <p:cNvSpPr txBox="1"/>
          <p:nvPr/>
        </p:nvSpPr>
        <p:spPr>
          <a:xfrm>
            <a:off x="6331937" y="11004509"/>
            <a:ext cx="3225653" cy="243656"/>
          </a:xfrm>
          <a:prstGeom prst="rect">
            <a:avLst/>
          </a:prstGeom>
        </p:spPr>
        <p:txBody>
          <a:bodyPr lIns="0" tIns="0" rIns="0" bIns="0" rtlCol="0" anchor="t">
            <a:spAutoFit/>
          </a:bodyPr>
          <a:lstStyle/>
          <a:p>
            <a:pPr>
              <a:lnSpc>
                <a:spcPts val="1920"/>
              </a:lnSpc>
            </a:pPr>
            <a:r>
              <a:rPr lang="en-US" sz="1600" b="1">
                <a:solidFill>
                  <a:srgbClr val="000000"/>
                </a:solidFill>
                <a:latin typeface="Glacial Indifference Bold"/>
                <a:ea typeface="Glacial Indifference Bold"/>
                <a:cs typeface="Glacial Indifference Bold"/>
                <a:sym typeface="Glacial Indifference Bold"/>
              </a:rPr>
              <a:t>Research Aim</a:t>
            </a:r>
          </a:p>
        </p:txBody>
      </p:sp>
      <p:sp>
        <p:nvSpPr>
          <p:cNvPr id="158" name="TextBox 158"/>
          <p:cNvSpPr txBox="1"/>
          <p:nvPr/>
        </p:nvSpPr>
        <p:spPr>
          <a:xfrm>
            <a:off x="6331935" y="11317366"/>
            <a:ext cx="3595916" cy="1085850"/>
          </a:xfrm>
          <a:prstGeom prst="rect">
            <a:avLst/>
          </a:prstGeom>
        </p:spPr>
        <p:txBody>
          <a:bodyPr lIns="0" tIns="0" rIns="0" bIns="0" rtlCol="0" anchor="t">
            <a:spAutoFit/>
          </a:bodyPr>
          <a:lstStyle/>
          <a:p>
            <a:pPr algn="just">
              <a:lnSpc>
                <a:spcPts val="1440"/>
              </a:lnSpc>
            </a:pPr>
            <a:r>
              <a:rPr lang="en-US" sz="1200">
                <a:solidFill>
                  <a:srgbClr val="000000"/>
                </a:solidFill>
                <a:latin typeface="Glacial Indifference"/>
                <a:ea typeface="Glacial Indifference"/>
                <a:cs typeface="Glacial Indifference"/>
                <a:sym typeface="Glacial Indifference"/>
              </a:rPr>
              <a:t>To critically assess the effectiveness of techniques leveraged for the management of psychological and behavioural symptoms of dementia among older adults in the UK and recognise strategies that support individual-centred safe and competitive care. </a:t>
            </a:r>
          </a:p>
          <a:p>
            <a:pPr algn="just">
              <a:lnSpc>
                <a:spcPts val="1440"/>
              </a:lnSpc>
            </a:pPr>
            <a:endParaRPr lang="en-US" sz="1200">
              <a:solidFill>
                <a:srgbClr val="000000"/>
              </a:solidFill>
              <a:latin typeface="Glacial Indifference"/>
              <a:ea typeface="Glacial Indifference"/>
              <a:cs typeface="Glacial Indifference"/>
              <a:sym typeface="Glacial Indifference"/>
            </a:endParaRPr>
          </a:p>
        </p:txBody>
      </p:sp>
      <p:sp>
        <p:nvSpPr>
          <p:cNvPr id="159" name="TextBox 159"/>
          <p:cNvSpPr txBox="1"/>
          <p:nvPr/>
        </p:nvSpPr>
        <p:spPr>
          <a:xfrm>
            <a:off x="10297947" y="9932047"/>
            <a:ext cx="2212949" cy="426399"/>
          </a:xfrm>
          <a:prstGeom prst="rect">
            <a:avLst/>
          </a:prstGeom>
        </p:spPr>
        <p:txBody>
          <a:bodyPr lIns="0" tIns="0" rIns="0" bIns="0" rtlCol="0" anchor="t">
            <a:spAutoFit/>
          </a:bodyPr>
          <a:lstStyle/>
          <a:p>
            <a:pPr>
              <a:lnSpc>
                <a:spcPts val="1680"/>
              </a:lnSpc>
            </a:pPr>
            <a:r>
              <a:rPr lang="en-US" sz="1400">
                <a:solidFill>
                  <a:srgbClr val="000000"/>
                </a:solidFill>
                <a:latin typeface="Glacial Indifference"/>
                <a:ea typeface="Glacial Indifference"/>
                <a:cs typeface="Glacial Indifference"/>
                <a:sym typeface="Glacial Indifference"/>
              </a:rPr>
              <a:t> estimated people living with dementia in the UK</a:t>
            </a:r>
          </a:p>
        </p:txBody>
      </p:sp>
      <p:sp>
        <p:nvSpPr>
          <p:cNvPr id="160" name="TextBox 160"/>
          <p:cNvSpPr txBox="1"/>
          <p:nvPr/>
        </p:nvSpPr>
        <p:spPr>
          <a:xfrm>
            <a:off x="10297947" y="11737936"/>
            <a:ext cx="2212949" cy="644407"/>
          </a:xfrm>
          <a:prstGeom prst="rect">
            <a:avLst/>
          </a:prstGeom>
        </p:spPr>
        <p:txBody>
          <a:bodyPr lIns="0" tIns="0" rIns="0" bIns="0" rtlCol="0" anchor="t">
            <a:spAutoFit/>
          </a:bodyPr>
          <a:lstStyle/>
          <a:p>
            <a:pPr>
              <a:lnSpc>
                <a:spcPts val="1680"/>
              </a:lnSpc>
            </a:pPr>
            <a:r>
              <a:rPr lang="en-US" sz="1400">
                <a:solidFill>
                  <a:srgbClr val="000000"/>
                </a:solidFill>
                <a:latin typeface="Glacial Indifference"/>
                <a:ea typeface="Glacial Indifference"/>
                <a:cs typeface="Glacial Indifference"/>
                <a:sym typeface="Glacial Indifference"/>
              </a:rPr>
              <a:t>estimated proportion of people with dementia experiencing BPSD</a:t>
            </a:r>
          </a:p>
        </p:txBody>
      </p:sp>
      <p:sp>
        <p:nvSpPr>
          <p:cNvPr id="161" name="TextBox 161"/>
          <p:cNvSpPr txBox="1"/>
          <p:nvPr/>
        </p:nvSpPr>
        <p:spPr>
          <a:xfrm>
            <a:off x="12633853" y="9923194"/>
            <a:ext cx="2212949" cy="426399"/>
          </a:xfrm>
          <a:prstGeom prst="rect">
            <a:avLst/>
          </a:prstGeom>
        </p:spPr>
        <p:txBody>
          <a:bodyPr lIns="0" tIns="0" rIns="0" bIns="0" rtlCol="0" anchor="t">
            <a:spAutoFit/>
          </a:bodyPr>
          <a:lstStyle/>
          <a:p>
            <a:pPr>
              <a:lnSpc>
                <a:spcPts val="1680"/>
              </a:lnSpc>
            </a:pPr>
            <a:r>
              <a:rPr lang="en-US" sz="1400">
                <a:solidFill>
                  <a:srgbClr val="000000"/>
                </a:solidFill>
                <a:latin typeface="Glacial Indifference"/>
                <a:ea typeface="Glacial Indifference"/>
                <a:cs typeface="Glacial Indifference"/>
                <a:sym typeface="Glacial Indifference"/>
              </a:rPr>
              <a:t>projected UK population with dementia by 2040</a:t>
            </a:r>
          </a:p>
        </p:txBody>
      </p:sp>
      <p:sp>
        <p:nvSpPr>
          <p:cNvPr id="162" name="TextBox 162"/>
          <p:cNvSpPr txBox="1"/>
          <p:nvPr/>
        </p:nvSpPr>
        <p:spPr>
          <a:xfrm>
            <a:off x="12633853" y="11729083"/>
            <a:ext cx="2212949" cy="426399"/>
          </a:xfrm>
          <a:prstGeom prst="rect">
            <a:avLst/>
          </a:prstGeom>
        </p:spPr>
        <p:txBody>
          <a:bodyPr lIns="0" tIns="0" rIns="0" bIns="0" rtlCol="0" anchor="t">
            <a:spAutoFit/>
          </a:bodyPr>
          <a:lstStyle/>
          <a:p>
            <a:pPr>
              <a:lnSpc>
                <a:spcPts val="1680"/>
              </a:lnSpc>
            </a:pPr>
            <a:r>
              <a:rPr lang="en-US" sz="1400">
                <a:solidFill>
                  <a:srgbClr val="000000"/>
                </a:solidFill>
                <a:latin typeface="Glacial Indifference"/>
                <a:ea typeface="Glacial Indifference"/>
                <a:cs typeface="Glacial Indifference"/>
                <a:sym typeface="Glacial Indifference"/>
              </a:rPr>
              <a:t>reported prevalence of agitation/aggression</a:t>
            </a:r>
          </a:p>
        </p:txBody>
      </p:sp>
      <p:sp>
        <p:nvSpPr>
          <p:cNvPr id="163" name="TextBox 163"/>
          <p:cNvSpPr txBox="1"/>
          <p:nvPr/>
        </p:nvSpPr>
        <p:spPr>
          <a:xfrm>
            <a:off x="11151065" y="9127518"/>
            <a:ext cx="1109615" cy="342900"/>
          </a:xfrm>
          <a:prstGeom prst="rect">
            <a:avLst/>
          </a:prstGeom>
        </p:spPr>
        <p:txBody>
          <a:bodyPr lIns="0" tIns="0" rIns="0" bIns="0" rtlCol="0" anchor="t">
            <a:spAutoFit/>
          </a:bodyPr>
          <a:lstStyle/>
          <a:p>
            <a:pPr algn="ctr">
              <a:lnSpc>
                <a:spcPts val="2640"/>
              </a:lnSpc>
            </a:pPr>
            <a:r>
              <a:rPr lang="en-US" sz="2200" b="1">
                <a:solidFill>
                  <a:srgbClr val="2E3192"/>
                </a:solidFill>
                <a:latin typeface="Glacial Indifference Bold"/>
                <a:ea typeface="Glacial Indifference Bold"/>
                <a:cs typeface="Glacial Indifference Bold"/>
                <a:sym typeface="Glacial Indifference Bold"/>
              </a:rPr>
              <a:t>982,000</a:t>
            </a:r>
          </a:p>
        </p:txBody>
      </p:sp>
      <p:sp>
        <p:nvSpPr>
          <p:cNvPr id="164" name="TextBox 164"/>
          <p:cNvSpPr txBox="1"/>
          <p:nvPr/>
        </p:nvSpPr>
        <p:spPr>
          <a:xfrm>
            <a:off x="13530517" y="8777457"/>
            <a:ext cx="1109615" cy="542925"/>
          </a:xfrm>
          <a:prstGeom prst="rect">
            <a:avLst/>
          </a:prstGeom>
        </p:spPr>
        <p:txBody>
          <a:bodyPr lIns="0" tIns="0" rIns="0" bIns="0" rtlCol="0" anchor="t">
            <a:spAutoFit/>
          </a:bodyPr>
          <a:lstStyle/>
          <a:p>
            <a:pPr algn="ctr">
              <a:lnSpc>
                <a:spcPts val="4200"/>
              </a:lnSpc>
            </a:pPr>
            <a:r>
              <a:rPr lang="en-US" sz="3500" b="1">
                <a:solidFill>
                  <a:srgbClr val="2E3192"/>
                </a:solidFill>
                <a:latin typeface="Glacial Indifference Bold"/>
                <a:ea typeface="Glacial Indifference Bold"/>
                <a:cs typeface="Glacial Indifference Bold"/>
                <a:sym typeface="Glacial Indifference Bold"/>
              </a:rPr>
              <a:t>1.4</a:t>
            </a:r>
          </a:p>
        </p:txBody>
      </p:sp>
      <p:sp>
        <p:nvSpPr>
          <p:cNvPr id="165" name="TextBox 165"/>
          <p:cNvSpPr txBox="1"/>
          <p:nvPr/>
        </p:nvSpPr>
        <p:spPr>
          <a:xfrm>
            <a:off x="13534477" y="9338259"/>
            <a:ext cx="1306400" cy="243656"/>
          </a:xfrm>
          <a:prstGeom prst="rect">
            <a:avLst/>
          </a:prstGeom>
        </p:spPr>
        <p:txBody>
          <a:bodyPr lIns="0" tIns="0" rIns="0" bIns="0" rtlCol="0" anchor="t">
            <a:spAutoFit/>
          </a:bodyPr>
          <a:lstStyle/>
          <a:p>
            <a:pPr algn="ctr">
              <a:lnSpc>
                <a:spcPts val="1920"/>
              </a:lnSpc>
            </a:pPr>
            <a:r>
              <a:rPr lang="en-US" sz="1600" b="1">
                <a:solidFill>
                  <a:srgbClr val="000000"/>
                </a:solidFill>
                <a:latin typeface="Glacial Indifference Bold"/>
                <a:ea typeface="Glacial Indifference Bold"/>
                <a:cs typeface="Glacial Indifference Bold"/>
                <a:sym typeface="Glacial Indifference Bold"/>
              </a:rPr>
              <a:t>million</a:t>
            </a:r>
          </a:p>
        </p:txBody>
      </p:sp>
      <p:sp>
        <p:nvSpPr>
          <p:cNvPr id="166" name="TextBox 166"/>
          <p:cNvSpPr txBox="1"/>
          <p:nvPr/>
        </p:nvSpPr>
        <p:spPr>
          <a:xfrm>
            <a:off x="11184675" y="10902780"/>
            <a:ext cx="1109615" cy="323850"/>
          </a:xfrm>
          <a:prstGeom prst="rect">
            <a:avLst/>
          </a:prstGeom>
        </p:spPr>
        <p:txBody>
          <a:bodyPr lIns="0" tIns="0" rIns="0" bIns="0" rtlCol="0" anchor="t">
            <a:spAutoFit/>
          </a:bodyPr>
          <a:lstStyle/>
          <a:p>
            <a:pPr algn="ctr">
              <a:lnSpc>
                <a:spcPts val="2520"/>
              </a:lnSpc>
            </a:pPr>
            <a:r>
              <a:rPr lang="en-US" sz="2100" b="1">
                <a:solidFill>
                  <a:srgbClr val="2E3192"/>
                </a:solidFill>
                <a:latin typeface="Glacial Indifference Bold"/>
                <a:ea typeface="Glacial Indifference Bold"/>
                <a:cs typeface="Glacial Indifference Bold"/>
                <a:sym typeface="Glacial Indifference Bold"/>
              </a:rPr>
              <a:t>53-98 %</a:t>
            </a:r>
          </a:p>
        </p:txBody>
      </p:sp>
      <p:sp>
        <p:nvSpPr>
          <p:cNvPr id="167" name="TextBox 167"/>
          <p:cNvSpPr txBox="1"/>
          <p:nvPr/>
        </p:nvSpPr>
        <p:spPr>
          <a:xfrm>
            <a:off x="13564128" y="10871833"/>
            <a:ext cx="1109615" cy="466725"/>
          </a:xfrm>
          <a:prstGeom prst="rect">
            <a:avLst/>
          </a:prstGeom>
        </p:spPr>
        <p:txBody>
          <a:bodyPr lIns="0" tIns="0" rIns="0" bIns="0" rtlCol="0" anchor="t">
            <a:spAutoFit/>
          </a:bodyPr>
          <a:lstStyle/>
          <a:p>
            <a:pPr algn="ctr">
              <a:lnSpc>
                <a:spcPts val="3600"/>
              </a:lnSpc>
            </a:pPr>
            <a:r>
              <a:rPr lang="en-US" sz="3000" b="1">
                <a:solidFill>
                  <a:srgbClr val="2E3192"/>
                </a:solidFill>
                <a:latin typeface="Glacial Indifference Bold"/>
                <a:ea typeface="Glacial Indifference Bold"/>
                <a:cs typeface="Glacial Indifference Bold"/>
                <a:sym typeface="Glacial Indifference Bold"/>
              </a:rPr>
              <a:t>45 %</a:t>
            </a:r>
          </a:p>
        </p:txBody>
      </p:sp>
      <p:sp>
        <p:nvSpPr>
          <p:cNvPr id="168" name="TextBox 168"/>
          <p:cNvSpPr txBox="1"/>
          <p:nvPr/>
        </p:nvSpPr>
        <p:spPr>
          <a:xfrm>
            <a:off x="6331533" y="8742107"/>
            <a:ext cx="3225653" cy="243656"/>
          </a:xfrm>
          <a:prstGeom prst="rect">
            <a:avLst/>
          </a:prstGeom>
        </p:spPr>
        <p:txBody>
          <a:bodyPr lIns="0" tIns="0" rIns="0" bIns="0" rtlCol="0" anchor="t">
            <a:spAutoFit/>
          </a:bodyPr>
          <a:lstStyle/>
          <a:p>
            <a:pPr>
              <a:lnSpc>
                <a:spcPts val="1920"/>
              </a:lnSpc>
            </a:pPr>
            <a:r>
              <a:rPr lang="en-US" sz="1600" b="1">
                <a:solidFill>
                  <a:srgbClr val="000000"/>
                </a:solidFill>
                <a:latin typeface="Glacial Indifference Bold"/>
                <a:ea typeface="Glacial Indifference Bold"/>
                <a:cs typeface="Glacial Indifference Bold"/>
                <a:sym typeface="Glacial Indifference Bold"/>
              </a:rPr>
              <a:t>Research Question</a:t>
            </a:r>
          </a:p>
        </p:txBody>
      </p:sp>
      <p:sp>
        <p:nvSpPr>
          <p:cNvPr id="169" name="TextBox 169"/>
          <p:cNvSpPr txBox="1"/>
          <p:nvPr/>
        </p:nvSpPr>
        <p:spPr>
          <a:xfrm>
            <a:off x="10726715" y="13395612"/>
            <a:ext cx="4031074" cy="1809750"/>
          </a:xfrm>
          <a:prstGeom prst="rect">
            <a:avLst/>
          </a:prstGeom>
        </p:spPr>
        <p:txBody>
          <a:bodyPr lIns="0" tIns="0" rIns="0" bIns="0" rtlCol="0" anchor="t">
            <a:spAutoFit/>
          </a:bodyPr>
          <a:lstStyle/>
          <a:p>
            <a:pPr algn="just">
              <a:lnSpc>
                <a:spcPts val="1440"/>
              </a:lnSpc>
            </a:pPr>
            <a:r>
              <a:rPr lang="en-US" sz="1200">
                <a:solidFill>
                  <a:srgbClr val="000000"/>
                </a:solidFill>
                <a:latin typeface="Glacial Indifference"/>
                <a:ea typeface="Glacial Indifference"/>
                <a:cs typeface="Glacial Indifference"/>
                <a:sym typeface="Glacial Indifference"/>
              </a:rPr>
              <a:t>To assess the prevalence and important types of psychological and behavioural symptoms faced by older individuals living with dementia in the UK.</a:t>
            </a:r>
          </a:p>
          <a:p>
            <a:pPr algn="just">
              <a:lnSpc>
                <a:spcPts val="1440"/>
              </a:lnSpc>
            </a:pPr>
            <a:r>
              <a:rPr lang="en-US" sz="1200">
                <a:solidFill>
                  <a:srgbClr val="000000"/>
                </a:solidFill>
                <a:latin typeface="Glacial Indifference"/>
                <a:ea typeface="Glacial Indifference"/>
                <a:cs typeface="Glacial Indifference"/>
                <a:sym typeface="Glacial Indifference"/>
              </a:rPr>
              <a:t>To evaluate the effectiveness of non-pharmacological, pharmacological, and psychological techniques leveraged for managing BPSD in social and healthcare settings. </a:t>
            </a:r>
          </a:p>
          <a:p>
            <a:pPr algn="just">
              <a:lnSpc>
                <a:spcPts val="1440"/>
              </a:lnSpc>
            </a:pPr>
            <a:r>
              <a:rPr lang="en-US" sz="1200">
                <a:solidFill>
                  <a:srgbClr val="000000"/>
                </a:solidFill>
                <a:latin typeface="Glacial Indifference"/>
                <a:ea typeface="Glacial Indifference"/>
                <a:cs typeface="Glacial Indifference"/>
                <a:sym typeface="Glacial Indifference"/>
              </a:rPr>
              <a:t>To recognize opportunities and barriers for improving individual-centred BPSD management and inform recommendations for social and healthcare professionals. </a:t>
            </a:r>
          </a:p>
          <a:p>
            <a:pPr algn="just">
              <a:lnSpc>
                <a:spcPts val="1440"/>
              </a:lnSpc>
            </a:pPr>
            <a:endParaRPr lang="en-US" sz="1200">
              <a:solidFill>
                <a:srgbClr val="000000"/>
              </a:solidFill>
              <a:latin typeface="Glacial Indifference"/>
              <a:ea typeface="Glacial Indifference"/>
              <a:cs typeface="Glacial Indifference"/>
              <a:sym typeface="Glacial Indifference"/>
            </a:endParaRPr>
          </a:p>
        </p:txBody>
      </p:sp>
      <p:sp>
        <p:nvSpPr>
          <p:cNvPr id="170" name="TextBox 170"/>
          <p:cNvSpPr txBox="1"/>
          <p:nvPr/>
        </p:nvSpPr>
        <p:spPr>
          <a:xfrm>
            <a:off x="352421" y="16783052"/>
            <a:ext cx="3334738" cy="2146421"/>
          </a:xfrm>
          <a:prstGeom prst="rect">
            <a:avLst/>
          </a:prstGeom>
        </p:spPr>
        <p:txBody>
          <a:bodyPr lIns="0" tIns="0" rIns="0" bIns="0" rtlCol="0" anchor="t">
            <a:spAutoFit/>
          </a:bodyPr>
          <a:lstStyle/>
          <a:p>
            <a:pPr algn="just">
              <a:lnSpc>
                <a:spcPts val="1440"/>
              </a:lnSpc>
            </a:pPr>
            <a:r>
              <a:rPr lang="en-US" sz="1150" dirty="0">
                <a:solidFill>
                  <a:srgbClr val="000000"/>
                </a:solidFill>
                <a:latin typeface="Glacial Indifference"/>
                <a:ea typeface="Glacial Indifference"/>
                <a:cs typeface="Glacial Indifference"/>
                <a:sym typeface="Glacial Indifference"/>
              </a:rPr>
              <a:t>The research could benefit older adults suffering from dementia through identification of management techniques efficient in reducing distress, maintaining dignity, improving quality of life, as well as independence. For professional and family </a:t>
            </a:r>
            <a:r>
              <a:rPr lang="en-US" sz="1150" dirty="0" err="1">
                <a:solidFill>
                  <a:srgbClr val="000000"/>
                </a:solidFill>
                <a:latin typeface="Glacial Indifference"/>
                <a:ea typeface="Glacial Indifference"/>
                <a:cs typeface="Glacial Indifference"/>
                <a:sym typeface="Glacial Indifference"/>
              </a:rPr>
              <a:t>carers</a:t>
            </a:r>
            <a:r>
              <a:rPr lang="en-US" sz="1150" dirty="0">
                <a:solidFill>
                  <a:srgbClr val="000000"/>
                </a:solidFill>
                <a:latin typeface="Glacial Indifference"/>
                <a:ea typeface="Glacial Indifference"/>
                <a:cs typeface="Glacial Indifference"/>
                <a:sym typeface="Glacial Indifference"/>
              </a:rPr>
              <a:t>, the results might offer clear evidence about effective techniques for understanding and responding to complex </a:t>
            </a:r>
            <a:r>
              <a:rPr lang="en-US" sz="1150" dirty="0" err="1">
                <a:solidFill>
                  <a:srgbClr val="000000"/>
                </a:solidFill>
                <a:latin typeface="Glacial Indifference"/>
                <a:ea typeface="Glacial Indifference"/>
                <a:cs typeface="Glacial Indifference"/>
                <a:sym typeface="Glacial Indifference"/>
              </a:rPr>
              <a:t>behaviours</a:t>
            </a:r>
            <a:r>
              <a:rPr lang="en-US" sz="1150" dirty="0">
                <a:solidFill>
                  <a:srgbClr val="000000"/>
                </a:solidFill>
                <a:latin typeface="Glacial Indifference"/>
                <a:ea typeface="Glacial Indifference"/>
                <a:cs typeface="Glacial Indifference"/>
                <a:sym typeface="Glacial Indifference"/>
              </a:rPr>
              <a:t>. Social and healthcare professionals might leverage the recommendations for boosting person-</a:t>
            </a:r>
            <a:r>
              <a:rPr lang="en-US" sz="1150" dirty="0" err="1">
                <a:solidFill>
                  <a:srgbClr val="000000"/>
                </a:solidFill>
                <a:latin typeface="Glacial Indifference"/>
                <a:ea typeface="Glacial Indifference"/>
                <a:cs typeface="Glacial Indifference"/>
                <a:sym typeface="Glacial Indifference"/>
              </a:rPr>
              <a:t>centred</a:t>
            </a:r>
            <a:r>
              <a:rPr lang="en-US" sz="1150" dirty="0">
                <a:solidFill>
                  <a:srgbClr val="000000"/>
                </a:solidFill>
                <a:latin typeface="Glacial Indifference"/>
                <a:ea typeface="Glacial Indifference"/>
                <a:cs typeface="Glacial Indifference"/>
                <a:sym typeface="Glacial Indifference"/>
              </a:rPr>
              <a:t> evaluation, non-pharmacological interventions and communication (Braun et al., 2018). </a:t>
            </a:r>
          </a:p>
        </p:txBody>
      </p:sp>
      <p:sp>
        <p:nvSpPr>
          <p:cNvPr id="173" name="TextBox 173"/>
          <p:cNvSpPr txBox="1"/>
          <p:nvPr/>
        </p:nvSpPr>
        <p:spPr>
          <a:xfrm>
            <a:off x="1454601" y="8742197"/>
            <a:ext cx="3378055" cy="723900"/>
          </a:xfrm>
          <a:prstGeom prst="rect">
            <a:avLst/>
          </a:prstGeom>
        </p:spPr>
        <p:txBody>
          <a:bodyPr lIns="0" tIns="0" rIns="0" bIns="0" rtlCol="0" anchor="t">
            <a:spAutoFit/>
          </a:bodyPr>
          <a:lstStyle/>
          <a:p>
            <a:pPr algn="just">
              <a:lnSpc>
                <a:spcPts val="1440"/>
              </a:lnSpc>
            </a:pPr>
            <a:r>
              <a:rPr lang="en-US" sz="1200">
                <a:solidFill>
                  <a:srgbClr val="000000"/>
                </a:solidFill>
                <a:latin typeface="Glacial Indifference"/>
                <a:ea typeface="Glacial Indifference"/>
                <a:cs typeface="Glacial Indifference"/>
                <a:sym typeface="Glacial Indifference"/>
              </a:rPr>
              <a:t>The rationale for the research is the greater role of psychological and behavioural symptoms in causing dementia among older adults, professional carers and families. </a:t>
            </a:r>
          </a:p>
        </p:txBody>
      </p:sp>
      <p:sp>
        <p:nvSpPr>
          <p:cNvPr id="174" name="TextBox 174"/>
          <p:cNvSpPr txBox="1"/>
          <p:nvPr/>
        </p:nvSpPr>
        <p:spPr>
          <a:xfrm>
            <a:off x="1454601" y="9602866"/>
            <a:ext cx="3378055" cy="723900"/>
          </a:xfrm>
          <a:prstGeom prst="rect">
            <a:avLst/>
          </a:prstGeom>
        </p:spPr>
        <p:txBody>
          <a:bodyPr lIns="0" tIns="0" rIns="0" bIns="0" rtlCol="0" anchor="t">
            <a:spAutoFit/>
          </a:bodyPr>
          <a:lstStyle/>
          <a:p>
            <a:pPr algn="just">
              <a:lnSpc>
                <a:spcPts val="1440"/>
              </a:lnSpc>
            </a:pPr>
            <a:r>
              <a:rPr lang="en-US" sz="1200">
                <a:solidFill>
                  <a:srgbClr val="000000"/>
                </a:solidFill>
                <a:latin typeface="Glacial Indifference"/>
                <a:ea typeface="Glacial Indifference"/>
                <a:cs typeface="Glacial Indifference"/>
                <a:sym typeface="Glacial Indifference"/>
              </a:rPr>
              <a:t>BPSD is very prevalent, but management can be complex as symptoms might develop from pain, environmental factors, unmet needs, and communication problems (Trivedi et al., 2018). </a:t>
            </a:r>
          </a:p>
        </p:txBody>
      </p:sp>
      <p:pic>
        <p:nvPicPr>
          <p:cNvPr id="175" name="Picture 174">
            <a:extLst>
              <a:ext uri="{FF2B5EF4-FFF2-40B4-BE49-F238E27FC236}">
                <a16:creationId xmlns:a16="http://schemas.microsoft.com/office/drawing/2014/main" id="{288D6FF5-B2CB-2CAE-AE5C-C176EFC7E4DF}"/>
              </a:ext>
            </a:extLst>
          </p:cNvPr>
          <p:cNvPicPr>
            <a:picLocks noChangeAspect="1"/>
          </p:cNvPicPr>
          <p:nvPr/>
        </p:nvPicPr>
        <p:blipFill>
          <a:blip r:embed="rId46"/>
          <a:stretch>
            <a:fillRect/>
          </a:stretch>
        </p:blipFill>
        <p:spPr>
          <a:xfrm>
            <a:off x="5497328" y="16206974"/>
            <a:ext cx="4177247" cy="2784831"/>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82B576D-BC24-BCF6-5CBA-BC144F30BBF7}"/>
              </a:ext>
            </a:extLst>
          </p:cNvPr>
          <p:cNvSpPr txBox="1"/>
          <p:nvPr/>
        </p:nvSpPr>
        <p:spPr>
          <a:xfrm>
            <a:off x="698500" y="4057650"/>
            <a:ext cx="13487400" cy="13018949"/>
          </a:xfrm>
          <a:prstGeom prst="rect">
            <a:avLst/>
          </a:prstGeom>
          <a:noFill/>
        </p:spPr>
        <p:txBody>
          <a:bodyPr wrap="square">
            <a:spAutoFit/>
          </a:bodyPr>
          <a:lstStyle/>
          <a:p>
            <a:pPr marL="457200" indent="-457200" algn="just">
              <a:lnSpc>
                <a:spcPct val="200000"/>
              </a:lnSpc>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Alzheimer’s Society (2024). How many people have dementia in the UK? [online] www.alzheimers.org.uk. Available at: </a:t>
            </a:r>
            <a:r>
              <a:rPr lang="en-GB" sz="2800" b="1" dirty="0">
                <a:latin typeface="Times New Roman" panose="02020603050405020304" pitchFamily="18" charset="0"/>
                <a:cs typeface="Times New Roman" panose="02020603050405020304" pitchFamily="18" charset="0"/>
                <a:hlinkClick r:id="rId2"/>
              </a:rPr>
              <a:t>https://</a:t>
            </a:r>
            <a:r>
              <a:rPr lang="en-GB" sz="2800" b="1" dirty="0" smtClean="0">
                <a:latin typeface="Times New Roman" panose="02020603050405020304" pitchFamily="18" charset="0"/>
                <a:cs typeface="Times New Roman" panose="02020603050405020304" pitchFamily="18" charset="0"/>
                <a:hlinkClick r:id="rId2"/>
              </a:rPr>
              <a:t>www.alzheimers.org.uk/blog/how-many-people-have-dementia-uk</a:t>
            </a:r>
            <a:r>
              <a:rPr lang="en-GB" sz="2800" b="1" dirty="0" smtClean="0">
                <a:latin typeface="Times New Roman" panose="02020603050405020304" pitchFamily="18" charset="0"/>
                <a:cs typeface="Times New Roman" panose="02020603050405020304" pitchFamily="18" charset="0"/>
              </a:rPr>
              <a:t> [</a:t>
            </a:r>
            <a:r>
              <a:rPr lang="en-GB" sz="2800" b="1" dirty="0">
                <a:latin typeface="Times New Roman" panose="02020603050405020304" pitchFamily="18" charset="0"/>
                <a:cs typeface="Times New Roman" panose="02020603050405020304" pitchFamily="18" charset="0"/>
              </a:rPr>
              <a:t>Accessed 6 Oct. 2026].</a:t>
            </a:r>
          </a:p>
          <a:p>
            <a:pPr marL="457200" indent="-457200" algn="just">
              <a:lnSpc>
                <a:spcPct val="200000"/>
              </a:lnSpc>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Braun, A., Trivedi, D.P., Dickinson, A., Hamilton, L., Goodman, C., Gage, H., </a:t>
            </a:r>
            <a:r>
              <a:rPr lang="en-GB" sz="2800" b="1" dirty="0" err="1">
                <a:latin typeface="Times New Roman" panose="02020603050405020304" pitchFamily="18" charset="0"/>
                <a:cs typeface="Times New Roman" panose="02020603050405020304" pitchFamily="18" charset="0"/>
              </a:rPr>
              <a:t>Ashaye</a:t>
            </a:r>
            <a:r>
              <a:rPr lang="en-GB" sz="2800" b="1" dirty="0">
                <a:latin typeface="Times New Roman" panose="02020603050405020304" pitchFamily="18" charset="0"/>
                <a:cs typeface="Times New Roman" panose="02020603050405020304" pitchFamily="18" charset="0"/>
              </a:rPr>
              <a:t>, K., </a:t>
            </a:r>
            <a:r>
              <a:rPr lang="en-GB" sz="2800" b="1" dirty="0" err="1">
                <a:latin typeface="Times New Roman" panose="02020603050405020304" pitchFamily="18" charset="0"/>
                <a:cs typeface="Times New Roman" panose="02020603050405020304" pitchFamily="18" charset="0"/>
              </a:rPr>
              <a:t>Iliffe</a:t>
            </a:r>
            <a:r>
              <a:rPr lang="en-GB" sz="2800" b="1" dirty="0">
                <a:latin typeface="Times New Roman" panose="02020603050405020304" pitchFamily="18" charset="0"/>
                <a:cs typeface="Times New Roman" panose="02020603050405020304" pitchFamily="18" charset="0"/>
              </a:rPr>
              <a:t>, S. and </a:t>
            </a:r>
            <a:r>
              <a:rPr lang="en-GB" sz="2800" b="1" dirty="0" err="1">
                <a:latin typeface="Times New Roman" panose="02020603050405020304" pitchFamily="18" charset="0"/>
                <a:cs typeface="Times New Roman" panose="02020603050405020304" pitchFamily="18" charset="0"/>
              </a:rPr>
              <a:t>Manthorpe</a:t>
            </a:r>
            <a:r>
              <a:rPr lang="en-GB" sz="2800" b="1" dirty="0">
                <a:latin typeface="Times New Roman" panose="02020603050405020304" pitchFamily="18" charset="0"/>
                <a:cs typeface="Times New Roman" panose="02020603050405020304" pitchFamily="18" charset="0"/>
              </a:rPr>
              <a:t>, J. (2018). Managing behavioural and psychological symptoms in community-dwelling older people with dementia: 2. A systematic review of qualitative studies. Dementia, 18(7–8), pp.2950–2970. </a:t>
            </a:r>
            <a:r>
              <a:rPr lang="en-GB" sz="2800" b="1" dirty="0">
                <a:latin typeface="Times New Roman" panose="02020603050405020304" pitchFamily="18" charset="0"/>
                <a:cs typeface="Times New Roman" panose="02020603050405020304" pitchFamily="18" charset="0"/>
                <a:hlinkClick r:id="rId3"/>
              </a:rPr>
              <a:t>https://</a:t>
            </a:r>
            <a:r>
              <a:rPr lang="en-GB" sz="2800" b="1" dirty="0" smtClean="0">
                <a:latin typeface="Times New Roman" panose="02020603050405020304" pitchFamily="18" charset="0"/>
                <a:cs typeface="Times New Roman" panose="02020603050405020304" pitchFamily="18" charset="0"/>
                <a:hlinkClick r:id="rId3"/>
              </a:rPr>
              <a:t>journals.sagepub.com/doi/abs/10.1177/1471301218762856</a:t>
            </a:r>
            <a:r>
              <a:rPr lang="en-GB" sz="2800" b="1" dirty="0" smtClean="0">
                <a:latin typeface="Times New Roman" panose="02020603050405020304" pitchFamily="18" charset="0"/>
                <a:cs typeface="Times New Roman" panose="02020603050405020304" pitchFamily="18" charset="0"/>
              </a:rPr>
              <a:t> </a:t>
            </a:r>
            <a:endParaRPr lang="en-GB" sz="2800" b="1" dirty="0">
              <a:latin typeface="Times New Roman" panose="02020603050405020304" pitchFamily="18" charset="0"/>
              <a:cs typeface="Times New Roman" panose="02020603050405020304" pitchFamily="18" charset="0"/>
            </a:endParaRPr>
          </a:p>
          <a:p>
            <a:pPr marL="457200" indent="-457200" algn="just">
              <a:lnSpc>
                <a:spcPct val="200000"/>
              </a:lnSpc>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NHS (2024). Alzheimer’s disease. [online] NHS. Available at: </a:t>
            </a:r>
            <a:r>
              <a:rPr lang="en-GB" sz="2800" b="1" dirty="0">
                <a:latin typeface="Times New Roman" panose="02020603050405020304" pitchFamily="18" charset="0"/>
                <a:cs typeface="Times New Roman" panose="02020603050405020304" pitchFamily="18" charset="0"/>
                <a:hlinkClick r:id="rId4"/>
              </a:rPr>
              <a:t>https://www.nhs.uk/conditions/alzheimers-disease</a:t>
            </a:r>
            <a:r>
              <a:rPr lang="en-GB" sz="2800" b="1" dirty="0" smtClean="0">
                <a:latin typeface="Times New Roman" panose="02020603050405020304" pitchFamily="18" charset="0"/>
                <a:cs typeface="Times New Roman" panose="02020603050405020304" pitchFamily="18" charset="0"/>
                <a:hlinkClick r:id="rId4"/>
              </a:rPr>
              <a:t>/</a:t>
            </a:r>
            <a:r>
              <a:rPr lang="en-GB" sz="2800" b="1" dirty="0" smtClean="0">
                <a:latin typeface="Times New Roman" panose="02020603050405020304" pitchFamily="18" charset="0"/>
                <a:cs typeface="Times New Roman" panose="02020603050405020304" pitchFamily="18" charset="0"/>
              </a:rPr>
              <a:t> [</a:t>
            </a:r>
            <a:r>
              <a:rPr lang="en-GB" sz="2800" b="1" dirty="0">
                <a:latin typeface="Times New Roman" panose="02020603050405020304" pitchFamily="18" charset="0"/>
                <a:cs typeface="Times New Roman" panose="02020603050405020304" pitchFamily="18" charset="0"/>
              </a:rPr>
              <a:t>Accessed 6 Oct. 2026].</a:t>
            </a:r>
          </a:p>
          <a:p>
            <a:pPr marL="457200" indent="-457200" algn="just">
              <a:lnSpc>
                <a:spcPct val="200000"/>
              </a:lnSpc>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Trivedi, D.P., Braun, A., Dickinson, A., Gage, H., Hamilton, L., Goodman, C., </a:t>
            </a:r>
            <a:r>
              <a:rPr lang="en-GB" sz="2800" b="1" dirty="0" err="1">
                <a:latin typeface="Times New Roman" panose="02020603050405020304" pitchFamily="18" charset="0"/>
                <a:cs typeface="Times New Roman" panose="02020603050405020304" pitchFamily="18" charset="0"/>
              </a:rPr>
              <a:t>Ashaye</a:t>
            </a:r>
            <a:r>
              <a:rPr lang="en-GB" sz="2800" b="1" dirty="0">
                <a:latin typeface="Times New Roman" panose="02020603050405020304" pitchFamily="18" charset="0"/>
                <a:cs typeface="Times New Roman" panose="02020603050405020304" pitchFamily="18" charset="0"/>
              </a:rPr>
              <a:t>, K., </a:t>
            </a:r>
            <a:r>
              <a:rPr lang="en-GB" sz="2800" b="1" dirty="0" err="1">
                <a:latin typeface="Times New Roman" panose="02020603050405020304" pitchFamily="18" charset="0"/>
                <a:cs typeface="Times New Roman" panose="02020603050405020304" pitchFamily="18" charset="0"/>
              </a:rPr>
              <a:t>Iliffe</a:t>
            </a:r>
            <a:r>
              <a:rPr lang="en-GB" sz="2800" b="1" dirty="0">
                <a:latin typeface="Times New Roman" panose="02020603050405020304" pitchFamily="18" charset="0"/>
                <a:cs typeface="Times New Roman" panose="02020603050405020304" pitchFamily="18" charset="0"/>
              </a:rPr>
              <a:t>, S. and </a:t>
            </a:r>
            <a:r>
              <a:rPr lang="en-GB" sz="2800" b="1" dirty="0" err="1">
                <a:latin typeface="Times New Roman" panose="02020603050405020304" pitchFamily="18" charset="0"/>
                <a:cs typeface="Times New Roman" panose="02020603050405020304" pitchFamily="18" charset="0"/>
              </a:rPr>
              <a:t>Manthorpe</a:t>
            </a:r>
            <a:r>
              <a:rPr lang="en-GB" sz="2800" b="1" dirty="0">
                <a:latin typeface="Times New Roman" panose="02020603050405020304" pitchFamily="18" charset="0"/>
                <a:cs typeface="Times New Roman" panose="02020603050405020304" pitchFamily="18" charset="0"/>
              </a:rPr>
              <a:t>, J. (2018). Managing behavioural and psychological symptoms in community-dwelling older people with dementia: 1. A systematic review of the effectiveness of interventions. Dementia, 18(7–8), pp.2925–2949. </a:t>
            </a:r>
            <a:r>
              <a:rPr lang="en-GB" sz="2800" b="1">
                <a:latin typeface="Times New Roman" panose="02020603050405020304" pitchFamily="18" charset="0"/>
                <a:cs typeface="Times New Roman" panose="02020603050405020304" pitchFamily="18" charset="0"/>
                <a:hlinkClick r:id="rId5"/>
              </a:rPr>
              <a:t>https</a:t>
            </a:r>
            <a:r>
              <a:rPr lang="en-GB" sz="2800" b="1">
                <a:latin typeface="Times New Roman" panose="02020603050405020304" pitchFamily="18" charset="0"/>
                <a:cs typeface="Times New Roman" panose="02020603050405020304" pitchFamily="18" charset="0"/>
                <a:hlinkClick r:id="rId5"/>
              </a:rPr>
              <a:t>://</a:t>
            </a:r>
            <a:r>
              <a:rPr lang="en-GB" sz="2800" b="1" smtClean="0">
                <a:latin typeface="Times New Roman" panose="02020603050405020304" pitchFamily="18" charset="0"/>
                <a:cs typeface="Times New Roman" panose="02020603050405020304" pitchFamily="18" charset="0"/>
                <a:hlinkClick r:id="rId5"/>
              </a:rPr>
              <a:t>journals.sagepub.com/doi/abs/10.1177/1471301218762851</a:t>
            </a:r>
            <a:r>
              <a:rPr lang="en-GB" sz="2800" b="1" smtClean="0">
                <a:latin typeface="Times New Roman" panose="02020603050405020304" pitchFamily="18" charset="0"/>
                <a:cs typeface="Times New Roman" panose="02020603050405020304" pitchFamily="18" charset="0"/>
              </a:rPr>
              <a:t> </a:t>
            </a:r>
            <a:endParaRPr lang="en-GB" sz="2800" b="1"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3FECFD26-1098-6E81-C087-C086557CBA48}"/>
              </a:ext>
            </a:extLst>
          </p:cNvPr>
          <p:cNvSpPr txBox="1"/>
          <p:nvPr/>
        </p:nvSpPr>
        <p:spPr>
          <a:xfrm>
            <a:off x="698500" y="1924050"/>
            <a:ext cx="7550726" cy="769441"/>
          </a:xfrm>
          <a:prstGeom prst="rect">
            <a:avLst/>
          </a:prstGeom>
          <a:noFill/>
        </p:spPr>
        <p:txBody>
          <a:bodyPr wrap="square">
            <a:spAutoFit/>
          </a:bodyPr>
          <a:lstStyle/>
          <a:p>
            <a:r>
              <a:rPr lang="en-GB" sz="4400" b="1" dirty="0">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38701032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922</Words>
  <Application>Microsoft Office PowerPoint</Application>
  <PresentationFormat>Custom</PresentationFormat>
  <Paragraphs>52</Paragraphs>
  <Slides>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vt:i4>
      </vt:variant>
    </vt:vector>
  </HeadingPairs>
  <TitlesOfParts>
    <vt:vector size="12" baseType="lpstr">
      <vt:lpstr>Arial</vt:lpstr>
      <vt:lpstr>Canva Sans</vt:lpstr>
      <vt:lpstr>Hammersmith One</vt:lpstr>
      <vt:lpstr>Times New Roman</vt:lpstr>
      <vt:lpstr>Calibri</vt:lpstr>
      <vt:lpstr>Sitka Small</vt:lpstr>
      <vt:lpstr>Glacial Indifference Bold</vt:lpstr>
      <vt:lpstr>Glacial Indifference</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White Modern Minimalist Medical Research Project Poster</dc:title>
  <dcterms:created xsi:type="dcterms:W3CDTF">2006-08-16T00:00:00Z</dcterms:created>
  <dcterms:modified xsi:type="dcterms:W3CDTF">2026-10-10T07:38:19Z</dcterms:modified>
  <dc:identifier>DAHXOvFErRM</dc:identifier>
</cp:coreProperties>
</file>