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85" r:id="rId6"/>
    <p:sldId id="278" r:id="rId7"/>
    <p:sldId id="287" r:id="rId8"/>
    <p:sldId id="294" r:id="rId9"/>
    <p:sldId id="284" r:id="rId10"/>
    <p:sldId id="288" r:id="rId11"/>
    <p:sldId id="281" r:id="rId12"/>
    <p:sldId id="265" r:id="rId13"/>
    <p:sldId id="283" r:id="rId14"/>
    <p:sldId id="267" r:id="rId15"/>
    <p:sldId id="289" r:id="rId16"/>
    <p:sldId id="290" r:id="rId17"/>
    <p:sldId id="291" r:id="rId18"/>
    <p:sldId id="292" r:id="rId19"/>
    <p:sldId id="293" r:id="rId20"/>
    <p:sldId id="286" r:id="rId21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4128" userDrawn="1">
          <p15:clr>
            <a:srgbClr val="A4A3A4"/>
          </p15:clr>
        </p15:guide>
        <p15:guide id="2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A9D92"/>
    <a:srgbClr val="A5A5A5"/>
    <a:srgbClr val="BEB9AA"/>
    <a:srgbClr val="C0C9C2"/>
    <a:srgbClr val="F2F1EE"/>
    <a:srgbClr val="D8D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325A3E-D29E-409D-A24B-A8A2A6D33FD4}" v="5" dt="2025-07-14T07:57:59.9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7" autoAdjust="0"/>
    <p:restoredTop sz="93595" autoAdjust="0"/>
  </p:normalViewPr>
  <p:slideViewPr>
    <p:cSldViewPr snapToGrid="0">
      <p:cViewPr>
        <p:scale>
          <a:sx n="40" d="100"/>
          <a:sy n="40" d="100"/>
        </p:scale>
        <p:origin x="141" y="915"/>
      </p:cViewPr>
      <p:guideLst>
        <p:guide pos="4128"/>
        <p:guide orient="horz" pos="960"/>
      </p:guideLst>
    </p:cSldViewPr>
  </p:slideViewPr>
  <p:outlineViewPr>
    <p:cViewPr>
      <p:scale>
        <a:sx n="33" d="100"/>
        <a:sy n="33" d="100"/>
      </p:scale>
      <p:origin x="0" y="-4027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nces Chester" userId="9c08f6b1-f2df-4b87-a89e-e63dae703c7a" providerId="ADAL" clId="{56325A3E-D29E-409D-A24B-A8A2A6D33FD4}"/>
    <pc:docChg chg="custSel addSld delSld modSld sldOrd">
      <pc:chgData name="Frances Chester" userId="9c08f6b1-f2df-4b87-a89e-e63dae703c7a" providerId="ADAL" clId="{56325A3E-D29E-409D-A24B-A8A2A6D33FD4}" dt="2025-07-14T08:01:00.284" v="354" actId="20577"/>
      <pc:docMkLst>
        <pc:docMk/>
      </pc:docMkLst>
      <pc:sldChg chg="delSp modSp mod">
        <pc:chgData name="Frances Chester" userId="9c08f6b1-f2df-4b87-a89e-e63dae703c7a" providerId="ADAL" clId="{56325A3E-D29E-409D-A24B-A8A2A6D33FD4}" dt="2025-07-13T21:45:01.043" v="9" actId="403"/>
        <pc:sldMkLst>
          <pc:docMk/>
          <pc:sldMk cId="2259308896" sldId="256"/>
        </pc:sldMkLst>
        <pc:spChg chg="del">
          <ac:chgData name="Frances Chester" userId="9c08f6b1-f2df-4b87-a89e-e63dae703c7a" providerId="ADAL" clId="{56325A3E-D29E-409D-A24B-A8A2A6D33FD4}" dt="2025-07-13T21:44:56.279" v="5" actId="478"/>
          <ac:spMkLst>
            <pc:docMk/>
            <pc:sldMk cId="2259308896" sldId="256"/>
            <ac:spMk id="3" creationId="{177A37AB-DE3C-EC5C-7922-9843C3865F53}"/>
          </ac:spMkLst>
        </pc:spChg>
        <pc:spChg chg="mod">
          <ac:chgData name="Frances Chester" userId="9c08f6b1-f2df-4b87-a89e-e63dae703c7a" providerId="ADAL" clId="{56325A3E-D29E-409D-A24B-A8A2A6D33FD4}" dt="2025-07-13T21:45:01.043" v="9" actId="403"/>
          <ac:spMkLst>
            <pc:docMk/>
            <pc:sldMk cId="2259308896" sldId="256"/>
            <ac:spMk id="4" creationId="{88467C95-DF23-40B9-B265-2E6F3DE29030}"/>
          </ac:spMkLst>
        </pc:spChg>
      </pc:sldChg>
      <pc:sldChg chg="del">
        <pc:chgData name="Frances Chester" userId="9c08f6b1-f2df-4b87-a89e-e63dae703c7a" providerId="ADAL" clId="{56325A3E-D29E-409D-A24B-A8A2A6D33FD4}" dt="2025-07-13T22:25:13.695" v="78" actId="47"/>
        <pc:sldMkLst>
          <pc:docMk/>
          <pc:sldMk cId="1527386939" sldId="261"/>
        </pc:sldMkLst>
      </pc:sldChg>
      <pc:sldChg chg="delSp modSp mod">
        <pc:chgData name="Frances Chester" userId="9c08f6b1-f2df-4b87-a89e-e63dae703c7a" providerId="ADAL" clId="{56325A3E-D29E-409D-A24B-A8A2A6D33FD4}" dt="2025-07-13T22:33:08.975" v="187" actId="478"/>
        <pc:sldMkLst>
          <pc:docMk/>
          <pc:sldMk cId="445070695" sldId="267"/>
        </pc:sldMkLst>
        <pc:spChg chg="mod">
          <ac:chgData name="Frances Chester" userId="9c08f6b1-f2df-4b87-a89e-e63dae703c7a" providerId="ADAL" clId="{56325A3E-D29E-409D-A24B-A8A2A6D33FD4}" dt="2025-07-13T22:32:50.739" v="185" actId="1076"/>
          <ac:spMkLst>
            <pc:docMk/>
            <pc:sldMk cId="445070695" sldId="267"/>
            <ac:spMk id="2" creationId="{6BB3A48F-6C9B-4B6F-9063-4E2B2F6CF465}"/>
          </ac:spMkLst>
        </pc:spChg>
        <pc:spChg chg="del">
          <ac:chgData name="Frances Chester" userId="9c08f6b1-f2df-4b87-a89e-e63dae703c7a" providerId="ADAL" clId="{56325A3E-D29E-409D-A24B-A8A2A6D33FD4}" dt="2025-07-13T22:33:08.975" v="187" actId="478"/>
          <ac:spMkLst>
            <pc:docMk/>
            <pc:sldMk cId="445070695" sldId="267"/>
            <ac:spMk id="36" creationId="{8D56EBED-E2E8-4532-9D58-AEA4BF592BE1}"/>
          </ac:spMkLst>
        </pc:spChg>
      </pc:sldChg>
      <pc:sldChg chg="delSp modSp mod">
        <pc:chgData name="Frances Chester" userId="9c08f6b1-f2df-4b87-a89e-e63dae703c7a" providerId="ADAL" clId="{56325A3E-D29E-409D-A24B-A8A2A6D33FD4}" dt="2025-07-13T22:22:41.752" v="55" actId="478"/>
        <pc:sldMkLst>
          <pc:docMk/>
          <pc:sldMk cId="2371293676" sldId="278"/>
        </pc:sldMkLst>
        <pc:spChg chg="del mod">
          <ac:chgData name="Frances Chester" userId="9c08f6b1-f2df-4b87-a89e-e63dae703c7a" providerId="ADAL" clId="{56325A3E-D29E-409D-A24B-A8A2A6D33FD4}" dt="2025-07-13T22:22:41.752" v="55" actId="478"/>
          <ac:spMkLst>
            <pc:docMk/>
            <pc:sldMk cId="2371293676" sldId="278"/>
            <ac:spMk id="34" creationId="{D30A968E-AB03-4BB5-BF8E-EB31DFD33B17}"/>
          </ac:spMkLst>
        </pc:spChg>
      </pc:sldChg>
      <pc:sldChg chg="delSp mod">
        <pc:chgData name="Frances Chester" userId="9c08f6b1-f2df-4b87-a89e-e63dae703c7a" providerId="ADAL" clId="{56325A3E-D29E-409D-A24B-A8A2A6D33FD4}" dt="2025-07-13T22:33:06.082" v="186" actId="478"/>
        <pc:sldMkLst>
          <pc:docMk/>
          <pc:sldMk cId="344939837" sldId="283"/>
        </pc:sldMkLst>
        <pc:spChg chg="del">
          <ac:chgData name="Frances Chester" userId="9c08f6b1-f2df-4b87-a89e-e63dae703c7a" providerId="ADAL" clId="{56325A3E-D29E-409D-A24B-A8A2A6D33FD4}" dt="2025-07-13T22:33:06.082" v="186" actId="478"/>
          <ac:spMkLst>
            <pc:docMk/>
            <pc:sldMk cId="344939837" sldId="283"/>
            <ac:spMk id="38" creationId="{44BB509D-E79A-48CF-9C7A-2B385FD379AF}"/>
          </ac:spMkLst>
        </pc:spChg>
      </pc:sldChg>
      <pc:sldChg chg="modSp mod">
        <pc:chgData name="Frances Chester" userId="9c08f6b1-f2df-4b87-a89e-e63dae703c7a" providerId="ADAL" clId="{56325A3E-D29E-409D-A24B-A8A2A6D33FD4}" dt="2025-07-13T22:30:23.620" v="148" actId="20577"/>
        <pc:sldMkLst>
          <pc:docMk/>
          <pc:sldMk cId="3483999599" sldId="284"/>
        </pc:sldMkLst>
        <pc:spChg chg="mod">
          <ac:chgData name="Frances Chester" userId="9c08f6b1-f2df-4b87-a89e-e63dae703c7a" providerId="ADAL" clId="{56325A3E-D29E-409D-A24B-A8A2A6D33FD4}" dt="2025-07-13T22:30:23.620" v="148" actId="20577"/>
          <ac:spMkLst>
            <pc:docMk/>
            <pc:sldMk cId="3483999599" sldId="284"/>
            <ac:spMk id="15" creationId="{740F1142-57E3-40C3-9A2A-3B1C8975905A}"/>
          </ac:spMkLst>
        </pc:spChg>
        <pc:spChg chg="mod">
          <ac:chgData name="Frances Chester" userId="9c08f6b1-f2df-4b87-a89e-e63dae703c7a" providerId="ADAL" clId="{56325A3E-D29E-409D-A24B-A8A2A6D33FD4}" dt="2025-07-13T22:27:46.796" v="104" actId="20577"/>
          <ac:spMkLst>
            <pc:docMk/>
            <pc:sldMk cId="3483999599" sldId="284"/>
            <ac:spMk id="24" creationId="{9D25A50B-BB2E-4F06-82AE-76A92D7CC3B8}"/>
          </ac:spMkLst>
        </pc:spChg>
        <pc:spChg chg="mod">
          <ac:chgData name="Frances Chester" userId="9c08f6b1-f2df-4b87-a89e-e63dae703c7a" providerId="ADAL" clId="{56325A3E-D29E-409D-A24B-A8A2A6D33FD4}" dt="2025-07-13T22:28:34.958" v="114" actId="1076"/>
          <ac:spMkLst>
            <pc:docMk/>
            <pc:sldMk cId="3483999599" sldId="284"/>
            <ac:spMk id="28" creationId="{BF59AC89-2307-4F1C-962F-D954A6C80A28}"/>
          </ac:spMkLst>
        </pc:spChg>
      </pc:sldChg>
      <pc:sldChg chg="delSp modSp mod">
        <pc:chgData name="Frances Chester" userId="9c08f6b1-f2df-4b87-a89e-e63dae703c7a" providerId="ADAL" clId="{56325A3E-D29E-409D-A24B-A8A2A6D33FD4}" dt="2025-07-13T22:22:45.953" v="56" actId="478"/>
        <pc:sldMkLst>
          <pc:docMk/>
          <pc:sldMk cId="2865516803" sldId="285"/>
        </pc:sldMkLst>
        <pc:spChg chg="mod">
          <ac:chgData name="Frances Chester" userId="9c08f6b1-f2df-4b87-a89e-e63dae703c7a" providerId="ADAL" clId="{56325A3E-D29E-409D-A24B-A8A2A6D33FD4}" dt="2025-07-13T21:45:23.195" v="22" actId="20577"/>
          <ac:spMkLst>
            <pc:docMk/>
            <pc:sldMk cId="2865516803" sldId="285"/>
            <ac:spMk id="2" creationId="{C11A7FF5-E7DB-4462-BC64-12126BDC0DFB}"/>
          </ac:spMkLst>
        </pc:spChg>
        <pc:spChg chg="del">
          <ac:chgData name="Frances Chester" userId="9c08f6b1-f2df-4b87-a89e-e63dae703c7a" providerId="ADAL" clId="{56325A3E-D29E-409D-A24B-A8A2A6D33FD4}" dt="2025-07-13T22:22:45.953" v="56" actId="478"/>
          <ac:spMkLst>
            <pc:docMk/>
            <pc:sldMk cId="2865516803" sldId="285"/>
            <ac:spMk id="8" creationId="{B10C7A9E-B1D7-4285-8DD5-D28AFDC7B4F8}"/>
          </ac:spMkLst>
        </pc:spChg>
      </pc:sldChg>
      <pc:sldChg chg="addSp delSp modSp mod">
        <pc:chgData name="Frances Chester" userId="9c08f6b1-f2df-4b87-a89e-e63dae703c7a" providerId="ADAL" clId="{56325A3E-D29E-409D-A24B-A8A2A6D33FD4}" dt="2025-07-13T22:28:14.004" v="111" actId="114"/>
        <pc:sldMkLst>
          <pc:docMk/>
          <pc:sldMk cId="4237778926" sldId="286"/>
        </pc:sldMkLst>
        <pc:spChg chg="mod">
          <ac:chgData name="Frances Chester" userId="9c08f6b1-f2df-4b87-a89e-e63dae703c7a" providerId="ADAL" clId="{56325A3E-D29E-409D-A24B-A8A2A6D33FD4}" dt="2025-07-13T21:44:48.731" v="4" actId="14100"/>
          <ac:spMkLst>
            <pc:docMk/>
            <pc:sldMk cId="4237778926" sldId="286"/>
            <ac:spMk id="2" creationId="{9BD825CB-5684-4E97-80FA-A48BC074B947}"/>
          </ac:spMkLst>
        </pc:spChg>
        <pc:spChg chg="add del mod">
          <ac:chgData name="Frances Chester" userId="9c08f6b1-f2df-4b87-a89e-e63dae703c7a" providerId="ADAL" clId="{56325A3E-D29E-409D-A24B-A8A2A6D33FD4}" dt="2025-07-13T21:44:41.972" v="1" actId="478"/>
          <ac:spMkLst>
            <pc:docMk/>
            <pc:sldMk cId="4237778926" sldId="286"/>
            <ac:spMk id="9" creationId="{73325D31-6DCE-86D6-784B-A7EFAD62F2F1}"/>
          </ac:spMkLst>
        </pc:spChg>
        <pc:spChg chg="mod">
          <ac:chgData name="Frances Chester" userId="9c08f6b1-f2df-4b87-a89e-e63dae703c7a" providerId="ADAL" clId="{56325A3E-D29E-409D-A24B-A8A2A6D33FD4}" dt="2025-07-13T22:28:14.004" v="111" actId="114"/>
          <ac:spMkLst>
            <pc:docMk/>
            <pc:sldMk cId="4237778926" sldId="286"/>
            <ac:spMk id="11" creationId="{0F34300E-1F96-433C-BBA9-C319B37E1361}"/>
          </ac:spMkLst>
        </pc:spChg>
        <pc:spChg chg="add del mod">
          <ac:chgData name="Frances Chester" userId="9c08f6b1-f2df-4b87-a89e-e63dae703c7a" providerId="ADAL" clId="{56325A3E-D29E-409D-A24B-A8A2A6D33FD4}" dt="2025-07-13T21:44:44.182" v="3" actId="478"/>
          <ac:spMkLst>
            <pc:docMk/>
            <pc:sldMk cId="4237778926" sldId="286"/>
            <ac:spMk id="14" creationId="{F5F72764-9299-3ED0-4FB4-DA1B3EA7C9BC}"/>
          </ac:spMkLst>
        </pc:spChg>
        <pc:picChg chg="del">
          <ac:chgData name="Frances Chester" userId="9c08f6b1-f2df-4b87-a89e-e63dae703c7a" providerId="ADAL" clId="{56325A3E-D29E-409D-A24B-A8A2A6D33FD4}" dt="2025-07-13T21:44:40.509" v="0" actId="478"/>
          <ac:picMkLst>
            <pc:docMk/>
            <pc:sldMk cId="4237778926" sldId="286"/>
            <ac:picMk id="13" creationId="{D5094D89-3467-444F-9A3D-B2B71654A758}"/>
          </ac:picMkLst>
        </pc:picChg>
        <pc:picChg chg="del">
          <ac:chgData name="Frances Chester" userId="9c08f6b1-f2df-4b87-a89e-e63dae703c7a" providerId="ADAL" clId="{56325A3E-D29E-409D-A24B-A8A2A6D33FD4}" dt="2025-07-13T21:44:43.131" v="2" actId="478"/>
          <ac:picMkLst>
            <pc:docMk/>
            <pc:sldMk cId="4237778926" sldId="286"/>
            <ac:picMk id="15" creationId="{6C7D5080-FE21-4E07-928E-9E970CC7E5E0}"/>
          </ac:picMkLst>
        </pc:picChg>
      </pc:sldChg>
      <pc:sldChg chg="modSp mod">
        <pc:chgData name="Frances Chester" userId="9c08f6b1-f2df-4b87-a89e-e63dae703c7a" providerId="ADAL" clId="{56325A3E-D29E-409D-A24B-A8A2A6D33FD4}" dt="2025-07-13T22:23:47.314" v="77" actId="20577"/>
        <pc:sldMkLst>
          <pc:docMk/>
          <pc:sldMk cId="1912012592" sldId="287"/>
        </pc:sldMkLst>
        <pc:spChg chg="mod">
          <ac:chgData name="Frances Chester" userId="9c08f6b1-f2df-4b87-a89e-e63dae703c7a" providerId="ADAL" clId="{56325A3E-D29E-409D-A24B-A8A2A6D33FD4}" dt="2025-07-13T22:23:47.314" v="77" actId="20577"/>
          <ac:spMkLst>
            <pc:docMk/>
            <pc:sldMk cId="1912012592" sldId="287"/>
            <ac:spMk id="11" creationId="{C4B4E54A-E882-D11D-8294-5A17AC91504C}"/>
          </ac:spMkLst>
        </pc:spChg>
      </pc:sldChg>
      <pc:sldChg chg="modSp mod">
        <pc:chgData name="Frances Chester" userId="9c08f6b1-f2df-4b87-a89e-e63dae703c7a" providerId="ADAL" clId="{56325A3E-D29E-409D-A24B-A8A2A6D33FD4}" dt="2025-07-13T22:31:21.018" v="184" actId="1076"/>
        <pc:sldMkLst>
          <pc:docMk/>
          <pc:sldMk cId="4083546591" sldId="288"/>
        </pc:sldMkLst>
        <pc:spChg chg="mod">
          <ac:chgData name="Frances Chester" userId="9c08f6b1-f2df-4b87-a89e-e63dae703c7a" providerId="ADAL" clId="{56325A3E-D29E-409D-A24B-A8A2A6D33FD4}" dt="2025-07-13T22:31:21.018" v="184" actId="1076"/>
          <ac:spMkLst>
            <pc:docMk/>
            <pc:sldMk cId="4083546591" sldId="288"/>
            <ac:spMk id="36" creationId="{F6CE792E-745D-4408-9AB1-740D556972A1}"/>
          </ac:spMkLst>
        </pc:spChg>
      </pc:sldChg>
      <pc:sldChg chg="modSp mod">
        <pc:chgData name="Frances Chester" userId="9c08f6b1-f2df-4b87-a89e-e63dae703c7a" providerId="ADAL" clId="{56325A3E-D29E-409D-A24B-A8A2A6D33FD4}" dt="2025-07-13T22:35:14.078" v="263" actId="20577"/>
        <pc:sldMkLst>
          <pc:docMk/>
          <pc:sldMk cId="1776745677" sldId="293"/>
        </pc:sldMkLst>
        <pc:spChg chg="mod">
          <ac:chgData name="Frances Chester" userId="9c08f6b1-f2df-4b87-a89e-e63dae703c7a" providerId="ADAL" clId="{56325A3E-D29E-409D-A24B-A8A2A6D33FD4}" dt="2025-07-13T22:35:14.078" v="263" actId="20577"/>
          <ac:spMkLst>
            <pc:docMk/>
            <pc:sldMk cId="1776745677" sldId="293"/>
            <ac:spMk id="28" creationId="{2A5D6E19-66E5-6B8F-D0A2-841DD4F8D924}"/>
          </ac:spMkLst>
        </pc:spChg>
      </pc:sldChg>
      <pc:sldChg chg="addSp delSp modSp add mod ord modClrScheme chgLayout">
        <pc:chgData name="Frances Chester" userId="9c08f6b1-f2df-4b87-a89e-e63dae703c7a" providerId="ADAL" clId="{56325A3E-D29E-409D-A24B-A8A2A6D33FD4}" dt="2025-07-14T08:01:00.284" v="354" actId="20577"/>
        <pc:sldMkLst>
          <pc:docMk/>
          <pc:sldMk cId="2835473388" sldId="294"/>
        </pc:sldMkLst>
        <pc:spChg chg="del">
          <ac:chgData name="Frances Chester" userId="9c08f6b1-f2df-4b87-a89e-e63dae703c7a" providerId="ADAL" clId="{56325A3E-D29E-409D-A24B-A8A2A6D33FD4}" dt="2025-07-14T07:57:28.823" v="296" actId="478"/>
          <ac:spMkLst>
            <pc:docMk/>
            <pc:sldMk cId="2835473388" sldId="294"/>
            <ac:spMk id="2" creationId="{CE7FF9B7-AD99-D481-76B3-DCA79347B072}"/>
          </ac:spMkLst>
        </pc:spChg>
        <pc:spChg chg="add del mod">
          <ac:chgData name="Frances Chester" userId="9c08f6b1-f2df-4b87-a89e-e63dae703c7a" providerId="ADAL" clId="{56325A3E-D29E-409D-A24B-A8A2A6D33FD4}" dt="2025-07-14T07:57:31.320" v="297" actId="478"/>
          <ac:spMkLst>
            <pc:docMk/>
            <pc:sldMk cId="2835473388" sldId="294"/>
            <ac:spMk id="4" creationId="{6A1B100D-16A2-CDE3-F6EF-56326CCDCB10}"/>
          </ac:spMkLst>
        </pc:spChg>
        <pc:spChg chg="add mod">
          <ac:chgData name="Frances Chester" userId="9c08f6b1-f2df-4b87-a89e-e63dae703c7a" providerId="ADAL" clId="{56325A3E-D29E-409D-A24B-A8A2A6D33FD4}" dt="2025-07-14T07:58:19.225" v="305" actId="207"/>
          <ac:spMkLst>
            <pc:docMk/>
            <pc:sldMk cId="2835473388" sldId="294"/>
            <ac:spMk id="6" creationId="{516D8DBA-2A33-C98E-C770-A90BBCD295C9}"/>
          </ac:spMkLst>
        </pc:spChg>
        <pc:spChg chg="mod">
          <ac:chgData name="Frances Chester" userId="9c08f6b1-f2df-4b87-a89e-e63dae703c7a" providerId="ADAL" clId="{56325A3E-D29E-409D-A24B-A8A2A6D33FD4}" dt="2025-07-14T07:57:43.659" v="301" actId="26606"/>
          <ac:spMkLst>
            <pc:docMk/>
            <pc:sldMk cId="2835473388" sldId="294"/>
            <ac:spMk id="9" creationId="{7EF9588C-FAE5-4194-1CFB-B782B8965943}"/>
          </ac:spMkLst>
        </pc:spChg>
        <pc:spChg chg="mod ord">
          <ac:chgData name="Frances Chester" userId="9c08f6b1-f2df-4b87-a89e-e63dae703c7a" providerId="ADAL" clId="{56325A3E-D29E-409D-A24B-A8A2A6D33FD4}" dt="2025-07-14T08:01:00.284" v="354" actId="20577"/>
          <ac:spMkLst>
            <pc:docMk/>
            <pc:sldMk cId="2835473388" sldId="294"/>
            <ac:spMk id="14" creationId="{B6D8D29D-9AE1-D8BE-D2ED-2BB0EA8E839B}"/>
          </ac:spMkLst>
        </pc:spChg>
        <pc:spChg chg="add del mod">
          <ac:chgData name="Frances Chester" userId="9c08f6b1-f2df-4b87-a89e-e63dae703c7a" providerId="ADAL" clId="{56325A3E-D29E-409D-A24B-A8A2A6D33FD4}" dt="2025-07-14T07:58:21.975" v="306" actId="478"/>
          <ac:spMkLst>
            <pc:docMk/>
            <pc:sldMk cId="2835473388" sldId="294"/>
            <ac:spMk id="19" creationId="{01CF4EFA-0634-2D6C-85F9-02FAC2A041EB}"/>
          </ac:spMkLst>
        </pc:spChg>
        <pc:picChg chg="add mod">
          <ac:chgData name="Frances Chester" userId="9c08f6b1-f2df-4b87-a89e-e63dae703c7a" providerId="ADAL" clId="{56325A3E-D29E-409D-A24B-A8A2A6D33FD4}" dt="2025-07-14T07:58:29.909" v="308" actId="1076"/>
          <ac:picMkLst>
            <pc:docMk/>
            <pc:sldMk cId="2835473388" sldId="294"/>
            <ac:picMk id="5" creationId="{04B2AAC8-525A-D6E2-3D43-01AAA733E81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56E6020-4209-49A3-9DC4-18264096E79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797462-F1DD-4E64-BC14-F17A0F34B5A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9252438-D667-4C38-BF75-FE2529BF7A1D}" type="datetime1">
              <a:rPr lang="en-GB" smtClean="0"/>
              <a:t>13/07/2025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75F0E3-AC70-4B5A-BCEB-9E3C021C86A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8F68B5-925F-4468-95B3-EA77C29C342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8A06BE-7519-4B21-9E1D-AE6D6E69C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38306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5B6C6B-D6BA-4B99-A9D8-61BDEA902623}" type="datetime1">
              <a:rPr lang="en-GB" smtClean="0"/>
              <a:pPr/>
              <a:t>13/07/2025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A9B2C62-FE30-453D-946B-754E9E42C84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232635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/>
              <a:t>Line spacing + Page numbers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A9B2C62-FE30-453D-946B-754E9E42C84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3754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947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2137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7484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4EF4E9-4B42-7AA6-14C4-6837D09165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643D68-C6B3-5193-1171-CCA6D4EC4E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C8B6BA-0729-63F0-A370-DBEAB65297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1F33C8-A876-556D-DCA6-659A449A96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7202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5654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5268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2716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0659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8595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4191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CF2D5C-2163-347F-3AA6-4A0B4958FC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9D2861-D9EB-5E82-E9A4-E123FAB059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39AC0E-F97E-CE95-A4E8-2F1490034D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E0586D-053A-AEF0-A2D1-BE48FE8323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8630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1149B6-3771-C080-9A39-6AB7F2A0CC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3DD34E-6040-5633-931A-26CCB69D9D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63F1AA-3BCA-E8B4-92FE-578B1AED53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8661B4-29FB-145B-57CF-D6E8994EC8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667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EE572F-3AB3-4BBB-6D3C-284E36A99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CB672F-7342-495D-114F-79A5F0344D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617532-AD43-F6ED-B4BE-8C312AB3B5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C9F525-840D-147E-5375-1E32578E47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0519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F32944-A85E-4F6A-A1DF-877174DE1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D53252-EEB8-66B4-F8B1-E2EEB22C3A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BE0FA0-DB3F-B41B-EE62-4BA81C6085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5E1929-A70B-40D4-F8B8-AC582600CA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2915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B6FF08-E7B4-A627-1BB9-1E4822367A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09EFB5-F7B1-D66D-5E49-4356B98475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521991-9C1C-A87B-0816-F3CC1619E3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FE26C2-B8A0-B992-7665-C8B4FC6B1B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A9B2C62-FE30-453D-946B-754E9E42C84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901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A9B2C62-FE30-453D-946B-754E9E42C84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3317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21">
            <a:extLst>
              <a:ext uri="{FF2B5EF4-FFF2-40B4-BE49-F238E27FC236}">
                <a16:creationId xmlns:a16="http://schemas.microsoft.com/office/drawing/2014/main" id="{F2964EA8-200F-47C5-90C2-1DBA3D6D7CD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28700" y="5078187"/>
            <a:ext cx="3222058" cy="964620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400">
                <a:solidFill>
                  <a:schemeClr val="bg2">
                    <a:lumMod val="50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bg2">
                    <a:lumMod val="50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bg2">
                    <a:lumMod val="50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bg2">
                    <a:lumMod val="50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Picture Placeholder 19">
            <a:extLst>
              <a:ext uri="{FF2B5EF4-FFF2-40B4-BE49-F238E27FC236}">
                <a16:creationId xmlns:a16="http://schemas.microsoft.com/office/drawing/2014/main" id="{7878E298-5074-4E51-993E-34931A897F1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221413" y="0"/>
            <a:ext cx="4941887" cy="5726113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2D26D0E-18C6-4DB1-B3A5-75E29BD65B17}"/>
              </a:ext>
            </a:extLst>
          </p:cNvPr>
          <p:cNvCxnSpPr>
            <a:cxnSpLocks/>
          </p:cNvCxnSpPr>
          <p:nvPr userDrawn="1"/>
        </p:nvCxnSpPr>
        <p:spPr>
          <a:xfrm>
            <a:off x="1028700" y="457211"/>
            <a:ext cx="1142999" cy="0"/>
          </a:xfrm>
          <a:prstGeom prst="line">
            <a:avLst/>
          </a:prstGeom>
          <a:noFill/>
          <a:ln w="15875" cap="flat" cmpd="sng" algn="ctr">
            <a:solidFill>
              <a:schemeClr val="accent2">
                <a:lumMod val="50000"/>
              </a:schemeClr>
            </a:solidFill>
            <a:prstDash val="solid"/>
            <a:miter lim="800000"/>
          </a:ln>
          <a:effectLst/>
        </p:spPr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989B90B-5C3C-4760-9360-5AE10BF87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513" y="876299"/>
            <a:ext cx="5181486" cy="224244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7200">
                <a:solidFill>
                  <a:schemeClr val="accent2">
                    <a:lumMod val="50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ts val="65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661D25CF-5413-4949-A54A-8716608406B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258050" y="2000250"/>
            <a:ext cx="4667250" cy="3398837"/>
          </a:xfrm>
        </p:spPr>
        <p:txBody>
          <a:bodyPr rtlCol="0">
            <a:normAutofit/>
          </a:bodyPr>
          <a:lstStyle>
            <a:lvl1pPr marL="0" indent="0">
              <a:lnSpc>
                <a:spcPct val="150000"/>
              </a:lnSpc>
              <a:buNone/>
              <a:defRPr sz="2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5" name="Date Placeholder 3">
            <a:extLst>
              <a:ext uri="{FF2B5EF4-FFF2-40B4-BE49-F238E27FC236}">
                <a16:creationId xmlns:a16="http://schemas.microsoft.com/office/drawing/2014/main" id="{224E3A4F-8479-4D38-A6D4-85F0883F37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57F6B3C-B259-4C25-8B1A-5E5583912D40}" type="datetime1">
              <a:rPr lang="en-GB" noProof="0" smtClean="0"/>
              <a:t>13/07/2025</a:t>
            </a:fld>
            <a:endParaRPr lang="en-GB" noProof="0"/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D5A5341A-4863-40E8-8B9A-FB4E719257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D2FED0-CD95-48B0-B54A-1F64F952C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513" y="876299"/>
            <a:ext cx="5181486" cy="224244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>
                <a:solidFill>
                  <a:schemeClr val="accent2">
                    <a:lumMod val="50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ts val="65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8EF5E91-A275-4181-9C62-BC0773AD0512}"/>
              </a:ext>
            </a:extLst>
          </p:cNvPr>
          <p:cNvCxnSpPr>
            <a:cxnSpLocks/>
          </p:cNvCxnSpPr>
          <p:nvPr userDrawn="1"/>
        </p:nvCxnSpPr>
        <p:spPr>
          <a:xfrm>
            <a:off x="1028700" y="457211"/>
            <a:ext cx="1142999" cy="0"/>
          </a:xfrm>
          <a:prstGeom prst="line">
            <a:avLst/>
          </a:prstGeom>
          <a:ln w="15875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22712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423630CA-0A51-4B04-A57B-9E412A8FCD1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847137" y="3862387"/>
            <a:ext cx="2316163" cy="2538413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3C994AE8-9E30-418E-8361-5D851AFA42C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210300" y="3854450"/>
            <a:ext cx="2316163" cy="2538413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D4E5783-2917-458E-BE61-F3D5AAA8F97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10300" y="465138"/>
            <a:ext cx="4953000" cy="3090862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B1D734B5-5F1C-4E34-81FF-AD75105E839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61917" y="517972"/>
            <a:ext cx="2956560" cy="1333500"/>
          </a:xfrm>
        </p:spPr>
        <p:txBody>
          <a:bodyPr rtlCol="0">
            <a:noAutofit/>
          </a:bodyPr>
          <a:lstStyle>
            <a:lvl1pPr marL="0" indent="0">
              <a:lnSpc>
                <a:spcPct val="90000"/>
              </a:lnSpc>
              <a:buNone/>
              <a:defRPr sz="8800" b="1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5757DE8-43D6-4A47-ABC9-B39EC8016CB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40130" y="2009775"/>
            <a:ext cx="3924300" cy="4391025"/>
          </a:xfrm>
        </p:spPr>
        <p:txBody>
          <a:bodyPr rtlCol="0">
            <a:normAutofit/>
          </a:bodyPr>
          <a:lstStyle>
            <a:lvl1pPr marL="0" indent="0">
              <a:lnSpc>
                <a:spcPct val="150000"/>
              </a:lnSpc>
              <a:buNone/>
              <a:defRPr sz="16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2">
                    <a:lumMod val="50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2">
                    <a:lumMod val="50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984C97B0-0D42-4831-9ABD-390370C0F0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7CFE58C8-5EFC-4EA4-ADE6-76CFBA08C1D9}" type="datetime1">
              <a:rPr lang="en-GB" noProof="0" smtClean="0"/>
              <a:t>13/07/2025</a:t>
            </a:fld>
            <a:endParaRPr lang="en-GB" noProof="0"/>
          </a:p>
        </p:txBody>
      </p:sp>
      <p:sp>
        <p:nvSpPr>
          <p:cNvPr id="31" name="Slide Number Placeholder 5">
            <a:extLst>
              <a:ext uri="{FF2B5EF4-FFF2-40B4-BE49-F238E27FC236}">
                <a16:creationId xmlns:a16="http://schemas.microsoft.com/office/drawing/2014/main" id="{CE8438DF-723C-49AB-AD18-1C40F107F5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32FDE8-62A6-4290-88E6-2795313DE2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700" y="465137"/>
            <a:ext cx="3935647" cy="1340615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US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BC85317C-3A2D-483F-B913-714129E195A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773045" y="2426610"/>
            <a:ext cx="2378075" cy="1111250"/>
          </a:xfrm>
        </p:spPr>
        <p:txBody>
          <a:bodyPr rtlCol="0">
            <a:noAutofit/>
          </a:bodyPr>
          <a:lstStyle>
            <a:lvl1pPr marL="0" indent="0">
              <a:lnSpc>
                <a:spcPct val="90000"/>
              </a:lnSpc>
              <a:buNone/>
              <a:defRPr sz="8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5DFEC7-1EEC-4FF2-868A-9799EA69F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7155" y="2714986"/>
            <a:ext cx="6674802" cy="6553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accent2">
                    <a:lumMod val="50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and Graph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6E394D08-059F-42CF-AB8C-ED21F3BFB1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28218FD1-0D8C-44DA-BDCB-F602AF0F2A77}" type="datetime1">
              <a:rPr lang="en-GB" noProof="0" smtClean="0"/>
              <a:t>13/07/2025</a:t>
            </a:fld>
            <a:endParaRPr lang="en-GB" noProof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BDF7B388-741A-4181-9A9E-D8FA8EC49D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6E394D08-059F-42CF-AB8C-ED21F3BFB1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8D97C3D-3189-471F-B6F0-BAF2DE1A9F28}" type="datetime1">
              <a:rPr lang="en-GB" noProof="0" smtClean="0"/>
              <a:t>13/07/2025</a:t>
            </a:fld>
            <a:endParaRPr lang="en-GB" noProof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BDF7B388-741A-4181-9A9E-D8FA8EC49D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2364FFEF-B933-46C6-A918-A80C987DB70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22147" y="0"/>
            <a:ext cx="3938588" cy="64008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pic>
        <p:nvPicPr>
          <p:cNvPr id="4" name="Picture 3" hidden="1">
            <a:extLst>
              <a:ext uri="{FF2B5EF4-FFF2-40B4-BE49-F238E27FC236}">
                <a16:creationId xmlns:a16="http://schemas.microsoft.com/office/drawing/2014/main" id="{59E5EAF8-68C2-4910-8F66-D9320B9574C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947967" y="2105933"/>
            <a:ext cx="5297883" cy="1024217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3BE48E1-D3BE-4B52-B2EC-13A514CB0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7966" y="2105933"/>
            <a:ext cx="5297883" cy="2237467"/>
          </a:xfrm>
        </p:spPr>
        <p:txBody>
          <a:bodyPr rtlCol="0" anchor="t">
            <a:normAutofit/>
          </a:bodyPr>
          <a:lstStyle>
            <a:lvl1pPr>
              <a:lnSpc>
                <a:spcPct val="150000"/>
              </a:lnSpc>
              <a:spcBef>
                <a:spcPts val="1000"/>
              </a:spcBef>
              <a:defRPr sz="2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16745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50815B22-13FE-47CD-9F79-73704A278B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3D2CC581-0E81-499A-8A7A-9F28C5DB5D31}" type="datetime1">
              <a:rPr lang="en-GB" noProof="0" smtClean="0"/>
              <a:t>13/07/2025</a:t>
            </a:fld>
            <a:endParaRPr lang="en-GB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D7669539-CB64-44F5-999D-7B9E61F8AF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BA076-F3B9-47CB-80C2-BE29F157D044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854075" y="1625600"/>
            <a:ext cx="10499725" cy="4860925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09627E-FE70-43A1-B0CB-4D4F6C32C2D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4074" y="122239"/>
            <a:ext cx="10499725" cy="1355724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>
                <a:solidFill>
                  <a:schemeClr val="accent2">
                    <a:lumMod val="50000"/>
                  </a:schemeClr>
                </a:solidFill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 Placeholder 22">
            <a:extLst>
              <a:ext uri="{FF2B5EF4-FFF2-40B4-BE49-F238E27FC236}">
                <a16:creationId xmlns:a16="http://schemas.microsoft.com/office/drawing/2014/main" id="{41BF345D-81AF-4851-83A1-62339848905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61917" y="517972"/>
            <a:ext cx="3108960" cy="1333500"/>
          </a:xfrm>
        </p:spPr>
        <p:txBody>
          <a:bodyPr rtlCol="0">
            <a:noAutofit/>
          </a:bodyPr>
          <a:lstStyle>
            <a:lvl1pPr marL="0" indent="0">
              <a:lnSpc>
                <a:spcPct val="90000"/>
              </a:lnSpc>
              <a:buNone/>
              <a:defRPr sz="8800" b="1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EC4F3A57-45ED-498D-858C-3EE63DF129C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036601" y="3552677"/>
            <a:ext cx="1874874" cy="2848123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1AC5BB09-E3BA-4948-93B3-EDCAAB80311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101197" y="3552677"/>
            <a:ext cx="1874874" cy="2848123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BF83C6B7-5484-4586-8830-098BDCD9C98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166324" y="3552677"/>
            <a:ext cx="1874874" cy="2848123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0C5663B1-EED6-4D80-A7C2-19E1366387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39069" y="3552677"/>
            <a:ext cx="1874874" cy="2848123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Picture Placeholder 20">
            <a:extLst>
              <a:ext uri="{FF2B5EF4-FFF2-40B4-BE49-F238E27FC236}">
                <a16:creationId xmlns:a16="http://schemas.microsoft.com/office/drawing/2014/main" id="{D21E7B61-407B-40A7-9AF6-0D7E7106BCF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296046" y="3552677"/>
            <a:ext cx="1874874" cy="2848123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415C3ACC-5A8A-46E6-BA0D-90ADD27E2F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A35A1939-91BF-40FE-B9AD-CBB20D475D42}" type="datetime1">
              <a:rPr lang="en-GB" noProof="0" smtClean="0"/>
              <a:t>13/07/2025</a:t>
            </a:fld>
            <a:endParaRPr lang="en-GB" noProof="0"/>
          </a:p>
        </p:txBody>
      </p:sp>
      <p:sp>
        <p:nvSpPr>
          <p:cNvPr id="31" name="Slide Number Placeholder 5">
            <a:extLst>
              <a:ext uri="{FF2B5EF4-FFF2-40B4-BE49-F238E27FC236}">
                <a16:creationId xmlns:a16="http://schemas.microsoft.com/office/drawing/2014/main" id="{0D00A5C2-DCEE-4CB3-9307-61EB88B1D5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8CB70-B054-4294-AD29-EE7A75C72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651507"/>
            <a:ext cx="8991563" cy="1005839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lnSpc>
                <a:spcPct val="90000"/>
              </a:lnSpc>
              <a:defRPr lang="en-US">
                <a:solidFill>
                  <a:schemeClr val="accent2">
                    <a:lumMod val="50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E0D608-4E7A-4014-9F62-CB43A0C8394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036638" y="2717800"/>
            <a:ext cx="1866900" cy="711200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>
                    <a:lumMod val="50000"/>
                  </a:schemeClr>
                </a:solidFill>
              </a:defRPr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Name</a:t>
            </a:r>
          </a:p>
          <a:p>
            <a:pPr lvl="0" rtl="0"/>
            <a:r>
              <a:rPr lang="en-GB" noProof="0"/>
              <a:t>Title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9C3A63B0-4EEA-45BC-A016-5FDA0969EA0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086100" y="2718405"/>
            <a:ext cx="1866900" cy="711200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>
                    <a:lumMod val="50000"/>
                  </a:schemeClr>
                </a:solidFill>
              </a:defRPr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Name</a:t>
            </a:r>
          </a:p>
          <a:p>
            <a:pPr lvl="0" rtl="0"/>
            <a:r>
              <a:rPr lang="en-GB" noProof="0"/>
              <a:t>Title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7080679B-5220-4478-B631-7112F870B7A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143500" y="2718405"/>
            <a:ext cx="1866900" cy="711200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>
                    <a:lumMod val="50000"/>
                  </a:schemeClr>
                </a:solidFill>
              </a:defRPr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Name</a:t>
            </a:r>
          </a:p>
          <a:p>
            <a:pPr lvl="0" rtl="0"/>
            <a:r>
              <a:rPr lang="en-GB" noProof="0"/>
              <a:t>Title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9E4F61A3-2797-46FB-ACA7-0443E3BBDD2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239070" y="2718405"/>
            <a:ext cx="1866900" cy="711200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>
                    <a:lumMod val="50000"/>
                  </a:schemeClr>
                </a:solidFill>
              </a:defRPr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Name</a:t>
            </a:r>
          </a:p>
          <a:p>
            <a:pPr lvl="0" rtl="0"/>
            <a:r>
              <a:rPr lang="en-GB" noProof="0"/>
              <a:t>Title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14ED733B-1DE9-4FDC-BD5F-2BE3BB07C93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304020" y="2718405"/>
            <a:ext cx="1866900" cy="711200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>
                    <a:lumMod val="50000"/>
                  </a:schemeClr>
                </a:solidFill>
              </a:defRPr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Name</a:t>
            </a:r>
          </a:p>
          <a:p>
            <a:pPr lvl="0" rtl="0"/>
            <a:r>
              <a:rPr lang="en-GB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4058580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275B11D-8F3F-472B-BBCC-A4F7415AC0A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28700" y="3543300"/>
            <a:ext cx="3924300" cy="33147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9F0629D-1A5F-4F4F-90D6-430379624EF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91250" y="1981200"/>
            <a:ext cx="4972050" cy="4473575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sz="1600" noProof="0">
                <a:solidFill>
                  <a:schemeClr val="tx2">
                    <a:lumMod val="50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rPr>
              <a:t>Click to edit Master text styles</a:t>
            </a: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218C063B-0EE9-4FD5-A116-241C245452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F0773E1-7C4B-4C59-BEC6-FC5196EB0414}" type="datetime1">
              <a:rPr lang="en-GB" noProof="0" smtClean="0"/>
              <a:t>13/07/2025</a:t>
            </a:fld>
            <a:endParaRPr lang="en-GB" noProof="0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D417B369-6569-4DCC-B684-BE1A7C5D0B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EEC1A7-43C3-481E-95D0-5616242E1A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5534" y="539225"/>
            <a:ext cx="3924300" cy="243438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7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C6CF0E0-8FF2-4FE7-AC69-85BEFA656508}"/>
              </a:ext>
            </a:extLst>
          </p:cNvPr>
          <p:cNvCxnSpPr>
            <a:cxnSpLocks/>
          </p:cNvCxnSpPr>
          <p:nvPr userDrawn="1"/>
        </p:nvCxnSpPr>
        <p:spPr>
          <a:xfrm>
            <a:off x="1028700" y="457211"/>
            <a:ext cx="1142999" cy="0"/>
          </a:xfrm>
          <a:prstGeom prst="line">
            <a:avLst/>
          </a:prstGeom>
          <a:ln w="15875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0337C3D7-7DDB-42A8-901A-EC153DD2745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10300" y="0"/>
            <a:ext cx="4953000" cy="3302000"/>
          </a:xfrm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7B95226-A076-4D55-B408-1389A2F8C7A0}"/>
              </a:ext>
            </a:extLst>
          </p:cNvPr>
          <p:cNvSpPr>
            <a:spLocks noGrp="1"/>
          </p:cNvSpPr>
          <p:nvPr>
            <p:ph idx="4294967295" hasCustomPrompt="1"/>
          </p:nvPr>
        </p:nvSpPr>
        <p:spPr>
          <a:xfrm>
            <a:off x="1028700" y="3556002"/>
            <a:ext cx="3108960" cy="2286000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0" i="0" u="none" strike="noStrike" kern="1200" cap="none" spc="0" normalizeH="0" noProof="0">
                <a:ln>
                  <a:noFill/>
                </a:ln>
                <a:solidFill>
                  <a:srgbClr val="C0C9C2">
                    <a:lumMod val="50000"/>
                  </a:srgbClr>
                </a:solidFill>
                <a:effectLst/>
                <a:uLnTx/>
                <a:uFillTx/>
                <a:latin typeface="Biome Light" panose="020B0303030204020804" pitchFamily="34" charset="0"/>
                <a:ea typeface="+mn-ea"/>
                <a:cs typeface="Biome Light" panose="020B0303030204020804" pitchFamily="34" charset="0"/>
              </a:rPr>
              <a:t>Insert text</a:t>
            </a:r>
            <a:endParaRPr lang="en-GB" sz="1400">
              <a:solidFill>
                <a:srgbClr val="C0C9C2">
                  <a:lumMod val="50000"/>
                </a:srgbClr>
              </a:solidFill>
              <a:latin typeface="Biome Light" panose="020B0303030204020804" pitchFamily="34" charset="0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latin typeface="Biome Light" panose="020B0303030204020804" pitchFamily="34" charset="0"/>
              <a:ea typeface="+mn-ea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latin typeface="Biome Light" panose="020B0303030204020804" pitchFamily="34" charset="0"/>
              <a:ea typeface="+mn-ea"/>
              <a:cs typeface="Biome Light" panose="020B0303030204020804" pitchFamily="34" charset="0"/>
            </a:endParaRPr>
          </a:p>
          <a:p>
            <a:pPr rtl="0"/>
            <a:endParaRPr lang="en-GB" sz="1600" dirty="0">
              <a:solidFill>
                <a:schemeClr val="tx2">
                  <a:lumMod val="50000"/>
                </a:schemeClr>
              </a:solidFill>
              <a:latin typeface="Biome Light" panose="020B0303030204020804" pitchFamily="34" charset="0"/>
              <a:cs typeface="Biome Light" panose="020B0303030204020804" pitchFamily="34" charset="0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6673F10-179D-4539-AA33-AE34EC0457EF}"/>
              </a:ext>
            </a:extLst>
          </p:cNvPr>
          <p:cNvSpPr>
            <a:spLocks noGrp="1"/>
          </p:cNvSpPr>
          <p:nvPr>
            <p:ph idx="4294967295" hasCustomPrompt="1"/>
          </p:nvPr>
        </p:nvSpPr>
        <p:spPr>
          <a:xfrm>
            <a:off x="4541520" y="3556001"/>
            <a:ext cx="3108960" cy="2285999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0" i="0" u="none" strike="noStrike" kern="1200" cap="none" spc="0" normalizeH="0" noProof="0">
                <a:ln>
                  <a:noFill/>
                </a:ln>
                <a:solidFill>
                  <a:srgbClr val="C0C9C2">
                    <a:lumMod val="50000"/>
                  </a:srgbClr>
                </a:solidFill>
                <a:effectLst/>
                <a:uLnTx/>
                <a:uFillTx/>
                <a:latin typeface="Biome Light" panose="020B0303030204020804" pitchFamily="34" charset="0"/>
                <a:ea typeface="+mn-ea"/>
                <a:cs typeface="Biome Light" panose="020B0303030204020804" pitchFamily="34" charset="0"/>
              </a:rPr>
              <a:t>Insert text</a:t>
            </a:r>
            <a:endParaRPr lang="en-GB" sz="1400">
              <a:solidFill>
                <a:srgbClr val="C0C9C2">
                  <a:lumMod val="50000"/>
                </a:srgbClr>
              </a:solidFill>
              <a:latin typeface="Biome Light" panose="020B0303030204020804" pitchFamily="34" charset="0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latin typeface="Biome Light" panose="020B0303030204020804" pitchFamily="34" charset="0"/>
              <a:ea typeface="+mn-ea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latin typeface="Biome Light" panose="020B0303030204020804" pitchFamily="34" charset="0"/>
              <a:ea typeface="+mn-ea"/>
              <a:cs typeface="Biome Light" panose="020B0303030204020804" pitchFamily="34" charset="0"/>
            </a:endParaRPr>
          </a:p>
          <a:p>
            <a:pPr rtl="0"/>
            <a:endParaRPr lang="en-GB" sz="1600" dirty="0">
              <a:solidFill>
                <a:schemeClr val="tx2">
                  <a:lumMod val="50000"/>
                </a:schemeClr>
              </a:solidFill>
              <a:latin typeface="Biome Light" panose="020B0303030204020804" pitchFamily="34" charset="0"/>
              <a:cs typeface="Biome Light" panose="020B0303030204020804" pitchFamily="34" charset="0"/>
            </a:endParaRP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EB6CFC30-1A59-4D28-9E30-0FF7D632C6A2}"/>
              </a:ext>
            </a:extLst>
          </p:cNvPr>
          <p:cNvSpPr>
            <a:spLocks noGrp="1"/>
          </p:cNvSpPr>
          <p:nvPr>
            <p:ph idx="4294967295" hasCustomPrompt="1"/>
          </p:nvPr>
        </p:nvSpPr>
        <p:spPr>
          <a:xfrm>
            <a:off x="8054340" y="3556001"/>
            <a:ext cx="3108960" cy="2285999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0" i="0" u="none" strike="noStrike" kern="1200" cap="none" spc="0" normalizeH="0" noProof="0">
                <a:ln>
                  <a:noFill/>
                </a:ln>
                <a:solidFill>
                  <a:srgbClr val="C0C9C2">
                    <a:lumMod val="50000"/>
                  </a:srgbClr>
                </a:solidFill>
                <a:effectLst/>
                <a:uLnTx/>
                <a:uFillTx/>
                <a:latin typeface="Biome Light" panose="020B0303030204020804" pitchFamily="34" charset="0"/>
                <a:ea typeface="+mn-ea"/>
                <a:cs typeface="Biome Light" panose="020B0303030204020804" pitchFamily="34" charset="0"/>
              </a:rPr>
              <a:t>Insert text</a:t>
            </a:r>
            <a:endParaRPr lang="en-GB" sz="1400">
              <a:solidFill>
                <a:srgbClr val="C0C9C2">
                  <a:lumMod val="50000"/>
                </a:srgbClr>
              </a:solidFill>
              <a:latin typeface="Biome Light" panose="020B0303030204020804" pitchFamily="34" charset="0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latin typeface="Biome Light" panose="020B0303030204020804" pitchFamily="34" charset="0"/>
              <a:ea typeface="+mn-ea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latin typeface="Biome Light" panose="020B0303030204020804" pitchFamily="34" charset="0"/>
              <a:ea typeface="+mn-ea"/>
              <a:cs typeface="Biome Light" panose="020B0303030204020804" pitchFamily="34" charset="0"/>
            </a:endParaRPr>
          </a:p>
          <a:p>
            <a:pPr rtl="0"/>
            <a:endParaRPr lang="en-GB" sz="1600" dirty="0">
              <a:solidFill>
                <a:schemeClr val="tx2">
                  <a:lumMod val="50000"/>
                </a:schemeClr>
              </a:solidFill>
              <a:latin typeface="Biome Light" panose="020B0303030204020804" pitchFamily="34" charset="0"/>
              <a:cs typeface="Biome Light" panose="020B0303030204020804" pitchFamily="34" charset="0"/>
            </a:endParaRPr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C4F3CC75-F9FA-4F77-9DD5-7E6C0F5C98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93497F88-F998-41A5-BC0A-E2A29362C110}" type="datetime1">
              <a:rPr lang="en-GB" smtClean="0"/>
              <a:t>13/07/2025</a:t>
            </a:fld>
            <a:endParaRPr lang="en-GB" dirty="0"/>
          </a:p>
        </p:txBody>
      </p:sp>
      <p:sp>
        <p:nvSpPr>
          <p:cNvPr id="25" name="Slide Number Placeholder 5">
            <a:extLst>
              <a:ext uri="{FF2B5EF4-FFF2-40B4-BE49-F238E27FC236}">
                <a16:creationId xmlns:a16="http://schemas.microsoft.com/office/drawing/2014/main" id="{93B5B65C-5DE0-4F81-8115-758CDB591F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F4A2ACE-2D85-4F78-818F-BBA6F6F0CC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5530" y="539225"/>
            <a:ext cx="3924300" cy="243438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7200" dirty="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Click to add title</a:t>
            </a:r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4DCD8D3-DF79-446E-9961-5797EE888B4C}"/>
              </a:ext>
            </a:extLst>
          </p:cNvPr>
          <p:cNvCxnSpPr>
            <a:cxnSpLocks/>
          </p:cNvCxnSpPr>
          <p:nvPr userDrawn="1"/>
        </p:nvCxnSpPr>
        <p:spPr>
          <a:xfrm>
            <a:off x="1028700" y="457211"/>
            <a:ext cx="1142999" cy="0"/>
          </a:xfrm>
          <a:prstGeom prst="line">
            <a:avLst/>
          </a:prstGeom>
          <a:ln w="15875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CB4EDDC-C544-421C-905C-A4D40D98A5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5182D509-9528-4261-83F4-67DE45097B71}" type="datetime1">
              <a:rPr lang="en-GB" noProof="0" smtClean="0"/>
              <a:t>13/07/2025</a:t>
            </a:fld>
            <a:endParaRPr lang="en-GB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D9CBFDBF-2D2B-469A-9B2F-72F90474FB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A55D6-2810-4163-9D43-FEDA674E2D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6829" y="573503"/>
            <a:ext cx="10156826" cy="1369591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US" sz="7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9E87E0B-D644-4037-B322-715C648BAD3B}"/>
              </a:ext>
            </a:extLst>
          </p:cNvPr>
          <p:cNvCxnSpPr>
            <a:cxnSpLocks/>
          </p:cNvCxnSpPr>
          <p:nvPr userDrawn="1"/>
        </p:nvCxnSpPr>
        <p:spPr>
          <a:xfrm>
            <a:off x="1028700" y="457211"/>
            <a:ext cx="1142999" cy="0"/>
          </a:xfrm>
          <a:prstGeom prst="line">
            <a:avLst/>
          </a:prstGeom>
          <a:ln w="15875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4195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5">
            <a:extLst>
              <a:ext uri="{FF2B5EF4-FFF2-40B4-BE49-F238E27FC236}">
                <a16:creationId xmlns:a16="http://schemas.microsoft.com/office/drawing/2014/main" id="{940246AD-CE4F-4FD8-BCF6-5BA9ED62ACD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210300" y="3543302"/>
            <a:ext cx="4953000" cy="2849562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Picture Placeholder 13">
            <a:extLst>
              <a:ext uri="{FF2B5EF4-FFF2-40B4-BE49-F238E27FC236}">
                <a16:creationId xmlns:a16="http://schemas.microsoft.com/office/drawing/2014/main" id="{F8ECBB79-D5D3-4ECE-99F9-1B6834629E4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210300" y="465138"/>
            <a:ext cx="4953000" cy="2849562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22">
            <a:extLst>
              <a:ext uri="{FF2B5EF4-FFF2-40B4-BE49-F238E27FC236}">
                <a16:creationId xmlns:a16="http://schemas.microsoft.com/office/drawing/2014/main" id="{C667C6DE-A3D4-4738-B7FC-43FB39FD7A2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61917" y="517972"/>
            <a:ext cx="2956560" cy="1333500"/>
          </a:xfrm>
        </p:spPr>
        <p:txBody>
          <a:bodyPr rtlCol="0">
            <a:noAutofit/>
          </a:bodyPr>
          <a:lstStyle>
            <a:lvl1pPr marL="0" indent="0">
              <a:lnSpc>
                <a:spcPct val="90000"/>
              </a:lnSpc>
              <a:buNone/>
              <a:defRPr sz="8800" b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12C18C04-19C8-4ECC-83E8-6E65128CEF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40130" y="2009776"/>
            <a:ext cx="3924300" cy="2849562"/>
          </a:xfrm>
        </p:spPr>
        <p:txBody>
          <a:bodyPr rtlCol="0">
            <a:normAutofit/>
          </a:bodyPr>
          <a:lstStyle>
            <a:lvl1pPr marL="0" indent="0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2">
                    <a:lumMod val="50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2">
                    <a:lumMod val="50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D14E5D8-EB42-4C87-B4AE-4746909A2D3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039813" y="5067300"/>
            <a:ext cx="3913187" cy="1319213"/>
          </a:xfrm>
        </p:spPr>
        <p:txBody>
          <a:bodyPr rtlCol="0">
            <a:normAutofit/>
          </a:bodyPr>
          <a:lstStyle>
            <a:lvl1pPr>
              <a:defRPr lang="en-US" sz="1600" kern="1200" dirty="0" smtClean="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0649945F-7BBD-4042-AA34-709CE3402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BC12EAE-6163-46B0-965C-FF1F9535DB54}" type="datetime1">
              <a:rPr lang="en-GB" noProof="0" smtClean="0"/>
              <a:t>13/07/2025</a:t>
            </a:fld>
            <a:endParaRPr lang="en-GB" noProof="0"/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51936C4A-DE5F-4BFE-AED0-47E48CD46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981B703-4F1F-41A6-AD71-3FFB2820FF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40130" y="465136"/>
            <a:ext cx="3935647" cy="1340615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US" dirty="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33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7455E70-3AD3-40C3-B441-2AA3E33898D9}" type="datetime1">
              <a:rPr lang="en-GB" noProof="0" smtClean="0"/>
              <a:t>13/07/2025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Biome Light" panose="020B0303030204020804" pitchFamily="34" charset="0"/>
                <a:cs typeface="Biome Light" panose="020B0303030204020804" pitchFamily="34" charset="0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60" r:id="rId6"/>
    <p:sldLayoutId id="2147483654" r:id="rId7"/>
    <p:sldLayoutId id="2147483659" r:id="rId8"/>
    <p:sldLayoutId id="2147483655" r:id="rId9"/>
    <p:sldLayoutId id="2147483656" r:id="rId10"/>
    <p:sldLayoutId id="2147483658" r:id="rId11"/>
    <p:sldLayoutId id="2147483657" r:id="rId12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648" userDrawn="1">
          <p15:clr>
            <a:srgbClr val="F26B43"/>
          </p15:clr>
        </p15:guide>
        <p15:guide id="2" pos="1176" userDrawn="1">
          <p15:clr>
            <a:srgbClr val="F26B43"/>
          </p15:clr>
        </p15:guide>
        <p15:guide id="3" pos="1296" userDrawn="1">
          <p15:clr>
            <a:srgbClr val="F26B43"/>
          </p15:clr>
        </p15:guide>
        <p15:guide id="4" pos="1824" userDrawn="1">
          <p15:clr>
            <a:srgbClr val="F26B43"/>
          </p15:clr>
        </p15:guide>
        <p15:guide id="5" pos="1944" userDrawn="1">
          <p15:clr>
            <a:srgbClr val="F26B43"/>
          </p15:clr>
        </p15:guide>
        <p15:guide id="6" pos="2472" userDrawn="1">
          <p15:clr>
            <a:srgbClr val="F26B43"/>
          </p15:clr>
        </p15:guide>
        <p15:guide id="7" pos="2592" userDrawn="1">
          <p15:clr>
            <a:srgbClr val="F26B43"/>
          </p15:clr>
        </p15:guide>
        <p15:guide id="8" pos="3120" userDrawn="1">
          <p15:clr>
            <a:srgbClr val="F26B43"/>
          </p15:clr>
        </p15:guide>
        <p15:guide id="9" pos="3240" userDrawn="1">
          <p15:clr>
            <a:srgbClr val="F26B43"/>
          </p15:clr>
        </p15:guide>
        <p15:guide id="10" pos="3792" userDrawn="1">
          <p15:clr>
            <a:srgbClr val="F26B43"/>
          </p15:clr>
        </p15:guide>
        <p15:guide id="11" pos="3912" userDrawn="1">
          <p15:clr>
            <a:srgbClr val="F26B43"/>
          </p15:clr>
        </p15:guide>
        <p15:guide id="12" pos="4416" userDrawn="1">
          <p15:clr>
            <a:srgbClr val="F26B43"/>
          </p15:clr>
        </p15:guide>
        <p15:guide id="13" pos="4560" userDrawn="1">
          <p15:clr>
            <a:srgbClr val="F26B43"/>
          </p15:clr>
        </p15:guide>
        <p15:guide id="14" pos="5088" userDrawn="1">
          <p15:clr>
            <a:srgbClr val="F26B43"/>
          </p15:clr>
        </p15:guide>
        <p15:guide id="15" pos="5208" userDrawn="1">
          <p15:clr>
            <a:srgbClr val="F26B43"/>
          </p15:clr>
        </p15:guide>
        <p15:guide id="16" pos="5736" userDrawn="1">
          <p15:clr>
            <a:srgbClr val="F26B43"/>
          </p15:clr>
        </p15:guide>
        <p15:guide id="17" pos="5856" userDrawn="1">
          <p15:clr>
            <a:srgbClr val="F26B43"/>
          </p15:clr>
        </p15:guide>
        <p15:guide id="18" pos="6384" userDrawn="1">
          <p15:clr>
            <a:srgbClr val="F26B43"/>
          </p15:clr>
        </p15:guide>
        <p15:guide id="19" pos="6504" userDrawn="1">
          <p15:clr>
            <a:srgbClr val="F26B43"/>
          </p15:clr>
        </p15:guide>
        <p15:guide id="20" pos="7032" userDrawn="1">
          <p15:clr>
            <a:srgbClr val="F26B43"/>
          </p15:clr>
        </p15:guide>
        <p15:guide id="21" orient="horz" pos="288" userDrawn="1">
          <p15:clr>
            <a:srgbClr val="F26B43"/>
          </p15:clr>
        </p15:guide>
        <p15:guide id="22" orient="horz" pos="1128" userDrawn="1">
          <p15:clr>
            <a:srgbClr val="F26B43"/>
          </p15:clr>
        </p15:guide>
        <p15:guide id="23" orient="horz" pos="1248" userDrawn="1">
          <p15:clr>
            <a:srgbClr val="F26B43"/>
          </p15:clr>
        </p15:guide>
        <p15:guide id="24" orient="horz" pos="2088" userDrawn="1">
          <p15:clr>
            <a:srgbClr val="F26B43"/>
          </p15:clr>
        </p15:guide>
        <p15:guide id="25" orient="horz" pos="2232" userDrawn="1">
          <p15:clr>
            <a:srgbClr val="F26B43"/>
          </p15:clr>
        </p15:guide>
        <p15:guide id="26" orient="horz" pos="3048" userDrawn="1">
          <p15:clr>
            <a:srgbClr val="F26B43"/>
          </p15:clr>
        </p15:guide>
        <p15:guide id="27" orient="horz" pos="3192" userDrawn="1">
          <p15:clr>
            <a:srgbClr val="F26B43"/>
          </p15:clr>
        </p15:guide>
        <p15:guide id="28" orient="horz" pos="40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C9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467C95-DF23-40B9-B265-2E6F3DE29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266" y="1104899"/>
            <a:ext cx="10934904" cy="3192781"/>
          </a:xfrm>
        </p:spPr>
        <p:txBody>
          <a:bodyPr rtlCol="0">
            <a:noAutofit/>
          </a:bodyPr>
          <a:lstStyle/>
          <a:p>
            <a:pPr rtl="0"/>
            <a:r>
              <a:rPr lang="en-GB" sz="6000" dirty="0"/>
              <a:t>Critical perspectives in policy, planning and delivery </a:t>
            </a:r>
            <a:br>
              <a:rPr lang="en-GB" sz="4400" dirty="0"/>
            </a:br>
            <a:br>
              <a:rPr lang="en-GB" sz="4400" dirty="0"/>
            </a:br>
            <a:r>
              <a:rPr lang="en-GB" sz="4400" dirty="0"/>
              <a:t>(ECCP7002/C)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27A48A35-E5E4-4A5F-9F91-BAEA4F5DF21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28700" y="5078186"/>
            <a:ext cx="3222058" cy="1257877"/>
          </a:xfrm>
        </p:spPr>
        <p:txBody>
          <a:bodyPr rtlCol="0"/>
          <a:lstStyle/>
          <a:p>
            <a:pPr rtl="0"/>
            <a:r>
              <a:rPr lang="en-GB" sz="2000" dirty="0"/>
              <a:t>Frances Chester </a:t>
            </a:r>
          </a:p>
          <a:p>
            <a:pPr rtl="0"/>
            <a:r>
              <a:rPr lang="en-GB" sz="2000" dirty="0"/>
              <a:t>1602181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BEC46ADB-55E5-43DA-8E91-C49412A33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743" y="853439"/>
            <a:ext cx="5181486" cy="2242441"/>
          </a:xfrm>
        </p:spPr>
        <p:txBody>
          <a:bodyPr rtlCol="0"/>
          <a:lstStyle/>
          <a:p>
            <a:pPr rtl="0"/>
            <a:r>
              <a:rPr lang="en-GB" dirty="0"/>
              <a:t>Child Poverty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11A7FF5-E7DB-4462-BC64-12126BDC0DF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972050" y="468630"/>
            <a:ext cx="6953250" cy="6263640"/>
          </a:xfrm>
        </p:spPr>
        <p:txBody>
          <a:bodyPr rtlCol="0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Holiday Activities and Food (HAF) Programme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Analyse key enablers and barriers in implementing policy in children and young people’s contexts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Reflect on ways to overcome barriers to effective service delivery 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Present an innovative idea to address on of the barriers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7B234E-FE17-4087-92FD-3802CA26E9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516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EA6B7DE5-BFCC-4EEF-9609-8AA1C7CAD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The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1470" y="1680211"/>
            <a:ext cx="4953000" cy="4720590"/>
          </a:xfrm>
        </p:spPr>
        <p:txBody>
          <a:bodyPr rtlCol="0">
            <a:normAutofit/>
          </a:bodyPr>
          <a:lstStyle/>
          <a:p>
            <a:pPr marL="285750" indent="-285750" rtl="0">
              <a:buFontTx/>
              <a:buChar char="-"/>
            </a:pPr>
            <a:r>
              <a:rPr lang="en-GB" sz="2800" dirty="0"/>
              <a:t>Free healthy meals</a:t>
            </a:r>
          </a:p>
          <a:p>
            <a:pPr marL="285750" indent="-285750" rtl="0">
              <a:buFontTx/>
              <a:buChar char="-"/>
            </a:pPr>
            <a:r>
              <a:rPr lang="en-GB" sz="2800" dirty="0"/>
              <a:t>Enriching activities </a:t>
            </a:r>
          </a:p>
          <a:p>
            <a:pPr marL="285750" indent="-285750" rtl="0">
              <a:buFontTx/>
              <a:buChar char="-"/>
            </a:pPr>
            <a:r>
              <a:rPr lang="en-GB" sz="2800" dirty="0"/>
              <a:t>Nutritional education during school holidays for children eligible for Free School Meals (FSM)</a:t>
            </a:r>
          </a:p>
        </p:txBody>
      </p:sp>
      <p:sp>
        <p:nvSpPr>
          <p:cNvPr id="35" name="Slide Number Placeholder 34">
            <a:extLst>
              <a:ext uri="{FF2B5EF4-FFF2-40B4-BE49-F238E27FC236}">
                <a16:creationId xmlns:a16="http://schemas.microsoft.com/office/drawing/2014/main" id="{5789CCB9-138D-4D90-8AFB-AC5C736125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3</a:t>
            </a:fld>
            <a:endParaRPr lang="en-GB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813A5E3D-5EC5-2BD1-9910-90118D9641E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5048" r="5048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91C598B5-59AF-8C3D-6E13-9AED150B800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l="27966" r="27966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D02BA36F-414E-6BDE-8E00-38355404D364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5"/>
          <a:srcRect l="24321" r="24321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2936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9055465-EA9F-436E-A0C3-64912E06B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8575" y="2673805"/>
            <a:ext cx="5901106" cy="1510390"/>
          </a:xfrm>
        </p:spPr>
        <p:txBody>
          <a:bodyPr rtlCol="0">
            <a:normAutofit fontScale="90000"/>
          </a:bodyPr>
          <a:lstStyle/>
          <a:p>
            <a:pPr algn="ctr" rtl="0"/>
            <a:r>
              <a:rPr lang="en-GB" dirty="0"/>
              <a:t>Why It Matters – Child Poverty in the United Kingdom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2A646C9-A1ED-D2A3-C270-246E26884F3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22910" y="651511"/>
            <a:ext cx="3794760" cy="2068829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2800" dirty="0"/>
              <a:t>4.2 million children in the UK live in poverty </a:t>
            </a:r>
            <a:br>
              <a:rPr lang="en-GB" sz="2800" dirty="0"/>
            </a:br>
            <a:r>
              <a:rPr lang="en-GB" sz="2800" dirty="0"/>
              <a:t>(CPAG, 2024)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FA1F22B-E28E-6E4E-4043-89644F49AF8C}"/>
              </a:ext>
            </a:extLst>
          </p:cNvPr>
          <p:cNvSpPr txBox="1">
            <a:spLocks/>
          </p:cNvSpPr>
          <p:nvPr/>
        </p:nvSpPr>
        <p:spPr>
          <a:xfrm>
            <a:off x="6880861" y="547826"/>
            <a:ext cx="3794760" cy="20688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8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800" dirty="0"/>
              <a:t>Cost of living crisis has widened inequalities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4B4E54A-E882-D11D-8294-5A17AC91504C}"/>
              </a:ext>
            </a:extLst>
          </p:cNvPr>
          <p:cNvSpPr txBox="1">
            <a:spLocks/>
          </p:cNvSpPr>
          <p:nvPr/>
        </p:nvSpPr>
        <p:spPr>
          <a:xfrm>
            <a:off x="723900" y="4685484"/>
            <a:ext cx="3794760" cy="20688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8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800" dirty="0"/>
              <a:t>Impacts of poor nutrition</a:t>
            </a:r>
            <a:br>
              <a:rPr lang="en-GB" sz="2800" dirty="0"/>
            </a:br>
            <a:r>
              <a:rPr lang="en-GB" sz="2800" dirty="0"/>
              <a:t>(Reeves et al, 2023)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19A25A8-AA1D-D4BC-4D4E-BEC5D6C8E6BF}"/>
              </a:ext>
            </a:extLst>
          </p:cNvPr>
          <p:cNvSpPr txBox="1">
            <a:spLocks/>
          </p:cNvSpPr>
          <p:nvPr/>
        </p:nvSpPr>
        <p:spPr>
          <a:xfrm>
            <a:off x="6972301" y="4581799"/>
            <a:ext cx="3794760" cy="20688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8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800" dirty="0"/>
              <a:t>CYP services are under pressure to act as a safety net</a:t>
            </a:r>
          </a:p>
        </p:txBody>
      </p:sp>
    </p:spTree>
    <p:extLst>
      <p:ext uri="{BB962C8B-B14F-4D97-AF65-F5344CB8AC3E}">
        <p14:creationId xmlns:p14="http://schemas.microsoft.com/office/powerpoint/2010/main" val="1912012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12C9AE-0F06-74EE-7A3A-ED665EEC01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F9588C-FAE5-4194-1CFB-B782B89659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15450" y="6486982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pic>
        <p:nvPicPr>
          <p:cNvPr id="5" name="Picture 4" descr="A diagram of a problem&#10;&#10;AI-generated content may be incorrect.">
            <a:extLst>
              <a:ext uri="{FF2B5EF4-FFF2-40B4-BE49-F238E27FC236}">
                <a16:creationId xmlns:a16="http://schemas.microsoft.com/office/drawing/2014/main" id="{04B2AAC8-525A-D6E2-3D43-01AAA733E8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9592" y="1222464"/>
            <a:ext cx="7288652" cy="4860925"/>
          </a:xfrm>
          <a:prstGeom prst="rect">
            <a:avLst/>
          </a:prstGeom>
          <a:noFill/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B6D8D29D-9AE1-D8BE-D2ED-2BB0EA8E8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074" y="-48126"/>
            <a:ext cx="10499725" cy="1355724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Understanding the </a:t>
            </a:r>
            <a:r>
              <a:rPr lang="en-GB"/>
              <a:t>policy cycle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16D8DBA-2A33-C98E-C770-A90BBCD295C9}"/>
              </a:ext>
            </a:extLst>
          </p:cNvPr>
          <p:cNvSpPr txBox="1">
            <a:spLocks/>
          </p:cNvSpPr>
          <p:nvPr/>
        </p:nvSpPr>
        <p:spPr>
          <a:xfrm>
            <a:off x="6403918" y="6217920"/>
            <a:ext cx="6246075" cy="7615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0000" indent="-360000" algn="ctr" defTabSz="914400" rtl="0" eaLnBrk="1" latinLnBrk="0" hangingPunct="1">
              <a:lnSpc>
                <a:spcPct val="150000"/>
              </a:lnSpc>
              <a:spcBef>
                <a:spcPts val="1000"/>
              </a:spcBef>
              <a:buClr>
                <a:schemeClr val="accent3"/>
              </a:buClr>
              <a:buFont typeface="Wingdings" panose="05000000000000000000" pitchFamily="2" charset="2"/>
              <a:buChar char=""/>
              <a:defRPr sz="2000" kern="1200" spc="5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600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2000" b="0" i="1" kern="1200" spc="50" baseline="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80000" indent="-3600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accent3"/>
              </a:buClr>
              <a:buFont typeface="Wingdings" panose="05000000000000000000" pitchFamily="2" charset="2"/>
              <a:buChar char=""/>
              <a:defRPr sz="2000" kern="1200" spc="5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00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accent3"/>
              </a:buClr>
              <a:buFontTx/>
              <a:buNone/>
              <a:defRPr sz="2000" b="0" i="1" kern="1200" spc="50" baseline="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00000" indent="-3600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accent3"/>
              </a:buClr>
              <a:buFont typeface="Wingdings" panose="05000000000000000000" pitchFamily="2" charset="2"/>
              <a:buChar char=""/>
              <a:defRPr sz="2000" kern="1200" spc="5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8FA3A3"/>
              </a:buClr>
            </a:pPr>
            <a:r>
              <a:rPr lang="en-GB" dirty="0">
                <a:solidFill>
                  <a:srgbClr val="AA9D92">
                    <a:alpha val="60000"/>
                  </a:srgbClr>
                </a:solidFill>
                <a:latin typeface="Avenir Next LT Pro"/>
              </a:rPr>
              <a:t>5-step policy cycle model (Benoit, 2013)</a:t>
            </a:r>
          </a:p>
        </p:txBody>
      </p:sp>
    </p:spTree>
    <p:extLst>
      <p:ext uri="{BB962C8B-B14F-4D97-AF65-F5344CB8AC3E}">
        <p14:creationId xmlns:p14="http://schemas.microsoft.com/office/powerpoint/2010/main" val="2835473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27">
            <a:extLst>
              <a:ext uri="{FF2B5EF4-FFF2-40B4-BE49-F238E27FC236}">
                <a16:creationId xmlns:a16="http://schemas.microsoft.com/office/drawing/2014/main" id="{BF59AC89-2307-4F1C-962F-D954A6C80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6626" y="1604471"/>
            <a:ext cx="7005319" cy="2708910"/>
          </a:xfrm>
        </p:spPr>
        <p:txBody>
          <a:bodyPr rtlCol="0">
            <a:normAutofit fontScale="90000"/>
          </a:bodyPr>
          <a:lstStyle/>
          <a:p>
            <a:r>
              <a:rPr lang="en-GB" sz="2700" b="1" dirty="0"/>
              <a:t>“Policy implementation is shaped by a range of enablers and barriers — enablers such as stakeholder engagement, leadership, and resource availability can facilitate uptake, while barriers including poor coordination, lack of funding, and unclear policy goals can hinder effective practice.”</a:t>
            </a:r>
            <a:br>
              <a:rPr lang="en-GB" dirty="0"/>
            </a:b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D25A50B-BB2E-4F06-82AE-76A92D7CC3B8}"/>
              </a:ext>
            </a:extLst>
          </p:cNvPr>
          <p:cNvSpPr txBox="1"/>
          <p:nvPr/>
        </p:nvSpPr>
        <p:spPr>
          <a:xfrm>
            <a:off x="6384071" y="5534649"/>
            <a:ext cx="5149850" cy="50545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lvl="0">
              <a:lnSpc>
                <a:spcPct val="150000"/>
              </a:lnSpc>
              <a:spcBef>
                <a:spcPts val="0"/>
              </a:spcBef>
              <a:buNone/>
              <a:defRPr lang="en-US" sz="2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algn="r" rtl="0"/>
            <a:r>
              <a:rPr lang="en-GB" dirty="0"/>
              <a:t>(Hudson et al, 2019)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740F1142-57E3-40C3-9A2A-3B1C897590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66449" y="6435161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(Google Images, 2025)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ED61D9CF-8ACA-4237-8E03-D79B6B89F0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6</a:t>
            </a:fld>
            <a:endParaRPr lang="en-GB"/>
          </a:p>
        </p:txBody>
      </p:sp>
      <p:sp>
        <p:nvSpPr>
          <p:cNvPr id="2" name="Title 3">
            <a:extLst>
              <a:ext uri="{FF2B5EF4-FFF2-40B4-BE49-F238E27FC236}">
                <a16:creationId xmlns:a16="http://schemas.microsoft.com/office/drawing/2014/main" id="{5C658C2D-FBB2-DE9E-9CA9-F5408D48DF99}"/>
              </a:ext>
            </a:extLst>
          </p:cNvPr>
          <p:cNvSpPr txBox="1">
            <a:spLocks/>
          </p:cNvSpPr>
          <p:nvPr/>
        </p:nvSpPr>
        <p:spPr>
          <a:xfrm>
            <a:off x="4480447" y="407085"/>
            <a:ext cx="6027419" cy="135572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None/>
              <a:defRPr sz="2000" kern="1200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/>
              <a:t>Enablers and Barriers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69F116-8161-B45E-57A8-A96BDECCA5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-861913" y="1721338"/>
            <a:ext cx="6233815" cy="3193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999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9E24BCE-48CF-4EA0-8CEE-DABDE8C63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795" y="514928"/>
            <a:ext cx="8991563" cy="1005839"/>
          </a:xfrm>
        </p:spPr>
        <p:txBody>
          <a:bodyPr rtlCol="0"/>
          <a:lstStyle/>
          <a:p>
            <a:pPr rtl="0"/>
            <a:r>
              <a:rPr lang="en-GB" dirty="0"/>
              <a:t>Enablers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6EBE147A-9B99-4FFD-BC53-05C5BD025E3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85178" y="1825522"/>
            <a:ext cx="1866900" cy="711200"/>
          </a:xfrm>
        </p:spPr>
        <p:txBody>
          <a:bodyPr rtlCol="0"/>
          <a:lstStyle/>
          <a:p>
            <a:pPr rtl="0"/>
            <a:r>
              <a:rPr lang="en-GB" dirty="0"/>
              <a:t>Multi-agency collaboration</a:t>
            </a:r>
            <a:endParaRPr lang="en-GB" sz="1400" dirty="0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B28CF967-AF84-4550-882F-01B6C8B02C7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291451" y="1853391"/>
            <a:ext cx="1866900" cy="711200"/>
          </a:xfrm>
        </p:spPr>
        <p:txBody>
          <a:bodyPr rtlCol="0"/>
          <a:lstStyle/>
          <a:p>
            <a:pPr rtl="0"/>
            <a:r>
              <a:rPr lang="en-GB" dirty="0"/>
              <a:t>Clear targeting criteria</a:t>
            </a:r>
            <a:endParaRPr lang="en-GB" sz="1400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CA6C2C2-4BD8-4FEE-965C-BE8235FB383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253955" y="1853391"/>
            <a:ext cx="1866900" cy="711200"/>
          </a:xfrm>
        </p:spPr>
        <p:txBody>
          <a:bodyPr rtlCol="0"/>
          <a:lstStyle/>
          <a:p>
            <a:pPr rtl="0"/>
            <a:r>
              <a:rPr lang="en-GB" dirty="0"/>
              <a:t>Evidence based design</a:t>
            </a:r>
            <a:endParaRPr lang="en-GB" sz="1400" dirty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CF7E2B50-41CF-47DF-94E2-23B31B1BEC2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216460" y="1853391"/>
            <a:ext cx="1866900" cy="711200"/>
          </a:xfrm>
        </p:spPr>
        <p:txBody>
          <a:bodyPr rtlCol="0"/>
          <a:lstStyle/>
          <a:p>
            <a:pPr rtl="0"/>
            <a:r>
              <a:rPr lang="en-GB" dirty="0"/>
              <a:t>Government funding ring-fenced</a:t>
            </a:r>
          </a:p>
        </p:txBody>
      </p:sp>
      <p:sp>
        <p:nvSpPr>
          <p:cNvPr id="36" name="Date Placeholder 35">
            <a:extLst>
              <a:ext uri="{FF2B5EF4-FFF2-40B4-BE49-F238E27FC236}">
                <a16:creationId xmlns:a16="http://schemas.microsoft.com/office/drawing/2014/main" id="{F6CE792E-745D-4408-9AB1-740D556972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149910" y="6378569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(Google Images, 2025)</a:t>
            </a:r>
          </a:p>
        </p:txBody>
      </p:sp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BF214639-68C6-49E7-90D4-F4DAFEFBFE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7</a:t>
            </a:fld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04CE3C6-77B4-8433-DD1C-27D0E7931BE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630" r="25256"/>
          <a:stretch>
            <a:fillRect/>
          </a:stretch>
        </p:blipFill>
        <p:spPr>
          <a:xfrm>
            <a:off x="523124" y="2841477"/>
            <a:ext cx="2353426" cy="2848123"/>
          </a:xfrm>
          <a:prstGeom prst="rect">
            <a:avLst/>
          </a:prstGeom>
        </p:spPr>
      </p:pic>
      <p:pic>
        <p:nvPicPr>
          <p:cNvPr id="30" name="Picture Placeholder 29">
            <a:extLst>
              <a:ext uri="{FF2B5EF4-FFF2-40B4-BE49-F238E27FC236}">
                <a16:creationId xmlns:a16="http://schemas.microsoft.com/office/drawing/2014/main" id="{31DD7A11-98B7-F068-C038-649C98544945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4"/>
          <a:srcRect l="19543" r="19543"/>
          <a:stretch>
            <a:fillRect/>
          </a:stretch>
        </p:blipFill>
        <p:spPr>
          <a:xfrm>
            <a:off x="3375517" y="2869348"/>
            <a:ext cx="1874874" cy="2848123"/>
          </a:xfrm>
          <a:prstGeom prst="rect">
            <a:avLst/>
          </a:prstGeom>
        </p:spPr>
      </p:pic>
      <p:pic>
        <p:nvPicPr>
          <p:cNvPr id="34" name="Picture Placeholder 33">
            <a:extLst>
              <a:ext uri="{FF2B5EF4-FFF2-40B4-BE49-F238E27FC236}">
                <a16:creationId xmlns:a16="http://schemas.microsoft.com/office/drawing/2014/main" id="{855F9D66-CFFB-3F25-21AE-118A6C9835D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/>
          <a:srcRect l="6165" r="6165"/>
          <a:stretch>
            <a:fillRect/>
          </a:stretch>
        </p:blipFill>
        <p:spPr>
          <a:xfrm>
            <a:off x="5909273" y="2672567"/>
            <a:ext cx="2353425" cy="3125453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969C9A11-F4E5-D5C9-A645-893614C40A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21580" y="2811231"/>
            <a:ext cx="2353425" cy="2848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546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94C1777-B62D-468E-BE34-64A07CED0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565" y="543286"/>
            <a:ext cx="6674802" cy="65532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Barriers</a:t>
            </a:r>
          </a:p>
        </p:txBody>
      </p:sp>
      <p:sp>
        <p:nvSpPr>
          <p:cNvPr id="5" name="Text Placeholder 20">
            <a:extLst>
              <a:ext uri="{FF2B5EF4-FFF2-40B4-BE49-F238E27FC236}">
                <a16:creationId xmlns:a16="http://schemas.microsoft.com/office/drawing/2014/main" id="{81459C9C-7C56-23C8-399B-EA2C03113AB3}"/>
              </a:ext>
            </a:extLst>
          </p:cNvPr>
          <p:cNvSpPr txBox="1">
            <a:spLocks/>
          </p:cNvSpPr>
          <p:nvPr/>
        </p:nvSpPr>
        <p:spPr>
          <a:xfrm>
            <a:off x="602565" y="1877982"/>
            <a:ext cx="1866900" cy="711200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/>
              <a:t>Eligibility is narrow</a:t>
            </a:r>
          </a:p>
        </p:txBody>
      </p:sp>
      <p:sp>
        <p:nvSpPr>
          <p:cNvPr id="7" name="Text Placeholder 22">
            <a:extLst>
              <a:ext uri="{FF2B5EF4-FFF2-40B4-BE49-F238E27FC236}">
                <a16:creationId xmlns:a16="http://schemas.microsoft.com/office/drawing/2014/main" id="{CD0CDFBA-4A2C-57F3-440A-5179AE2BC697}"/>
              </a:ext>
            </a:extLst>
          </p:cNvPr>
          <p:cNvSpPr txBox="1">
            <a:spLocks/>
          </p:cNvSpPr>
          <p:nvPr/>
        </p:nvSpPr>
        <p:spPr>
          <a:xfrm>
            <a:off x="2891401" y="1900842"/>
            <a:ext cx="1866900" cy="711200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/>
              <a:t>Stigma and uptake issues</a:t>
            </a:r>
          </a:p>
        </p:txBody>
      </p:sp>
      <p:sp>
        <p:nvSpPr>
          <p:cNvPr id="8" name="Text Placeholder 23">
            <a:extLst>
              <a:ext uri="{FF2B5EF4-FFF2-40B4-BE49-F238E27FC236}">
                <a16:creationId xmlns:a16="http://schemas.microsoft.com/office/drawing/2014/main" id="{BAFCFBAA-D1B3-8949-FE30-F6628055FEA5}"/>
              </a:ext>
            </a:extLst>
          </p:cNvPr>
          <p:cNvSpPr txBox="1">
            <a:spLocks/>
          </p:cNvSpPr>
          <p:nvPr/>
        </p:nvSpPr>
        <p:spPr>
          <a:xfrm>
            <a:off x="5517538" y="1772321"/>
            <a:ext cx="1866900" cy="711200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/>
              <a:t>Operational and logistical challenges</a:t>
            </a:r>
          </a:p>
        </p:txBody>
      </p:sp>
      <p:sp>
        <p:nvSpPr>
          <p:cNvPr id="14" name="Text Placeholder 22">
            <a:extLst>
              <a:ext uri="{FF2B5EF4-FFF2-40B4-BE49-F238E27FC236}">
                <a16:creationId xmlns:a16="http://schemas.microsoft.com/office/drawing/2014/main" id="{88566A5D-97A3-6ACA-0252-279E0E33564B}"/>
              </a:ext>
            </a:extLst>
          </p:cNvPr>
          <p:cNvSpPr txBox="1">
            <a:spLocks/>
          </p:cNvSpPr>
          <p:nvPr/>
        </p:nvSpPr>
        <p:spPr>
          <a:xfrm>
            <a:off x="8092440" y="1912943"/>
            <a:ext cx="1866900" cy="711200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/>
              <a:t>Short-term funding</a:t>
            </a:r>
          </a:p>
        </p:txBody>
      </p:sp>
      <p:sp>
        <p:nvSpPr>
          <p:cNvPr id="15" name="Text Placeholder 22">
            <a:extLst>
              <a:ext uri="{FF2B5EF4-FFF2-40B4-BE49-F238E27FC236}">
                <a16:creationId xmlns:a16="http://schemas.microsoft.com/office/drawing/2014/main" id="{B2FC40B3-52AB-8BE4-64DA-9CCE292AE434}"/>
              </a:ext>
            </a:extLst>
          </p:cNvPr>
          <p:cNvSpPr txBox="1">
            <a:spLocks/>
          </p:cNvSpPr>
          <p:nvPr/>
        </p:nvSpPr>
        <p:spPr>
          <a:xfrm>
            <a:off x="10134211" y="1937211"/>
            <a:ext cx="1866900" cy="711200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/>
              <a:t>Lack of CYP’s voices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30CFBB4-E83A-6AD1-9806-5E4003A473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354" r="24634"/>
          <a:stretch>
            <a:fillRect/>
          </a:stretch>
        </p:blipFill>
        <p:spPr>
          <a:xfrm>
            <a:off x="365989" y="2897215"/>
            <a:ext cx="2136613" cy="284812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7692DD5-C777-E3AF-F3A6-C40CE81191D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074" t="13333" r="26259" b="7922"/>
          <a:stretch>
            <a:fillRect/>
          </a:stretch>
        </p:blipFill>
        <p:spPr>
          <a:xfrm>
            <a:off x="2837528" y="2897215"/>
            <a:ext cx="2086060" cy="284812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D26A22B-DE9F-19D2-FAC4-3EEF73167B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554" y="2897215"/>
            <a:ext cx="1866900" cy="284812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38DD7F4-A36D-BD1F-166E-CB5ABBDAA31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0591" r="21613"/>
          <a:stretch>
            <a:fillRect/>
          </a:stretch>
        </p:blipFill>
        <p:spPr>
          <a:xfrm>
            <a:off x="7393276" y="2936276"/>
            <a:ext cx="1961196" cy="288992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2A866BA-6036-7FB0-E03E-1602E961D6E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0073" t="9714" r="19349" b="6714"/>
          <a:stretch>
            <a:fillRect/>
          </a:stretch>
        </p:blipFill>
        <p:spPr>
          <a:xfrm>
            <a:off x="9665142" y="2897214"/>
            <a:ext cx="2086060" cy="2889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137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E19BF1C0-EE32-4EEE-9539-CE8473AA2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764" y="584945"/>
            <a:ext cx="10865936" cy="2434386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Policy Implications to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BD264-B274-4D4C-8E2B-C6F7606B254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737860" y="1981200"/>
            <a:ext cx="5425440" cy="4473575"/>
          </a:xfrm>
        </p:spPr>
        <p:txBody>
          <a:bodyPr rtlCol="0">
            <a:normAutofit/>
          </a:bodyPr>
          <a:lstStyle/>
          <a:p>
            <a:pPr marL="0" indent="0" rtl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  <a:cs typeface="Biome Light" panose="020B0303030204020804" pitchFamily="34" charset="0"/>
              </a:rPr>
              <a:t>Positive</a:t>
            </a:r>
          </a:p>
          <a:p>
            <a:pPr>
              <a:buFontTx/>
              <a:buChar char="-"/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cs typeface="Biome Light" panose="020B0303030204020804" pitchFamily="34" charset="0"/>
              </a:rPr>
              <a:t>Relationship building </a:t>
            </a:r>
          </a:p>
          <a:p>
            <a:pPr>
              <a:buFontTx/>
              <a:buChar char="-"/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cs typeface="Biome Light" panose="020B0303030204020804" pitchFamily="34" charset="0"/>
              </a:rPr>
              <a:t>Reducing isolation and learning loss</a:t>
            </a:r>
          </a:p>
          <a:p>
            <a:pPr marL="0" indent="0" rtl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  <a:cs typeface="Biome Light" panose="020B0303030204020804" pitchFamily="34" charset="0"/>
              </a:rPr>
              <a:t>Negative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cs typeface="Biome Light" panose="020B0303030204020804" pitchFamily="34" charset="0"/>
              </a:rPr>
              <a:t>Many children unsupported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cs typeface="Biome Light" panose="020B0303030204020804" pitchFamily="34" charset="0"/>
              </a:rPr>
              <a:t>Over-prescribed services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cs typeface="Biome Light" panose="020B0303030204020804" pitchFamily="34" charset="0"/>
              </a:rPr>
              <a:t>Not reaching the communities with the greatest need</a:t>
            </a:r>
          </a:p>
          <a:p>
            <a:pPr rtl="0"/>
            <a:endParaRPr lang="en-GB" sz="1600" dirty="0">
              <a:solidFill>
                <a:schemeClr val="tx2">
                  <a:lumMod val="50000"/>
                </a:schemeClr>
              </a:solidFill>
              <a:cs typeface="Biome Light" panose="020B0303030204020804" pitchFamily="34" charset="0"/>
            </a:endParaRPr>
          </a:p>
        </p:txBody>
      </p:sp>
      <p:sp>
        <p:nvSpPr>
          <p:cNvPr id="31" name="Slide Number Placeholder 30">
            <a:extLst>
              <a:ext uri="{FF2B5EF4-FFF2-40B4-BE49-F238E27FC236}">
                <a16:creationId xmlns:a16="http://schemas.microsoft.com/office/drawing/2014/main" id="{AD175D2A-0058-45E0-AAF6-7260876F00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9</a:t>
            </a:fld>
            <a:endParaRPr lang="en-GB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417C06BE-DF8D-CA0E-9A1A-824EA8DC94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5405" r="15405"/>
          <a:stretch>
            <a:fillRect/>
          </a:stretch>
        </p:blipFill>
        <p:spPr>
          <a:xfrm>
            <a:off x="640080" y="2808630"/>
            <a:ext cx="4354830" cy="367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0A931-F348-4A41-A5F4-69657F3CA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349634"/>
            <a:ext cx="9490710" cy="2434386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Barrier Reduction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BD264-B274-4D4C-8E2B-C6F7606B254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33076" y="3197412"/>
            <a:ext cx="3108960" cy="2644589"/>
          </a:xfrm>
          <a:ln>
            <a:solidFill>
              <a:srgbClr val="AA9D92"/>
            </a:solidFill>
          </a:ln>
        </p:spPr>
        <p:txBody>
          <a:bodyPr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>
                <a:solidFill>
                  <a:srgbClr val="C0C9C2">
                    <a:lumMod val="50000"/>
                  </a:srgbClr>
                </a:solidFill>
                <a:cs typeface="Biome Light" panose="020B0303030204020804" pitchFamily="34" charset="0"/>
              </a:rPr>
              <a:t>Local discretionary funding</a:t>
            </a:r>
            <a:endParaRPr lang="en-GB" sz="2400" b="0" i="0" u="none" strike="noStrike" kern="1200" cap="none" spc="0" normalizeH="0" noProof="0" dirty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ea typeface="+mn-ea"/>
              <a:cs typeface="Biome Light" panose="020B0303030204020804" pitchFamily="34" charset="0"/>
            </a:endParaRPr>
          </a:p>
          <a:p>
            <a:pPr rtl="0">
              <a:defRPr/>
            </a:pPr>
            <a:r>
              <a:rPr lang="en-GB" sz="1600" dirty="0">
                <a:solidFill>
                  <a:schemeClr val="tx2">
                    <a:lumMod val="50000"/>
                  </a:schemeClr>
                </a:solidFill>
                <a:cs typeface="Biome Light" panose="020B0303030204020804" pitchFamily="34" charset="0"/>
              </a:rPr>
              <a:t>Some councils are utilising local discretionary funding to widen edibility </a:t>
            </a:r>
            <a:endParaRPr lang="en-GB" sz="1600" dirty="0">
              <a:solidFill>
                <a:srgbClr val="C0C9C2">
                  <a:lumMod val="50000"/>
                </a:srgbClr>
              </a:solidFill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ea typeface="+mn-ea"/>
              <a:cs typeface="Biome Light" panose="020B03030302040208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C0C9C2">
                  <a:lumMod val="50000"/>
                </a:srgbClr>
              </a:solidFill>
              <a:effectLst/>
              <a:uLnTx/>
              <a:uFillTx/>
              <a:ea typeface="+mn-ea"/>
              <a:cs typeface="Biome Light" panose="020B0303030204020804" pitchFamily="34" charset="0"/>
            </a:endParaRPr>
          </a:p>
          <a:p>
            <a:pPr rtl="0"/>
            <a:endParaRPr lang="en-GB" sz="1600" dirty="0">
              <a:solidFill>
                <a:schemeClr val="tx2">
                  <a:lumMod val="50000"/>
                </a:schemeClr>
              </a:solidFill>
              <a:cs typeface="Biome Light" panose="020B0303030204020804" pitchFamily="34" charset="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EC41F11-47BD-44B1-BF22-D3C7965626E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41520" y="3239247"/>
            <a:ext cx="3108960" cy="2602753"/>
          </a:xfrm>
          <a:ln>
            <a:solidFill>
              <a:srgbClr val="AA9D92"/>
            </a:solidFill>
          </a:ln>
        </p:spPr>
        <p:txBody>
          <a:bodyPr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0" i="0" u="none" strike="noStrike" kern="1200" cap="none" spc="0" normalizeH="0" noProof="0" dirty="0">
                <a:ln>
                  <a:noFill/>
                </a:ln>
                <a:solidFill>
                  <a:srgbClr val="C0C9C2">
                    <a:lumMod val="50000"/>
                  </a:srgbClr>
                </a:solidFill>
                <a:effectLst/>
                <a:uLnTx/>
                <a:uFillTx/>
                <a:ea typeface="+mn-ea"/>
                <a:cs typeface="Biome Light" panose="020B0303030204020804" pitchFamily="34" charset="0"/>
              </a:rPr>
              <a:t>Partnership Working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solidFill>
                  <a:srgbClr val="C0C9C2">
                    <a:lumMod val="50000"/>
                  </a:srgbClr>
                </a:solidFill>
                <a:cs typeface="Biome Light" panose="020B0303030204020804" pitchFamily="34" charset="0"/>
              </a:rPr>
              <a:t>Some programmes and services are partnering with faith and voluntary sector organisations to reach marginalised families</a:t>
            </a:r>
            <a:endParaRPr lang="en-GB" dirty="0"/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34CC2084-FCB9-4F4B-8B47-44B2A81D523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054340" y="3239247"/>
            <a:ext cx="3108960" cy="2602753"/>
          </a:xfrm>
          <a:ln>
            <a:solidFill>
              <a:srgbClr val="AA9D92"/>
            </a:solidFill>
          </a:ln>
        </p:spPr>
        <p:txBody>
          <a:bodyPr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0" i="0" u="none" strike="noStrike" kern="1200" cap="none" spc="0" normalizeH="0" noProof="0" dirty="0">
                <a:ln>
                  <a:noFill/>
                </a:ln>
                <a:solidFill>
                  <a:srgbClr val="C0C9C2">
                    <a:lumMod val="50000"/>
                  </a:srgbClr>
                </a:solidFill>
                <a:effectLst/>
                <a:uLnTx/>
                <a:uFillTx/>
                <a:ea typeface="+mn-ea"/>
                <a:cs typeface="Biome Light" panose="020B0303030204020804" pitchFamily="34" charset="0"/>
              </a:rPr>
              <a:t>Use of digital platforms</a:t>
            </a:r>
          </a:p>
          <a:p>
            <a:pPr marL="228600" indent="-228600" rtl="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rgbClr val="C0C9C2">
                    <a:lumMod val="50000"/>
                  </a:srgbClr>
                </a:solidFill>
                <a:cs typeface="Biome Light" panose="020B0303030204020804" pitchFamily="34" charset="0"/>
              </a:rPr>
              <a:t>Digital registration platforms are being utilised to simplify uptake and ‘advertise’ services to improve service uptake numbers </a:t>
            </a:r>
          </a:p>
        </p:txBody>
      </p:sp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25AC8E0E-F9A1-4D3C-8AB5-4C215FD5C6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665DEB-AE4E-68F8-D2E6-BF749E7BF0A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65990" y="2525031"/>
            <a:ext cx="3333570" cy="517978"/>
          </a:xfrm>
        </p:spPr>
        <p:txBody>
          <a:bodyPr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>
                <a:solidFill>
                  <a:srgbClr val="C0C9C2">
                    <a:lumMod val="50000"/>
                  </a:srgbClr>
                </a:solidFill>
                <a:cs typeface="Biome Light" panose="020B0303030204020804" pitchFamily="34" charset="0"/>
              </a:rPr>
              <a:t>Current Methods</a:t>
            </a:r>
            <a:endParaRPr lang="en-GB" sz="1600" dirty="0">
              <a:solidFill>
                <a:schemeClr val="tx2">
                  <a:lumMod val="50000"/>
                </a:schemeClr>
              </a:solidFill>
              <a:cs typeface="Biome Light" panose="020B03030302040208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398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3A48F-6C9B-4B6F-9063-4E2B2F6CF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417" y="917032"/>
            <a:ext cx="11047521" cy="1369591"/>
          </a:xfrm>
        </p:spPr>
        <p:txBody>
          <a:bodyPr rtlCol="0"/>
          <a:lstStyle/>
          <a:p>
            <a:pPr rtl="0"/>
            <a:r>
              <a:rPr lang="en-GB" dirty="0"/>
              <a:t>Proposal: Community-Led Youth Food Hubs</a:t>
            </a:r>
          </a:p>
        </p:txBody>
      </p:sp>
      <p:graphicFrame>
        <p:nvGraphicFramePr>
          <p:cNvPr id="23" name="Table 23">
            <a:extLst>
              <a:ext uri="{FF2B5EF4-FFF2-40B4-BE49-F238E27FC236}">
                <a16:creationId xmlns:a16="http://schemas.microsoft.com/office/drawing/2014/main" id="{A4779ED5-F550-4DD0-A629-AFB3A45D79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5048978"/>
              </p:ext>
            </p:extLst>
          </p:nvPr>
        </p:nvGraphicFramePr>
        <p:xfrm>
          <a:off x="896828" y="2649128"/>
          <a:ext cx="10134600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67300">
                  <a:extLst>
                    <a:ext uri="{9D8B030D-6E8A-4147-A177-3AD203B41FA5}">
                      <a16:colId xmlns:a16="http://schemas.microsoft.com/office/drawing/2014/main" val="3007200546"/>
                    </a:ext>
                  </a:extLst>
                </a:gridCol>
                <a:gridCol w="5067300">
                  <a:extLst>
                    <a:ext uri="{9D8B030D-6E8A-4147-A177-3AD203B41FA5}">
                      <a16:colId xmlns:a16="http://schemas.microsoft.com/office/drawing/2014/main" val="1309975012"/>
                    </a:ext>
                  </a:extLst>
                </a:gridCol>
              </a:tblGrid>
              <a:tr h="10972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2000" b="0" i="0" u="none" strike="noStrike" kern="1200" cap="none" spc="0" normalizeH="0" noProof="0" dirty="0">
                          <a:ln>
                            <a:noFill/>
                          </a:ln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Biome Light" panose="020B0303030204020804" pitchFamily="34" charset="0"/>
                        </a:rPr>
                        <a:t>Year round, youth-run community spaces</a:t>
                      </a:r>
                      <a:endParaRPr lang="en-GB" sz="1400" b="0" i="0" u="none" strike="noStrike" kern="1200" cap="none" spc="0" normalizeH="0" noProof="0" dirty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Biome Light" panose="020B03030302040208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2000" b="0" i="0" u="none" strike="noStrike" kern="1200" cap="none" spc="0" normalizeH="0" noProof="0" dirty="0">
                          <a:ln>
                            <a:noFill/>
                          </a:ln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Biome Light" panose="020B0303030204020804" pitchFamily="34" charset="0"/>
                        </a:rPr>
                        <a:t>Building on children and young people’s voices, and community ownership</a:t>
                      </a:r>
                      <a:endParaRPr lang="en-GB" sz="1400" b="0" i="0" u="none" strike="noStrike" kern="1200" cap="none" spc="0" normalizeH="0" noProof="0" dirty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Biome Light" panose="020B03030302040208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315998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2000" b="0" i="0" u="none" strike="noStrike" kern="1200" cap="none" spc="0" normalizeH="0" noProof="0" dirty="0">
                          <a:ln>
                            <a:noFill/>
                          </a:ln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Biome Light" panose="020B0303030204020804" pitchFamily="34" charset="0"/>
                        </a:rPr>
                        <a:t>Offering safe-spaces with recreational activities and educative sessions</a:t>
                      </a:r>
                      <a:endParaRPr lang="en-GB" sz="1400" b="0" i="0" u="none" strike="noStrike" kern="1200" cap="none" spc="0" normalizeH="0" noProof="0" dirty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Biome Light" panose="020B03030302040208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2000" b="0" i="0" u="none" strike="noStrike" kern="1200" cap="none" spc="0" normalizeH="0" noProof="0" dirty="0">
                          <a:ln>
                            <a:noFill/>
                          </a:ln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Biome Light" panose="020B0303030204020804" pitchFamily="34" charset="0"/>
                        </a:rPr>
                        <a:t>Bridging gaps between formal and informal support systems</a:t>
                      </a:r>
                      <a:endParaRPr lang="en-GB" sz="1400" b="0" i="0" u="none" strike="noStrike" kern="1200" cap="none" spc="0" normalizeH="0" noProof="0" dirty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Biome Light" panose="020B03030302040208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012071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2000" b="0" i="0" u="none" strike="noStrike" kern="1200" cap="none" spc="0" normalizeH="0" noProof="0" dirty="0">
                          <a:ln>
                            <a:noFill/>
                          </a:ln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Biome Light" panose="020B0303030204020804" pitchFamily="34" charset="0"/>
                        </a:rPr>
                        <a:t>Youth participation in design and governance</a:t>
                      </a:r>
                      <a:endParaRPr lang="en-GB" sz="1400" b="0" i="0" u="none" strike="noStrike" kern="1200" cap="none" spc="0" normalizeH="0" noProof="0" dirty="0">
                        <a:ln>
                          <a:noFill/>
                        </a:ln>
                        <a:solidFill>
                          <a:srgbClr val="C0C9C2">
                            <a:lumMod val="50000"/>
                          </a:srgbClr>
                        </a:solidFill>
                        <a:effectLst/>
                        <a:uLnTx/>
                        <a:uFillTx/>
                        <a:ea typeface="+mn-ea"/>
                        <a:cs typeface="Biome Light" panose="020B03030302040208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2000" b="0" i="0" u="none" strike="noStrike" kern="1200" cap="none" spc="0" normalizeH="0" noProof="0" dirty="0">
                          <a:ln>
                            <a:noFill/>
                          </a:ln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Biome Light" panose="020B0303030204020804" pitchFamily="34" charset="0"/>
                        </a:rPr>
                        <a:t>Encourages co-production, resilience and trust</a:t>
                      </a:r>
                      <a:endParaRPr lang="en-GB" sz="1400" b="0" i="0" u="none" strike="noStrike" kern="1200" cap="none" spc="0" normalizeH="0" noProof="0" dirty="0">
                        <a:ln>
                          <a:noFill/>
                        </a:ln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Biome Light" panose="020B03030302040208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1895934"/>
                  </a:ext>
                </a:extLst>
              </a:tr>
            </a:tbl>
          </a:graphicData>
        </a:graphic>
      </p:graphicFrame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2448455D-834D-4F56-90F8-4F239B5CA7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0706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311708-8D16-7A8B-DC5D-9C9BF723A0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0F05338-A088-4867-864D-6A9D8F56E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508" y="2414768"/>
            <a:ext cx="7301697" cy="2028464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Strengths of this proposal</a:t>
            </a:r>
          </a:p>
        </p:txBody>
      </p:sp>
      <p:sp>
        <p:nvSpPr>
          <p:cNvPr id="5" name="Text Placeholder 20">
            <a:extLst>
              <a:ext uri="{FF2B5EF4-FFF2-40B4-BE49-F238E27FC236}">
                <a16:creationId xmlns:a16="http://schemas.microsoft.com/office/drawing/2014/main" id="{66C505DD-B650-1C6A-199A-6242A556B445}"/>
              </a:ext>
            </a:extLst>
          </p:cNvPr>
          <p:cNvSpPr txBox="1">
            <a:spLocks/>
          </p:cNvSpPr>
          <p:nvPr/>
        </p:nvSpPr>
        <p:spPr>
          <a:xfrm>
            <a:off x="1097404" y="4443232"/>
            <a:ext cx="2966596" cy="1168101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Increases inclusion</a:t>
            </a:r>
          </a:p>
        </p:txBody>
      </p:sp>
      <p:sp>
        <p:nvSpPr>
          <p:cNvPr id="7" name="Text Placeholder 22">
            <a:extLst>
              <a:ext uri="{FF2B5EF4-FFF2-40B4-BE49-F238E27FC236}">
                <a16:creationId xmlns:a16="http://schemas.microsoft.com/office/drawing/2014/main" id="{9F6975B6-85FA-4108-58EF-12CD55471D47}"/>
              </a:ext>
            </a:extLst>
          </p:cNvPr>
          <p:cNvSpPr txBox="1">
            <a:spLocks/>
          </p:cNvSpPr>
          <p:nvPr/>
        </p:nvSpPr>
        <p:spPr>
          <a:xfrm>
            <a:off x="693271" y="531906"/>
            <a:ext cx="3504427" cy="855470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Sustainable and localised</a:t>
            </a:r>
          </a:p>
        </p:txBody>
      </p:sp>
      <p:sp>
        <p:nvSpPr>
          <p:cNvPr id="8" name="Text Placeholder 23">
            <a:extLst>
              <a:ext uri="{FF2B5EF4-FFF2-40B4-BE49-F238E27FC236}">
                <a16:creationId xmlns:a16="http://schemas.microsoft.com/office/drawing/2014/main" id="{9C6B6E99-016B-86B0-252D-59385D8699D4}"/>
              </a:ext>
            </a:extLst>
          </p:cNvPr>
          <p:cNvSpPr txBox="1">
            <a:spLocks/>
          </p:cNvSpPr>
          <p:nvPr/>
        </p:nvSpPr>
        <p:spPr>
          <a:xfrm>
            <a:off x="6938782" y="588682"/>
            <a:ext cx="4697406" cy="1880746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Empowers children and young people</a:t>
            </a:r>
          </a:p>
        </p:txBody>
      </p:sp>
      <p:sp>
        <p:nvSpPr>
          <p:cNvPr id="14" name="Text Placeholder 22">
            <a:extLst>
              <a:ext uri="{FF2B5EF4-FFF2-40B4-BE49-F238E27FC236}">
                <a16:creationId xmlns:a16="http://schemas.microsoft.com/office/drawing/2014/main" id="{11196145-C183-F8DB-BA2F-5032BFF5C75B}"/>
              </a:ext>
            </a:extLst>
          </p:cNvPr>
          <p:cNvSpPr txBox="1">
            <a:spLocks/>
          </p:cNvSpPr>
          <p:nvPr/>
        </p:nvSpPr>
        <p:spPr>
          <a:xfrm>
            <a:off x="7579304" y="4953348"/>
            <a:ext cx="3728177" cy="1315970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Bridges service gaps</a:t>
            </a:r>
          </a:p>
        </p:txBody>
      </p:sp>
    </p:spTree>
    <p:extLst>
      <p:ext uri="{BB962C8B-B14F-4D97-AF65-F5344CB8AC3E}">
        <p14:creationId xmlns:p14="http://schemas.microsoft.com/office/powerpoint/2010/main" val="3316818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BABDE2-0FBB-CF18-8200-8A495739FE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BD4BF07-FE82-2971-35F4-BA955C1C4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3002" y="2500001"/>
            <a:ext cx="6750087" cy="2359782"/>
          </a:xfrm>
        </p:spPr>
        <p:txBody>
          <a:bodyPr rtlCol="0"/>
          <a:lstStyle/>
          <a:p>
            <a:pPr algn="ctr" rtl="0"/>
            <a:r>
              <a:rPr lang="en-GB" dirty="0"/>
              <a:t>Limitations of this proposal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97B2DED1-9F33-42C8-1AA2-7317D5E65ED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62396" y="1180748"/>
            <a:ext cx="3381322" cy="1717840"/>
          </a:xfrm>
        </p:spPr>
        <p:txBody>
          <a:bodyPr rtlCol="0"/>
          <a:lstStyle/>
          <a:p>
            <a:pPr rtl="0"/>
            <a:r>
              <a:rPr lang="en-GB" sz="2800" dirty="0"/>
              <a:t>Initial funding requirement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784517A7-2B7C-2F1A-057F-8398C560807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074180" y="4554071"/>
            <a:ext cx="2834431" cy="1427531"/>
          </a:xfrm>
        </p:spPr>
        <p:txBody>
          <a:bodyPr rtlCol="0"/>
          <a:lstStyle/>
          <a:p>
            <a:pPr rtl="0"/>
            <a:r>
              <a:rPr lang="en-GB" sz="2800" dirty="0"/>
              <a:t>Variability in local capacity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12FC3FB8-15E2-FCA4-D783-3F7374A1BF3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820150" y="4606582"/>
            <a:ext cx="1866900" cy="711200"/>
          </a:xfrm>
        </p:spPr>
        <p:txBody>
          <a:bodyPr rtlCol="0"/>
          <a:lstStyle/>
          <a:p>
            <a:pPr rtl="0"/>
            <a:r>
              <a:rPr lang="en-GB" sz="2800" dirty="0"/>
              <a:t>Risk of tokenism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17C5D361-1676-04B6-6932-866FDB4EC0C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326220" y="1223465"/>
            <a:ext cx="3475691" cy="1501806"/>
          </a:xfrm>
        </p:spPr>
        <p:txBody>
          <a:bodyPr rtlCol="0"/>
          <a:lstStyle/>
          <a:p>
            <a:pPr rtl="0"/>
            <a:r>
              <a:rPr lang="en-GB" sz="2800" dirty="0"/>
              <a:t>Policy alignment issues</a:t>
            </a:r>
          </a:p>
        </p:txBody>
      </p:sp>
      <p:sp>
        <p:nvSpPr>
          <p:cNvPr id="36" name="Date Placeholder 35">
            <a:extLst>
              <a:ext uri="{FF2B5EF4-FFF2-40B4-BE49-F238E27FC236}">
                <a16:creationId xmlns:a16="http://schemas.microsoft.com/office/drawing/2014/main" id="{212FFAEA-3FD5-4CEB-6D93-3DAC0FB151B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 rtlCol="0"/>
          <a:lstStyle/>
          <a:p>
            <a:pPr rtl="0"/>
            <a:fld id="{568F6647-FB1C-4757-8968-950165BBD10A}" type="datetime1">
              <a:rPr lang="en-GB" smtClean="0"/>
              <a:t>13/07/2025</a:t>
            </a:fld>
            <a:endParaRPr lang="en-GB"/>
          </a:p>
        </p:txBody>
      </p:sp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5ACAEE27-9D10-0708-9F8E-55DB873101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70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58C992-ACB4-4C8B-5E5B-66FE8CC47A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EB0F7D4-FE6D-B60B-575E-F295172EC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29" y="1481415"/>
            <a:ext cx="5646236" cy="3621295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How have others addressed similar barriers?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222C4-B963-0934-6DFE-E9CB8474752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737860" y="584944"/>
            <a:ext cx="5425440" cy="5869831"/>
          </a:xfrm>
        </p:spPr>
        <p:txBody>
          <a:bodyPr rtlCol="0">
            <a:normAutofit/>
          </a:bodyPr>
          <a:lstStyle/>
          <a:p>
            <a:pPr marL="0" indent="0" rtl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  <a:cs typeface="Biome Light" panose="020B0303030204020804" pitchFamily="34" charset="0"/>
              </a:rPr>
              <a:t>Scotland’s Community Anchor Organisations</a:t>
            </a:r>
          </a:p>
          <a:p>
            <a:pPr marL="0" indent="0" rtl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  <a:cs typeface="Biome Light" panose="020B0303030204020804" pitchFamily="34" charset="0"/>
            </a:endParaRPr>
          </a:p>
          <a:p>
            <a:pPr marL="0" indent="0">
              <a:buNone/>
            </a:pPr>
            <a:r>
              <a:rPr lang="en-GB" dirty="0"/>
              <a:t>New Zealand’s Whānau Ora approach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  <a:cs typeface="Biome Light" panose="020B0303030204020804" pitchFamily="34" charset="0"/>
              </a:rPr>
              <a:t>Finland’s youth co-design initiatives </a:t>
            </a:r>
          </a:p>
          <a:p>
            <a:pPr marL="0" indent="0">
              <a:buNone/>
            </a:pPr>
            <a:endParaRPr lang="en-GB" sz="1600" dirty="0">
              <a:solidFill>
                <a:schemeClr val="tx2">
                  <a:lumMod val="50000"/>
                </a:schemeClr>
              </a:solidFill>
              <a:cs typeface="Biome Light" panose="020B0303030204020804" pitchFamily="34" charset="0"/>
            </a:endParaRPr>
          </a:p>
        </p:txBody>
      </p:sp>
      <p:sp>
        <p:nvSpPr>
          <p:cNvPr id="30" name="Date Placeholder 29">
            <a:extLst>
              <a:ext uri="{FF2B5EF4-FFF2-40B4-BE49-F238E27FC236}">
                <a16:creationId xmlns:a16="http://schemas.microsoft.com/office/drawing/2014/main" id="{0FD8E1D6-94B3-166E-AD95-010E3338475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 rtlCol="0"/>
          <a:lstStyle/>
          <a:p>
            <a:pPr rtl="0"/>
            <a:fld id="{08F916F8-4444-44F0-A0BD-1A484AF1448A}" type="datetime1">
              <a:rPr lang="en-GB" smtClean="0"/>
              <a:t>13/07/2025</a:t>
            </a:fld>
            <a:endParaRPr lang="en-GB"/>
          </a:p>
        </p:txBody>
      </p:sp>
      <p:sp>
        <p:nvSpPr>
          <p:cNvPr id="31" name="Slide Number Placeholder 30">
            <a:extLst>
              <a:ext uri="{FF2B5EF4-FFF2-40B4-BE49-F238E27FC236}">
                <a16:creationId xmlns:a16="http://schemas.microsoft.com/office/drawing/2014/main" id="{CB027DC4-1D3C-6EE6-5DE5-214366DE8E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6531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858292-E8FC-FE3B-ED94-4D0EC4C724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6573942-B6C8-8DF3-8C15-2198B1488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964" y="273505"/>
            <a:ext cx="11204625" cy="151039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Summary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59E1205-FF66-FC1C-85E9-8A6D5196077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73964" y="1783895"/>
            <a:ext cx="10804576" cy="4422595"/>
          </a:xfrm>
        </p:spPr>
        <p:txBody>
          <a:bodyPr rtlCol="0">
            <a:normAutofit lnSpcReduction="10000"/>
          </a:bodyPr>
          <a:lstStyle/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Policies like HAF address critical CYP needs but faces eligibility, logistical and sustainability challenges 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Translating policy into practice requires multi-agency coordination, inclusive design and stable funding 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Services must be shaped by listening to children, young people’s and communities </a:t>
            </a:r>
          </a:p>
          <a:p>
            <a:pPr marL="457200" indent="-457200" rtl="0">
              <a:buFont typeface="Arial" panose="020B0604020202020204" pitchFamily="34" charset="0"/>
              <a:buChar char="•"/>
            </a:pPr>
            <a:r>
              <a:rPr lang="en-GB" sz="3200" dirty="0"/>
              <a:t>Innovative models like Youth Food Hubs can complement top-down policies</a:t>
            </a:r>
          </a:p>
        </p:txBody>
      </p:sp>
    </p:spTree>
    <p:extLst>
      <p:ext uri="{BB962C8B-B14F-4D97-AF65-F5344CB8AC3E}">
        <p14:creationId xmlns:p14="http://schemas.microsoft.com/office/powerpoint/2010/main" val="34692271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FE7298-4CEC-E056-EBA0-FFD3BA881C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27">
            <a:extLst>
              <a:ext uri="{FF2B5EF4-FFF2-40B4-BE49-F238E27FC236}">
                <a16:creationId xmlns:a16="http://schemas.microsoft.com/office/drawing/2014/main" id="{2A5D6E19-66E5-6B8F-D0A2-841DD4F8D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647" y="1294403"/>
            <a:ext cx="6789533" cy="5106397"/>
          </a:xfrm>
        </p:spPr>
        <p:txBody>
          <a:bodyPr rtlCol="0">
            <a:normAutofit/>
          </a:bodyPr>
          <a:lstStyle/>
          <a:p>
            <a:pPr rtl="0"/>
            <a:br>
              <a:rPr lang="en-GB" sz="24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‘Children do not experience poverty in silos’ (Treanor, 2020) </a:t>
            </a:r>
            <a:br>
              <a:rPr lang="en-GB" sz="2400" dirty="0">
                <a:solidFill>
                  <a:schemeClr val="accent2">
                    <a:lumMod val="50000"/>
                  </a:schemeClr>
                </a:solidFill>
              </a:rPr>
            </a:br>
            <a:br>
              <a:rPr lang="en-GB" sz="2400" dirty="0">
                <a:solidFill>
                  <a:schemeClr val="accent2">
                    <a:lumMod val="50000"/>
                  </a:schemeClr>
                </a:solidFill>
              </a:rPr>
            </a:br>
            <a:br>
              <a:rPr lang="en-GB" sz="24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Policy alone cannot eliminate child and youth poverty. </a:t>
            </a:r>
            <a:br>
              <a:rPr lang="en-GB" sz="2400" dirty="0">
                <a:solidFill>
                  <a:schemeClr val="accent2">
                    <a:lumMod val="50000"/>
                  </a:schemeClr>
                </a:solidFill>
              </a:rPr>
            </a:br>
            <a:endParaRPr lang="en-GB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CCDF4AF8-9B35-C40A-BB80-F849234DC3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924361" y="6349523"/>
            <a:ext cx="2743200" cy="365125"/>
          </a:xfrm>
        </p:spPr>
        <p:txBody>
          <a:bodyPr rtlCol="0"/>
          <a:lstStyle/>
          <a:p>
            <a:pPr rtl="0"/>
            <a:r>
              <a:rPr lang="en-GB" dirty="0"/>
              <a:t>Action for Children, 2024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7DF6D834-2600-F83F-E70C-2B8D8EE983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16</a:t>
            </a:fld>
            <a:endParaRPr lang="en-GB"/>
          </a:p>
        </p:txBody>
      </p:sp>
      <p:sp>
        <p:nvSpPr>
          <p:cNvPr id="2" name="Title 3">
            <a:extLst>
              <a:ext uri="{FF2B5EF4-FFF2-40B4-BE49-F238E27FC236}">
                <a16:creationId xmlns:a16="http://schemas.microsoft.com/office/drawing/2014/main" id="{AEDAF81F-9111-ED05-38F5-C63517C63567}"/>
              </a:ext>
            </a:extLst>
          </p:cNvPr>
          <p:cNvSpPr txBox="1">
            <a:spLocks/>
          </p:cNvSpPr>
          <p:nvPr/>
        </p:nvSpPr>
        <p:spPr>
          <a:xfrm>
            <a:off x="4937647" y="201345"/>
            <a:ext cx="6027419" cy="135572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None/>
              <a:defRPr sz="2000" kern="1200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/>
              <a:t>Final Thought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1921B09-9342-FC17-7D8C-7E20C337A05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9540" r="29540"/>
          <a:stretch>
            <a:fillRect/>
          </a:stretch>
        </p:blipFill>
        <p:spPr>
          <a:xfrm>
            <a:off x="520124" y="0"/>
            <a:ext cx="3938588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7456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825CB-5684-4E97-80FA-A48BC074B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013" y="450085"/>
            <a:ext cx="9917646" cy="1340615"/>
          </a:xfrm>
        </p:spPr>
        <p:txBody>
          <a:bodyPr rtlCol="0"/>
          <a:lstStyle/>
          <a:p>
            <a:pPr rtl="0"/>
            <a:r>
              <a:rPr lang="en-GB" dirty="0"/>
              <a:t>Thank you for listening.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F34300E-1F96-433C-BBA9-C319B37E13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91173" y="1790701"/>
            <a:ext cx="10577251" cy="4495800"/>
          </a:xfrm>
        </p:spPr>
        <p:txBody>
          <a:bodyPr rtlCol="0">
            <a:normAutofit fontScale="62500" lnSpcReduction="20000"/>
          </a:bodyPr>
          <a:lstStyle/>
          <a:p>
            <a:r>
              <a:rPr lang="en-GB" sz="1600" dirty="0">
                <a:solidFill>
                  <a:schemeClr val="accent2">
                    <a:lumMod val="50000"/>
                  </a:schemeClr>
                </a:solidFill>
                <a:cs typeface="Biome Light" panose="020B0303030204020804" pitchFamily="34" charset="0"/>
              </a:rPr>
              <a:t>Reference list:</a:t>
            </a:r>
            <a:br>
              <a:rPr lang="en-GB" sz="1600" dirty="0">
                <a:solidFill>
                  <a:schemeClr val="accent2">
                    <a:lumMod val="50000"/>
                  </a:schemeClr>
                </a:solidFill>
                <a:cs typeface="Biome Light" panose="020B0303030204020804" pitchFamily="34" charset="0"/>
              </a:rPr>
            </a:br>
            <a:r>
              <a:rPr lang="en-GB" dirty="0"/>
              <a:t>Boulton, A., Gifford, H., &amp; </a:t>
            </a:r>
            <a:r>
              <a:rPr lang="en-GB" dirty="0" err="1"/>
              <a:t>Potaka</a:t>
            </a:r>
            <a:r>
              <a:rPr lang="en-GB" dirty="0"/>
              <a:t>-Osborne, M. (2018). </a:t>
            </a:r>
            <a:r>
              <a:rPr lang="en-GB" i="1" dirty="0"/>
              <a:t>Whānau-centred health and social services in Aotearoa New Zealand</a:t>
            </a:r>
            <a:r>
              <a:rPr lang="en-GB" dirty="0"/>
              <a:t>. Journal of Indigenous Wellbeing.</a:t>
            </a:r>
          </a:p>
          <a:p>
            <a:r>
              <a:rPr lang="en-GB" dirty="0"/>
              <a:t>Child Poverty Action Group (CPAG). (2023, 2024). </a:t>
            </a:r>
            <a:r>
              <a:rPr lang="en-GB" i="1" dirty="0"/>
              <a:t>Child Poverty Statistics</a:t>
            </a:r>
            <a:r>
              <a:rPr lang="en-GB" dirty="0"/>
              <a:t>.</a:t>
            </a:r>
          </a:p>
          <a:p>
            <a:r>
              <a:rPr lang="en-GB" dirty="0"/>
              <a:t>Department for Education. (2023). </a:t>
            </a:r>
            <a:r>
              <a:rPr lang="en-GB" i="1" dirty="0"/>
              <a:t>Holiday Activities and Food Programme: Research and Evaluation</a:t>
            </a:r>
            <a:r>
              <a:rPr lang="en-GB" dirty="0"/>
              <a:t>.</a:t>
            </a:r>
          </a:p>
          <a:p>
            <a:r>
              <a:rPr lang="en-GB" dirty="0" err="1"/>
              <a:t>Ecorys</a:t>
            </a:r>
            <a:r>
              <a:rPr lang="en-GB" dirty="0"/>
              <a:t> UK. (2020). </a:t>
            </a:r>
            <a:r>
              <a:rPr lang="en-GB" i="1" dirty="0"/>
              <a:t>HAF Pilot Evaluation Report</a:t>
            </a:r>
            <a:r>
              <a:rPr lang="en-GB" dirty="0"/>
              <a:t>.</a:t>
            </a:r>
          </a:p>
          <a:p>
            <a:r>
              <a:rPr lang="en-GB" dirty="0"/>
              <a:t>Google Images (2025)</a:t>
            </a:r>
          </a:p>
          <a:p>
            <a:r>
              <a:rPr lang="en-GB" dirty="0"/>
              <a:t>Hudson, B., Hunter, D., &amp; Peckham, S. (2019). Policy failure and the politics of blame: Reassessing the barriers to effective health and social care integration. Social Policy &amp; Administration, 53(2), 242–258.</a:t>
            </a:r>
          </a:p>
          <a:p>
            <a:r>
              <a:rPr lang="en-GB" dirty="0"/>
              <a:t>Kretzmann, J., &amp; McKnight, J. (1993). </a:t>
            </a:r>
            <a:r>
              <a:rPr lang="en-GB" i="1" dirty="0"/>
              <a:t>Building Communities from the Inside Out</a:t>
            </a:r>
            <a:r>
              <a:rPr lang="en-GB" dirty="0"/>
              <a:t>.</a:t>
            </a:r>
          </a:p>
          <a:p>
            <a:r>
              <a:rPr lang="en-GB" dirty="0" err="1"/>
              <a:t>Mannay</a:t>
            </a:r>
            <a:r>
              <a:rPr lang="en-GB" dirty="0"/>
              <a:t>, D., Evans, R., Staples, E., &amp; Hallett, S. (2018). </a:t>
            </a:r>
            <a:r>
              <a:rPr lang="en-GB" i="1" dirty="0"/>
              <a:t>Engaging children and young people in poverty-related research</a:t>
            </a:r>
            <a:r>
              <a:rPr lang="en-GB" dirty="0"/>
              <a:t>. Children &amp; Society.</a:t>
            </a:r>
          </a:p>
          <a:p>
            <a:r>
              <a:rPr lang="en-GB" dirty="0"/>
              <a:t>McArthur, M., </a:t>
            </a:r>
            <a:r>
              <a:rPr lang="en-GB" dirty="0" err="1"/>
              <a:t>Rawsthorne</a:t>
            </a:r>
            <a:r>
              <a:rPr lang="en-GB" dirty="0"/>
              <a:t>, M., &amp; Thomson, C. (2021). </a:t>
            </a:r>
            <a:r>
              <a:rPr lang="en-GB" i="1" dirty="0"/>
              <a:t>Responding to the food insecurity of children during COVID-19</a:t>
            </a:r>
            <a:r>
              <a:rPr lang="en-GB" dirty="0"/>
              <a:t>. Journal of Social Policy.</a:t>
            </a:r>
          </a:p>
          <a:p>
            <a:r>
              <a:rPr lang="en-GB" dirty="0"/>
              <a:t>Percy-Smith, B., &amp; Thomas, N. (2010). </a:t>
            </a:r>
            <a:r>
              <a:rPr lang="en-GB" i="1" dirty="0"/>
              <a:t>A Handbook of Children and Young People’s Participation</a:t>
            </a:r>
            <a:r>
              <a:rPr lang="en-GB" dirty="0"/>
              <a:t>.</a:t>
            </a:r>
          </a:p>
          <a:p>
            <a:r>
              <a:rPr lang="en-GB" dirty="0"/>
              <a:t>Reeves, A., </a:t>
            </a:r>
            <a:r>
              <a:rPr lang="en-GB" dirty="0" err="1"/>
              <a:t>Loopstra</a:t>
            </a:r>
            <a:r>
              <a:rPr lang="en-GB" dirty="0"/>
              <a:t>, R., &amp; Tarasuk, V. (2023). </a:t>
            </a:r>
            <a:r>
              <a:rPr lang="en-GB" i="1" dirty="0"/>
              <a:t>The Politics of Child Food Insecurity in the UK</a:t>
            </a:r>
            <a:r>
              <a:rPr lang="en-GB" dirty="0"/>
              <a:t>. Social Science &amp; Medicine.</a:t>
            </a:r>
          </a:p>
          <a:p>
            <a:r>
              <a:rPr lang="en-GB" dirty="0"/>
              <a:t>Treanor, M. (2020). </a:t>
            </a:r>
            <a:r>
              <a:rPr lang="en-GB" i="1" dirty="0"/>
              <a:t>Child Poverty: Aspiring to Survive</a:t>
            </a:r>
            <a:r>
              <a:rPr lang="en-GB" dirty="0"/>
              <a:t>. Policy Press.</a:t>
            </a:r>
          </a:p>
          <a:p>
            <a:pPr marL="0" indent="0" rtl="0">
              <a:lnSpc>
                <a:spcPct val="150000"/>
              </a:lnSpc>
              <a:buNone/>
            </a:pPr>
            <a:endParaRPr lang="en-GB" sz="1600" dirty="0">
              <a:solidFill>
                <a:schemeClr val="accent2">
                  <a:lumMod val="50000"/>
                </a:schemeClr>
              </a:solidFill>
              <a:cs typeface="Biome Light" panose="020B0303030204020804" pitchFamily="34" charset="0"/>
            </a:endParaRPr>
          </a:p>
          <a:p>
            <a:pPr rtl="0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A36A89F3-138D-4102-9FF2-6E1293F6AFB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 rtlCol="0"/>
          <a:lstStyle/>
          <a:p>
            <a:pPr rtl="0"/>
            <a:fld id="{44F37A8B-D75E-4D39-A5CF-CA636B62C3DF}" type="datetime1">
              <a:rPr lang="en-GB" smtClean="0"/>
              <a:t>13/07/2025</a:t>
            </a:fld>
            <a:endParaRPr lang="en-GB"/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EF02AD77-17EE-49EB-8387-86DED6AD89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7789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inimalist Presentation">
      <a:dk1>
        <a:sysClr val="windowText" lastClr="000000"/>
      </a:dk1>
      <a:lt1>
        <a:sysClr val="window" lastClr="FFFFFF"/>
      </a:lt1>
      <a:dk2>
        <a:srgbClr val="ABABAB"/>
      </a:dk2>
      <a:lt2>
        <a:srgbClr val="F2F1EE"/>
      </a:lt2>
      <a:accent1>
        <a:srgbClr val="D8D2CD"/>
      </a:accent1>
      <a:accent2>
        <a:srgbClr val="C0C9C2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">
      <a:majorFont>
        <a:latin typeface="Biome Light"/>
        <a:ea typeface=""/>
        <a:cs typeface=""/>
      </a:majorFont>
      <a:minorFont>
        <a:latin typeface="Biome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840280_TF16411245_Win32" id="{33C70362-BA4B-4895-927F-CB48CBF7D6C5}" vid="{56BF4597-7B40-4E55-A252-C139064E89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3A10211-FBDE-44DA-8AD6-29E596B2975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0976319-4513-485C-AD3A-E56C39927A38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6A1B7BBB-8F46-4BA8-85EC-2ECC1D2E32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Minimalist colour presentation</Template>
  <TotalTime>0</TotalTime>
  <Words>850</Words>
  <Application>Microsoft Office PowerPoint</Application>
  <PresentationFormat>Widescreen</PresentationFormat>
  <Paragraphs>132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Avenir Next LT Pro</vt:lpstr>
      <vt:lpstr>Biome Light</vt:lpstr>
      <vt:lpstr>Calibri</vt:lpstr>
      <vt:lpstr>Office Theme</vt:lpstr>
      <vt:lpstr>Critical perspectives in policy, planning and delivery   (ECCP7002/C)</vt:lpstr>
      <vt:lpstr>Child Poverty</vt:lpstr>
      <vt:lpstr>The Policy</vt:lpstr>
      <vt:lpstr>Why It Matters – Child Poverty in the United Kingdom</vt:lpstr>
      <vt:lpstr>Understanding the policy cycle</vt:lpstr>
      <vt:lpstr>“Policy implementation is shaped by a range of enablers and barriers — enablers such as stakeholder engagement, leadership, and resource availability can facilitate uptake, while barriers including poor coordination, lack of funding, and unclear policy goals can hinder effective practice.” </vt:lpstr>
      <vt:lpstr>Enablers</vt:lpstr>
      <vt:lpstr>Barriers</vt:lpstr>
      <vt:lpstr>Policy Implications to Practice</vt:lpstr>
      <vt:lpstr>Barrier Reduction</vt:lpstr>
      <vt:lpstr>Proposal: Community-Led Youth Food Hubs</vt:lpstr>
      <vt:lpstr>Strengths of this proposal</vt:lpstr>
      <vt:lpstr>Limitations of this proposal</vt:lpstr>
      <vt:lpstr>How have others addressed similar barriers?</vt:lpstr>
      <vt:lpstr>Summary</vt:lpstr>
      <vt:lpstr> ‘Children do not experience poverty in silos’ (Treanor, 2020)    Policy alone cannot eliminate child and youth poverty.  </vt:lpstr>
      <vt:lpstr>Thank you for listening.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Frances Chester</dc:creator>
  <cp:lastModifiedBy>Frances Chester</cp:lastModifiedBy>
  <cp:revision>1</cp:revision>
  <dcterms:created xsi:type="dcterms:W3CDTF">2025-07-13T18:48:38Z</dcterms:created>
  <dcterms:modified xsi:type="dcterms:W3CDTF">2025-07-14T08:01:02Z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