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2"/>
  </p:notesMasterIdLst>
  <p:handoutMasterIdLst>
    <p:handoutMasterId r:id="rId43"/>
  </p:handoutMasterIdLst>
  <p:sldIdLst>
    <p:sldId id="621" r:id="rId5"/>
    <p:sldId id="258" r:id="rId6"/>
    <p:sldId id="666" r:id="rId7"/>
    <p:sldId id="383" r:id="rId8"/>
    <p:sldId id="631" r:id="rId9"/>
    <p:sldId id="329" r:id="rId10"/>
    <p:sldId id="630" r:id="rId11"/>
    <p:sldId id="632" r:id="rId12"/>
    <p:sldId id="278" r:id="rId13"/>
    <p:sldId id="647" r:id="rId14"/>
    <p:sldId id="648" r:id="rId15"/>
    <p:sldId id="664" r:id="rId16"/>
    <p:sldId id="665" r:id="rId17"/>
    <p:sldId id="257" r:id="rId18"/>
    <p:sldId id="626" r:id="rId19"/>
    <p:sldId id="280" r:id="rId20"/>
    <p:sldId id="640" r:id="rId21"/>
    <p:sldId id="641" r:id="rId22"/>
    <p:sldId id="625" r:id="rId23"/>
    <p:sldId id="416" r:id="rId24"/>
    <p:sldId id="279" r:id="rId25"/>
    <p:sldId id="667" r:id="rId26"/>
    <p:sldId id="659" r:id="rId27"/>
    <p:sldId id="627" r:id="rId28"/>
    <p:sldId id="628" r:id="rId29"/>
    <p:sldId id="265" r:id="rId30"/>
    <p:sldId id="634" r:id="rId31"/>
    <p:sldId id="635" r:id="rId32"/>
    <p:sldId id="420" r:id="rId33"/>
    <p:sldId id="642" r:id="rId34"/>
    <p:sldId id="654" r:id="rId35"/>
    <p:sldId id="655" r:id="rId36"/>
    <p:sldId id="656" r:id="rId37"/>
    <p:sldId id="657" r:id="rId38"/>
    <p:sldId id="285" r:id="rId39"/>
    <p:sldId id="658" r:id="rId40"/>
    <p:sldId id="392" r:id="rId41"/>
  </p:sldIdLst>
  <p:sldSz cx="9144000" cy="6858000" type="screen4x3"/>
  <p:notesSz cx="6858000" cy="9144000"/>
  <p:embeddedFontLst>
    <p:embeddedFont>
      <p:font typeface="Arial Rounded MT Bold" panose="020F0704030504030204" pitchFamily="34" charset="0"/>
      <p:regular r:id="rId44"/>
    </p:embeddedFont>
    <p:embeddedFont>
      <p:font typeface="DengXian" panose="02010600030101010101" pitchFamily="2" charset="-122"/>
      <p:regular r:id="rId45"/>
      <p:bold r:id="rId46"/>
    </p:embeddedFont>
    <p:embeddedFont>
      <p:font typeface="Segoe UI" panose="020B0502040204020203" pitchFamily="34" charset="0"/>
      <p:regular r:id="rId47"/>
      <p:bold r:id="rId48"/>
      <p:italic r:id="rId49"/>
      <p:boldItalic r:id="rId50"/>
    </p:embeddedFont>
    <p:embeddedFont>
      <p:font typeface="Tahoma" panose="020B0604030504040204" pitchFamily="34" charset="0"/>
      <p:regular r:id="rId51"/>
      <p:bold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8" autoAdjust="0"/>
    <p:restoredTop sz="89344"/>
  </p:normalViewPr>
  <p:slideViewPr>
    <p:cSldViewPr>
      <p:cViewPr varScale="1">
        <p:scale>
          <a:sx n="100" d="100"/>
          <a:sy n="100" d="100"/>
        </p:scale>
        <p:origin x="1890"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2.fntdata"/><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fntdata"/><Relationship Id="rId52" Type="http://schemas.openxmlformats.org/officeDocument/2006/relationships/font" Target="fonts/font9.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font" Target="fonts/font5.fntdata"/><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font" Target="fonts/font8.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3.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6.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27/10/2025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10/27/2025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48843DB-F29E-4C6D-8EF8-48E18721307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82D08B7-F831-455B-910A-77F587CB272F}"/>
              </a:ext>
            </a:extLst>
          </p:cNvPr>
          <p:cNvSpPr>
            <a:spLocks noGrp="1" noChangeArrowheads="1"/>
          </p:cNvSpPr>
          <p:nvPr>
            <p:ph type="body" idx="1"/>
          </p:nvPr>
        </p:nvSpPr>
        <p:spPr>
          <a:noFill/>
        </p:spPr>
        <p:txBody>
          <a:bodyPr/>
          <a:lstStyle/>
          <a:p>
            <a:endParaRPr lang="en-GB" altLang="en-US" dirty="0"/>
          </a:p>
        </p:txBody>
      </p:sp>
      <p:sp>
        <p:nvSpPr>
          <p:cNvPr id="17412" name="Slide Number Placeholder 3">
            <a:extLst>
              <a:ext uri="{FF2B5EF4-FFF2-40B4-BE49-F238E27FC236}">
                <a16:creationId xmlns:a16="http://schemas.microsoft.com/office/drawing/2014/main" id="{41E499A9-E37E-4BF6-A7E6-E962DBE929A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21D27D-F703-4EFD-B88F-63CFA87BE8BB}" type="slidenum">
              <a:rPr lang="en-GB" altLang="en-US" smtClean="0"/>
              <a:pPr/>
              <a:t>4</a:t>
            </a:fld>
            <a:endParaRPr lang="en-GB" altLang="en-US"/>
          </a:p>
        </p:txBody>
      </p:sp>
    </p:spTree>
    <p:extLst>
      <p:ext uri="{BB962C8B-B14F-4D97-AF65-F5344CB8AC3E}">
        <p14:creationId xmlns:p14="http://schemas.microsoft.com/office/powerpoint/2010/main" val="1619877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129626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0F1B72E-D04E-470C-B08E-41E48B773B3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619AC19C-C6A2-48DD-B5C8-BC7BF3BBF628}"/>
              </a:ext>
            </a:extLst>
          </p:cNvPr>
          <p:cNvSpPr>
            <a:spLocks noGrp="1" noChangeArrowheads="1"/>
          </p:cNvSpPr>
          <p:nvPr>
            <p:ph type="body" idx="1"/>
          </p:nvPr>
        </p:nvSpPr>
        <p:spPr>
          <a:noFill/>
        </p:spPr>
        <p:txBody>
          <a:bodyPr/>
          <a:lstStyle/>
          <a:p>
            <a:endParaRPr lang="en-GB" altLang="en-US" dirty="0"/>
          </a:p>
        </p:txBody>
      </p:sp>
      <p:sp>
        <p:nvSpPr>
          <p:cNvPr id="34820" name="Slide Number Placeholder 3">
            <a:extLst>
              <a:ext uri="{FF2B5EF4-FFF2-40B4-BE49-F238E27FC236}">
                <a16:creationId xmlns:a16="http://schemas.microsoft.com/office/drawing/2014/main" id="{CE099B4D-748B-45DD-B876-5825C2AB647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3E1E8ED-0D5C-4051-8667-C1B75E920333}" type="slidenum">
              <a:rPr lang="en-GB" altLang="en-US" smtClean="0"/>
              <a:pPr/>
              <a:t>9</a:t>
            </a:fld>
            <a:endParaRPr lang="en-GB" altLang="en-US"/>
          </a:p>
        </p:txBody>
      </p:sp>
    </p:spTree>
    <p:extLst>
      <p:ext uri="{BB962C8B-B14F-4D97-AF65-F5344CB8AC3E}">
        <p14:creationId xmlns:p14="http://schemas.microsoft.com/office/powerpoint/2010/main" val="937566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E4F3367D-3D97-42F5-9F3E-D69C766991B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9BB5D5-4BF8-45AD-9355-A2AD3AB15378}" type="slidenum">
              <a:rPr lang="en-GB" altLang="en-US" smtClean="0"/>
              <a:pPr/>
              <a:t>14</a:t>
            </a:fld>
            <a:endParaRPr lang="en-GB" altLang="en-US"/>
          </a:p>
        </p:txBody>
      </p:sp>
      <p:sp>
        <p:nvSpPr>
          <p:cNvPr id="21507" name="Rectangle 2">
            <a:extLst>
              <a:ext uri="{FF2B5EF4-FFF2-40B4-BE49-F238E27FC236}">
                <a16:creationId xmlns:a16="http://schemas.microsoft.com/office/drawing/2014/main" id="{9C0D4D35-02D7-47B8-BF06-FDDB6E1429E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B70A854-9C8A-427F-B416-832C83842EB3}"/>
              </a:ext>
            </a:extLst>
          </p:cNvPr>
          <p:cNvSpPr>
            <a:spLocks noGrp="1" noChangeArrowheads="1"/>
          </p:cNvSpPr>
          <p:nvPr>
            <p:ph type="body" idx="1"/>
          </p:nvPr>
        </p:nvSpPr>
        <p:spPr>
          <a:noFill/>
        </p:spPr>
        <p:txBody>
          <a:bodyPr/>
          <a:lstStyle/>
          <a:p>
            <a:pPr eaLnBrk="1" hangingPunct="1"/>
            <a:r>
              <a:rPr lang="en-GB" altLang="en-US" dirty="0"/>
              <a:t>Share link to video in the Teams chat as well as showing on screen. </a:t>
            </a:r>
          </a:p>
        </p:txBody>
      </p:sp>
    </p:spTree>
    <p:extLst>
      <p:ext uri="{BB962C8B-B14F-4D97-AF65-F5344CB8AC3E}">
        <p14:creationId xmlns:p14="http://schemas.microsoft.com/office/powerpoint/2010/main" val="3980241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551808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dirty="0"/>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16</a:t>
            </a:fld>
            <a:endParaRPr lang="en-GB" altLang="en-US"/>
          </a:p>
        </p:txBody>
      </p:sp>
    </p:spTree>
    <p:extLst>
      <p:ext uri="{BB962C8B-B14F-4D97-AF65-F5344CB8AC3E}">
        <p14:creationId xmlns:p14="http://schemas.microsoft.com/office/powerpoint/2010/main" val="90090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01B73FF-862C-4E01-AACA-1479588BAB65}"/>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89D183AC-680D-4D8F-A6FA-D3AA5F31DDF9}"/>
              </a:ext>
            </a:extLst>
          </p:cNvPr>
          <p:cNvSpPr>
            <a:spLocks noGrp="1" noChangeArrowheads="1"/>
          </p:cNvSpPr>
          <p:nvPr>
            <p:ph type="body" idx="1"/>
          </p:nvPr>
        </p:nvSpPr>
        <p:spPr>
          <a:noFill/>
        </p:spPr>
        <p:txBody>
          <a:bodyPr/>
          <a:lstStyle/>
          <a:p>
            <a:endParaRPr lang="en-GB" altLang="en-US" dirty="0"/>
          </a:p>
        </p:txBody>
      </p:sp>
      <p:sp>
        <p:nvSpPr>
          <p:cNvPr id="36868" name="Slide Number Placeholder 3">
            <a:extLst>
              <a:ext uri="{FF2B5EF4-FFF2-40B4-BE49-F238E27FC236}">
                <a16:creationId xmlns:a16="http://schemas.microsoft.com/office/drawing/2014/main" id="{6C3DD4F0-A4AA-4F2A-89ED-B534570719E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329E50-9A2E-461C-8580-6CE7F17A213D}" type="slidenum">
              <a:rPr lang="en-GB" altLang="en-US" smtClean="0"/>
              <a:pPr/>
              <a:t>21</a:t>
            </a:fld>
            <a:endParaRPr lang="en-GB" altLang="en-US"/>
          </a:p>
        </p:txBody>
      </p:sp>
    </p:spTree>
    <p:extLst>
      <p:ext uri="{BB962C8B-B14F-4D97-AF65-F5344CB8AC3E}">
        <p14:creationId xmlns:p14="http://schemas.microsoft.com/office/powerpoint/2010/main" val="3357698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CA5EB-E6ED-600C-805C-EC54F3FE8233}"/>
            </a:ext>
          </a:extLst>
        </p:cNvPr>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CB1D7F7-8EAA-B054-5A96-C84ECF3A6929}"/>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AE44AFD8-1B05-DF2A-9583-71D45BEBDFDB}"/>
              </a:ext>
            </a:extLst>
          </p:cNvPr>
          <p:cNvSpPr>
            <a:spLocks noGrp="1" noChangeArrowheads="1"/>
          </p:cNvSpPr>
          <p:nvPr>
            <p:ph type="body" idx="1"/>
          </p:nvPr>
        </p:nvSpPr>
        <p:spPr>
          <a:noFill/>
        </p:spPr>
        <p:txBody>
          <a:bodyPr/>
          <a:lstStyle/>
          <a:p>
            <a:endParaRPr lang="en-GB" altLang="en-US" dirty="0"/>
          </a:p>
        </p:txBody>
      </p:sp>
      <p:sp>
        <p:nvSpPr>
          <p:cNvPr id="34820" name="Slide Number Placeholder 3">
            <a:extLst>
              <a:ext uri="{FF2B5EF4-FFF2-40B4-BE49-F238E27FC236}">
                <a16:creationId xmlns:a16="http://schemas.microsoft.com/office/drawing/2014/main" id="{56EECC2D-90CB-F289-6084-F751D5CE2F8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3E1E8ED-0D5C-4051-8667-C1B75E920333}" type="slidenum">
              <a:rPr lang="en-GB" altLang="en-US" smtClean="0"/>
              <a:pPr/>
              <a:t>22</a:t>
            </a:fld>
            <a:endParaRPr lang="en-GB" altLang="en-US"/>
          </a:p>
        </p:txBody>
      </p:sp>
    </p:spTree>
    <p:extLst>
      <p:ext uri="{BB962C8B-B14F-4D97-AF65-F5344CB8AC3E}">
        <p14:creationId xmlns:p14="http://schemas.microsoft.com/office/powerpoint/2010/main" val="9544225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FCA30B-56E6-4A58-9C9A-95D30994C8C2}" type="slidenum">
              <a:rPr lang="en-GB" altLang="en-US" smtClean="0"/>
              <a:pPr/>
              <a:t>24</a:t>
            </a:fld>
            <a:endParaRPr lang="en-GB" altLang="en-US"/>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046228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FCA30B-56E6-4A58-9C9A-95D30994C8C2}" type="slidenum">
              <a:rPr lang="en-GB" altLang="en-US" smtClean="0"/>
              <a:pPr/>
              <a:t>25</a:t>
            </a:fld>
            <a:endParaRPr lang="en-GB" altLang="en-US"/>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81680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FCA30B-56E6-4A58-9C9A-95D30994C8C2}" type="slidenum">
              <a:rPr lang="en-GB" altLang="en-US" smtClean="0"/>
              <a:pPr/>
              <a:t>26</a:t>
            </a:fld>
            <a:endParaRPr lang="en-GB" altLang="en-US"/>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180696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029A2CF-EE74-43E9-B743-179A75F56D09}"/>
              </a:ext>
            </a:extLst>
          </p:cNvPr>
          <p:cNvSpPr>
            <a:spLocks noGrp="1" noRot="1" noChangeAspect="1" noTextEdit="1"/>
          </p:cNvSpPr>
          <p:nvPr>
            <p:ph type="sldImg"/>
          </p:nvPr>
        </p:nvSpPr>
        <p:spPr>
          <a:ln>
            <a:solidFill>
              <a:srgbClr val="000000"/>
            </a:solidFill>
            <a:miter lim="800000"/>
            <a:headEnd/>
            <a:tailEnd/>
          </a:ln>
        </p:spPr>
      </p:sp>
      <p:sp>
        <p:nvSpPr>
          <p:cNvPr id="32771" name="Notes Placeholder 2">
            <a:extLst>
              <a:ext uri="{FF2B5EF4-FFF2-40B4-BE49-F238E27FC236}">
                <a16:creationId xmlns:a16="http://schemas.microsoft.com/office/drawing/2014/main" id="{EB7E8C60-E14A-480A-90C0-ACFF7B3EA5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2772" name="Slide Number Placeholder 3">
            <a:extLst>
              <a:ext uri="{FF2B5EF4-FFF2-40B4-BE49-F238E27FC236}">
                <a16:creationId xmlns:a16="http://schemas.microsoft.com/office/drawing/2014/main" id="{BB2C5656-4198-4BD1-A1DB-2F57A1D125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0A1DDD6-C871-47BD-A530-07EFA41F562B}"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1424579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28CCFF4-88C0-4190-AC70-A8403D07E254}" type="slidenum">
              <a:rPr lang="en-GB" altLang="en-US" smtClean="0"/>
              <a:pPr>
                <a:defRPr/>
              </a:pPr>
              <a:t>35</a:t>
            </a:fld>
            <a:endParaRPr lang="en-GB" altLang="en-US"/>
          </a:p>
        </p:txBody>
      </p:sp>
    </p:spTree>
    <p:extLst>
      <p:ext uri="{BB962C8B-B14F-4D97-AF65-F5344CB8AC3E}">
        <p14:creationId xmlns:p14="http://schemas.microsoft.com/office/powerpoint/2010/main" val="3534827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iueqJ78iAwk"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theconversation.com/exploring-the-indian-ocean-as-a-rich-archive-of-history-above-and-below-the-water-line-133817"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youtu.be/tdBj_ghnZVE?si=saky_naFA0p-9Y7b&amp;t=4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tudent.unsw.edu.au/introducing-quotations-and-paraphras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skillshub.northampton.ac.uk/2013/04/18/harvard-referencing-interactive-tutorial/"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6.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citethemrightonline-com.ezproxy.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latin typeface="Aptos" panose="020B0004020202020204" pitchFamily="34" charset="0"/>
              </a:rPr>
            </a:b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LCLM4001</a:t>
            </a:r>
            <a:b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br>
              <a:rPr lang="en-GB"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latin typeface="Aptos" panose="020B0004020202020204" pitchFamily="34" charset="0"/>
            </a:endParaRPr>
          </a:p>
          <a:p>
            <a:pPr eaLnBrk="1" hangingPunct="1"/>
            <a:r>
              <a:rPr lang="en-GB" altLang="en-US" sz="32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Referencing  </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27/10/2025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n>
                  <a:noFill/>
                </a:ln>
                <a:effectLst/>
                <a:latin typeface="Calibri" panose="020F0502020204030204" pitchFamily="34" charset="0"/>
                <a:cs typeface="Calibri" panose="020F0502020204030204" pitchFamily="34" charset="0"/>
              </a:rPr>
              <a:t>Aims of the session</a:t>
            </a: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a:bodyPr>
          <a:lstStyle/>
          <a:p>
            <a:pPr eaLnBrk="1" hangingPunct="1"/>
            <a:r>
              <a:rPr lang="en-GB" altLang="en-US" dirty="0">
                <a:effectLst/>
                <a:latin typeface="Calibri" panose="020F0502020204030204" pitchFamily="34" charset="0"/>
                <a:cs typeface="Calibri" panose="020F0502020204030204" pitchFamily="34" charset="0"/>
              </a:rPr>
              <a:t>To understand referencing and citation in the context of this module</a:t>
            </a:r>
          </a:p>
          <a:p>
            <a:r>
              <a:rPr lang="en-GB" altLang="en-US" dirty="0">
                <a:latin typeface="Calibri" panose="020F0502020204030204" pitchFamily="34" charset="0"/>
                <a:cs typeface="Calibri" panose="020F0502020204030204" pitchFamily="34" charset="0"/>
              </a:rPr>
              <a:t>To practise constructing references for books and websites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in pairs/threes.</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 Box 5">
            <a:extLst>
              <a:ext uri="{FF2B5EF4-FFF2-40B4-BE49-F238E27FC236}">
                <a16:creationId xmlns:a16="http://schemas.microsoft.com/office/drawing/2014/main" id="{A048FF48-08B3-4D41-8AD3-C48DCF955BB8}"/>
              </a:ext>
            </a:extLst>
          </p:cNvPr>
          <p:cNvSpPr txBox="1">
            <a:spLocks noChangeArrowheads="1"/>
          </p:cNvSpPr>
          <p:nvPr/>
        </p:nvSpPr>
        <p:spPr bwMode="auto">
          <a:xfrm>
            <a:off x="188869" y="175745"/>
            <a:ext cx="8766261"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defRPr/>
            </a:pPr>
            <a:r>
              <a:rPr lang="en-GB" altLang="en-US" sz="4000" b="1" dirty="0">
                <a:solidFill>
                  <a:schemeClr val="tx2">
                    <a:lumMod val="50000"/>
                  </a:schemeClr>
                </a:solidFill>
                <a:latin typeface="Calibri" panose="020F0502020204030204" pitchFamily="34" charset="0"/>
                <a:cs typeface="Calibri" panose="020F0502020204030204" pitchFamily="34" charset="0"/>
              </a:rPr>
              <a:t>Referencing </a:t>
            </a:r>
          </a:p>
          <a:p>
            <a:pPr algn="ctr" eaLnBrk="1" hangingPunct="1">
              <a:spcBef>
                <a:spcPct val="50000"/>
              </a:spcBef>
              <a:buFontTx/>
              <a:buNone/>
              <a:defRPr/>
            </a:pPr>
            <a:r>
              <a:rPr lang="en-GB" altLang="en-US" sz="4000" dirty="0">
                <a:solidFill>
                  <a:schemeClr val="tx2">
                    <a:lumMod val="50000"/>
                  </a:schemeClr>
                </a:solidFill>
                <a:latin typeface="Calibri" panose="020F0502020204030204" pitchFamily="34" charset="0"/>
                <a:cs typeface="Calibri" panose="020F0502020204030204" pitchFamily="34" charset="0"/>
              </a:rPr>
              <a:t>How much do you know about it?</a:t>
            </a:r>
          </a:p>
        </p:txBody>
      </p:sp>
      <p:pic>
        <p:nvPicPr>
          <p:cNvPr id="3" name="Picture 2">
            <a:extLst>
              <a:ext uri="{FF2B5EF4-FFF2-40B4-BE49-F238E27FC236}">
                <a16:creationId xmlns:a16="http://schemas.microsoft.com/office/drawing/2014/main" id="{AE7EE527-3A64-2A85-DFF1-DB2D11F5ABAE}"/>
              </a:ext>
            </a:extLst>
          </p:cNvPr>
          <p:cNvPicPr>
            <a:picLocks noChangeAspect="1"/>
          </p:cNvPicPr>
          <p:nvPr/>
        </p:nvPicPr>
        <p:blipFill rotWithShape="1">
          <a:blip r:embed="rId3"/>
          <a:srcRect t="35757" r="2" b="2"/>
          <a:stretch/>
        </p:blipFill>
        <p:spPr>
          <a:xfrm>
            <a:off x="-1" y="1806961"/>
            <a:ext cx="9144000" cy="3921121"/>
          </a:xfrm>
          <a:prstGeom prst="rect">
            <a:avLst/>
          </a:prstGeom>
        </p:spPr>
      </p:pic>
    </p:spTree>
    <p:extLst>
      <p:ext uri="{BB962C8B-B14F-4D97-AF65-F5344CB8AC3E}">
        <p14:creationId xmlns:p14="http://schemas.microsoft.com/office/powerpoint/2010/main" val="376128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404664"/>
            <a:ext cx="2935705" cy="519446"/>
          </a:xfrm>
        </p:spPr>
        <p:txBody>
          <a:bodyPr>
            <a:normAutofit fontScale="90000"/>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b="1" dirty="0">
                <a:latin typeface="Calibri" panose="020F0502020204030204" pitchFamily="34" charset="0"/>
                <a:cs typeface="Calibri" panose="020F0502020204030204" pitchFamily="34" charset="0"/>
              </a:rPr>
              <a:t>What is Referencing?</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98592" y="1404300"/>
            <a:ext cx="9012684" cy="4300570"/>
          </a:xfrm>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Essentially, it is mentioning where you got information from. </a:t>
            </a:r>
          </a:p>
          <a:p>
            <a:pPr marL="0" indent="0">
              <a:buNone/>
            </a:pPr>
            <a:r>
              <a:rPr lang="en-GB" dirty="0">
                <a:latin typeface="Calibri" panose="020F0502020204030204" pitchFamily="34" charset="0"/>
                <a:cs typeface="Calibri" panose="020F0502020204030204" pitchFamily="34" charset="0"/>
              </a:rPr>
              <a:t>In more academic terms, it is </a:t>
            </a:r>
            <a:r>
              <a:rPr lang="en-GB" b="1" dirty="0">
                <a:latin typeface="Calibri" panose="020F0502020204030204" pitchFamily="34" charset="0"/>
                <a:cs typeface="Calibri" panose="020F0502020204030204" pitchFamily="34" charset="0"/>
              </a:rPr>
              <a:t>acknowledging the sources</a:t>
            </a:r>
            <a:r>
              <a:rPr lang="en-GB" dirty="0">
                <a:latin typeface="Calibri" panose="020F0502020204030204" pitchFamily="34" charset="0"/>
                <a:cs typeface="Calibri" panose="020F0502020204030204" pitchFamily="34" charset="0"/>
              </a:rPr>
              <a:t>. </a:t>
            </a:r>
          </a:p>
          <a:p>
            <a:pPr marL="0" indent="0">
              <a:buNone/>
            </a:pPr>
            <a:endParaRPr lang="en-GB" dirty="0">
              <a:latin typeface="Calibri" panose="020F0502020204030204" pitchFamily="34" charset="0"/>
              <a:cs typeface="Calibri" panose="020F0502020204030204" pitchFamily="34" charset="0"/>
            </a:endParaRP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Calibri" panose="020F0502020204030204" pitchFamily="34" charset="0"/>
              </a:rPr>
              <a:t>When you are asked to write an assignment on a topic:</a:t>
            </a:r>
          </a:p>
          <a:p>
            <a:pPr>
              <a:lnSpc>
                <a:spcPct val="107000"/>
              </a:lnSpc>
              <a:spcAft>
                <a:spcPts val="800"/>
              </a:spcAft>
            </a:pPr>
            <a:r>
              <a:rPr lang="en-US" dirty="0">
                <a:cs typeface="Calibri" panose="020F0502020204030204" pitchFamily="34" charset="0"/>
              </a:rPr>
              <a:t>To write an assignment or to present on a topic, you will have to read a range of sources (e.g., </a:t>
            </a:r>
            <a:r>
              <a:rPr lang="en-US" u="sng" dirty="0">
                <a:cs typeface="Calibri" panose="020F0502020204030204" pitchFamily="34" charset="0"/>
              </a:rPr>
              <a:t>books, articles, government websites, etc.</a:t>
            </a:r>
            <a:r>
              <a:rPr lang="en-US" dirty="0">
                <a:cs typeface="Calibri" panose="020F0502020204030204" pitchFamily="34" charset="0"/>
              </a:rPr>
              <a:t>). This will allow you to understand a topic better.</a:t>
            </a: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Your assignment will contain </a:t>
            </a:r>
            <a:r>
              <a:rPr lang="en-GB" b="1" i="1" dirty="0">
                <a:latin typeface="Calibri" panose="020F0502020204030204" pitchFamily="34" charset="0"/>
                <a:ea typeface="Calibri" panose="020F0502020204030204" pitchFamily="34" charset="0"/>
                <a:cs typeface="Calibri" panose="020F0502020204030204" pitchFamily="34" charset="0"/>
              </a:rPr>
              <a:t>references</a:t>
            </a:r>
            <a:r>
              <a:rPr lang="en-GB" b="1" dirty="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to these </a:t>
            </a:r>
            <a:r>
              <a:rPr lang="en-GB" b="1" i="1" dirty="0">
                <a:latin typeface="Calibri" panose="020F0502020204030204" pitchFamily="34" charset="0"/>
                <a:ea typeface="Calibri" panose="020F0502020204030204" pitchFamily="34" charset="0"/>
                <a:cs typeface="Calibri" panose="020F0502020204030204" pitchFamily="34" charset="0"/>
              </a:rPr>
              <a:t>sources of information</a:t>
            </a:r>
            <a:endParaRPr lang="en-GB" dirty="0">
              <a:latin typeface="Calibri" panose="020F0502020204030204" pitchFamily="34" charset="0"/>
              <a:cs typeface="Calibri" panose="020F0502020204030204" pitchFamily="34" charset="0"/>
            </a:endParaRPr>
          </a:p>
        </p:txBody>
      </p:sp>
      <p:pic>
        <p:nvPicPr>
          <p:cNvPr id="7" name="Graphic 6" descr="Books with solid fill">
            <a:extLst>
              <a:ext uri="{FF2B5EF4-FFF2-40B4-BE49-F238E27FC236}">
                <a16:creationId xmlns:a16="http://schemas.microsoft.com/office/drawing/2014/main" id="{55DCD4E1-E80E-4F83-8405-78FDDC7444A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592" y="237728"/>
            <a:ext cx="914400" cy="914400"/>
          </a:xfrm>
          <a:prstGeom prst="rect">
            <a:avLst/>
          </a:prstGeom>
        </p:spPr>
      </p:pic>
      <p:pic>
        <p:nvPicPr>
          <p:cNvPr id="9" name="Graphic 8" descr="Storytelling outline">
            <a:extLst>
              <a:ext uri="{FF2B5EF4-FFF2-40B4-BE49-F238E27FC236}">
                <a16:creationId xmlns:a16="http://schemas.microsoft.com/office/drawing/2014/main" id="{ED96DA06-F48C-487B-BE13-B8E5283EE7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24736" y="237728"/>
            <a:ext cx="914400" cy="914400"/>
          </a:xfrm>
          <a:prstGeom prst="rect">
            <a:avLst/>
          </a:prstGeom>
        </p:spPr>
      </p:pic>
    </p:spTree>
    <p:extLst>
      <p:ext uri="{BB962C8B-B14F-4D97-AF65-F5344CB8AC3E}">
        <p14:creationId xmlns:p14="http://schemas.microsoft.com/office/powerpoint/2010/main" val="232407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4EFFB-CB25-7549-2982-1136A4C8F4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4F612-F0CF-467E-98C5-F56107D5EE66}"/>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b="1" dirty="0">
                <a:latin typeface="Calibri" panose="020F0502020204030204" pitchFamily="34" charset="0"/>
                <a:cs typeface="Calibri" panose="020F0502020204030204" pitchFamily="34" charset="0"/>
              </a:rPr>
              <a:t>What is Referencing?</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2041BBB-F781-109F-5590-CDB7716613E3}"/>
              </a:ext>
            </a:extLst>
          </p:cNvPr>
          <p:cNvSpPr>
            <a:spLocks noGrp="1"/>
          </p:cNvSpPr>
          <p:nvPr>
            <p:ph idx="1"/>
          </p:nvPr>
        </p:nvSpPr>
        <p:spPr>
          <a:xfrm>
            <a:off x="323528" y="1185456"/>
            <a:ext cx="8640960" cy="4619807"/>
          </a:xfrm>
        </p:spPr>
        <p:txBody>
          <a:bodyPr>
            <a:normAutofit fontScale="40000" lnSpcReduction="20000"/>
          </a:bodyPr>
          <a:lstStyle/>
          <a:p>
            <a:pPr>
              <a:lnSpc>
                <a:spcPct val="107000"/>
              </a:lnSpc>
              <a:spcAft>
                <a:spcPts val="800"/>
              </a:spcAft>
            </a:pPr>
            <a:r>
              <a:rPr lang="en-GB" sz="7000" dirty="0">
                <a:latin typeface="Calibri" panose="020F0502020204030204" pitchFamily="34" charset="0"/>
                <a:ea typeface="Calibri" panose="020F0502020204030204" pitchFamily="34" charset="0"/>
                <a:cs typeface="Calibri" panose="020F0502020204030204" pitchFamily="34" charset="0"/>
              </a:rPr>
              <a:t>The references will:</a:t>
            </a:r>
          </a:p>
          <a:p>
            <a:pPr lvl="1">
              <a:lnSpc>
                <a:spcPct val="107000"/>
              </a:lnSpc>
              <a:spcAft>
                <a:spcPts val="800"/>
              </a:spcAft>
            </a:pPr>
            <a:r>
              <a:rPr lang="en-GB" sz="7000" dirty="0">
                <a:latin typeface="Calibri" panose="020F0502020204030204" pitchFamily="34" charset="0"/>
                <a:ea typeface="Calibri" panose="020F0502020204030204" pitchFamily="34" charset="0"/>
                <a:cs typeface="Calibri" panose="020F0502020204030204" pitchFamily="34" charset="0"/>
              </a:rPr>
              <a:t>show your lecturers where you discovered this information </a:t>
            </a:r>
          </a:p>
          <a:p>
            <a:pPr lvl="1">
              <a:lnSpc>
                <a:spcPct val="107000"/>
              </a:lnSpc>
              <a:spcAft>
                <a:spcPts val="800"/>
              </a:spcAft>
            </a:pPr>
            <a:r>
              <a:rPr lang="en-GB" sz="7000" dirty="0">
                <a:latin typeface="Calibri" panose="020F0502020204030204" pitchFamily="34" charset="0"/>
                <a:ea typeface="Calibri" panose="020F0502020204030204" pitchFamily="34" charset="0"/>
                <a:cs typeface="Calibri" panose="020F0502020204030204" pitchFamily="34" charset="0"/>
              </a:rPr>
              <a:t>and whether you have understood what you have read</a:t>
            </a:r>
          </a:p>
          <a:p>
            <a:pPr algn="just"/>
            <a:r>
              <a:rPr lang="en-US" sz="7000" dirty="0">
                <a:latin typeface="Calibri" panose="020F0502020204030204" pitchFamily="34" charset="0"/>
                <a:cs typeface="Calibri" panose="020F0502020204030204" pitchFamily="34" charset="0"/>
              </a:rPr>
              <a:t>Referencing gives proof that your ideas are not just pulled out of thin air, but are based on reliable information. </a:t>
            </a:r>
          </a:p>
          <a:p>
            <a:pPr algn="just"/>
            <a:r>
              <a:rPr lang="en-US" sz="7000" dirty="0">
                <a:latin typeface="Calibri" panose="020F0502020204030204" pitchFamily="34" charset="0"/>
                <a:cs typeface="Calibri" panose="020F0502020204030204" pitchFamily="34" charset="0"/>
              </a:rPr>
              <a:t>It’s like saying “</a:t>
            </a:r>
            <a:r>
              <a:rPr lang="en-US" sz="7000" b="1" u="sng" dirty="0">
                <a:solidFill>
                  <a:srgbClr val="00B0F0"/>
                </a:solidFill>
                <a:latin typeface="Calibri" panose="020F0502020204030204" pitchFamily="34" charset="0"/>
                <a:cs typeface="Calibri" panose="020F0502020204030204" pitchFamily="34" charset="0"/>
              </a:rPr>
              <a:t>Look!</a:t>
            </a:r>
            <a:r>
              <a:rPr lang="en-US" sz="7000" dirty="0">
                <a:solidFill>
                  <a:srgbClr val="00B0F0"/>
                </a:solidFill>
                <a:latin typeface="Calibri" panose="020F0502020204030204" pitchFamily="34" charset="0"/>
                <a:cs typeface="Calibri" panose="020F0502020204030204" pitchFamily="34" charset="0"/>
              </a:rPr>
              <a:t> </a:t>
            </a:r>
            <a:r>
              <a:rPr lang="en-US" sz="7000" dirty="0">
                <a:latin typeface="Calibri" panose="020F0502020204030204" pitchFamily="34" charset="0"/>
                <a:cs typeface="Calibri" panose="020F0502020204030204" pitchFamily="34" charset="0"/>
              </a:rPr>
              <a:t>here’s where I got my information from, so you know I’m not just making this up!”</a:t>
            </a:r>
          </a:p>
          <a:p>
            <a:pPr marL="0" indent="0">
              <a:buNone/>
            </a:pPr>
            <a:endParaRPr lang="en-GB" dirty="0"/>
          </a:p>
        </p:txBody>
      </p:sp>
      <p:pic>
        <p:nvPicPr>
          <p:cNvPr id="7" name="Graphic 6" descr="Books with solid fill">
            <a:extLst>
              <a:ext uri="{FF2B5EF4-FFF2-40B4-BE49-F238E27FC236}">
                <a16:creationId xmlns:a16="http://schemas.microsoft.com/office/drawing/2014/main" id="{F3B21EAB-C8E9-B94A-5FE8-AFDA723D79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592" y="237728"/>
            <a:ext cx="914400" cy="914400"/>
          </a:xfrm>
          <a:prstGeom prst="rect">
            <a:avLst/>
          </a:prstGeom>
        </p:spPr>
      </p:pic>
      <p:pic>
        <p:nvPicPr>
          <p:cNvPr id="9" name="Graphic 8" descr="Storytelling outline">
            <a:extLst>
              <a:ext uri="{FF2B5EF4-FFF2-40B4-BE49-F238E27FC236}">
                <a16:creationId xmlns:a16="http://schemas.microsoft.com/office/drawing/2014/main" id="{CDADD732-849C-6F46-9FAD-B6DD643425F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24736" y="237728"/>
            <a:ext cx="914400" cy="914400"/>
          </a:xfrm>
          <a:prstGeom prst="rect">
            <a:avLst/>
          </a:prstGeom>
        </p:spPr>
      </p:pic>
    </p:spTree>
    <p:extLst>
      <p:ext uri="{BB962C8B-B14F-4D97-AF65-F5344CB8AC3E}">
        <p14:creationId xmlns:p14="http://schemas.microsoft.com/office/powerpoint/2010/main" val="21004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normAutofit lnSpcReduction="10000"/>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F0"/>
                </a:solidFill>
                <a:cs typeface="Calibri" panose="020F0502020204030204" pitchFamily="34" charset="0"/>
              </a:rPr>
              <a:t>consistency</a:t>
            </a:r>
            <a:r>
              <a:rPr lang="en-US" sz="2200" b="1" dirty="0">
                <a:solidFill>
                  <a:srgbClr val="00B050"/>
                </a:solidFill>
                <a:cs typeface="Calibri" panose="020F0502020204030204" pitchFamily="34" charset="0"/>
              </a:rPr>
              <a:t> </a:t>
            </a:r>
            <a:r>
              <a:rPr lang="en-US" sz="2200" dirty="0">
                <a:cs typeface="Calibri" panose="020F0502020204030204" pitchFamily="34" charset="0"/>
              </a:rPr>
              <a:t>and </a:t>
            </a:r>
            <a:r>
              <a:rPr lang="en-US" sz="2200" b="1" dirty="0" err="1">
                <a:solidFill>
                  <a:srgbClr val="00B0F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a:t>
            </a:r>
            <a:r>
              <a:rPr lang="en-GB" sz="2200" b="1" dirty="0">
                <a:cs typeface="Calibri" panose="020F0502020204030204" pitchFamily="34" charset="0"/>
              </a:rPr>
              <a:t>. </a:t>
            </a:r>
          </a:p>
          <a:p>
            <a:pPr algn="just"/>
            <a:r>
              <a:rPr lang="en-GB" sz="2200" dirty="0">
                <a:solidFill>
                  <a:srgbClr val="00B0F0"/>
                </a:solidFill>
                <a:cs typeface="Calibri" panose="020F0502020204030204" pitchFamily="34" charset="0"/>
              </a:rPr>
              <a:t>    (this part is </a:t>
            </a:r>
            <a:r>
              <a:rPr lang="en-GB" sz="2200" b="1" dirty="0">
                <a:solidFill>
                  <a:srgbClr val="00B0F0"/>
                </a:solidFill>
                <a:cs typeface="Calibri" panose="020F0502020204030204" pitchFamily="34" charset="0"/>
              </a:rPr>
              <a:t>crucial</a:t>
            </a:r>
            <a:r>
              <a:rPr lang="en-GB" sz="2200" dirty="0">
                <a:solidFill>
                  <a:srgbClr val="00B0F0"/>
                </a:solidFill>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
        <p:nvSpPr>
          <p:cNvPr id="2" name="Arrow: Up 1">
            <a:extLst>
              <a:ext uri="{FF2B5EF4-FFF2-40B4-BE49-F238E27FC236}">
                <a16:creationId xmlns:a16="http://schemas.microsoft.com/office/drawing/2014/main" id="{284E5303-6DD4-6541-3B2A-0997C52ED970}"/>
              </a:ext>
            </a:extLst>
          </p:cNvPr>
          <p:cNvSpPr/>
          <p:nvPr/>
        </p:nvSpPr>
        <p:spPr>
          <a:xfrm>
            <a:off x="827584" y="3717032"/>
            <a:ext cx="216024" cy="28803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uiExpand="1" build="p"/>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557748-8E35-43E6-B2B3-A90DF103FBD1}"/>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defRPr/>
            </a:pPr>
            <a:r>
              <a:rPr lang="en-GB" sz="4400" b="1" dirty="0">
                <a:latin typeface="+mj-lt"/>
                <a:ea typeface="+mj-ea"/>
                <a:cs typeface="+mj-cs"/>
              </a:rPr>
              <a:t>How to Reference</a:t>
            </a:r>
          </a:p>
        </p:txBody>
      </p:sp>
      <p:sp>
        <p:nvSpPr>
          <p:cNvPr id="3" name="TextBox 2">
            <a:extLst>
              <a:ext uri="{FF2B5EF4-FFF2-40B4-BE49-F238E27FC236}">
                <a16:creationId xmlns:a16="http://schemas.microsoft.com/office/drawing/2014/main" id="{D054DD04-6B67-43D0-9CDC-D6214549FCAD}"/>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2400" dirty="0">
                <a:latin typeface="Calibri" panose="020F0502020204030204" pitchFamily="34" charset="0"/>
                <a:cs typeface="Calibri" panose="020F0502020204030204" pitchFamily="34" charset="0"/>
              </a:rPr>
              <a:t>There are different ways to reference but we will use </a:t>
            </a:r>
            <a:r>
              <a:rPr lang="en-GB" sz="2400" b="1" dirty="0">
                <a:latin typeface="Calibri" panose="020F0502020204030204" pitchFamily="34" charset="0"/>
                <a:cs typeface="Calibri" panose="020F0502020204030204" pitchFamily="34" charset="0"/>
              </a:rPr>
              <a:t>Harvard Referencing</a:t>
            </a:r>
          </a:p>
          <a:p>
            <a:pPr>
              <a:lnSpc>
                <a:spcPct val="90000"/>
              </a:lnSpc>
              <a:spcBef>
                <a:spcPct val="20000"/>
              </a:spcBef>
              <a:buFont typeface="Arial" pitchFamily="34" charset="0"/>
              <a:defRPr/>
            </a:pPr>
            <a:endParaRPr lang="en-GB" sz="2400" dirty="0">
              <a:latin typeface="Calibri" panose="020F0502020204030204" pitchFamily="34" charset="0"/>
              <a:cs typeface="Calibri" panose="020F0502020204030204" pitchFamily="34" charset="0"/>
            </a:endParaRPr>
          </a:p>
          <a:p>
            <a:pPr>
              <a:lnSpc>
                <a:spcPct val="90000"/>
              </a:lnSpc>
              <a:spcBef>
                <a:spcPct val="20000"/>
              </a:spcBef>
              <a:buFont typeface="Arial" pitchFamily="34" charset="0"/>
              <a:defRPr/>
            </a:pPr>
            <a:r>
              <a:rPr lang="en-GB" sz="2400" dirty="0">
                <a:latin typeface="Calibri" panose="020F0502020204030204" pitchFamily="34" charset="0"/>
                <a:cs typeface="Calibri" panose="020F0502020204030204" pitchFamily="34" charset="0"/>
              </a:rPr>
              <a:t>You can find the full and detailed guide </a:t>
            </a:r>
            <a:r>
              <a:rPr lang="en-GB" sz="2400" b="1" dirty="0">
                <a:latin typeface="Calibri" panose="020F0502020204030204" pitchFamily="34" charset="0"/>
                <a:cs typeface="Calibri" panose="020F0502020204030204" pitchFamily="34" charset="0"/>
              </a:rPr>
              <a:t>Cite them Right</a:t>
            </a:r>
            <a:r>
              <a:rPr lang="en-GB" sz="2400" dirty="0">
                <a:latin typeface="Calibri" panose="020F0502020204030204" pitchFamily="34" charset="0"/>
                <a:cs typeface="Calibri" panose="020F0502020204030204" pitchFamily="34" charset="0"/>
              </a:rPr>
              <a:t> in the library and online: </a:t>
            </a:r>
          </a:p>
          <a:p>
            <a:pPr>
              <a:lnSpc>
                <a:spcPct val="90000"/>
              </a:lnSpc>
              <a:spcBef>
                <a:spcPct val="20000"/>
              </a:spcBef>
              <a:buFont typeface="Arial" pitchFamily="34" charset="0"/>
              <a:defRPr/>
            </a:pPr>
            <a:r>
              <a:rPr lang="en-GB" sz="2400" dirty="0">
                <a:latin typeface="Calibri" panose="020F0502020204030204" pitchFamily="34" charset="0"/>
                <a:cs typeface="Calibri" panose="020F0502020204030204" pitchFamily="34" charset="0"/>
                <a:hlinkClick r:id="rId3"/>
              </a:rPr>
              <a:t>Cite Them Right - Home (uwtsd.ac.uk)</a:t>
            </a:r>
            <a:endParaRPr lang="en-GB" sz="2400" dirty="0">
              <a:latin typeface="Calibri" panose="020F0502020204030204" pitchFamily="34" charset="0"/>
              <a:cs typeface="Calibri" panose="020F0502020204030204" pitchFamily="34" charset="0"/>
            </a:endParaRPr>
          </a:p>
          <a:p>
            <a:pPr>
              <a:lnSpc>
                <a:spcPct val="90000"/>
              </a:lnSpc>
              <a:spcBef>
                <a:spcPct val="20000"/>
              </a:spcBef>
              <a:buFont typeface="Arial" pitchFamily="34" charset="0"/>
              <a:defRPr/>
            </a:pPr>
            <a:r>
              <a:rPr lang="en-GB" sz="1200" dirty="0">
                <a:latin typeface="Calibri" panose="020F0502020204030204" pitchFamily="34" charset="0"/>
                <a:cs typeface="Calibri" panose="020F0502020204030204" pitchFamily="34" charset="0"/>
              </a:rPr>
              <a:t>(access from here or from the top of the ACS module page) </a:t>
            </a:r>
          </a:p>
          <a:p>
            <a:pPr>
              <a:lnSpc>
                <a:spcPct val="90000"/>
              </a:lnSpc>
              <a:spcBef>
                <a:spcPct val="20000"/>
              </a:spcBef>
              <a:buFont typeface="Arial" pitchFamily="34" charset="0"/>
              <a:defRPr/>
            </a:pPr>
            <a:endParaRPr lang="en-GB" sz="2400" dirty="0"/>
          </a:p>
        </p:txBody>
      </p:sp>
      <p:pic>
        <p:nvPicPr>
          <p:cNvPr id="5" name="Picture 4" descr="A person holding books in a library&#10;&#10;Description automatically generated with low confidence">
            <a:extLst>
              <a:ext uri="{FF2B5EF4-FFF2-40B4-BE49-F238E27FC236}">
                <a16:creationId xmlns:a16="http://schemas.microsoft.com/office/drawing/2014/main" id="{E4BEE3B0-08C6-72B0-1B9E-10D575D0EE49}"/>
              </a:ext>
            </a:extLst>
          </p:cNvPr>
          <p:cNvPicPr>
            <a:picLocks noChangeAspect="1"/>
          </p:cNvPicPr>
          <p:nvPr/>
        </p:nvPicPr>
        <p:blipFill rotWithShape="1">
          <a:blip r:embed="rId4">
            <a:extLst>
              <a:ext uri="{28A0092B-C50C-407E-A947-70E740481C1C}">
                <a14:useLocalDpi xmlns:a14="http://schemas.microsoft.com/office/drawing/2010/main" val="0"/>
              </a:ext>
            </a:extLst>
          </a:blip>
          <a:srcRect l="35116" r="22614" b="-2"/>
          <a:stretch/>
        </p:blipFill>
        <p:spPr>
          <a:xfrm>
            <a:off x="4648200"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rPr>
              <a:t>Activity 2</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t>Go to your </a:t>
            </a:r>
            <a:r>
              <a:rPr lang="en-US" b="1" dirty="0">
                <a:solidFill>
                  <a:srgbClr val="173AFF"/>
                </a:solidFill>
              </a:rPr>
              <a:t>worksheet</a:t>
            </a:r>
            <a:r>
              <a:rPr lang="en-US" dirty="0"/>
              <a:t> and complete Activity 2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1694839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1D53-F7F7-0A64-2A03-822DA7AF4FF8}"/>
              </a:ext>
            </a:extLst>
          </p:cNvPr>
          <p:cNvSpPr>
            <a:spLocks noGrp="1"/>
          </p:cNvSpPr>
          <p:nvPr>
            <p:ph type="title"/>
          </p:nvPr>
        </p:nvSpPr>
        <p:spPr>
          <a:xfrm>
            <a:off x="958516" y="169111"/>
            <a:ext cx="7226968" cy="423027"/>
          </a:xfrm>
        </p:spPr>
        <p:txBody>
          <a:bodyPr>
            <a:normAutofit fontScale="90000"/>
          </a:bodyPr>
          <a:lstStyle/>
          <a:p>
            <a:r>
              <a:rPr lang="en-US" sz="3600" b="1" dirty="0"/>
              <a:t>When to cite?</a:t>
            </a:r>
          </a:p>
        </p:txBody>
      </p:sp>
      <p:sp>
        <p:nvSpPr>
          <p:cNvPr id="3" name="Content Placeholder 2">
            <a:extLst>
              <a:ext uri="{FF2B5EF4-FFF2-40B4-BE49-F238E27FC236}">
                <a16:creationId xmlns:a16="http://schemas.microsoft.com/office/drawing/2014/main" id="{C2584B13-764D-2797-E5BF-ABAD4D1AC6CC}"/>
              </a:ext>
            </a:extLst>
          </p:cNvPr>
          <p:cNvSpPr>
            <a:spLocks noGrp="1"/>
          </p:cNvSpPr>
          <p:nvPr>
            <p:ph idx="1"/>
          </p:nvPr>
        </p:nvSpPr>
        <p:spPr>
          <a:xfrm>
            <a:off x="250825" y="942474"/>
            <a:ext cx="8572333" cy="4592052"/>
          </a:xfrm>
        </p:spPr>
        <p:txBody>
          <a:bodyPr/>
          <a:lstStyle/>
          <a:p>
            <a:r>
              <a:rPr lang="en-US" sz="2800" dirty="0"/>
              <a:t>You cite </a:t>
            </a:r>
            <a:r>
              <a:rPr lang="en-US" sz="2800" b="1" u="sng" dirty="0"/>
              <a:t>any time</a:t>
            </a:r>
            <a:r>
              <a:rPr lang="en-US" sz="2800" dirty="0"/>
              <a:t> you are using the ideas </a:t>
            </a:r>
            <a:r>
              <a:rPr lang="en-US" sz="2800" b="1" dirty="0"/>
              <a:t>and/or words </a:t>
            </a:r>
            <a:r>
              <a:rPr lang="en-US" sz="2800" dirty="0"/>
              <a:t>of somebody else.</a:t>
            </a:r>
          </a:p>
          <a:p>
            <a:r>
              <a:rPr lang="en-US" sz="2800" dirty="0"/>
              <a:t>You cite if you are sharing specific facts/statistics/dates/survey results/opinions of </a:t>
            </a:r>
            <a:r>
              <a:rPr lang="en-US" sz="2800" i="1" dirty="0"/>
              <a:t>experts</a:t>
            </a:r>
          </a:p>
          <a:p>
            <a:r>
              <a:rPr lang="en-US" sz="2800" dirty="0"/>
              <a:t>You do NOT cite if you are sharing general opinion or your </a:t>
            </a:r>
            <a:r>
              <a:rPr lang="en-US" sz="2800" i="1" dirty="0"/>
              <a:t>own</a:t>
            </a:r>
            <a:r>
              <a:rPr lang="en-US" sz="2800" dirty="0"/>
              <a:t> opinion</a:t>
            </a:r>
          </a:p>
          <a:p>
            <a:r>
              <a:rPr lang="en-US" sz="2800" dirty="0"/>
              <a:t>You do NOT cite if you are using facts/information which is </a:t>
            </a:r>
            <a:r>
              <a:rPr lang="en-US" sz="2800" u="sng" dirty="0"/>
              <a:t>commonly known</a:t>
            </a:r>
          </a:p>
        </p:txBody>
      </p:sp>
      <p:sp>
        <p:nvSpPr>
          <p:cNvPr id="4" name="Date Placeholder 3">
            <a:extLst>
              <a:ext uri="{FF2B5EF4-FFF2-40B4-BE49-F238E27FC236}">
                <a16:creationId xmlns:a16="http://schemas.microsoft.com/office/drawing/2014/main" id="{4F9DF89E-044C-2B7E-959D-1065F346CA71}"/>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211542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FF310F-9DB3-45B9-B17D-602C5A578360}"/>
              </a:ext>
            </a:extLst>
          </p:cNvPr>
          <p:cNvSpPr txBox="1"/>
          <p:nvPr/>
        </p:nvSpPr>
        <p:spPr>
          <a:xfrm>
            <a:off x="827584" y="548680"/>
            <a:ext cx="7776864" cy="523220"/>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A handy video guide to Harvard referencing. </a:t>
            </a:r>
          </a:p>
        </p:txBody>
      </p:sp>
      <p:pic>
        <p:nvPicPr>
          <p:cNvPr id="7" name="Picture 6">
            <a:hlinkClick r:id="rId3"/>
            <a:extLst>
              <a:ext uri="{FF2B5EF4-FFF2-40B4-BE49-F238E27FC236}">
                <a16:creationId xmlns:a16="http://schemas.microsoft.com/office/drawing/2014/main" id="{C858A6F6-B45C-8E9B-C5E0-B9AB3D2482C9}"/>
              </a:ext>
            </a:extLst>
          </p:cNvPr>
          <p:cNvPicPr>
            <a:picLocks noChangeAspect="1"/>
          </p:cNvPicPr>
          <p:nvPr/>
        </p:nvPicPr>
        <p:blipFill>
          <a:blip r:embed="rId4"/>
          <a:stretch>
            <a:fillRect/>
          </a:stretch>
        </p:blipFill>
        <p:spPr>
          <a:xfrm>
            <a:off x="1403648" y="1268760"/>
            <a:ext cx="5904656" cy="3577071"/>
          </a:xfrm>
          <a:prstGeom prst="rect">
            <a:avLst/>
          </a:prstGeom>
        </p:spPr>
      </p:pic>
      <p:sp>
        <p:nvSpPr>
          <p:cNvPr id="8" name="TextBox 7">
            <a:extLst>
              <a:ext uri="{FF2B5EF4-FFF2-40B4-BE49-F238E27FC236}">
                <a16:creationId xmlns:a16="http://schemas.microsoft.com/office/drawing/2014/main" id="{02B61C22-F795-4846-0FA6-2CCE7BBB59C8}"/>
              </a:ext>
            </a:extLst>
          </p:cNvPr>
          <p:cNvSpPr txBox="1"/>
          <p:nvPr/>
        </p:nvSpPr>
        <p:spPr>
          <a:xfrm>
            <a:off x="1547664" y="5013176"/>
            <a:ext cx="5688632" cy="369332"/>
          </a:xfrm>
          <a:prstGeom prst="rect">
            <a:avLst/>
          </a:prstGeom>
          <a:noFill/>
        </p:spPr>
        <p:txBody>
          <a:bodyPr wrap="square" rtlCol="0">
            <a:spAutoFit/>
          </a:bodyPr>
          <a:lstStyle/>
          <a:p>
            <a:r>
              <a:rPr lang="en-GB" dirty="0"/>
              <a:t>(5 mins)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446088" y="67820"/>
            <a:ext cx="8229600" cy="1143000"/>
          </a:xfrm>
        </p:spPr>
        <p:txBody>
          <a:bodyPr>
            <a:normAutofit/>
          </a:bodyPr>
          <a:lstStyle/>
          <a:p>
            <a:r>
              <a:rPr lang="en-GB" altLang="en-US" b="1" dirty="0">
                <a:latin typeface="Calibri" panose="020F0502020204030204" pitchFamily="34" charset="0"/>
                <a:cs typeface="Calibri" panose="020F0502020204030204" pitchFamily="34" charset="0"/>
              </a:rPr>
              <a:t>Full reference</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446088" y="1196752"/>
            <a:ext cx="8229600" cy="4474840"/>
          </a:xfrm>
        </p:spPr>
        <p:txBody>
          <a:bodyPr>
            <a:normAutofit lnSpcReduction="10000"/>
          </a:bodyPr>
          <a:lstStyle/>
          <a:p>
            <a:pPr eaLnBrk="1" hangingPunct="1">
              <a:lnSpc>
                <a:spcPct val="90000"/>
              </a:lnSpc>
              <a:buFontTx/>
              <a:buNone/>
              <a:defRPr/>
            </a:pPr>
            <a:r>
              <a:rPr lang="en-GB" sz="2800" dirty="0">
                <a:latin typeface="Calibri" panose="020F0502020204030204" pitchFamily="34" charset="0"/>
                <a:cs typeface="Calibri" panose="020F0502020204030204" pitchFamily="34" charset="0"/>
              </a:rPr>
              <a:t>Key information you need to provide:</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latin typeface="Calibri" panose="020F0502020204030204" pitchFamily="34" charset="0"/>
                <a:cs typeface="Calibri" panose="020F0502020204030204" pitchFamily="34" charset="0"/>
              </a:rPr>
              <a:t>Author’s surname and initials </a:t>
            </a:r>
            <a:r>
              <a:rPr lang="en-GB" sz="2800" dirty="0">
                <a:latin typeface="Calibri" panose="020F0502020204030204" pitchFamily="34" charset="0"/>
                <a:cs typeface="Calibri" panose="020F0502020204030204" pitchFamily="34" charset="0"/>
              </a:rPr>
              <a:t>(e.g. </a:t>
            </a:r>
            <a:r>
              <a:rPr lang="en-GB" sz="2800" dirty="0" err="1">
                <a:latin typeface="Calibri" panose="020F0502020204030204" pitchFamily="34" charset="0"/>
                <a:cs typeface="Calibri" panose="020F0502020204030204" pitchFamily="34" charset="0"/>
              </a:rPr>
              <a:t>Cotrell</a:t>
            </a:r>
            <a:r>
              <a:rPr lang="en-GB" sz="2800" dirty="0">
                <a:latin typeface="Calibri" panose="020F0502020204030204" pitchFamily="34" charset="0"/>
                <a:cs typeface="Calibri" panose="020F0502020204030204" pitchFamily="34" charset="0"/>
              </a:rPr>
              <a:t>, S.) </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latin typeface="Calibri" panose="020F0502020204030204" pitchFamily="34" charset="0"/>
                <a:cs typeface="Calibri" panose="020F0502020204030204" pitchFamily="34" charset="0"/>
              </a:rPr>
              <a:t>Year of publication (in round brackets)</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latin typeface="Calibri" panose="020F0502020204030204" pitchFamily="34" charset="0"/>
                <a:cs typeface="Calibri" panose="020F0502020204030204" pitchFamily="34" charset="0"/>
              </a:rPr>
              <a:t>Title of book, paper, article or website</a:t>
            </a:r>
          </a:p>
          <a:p>
            <a:pPr marL="0" indent="0" eaLnBrk="1" hangingPunct="1">
              <a:lnSpc>
                <a:spcPct val="90000"/>
              </a:lnSpc>
              <a:buClr>
                <a:schemeClr val="tx1"/>
              </a:buClr>
              <a:buNone/>
              <a:defRPr/>
            </a:pPr>
            <a:endParaRPr lang="en-GB" sz="2800" dirty="0">
              <a:latin typeface="Calibri" panose="020F0502020204030204" pitchFamily="34" charset="0"/>
              <a:cs typeface="Calibri" panose="020F0502020204030204" pitchFamily="34" charset="0"/>
            </a:endParaRPr>
          </a:p>
          <a:p>
            <a:pPr marL="0" indent="0" eaLnBrk="1" hangingPunct="1">
              <a:lnSpc>
                <a:spcPct val="90000"/>
              </a:lnSpc>
              <a:buClr>
                <a:schemeClr val="tx1"/>
              </a:buClr>
              <a:buNone/>
              <a:defRPr/>
            </a:pPr>
            <a:r>
              <a:rPr lang="en-GB" sz="2800" dirty="0">
                <a:latin typeface="Calibri" panose="020F0502020204030204" pitchFamily="34" charset="0"/>
                <a:cs typeface="Calibri" panose="020F0502020204030204" pitchFamily="34" charset="0"/>
              </a:rPr>
              <a:t>And if it is a book: </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latin typeface="Calibri" panose="020F0502020204030204" pitchFamily="34" charset="0"/>
                <a:cs typeface="Calibri" panose="020F0502020204030204" pitchFamily="34" charset="0"/>
              </a:rPr>
              <a:t>Publisher</a:t>
            </a:r>
          </a:p>
          <a:p>
            <a:pPr marL="0" indent="0" eaLnBrk="1" hangingPunct="1">
              <a:lnSpc>
                <a:spcPct val="90000"/>
              </a:lnSpc>
              <a:buClr>
                <a:schemeClr val="tx1"/>
              </a:buClr>
              <a:buNone/>
              <a:defRPr/>
            </a:pPr>
            <a:endParaRPr lang="en-GB" sz="2800" dirty="0">
              <a:latin typeface="Calibri" panose="020F0502020204030204" pitchFamily="34" charset="0"/>
              <a:cs typeface="Calibri" panose="020F0502020204030204" pitchFamily="34" charset="0"/>
            </a:endParaRPr>
          </a:p>
          <a:p>
            <a:pPr marL="0" indent="0" eaLnBrk="1" hangingPunct="1">
              <a:lnSpc>
                <a:spcPct val="90000"/>
              </a:lnSpc>
              <a:buClr>
                <a:schemeClr val="tx1"/>
              </a:buClr>
              <a:buNone/>
              <a:defRPr/>
            </a:pPr>
            <a:r>
              <a:rPr lang="en-GB" sz="2800" dirty="0">
                <a:latin typeface="Calibri" panose="020F0502020204030204" pitchFamily="34" charset="0"/>
                <a:cs typeface="Calibri" panose="020F0502020204030204" pitchFamily="34" charset="0"/>
              </a:rPr>
              <a:t>but there will be more depending on the type of a source (check the </a:t>
            </a:r>
            <a:r>
              <a:rPr lang="en-GB" sz="2800" b="1" dirty="0">
                <a:latin typeface="Calibri" panose="020F0502020204030204" pitchFamily="34" charset="0"/>
                <a:cs typeface="Calibri" panose="020F0502020204030204" pitchFamily="34" charset="0"/>
              </a:rPr>
              <a:t>Cite Them Right </a:t>
            </a:r>
            <a:r>
              <a:rPr lang="en-GB" sz="2800" dirty="0">
                <a:latin typeface="Calibri" panose="020F0502020204030204" pitchFamily="34" charset="0"/>
                <a:cs typeface="Calibri" panose="020F0502020204030204" pitchFamily="34" charset="0"/>
              </a:rPr>
              <a:t>Referencing Guide!) </a:t>
            </a:r>
          </a:p>
          <a:p>
            <a:pPr eaLnBrk="1" hangingPunct="1">
              <a:lnSpc>
                <a:spcPct val="90000"/>
              </a:lnSpc>
              <a:buFontTx/>
              <a:buNone/>
              <a:defRPr/>
            </a:pPr>
            <a:endParaRPr lang="en-GB" sz="2800" dirty="0"/>
          </a:p>
          <a:p>
            <a:pPr marL="914400" lvl="2" indent="0" eaLnBrk="1" hangingPunct="1">
              <a:buFont typeface="Wingdings" panose="05000000000000000000" pitchFamily="2" charset="2"/>
              <a:buNone/>
              <a:defRPr/>
            </a:pPr>
            <a:endParaRPr lang="en-GB" sz="2000" b="1" dirty="0"/>
          </a:p>
        </p:txBody>
      </p:sp>
    </p:spTree>
    <p:extLst>
      <p:ext uri="{BB962C8B-B14F-4D97-AF65-F5344CB8AC3E}">
        <p14:creationId xmlns:p14="http://schemas.microsoft.com/office/powerpoint/2010/main" val="4106517050"/>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fontScale="90000"/>
          </a:bodyPr>
          <a:lstStyle/>
          <a:p>
            <a:r>
              <a:rPr lang="en-GB" altLang="en-US" sz="3200" b="1" dirty="0">
                <a:ln>
                  <a:noFill/>
                </a:ln>
                <a:effectLst/>
                <a:latin typeface="Arial" panose="020B0604020202020204" pitchFamily="34" charset="0"/>
                <a:cs typeface="Arial" panose="020B060402020202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20000"/>
          </a:bodyPr>
          <a:lstStyle/>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sz="3500" b="1" dirty="0">
                <a:effectLst/>
                <a:latin typeface="Calibri" panose="020F0502020204030204" pitchFamily="34" charset="0"/>
                <a:cs typeface="Calibri" panose="020F0502020204030204" pitchFamily="34" charset="0"/>
              </a:rPr>
              <a:t>Bell, J. (2010) </a:t>
            </a:r>
            <a:r>
              <a:rPr lang="en-GB" altLang="en-US" sz="3500" b="1" i="1" dirty="0">
                <a:effectLst/>
                <a:latin typeface="Calibri" panose="020F0502020204030204" pitchFamily="34" charset="0"/>
                <a:cs typeface="Calibri" panose="020F0502020204030204" pitchFamily="34" charset="0"/>
              </a:rPr>
              <a:t>Doing your research project. </a:t>
            </a:r>
            <a:r>
              <a:rPr lang="en-GB" altLang="en-US" sz="3500" b="1" dirty="0">
                <a:effectLst/>
                <a:latin typeface="Calibri" panose="020F0502020204030204" pitchFamily="34" charset="0"/>
                <a:cs typeface="Calibri" panose="020F0502020204030204" pitchFamily="34" charset="0"/>
              </a:rPr>
              <a:t>5</a:t>
            </a:r>
            <a:r>
              <a:rPr lang="en-GB" altLang="en-US" sz="3500" b="1" baseline="30000" dirty="0">
                <a:effectLst/>
                <a:latin typeface="Calibri" panose="020F0502020204030204" pitchFamily="34" charset="0"/>
                <a:cs typeface="Calibri" panose="020F0502020204030204" pitchFamily="34" charset="0"/>
              </a:rPr>
              <a:t>th</a:t>
            </a:r>
            <a:r>
              <a:rPr lang="en-GB" altLang="en-US" sz="3500" b="1" dirty="0">
                <a:effectLst/>
                <a:latin typeface="Calibri" panose="020F0502020204030204" pitchFamily="34" charset="0"/>
                <a:cs typeface="Calibri" panose="020F0502020204030204" pitchFamily="34" charset="0"/>
              </a:rPr>
              <a:t> </a:t>
            </a:r>
            <a:r>
              <a:rPr lang="en-GB" altLang="en-US" sz="3500" b="1" dirty="0" err="1">
                <a:effectLst/>
                <a:latin typeface="Calibri" panose="020F0502020204030204" pitchFamily="34" charset="0"/>
                <a:cs typeface="Calibri" panose="020F0502020204030204" pitchFamily="34" charset="0"/>
              </a:rPr>
              <a:t>edn</a:t>
            </a:r>
            <a:r>
              <a:rPr lang="en-GB" altLang="en-US" sz="3500" b="1" dirty="0">
                <a:effectLst/>
                <a:latin typeface="Calibri" panose="020F0502020204030204" pitchFamily="34" charset="0"/>
                <a:cs typeface="Calibri" panose="020F0502020204030204" pitchFamily="34" charset="0"/>
              </a:rPr>
              <a:t>. Open University Press</a:t>
            </a:r>
          </a:p>
          <a:p>
            <a:pPr marL="0" indent="0">
              <a:buFont typeface="Arial" panose="020B0604020202020204" pitchFamily="34" charset="0"/>
              <a:buNone/>
            </a:pPr>
            <a:endParaRPr lang="en-GB" altLang="en-US" dirty="0"/>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Surname/ comma</a:t>
            </a:r>
          </a:p>
          <a:p>
            <a:r>
              <a:rPr lang="en-GB" altLang="en-US" dirty="0">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Title in italics</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2362894" y="3789040"/>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1761342" y="4337055"/>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Publisher</a:t>
            </a:r>
          </a:p>
        </p:txBody>
      </p:sp>
      <p:sp>
        <p:nvSpPr>
          <p:cNvPr id="2" name="TextBox 1">
            <a:extLst>
              <a:ext uri="{FF2B5EF4-FFF2-40B4-BE49-F238E27FC236}">
                <a16:creationId xmlns:a16="http://schemas.microsoft.com/office/drawing/2014/main" id="{88421CFC-D5A7-D32D-BCF7-CF29F10165E2}"/>
              </a:ext>
            </a:extLst>
          </p:cNvPr>
          <p:cNvSpPr txBox="1"/>
          <p:nvPr/>
        </p:nvSpPr>
        <p:spPr>
          <a:xfrm>
            <a:off x="6743671" y="1835901"/>
            <a:ext cx="2448272" cy="369332"/>
          </a:xfrm>
          <a:prstGeom prst="rect">
            <a:avLst/>
          </a:prstGeom>
          <a:noFill/>
        </p:spPr>
        <p:txBody>
          <a:bodyPr wrap="square" rtlCol="0">
            <a:spAutoFit/>
          </a:bodyPr>
          <a:lstStyle/>
          <a:p>
            <a:r>
              <a:rPr lang="en-GB" altLang="en-US" dirty="0">
                <a:solidFill>
                  <a:srgbClr val="0070C0"/>
                </a:solidFill>
                <a:latin typeface="Arial" panose="020B0604020202020204" pitchFamily="34" charset="0"/>
                <a:cs typeface="Arial" panose="020B0604020202020204" pitchFamily="34" charset="0"/>
              </a:rPr>
              <a:t>Edition if applicable</a:t>
            </a:r>
            <a:endParaRPr lang="en-GB" dirty="0">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7967807" y="2167330"/>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6093"/>
                                        </p:tgtEl>
                                        <p:attrNameLst>
                                          <p:attrName>style.visibility</p:attrName>
                                        </p:attrNameLst>
                                      </p:cBhvr>
                                      <p:to>
                                        <p:strVal val="visible"/>
                                      </p:to>
                                    </p:set>
                                    <p:animEffect transition="in" filter="fade">
                                      <p:cBhvr>
                                        <p:cTn id="48" dur="500"/>
                                        <p:tgtEl>
                                          <p:spTgt spid="46093"/>
                                        </p:tgtEl>
                                      </p:cBhvr>
                                    </p:animEffect>
                                  </p:childTnLst>
                                </p:cTn>
                              </p:par>
                              <p:par>
                                <p:cTn id="49" presetID="10" presetClass="entr" presetSubtype="0" fill="hold"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noAutofit/>
          </a:bodyPr>
          <a:lstStyle/>
          <a:p>
            <a:r>
              <a:rPr lang="en-GB" sz="3200" b="1" dirty="0">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457200" y="3794"/>
            <a:ext cx="8229600" cy="904926"/>
          </a:xfrm>
        </p:spPr>
        <p:txBody>
          <a:bodyPr/>
          <a:lstStyle/>
          <a:p>
            <a:pPr eaLnBrk="1" hangingPunct="1"/>
            <a:r>
              <a:rPr lang="en-GB" altLang="en-US" sz="3600" b="1" dirty="0">
                <a:latin typeface="Calibri" panose="020F0502020204030204" pitchFamily="34" charset="0"/>
                <a:cs typeface="Calibri" panose="020F0502020204030204" pitchFamily="34" charset="0"/>
              </a:rPr>
              <a:t>Examples of full references</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54249" y="1052736"/>
            <a:ext cx="8207375" cy="4114800"/>
          </a:xfrm>
        </p:spPr>
        <p:txBody>
          <a:bodyPr>
            <a:normAutofit lnSpcReduction="10000"/>
          </a:bodyPr>
          <a:lstStyle/>
          <a:p>
            <a:pPr marL="0" indent="0" eaLnBrk="1" hangingPunct="1">
              <a:buNone/>
              <a:defRPr/>
            </a:pPr>
            <a:endParaRPr lang="en-GB" sz="1000" dirty="0">
              <a:latin typeface="Calibri" panose="020F0502020204030204" pitchFamily="34" charset="0"/>
              <a:cs typeface="Calibri" panose="020F0502020204030204" pitchFamily="34" charset="0"/>
            </a:endParaRPr>
          </a:p>
          <a:p>
            <a:pPr marL="0" indent="0" eaLnBrk="1" hangingPunct="1">
              <a:buNone/>
              <a:defRPr/>
            </a:pPr>
            <a:r>
              <a:rPr lang="en-GB" sz="2000" dirty="0">
                <a:latin typeface="Calibri" panose="020F0502020204030204" pitchFamily="34" charset="0"/>
                <a:cs typeface="Calibri" panose="020F0502020204030204" pitchFamily="34" charset="0"/>
              </a:rPr>
              <a:t>Smith, J. (2008) </a:t>
            </a:r>
            <a:r>
              <a:rPr lang="en-GB" sz="2000" i="1" dirty="0">
                <a:latin typeface="Calibri" panose="020F0502020204030204" pitchFamily="34" charset="0"/>
                <a:cs typeface="Calibri" panose="020F0502020204030204" pitchFamily="34" charset="0"/>
              </a:rPr>
              <a:t>Academic Writing Can Be Fun. </a:t>
            </a:r>
            <a:r>
              <a:rPr lang="en-GB" sz="2000" dirty="0">
                <a:latin typeface="Calibri" panose="020F0502020204030204" pitchFamily="34" charset="0"/>
                <a:cs typeface="Calibri" panose="020F0502020204030204" pitchFamily="34" charset="0"/>
              </a:rPr>
              <a:t>Cambridge University Press.</a:t>
            </a:r>
          </a:p>
          <a:p>
            <a:pPr marL="0" indent="0" eaLnBrk="1" hangingPunct="1">
              <a:buNone/>
              <a:defRPr/>
            </a:pPr>
            <a:endParaRPr lang="en-GB" sz="1100" dirty="0">
              <a:latin typeface="Calibri" panose="020F0502020204030204" pitchFamily="34" charset="0"/>
              <a:cs typeface="Calibri" panose="020F0502020204030204" pitchFamily="34" charset="0"/>
            </a:endParaRPr>
          </a:p>
          <a:p>
            <a:pPr marL="0" indent="0" eaLnBrk="1" hangingPunct="1">
              <a:buNone/>
              <a:defRPr/>
            </a:pPr>
            <a:r>
              <a:rPr lang="en-GB" sz="2000" dirty="0">
                <a:latin typeface="Calibri" panose="020F0502020204030204" pitchFamily="34" charset="0"/>
                <a:cs typeface="Calibri" panose="020F0502020204030204" pitchFamily="34" charset="0"/>
              </a:rPr>
              <a:t>Jones, M. (2006) ‘The Effects of Globalisation on the Chinese Economy’, </a:t>
            </a:r>
            <a:r>
              <a:rPr lang="en-GB" sz="2000" i="1" dirty="0">
                <a:latin typeface="Calibri" panose="020F0502020204030204" pitchFamily="34" charset="0"/>
                <a:cs typeface="Calibri" panose="020F0502020204030204" pitchFamily="34" charset="0"/>
              </a:rPr>
              <a:t>The Economist</a:t>
            </a:r>
            <a:r>
              <a:rPr lang="en-GB" sz="2000" dirty="0">
                <a:latin typeface="Calibri" panose="020F0502020204030204" pitchFamily="34" charset="0"/>
                <a:cs typeface="Calibri" panose="020F0502020204030204" pitchFamily="34" charset="0"/>
              </a:rPr>
              <a:t>, vol. 23, no.2, pp. 108-125.</a:t>
            </a:r>
          </a:p>
          <a:p>
            <a:pPr marL="0" indent="0" eaLnBrk="1" hangingPunct="1">
              <a:buNone/>
              <a:defRPr/>
            </a:pPr>
            <a:endParaRPr lang="en-GB" sz="1050" dirty="0">
              <a:latin typeface="Calibri" panose="020F0502020204030204" pitchFamily="34" charset="0"/>
              <a:cs typeface="Calibri" panose="020F0502020204030204" pitchFamily="34" charset="0"/>
            </a:endParaRPr>
          </a:p>
          <a:p>
            <a:pPr marL="0" indent="0" eaLnBrk="1" hangingPunct="1">
              <a:buNone/>
              <a:defRPr/>
            </a:pPr>
            <a:r>
              <a:rPr lang="en-GB" sz="2000" dirty="0">
                <a:latin typeface="Calibri" panose="020F0502020204030204" pitchFamily="34" charset="0"/>
                <a:cs typeface="Calibri" panose="020F0502020204030204" pitchFamily="34" charset="0"/>
              </a:rPr>
              <a:t>Robins, J. (2008) </a:t>
            </a:r>
            <a:r>
              <a:rPr lang="en-GB" sz="2000" i="1" dirty="0">
                <a:latin typeface="Calibri" panose="020F0502020204030204" pitchFamily="34" charset="0"/>
                <a:cs typeface="Calibri" panose="020F0502020204030204" pitchFamily="34" charset="0"/>
              </a:rPr>
              <a:t>Positive effects of globalisation</a:t>
            </a:r>
            <a:r>
              <a:rPr lang="en-GB" sz="2000" dirty="0">
                <a:latin typeface="Calibri" panose="020F0502020204030204" pitchFamily="34" charset="0"/>
                <a:cs typeface="Calibri" panose="020F0502020204030204" pitchFamily="34" charset="0"/>
              </a:rPr>
              <a:t>. Available at: </a:t>
            </a:r>
            <a:r>
              <a:rPr lang="en-GB" sz="2000" dirty="0">
                <a:latin typeface="Calibri" panose="020F0502020204030204" pitchFamily="34" charset="0"/>
                <a:cs typeface="Calibri" panose="020F0502020204030204" pitchFamily="34" charset="0"/>
                <a:hlinkClick r:id="rId3"/>
              </a:rPr>
              <a:t>http://www.port.ac.uk/eco/global</a:t>
            </a:r>
            <a:r>
              <a:rPr lang="en-GB" sz="2000" dirty="0">
                <a:latin typeface="Calibri" panose="020F0502020204030204" pitchFamily="34" charset="0"/>
                <a:cs typeface="Calibri" panose="020F0502020204030204" pitchFamily="34" charset="0"/>
              </a:rPr>
              <a:t> (Accessed 12 January 2009).</a:t>
            </a:r>
          </a:p>
          <a:p>
            <a:pPr marL="0" indent="0" eaLnBrk="1" hangingPunct="1">
              <a:buNone/>
              <a:defRPr/>
            </a:pPr>
            <a:endParaRPr lang="en-GB" sz="1100" dirty="0">
              <a:latin typeface="Calibri" panose="020F0502020204030204" pitchFamily="34" charset="0"/>
              <a:cs typeface="Calibri" panose="020F0502020204030204" pitchFamily="34" charset="0"/>
            </a:endParaRPr>
          </a:p>
          <a:p>
            <a:pPr marL="0" indent="0" eaLnBrk="1" hangingPunct="1">
              <a:buNone/>
              <a:defRPr/>
            </a:pPr>
            <a:r>
              <a:rPr lang="en-GB" sz="2000" dirty="0" err="1">
                <a:latin typeface="Calibri" panose="020F0502020204030204" pitchFamily="34" charset="0"/>
                <a:cs typeface="Calibri" panose="020F0502020204030204" pitchFamily="34" charset="0"/>
              </a:rPr>
              <a:t>Hofmeyr</a:t>
            </a:r>
            <a:r>
              <a:rPr lang="en-GB" sz="2000" dirty="0">
                <a:latin typeface="Calibri" panose="020F0502020204030204" pitchFamily="34" charset="0"/>
                <a:cs typeface="Calibri" panose="020F0502020204030204" pitchFamily="34" charset="0"/>
              </a:rPr>
              <a:t>, I., </a:t>
            </a:r>
            <a:r>
              <a:rPr lang="en-GB" sz="2000" dirty="0" err="1">
                <a:latin typeface="Calibri" panose="020F0502020204030204" pitchFamily="34" charset="0"/>
                <a:cs typeface="Calibri" panose="020F0502020204030204" pitchFamily="34" charset="0"/>
              </a:rPr>
              <a:t>Lavery</a:t>
            </a:r>
            <a:r>
              <a:rPr lang="en-GB" sz="2000" dirty="0">
                <a:latin typeface="Calibri" panose="020F0502020204030204" pitchFamily="34" charset="0"/>
                <a:cs typeface="Calibri" panose="020F0502020204030204" pitchFamily="34" charset="0"/>
              </a:rPr>
              <a:t>, C. (2020) </a:t>
            </a:r>
            <a:r>
              <a:rPr lang="en-GB" sz="2000" i="1" dirty="0">
                <a:latin typeface="Calibri" panose="020F0502020204030204" pitchFamily="34" charset="0"/>
                <a:cs typeface="Calibri" panose="020F0502020204030204" pitchFamily="34" charset="0"/>
              </a:rPr>
              <a:t>Exploring the Indian Ocean as a rich archive of history – above and below the water line</a:t>
            </a:r>
            <a:r>
              <a:rPr lang="en-GB" sz="2000" dirty="0">
                <a:latin typeface="Calibri" panose="020F0502020204030204" pitchFamily="34" charset="0"/>
                <a:cs typeface="Calibri" panose="020F0502020204030204" pitchFamily="34" charset="0"/>
              </a:rPr>
              <a:t>. Available at: </a:t>
            </a:r>
            <a:r>
              <a:rPr lang="en-GB" sz="2000" dirty="0">
                <a:latin typeface="Calibri" panose="020F0502020204030204" pitchFamily="34" charset="0"/>
                <a:cs typeface="Calibri" panose="020F0502020204030204" pitchFamily="34" charset="0"/>
                <a:hlinkClick r:id="rId4"/>
              </a:rPr>
              <a:t>https://theconversation.com/exploring-the-indian-ocean-as-a-rich-archive-of-history-above-and-below-the-water-line-133817</a:t>
            </a:r>
            <a:r>
              <a:rPr lang="en-GB" sz="2000" dirty="0">
                <a:latin typeface="Calibri" panose="020F0502020204030204" pitchFamily="34" charset="0"/>
                <a:cs typeface="Calibri" panose="020F0502020204030204" pitchFamily="34" charset="0"/>
              </a:rPr>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457200" y="-71178"/>
            <a:ext cx="8229600" cy="1143000"/>
          </a:xfrm>
        </p:spPr>
        <p:txBody>
          <a:bodyPr/>
          <a:lstStyle/>
          <a:p>
            <a:pPr eaLnBrk="1" hangingPunct="1"/>
            <a:r>
              <a:rPr lang="en-GB" altLang="en-US" b="1" dirty="0">
                <a:latin typeface="Calibri" panose="020F0502020204030204" pitchFamily="34" charset="0"/>
                <a:cs typeface="Calibri" panose="020F0502020204030204" pitchFamily="34" charset="0"/>
              </a:rPr>
              <a:t>The Reference List</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3897" y="1084263"/>
            <a:ext cx="8492480" cy="4114800"/>
          </a:xfrm>
        </p:spPr>
        <p:txBody>
          <a:bodyPr/>
          <a:lstStyle/>
          <a:p>
            <a:pPr eaLnBrk="1" hangingPunct="1">
              <a:lnSpc>
                <a:spcPct val="90000"/>
              </a:lnSpc>
              <a:buFontTx/>
              <a:buNone/>
              <a:defRPr/>
            </a:pPr>
            <a:r>
              <a:rPr lang="en-GB" dirty="0">
                <a:latin typeface="Calibri" panose="020F0502020204030204" pitchFamily="34" charset="0"/>
                <a:cs typeface="Calibri" panose="020F0502020204030204" pitchFamily="34" charset="0"/>
              </a:rPr>
              <a:t>The list at the end of your assignment (or any </a:t>
            </a:r>
          </a:p>
          <a:p>
            <a:pPr eaLnBrk="1" hangingPunct="1">
              <a:lnSpc>
                <a:spcPct val="90000"/>
              </a:lnSpc>
              <a:buFontTx/>
              <a:buNone/>
              <a:defRPr/>
            </a:pPr>
            <a:r>
              <a:rPr lang="en-GB" dirty="0">
                <a:latin typeface="Calibri" panose="020F0502020204030204" pitchFamily="34" charset="0"/>
                <a:cs typeface="Calibri" panose="020F0502020204030204" pitchFamily="34" charset="0"/>
              </a:rPr>
              <a:t>academic source) has all the information about </a:t>
            </a:r>
          </a:p>
          <a:p>
            <a:pPr eaLnBrk="1" hangingPunct="1">
              <a:lnSpc>
                <a:spcPct val="90000"/>
              </a:lnSpc>
              <a:buFontTx/>
              <a:buNone/>
              <a:defRPr/>
            </a:pPr>
            <a:r>
              <a:rPr lang="en-GB" dirty="0">
                <a:latin typeface="Calibri" panose="020F0502020204030204" pitchFamily="34" charset="0"/>
                <a:cs typeface="Calibri" panose="020F0502020204030204" pitchFamily="34" charset="0"/>
              </a:rPr>
              <a:t>the sources used to allow the reader to locate the </a:t>
            </a:r>
          </a:p>
          <a:p>
            <a:pPr eaLnBrk="1" hangingPunct="1">
              <a:lnSpc>
                <a:spcPct val="90000"/>
              </a:lnSpc>
              <a:buFontTx/>
              <a:buNone/>
              <a:defRPr/>
            </a:pPr>
            <a:r>
              <a:rPr lang="en-GB" dirty="0">
                <a:latin typeface="Calibri" panose="020F0502020204030204" pitchFamily="34" charset="0"/>
                <a:cs typeface="Calibri" panose="020F0502020204030204" pitchFamily="34" charset="0"/>
              </a:rPr>
              <a:t>source quickly and efficiently. </a:t>
            </a:r>
          </a:p>
          <a:p>
            <a:pPr algn="just" eaLnBrk="1" hangingPunct="1">
              <a:lnSpc>
                <a:spcPct val="90000"/>
              </a:lnSpc>
              <a:buFont typeface="Wingdings" panose="05000000000000000000" pitchFamily="2" charset="2"/>
              <a:buNone/>
              <a:defRPr/>
            </a:pPr>
            <a:endParaRPr lang="en-GB" sz="2800" dirty="0"/>
          </a:p>
          <a:p>
            <a:pPr eaLnBrk="1" hangingPunct="1">
              <a:lnSpc>
                <a:spcPct val="90000"/>
              </a:lnSpc>
              <a:buFontTx/>
              <a:buNone/>
              <a:defRPr/>
            </a:pPr>
            <a:endParaRPr lang="en-GB" sz="2800" dirty="0"/>
          </a:p>
          <a:p>
            <a:pPr marL="914400" lvl="2" indent="0" eaLnBrk="1" hangingPunct="1">
              <a:buFont typeface="Wingdings" panose="05000000000000000000" pitchFamily="2" charset="2"/>
              <a:buNone/>
              <a:defRPr/>
            </a:pPr>
            <a:endParaRPr lang="en-GB" sz="2000" b="1" dirty="0"/>
          </a:p>
        </p:txBody>
      </p:sp>
      <p:pic>
        <p:nvPicPr>
          <p:cNvPr id="3" name="Picture 2" descr="A picture containing bookcase, text, book, shelving&#10;&#10;Description automatically generated">
            <a:extLst>
              <a:ext uri="{FF2B5EF4-FFF2-40B4-BE49-F238E27FC236}">
                <a16:creationId xmlns:a16="http://schemas.microsoft.com/office/drawing/2014/main" id="{97CC8ADD-9A83-1BB8-8C8E-F51B45CE94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356992"/>
            <a:ext cx="9186403" cy="2880320"/>
          </a:xfrm>
          <a:prstGeom prst="rect">
            <a:avLst/>
          </a:prstGeom>
        </p:spPr>
      </p:pic>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3BBAF0-D8FD-4E4C-97AE-0706D2621A05}"/>
              </a:ext>
            </a:extLst>
          </p:cNvPr>
          <p:cNvSpPr/>
          <p:nvPr/>
        </p:nvSpPr>
        <p:spPr>
          <a:xfrm>
            <a:off x="6084168" y="1116077"/>
            <a:ext cx="2741476" cy="40834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034" name="Title 1">
            <a:extLst>
              <a:ext uri="{FF2B5EF4-FFF2-40B4-BE49-F238E27FC236}">
                <a16:creationId xmlns:a16="http://schemas.microsoft.com/office/drawing/2014/main" id="{FD08F5B6-2849-49C9-B3FA-1A5C4827B303}"/>
              </a:ext>
            </a:extLst>
          </p:cNvPr>
          <p:cNvSpPr>
            <a:spLocks noGrp="1"/>
          </p:cNvSpPr>
          <p:nvPr>
            <p:ph type="title"/>
          </p:nvPr>
        </p:nvSpPr>
        <p:spPr>
          <a:xfrm>
            <a:off x="435527" y="8933"/>
            <a:ext cx="8229600" cy="1143000"/>
          </a:xfrm>
        </p:spPr>
        <p:txBody>
          <a:bodyPr/>
          <a:lstStyle/>
          <a:p>
            <a:r>
              <a:rPr lang="en-GB" altLang="en-US" b="1" dirty="0">
                <a:ln>
                  <a:noFill/>
                </a:ln>
                <a:effectLst/>
                <a:latin typeface="Calibri" panose="020F0502020204030204" pitchFamily="34" charset="0"/>
                <a:cs typeface="Calibri" panose="020F0502020204030204" pitchFamily="34" charset="0"/>
              </a:rPr>
              <a:t>The Reference List</a:t>
            </a:r>
          </a:p>
        </p:txBody>
      </p:sp>
      <p:sp>
        <p:nvSpPr>
          <p:cNvPr id="44035" name="Content Placeholder 2">
            <a:extLst>
              <a:ext uri="{FF2B5EF4-FFF2-40B4-BE49-F238E27FC236}">
                <a16:creationId xmlns:a16="http://schemas.microsoft.com/office/drawing/2014/main" id="{EC43221A-2E54-4E3E-8FE6-B475957E55FF}"/>
              </a:ext>
            </a:extLst>
          </p:cNvPr>
          <p:cNvSpPr>
            <a:spLocks noGrp="1"/>
          </p:cNvSpPr>
          <p:nvPr>
            <p:ph idx="1"/>
          </p:nvPr>
        </p:nvSpPr>
        <p:spPr>
          <a:xfrm>
            <a:off x="6228184" y="1268761"/>
            <a:ext cx="2520279" cy="3930726"/>
          </a:xfrm>
        </p:spPr>
        <p:txBody>
          <a:bodyPr>
            <a:normAutofit/>
          </a:bodyPr>
          <a:lstStyle/>
          <a:p>
            <a:pPr marL="0" indent="0">
              <a:buNone/>
            </a:pPr>
            <a:r>
              <a:rPr lang="en-GB" altLang="en-US" sz="2000" b="1" dirty="0">
                <a:solidFill>
                  <a:schemeClr val="bg1"/>
                </a:solidFill>
                <a:effectLst/>
                <a:latin typeface="Arial" panose="020B0604020202020204" pitchFamily="34" charset="0"/>
                <a:cs typeface="Arial" panose="020B0604020202020204" pitchFamily="34" charset="0"/>
              </a:rPr>
              <a:t>You need to include a reference list at the end of every assignment which details all of the sources you have used in the body of your work. </a:t>
            </a:r>
          </a:p>
          <a:p>
            <a:pPr marL="0" indent="0">
              <a:buNone/>
            </a:pPr>
            <a:endParaRPr lang="en-GB" altLang="en-US" sz="2000" b="1" dirty="0">
              <a:solidFill>
                <a:schemeClr val="bg1"/>
              </a:solidFill>
              <a:effectLst/>
              <a:latin typeface="Arial" panose="020B0604020202020204" pitchFamily="34" charset="0"/>
              <a:cs typeface="Arial" panose="020B0604020202020204" pitchFamily="34" charset="0"/>
            </a:endParaRPr>
          </a:p>
          <a:p>
            <a:pPr marL="0" indent="0">
              <a:buNone/>
            </a:pPr>
            <a:r>
              <a:rPr lang="en-GB" altLang="en-US" sz="2000" b="1" dirty="0">
                <a:solidFill>
                  <a:schemeClr val="bg1"/>
                </a:solidFill>
                <a:latin typeface="Arial" panose="020B0604020202020204" pitchFamily="34" charset="0"/>
                <a:cs typeface="Arial" panose="020B0604020202020204" pitchFamily="34" charset="0"/>
              </a:rPr>
              <a:t>It doesn’t go into the word count. </a:t>
            </a:r>
            <a:endParaRPr lang="en-GB" altLang="en-US" sz="2000" b="1" dirty="0">
              <a:solidFill>
                <a:schemeClr val="bg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D79CFF9-5866-4BEF-867D-ABFDA1BC8324}"/>
              </a:ext>
            </a:extLst>
          </p:cNvPr>
          <p:cNvPicPr>
            <a:picLocks noChangeAspect="1"/>
          </p:cNvPicPr>
          <p:nvPr/>
        </p:nvPicPr>
        <p:blipFill rotWithShape="1">
          <a:blip r:embed="rId3"/>
          <a:srcRect r="3822" b="7275"/>
          <a:stretch/>
        </p:blipFill>
        <p:spPr>
          <a:xfrm>
            <a:off x="158219" y="1704137"/>
            <a:ext cx="5760640" cy="3885103"/>
          </a:xfrm>
          <a:prstGeom prst="rect">
            <a:avLst/>
          </a:prstGeom>
        </p:spPr>
      </p:pic>
      <p:sp>
        <p:nvSpPr>
          <p:cNvPr id="6" name="TextBox 5">
            <a:extLst>
              <a:ext uri="{FF2B5EF4-FFF2-40B4-BE49-F238E27FC236}">
                <a16:creationId xmlns:a16="http://schemas.microsoft.com/office/drawing/2014/main" id="{0B7A3A40-0F1E-408E-AD71-4D61884F638E}"/>
              </a:ext>
            </a:extLst>
          </p:cNvPr>
          <p:cNvSpPr txBox="1"/>
          <p:nvPr/>
        </p:nvSpPr>
        <p:spPr>
          <a:xfrm>
            <a:off x="158219" y="1090827"/>
            <a:ext cx="5760640" cy="461665"/>
          </a:xfrm>
          <a:prstGeom prst="rect">
            <a:avLst/>
          </a:prstGeom>
          <a:noFill/>
        </p:spPr>
        <p:txBody>
          <a:bodyPr wrap="square" rtlCol="0">
            <a:spAutoFit/>
          </a:bodyPr>
          <a:lstStyle/>
          <a:p>
            <a:r>
              <a:rPr lang="en-GB" sz="2400" dirty="0"/>
              <a:t>Here is an example from a student report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4035">
                                            <p:txEl>
                                              <p:pRg st="0" end="0"/>
                                            </p:txEl>
                                          </p:spTgt>
                                        </p:tgtEl>
                                        <p:attrNameLst>
                                          <p:attrName>style.visibility</p:attrName>
                                        </p:attrNameLst>
                                      </p:cBhvr>
                                      <p:to>
                                        <p:strVal val="visible"/>
                                      </p:to>
                                    </p:set>
                                    <p:animEffect transition="in" filter="fade">
                                      <p:cBhvr>
                                        <p:cTn id="11" dur="500"/>
                                        <p:tgtEl>
                                          <p:spTgt spid="4403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4035">
                                            <p:txEl>
                                              <p:pRg st="2" end="2"/>
                                            </p:txEl>
                                          </p:spTgt>
                                        </p:tgtEl>
                                        <p:attrNameLst>
                                          <p:attrName>style.visibility</p:attrName>
                                        </p:attrNameLst>
                                      </p:cBhvr>
                                      <p:to>
                                        <p:strVal val="visible"/>
                                      </p:to>
                                    </p:set>
                                    <p:animEffect transition="in" filter="fade">
                                      <p:cBhvr>
                                        <p:cTn id="16" dur="500"/>
                                        <p:tgtEl>
                                          <p:spTgt spid="44035">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10"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4034" grpId="0"/>
      <p:bldP spid="44035" grpId="0" build="p"/>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EAC40-AA59-0569-8C7D-32104D50004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B142665-2120-4F7F-AFB4-4B17D4D9EA64}"/>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defRPr/>
            </a:pPr>
            <a:r>
              <a:rPr lang="en-GB" sz="4400" b="1" dirty="0">
                <a:latin typeface="+mj-lt"/>
                <a:ea typeface="+mj-ea"/>
                <a:cs typeface="+mj-cs"/>
              </a:rPr>
              <a:t>Cite Them Right</a:t>
            </a:r>
          </a:p>
        </p:txBody>
      </p:sp>
      <p:sp>
        <p:nvSpPr>
          <p:cNvPr id="3" name="TextBox 2">
            <a:extLst>
              <a:ext uri="{FF2B5EF4-FFF2-40B4-BE49-F238E27FC236}">
                <a16:creationId xmlns:a16="http://schemas.microsoft.com/office/drawing/2014/main" id="{A2C04082-5CF4-DAE1-A84A-92AB9447CBFB}"/>
              </a:ext>
            </a:extLst>
          </p:cNvPr>
          <p:cNvSpPr txBox="1"/>
          <p:nvPr/>
        </p:nvSpPr>
        <p:spPr>
          <a:xfrm>
            <a:off x="457200" y="1600201"/>
            <a:ext cx="8003232" cy="3773015"/>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2400" dirty="0">
                <a:cs typeface="Calibri" panose="020F0502020204030204" pitchFamily="34" charset="0"/>
              </a:rPr>
              <a:t>Let’s now explore </a:t>
            </a:r>
            <a:r>
              <a:rPr lang="en-GB" sz="2400" b="1" dirty="0">
                <a:cs typeface="Calibri" panose="020F0502020204030204" pitchFamily="34" charset="0"/>
              </a:rPr>
              <a:t>Cite them Right</a:t>
            </a:r>
            <a:r>
              <a:rPr lang="en-GB" sz="2400" dirty="0">
                <a:cs typeface="Calibri" panose="020F0502020204030204" pitchFamily="34" charset="0"/>
              </a:rPr>
              <a:t>: </a:t>
            </a:r>
          </a:p>
          <a:p>
            <a:pPr>
              <a:lnSpc>
                <a:spcPct val="90000"/>
              </a:lnSpc>
              <a:spcBef>
                <a:spcPct val="20000"/>
              </a:spcBef>
              <a:buFont typeface="Arial" pitchFamily="34" charset="0"/>
              <a:defRPr/>
            </a:pPr>
            <a:r>
              <a:rPr lang="en-GB" sz="2400" b="1" dirty="0">
                <a:cs typeface="Calibri" panose="020F0502020204030204" pitchFamily="34" charset="0"/>
                <a:hlinkClick r:id="rId3"/>
              </a:rPr>
              <a:t>Cite Them Right - Home (uwtsd.ac.uk)</a:t>
            </a:r>
            <a:endParaRPr lang="en-GB" sz="2400" b="1" dirty="0">
              <a:cs typeface="Calibri" panose="020F0502020204030204" pitchFamily="34" charset="0"/>
            </a:endParaRPr>
          </a:p>
          <a:p>
            <a:pPr>
              <a:lnSpc>
                <a:spcPct val="90000"/>
              </a:lnSpc>
              <a:spcBef>
                <a:spcPct val="20000"/>
              </a:spcBef>
              <a:buFont typeface="Arial" pitchFamily="34" charset="0"/>
              <a:defRPr/>
            </a:pPr>
            <a:r>
              <a:rPr lang="en-GB" sz="2400" dirty="0">
                <a:cs typeface="Calibri" panose="020F0502020204030204" pitchFamily="34" charset="0"/>
              </a:rPr>
              <a:t>(access from here or from the top of the ACS module page) </a:t>
            </a:r>
          </a:p>
          <a:p>
            <a:pPr>
              <a:lnSpc>
                <a:spcPct val="90000"/>
              </a:lnSpc>
              <a:spcBef>
                <a:spcPct val="20000"/>
              </a:spcBef>
              <a:buFont typeface="Arial" pitchFamily="34" charset="0"/>
              <a:defRPr/>
            </a:pPr>
            <a:endParaRPr lang="en-GB" sz="2400" dirty="0">
              <a:cs typeface="Calibri" panose="020F0502020204030204" pitchFamily="34" charset="0"/>
            </a:endParaRPr>
          </a:p>
          <a:p>
            <a:pPr>
              <a:lnSpc>
                <a:spcPct val="90000"/>
              </a:lnSpc>
              <a:spcBef>
                <a:spcPct val="20000"/>
              </a:spcBef>
              <a:buFont typeface="Arial" pitchFamily="34" charset="0"/>
              <a:defRPr/>
            </a:pPr>
            <a:r>
              <a:rPr lang="en-GB" sz="2400" dirty="0">
                <a:cs typeface="Calibri" panose="020F0502020204030204" pitchFamily="34" charset="0"/>
              </a:rPr>
              <a:t>Here’s a handy video to guide you: </a:t>
            </a:r>
          </a:p>
          <a:p>
            <a:pPr>
              <a:lnSpc>
                <a:spcPct val="90000"/>
              </a:lnSpc>
              <a:spcBef>
                <a:spcPct val="20000"/>
              </a:spcBef>
              <a:defRPr/>
            </a:pPr>
            <a:r>
              <a:rPr lang="en-GB" sz="2400" b="1" dirty="0">
                <a:hlinkClick r:id="rId4"/>
              </a:rPr>
              <a:t>A quick guide to Cite Them Right</a:t>
            </a:r>
            <a:r>
              <a:rPr lang="en-GB" sz="2400" b="1" dirty="0"/>
              <a:t> </a:t>
            </a:r>
          </a:p>
          <a:p>
            <a:pPr>
              <a:lnSpc>
                <a:spcPct val="90000"/>
              </a:lnSpc>
              <a:spcBef>
                <a:spcPct val="20000"/>
              </a:spcBef>
              <a:defRPr/>
            </a:pPr>
            <a:r>
              <a:rPr lang="en-GB" sz="2400" dirty="0"/>
              <a:t>(start at 0:40 – 4 mins)</a:t>
            </a:r>
          </a:p>
          <a:p>
            <a:pPr>
              <a:lnSpc>
                <a:spcPct val="90000"/>
              </a:lnSpc>
              <a:spcBef>
                <a:spcPct val="20000"/>
              </a:spcBef>
              <a:buFont typeface="Arial" pitchFamily="34" charset="0"/>
              <a:defRPr/>
            </a:pPr>
            <a:endParaRPr lang="en-GB" sz="1200" dirty="0">
              <a:latin typeface="Calibri" panose="020F0502020204030204" pitchFamily="34" charset="0"/>
              <a:cs typeface="Calibri" panose="020F0502020204030204" pitchFamily="34" charset="0"/>
            </a:endParaRPr>
          </a:p>
          <a:p>
            <a:pPr>
              <a:lnSpc>
                <a:spcPct val="90000"/>
              </a:lnSpc>
              <a:spcBef>
                <a:spcPct val="20000"/>
              </a:spcBef>
              <a:buFont typeface="Arial" pitchFamily="34" charset="0"/>
              <a:defRPr/>
            </a:pPr>
            <a:endParaRPr lang="en-GB" sz="1200" dirty="0">
              <a:latin typeface="Calibri" panose="020F0502020204030204" pitchFamily="34" charset="0"/>
              <a:cs typeface="Calibri" panose="020F0502020204030204" pitchFamily="34" charset="0"/>
            </a:endParaRPr>
          </a:p>
          <a:p>
            <a:pPr>
              <a:lnSpc>
                <a:spcPct val="90000"/>
              </a:lnSpc>
              <a:spcBef>
                <a:spcPct val="20000"/>
              </a:spcBef>
              <a:buFont typeface="Arial" pitchFamily="34" charset="0"/>
              <a:defRPr/>
            </a:pPr>
            <a:endParaRPr lang="en-GB" sz="2400" dirty="0"/>
          </a:p>
        </p:txBody>
      </p:sp>
    </p:spTree>
    <p:extLst>
      <p:ext uri="{BB962C8B-B14F-4D97-AF65-F5344CB8AC3E}">
        <p14:creationId xmlns:p14="http://schemas.microsoft.com/office/powerpoint/2010/main" val="283092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normAutofit fontScale="90000"/>
          </a:bodyPr>
          <a:lstStyle/>
          <a:p>
            <a:r>
              <a:rPr lang="en-US" b="1" dirty="0"/>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457200" y="1094873"/>
            <a:ext cx="8229600" cy="3916363"/>
          </a:xfrm>
        </p:spPr>
        <p:txBody>
          <a:bodyPr>
            <a:normAutofit lnSpcReduction="10000"/>
          </a:bodyPr>
          <a:lstStyle/>
          <a:p>
            <a:pPr algn="just"/>
            <a:r>
              <a:rPr lang="en-GB" sz="2800" b="1" dirty="0"/>
              <a:t>Use for Multiple Authors</a:t>
            </a:r>
            <a:r>
              <a:rPr lang="en-GB" sz="2800" dirty="0"/>
              <a:t>: "et al." is used when </a:t>
            </a:r>
            <a:r>
              <a:rPr lang="en-GB" sz="2800" b="1" dirty="0">
                <a:solidFill>
                  <a:srgbClr val="00B0F0"/>
                </a:solidFill>
              </a:rPr>
              <a:t>citing</a:t>
            </a:r>
            <a:r>
              <a:rPr lang="en-GB" sz="2800" dirty="0">
                <a:solidFill>
                  <a:srgbClr val="00B0F0"/>
                </a:solidFill>
              </a:rPr>
              <a:t> </a:t>
            </a:r>
            <a:r>
              <a:rPr lang="en-GB" sz="2800" dirty="0"/>
              <a:t>a source with </a:t>
            </a:r>
            <a:r>
              <a:rPr lang="en-GB" sz="2800" b="1" u="sng" dirty="0"/>
              <a:t>four or more authors</a:t>
            </a:r>
            <a:r>
              <a:rPr lang="en-GB" sz="2800" u="sng" dirty="0"/>
              <a:t> </a:t>
            </a:r>
            <a:r>
              <a:rPr lang="en-GB" sz="2800" dirty="0"/>
              <a:t>to avoid listing all their names. It stands for </a:t>
            </a:r>
            <a:r>
              <a:rPr lang="en-GB" sz="2800" i="1" dirty="0"/>
              <a:t>et alia</a:t>
            </a:r>
            <a:r>
              <a:rPr lang="en-GB" sz="2800" dirty="0"/>
              <a:t>, meaning "and others.”</a:t>
            </a:r>
          </a:p>
          <a:p>
            <a:pPr algn="just">
              <a:buFont typeface="Arial" panose="020B0604020202020204" pitchFamily="34" charset="0"/>
              <a:buChar char="•"/>
            </a:pPr>
            <a:r>
              <a:rPr lang="en-GB" sz="2800" b="1" dirty="0"/>
              <a:t>Example</a:t>
            </a:r>
            <a:r>
              <a:rPr lang="en-GB" sz="2800" dirty="0"/>
              <a:t>: If the original source has four authors—Smith, Jones, Brown, and Taylor—you would cite it as: </a:t>
            </a:r>
            <a:r>
              <a:rPr lang="en-GB" sz="2800" b="1" dirty="0"/>
              <a:t>In-text</a:t>
            </a:r>
            <a:r>
              <a:rPr lang="en-GB" sz="2800" dirty="0"/>
              <a:t>: (Smith </a:t>
            </a:r>
            <a:r>
              <a:rPr lang="en-GB" sz="2800" i="1" dirty="0"/>
              <a:t>et al.</a:t>
            </a:r>
            <a:r>
              <a:rPr lang="en-GB" sz="2800" dirty="0"/>
              <a:t>, 2020)</a:t>
            </a:r>
          </a:p>
          <a:p>
            <a:pPr algn="just">
              <a:buFont typeface="Arial" panose="020B0604020202020204" pitchFamily="34" charset="0"/>
              <a:buChar char="•"/>
            </a:pPr>
            <a:r>
              <a:rPr lang="en-GB" sz="2800" b="1" dirty="0"/>
              <a:t>Reference list</a:t>
            </a:r>
            <a:r>
              <a:rPr lang="en-GB" sz="2800" dirty="0"/>
              <a:t>: Smith, A. </a:t>
            </a:r>
            <a:r>
              <a:rPr lang="en-GB" sz="2800" i="1" dirty="0"/>
              <a:t>et al. </a:t>
            </a:r>
            <a:r>
              <a:rPr lang="en-GB" sz="2800" dirty="0"/>
              <a:t>(2020). </a:t>
            </a:r>
            <a:r>
              <a:rPr lang="en-GB" sz="2800" i="1" dirty="0"/>
              <a:t>Citing is Fun</a:t>
            </a:r>
            <a:r>
              <a:rPr lang="en-GB" sz="2800" dirty="0"/>
              <a:t>. Red Books Company.</a:t>
            </a:r>
          </a:p>
          <a:p>
            <a:pPr algn="just"/>
            <a:endParaRPr lang="en-US" sz="2800" dirty="0"/>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3198769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idx="4294967295"/>
          </p:nvPr>
        </p:nvSpPr>
        <p:spPr>
          <a:xfrm>
            <a:off x="899592" y="325463"/>
            <a:ext cx="6949008" cy="1303337"/>
          </a:xfrm>
        </p:spPr>
        <p:txBody>
          <a:bodyPr>
            <a:normAutofit fontScale="90000"/>
          </a:bodyPr>
          <a:lstStyle/>
          <a:p>
            <a:r>
              <a:rPr lang="en-GB" altLang="en-US" dirty="0">
                <a:solidFill>
                  <a:schemeClr val="accent3">
                    <a:lumMod val="75000"/>
                  </a:schemeClr>
                </a:solidFill>
                <a:effectLst/>
                <a:latin typeface="Arial" panose="020B0604020202020204" pitchFamily="34" charset="0"/>
                <a:cs typeface="Arial" panose="020B0604020202020204" pitchFamily="34" charset="0"/>
              </a:rPr>
              <a:t> </a:t>
            </a:r>
            <a:r>
              <a:rPr lang="en-GB" altLang="en-US" b="1" dirty="0">
                <a:effectLst/>
                <a:latin typeface="Arial" panose="020B0604020202020204" pitchFamily="34" charset="0"/>
                <a:cs typeface="Arial" panose="020B0604020202020204" pitchFamily="34" charset="0"/>
              </a:rPr>
              <a:t>Using in-Text Citations</a:t>
            </a:r>
            <a:br>
              <a:rPr lang="en-GB" altLang="en-US" dirty="0"/>
            </a:br>
            <a:endParaRPr lang="en-GB"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4294967295"/>
          </p:nvPr>
        </p:nvSpPr>
        <p:spPr>
          <a:xfrm>
            <a:off x="179512" y="1196752"/>
            <a:ext cx="8568952" cy="3943585"/>
          </a:xfrm>
        </p:spPr>
        <p:txBody>
          <a:bodyPr>
            <a:normAutofit/>
          </a:bodyPr>
          <a:lstStyle/>
          <a:p>
            <a:pPr lvl="1">
              <a:buFont typeface="Arial" panose="020B0604020202020204" pitchFamily="34" charset="0"/>
              <a:buChar char="•"/>
              <a:defRPr/>
            </a:pPr>
            <a:r>
              <a:rPr lang="en-GB" altLang="en-US" sz="2400" dirty="0">
                <a:latin typeface="Arial" panose="020B0604020202020204" pitchFamily="34" charset="0"/>
                <a:cs typeface="Arial" panose="020B0604020202020204" pitchFamily="34" charset="0"/>
              </a:rPr>
              <a:t>You need to use in-text citations </a:t>
            </a:r>
            <a:r>
              <a:rPr lang="en-GB" altLang="en-US" sz="2400" b="1" dirty="0">
                <a:latin typeface="Arial" panose="020B0604020202020204" pitchFamily="34" charset="0"/>
                <a:cs typeface="Arial" panose="020B0604020202020204" pitchFamily="34" charset="0"/>
              </a:rPr>
              <a:t>in the text</a:t>
            </a:r>
            <a:r>
              <a:rPr lang="en-GB" altLang="en-US" sz="2400" dirty="0">
                <a:latin typeface="Arial" panose="020B0604020202020204" pitchFamily="34" charset="0"/>
                <a:cs typeface="Arial" panose="020B0604020202020204" pitchFamily="34" charset="0"/>
              </a:rPr>
              <a:t> of your work to indicate that a particular idea comes from another source</a:t>
            </a:r>
          </a:p>
          <a:p>
            <a:pPr lvl="1">
              <a:buFont typeface="Arial" panose="020B0604020202020204" pitchFamily="34" charset="0"/>
              <a:buChar char="•"/>
              <a:defRPr/>
            </a:pPr>
            <a:r>
              <a:rPr lang="en-GB" altLang="en-US" sz="2400" dirty="0">
                <a:latin typeface="Arial" panose="020B0604020202020204" pitchFamily="34" charset="0"/>
                <a:cs typeface="Arial" panose="020B0604020202020204" pitchFamily="34" charset="0"/>
              </a:rPr>
              <a:t>You will use them after summarising, paraphrasing or directly quoting other authors </a:t>
            </a:r>
          </a:p>
          <a:p>
            <a:pPr lvl="1">
              <a:buFont typeface="Arial" panose="020B0604020202020204" pitchFamily="34" charset="0"/>
              <a:buChar char="•"/>
              <a:defRPr/>
            </a:pPr>
            <a:r>
              <a:rPr lang="en-GB" altLang="en-US" sz="2400" dirty="0">
                <a:latin typeface="Arial" panose="020B0604020202020204" pitchFamily="34" charset="0"/>
                <a:cs typeface="Arial" panose="020B0604020202020204" pitchFamily="34" charset="0"/>
              </a:rPr>
              <a:t>They will provide academic substantiation to your arguments</a:t>
            </a:r>
          </a:p>
          <a:p>
            <a:pPr lvl="1">
              <a:buFont typeface="Arial" panose="020B0604020202020204" pitchFamily="34" charset="0"/>
              <a:buChar char="•"/>
              <a:defRPr/>
            </a:pPr>
            <a:endParaRPr lang="en-GB" altLang="en-US" sz="2400" dirty="0">
              <a:solidFill>
                <a:schemeClr val="tx2">
                  <a:lumMod val="50000"/>
                </a:schemeClr>
              </a:solidFill>
              <a:latin typeface="Arial" panose="020B0604020202020204" pitchFamily="34" charset="0"/>
              <a:cs typeface="Arial" panose="020B0604020202020204" pitchFamily="34" charset="0"/>
            </a:endParaRPr>
          </a:p>
          <a:p>
            <a:pPr lvl="1">
              <a:buFont typeface="Arial" panose="020B0604020202020204" pitchFamily="34" charset="0"/>
              <a:buChar char="•"/>
              <a:defRPr/>
            </a:pPr>
            <a:endParaRPr lang="en-GB" altLang="en-US" sz="2400" dirty="0">
              <a:solidFill>
                <a:schemeClr val="tx2">
                  <a:lumMod val="50000"/>
                </a:schemeClr>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8047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idx="4294967295"/>
          </p:nvPr>
        </p:nvSpPr>
        <p:spPr>
          <a:xfrm>
            <a:off x="899592" y="325463"/>
            <a:ext cx="6949008" cy="1303337"/>
          </a:xfrm>
        </p:spPr>
        <p:txBody>
          <a:bodyPr>
            <a:normAutofit fontScale="90000"/>
          </a:bodyPr>
          <a:lstStyle/>
          <a:p>
            <a:r>
              <a:rPr lang="en-GB" altLang="en-US" dirty="0">
                <a:solidFill>
                  <a:schemeClr val="accent3">
                    <a:lumMod val="75000"/>
                  </a:schemeClr>
                </a:solidFill>
                <a:effectLst/>
                <a:latin typeface="Arial" panose="020B0604020202020204" pitchFamily="34" charset="0"/>
                <a:cs typeface="Arial" panose="020B0604020202020204" pitchFamily="34" charset="0"/>
              </a:rPr>
              <a:t> </a:t>
            </a:r>
            <a:r>
              <a:rPr lang="en-GB" altLang="en-US" b="1" dirty="0">
                <a:effectLst/>
                <a:latin typeface="Arial" panose="020B0604020202020204" pitchFamily="34" charset="0"/>
                <a:cs typeface="Arial" panose="020B0604020202020204" pitchFamily="34" charset="0"/>
              </a:rPr>
              <a:t>Using in-Text Citations</a:t>
            </a:r>
            <a:br>
              <a:rPr lang="en-GB" altLang="en-US" dirty="0"/>
            </a:br>
            <a:endParaRPr lang="en-GB" dirty="0"/>
          </a:p>
        </p:txBody>
      </p:sp>
      <p:pic>
        <p:nvPicPr>
          <p:cNvPr id="1026" name="Picture 2" descr="Harvard Style In Text Citation Factory Sale, 64% OFF | www.digitaldev.com.br">
            <a:extLst>
              <a:ext uri="{FF2B5EF4-FFF2-40B4-BE49-F238E27FC236}">
                <a16:creationId xmlns:a16="http://schemas.microsoft.com/office/drawing/2014/main" id="{0E47B3BB-10D6-4799-BE9A-D0C2A2748C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132" y="1484784"/>
            <a:ext cx="7923736" cy="3368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004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idx="4294967295"/>
          </p:nvPr>
        </p:nvSpPr>
        <p:spPr>
          <a:xfrm>
            <a:off x="899592" y="325463"/>
            <a:ext cx="6949008" cy="1303337"/>
          </a:xfrm>
        </p:spPr>
        <p:txBody>
          <a:bodyPr>
            <a:normAutofit fontScale="90000"/>
          </a:bodyPr>
          <a:lstStyle/>
          <a:p>
            <a:r>
              <a:rPr lang="en-GB" altLang="en-US" dirty="0">
                <a:solidFill>
                  <a:schemeClr val="accent3">
                    <a:lumMod val="75000"/>
                  </a:schemeClr>
                </a:solidFill>
                <a:effectLst/>
                <a:latin typeface="Arial" panose="020B0604020202020204" pitchFamily="34" charset="0"/>
                <a:cs typeface="Arial" panose="020B0604020202020204" pitchFamily="34" charset="0"/>
              </a:rPr>
              <a:t> </a:t>
            </a:r>
            <a:r>
              <a:rPr lang="en-GB" altLang="en-US" b="1" dirty="0">
                <a:effectLst/>
                <a:latin typeface="Arial" panose="020B0604020202020204" pitchFamily="34" charset="0"/>
                <a:cs typeface="Arial" panose="020B0604020202020204" pitchFamily="34" charset="0"/>
              </a:rPr>
              <a:t>Using in-Text Citations</a:t>
            </a:r>
            <a:br>
              <a:rPr lang="en-GB" altLang="en-US" dirty="0"/>
            </a:br>
            <a:endParaRPr lang="en-GB"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4294967295"/>
          </p:nvPr>
        </p:nvSpPr>
        <p:spPr>
          <a:xfrm>
            <a:off x="179512" y="1196752"/>
            <a:ext cx="8568952" cy="4464496"/>
          </a:xfrm>
        </p:spPr>
        <p:txBody>
          <a:bodyPr>
            <a:normAutofit fontScale="92500" lnSpcReduction="10000"/>
          </a:bodyPr>
          <a:lstStyle/>
          <a:p>
            <a:pPr marL="457200" lvl="1" indent="0" eaLnBrk="1" hangingPunct="1">
              <a:buNone/>
              <a:defRPr/>
            </a:pPr>
            <a:r>
              <a:rPr lang="en-GB" altLang="en-US" sz="2400" dirty="0">
                <a:solidFill>
                  <a:schemeClr val="tx2">
                    <a:lumMod val="50000"/>
                  </a:schemeClr>
                </a:solidFill>
                <a:effectLst/>
                <a:latin typeface="Arial" panose="020B0604020202020204" pitchFamily="34" charset="0"/>
                <a:cs typeface="Arial" panose="020B0604020202020204" pitchFamily="34" charset="0"/>
              </a:rPr>
              <a:t>Short, direct quotations should be put in the body of your text.</a:t>
            </a:r>
          </a:p>
          <a:p>
            <a:pPr marL="457200" lvl="1" indent="0" eaLnBrk="1" hangingPunct="1">
              <a:buNone/>
              <a:defRPr/>
            </a:pPr>
            <a:endParaRPr lang="en-GB" altLang="en-US" sz="2400" dirty="0">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rgbClr val="0070C0"/>
                </a:solidFill>
                <a:effectLst/>
                <a:latin typeface="Arial" panose="020B0604020202020204" pitchFamily="34" charset="0"/>
                <a:cs typeface="Arial" panose="020B0604020202020204" pitchFamily="34" charset="0"/>
              </a:rPr>
              <a:t>‘All children develop at their own speed’ (Sharman, 2004, p.1) </a:t>
            </a:r>
          </a:p>
          <a:p>
            <a:pPr marL="457200" lvl="1" indent="0" eaLnBrk="1" hangingPunct="1">
              <a:buNone/>
              <a:defRPr/>
            </a:pPr>
            <a:endParaRPr lang="en-GB" altLang="en-US" sz="2400" dirty="0">
              <a:solidFill>
                <a:srgbClr val="0070C0"/>
              </a:solidFill>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effectLst/>
                <a:latin typeface="Arial" panose="020B0604020202020204" pitchFamily="34" charset="0"/>
                <a:cs typeface="Arial" panose="020B0604020202020204" pitchFamily="34" charset="0"/>
              </a:rPr>
              <a:t>OR </a:t>
            </a:r>
          </a:p>
          <a:p>
            <a:pPr marL="457200" lvl="1" indent="0" eaLnBrk="1" hangingPunct="1">
              <a:buNone/>
              <a:defRPr/>
            </a:pPr>
            <a:endParaRPr lang="en-GB" altLang="en-US" sz="2400" dirty="0">
              <a:solidFill>
                <a:srgbClr val="0070C0"/>
              </a:solidFill>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rgbClr val="0070C0"/>
                </a:solidFill>
                <a:effectLst/>
                <a:latin typeface="Arial" panose="020B0604020202020204" pitchFamily="34" charset="0"/>
                <a:cs typeface="Arial" panose="020B0604020202020204" pitchFamily="34" charset="0"/>
              </a:rPr>
              <a:t>Sharman (2004, p.1) states that ‘all children develop at their own speed.’ </a:t>
            </a:r>
          </a:p>
          <a:p>
            <a:pPr marL="457200" lvl="1" indent="0" eaLnBrk="1" hangingPunct="1">
              <a:buNone/>
              <a:defRPr/>
            </a:pPr>
            <a:endParaRPr lang="en-GB" altLang="en-US" sz="2400" dirty="0">
              <a:solidFill>
                <a:schemeClr val="tx2">
                  <a:lumMod val="50000"/>
                </a:schemeClr>
              </a:solidFill>
              <a:effectLst/>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chemeClr val="tx2">
                    <a:lumMod val="50000"/>
                  </a:schemeClr>
                </a:solidFill>
                <a:effectLst/>
                <a:latin typeface="Arial" panose="020B0604020202020204" pitchFamily="34" charset="0"/>
                <a:cs typeface="Arial" panose="020B0604020202020204" pitchFamily="34" charset="0"/>
              </a:rPr>
              <a:t>Author (sur)name</a:t>
            </a:r>
            <a:endParaRPr lang="en-GB" altLang="en-US" sz="2400" dirty="0">
              <a:solidFill>
                <a:schemeClr val="tx2">
                  <a:lumMod val="50000"/>
                </a:schemeClr>
              </a:solidFill>
              <a:latin typeface="Arial" panose="020B0604020202020204" pitchFamily="34" charset="0"/>
              <a:cs typeface="Arial" panose="020B0604020202020204" pitchFamily="34" charset="0"/>
            </a:endParaRPr>
          </a:p>
          <a:p>
            <a:pPr marL="457200" lvl="1" indent="0" eaLnBrk="1" hangingPunct="1">
              <a:buNone/>
              <a:defRPr/>
            </a:pPr>
            <a:r>
              <a:rPr lang="en-GB" altLang="en-US" sz="2400" dirty="0">
                <a:solidFill>
                  <a:schemeClr val="tx2">
                    <a:lumMod val="50000"/>
                  </a:schemeClr>
                </a:solidFill>
                <a:latin typeface="Arial" panose="020B0604020202020204" pitchFamily="34" charset="0"/>
                <a:cs typeface="Arial" panose="020B0604020202020204" pitchFamily="34" charset="0"/>
              </a:rPr>
              <a:t>Year</a:t>
            </a:r>
            <a:r>
              <a:rPr lang="en-GB" altLang="en-US" sz="2400" dirty="0">
                <a:solidFill>
                  <a:schemeClr val="tx2">
                    <a:lumMod val="50000"/>
                  </a:schemeClr>
                </a:solidFill>
                <a:effectLst/>
                <a:latin typeface="Arial" panose="020B0604020202020204" pitchFamily="34" charset="0"/>
                <a:cs typeface="Arial" panose="020B0604020202020204" pitchFamily="34" charset="0"/>
              </a:rPr>
              <a:t> (of publication)</a:t>
            </a:r>
          </a:p>
          <a:p>
            <a:pPr marL="457200" lvl="1" indent="0" eaLnBrk="1" hangingPunct="1">
              <a:buNone/>
              <a:defRPr/>
            </a:pPr>
            <a:r>
              <a:rPr lang="en-GB" altLang="en-US" sz="2400" dirty="0">
                <a:solidFill>
                  <a:schemeClr val="tx2">
                    <a:lumMod val="50000"/>
                  </a:schemeClr>
                </a:solidFill>
                <a:effectLst/>
                <a:latin typeface="Arial" panose="020B0604020202020204" pitchFamily="34" charset="0"/>
                <a:cs typeface="Arial" panose="020B0604020202020204" pitchFamily="34" charset="0"/>
              </a:rPr>
              <a:t>Page number (if applicable)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normAutofit fontScale="90000"/>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8"/>
            <a:ext cx="8363272" cy="3217023"/>
          </a:xfrm>
        </p:spPr>
        <p:txBody>
          <a:bodyPr>
            <a:normAutofit fontScale="92500" lnSpcReduction="10000"/>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b="1" i="1" dirty="0">
                <a:solidFill>
                  <a:srgbClr val="173AFF"/>
                </a:solidFill>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t>
            </a:r>
            <a:r>
              <a:rPr lang="en-GB" sz="2600" b="1" i="1" dirty="0">
                <a:solidFill>
                  <a:srgbClr val="173AFF"/>
                </a:solidFill>
                <a:cs typeface="Calibri" panose="020F0502020204030204" pitchFamily="34" charset="0"/>
              </a:rPr>
              <a:t>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a:t>
            </a:r>
            <a:r>
              <a:rPr lang="en-GB" sz="2600" b="1" i="1" dirty="0">
                <a:solidFill>
                  <a:srgbClr val="173AFF"/>
                </a:solidFill>
                <a:cs typeface="Calibri" panose="020F0502020204030204" pitchFamily="34" charset="0"/>
              </a:rPr>
              <a:t>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4" y="828090"/>
            <a:ext cx="8497639" cy="4617133"/>
          </a:xfrm>
        </p:spPr>
        <p:txBody>
          <a:bodyPr>
            <a:normAutofit lnSpcReduction="10000"/>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4F026B7-70BA-4C3C-BF5E-433C95535258}"/>
              </a:ext>
            </a:extLst>
          </p:cNvPr>
          <p:cNvSpPr>
            <a:spLocks noGrp="1" noChangeArrowheads="1"/>
          </p:cNvSpPr>
          <p:nvPr>
            <p:ph type="title"/>
          </p:nvPr>
        </p:nvSpPr>
        <p:spPr>
          <a:xfrm>
            <a:off x="457200" y="274638"/>
            <a:ext cx="8229600" cy="778098"/>
          </a:xfrm>
        </p:spPr>
        <p:txBody>
          <a:bodyPr>
            <a:normAutofit fontScale="90000"/>
          </a:bodyPr>
          <a:lstStyle/>
          <a:p>
            <a:pPr eaLnBrk="1" hangingPunct="1"/>
            <a:br>
              <a:rPr lang="en-GB" altLang="en-US" sz="2400" dirty="0"/>
            </a:br>
            <a:r>
              <a:rPr lang="en-GB" sz="2400" b="1" dirty="0"/>
              <a:t>Expressions to introduce in-text citations </a:t>
            </a:r>
            <a:br>
              <a:rPr lang="en-GB" altLang="en-US" sz="2400" dirty="0"/>
            </a:br>
            <a:endParaRPr lang="en-GB" altLang="en-US" sz="2400" dirty="0"/>
          </a:p>
        </p:txBody>
      </p:sp>
      <p:sp>
        <p:nvSpPr>
          <p:cNvPr id="31747" name="Rectangle 3">
            <a:extLst>
              <a:ext uri="{FF2B5EF4-FFF2-40B4-BE49-F238E27FC236}">
                <a16:creationId xmlns:a16="http://schemas.microsoft.com/office/drawing/2014/main" id="{1D59069C-A074-4164-98DD-F6119950D8F1}"/>
              </a:ext>
            </a:extLst>
          </p:cNvPr>
          <p:cNvSpPr>
            <a:spLocks noGrp="1" noChangeArrowheads="1"/>
          </p:cNvSpPr>
          <p:nvPr>
            <p:ph type="body" idx="1"/>
          </p:nvPr>
        </p:nvSpPr>
        <p:spPr>
          <a:xfrm>
            <a:off x="457200" y="1124744"/>
            <a:ext cx="8229600" cy="4464496"/>
          </a:xfrm>
        </p:spPr>
        <p:txBody>
          <a:bodyPr>
            <a:normAutofit fontScale="92500"/>
          </a:bodyPr>
          <a:lstStyle/>
          <a:p>
            <a:pPr eaLnBrk="1" hangingPunct="1">
              <a:lnSpc>
                <a:spcPct val="90000"/>
              </a:lnSpc>
            </a:pPr>
            <a:r>
              <a:rPr lang="en-GB" altLang="en-US" sz="2400" dirty="0">
                <a:latin typeface="Calibri" panose="020F0502020204030204" pitchFamily="34" charset="0"/>
                <a:cs typeface="Calibri" panose="020F0502020204030204" pitchFamily="34" charset="0"/>
              </a:rPr>
              <a:t>To quote from Cottrell (2023), “… </a:t>
            </a:r>
            <a:r>
              <a:rPr lang="en-GB" altLang="en-US" sz="2400" i="1" dirty="0">
                <a:solidFill>
                  <a:srgbClr val="0070C0"/>
                </a:solidFill>
                <a:latin typeface="Calibri" panose="020F0502020204030204" pitchFamily="34" charset="0"/>
                <a:cs typeface="Calibri" panose="020F0502020204030204" pitchFamily="34" charset="0"/>
              </a:rPr>
              <a:t>(a direct quotation) </a:t>
            </a:r>
          </a:p>
          <a:p>
            <a:pPr eaLnBrk="1" hangingPunct="1">
              <a:lnSpc>
                <a:spcPct val="90000"/>
              </a:lnSpc>
            </a:pPr>
            <a:r>
              <a:rPr lang="en-GB" altLang="en-US" sz="2400" dirty="0">
                <a:latin typeface="Calibri" panose="020F0502020204030204" pitchFamily="34" charset="0"/>
                <a:cs typeface="Calibri" panose="020F0502020204030204" pitchFamily="34" charset="0"/>
              </a:rPr>
              <a:t>As Cottrell  (2023) points out, …</a:t>
            </a:r>
          </a:p>
          <a:p>
            <a:pPr eaLnBrk="1" hangingPunct="1">
              <a:lnSpc>
                <a:spcPct val="90000"/>
              </a:lnSpc>
            </a:pPr>
            <a:r>
              <a:rPr lang="en-GB" altLang="en-US" sz="2400" dirty="0">
                <a:latin typeface="Calibri" panose="020F0502020204030204" pitchFamily="34" charset="0"/>
                <a:cs typeface="Calibri" panose="020F0502020204030204" pitchFamily="34" charset="0"/>
              </a:rPr>
              <a:t>According to Cottrell (2023), …</a:t>
            </a:r>
          </a:p>
          <a:p>
            <a:pPr eaLnBrk="1" hangingPunct="1">
              <a:lnSpc>
                <a:spcPct val="90000"/>
              </a:lnSpc>
            </a:pPr>
            <a:r>
              <a:rPr lang="en-GB" altLang="en-US" sz="2400" dirty="0">
                <a:latin typeface="Calibri" panose="020F0502020204030204" pitchFamily="34" charset="0"/>
                <a:cs typeface="Calibri" panose="020F0502020204030204" pitchFamily="34" charset="0"/>
              </a:rPr>
              <a:t>Cottrell  (2023) suggests that …</a:t>
            </a:r>
          </a:p>
          <a:p>
            <a:pPr eaLnBrk="1" hangingPunct="1">
              <a:lnSpc>
                <a:spcPct val="90000"/>
              </a:lnSpc>
            </a:pPr>
            <a:r>
              <a:rPr lang="en-GB" altLang="en-US" sz="2400" dirty="0">
                <a:latin typeface="Calibri" panose="020F0502020204030204" pitchFamily="34" charset="0"/>
                <a:cs typeface="Calibri" panose="020F0502020204030204" pitchFamily="34" charset="0"/>
              </a:rPr>
              <a:t>In her article </a:t>
            </a:r>
            <a:r>
              <a:rPr lang="en-GB" altLang="en-US" sz="2400" dirty="0">
                <a:solidFill>
                  <a:srgbClr val="0070C0"/>
                </a:solidFill>
                <a:latin typeface="Calibri" panose="020F0502020204030204" pitchFamily="34" charset="0"/>
                <a:cs typeface="Calibri" panose="020F0502020204030204" pitchFamily="34" charset="0"/>
              </a:rPr>
              <a:t>‘title of article’</a:t>
            </a:r>
            <a:r>
              <a:rPr lang="en-GB" altLang="en-US" sz="2400" dirty="0">
                <a:latin typeface="Calibri" panose="020F0502020204030204" pitchFamily="34" charset="0"/>
                <a:cs typeface="Calibri" panose="020F0502020204030204" pitchFamily="34" charset="0"/>
              </a:rPr>
              <a:t>,</a:t>
            </a:r>
            <a:r>
              <a:rPr lang="en-GB" altLang="en-US" sz="2400" dirty="0">
                <a:solidFill>
                  <a:srgbClr val="0070C0"/>
                </a:solidFill>
                <a:latin typeface="Calibri" panose="020F0502020204030204" pitchFamily="34" charset="0"/>
                <a:cs typeface="Calibri" panose="020F0502020204030204" pitchFamily="34" charset="0"/>
              </a:rPr>
              <a:t> </a:t>
            </a:r>
            <a:r>
              <a:rPr lang="en-GB" altLang="en-US" sz="2400" dirty="0">
                <a:latin typeface="Calibri" panose="020F0502020204030204" pitchFamily="34" charset="0"/>
                <a:cs typeface="Calibri" panose="020F0502020204030204" pitchFamily="34" charset="0"/>
              </a:rPr>
              <a:t>Cottrell (2023) makes the point that …</a:t>
            </a:r>
          </a:p>
          <a:p>
            <a:pPr eaLnBrk="1" hangingPunct="1">
              <a:lnSpc>
                <a:spcPct val="90000"/>
              </a:lnSpc>
            </a:pPr>
            <a:r>
              <a:rPr lang="en-GB" altLang="en-US" sz="2400" dirty="0">
                <a:latin typeface="Calibri" panose="020F0502020204030204" pitchFamily="34" charset="0"/>
                <a:cs typeface="Calibri" panose="020F0502020204030204" pitchFamily="34" charset="0"/>
              </a:rPr>
              <a:t>In </a:t>
            </a:r>
            <a:r>
              <a:rPr lang="en-GB" altLang="en-US" sz="2400" i="1" dirty="0">
                <a:solidFill>
                  <a:srgbClr val="0070C0"/>
                </a:solidFill>
                <a:latin typeface="Calibri" panose="020F0502020204030204" pitchFamily="34" charset="0"/>
                <a:cs typeface="Calibri" panose="020F0502020204030204" pitchFamily="34" charset="0"/>
              </a:rPr>
              <a:t>Book Title</a:t>
            </a:r>
            <a:r>
              <a:rPr lang="en-GB" altLang="en-US" sz="2400" dirty="0">
                <a:solidFill>
                  <a:srgbClr val="0070C0"/>
                </a:solidFill>
                <a:latin typeface="Calibri" panose="020F0502020204030204" pitchFamily="34" charset="0"/>
                <a:cs typeface="Calibri" panose="020F0502020204030204" pitchFamily="34" charset="0"/>
              </a:rPr>
              <a:t> </a:t>
            </a:r>
            <a:r>
              <a:rPr lang="en-GB" altLang="en-US" sz="2400" dirty="0">
                <a:latin typeface="Calibri" panose="020F0502020204030204" pitchFamily="34" charset="0"/>
                <a:cs typeface="Calibri" panose="020F0502020204030204" pitchFamily="34" charset="0"/>
              </a:rPr>
              <a:t>Cottrell (2023) explains that ...</a:t>
            </a:r>
          </a:p>
          <a:p>
            <a:pPr eaLnBrk="1" hangingPunct="1">
              <a:lnSpc>
                <a:spcPct val="90000"/>
              </a:lnSpc>
            </a:pPr>
            <a:r>
              <a:rPr lang="en-GB" altLang="en-US" sz="2400" dirty="0">
                <a:latin typeface="Calibri" panose="020F0502020204030204" pitchFamily="34" charset="0"/>
                <a:cs typeface="Calibri" panose="020F0502020204030204" pitchFamily="34" charset="0"/>
              </a:rPr>
              <a:t>Writing in 2023, Cottrell proposed that ….</a:t>
            </a:r>
          </a:p>
          <a:p>
            <a:pPr eaLnBrk="1" hangingPunct="1">
              <a:lnSpc>
                <a:spcPct val="90000"/>
              </a:lnSpc>
            </a:pPr>
            <a:endParaRPr lang="en-GB" altLang="en-US" sz="2400" dirty="0">
              <a:latin typeface="Calibri" panose="020F0502020204030204" pitchFamily="34" charset="0"/>
              <a:cs typeface="Calibri" panose="020F0502020204030204" pitchFamily="34" charset="0"/>
            </a:endParaRPr>
          </a:p>
          <a:p>
            <a:pPr eaLnBrk="1" hangingPunct="1">
              <a:lnSpc>
                <a:spcPct val="90000"/>
              </a:lnSpc>
            </a:pPr>
            <a:r>
              <a:rPr lang="en-GB" altLang="en-US" sz="2400" dirty="0">
                <a:latin typeface="Calibri" panose="020F0502020204030204" pitchFamily="34" charset="0"/>
                <a:cs typeface="Calibri" panose="020F0502020204030204" pitchFamily="34" charset="0"/>
              </a:rPr>
              <a:t>There are many more! Use phrase banks like this one to vary your expressions: </a:t>
            </a:r>
            <a:r>
              <a:rPr lang="en-GB" altLang="en-US" sz="2400" dirty="0">
                <a:latin typeface="Calibri" panose="020F0502020204030204" pitchFamily="34" charset="0"/>
                <a:cs typeface="Calibri" panose="020F0502020204030204" pitchFamily="34" charset="0"/>
                <a:hlinkClick r:id="rId3"/>
              </a:rPr>
              <a:t>https://www.student.unsw.edu.au/introducing-quotations-and-paraphrases</a:t>
            </a:r>
            <a:endParaRPr lang="en-GB" altLang="en-US" sz="2400" dirty="0">
              <a:latin typeface="Calibri" panose="020F0502020204030204" pitchFamily="34" charset="0"/>
              <a:cs typeface="Calibri" panose="020F0502020204030204" pitchFamily="34" charset="0"/>
            </a:endParaRPr>
          </a:p>
          <a:p>
            <a:pPr eaLnBrk="1" hangingPunct="1">
              <a:lnSpc>
                <a:spcPct val="90000"/>
              </a:lnSpc>
            </a:pPr>
            <a:endParaRPr lang="en-GB" altLang="en-US" sz="2400" dirty="0">
              <a:latin typeface="Calibri" panose="020F0502020204030204" pitchFamily="34" charset="0"/>
              <a:cs typeface="Calibri" panose="020F0502020204030204" pitchFamily="34" charset="0"/>
            </a:endParaRPr>
          </a:p>
          <a:p>
            <a:pPr eaLnBrk="1" hangingPunct="1">
              <a:lnSpc>
                <a:spcPct val="90000"/>
              </a:lnSpc>
            </a:pPr>
            <a:endParaRPr lang="en-GB" altLang="en-US" sz="2400" dirty="0">
              <a:latin typeface="Calibri" panose="020F0502020204030204" pitchFamily="34" charset="0"/>
              <a:cs typeface="Calibri" panose="020F0502020204030204" pitchFamily="34" charset="0"/>
            </a:endParaRPr>
          </a:p>
          <a:p>
            <a:pPr eaLnBrk="1" hangingPunct="1">
              <a:lnSpc>
                <a:spcPct val="90000"/>
              </a:lnSpc>
            </a:pPr>
            <a:endParaRPr lang="en-GB" altLang="en-US" sz="2800" dirty="0"/>
          </a:p>
        </p:txBody>
      </p:sp>
    </p:spTree>
    <p:extLst>
      <p:ext uri="{BB962C8B-B14F-4D97-AF65-F5344CB8AC3E}">
        <p14:creationId xmlns:p14="http://schemas.microsoft.com/office/powerpoint/2010/main" val="3741753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3 &amp; 4</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3 &amp; 4!</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3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i="1" kern="100" dirty="0">
                <a:solidFill>
                  <a:srgbClr val="FF0000"/>
                </a:solidFill>
                <a:ea typeface="DengXian" panose="02010600030101010101" pitchFamily="2" charset="-122"/>
                <a:cs typeface="Arial" panose="020B0604020202020204" pitchFamily="34" charset="0"/>
              </a:rPr>
              <a:t>. </a:t>
            </a:r>
            <a:r>
              <a:rPr lang="en-GB" sz="1600" b="1" kern="100" dirty="0">
                <a:solidFill>
                  <a:srgbClr val="FF0000"/>
                </a:solidFill>
                <a:effectLst/>
                <a:latin typeface="+mn-lt"/>
                <a:ea typeface="DengXian" panose="02010600030101010101" pitchFamily="2" charset="-122"/>
                <a:cs typeface="Arial" panose="020B0604020202020204" pitchFamily="34" charset="0"/>
              </a:rPr>
              <a:t>5th </a:t>
            </a:r>
            <a:r>
              <a:rPr lang="en-GB" sz="1600" b="1" kern="100" dirty="0" err="1">
                <a:solidFill>
                  <a:srgbClr val="FF0000"/>
                </a:solidFill>
                <a:effectLst/>
                <a:latin typeface="+mn-lt"/>
                <a:ea typeface="DengXian" panose="02010600030101010101" pitchFamily="2" charset="-122"/>
                <a:cs typeface="Arial" panose="020B0604020202020204" pitchFamily="34" charset="0"/>
              </a:rPr>
              <a:t>ed</a:t>
            </a:r>
            <a:r>
              <a:rPr lang="en-GB" sz="1600" b="1" kern="100" dirty="0" err="1">
                <a:solidFill>
                  <a:srgbClr val="FF0000"/>
                </a:solidFill>
                <a:ea typeface="DengXian" panose="02010600030101010101" pitchFamily="2" charset="-122"/>
                <a:cs typeface="Arial" panose="020B0604020202020204" pitchFamily="34" charset="0"/>
              </a:rPr>
              <a:t>n</a:t>
            </a:r>
            <a:r>
              <a:rPr lang="en-GB" sz="1600" b="1" kern="100" dirty="0">
                <a:solidFill>
                  <a:srgbClr val="FF0000"/>
                </a:solidFill>
                <a:effectLst/>
                <a:latin typeface="+mn-lt"/>
                <a:ea typeface="DengXian" panose="02010600030101010101" pitchFamily="2" charset="-122"/>
                <a:cs typeface="Arial" panose="020B0604020202020204" pitchFamily="34" charset="0"/>
              </a:rPr>
              <a:t>.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 </a:t>
            </a:r>
            <a:r>
              <a:rPr lang="en-GB" sz="1600" b="1" kern="100" dirty="0">
                <a:solidFill>
                  <a:srgbClr val="FF0000"/>
                </a:solidFill>
                <a:effectLst/>
                <a:latin typeface="+mn-lt"/>
                <a:ea typeface="DengXian" panose="02010600030101010101" pitchFamily="2" charset="-122"/>
                <a:cs typeface="Arial" panose="020B0604020202020204" pitchFamily="34" charset="0"/>
              </a:rPr>
              <a:t>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3</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rd</a:t>
            </a:r>
            <a:r>
              <a:rPr lang="en-GB" sz="1600" b="1" kern="100" dirty="0">
                <a:solidFill>
                  <a:srgbClr val="FF0000"/>
                </a:solidFill>
                <a:effectLst/>
                <a:latin typeface="+mn-lt"/>
                <a:ea typeface="DengXian" panose="02010600030101010101" pitchFamily="2" charset="-122"/>
                <a:cs typeface="Arial" panose="020B0604020202020204" pitchFamily="34" charset="0"/>
              </a:rPr>
              <a:t> March 2025)</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normAutofit fontScale="90000"/>
          </a:bodyPr>
          <a:lstStyle/>
          <a:p>
            <a:r>
              <a:rPr lang="en-US" sz="3200" b="1" dirty="0">
                <a:solidFill>
                  <a:srgbClr val="173AFF"/>
                </a:solidFill>
              </a:rPr>
              <a:t>Activity 4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975558" cy="5296984"/>
          </a:xfrm>
        </p:spPr>
        <p:txBody>
          <a:bodyPr>
            <a:normAutofit/>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3686742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339752" y="99093"/>
            <a:ext cx="4596063" cy="817645"/>
          </a:xfrm>
        </p:spPr>
        <p:txBody>
          <a:bodyPr/>
          <a:lstStyle/>
          <a:p>
            <a:r>
              <a:rPr lang="en-US" sz="3600" b="1" dirty="0">
                <a:solidFill>
                  <a:srgbClr val="173AFF"/>
                </a:solidFill>
              </a:rPr>
              <a:t>Activity 4</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79512" y="836712"/>
            <a:ext cx="8712968" cy="5040560"/>
          </a:xfrm>
        </p:spPr>
        <p:txBody>
          <a:bodyPr>
            <a:normAutofit lnSpcReduction="10000"/>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3637188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346156" y="116632"/>
            <a:ext cx="4596063" cy="817645"/>
          </a:xfrm>
        </p:spPr>
        <p:txBody>
          <a:bodyPr/>
          <a:lstStyle/>
          <a:p>
            <a:r>
              <a:rPr lang="en-US" sz="3600" b="1" dirty="0">
                <a:solidFill>
                  <a:srgbClr val="173AFF"/>
                </a:solidFill>
              </a:rPr>
              <a:t>Activity 4</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6" y="934277"/>
            <a:ext cx="8999621" cy="5026999"/>
          </a:xfrm>
        </p:spPr>
        <p:txBody>
          <a:bodyPr>
            <a:normAutofit lnSpcReduction="10000"/>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26315706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4491"/>
            <a:ext cx="8229600" cy="1143000"/>
          </a:xfrm>
        </p:spPr>
        <p:txBody>
          <a:bodyPr>
            <a:normAutofit fontScale="90000"/>
          </a:bodyPr>
          <a:lstStyle/>
          <a:p>
            <a:r>
              <a:rPr lang="en-GB" sz="4000" b="1" dirty="0">
                <a:effectLst/>
                <a:latin typeface="Arial" panose="020B0604020202020204" pitchFamily="34" charset="0"/>
                <a:cs typeface="Arial" panose="020B0604020202020204" pitchFamily="34" charset="0"/>
              </a:rPr>
              <a:t>Optional activity (at home) - 40mins</a:t>
            </a:r>
          </a:p>
        </p:txBody>
      </p:sp>
      <p:sp>
        <p:nvSpPr>
          <p:cNvPr id="5" name="TextBox 4"/>
          <p:cNvSpPr txBox="1"/>
          <p:nvPr/>
        </p:nvSpPr>
        <p:spPr>
          <a:xfrm>
            <a:off x="642720" y="1420973"/>
            <a:ext cx="6840760" cy="1569660"/>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hlinkClick r:id="rId3"/>
              </a:rPr>
              <a:t>https://skillshub.northampton.ac.uk/2013/04/18/harvard-referencing-interactive-tutorial/</a:t>
            </a:r>
            <a:endParaRPr lang="en-GB" sz="3200" dirty="0">
              <a:latin typeface="Calibri" panose="020F0502020204030204" pitchFamily="34" charset="0"/>
              <a:cs typeface="Calibri" panose="020F0502020204030204" pitchFamily="34" charset="0"/>
            </a:endParaRPr>
          </a:p>
        </p:txBody>
      </p:sp>
      <p:pic>
        <p:nvPicPr>
          <p:cNvPr id="1026" name="Picture 2" descr="How to Apply - Birmingham Campus | UWTSD">
            <a:extLst>
              <a:ext uri="{FF2B5EF4-FFF2-40B4-BE49-F238E27FC236}">
                <a16:creationId xmlns:a16="http://schemas.microsoft.com/office/drawing/2014/main" id="{235F8AE7-2BBA-4465-8702-47185DC936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2852936"/>
            <a:ext cx="3887221" cy="2591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9218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normAutofit lnSpcReduction="10000"/>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27/10/2025</a:t>
            </a:fld>
            <a:endParaRPr lang="en-GB"/>
          </a:p>
        </p:txBody>
      </p:sp>
    </p:spTree>
    <p:extLst>
      <p:ext uri="{BB962C8B-B14F-4D97-AF65-F5344CB8AC3E}">
        <p14:creationId xmlns:p14="http://schemas.microsoft.com/office/powerpoint/2010/main" val="4971517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dirty="0"/>
              <a:t>Please remember that you can reference your sources using cite-them right</a:t>
            </a:r>
          </a:p>
          <a:p>
            <a:pPr marL="0" indent="0" eaLnBrk="1" hangingPunct="1">
              <a:buNone/>
            </a:pPr>
            <a:endParaRPr lang="en-GB" altLang="en-US" dirty="0"/>
          </a:p>
          <a:p>
            <a:pPr marL="0" indent="0" eaLnBrk="1" hangingPunct="1">
              <a:buNone/>
            </a:pPr>
            <a:r>
              <a:rPr lang="en-GB" dirty="0">
                <a:hlinkClick r:id="rId2"/>
              </a:rPr>
              <a:t>Cite Them Right - Home</a:t>
            </a:r>
            <a:endParaRPr lang="en-GB" alt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572</TotalTime>
  <Words>2722</Words>
  <Application>Microsoft Office PowerPoint</Application>
  <PresentationFormat>On-screen Show (4:3)</PresentationFormat>
  <Paragraphs>260</Paragraphs>
  <Slides>37</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Tahoma</vt:lpstr>
      <vt:lpstr>Arial Rounded MT Bold</vt:lpstr>
      <vt:lpstr>Wingdings</vt:lpstr>
      <vt:lpstr>Arial</vt:lpstr>
      <vt:lpstr>Myriad Pro</vt:lpstr>
      <vt:lpstr>Times New Roman</vt:lpstr>
      <vt:lpstr>Segoe UI</vt:lpstr>
      <vt:lpstr>Calibri</vt:lpstr>
      <vt:lpstr>DengXian</vt:lpstr>
      <vt:lpstr>Aptos</vt:lpstr>
      <vt:lpstr>20140311PresentationUWTSDTemplate</vt:lpstr>
      <vt:lpstr> LCLM4001 Academic Skills (ACS)  </vt:lpstr>
      <vt:lpstr>Aims of the session</vt:lpstr>
      <vt:lpstr>Activity 1 Referencing Worksheet</vt:lpstr>
      <vt:lpstr>PowerPoint Presentation</vt:lpstr>
      <vt:lpstr>Referencing </vt:lpstr>
      <vt:lpstr> What is Referencing? </vt:lpstr>
      <vt:lpstr> What is Referencing? </vt:lpstr>
      <vt:lpstr>Importance of referencing  </vt:lpstr>
      <vt:lpstr>PowerPoint Presentation</vt:lpstr>
      <vt:lpstr>Citing vs. Referencing</vt:lpstr>
      <vt:lpstr>How to Reference</vt:lpstr>
      <vt:lpstr>Activity 2</vt:lpstr>
      <vt:lpstr>When to cite?</vt:lpstr>
      <vt:lpstr>PowerPoint Presentation</vt:lpstr>
      <vt:lpstr>Full reference</vt:lpstr>
      <vt:lpstr>Referencing a book (one author) – full reference</vt:lpstr>
      <vt:lpstr>Referencing a journal article – full reference </vt:lpstr>
      <vt:lpstr>Journal articles </vt:lpstr>
      <vt:lpstr>Examples of full references</vt:lpstr>
      <vt:lpstr>The Reference List</vt:lpstr>
      <vt:lpstr>The Reference List</vt:lpstr>
      <vt:lpstr>PowerPoint Presentation</vt:lpstr>
      <vt:lpstr>A note on ‘et. al.’</vt:lpstr>
      <vt:lpstr> Using in-Text Citations </vt:lpstr>
      <vt:lpstr> Using in-Text Citations </vt:lpstr>
      <vt:lpstr> Using in-Text Citations </vt:lpstr>
      <vt:lpstr>Example of an in-text citation from a student’s work </vt:lpstr>
      <vt:lpstr>Using in-text citations: more examples </vt:lpstr>
      <vt:lpstr> Expressions to introduce in-text citations  </vt:lpstr>
      <vt:lpstr>Activity 3 &amp; 4</vt:lpstr>
      <vt:lpstr>Activity 3 Answers</vt:lpstr>
      <vt:lpstr>Activity 4 Answers</vt:lpstr>
      <vt:lpstr>Activity 4 Answers</vt:lpstr>
      <vt:lpstr>Activity 4 Answers</vt:lpstr>
      <vt:lpstr>Optional activity (at home) - 40mins</vt:lpstr>
      <vt:lpstr>References</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and Employability Skills (LCLM4001) Understanding Referencing  &amp; Plagiarism</dc:title>
  <dc:creator>Matthew Brian</dc:creator>
  <cp:lastModifiedBy>Sylvia Hoffmann</cp:lastModifiedBy>
  <cp:revision>64</cp:revision>
  <dcterms:created xsi:type="dcterms:W3CDTF">2022-09-13T09:40:09Z</dcterms:created>
  <dcterms:modified xsi:type="dcterms:W3CDTF">2025-10-27T16:14:57Z</dcterms:modified>
</cp:coreProperties>
</file>