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2C2"/>
    <a:srgbClr val="233545"/>
    <a:srgbClr val="00DEF2"/>
    <a:srgbClr val="FF6220"/>
    <a:srgbClr val="CB1F2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BE9040-EE3E-0B48-9698-F3AC3A5CD721}" v="129" dt="2023-10-27T07:47:11.744"/>
    <p1510:client id="{57A71320-B0E6-837A-3D75-DF74B321EDB5}" v="13" dt="2023-11-16T23:56:58.935"/>
    <p1510:client id="{C27258DE-BCD0-4505-84E0-0115352DF986}" v="2" dt="2023-10-31T08:08:32.6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19EE5-F398-428B-2189-6AC0AF8D98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45DB35-6914-2E70-84E5-C0BFD1104C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75BEA-28A2-14F7-3546-D88EE9004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1BE65-4AE8-E846-A8E1-1268427581D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C6E46-993C-EFDE-8DE4-436A38A48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1CF98F-8B38-91B6-7EBA-71A9632F6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31E2-8ADB-A843-A7E1-EBF5E9CC2A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095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681D6-1115-843A-CB06-837FD4B05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7DC3B-0D91-7E3D-EA37-E97AB0BB54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49D6A4-8707-76B2-FF51-056080C49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1BE65-4AE8-E846-A8E1-1268427581D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B000D0-7A12-EA5F-203B-0BF3798AB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46D5F5-C6EA-32F0-E56D-1D05D2CC3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31E2-8ADB-A843-A7E1-EBF5E9CC2A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343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431A5-9561-3371-F5E4-90EF310A1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DCA44E-B5B7-E389-4E99-40B2D19FD6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5EC2A-A88E-7C8B-91E3-2E3A1450C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1BE65-4AE8-E846-A8E1-1268427581D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F3CB5B-47B7-1B55-DC67-36C5A5F21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8EABF-B2F0-5839-0C5E-F4ABA2AC4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31E2-8ADB-A843-A7E1-EBF5E9CC2A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890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A3701-24A6-364A-C4E7-3CAF878E58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ACA9D-D8DD-09DC-028A-2189926C5C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7408C8-5D72-4FDF-CECF-DE87FC0AB3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CF64EC-8C93-5682-7EAC-879A74EF1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1BE65-4AE8-E846-A8E1-1268427581D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042C99-AD90-0D0B-0D78-CADB10D74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7F8CEF-0089-92C7-4619-CF86A013B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31E2-8ADB-A843-A7E1-EBF5E9CC2A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516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CA14C-65D3-AC7E-C3D0-7F3CE06EB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4F9E6D-4F4A-B726-7611-FD5B59517F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B8C85B-53DF-F7D2-09DB-F42B42C552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4F2572-BC0B-997E-56D6-6AE3281805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B340BC-8692-491C-7E5F-D85D2B9B09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813A2F-C4A9-A989-B075-77A058CC9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1BE65-4AE8-E846-A8E1-1268427581D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299CF2-1884-2A74-2584-5D6F30318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88BECB-D9F0-F294-F8C4-51E3AB350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31E2-8ADB-A843-A7E1-EBF5E9CC2A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25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16DD2-2918-101F-E919-9BBD83DEF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3660D7-3C41-3540-68C8-97D566986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1BE65-4AE8-E846-A8E1-1268427581D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CAF494-C861-7EE5-2225-BF20A5D5F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ADCD66-59FF-1F18-CEB8-0D6541A15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31E2-8ADB-A843-A7E1-EBF5E9CC2A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876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624751-9B45-0B7E-F4EA-BE4B6678E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1BE65-4AE8-E846-A8E1-1268427581D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6E7AC5-2C94-17BA-0129-467367370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6AD5C2-8DBE-1819-2ECE-640C212D8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31E2-8ADB-A843-A7E1-EBF5E9CC2A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353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3A07D-BCF7-A9C6-6483-6CFB9D4FD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E9645-D20A-E2B5-271D-F8C85EBF4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BAF489-817E-EC09-7F06-FDE17AD16F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D9B67-C121-A00C-B312-3997A2BD5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1BE65-4AE8-E846-A8E1-1268427581D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A3810-EA68-C8A0-5081-B62C719E72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70CC16-3DCB-065A-2BCA-68C7054AC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31E2-8ADB-A843-A7E1-EBF5E9CC2A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31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89FE7-1FC0-7885-1020-309482FA8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AAC4B1-9FA4-1824-197B-3B5B53C82C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3C3F69-BD8B-7F02-0FD8-2D5AD61828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AA3DFC-74C1-6344-520C-553A132A6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1BE65-4AE8-E846-A8E1-1268427581D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13166B-EA73-42FE-93E2-E7F39C401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7776F2-01D1-02D1-2DDE-51BD8907E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31E2-8ADB-A843-A7E1-EBF5E9CC2A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020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3D8EA-2CCA-9EFA-FB45-B6920D574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858CEE-4381-1E11-03C5-FDEF9CCC50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07807E-7827-B89F-7E1F-2D93D7837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1BE65-4AE8-E846-A8E1-1268427581D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0E6BF1-7688-0A87-FA2A-FDD4E591D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0E88E-ECE1-8D25-D93C-9716BA862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31E2-8ADB-A843-A7E1-EBF5E9CC2A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03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55D53D-6E52-1E4C-1723-DF6B416233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9529D5-0944-3CD0-5F8D-02E96944CA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585D4-BF19-43B3-0F73-D9DC63509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1BE65-4AE8-E846-A8E1-1268427581D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D0D0A7-95BF-7F25-0561-FAC2A0A5B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636916-5E05-35B0-A2F2-C5E029B9B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F31E2-8ADB-A843-A7E1-EBF5E9CC2A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688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0F14AC-5E9F-AFF5-8A2F-D93BB2451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F8496E-6A9A-7C6D-E358-3ACDD87BA1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DD09A2-3BC5-F754-A88D-DFC8354DD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41BE65-4AE8-E846-A8E1-1268427581D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818F8-58CF-EC37-D8BB-4BD7E63C5E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E10D5-026C-3D6F-B306-483E9F642F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DF31E2-8ADB-A843-A7E1-EBF5E9CC2A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328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BD143-B1BF-9865-4277-4B708EC579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Name: Nicola </a:t>
            </a:r>
            <a:r>
              <a:rPr lang="en-US" sz="1200" err="1">
                <a:latin typeface="Arial" panose="020B0604020202020204" pitchFamily="34" charset="0"/>
                <a:cs typeface="Arial" panose="020B0604020202020204" pitchFamily="34" charset="0"/>
              </a:rPr>
              <a:t>Hermitt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Student ID: 2133277</a:t>
            </a:r>
          </a:p>
          <a:p>
            <a:pPr marL="0" indent="0" algn="ctr">
              <a:buNone/>
            </a:pP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Lecturers Name: Gillian Weaver</a:t>
            </a:r>
          </a:p>
          <a:p>
            <a:pPr marL="0" indent="0" algn="ctr">
              <a:buNone/>
            </a:pP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BMHP5003</a:t>
            </a:r>
          </a:p>
        </p:txBody>
      </p:sp>
    </p:spTree>
    <p:extLst>
      <p:ext uri="{BB962C8B-B14F-4D97-AF65-F5344CB8AC3E}">
        <p14:creationId xmlns:p14="http://schemas.microsoft.com/office/powerpoint/2010/main" val="3032455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in on Quick saves">
            <a:extLst>
              <a:ext uri="{FF2B5EF4-FFF2-40B4-BE49-F238E27FC236}">
                <a16:creationId xmlns:a16="http://schemas.microsoft.com/office/drawing/2014/main" id="{3175B2FE-FD1E-86EF-66AE-2443A9BFC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118230C-E2CC-42B3-D064-9E406EF7E594}"/>
              </a:ext>
            </a:extLst>
          </p:cNvPr>
          <p:cNvSpPr/>
          <p:nvPr/>
        </p:nvSpPr>
        <p:spPr>
          <a:xfrm>
            <a:off x="3800475" y="1600200"/>
            <a:ext cx="8286750" cy="3800475"/>
          </a:xfrm>
          <a:prstGeom prst="rect">
            <a:avLst/>
          </a:prstGeom>
          <a:solidFill>
            <a:srgbClr val="00DE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B897643-D36B-DCAF-F550-12EFA181C25A}"/>
              </a:ext>
            </a:extLst>
          </p:cNvPr>
          <p:cNvSpPr/>
          <p:nvPr/>
        </p:nvSpPr>
        <p:spPr>
          <a:xfrm>
            <a:off x="3686175" y="142875"/>
            <a:ext cx="8129588" cy="1314450"/>
          </a:xfrm>
          <a:prstGeom prst="rect">
            <a:avLst/>
          </a:prstGeom>
          <a:solidFill>
            <a:srgbClr val="C0C2C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BD6A59F-BC00-64D4-1A27-26AD629F4387}"/>
              </a:ext>
            </a:extLst>
          </p:cNvPr>
          <p:cNvSpPr/>
          <p:nvPr/>
        </p:nvSpPr>
        <p:spPr>
          <a:xfrm>
            <a:off x="3429000" y="653256"/>
            <a:ext cx="514350" cy="350838"/>
          </a:xfrm>
          <a:prstGeom prst="rect">
            <a:avLst/>
          </a:prstGeom>
          <a:solidFill>
            <a:srgbClr val="C0C2C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E5E0081-E7E3-4D8F-27DC-4FA86F6B8C5A}"/>
              </a:ext>
            </a:extLst>
          </p:cNvPr>
          <p:cNvSpPr/>
          <p:nvPr/>
        </p:nvSpPr>
        <p:spPr>
          <a:xfrm>
            <a:off x="114300" y="142875"/>
            <a:ext cx="2938463" cy="1281859"/>
          </a:xfrm>
          <a:prstGeom prst="rect">
            <a:avLst/>
          </a:prstGeom>
          <a:solidFill>
            <a:srgbClr val="2335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E14136-72B8-B23A-BF22-EA85A382524D}"/>
              </a:ext>
            </a:extLst>
          </p:cNvPr>
          <p:cNvSpPr txBox="1"/>
          <p:nvPr/>
        </p:nvSpPr>
        <p:spPr>
          <a:xfrm>
            <a:off x="42232" y="132420"/>
            <a:ext cx="306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Link between Digestive System and Diabetes.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AEFB5BC-2749-8EAE-4917-AC768702C89E}"/>
              </a:ext>
            </a:extLst>
          </p:cNvPr>
          <p:cNvSpPr/>
          <p:nvPr/>
        </p:nvSpPr>
        <p:spPr>
          <a:xfrm>
            <a:off x="114300" y="1725918"/>
            <a:ext cx="3194384" cy="4970546"/>
          </a:xfrm>
          <a:prstGeom prst="rect">
            <a:avLst/>
          </a:prstGeom>
          <a:solidFill>
            <a:srgbClr val="FF62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pic>
        <p:nvPicPr>
          <p:cNvPr id="1030" name="Picture 6" descr="Cartoon Mouth Eating Images – Browse 12,448 Stock Photos, Vectors, and  Video | Adobe Stock">
            <a:extLst>
              <a:ext uri="{FF2B5EF4-FFF2-40B4-BE49-F238E27FC236}">
                <a16:creationId xmlns:a16="http://schemas.microsoft.com/office/drawing/2014/main" id="{E6AF42BA-DDCC-4FE5-1645-58A1EFDCE4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4083" y="121453"/>
            <a:ext cx="1120379" cy="80890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Oesophagitis - Oesophageal catarrh - Treatment and Symptoms">
            <a:extLst>
              <a:ext uri="{FF2B5EF4-FFF2-40B4-BE49-F238E27FC236}">
                <a16:creationId xmlns:a16="http://schemas.microsoft.com/office/drawing/2014/main" id="{2694F87A-E4A3-8A96-9454-94B8183F28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3136" y="99248"/>
            <a:ext cx="1120378" cy="78441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Vector illustration of stomach digestive system organ Stock Vector Image &amp;  Art - Alamy">
            <a:extLst>
              <a:ext uri="{FF2B5EF4-FFF2-40B4-BE49-F238E27FC236}">
                <a16:creationId xmlns:a16="http://schemas.microsoft.com/office/drawing/2014/main" id="{1409563B-C490-8696-4856-2122DB1F9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2331" y="162310"/>
            <a:ext cx="689593" cy="73447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Guts Drawing Images – Browse 36,826 Stock Photos, Vectors, and Video |  Adobe Stock">
            <a:extLst>
              <a:ext uri="{FF2B5EF4-FFF2-40B4-BE49-F238E27FC236}">
                <a16:creationId xmlns:a16="http://schemas.microsoft.com/office/drawing/2014/main" id="{92563E11-BDFE-7211-1F0C-3FF3557C28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3107" y="117007"/>
            <a:ext cx="825371" cy="82537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Large Colon Or Intestine Vector Outline Icon Stok Vektör Sanatı &amp;  Bağırsak'nin Daha Fazla Görseli - Bağırsak, Simge, Kolonoskopi - iStock">
            <a:extLst>
              <a:ext uri="{FF2B5EF4-FFF2-40B4-BE49-F238E27FC236}">
                <a16:creationId xmlns:a16="http://schemas.microsoft.com/office/drawing/2014/main" id="{137704E5-3650-934D-2283-E5AA221439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7079" y="73253"/>
            <a:ext cx="784414" cy="78441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2C0E3F4-BC0E-12D8-3A7D-2390513DEFAF}"/>
              </a:ext>
            </a:extLst>
          </p:cNvPr>
          <p:cNvSpPr txBox="1"/>
          <p:nvPr/>
        </p:nvSpPr>
        <p:spPr>
          <a:xfrm>
            <a:off x="114300" y="1516809"/>
            <a:ext cx="3170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>
                <a:solidFill>
                  <a:schemeClr val="bg1"/>
                </a:solidFill>
              </a:rPr>
              <a:t>What is Diabetes?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A5B583-7A73-90F0-82AD-086907F008D7}"/>
              </a:ext>
            </a:extLst>
          </p:cNvPr>
          <p:cNvSpPr txBox="1"/>
          <p:nvPr/>
        </p:nvSpPr>
        <p:spPr>
          <a:xfrm>
            <a:off x="138608" y="1978474"/>
            <a:ext cx="31457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Type 1 Diabetes is typically genetic and occurs when the immune system destroys insulin producing cells in the pancreas. </a:t>
            </a:r>
            <a:r>
              <a:rPr lang="en-GB" sz="1200" b="0" i="0" u="none" strike="noStrike">
                <a:solidFill>
                  <a:srgbClr val="C0C2C2"/>
                </a:solidFill>
                <a:effectLst/>
                <a:latin typeface="Arial" panose="020B0604020202020204" pitchFamily="34" charset="0"/>
              </a:rPr>
              <a:t>Lambert, 2002.</a:t>
            </a:r>
            <a:endParaRPr lang="en-US" sz="1200">
              <a:solidFill>
                <a:srgbClr val="C0C2C2"/>
              </a:solidFill>
            </a:endParaRPr>
          </a:p>
          <a:p>
            <a:endParaRPr lang="en-US"/>
          </a:p>
          <a:p>
            <a:r>
              <a:rPr lang="en-US"/>
              <a:t>Type 2 Diabetes occurs when the body doesn’t respond to insulin. Unlike type 1, this is caused by diet, poor physical activity and genetics. </a:t>
            </a: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C0C2C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Vijan, 2010.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endParaRPr lang="en-US"/>
          </a:p>
          <a:p>
            <a:endParaRPr lang="en-US"/>
          </a:p>
          <a:p>
            <a:r>
              <a:rPr lang="en-US"/>
              <a:t>Symptoms &amp; Complications:</a:t>
            </a:r>
          </a:p>
          <a:p>
            <a:r>
              <a:rPr lang="en-US"/>
              <a:t>Fatigue, frequent urination, high blood pressure, blurred vision and heart disease.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33D54CA-9246-401F-E8E9-C3B5A6F16122}"/>
              </a:ext>
            </a:extLst>
          </p:cNvPr>
          <p:cNvSpPr txBox="1"/>
          <p:nvPr/>
        </p:nvSpPr>
        <p:spPr>
          <a:xfrm>
            <a:off x="3747989" y="1497312"/>
            <a:ext cx="491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/>
              <a:t>Government guidance and Health Promotion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F1708BE-BBEC-0E71-3871-D85CE50ED0D9}"/>
              </a:ext>
            </a:extLst>
          </p:cNvPr>
          <p:cNvSpPr txBox="1"/>
          <p:nvPr/>
        </p:nvSpPr>
        <p:spPr>
          <a:xfrm>
            <a:off x="3427793" y="882606"/>
            <a:ext cx="184659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/>
              <a:t>Saliva contains enzymes such as amylase that break down starch into glucose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8F8439A-F245-ACED-8477-3DB3C342B015}"/>
              </a:ext>
            </a:extLst>
          </p:cNvPr>
          <p:cNvSpPr txBox="1"/>
          <p:nvPr/>
        </p:nvSpPr>
        <p:spPr>
          <a:xfrm>
            <a:off x="5293606" y="809188"/>
            <a:ext cx="15822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/>
              <a:t>The food then moves to the esophagus where it contracts to force food down.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402819F-D920-D056-14E0-5AA57E2D65C8}"/>
              </a:ext>
            </a:extLst>
          </p:cNvPr>
          <p:cNvSpPr txBox="1"/>
          <p:nvPr/>
        </p:nvSpPr>
        <p:spPr>
          <a:xfrm>
            <a:off x="7004829" y="790527"/>
            <a:ext cx="13622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/>
              <a:t>Hydrochloric acid and Pepsin break down proteins and turns it into chyme.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59CCDCC-5D10-BD77-A064-678CD864B6DA}"/>
              </a:ext>
            </a:extLst>
          </p:cNvPr>
          <p:cNvSpPr txBox="1"/>
          <p:nvPr/>
        </p:nvSpPr>
        <p:spPr>
          <a:xfrm>
            <a:off x="8478575" y="797156"/>
            <a:ext cx="19097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/>
              <a:t>This is where nutrients are absorbed into the blood, by releasing enzymes (maltase) that breakdown complex nutrients.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706E178-B0FE-3795-6224-57B4B3E60EF4}"/>
              </a:ext>
            </a:extLst>
          </p:cNvPr>
          <p:cNvSpPr txBox="1"/>
          <p:nvPr/>
        </p:nvSpPr>
        <p:spPr>
          <a:xfrm>
            <a:off x="10293011" y="790527"/>
            <a:ext cx="1990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/>
              <a:t>Water and electrolytes from undigested food is reabsorbed, making the chyme harder. Feces is stored in the rectum. </a:t>
            </a:r>
            <a:r>
              <a:rPr lang="en-US" sz="1000">
                <a:solidFill>
                  <a:schemeClr val="bg1"/>
                </a:solidFill>
              </a:rPr>
              <a:t>Singh, 2008.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64D6093-9AFB-0D22-33E7-C120ECFFF02A}"/>
              </a:ext>
            </a:extLst>
          </p:cNvPr>
          <p:cNvSpPr txBox="1"/>
          <p:nvPr/>
        </p:nvSpPr>
        <p:spPr>
          <a:xfrm>
            <a:off x="42352" y="735770"/>
            <a:ext cx="291415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The function of the digestive system is to break down, absorb and process food. 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srgbClr val="C0C2C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Svihus, 2014.</a:t>
            </a:r>
            <a:endParaRPr lang="en-US" sz="1400">
              <a:solidFill>
                <a:srgbClr val="C0C2C2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10F5D40-7123-EA30-B517-999A32D8C0A7}"/>
              </a:ext>
            </a:extLst>
          </p:cNvPr>
          <p:cNvSpPr txBox="1"/>
          <p:nvPr/>
        </p:nvSpPr>
        <p:spPr>
          <a:xfrm>
            <a:off x="3750840" y="1749867"/>
            <a:ext cx="8143875" cy="38032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Dyson, 2011 </a:t>
            </a:r>
            <a:r>
              <a:rPr lang="en-US" sz="1400" dirty="0"/>
              <a:t>agrees that the NHS offers resources, recommendations and educational </a:t>
            </a:r>
            <a:r>
              <a:rPr lang="en-US" sz="1400" dirty="0" err="1"/>
              <a:t>programmes</a:t>
            </a:r>
            <a:r>
              <a:rPr lang="en-US" sz="1400" dirty="0"/>
              <a:t> to patients. In addition to this, information on diabetes prevention, management and early detection are available.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Promoting a healthy lifestyle can significantly reduce the risk of developing diabetes type 2.</a:t>
            </a:r>
            <a:endParaRPr lang="en-US" sz="1400" dirty="0">
              <a:cs typeface="Calibri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A balanced diet, managing stress, adequate sleep and avoiding alcohol/tobacco will improve the quality of life for those with Diabetes, according to </a:t>
            </a:r>
            <a:r>
              <a:rPr lang="en-GB" sz="1400" b="0" i="0" u="none" strike="noStrike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Polsky, 2017</a:t>
            </a:r>
            <a:r>
              <a:rPr lang="en-GB" sz="1400" b="0" i="0" u="none" strike="noStrike" dirty="0">
                <a:solidFill>
                  <a:srgbClr val="222222"/>
                </a:solidFill>
                <a:effectLst/>
              </a:rPr>
              <a:t>.</a:t>
            </a:r>
            <a:endParaRPr lang="en-US" sz="1400" dirty="0"/>
          </a:p>
          <a:p>
            <a:endParaRPr lang="en-US"/>
          </a:p>
          <a:p>
            <a:r>
              <a:rPr lang="en-US" dirty="0"/>
              <a:t>Role of Health and Social Care Professionals </a:t>
            </a:r>
            <a:endParaRPr lang="en-US" dirty="0">
              <a:cs typeface="Calibri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They educate patients on the importance of adhering to treatment</a:t>
            </a:r>
            <a:endParaRPr lang="en-US" sz="1400" dirty="0">
              <a:cs typeface="Calibri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Also, they teach the correct procedure for monitoring blood sugar levels and how to use medication.</a:t>
            </a:r>
            <a:endParaRPr lang="en-US" sz="1400" dirty="0">
              <a:cs typeface="Calibri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Health care professionals may provide patients with emotional support as it is a challenging condition. </a:t>
            </a:r>
            <a:r>
              <a:rPr lang="en-US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Ross, 2019.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0FC8F9B-8944-79AE-EC45-69BE8131BFA7}"/>
              </a:ext>
            </a:extLst>
          </p:cNvPr>
          <p:cNvSpPr/>
          <p:nvPr/>
        </p:nvSpPr>
        <p:spPr>
          <a:xfrm>
            <a:off x="4114800" y="6039853"/>
            <a:ext cx="1178806" cy="656611"/>
          </a:xfrm>
          <a:prstGeom prst="rect">
            <a:avLst/>
          </a:prstGeom>
          <a:solidFill>
            <a:srgbClr val="CB1F2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3570B57-7824-F88F-40E4-A043D18B9E8D}"/>
              </a:ext>
            </a:extLst>
          </p:cNvPr>
          <p:cNvSpPr txBox="1"/>
          <p:nvPr/>
        </p:nvSpPr>
        <p:spPr>
          <a:xfrm>
            <a:off x="3943349" y="5976620"/>
            <a:ext cx="15997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/>
              <a:t>Limit simple carbohydrates such as sweets, biscuits and fizzy.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75A14FB-14E9-30BB-BFF1-75E03254C7E0}"/>
              </a:ext>
            </a:extLst>
          </p:cNvPr>
          <p:cNvSpPr/>
          <p:nvPr/>
        </p:nvSpPr>
        <p:spPr>
          <a:xfrm>
            <a:off x="5811253" y="6048812"/>
            <a:ext cx="1064567" cy="646878"/>
          </a:xfrm>
          <a:prstGeom prst="rect">
            <a:avLst/>
          </a:prstGeom>
          <a:solidFill>
            <a:srgbClr val="FF622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78BDF5C-D520-198A-B120-8BA21CE67AB6}"/>
              </a:ext>
            </a:extLst>
          </p:cNvPr>
          <p:cNvSpPr txBox="1"/>
          <p:nvPr/>
        </p:nvSpPr>
        <p:spPr>
          <a:xfrm>
            <a:off x="5714587" y="6048812"/>
            <a:ext cx="131430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/>
              <a:t>Eat fiber rich foods such as fruit, veg and whole grains.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F1318B8-0328-9A42-4C7E-9133B636C28B}"/>
              </a:ext>
            </a:extLst>
          </p:cNvPr>
          <p:cNvSpPr/>
          <p:nvPr/>
        </p:nvSpPr>
        <p:spPr>
          <a:xfrm>
            <a:off x="7314374" y="6039853"/>
            <a:ext cx="1188265" cy="5654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47BE5AC-E315-3BD2-862F-C12D5221897A}"/>
              </a:ext>
            </a:extLst>
          </p:cNvPr>
          <p:cNvSpPr txBox="1"/>
          <p:nvPr/>
        </p:nvSpPr>
        <p:spPr>
          <a:xfrm>
            <a:off x="7354522" y="6039853"/>
            <a:ext cx="12203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Regularly monitor blood sugar levels.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D7861C9-6FFC-0397-863B-14D4DE755BBB}"/>
              </a:ext>
            </a:extLst>
          </p:cNvPr>
          <p:cNvSpPr/>
          <p:nvPr/>
        </p:nvSpPr>
        <p:spPr>
          <a:xfrm>
            <a:off x="8973107" y="6039853"/>
            <a:ext cx="1157482" cy="565484"/>
          </a:xfrm>
          <a:prstGeom prst="rect">
            <a:avLst/>
          </a:prstGeom>
          <a:solidFill>
            <a:srgbClr val="00DEF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6AE2C6D-2A49-11DC-898F-D29CC7A3C413}"/>
              </a:ext>
            </a:extLst>
          </p:cNvPr>
          <p:cNvSpPr txBox="1"/>
          <p:nvPr/>
        </p:nvSpPr>
        <p:spPr>
          <a:xfrm>
            <a:off x="8816690" y="5976620"/>
            <a:ext cx="154249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50"/>
              <a:t>Try to get at least 2 hours of aerobic exercise weekly. Strength training improves insulin sensitivity. </a:t>
            </a:r>
            <a:r>
              <a:rPr lang="en-GB" sz="800" b="0" i="0" u="none" strike="noStrike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Arial" panose="020B0604020202020204" pitchFamily="34" charset="0"/>
              </a:rPr>
              <a:t>Ganiyu, 2013.</a:t>
            </a:r>
            <a:endParaRPr lang="en-US" sz="95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648DC69-9B5F-6A92-B2AC-A8D43065327F}"/>
              </a:ext>
            </a:extLst>
          </p:cNvPr>
          <p:cNvSpPr/>
          <p:nvPr/>
        </p:nvSpPr>
        <p:spPr>
          <a:xfrm>
            <a:off x="10563730" y="6039853"/>
            <a:ext cx="1015892" cy="565484"/>
          </a:xfrm>
          <a:prstGeom prst="rect">
            <a:avLst/>
          </a:prstGeom>
          <a:solidFill>
            <a:srgbClr val="23354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5" name="Curved Connector 34">
            <a:extLst>
              <a:ext uri="{FF2B5EF4-FFF2-40B4-BE49-F238E27FC236}">
                <a16:creationId xmlns:a16="http://schemas.microsoft.com/office/drawing/2014/main" id="{6130525F-04DF-0CB0-C3A2-D5C920013D34}"/>
              </a:ext>
            </a:extLst>
          </p:cNvPr>
          <p:cNvCxnSpPr>
            <a:cxnSpLocks/>
          </p:cNvCxnSpPr>
          <p:nvPr/>
        </p:nvCxnSpPr>
        <p:spPr>
          <a:xfrm>
            <a:off x="4891951" y="302418"/>
            <a:ext cx="742179" cy="350838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Curved Connector 38">
            <a:extLst>
              <a:ext uri="{FF2B5EF4-FFF2-40B4-BE49-F238E27FC236}">
                <a16:creationId xmlns:a16="http://schemas.microsoft.com/office/drawing/2014/main" id="{75121C28-1F31-469C-6CEA-02BD4368BD69}"/>
              </a:ext>
            </a:extLst>
          </p:cNvPr>
          <p:cNvCxnSpPr>
            <a:cxnSpLocks/>
          </p:cNvCxnSpPr>
          <p:nvPr/>
        </p:nvCxnSpPr>
        <p:spPr>
          <a:xfrm flipV="1">
            <a:off x="8011999" y="363236"/>
            <a:ext cx="961108" cy="331668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B89F4EC7-798C-FD62-8646-4C05DEFEC57E}"/>
              </a:ext>
            </a:extLst>
          </p:cNvPr>
          <p:cNvCxnSpPr>
            <a:cxnSpLocks/>
            <a:endCxn id="1036" idx="2"/>
          </p:cNvCxnSpPr>
          <p:nvPr/>
        </p:nvCxnSpPr>
        <p:spPr>
          <a:xfrm>
            <a:off x="6600295" y="465460"/>
            <a:ext cx="682036" cy="640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Curved Connector 50">
            <a:extLst>
              <a:ext uri="{FF2B5EF4-FFF2-40B4-BE49-F238E27FC236}">
                <a16:creationId xmlns:a16="http://schemas.microsoft.com/office/drawing/2014/main" id="{06C85623-DE60-8CD7-1D84-0790AC0EB51B}"/>
              </a:ext>
            </a:extLst>
          </p:cNvPr>
          <p:cNvCxnSpPr>
            <a:cxnSpLocks/>
          </p:cNvCxnSpPr>
          <p:nvPr/>
        </p:nvCxnSpPr>
        <p:spPr>
          <a:xfrm>
            <a:off x="9798478" y="370302"/>
            <a:ext cx="961108" cy="291071"/>
          </a:xfrm>
          <a:prstGeom prst="curvedConnector3">
            <a:avLst>
              <a:gd name="adj1" fmla="val 52504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413536B6-4570-18AF-E648-A6329C146B72}"/>
              </a:ext>
            </a:extLst>
          </p:cNvPr>
          <p:cNvSpPr txBox="1"/>
          <p:nvPr/>
        </p:nvSpPr>
        <p:spPr>
          <a:xfrm>
            <a:off x="10491536" y="6027821"/>
            <a:ext cx="1220307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>
                <a:solidFill>
                  <a:schemeClr val="bg1"/>
                </a:solidFill>
              </a:rPr>
              <a:t>Stay hydrated with water or non-sugary drinks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807DFF32-4A99-DFF6-0C38-E154CA47CD55}"/>
              </a:ext>
            </a:extLst>
          </p:cNvPr>
          <p:cNvSpPr/>
          <p:nvPr/>
        </p:nvSpPr>
        <p:spPr>
          <a:xfrm>
            <a:off x="3784083" y="5630779"/>
            <a:ext cx="3498248" cy="344615"/>
          </a:xfrm>
          <a:prstGeom prst="rect">
            <a:avLst/>
          </a:prstGeom>
          <a:solidFill>
            <a:srgbClr val="C0C2C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D12E7214-05E1-8F43-FADC-C4DAD484C882}"/>
              </a:ext>
            </a:extLst>
          </p:cNvPr>
          <p:cNvSpPr txBox="1"/>
          <p:nvPr/>
        </p:nvSpPr>
        <p:spPr>
          <a:xfrm>
            <a:off x="3750840" y="5638292"/>
            <a:ext cx="4221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Diet and Exercise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447655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esk with stethoscope and computer keyboard">
            <a:extLst>
              <a:ext uri="{FF2B5EF4-FFF2-40B4-BE49-F238E27FC236}">
                <a16:creationId xmlns:a16="http://schemas.microsoft.com/office/drawing/2014/main" id="{4E33ED9E-158D-8F57-AA56-53DBAC4F14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342" r="-2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11D820-3338-B488-1411-7DE64F3DC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BBC74-B5C3-FC28-F6F0-65FE5F378C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Dyson, P.A., Kelly, T., Deakin, T., Duncan, A., Frost, G., Harrison, Z., Khatri, D., Kunka, D., McArdle, P., Mellor, D. and Oliver, L., 2011. Diabetes UK evidence‐based nutrition guidelines for the prevention and management of diabetes. </a:t>
            </a:r>
            <a:r>
              <a:rPr lang="en-GB" sz="1100" b="0" i="1" u="none" strike="noStrike">
                <a:effectLst/>
                <a:latin typeface="Arial" panose="020B0604020202020204" pitchFamily="34" charset="0"/>
              </a:rPr>
              <a:t>Diabetic Medicine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, </a:t>
            </a:r>
            <a:r>
              <a:rPr lang="en-GB" sz="1100" b="0" i="1" u="none" strike="noStrike">
                <a:effectLst/>
                <a:latin typeface="Arial" panose="020B0604020202020204" pitchFamily="34" charset="0"/>
              </a:rPr>
              <a:t>28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(11), pp.1282-1288.</a:t>
            </a:r>
          </a:p>
          <a:p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Ganiyu, A.B., Mabuza, L.H., </a:t>
            </a:r>
            <a:r>
              <a:rPr lang="en-GB" sz="1100" b="0" i="0" u="none" strike="noStrike" err="1">
                <a:effectLst/>
                <a:latin typeface="Arial" panose="020B0604020202020204" pitchFamily="34" charset="0"/>
              </a:rPr>
              <a:t>Malete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, N.H., Govender, I. and </a:t>
            </a:r>
            <a:r>
              <a:rPr lang="en-GB" sz="1100" b="0" i="0" u="none" strike="noStrike" err="1">
                <a:effectLst/>
                <a:latin typeface="Arial" panose="020B0604020202020204" pitchFamily="34" charset="0"/>
              </a:rPr>
              <a:t>Ogunbanjo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, G.A., 2013. Non-adherence to diet and exercise recommendations amongst patients with type 2 diabetes mellitus attending Extension II Clinic in Botswana. African Journal of Primary Health Care and Family Medicine, 5(1), pp.1-6.</a:t>
            </a:r>
          </a:p>
          <a:p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Lambert, P. and Bingley, P.J., 2002. What is type 1 diabetes?. </a:t>
            </a:r>
            <a:r>
              <a:rPr lang="en-GB" sz="1100" b="0" i="1" u="none" strike="noStrike">
                <a:effectLst/>
                <a:latin typeface="Arial" panose="020B0604020202020204" pitchFamily="34" charset="0"/>
              </a:rPr>
              <a:t>Medicine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, </a:t>
            </a:r>
            <a:r>
              <a:rPr lang="en-GB" sz="1100" b="0" i="1" u="none" strike="noStrike">
                <a:effectLst/>
                <a:latin typeface="Arial" panose="020B0604020202020204" pitchFamily="34" charset="0"/>
              </a:rPr>
              <a:t>30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(1), pp.1-5.</a:t>
            </a:r>
            <a:endParaRPr lang="en-GB" sz="1100">
              <a:latin typeface="Arial" panose="020B0604020202020204" pitchFamily="34" charset="0"/>
            </a:endParaRPr>
          </a:p>
          <a:p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Polsky, S. and </a:t>
            </a:r>
            <a:r>
              <a:rPr lang="en-GB" sz="1100" b="0" i="0" u="none" strike="noStrike" err="1">
                <a:effectLst/>
                <a:latin typeface="Arial" panose="020B0604020202020204" pitchFamily="34" charset="0"/>
              </a:rPr>
              <a:t>Akturk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, H.K., 2017. Alcohol consumption, diabetes risk, and cardiovascular disease within diabetes. </a:t>
            </a:r>
            <a:r>
              <a:rPr lang="en-GB" sz="1100" b="0" i="1" u="none" strike="noStrike">
                <a:effectLst/>
                <a:latin typeface="Arial" panose="020B0604020202020204" pitchFamily="34" charset="0"/>
              </a:rPr>
              <a:t>Current diabetes reports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, </a:t>
            </a:r>
            <a:r>
              <a:rPr lang="en-GB" sz="1100" b="0" i="1" u="none" strike="noStrike">
                <a:effectLst/>
                <a:latin typeface="Arial" panose="020B0604020202020204" pitchFamily="34" charset="0"/>
              </a:rPr>
              <a:t>17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, pp.1-12.</a:t>
            </a:r>
          </a:p>
          <a:p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Ross, J., Stevenson, F.A., </a:t>
            </a:r>
            <a:r>
              <a:rPr lang="en-GB" sz="1100" b="0" i="0" u="none" strike="noStrike" err="1">
                <a:effectLst/>
                <a:latin typeface="Arial" panose="020B0604020202020204" pitchFamily="34" charset="0"/>
              </a:rPr>
              <a:t>Dack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, C., Pal, K., May, C.R., Michie, S., Yardley, L. and Murray, E., 2019. Health care professionals’ views towards self-management and self-management education for people with type 2 diabetes. </a:t>
            </a:r>
            <a:r>
              <a:rPr lang="en-GB" sz="1100" b="0" i="1" u="none" strike="noStrike">
                <a:effectLst/>
                <a:latin typeface="Arial" panose="020B0604020202020204" pitchFamily="34" charset="0"/>
              </a:rPr>
              <a:t>BMJ open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, </a:t>
            </a:r>
            <a:r>
              <a:rPr lang="en-GB" sz="1100" b="0" i="1" u="none" strike="noStrike">
                <a:effectLst/>
                <a:latin typeface="Arial" panose="020B0604020202020204" pitchFamily="34" charset="0"/>
              </a:rPr>
              <a:t>9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(7), p.e029961.</a:t>
            </a:r>
          </a:p>
          <a:p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Singh, R., 2008. Digestive system.</a:t>
            </a:r>
          </a:p>
          <a:p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Svihus, B., 2014. Function of the digestive system. </a:t>
            </a:r>
            <a:r>
              <a:rPr lang="en-GB" sz="1100" b="0" i="1" u="none" strike="noStrike">
                <a:effectLst/>
                <a:latin typeface="Arial" panose="020B0604020202020204" pitchFamily="34" charset="0"/>
              </a:rPr>
              <a:t>Journal of Applied Poultry Research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, </a:t>
            </a:r>
            <a:r>
              <a:rPr lang="en-GB" sz="1100" b="0" i="1" u="none" strike="noStrike">
                <a:effectLst/>
                <a:latin typeface="Arial" panose="020B0604020202020204" pitchFamily="34" charset="0"/>
              </a:rPr>
              <a:t>23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(2), pp.306-314.</a:t>
            </a:r>
          </a:p>
          <a:p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Vijan, S., 2010. Type 2 diabetes. </a:t>
            </a:r>
            <a:r>
              <a:rPr lang="en-GB" sz="1100" b="0" i="1" u="none" strike="noStrike">
                <a:effectLst/>
                <a:latin typeface="Arial" panose="020B0604020202020204" pitchFamily="34" charset="0"/>
              </a:rPr>
              <a:t>Annals of internal medicine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, </a:t>
            </a:r>
            <a:r>
              <a:rPr lang="en-GB" sz="1100" b="0" i="1" u="none" strike="noStrike">
                <a:effectLst/>
                <a:latin typeface="Arial" panose="020B0604020202020204" pitchFamily="34" charset="0"/>
              </a:rPr>
              <a:t>152</a:t>
            </a:r>
            <a:r>
              <a:rPr lang="en-GB" sz="1100" b="0" i="0" u="none" strike="noStrike">
                <a:effectLst/>
                <a:latin typeface="Arial" panose="020B0604020202020204" pitchFamily="34" charset="0"/>
              </a:rPr>
              <a:t>(5), pp.ITC3-1.</a:t>
            </a: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4210499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Keanu Whittaker (BSc Sport, Exer + Hea Sci FT)</dc:creator>
  <cp:revision>7</cp:revision>
  <dcterms:created xsi:type="dcterms:W3CDTF">2023-10-26T23:58:32Z</dcterms:created>
  <dcterms:modified xsi:type="dcterms:W3CDTF">2023-11-17T11:02:53Z</dcterms:modified>
</cp:coreProperties>
</file>