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60DC99-B6D2-4685-B352-422E54E2350D}" v="4" dt="2022-12-01T20:02:30.6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22" autoAdjust="0"/>
    <p:restoredTop sz="91837" autoAdjust="0"/>
  </p:normalViewPr>
  <p:slideViewPr>
    <p:cSldViewPr snapToGrid="0">
      <p:cViewPr varScale="1">
        <p:scale>
          <a:sx n="49" d="100"/>
          <a:sy n="49" d="100"/>
        </p:scale>
        <p:origin x="891" y="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79EBCF-4506-41A2-86C8-0CE768B8CEE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A3E2E6B-1726-4E2E-B6FB-99E70FD951E7}">
      <dgm:prSet/>
      <dgm:spPr/>
      <dgm:t>
        <a:bodyPr/>
        <a:lstStyle/>
        <a:p>
          <a:r>
            <a:rPr lang="en-US"/>
            <a:t>William Kahn, a psychologist, was one of the first to introduce the term “employee engagement</a:t>
          </a:r>
        </a:p>
      </dgm:t>
    </dgm:pt>
    <dgm:pt modelId="{D497DE9D-DF37-49F1-BDF9-F80CCBE64F18}" type="parTrans" cxnId="{7B20AB4A-4126-46E0-A223-2607AB5FBF49}">
      <dgm:prSet/>
      <dgm:spPr/>
      <dgm:t>
        <a:bodyPr/>
        <a:lstStyle/>
        <a:p>
          <a:endParaRPr lang="en-US"/>
        </a:p>
      </dgm:t>
    </dgm:pt>
    <dgm:pt modelId="{DA932013-8C64-46DE-8F3A-8EDB4B40B676}" type="sibTrans" cxnId="{7B20AB4A-4126-46E0-A223-2607AB5FBF49}">
      <dgm:prSet/>
      <dgm:spPr/>
      <dgm:t>
        <a:bodyPr/>
        <a:lstStyle/>
        <a:p>
          <a:endParaRPr lang="en-US"/>
        </a:p>
      </dgm:t>
    </dgm:pt>
    <dgm:pt modelId="{D34A07AC-E976-4AA1-8B6D-16A48827B4BA}">
      <dgm:prSet/>
      <dgm:spPr/>
      <dgm:t>
        <a:bodyPr/>
        <a:lstStyle/>
        <a:p>
          <a:r>
            <a:rPr lang="en-US"/>
            <a:t>Through engagement, individuals utilise and express themselves physically, intellectually, and emotionally throughout role performances (</a:t>
          </a:r>
          <a:r>
            <a:rPr lang="en-GB"/>
            <a:t>Albrecht et al., 2015)</a:t>
          </a:r>
          <a:endParaRPr lang="en-US"/>
        </a:p>
      </dgm:t>
    </dgm:pt>
    <dgm:pt modelId="{76A6C1BE-B716-4007-A177-7FA6C070EA68}" type="parTrans" cxnId="{418BC973-F74D-493C-B148-B67BCD3FD4C7}">
      <dgm:prSet/>
      <dgm:spPr/>
      <dgm:t>
        <a:bodyPr/>
        <a:lstStyle/>
        <a:p>
          <a:endParaRPr lang="en-US"/>
        </a:p>
      </dgm:t>
    </dgm:pt>
    <dgm:pt modelId="{4B96AB05-00B6-4D5A-AFC4-52055F691BA9}" type="sibTrans" cxnId="{418BC973-F74D-493C-B148-B67BCD3FD4C7}">
      <dgm:prSet/>
      <dgm:spPr/>
      <dgm:t>
        <a:bodyPr/>
        <a:lstStyle/>
        <a:p>
          <a:endParaRPr lang="en-US"/>
        </a:p>
      </dgm:t>
    </dgm:pt>
    <dgm:pt modelId="{2852CE62-8FE7-40CD-994A-560FF3E657D1}">
      <dgm:prSet/>
      <dgm:spPr/>
      <dgm:t>
        <a:bodyPr/>
        <a:lstStyle/>
        <a:p>
          <a:r>
            <a:rPr lang="en-US"/>
            <a:t>Kahn’s study focuses mostly on the factors that enable employees</a:t>
          </a:r>
        </a:p>
      </dgm:t>
    </dgm:pt>
    <dgm:pt modelId="{8CF36028-50C0-485C-91BF-5C8CB43B4BE1}" type="parTrans" cxnId="{49024853-D3C4-4226-96D6-A2AF43F6780E}">
      <dgm:prSet/>
      <dgm:spPr/>
      <dgm:t>
        <a:bodyPr/>
        <a:lstStyle/>
        <a:p>
          <a:endParaRPr lang="en-US"/>
        </a:p>
      </dgm:t>
    </dgm:pt>
    <dgm:pt modelId="{603880A1-CE29-4E5D-8ECF-DD2D5D45EDAB}" type="sibTrans" cxnId="{49024853-D3C4-4226-96D6-A2AF43F6780E}">
      <dgm:prSet/>
      <dgm:spPr/>
      <dgm:t>
        <a:bodyPr/>
        <a:lstStyle/>
        <a:p>
          <a:endParaRPr lang="en-US"/>
        </a:p>
      </dgm:t>
    </dgm:pt>
    <dgm:pt modelId="{A97D5F3D-272A-4496-AF6C-9BA14B1AB4A0}">
      <dgm:prSet/>
      <dgm:spPr/>
      <dgm:t>
        <a:bodyPr/>
        <a:lstStyle/>
        <a:p>
          <a:r>
            <a:rPr lang="en-US"/>
            <a:t>It focuses on hotel staff and workers, to bring their “full selves” to work.</a:t>
          </a:r>
        </a:p>
      </dgm:t>
    </dgm:pt>
    <dgm:pt modelId="{79E838B5-6399-4D7E-B510-106BEE896702}" type="parTrans" cxnId="{8D81EBDC-A1DE-478E-A9FA-1695E93F1B4E}">
      <dgm:prSet/>
      <dgm:spPr/>
      <dgm:t>
        <a:bodyPr/>
        <a:lstStyle/>
        <a:p>
          <a:endParaRPr lang="en-US"/>
        </a:p>
      </dgm:t>
    </dgm:pt>
    <dgm:pt modelId="{FEB8B1CF-B69B-4856-AE7F-0E07DB382C46}" type="sibTrans" cxnId="{8D81EBDC-A1DE-478E-A9FA-1695E93F1B4E}">
      <dgm:prSet/>
      <dgm:spPr/>
      <dgm:t>
        <a:bodyPr/>
        <a:lstStyle/>
        <a:p>
          <a:endParaRPr lang="en-US"/>
        </a:p>
      </dgm:t>
    </dgm:pt>
    <dgm:pt modelId="{FC443897-0AAC-4757-BBED-667F72C596A8}">
      <dgm:prSet/>
      <dgm:spPr/>
      <dgm:t>
        <a:bodyPr/>
        <a:lstStyle/>
        <a:p>
          <a:r>
            <a:rPr lang="en-US"/>
            <a:t>Meaningfulness, accessibility, and safety were shown to be the three most influential criteria</a:t>
          </a:r>
        </a:p>
      </dgm:t>
    </dgm:pt>
    <dgm:pt modelId="{CCFE3A77-FC1E-4909-A990-E181D1F8A0D2}" type="parTrans" cxnId="{5A10CC0A-392D-4ECF-89D6-EF21728CEBED}">
      <dgm:prSet/>
      <dgm:spPr/>
      <dgm:t>
        <a:bodyPr/>
        <a:lstStyle/>
        <a:p>
          <a:endParaRPr lang="en-US"/>
        </a:p>
      </dgm:t>
    </dgm:pt>
    <dgm:pt modelId="{2C515F5E-F9FA-4E8E-AD3C-A9D8EDA25772}" type="sibTrans" cxnId="{5A10CC0A-392D-4ECF-89D6-EF21728CEBED}">
      <dgm:prSet/>
      <dgm:spPr/>
      <dgm:t>
        <a:bodyPr/>
        <a:lstStyle/>
        <a:p>
          <a:endParaRPr lang="en-US"/>
        </a:p>
      </dgm:t>
    </dgm:pt>
    <dgm:pt modelId="{9B8DCB64-ACBF-465A-82D1-3F85AB190AB7}">
      <dgm:prSet/>
      <dgm:spPr/>
      <dgm:t>
        <a:bodyPr/>
        <a:lstStyle/>
        <a:p>
          <a:r>
            <a:rPr lang="en-US"/>
            <a:t>determining whether or not an employee can connect with the organisation’s mission, corporate culture, and everyday responsibilities of the function (Kang and Busser, 2018).</a:t>
          </a:r>
        </a:p>
      </dgm:t>
    </dgm:pt>
    <dgm:pt modelId="{07923BBA-56CF-4E3A-B1B3-5C68F90C685F}" type="parTrans" cxnId="{B09FAE12-D71A-4A47-8B78-C26B683BCE68}">
      <dgm:prSet/>
      <dgm:spPr/>
      <dgm:t>
        <a:bodyPr/>
        <a:lstStyle/>
        <a:p>
          <a:endParaRPr lang="en-US"/>
        </a:p>
      </dgm:t>
    </dgm:pt>
    <dgm:pt modelId="{05799831-9705-4596-ACA4-3AF13239B6E1}" type="sibTrans" cxnId="{B09FAE12-D71A-4A47-8B78-C26B683BCE68}">
      <dgm:prSet/>
      <dgm:spPr/>
      <dgm:t>
        <a:bodyPr/>
        <a:lstStyle/>
        <a:p>
          <a:endParaRPr lang="en-US"/>
        </a:p>
      </dgm:t>
    </dgm:pt>
    <dgm:pt modelId="{7050E904-F0F0-4579-9DB6-1534776AF48C}" type="pres">
      <dgm:prSet presAssocID="{C879EBCF-4506-41A2-86C8-0CE768B8CEEE}" presName="vert0" presStyleCnt="0">
        <dgm:presLayoutVars>
          <dgm:dir/>
          <dgm:animOne val="branch"/>
          <dgm:animLvl val="lvl"/>
        </dgm:presLayoutVars>
      </dgm:prSet>
      <dgm:spPr/>
    </dgm:pt>
    <dgm:pt modelId="{40B4CB0A-CA9E-4B56-8544-7B2844E8BE2B}" type="pres">
      <dgm:prSet presAssocID="{CA3E2E6B-1726-4E2E-B6FB-99E70FD951E7}" presName="thickLine" presStyleLbl="alignNode1" presStyleIdx="0" presStyleCnt="6"/>
      <dgm:spPr/>
    </dgm:pt>
    <dgm:pt modelId="{3F7C57CD-0B90-4E30-AC13-861089E301D6}" type="pres">
      <dgm:prSet presAssocID="{CA3E2E6B-1726-4E2E-B6FB-99E70FD951E7}" presName="horz1" presStyleCnt="0"/>
      <dgm:spPr/>
    </dgm:pt>
    <dgm:pt modelId="{303DE7FA-CF55-4069-B145-7F67F9D4B61E}" type="pres">
      <dgm:prSet presAssocID="{CA3E2E6B-1726-4E2E-B6FB-99E70FD951E7}" presName="tx1" presStyleLbl="revTx" presStyleIdx="0" presStyleCnt="6"/>
      <dgm:spPr/>
    </dgm:pt>
    <dgm:pt modelId="{9C677116-9EC4-45B3-AD4C-DFED7909C524}" type="pres">
      <dgm:prSet presAssocID="{CA3E2E6B-1726-4E2E-B6FB-99E70FD951E7}" presName="vert1" presStyleCnt="0"/>
      <dgm:spPr/>
    </dgm:pt>
    <dgm:pt modelId="{AF7156BB-3719-436E-969B-E0867F1714C7}" type="pres">
      <dgm:prSet presAssocID="{D34A07AC-E976-4AA1-8B6D-16A48827B4BA}" presName="thickLine" presStyleLbl="alignNode1" presStyleIdx="1" presStyleCnt="6"/>
      <dgm:spPr/>
    </dgm:pt>
    <dgm:pt modelId="{2A8790C4-AFA9-44FB-8F98-6978E384B1E6}" type="pres">
      <dgm:prSet presAssocID="{D34A07AC-E976-4AA1-8B6D-16A48827B4BA}" presName="horz1" presStyleCnt="0"/>
      <dgm:spPr/>
    </dgm:pt>
    <dgm:pt modelId="{033C43B4-5EC4-4896-BBBD-E9345B332CDD}" type="pres">
      <dgm:prSet presAssocID="{D34A07AC-E976-4AA1-8B6D-16A48827B4BA}" presName="tx1" presStyleLbl="revTx" presStyleIdx="1" presStyleCnt="6"/>
      <dgm:spPr/>
    </dgm:pt>
    <dgm:pt modelId="{AA96F605-7F0D-48BC-8B14-7415B12A1449}" type="pres">
      <dgm:prSet presAssocID="{D34A07AC-E976-4AA1-8B6D-16A48827B4BA}" presName="vert1" presStyleCnt="0"/>
      <dgm:spPr/>
    </dgm:pt>
    <dgm:pt modelId="{4EC3EBEE-EE61-4E88-A583-7060AA0D7F47}" type="pres">
      <dgm:prSet presAssocID="{2852CE62-8FE7-40CD-994A-560FF3E657D1}" presName="thickLine" presStyleLbl="alignNode1" presStyleIdx="2" presStyleCnt="6"/>
      <dgm:spPr/>
    </dgm:pt>
    <dgm:pt modelId="{8000BC81-BD43-484C-842E-E7E529B50FDC}" type="pres">
      <dgm:prSet presAssocID="{2852CE62-8FE7-40CD-994A-560FF3E657D1}" presName="horz1" presStyleCnt="0"/>
      <dgm:spPr/>
    </dgm:pt>
    <dgm:pt modelId="{8FD54203-F08C-45B9-8B45-A17C10CD26BB}" type="pres">
      <dgm:prSet presAssocID="{2852CE62-8FE7-40CD-994A-560FF3E657D1}" presName="tx1" presStyleLbl="revTx" presStyleIdx="2" presStyleCnt="6"/>
      <dgm:spPr/>
    </dgm:pt>
    <dgm:pt modelId="{D1D7D535-3EC0-431B-95A6-A8DEA6E05CFE}" type="pres">
      <dgm:prSet presAssocID="{2852CE62-8FE7-40CD-994A-560FF3E657D1}" presName="vert1" presStyleCnt="0"/>
      <dgm:spPr/>
    </dgm:pt>
    <dgm:pt modelId="{C4D43BF7-C427-4570-AD67-6307B570316B}" type="pres">
      <dgm:prSet presAssocID="{A97D5F3D-272A-4496-AF6C-9BA14B1AB4A0}" presName="thickLine" presStyleLbl="alignNode1" presStyleIdx="3" presStyleCnt="6"/>
      <dgm:spPr/>
    </dgm:pt>
    <dgm:pt modelId="{72AC078A-668C-45FC-AD91-9B5781B0CF66}" type="pres">
      <dgm:prSet presAssocID="{A97D5F3D-272A-4496-AF6C-9BA14B1AB4A0}" presName="horz1" presStyleCnt="0"/>
      <dgm:spPr/>
    </dgm:pt>
    <dgm:pt modelId="{B54D5E30-D334-457A-80C2-A35D323D1D26}" type="pres">
      <dgm:prSet presAssocID="{A97D5F3D-272A-4496-AF6C-9BA14B1AB4A0}" presName="tx1" presStyleLbl="revTx" presStyleIdx="3" presStyleCnt="6"/>
      <dgm:spPr/>
    </dgm:pt>
    <dgm:pt modelId="{07BAD481-3A61-43F0-9A72-419A263B8CCD}" type="pres">
      <dgm:prSet presAssocID="{A97D5F3D-272A-4496-AF6C-9BA14B1AB4A0}" presName="vert1" presStyleCnt="0"/>
      <dgm:spPr/>
    </dgm:pt>
    <dgm:pt modelId="{9D6FFC60-A1EC-4527-BE20-B6548F2B3AAF}" type="pres">
      <dgm:prSet presAssocID="{FC443897-0AAC-4757-BBED-667F72C596A8}" presName="thickLine" presStyleLbl="alignNode1" presStyleIdx="4" presStyleCnt="6"/>
      <dgm:spPr/>
    </dgm:pt>
    <dgm:pt modelId="{0AEEB6F4-A684-401F-82F6-94586C80A697}" type="pres">
      <dgm:prSet presAssocID="{FC443897-0AAC-4757-BBED-667F72C596A8}" presName="horz1" presStyleCnt="0"/>
      <dgm:spPr/>
    </dgm:pt>
    <dgm:pt modelId="{C4AEF0E7-72B0-490B-A4EA-2DE4AAF146F3}" type="pres">
      <dgm:prSet presAssocID="{FC443897-0AAC-4757-BBED-667F72C596A8}" presName="tx1" presStyleLbl="revTx" presStyleIdx="4" presStyleCnt="6"/>
      <dgm:spPr/>
    </dgm:pt>
    <dgm:pt modelId="{E0A1BCA1-1BE0-4596-B360-8B1DD5E5ED90}" type="pres">
      <dgm:prSet presAssocID="{FC443897-0AAC-4757-BBED-667F72C596A8}" presName="vert1" presStyleCnt="0"/>
      <dgm:spPr/>
    </dgm:pt>
    <dgm:pt modelId="{C087E90C-FBE8-4809-9624-016E3F1D687D}" type="pres">
      <dgm:prSet presAssocID="{9B8DCB64-ACBF-465A-82D1-3F85AB190AB7}" presName="thickLine" presStyleLbl="alignNode1" presStyleIdx="5" presStyleCnt="6"/>
      <dgm:spPr/>
    </dgm:pt>
    <dgm:pt modelId="{1C802171-230A-45AB-A270-281345B83825}" type="pres">
      <dgm:prSet presAssocID="{9B8DCB64-ACBF-465A-82D1-3F85AB190AB7}" presName="horz1" presStyleCnt="0"/>
      <dgm:spPr/>
    </dgm:pt>
    <dgm:pt modelId="{7C0FAE35-E635-4354-8BD0-994045D932C7}" type="pres">
      <dgm:prSet presAssocID="{9B8DCB64-ACBF-465A-82D1-3F85AB190AB7}" presName="tx1" presStyleLbl="revTx" presStyleIdx="5" presStyleCnt="6"/>
      <dgm:spPr/>
    </dgm:pt>
    <dgm:pt modelId="{35389F5D-46BB-4630-B239-D5BF970DFC2C}" type="pres">
      <dgm:prSet presAssocID="{9B8DCB64-ACBF-465A-82D1-3F85AB190AB7}" presName="vert1" presStyleCnt="0"/>
      <dgm:spPr/>
    </dgm:pt>
  </dgm:ptLst>
  <dgm:cxnLst>
    <dgm:cxn modelId="{5A10CC0A-392D-4ECF-89D6-EF21728CEBED}" srcId="{C879EBCF-4506-41A2-86C8-0CE768B8CEEE}" destId="{FC443897-0AAC-4757-BBED-667F72C596A8}" srcOrd="4" destOrd="0" parTransId="{CCFE3A77-FC1E-4909-A990-E181D1F8A0D2}" sibTransId="{2C515F5E-F9FA-4E8E-AD3C-A9D8EDA25772}"/>
    <dgm:cxn modelId="{B09FAE12-D71A-4A47-8B78-C26B683BCE68}" srcId="{C879EBCF-4506-41A2-86C8-0CE768B8CEEE}" destId="{9B8DCB64-ACBF-465A-82D1-3F85AB190AB7}" srcOrd="5" destOrd="0" parTransId="{07923BBA-56CF-4E3A-B1B3-5C68F90C685F}" sibTransId="{05799831-9705-4596-ACA4-3AF13239B6E1}"/>
    <dgm:cxn modelId="{7B20AB4A-4126-46E0-A223-2607AB5FBF49}" srcId="{C879EBCF-4506-41A2-86C8-0CE768B8CEEE}" destId="{CA3E2E6B-1726-4E2E-B6FB-99E70FD951E7}" srcOrd="0" destOrd="0" parTransId="{D497DE9D-DF37-49F1-BDF9-F80CCBE64F18}" sibTransId="{DA932013-8C64-46DE-8F3A-8EDB4B40B676}"/>
    <dgm:cxn modelId="{49024853-D3C4-4226-96D6-A2AF43F6780E}" srcId="{C879EBCF-4506-41A2-86C8-0CE768B8CEEE}" destId="{2852CE62-8FE7-40CD-994A-560FF3E657D1}" srcOrd="2" destOrd="0" parTransId="{8CF36028-50C0-485C-91BF-5C8CB43B4BE1}" sibTransId="{603880A1-CE29-4E5D-8ECF-DD2D5D45EDAB}"/>
    <dgm:cxn modelId="{418BC973-F74D-493C-B148-B67BCD3FD4C7}" srcId="{C879EBCF-4506-41A2-86C8-0CE768B8CEEE}" destId="{D34A07AC-E976-4AA1-8B6D-16A48827B4BA}" srcOrd="1" destOrd="0" parTransId="{76A6C1BE-B716-4007-A177-7FA6C070EA68}" sibTransId="{4B96AB05-00B6-4D5A-AFC4-52055F691BA9}"/>
    <dgm:cxn modelId="{F2694354-5D2E-45AD-9D31-810D6DEF55F6}" type="presOf" srcId="{2852CE62-8FE7-40CD-994A-560FF3E657D1}" destId="{8FD54203-F08C-45B9-8B45-A17C10CD26BB}" srcOrd="0" destOrd="0" presId="urn:microsoft.com/office/officeart/2008/layout/LinedList"/>
    <dgm:cxn modelId="{CFAF1989-CABD-4396-A5BB-6872DB4046A8}" type="presOf" srcId="{A97D5F3D-272A-4496-AF6C-9BA14B1AB4A0}" destId="{B54D5E30-D334-457A-80C2-A35D323D1D26}" srcOrd="0" destOrd="0" presId="urn:microsoft.com/office/officeart/2008/layout/LinedList"/>
    <dgm:cxn modelId="{7CEE488B-C9BB-4C9A-9F07-E36C672B6791}" type="presOf" srcId="{CA3E2E6B-1726-4E2E-B6FB-99E70FD951E7}" destId="{303DE7FA-CF55-4069-B145-7F67F9D4B61E}" srcOrd="0" destOrd="0" presId="urn:microsoft.com/office/officeart/2008/layout/LinedList"/>
    <dgm:cxn modelId="{04AB40A4-0FF8-4F09-81D6-9D2C42189D06}" type="presOf" srcId="{C879EBCF-4506-41A2-86C8-0CE768B8CEEE}" destId="{7050E904-F0F0-4579-9DB6-1534776AF48C}" srcOrd="0" destOrd="0" presId="urn:microsoft.com/office/officeart/2008/layout/LinedList"/>
    <dgm:cxn modelId="{60739DAD-C3FF-4878-835E-28622C8DCFA0}" type="presOf" srcId="{9B8DCB64-ACBF-465A-82D1-3F85AB190AB7}" destId="{7C0FAE35-E635-4354-8BD0-994045D932C7}" srcOrd="0" destOrd="0" presId="urn:microsoft.com/office/officeart/2008/layout/LinedList"/>
    <dgm:cxn modelId="{BCDCD7CF-9369-435C-B4B4-EB90F2FF77FA}" type="presOf" srcId="{FC443897-0AAC-4757-BBED-667F72C596A8}" destId="{C4AEF0E7-72B0-490B-A4EA-2DE4AAF146F3}" srcOrd="0" destOrd="0" presId="urn:microsoft.com/office/officeart/2008/layout/LinedList"/>
    <dgm:cxn modelId="{20DC9BD6-0B3B-476B-B2F8-5EF605CAF171}" type="presOf" srcId="{D34A07AC-E976-4AA1-8B6D-16A48827B4BA}" destId="{033C43B4-5EC4-4896-BBBD-E9345B332CDD}" srcOrd="0" destOrd="0" presId="urn:microsoft.com/office/officeart/2008/layout/LinedList"/>
    <dgm:cxn modelId="{8D81EBDC-A1DE-478E-A9FA-1695E93F1B4E}" srcId="{C879EBCF-4506-41A2-86C8-0CE768B8CEEE}" destId="{A97D5F3D-272A-4496-AF6C-9BA14B1AB4A0}" srcOrd="3" destOrd="0" parTransId="{79E838B5-6399-4D7E-B510-106BEE896702}" sibTransId="{FEB8B1CF-B69B-4856-AE7F-0E07DB382C46}"/>
    <dgm:cxn modelId="{04B45A73-AF20-4855-9717-89D38AF1040E}" type="presParOf" srcId="{7050E904-F0F0-4579-9DB6-1534776AF48C}" destId="{40B4CB0A-CA9E-4B56-8544-7B2844E8BE2B}" srcOrd="0" destOrd="0" presId="urn:microsoft.com/office/officeart/2008/layout/LinedList"/>
    <dgm:cxn modelId="{425D12FC-8904-4481-BB1E-96F9D00BC92E}" type="presParOf" srcId="{7050E904-F0F0-4579-9DB6-1534776AF48C}" destId="{3F7C57CD-0B90-4E30-AC13-861089E301D6}" srcOrd="1" destOrd="0" presId="urn:microsoft.com/office/officeart/2008/layout/LinedList"/>
    <dgm:cxn modelId="{C7F8F514-1DA2-4081-99C6-D3ECE11A50EE}" type="presParOf" srcId="{3F7C57CD-0B90-4E30-AC13-861089E301D6}" destId="{303DE7FA-CF55-4069-B145-7F67F9D4B61E}" srcOrd="0" destOrd="0" presId="urn:microsoft.com/office/officeart/2008/layout/LinedList"/>
    <dgm:cxn modelId="{E3463BCB-5BE6-4FDF-A2B5-D57657F196BE}" type="presParOf" srcId="{3F7C57CD-0B90-4E30-AC13-861089E301D6}" destId="{9C677116-9EC4-45B3-AD4C-DFED7909C524}" srcOrd="1" destOrd="0" presId="urn:microsoft.com/office/officeart/2008/layout/LinedList"/>
    <dgm:cxn modelId="{CD7880FC-9A6D-4D19-B383-C1D460043853}" type="presParOf" srcId="{7050E904-F0F0-4579-9DB6-1534776AF48C}" destId="{AF7156BB-3719-436E-969B-E0867F1714C7}" srcOrd="2" destOrd="0" presId="urn:microsoft.com/office/officeart/2008/layout/LinedList"/>
    <dgm:cxn modelId="{076F6211-2FF3-40D2-A84D-842A56EAB34F}" type="presParOf" srcId="{7050E904-F0F0-4579-9DB6-1534776AF48C}" destId="{2A8790C4-AFA9-44FB-8F98-6978E384B1E6}" srcOrd="3" destOrd="0" presId="urn:microsoft.com/office/officeart/2008/layout/LinedList"/>
    <dgm:cxn modelId="{657A8CD4-AE40-4D06-BDB4-7B3BF45EE741}" type="presParOf" srcId="{2A8790C4-AFA9-44FB-8F98-6978E384B1E6}" destId="{033C43B4-5EC4-4896-BBBD-E9345B332CDD}" srcOrd="0" destOrd="0" presId="urn:microsoft.com/office/officeart/2008/layout/LinedList"/>
    <dgm:cxn modelId="{AAFD5E0E-F521-49E9-AFF6-118234056E41}" type="presParOf" srcId="{2A8790C4-AFA9-44FB-8F98-6978E384B1E6}" destId="{AA96F605-7F0D-48BC-8B14-7415B12A1449}" srcOrd="1" destOrd="0" presId="urn:microsoft.com/office/officeart/2008/layout/LinedList"/>
    <dgm:cxn modelId="{B783273F-8716-48A9-8086-BF838B4F59EE}" type="presParOf" srcId="{7050E904-F0F0-4579-9DB6-1534776AF48C}" destId="{4EC3EBEE-EE61-4E88-A583-7060AA0D7F47}" srcOrd="4" destOrd="0" presId="urn:microsoft.com/office/officeart/2008/layout/LinedList"/>
    <dgm:cxn modelId="{5ED93AA6-501A-4A3E-87AD-9A4D2492D111}" type="presParOf" srcId="{7050E904-F0F0-4579-9DB6-1534776AF48C}" destId="{8000BC81-BD43-484C-842E-E7E529B50FDC}" srcOrd="5" destOrd="0" presId="urn:microsoft.com/office/officeart/2008/layout/LinedList"/>
    <dgm:cxn modelId="{3CD74578-559D-4F48-92D6-041C2576C0FC}" type="presParOf" srcId="{8000BC81-BD43-484C-842E-E7E529B50FDC}" destId="{8FD54203-F08C-45B9-8B45-A17C10CD26BB}" srcOrd="0" destOrd="0" presId="urn:microsoft.com/office/officeart/2008/layout/LinedList"/>
    <dgm:cxn modelId="{602E36DC-5F7F-4421-AE91-17F1B4E15B59}" type="presParOf" srcId="{8000BC81-BD43-484C-842E-E7E529B50FDC}" destId="{D1D7D535-3EC0-431B-95A6-A8DEA6E05CFE}" srcOrd="1" destOrd="0" presId="urn:microsoft.com/office/officeart/2008/layout/LinedList"/>
    <dgm:cxn modelId="{E2BAF503-E58A-49FC-BBAC-EE60D79773EA}" type="presParOf" srcId="{7050E904-F0F0-4579-9DB6-1534776AF48C}" destId="{C4D43BF7-C427-4570-AD67-6307B570316B}" srcOrd="6" destOrd="0" presId="urn:microsoft.com/office/officeart/2008/layout/LinedList"/>
    <dgm:cxn modelId="{59FA6EDF-A0F1-46A2-8D05-8CF41E7EA1F3}" type="presParOf" srcId="{7050E904-F0F0-4579-9DB6-1534776AF48C}" destId="{72AC078A-668C-45FC-AD91-9B5781B0CF66}" srcOrd="7" destOrd="0" presId="urn:microsoft.com/office/officeart/2008/layout/LinedList"/>
    <dgm:cxn modelId="{7D6AFA68-A95A-4D8C-A2EB-C984263B1489}" type="presParOf" srcId="{72AC078A-668C-45FC-AD91-9B5781B0CF66}" destId="{B54D5E30-D334-457A-80C2-A35D323D1D26}" srcOrd="0" destOrd="0" presId="urn:microsoft.com/office/officeart/2008/layout/LinedList"/>
    <dgm:cxn modelId="{E0193226-8BDD-4C79-82E9-278C2ECA7869}" type="presParOf" srcId="{72AC078A-668C-45FC-AD91-9B5781B0CF66}" destId="{07BAD481-3A61-43F0-9A72-419A263B8CCD}" srcOrd="1" destOrd="0" presId="urn:microsoft.com/office/officeart/2008/layout/LinedList"/>
    <dgm:cxn modelId="{BDD4EB3F-069C-4EFC-B2CE-87B9C291EE97}" type="presParOf" srcId="{7050E904-F0F0-4579-9DB6-1534776AF48C}" destId="{9D6FFC60-A1EC-4527-BE20-B6548F2B3AAF}" srcOrd="8" destOrd="0" presId="urn:microsoft.com/office/officeart/2008/layout/LinedList"/>
    <dgm:cxn modelId="{73CB31AB-32F4-4726-9D91-91738E988CC3}" type="presParOf" srcId="{7050E904-F0F0-4579-9DB6-1534776AF48C}" destId="{0AEEB6F4-A684-401F-82F6-94586C80A697}" srcOrd="9" destOrd="0" presId="urn:microsoft.com/office/officeart/2008/layout/LinedList"/>
    <dgm:cxn modelId="{1B8A9ECF-E7BB-429F-8102-7EF8BCF0986F}" type="presParOf" srcId="{0AEEB6F4-A684-401F-82F6-94586C80A697}" destId="{C4AEF0E7-72B0-490B-A4EA-2DE4AAF146F3}" srcOrd="0" destOrd="0" presId="urn:microsoft.com/office/officeart/2008/layout/LinedList"/>
    <dgm:cxn modelId="{608F6B53-AA94-4441-92B2-704C84084582}" type="presParOf" srcId="{0AEEB6F4-A684-401F-82F6-94586C80A697}" destId="{E0A1BCA1-1BE0-4596-B360-8B1DD5E5ED90}" srcOrd="1" destOrd="0" presId="urn:microsoft.com/office/officeart/2008/layout/LinedList"/>
    <dgm:cxn modelId="{EE63AB49-8F18-44E3-A0A7-1059B7183831}" type="presParOf" srcId="{7050E904-F0F0-4579-9DB6-1534776AF48C}" destId="{C087E90C-FBE8-4809-9624-016E3F1D687D}" srcOrd="10" destOrd="0" presId="urn:microsoft.com/office/officeart/2008/layout/LinedList"/>
    <dgm:cxn modelId="{3645D3A0-75C4-4251-A496-0142875DB657}" type="presParOf" srcId="{7050E904-F0F0-4579-9DB6-1534776AF48C}" destId="{1C802171-230A-45AB-A270-281345B83825}" srcOrd="11" destOrd="0" presId="urn:microsoft.com/office/officeart/2008/layout/LinedList"/>
    <dgm:cxn modelId="{A0D37FDD-FB60-498D-8496-F20621FF6512}" type="presParOf" srcId="{1C802171-230A-45AB-A270-281345B83825}" destId="{7C0FAE35-E635-4354-8BD0-994045D932C7}" srcOrd="0" destOrd="0" presId="urn:microsoft.com/office/officeart/2008/layout/LinedList"/>
    <dgm:cxn modelId="{B9507DEC-10EC-449D-B354-C2A1BA300CE4}" type="presParOf" srcId="{1C802171-230A-45AB-A270-281345B83825}" destId="{35389F5D-46BB-4630-B239-D5BF970DFC2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FB295-3DF8-4AE7-8637-EEDDCC83D500}"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17CDE09-5E32-4BEB-9E2E-B388B3303699}">
      <dgm:prSet/>
      <dgm:spPr/>
      <dgm:t>
        <a:bodyPr/>
        <a:lstStyle/>
        <a:p>
          <a:r>
            <a:rPr lang="en-US" b="1"/>
            <a:t>Premier Inn – WINcard </a:t>
          </a:r>
          <a:endParaRPr lang="en-US"/>
        </a:p>
      </dgm:t>
    </dgm:pt>
    <dgm:pt modelId="{4F769384-A4BB-491C-A4C0-25D31D4CAACF}" type="parTrans" cxnId="{3FFCFFDD-59DA-427D-B9E3-D6348CC28583}">
      <dgm:prSet/>
      <dgm:spPr/>
      <dgm:t>
        <a:bodyPr/>
        <a:lstStyle/>
        <a:p>
          <a:endParaRPr lang="en-US"/>
        </a:p>
      </dgm:t>
    </dgm:pt>
    <dgm:pt modelId="{1F5FC2DF-B465-42FF-AFC8-72C12761C272}" type="sibTrans" cxnId="{3FFCFFDD-59DA-427D-B9E3-D6348CC28583}">
      <dgm:prSet/>
      <dgm:spPr/>
      <dgm:t>
        <a:bodyPr/>
        <a:lstStyle/>
        <a:p>
          <a:endParaRPr lang="en-US"/>
        </a:p>
      </dgm:t>
    </dgm:pt>
    <dgm:pt modelId="{394369AD-EB5C-492C-894C-0E484953609F}">
      <dgm:prSet/>
      <dgm:spPr/>
      <dgm:t>
        <a:bodyPr/>
        <a:lstStyle/>
        <a:p>
          <a:r>
            <a:rPr lang="en-US"/>
            <a:t>The WINcard is a scorecard that focuses on investors, visitors, and workers that measures the performance of a firm</a:t>
          </a:r>
        </a:p>
      </dgm:t>
    </dgm:pt>
    <dgm:pt modelId="{6B9254B1-252C-401F-BBB7-8BDDCFA53BCE}" type="parTrans" cxnId="{D205807A-E17E-4CE6-BD44-B6D118A9A616}">
      <dgm:prSet/>
      <dgm:spPr/>
      <dgm:t>
        <a:bodyPr/>
        <a:lstStyle/>
        <a:p>
          <a:endParaRPr lang="en-US"/>
        </a:p>
      </dgm:t>
    </dgm:pt>
    <dgm:pt modelId="{84874E21-0C67-4E27-944C-0802FCAADD87}" type="sibTrans" cxnId="{D205807A-E17E-4CE6-BD44-B6D118A9A616}">
      <dgm:prSet/>
      <dgm:spPr/>
      <dgm:t>
        <a:bodyPr/>
        <a:lstStyle/>
        <a:p>
          <a:endParaRPr lang="en-US"/>
        </a:p>
      </dgm:t>
    </dgm:pt>
    <dgm:pt modelId="{E5817DD2-F087-4A56-9417-03F008CD631D}">
      <dgm:prSet/>
      <dgm:spPr/>
      <dgm:t>
        <a:bodyPr/>
        <a:lstStyle/>
        <a:p>
          <a:r>
            <a:rPr lang="en-US"/>
            <a:t>Premier Inn sought it a digital workplace platform that aid employees in navigating their complex digital environment</a:t>
          </a:r>
        </a:p>
      </dgm:t>
    </dgm:pt>
    <dgm:pt modelId="{B1CFA8DE-1ACD-4D36-AF2A-64F968E69B41}" type="parTrans" cxnId="{8639B9F3-0640-4781-AD07-1C1ECBC418A0}">
      <dgm:prSet/>
      <dgm:spPr/>
      <dgm:t>
        <a:bodyPr/>
        <a:lstStyle/>
        <a:p>
          <a:endParaRPr lang="en-US"/>
        </a:p>
      </dgm:t>
    </dgm:pt>
    <dgm:pt modelId="{5A95E195-F9DD-4731-B244-0A5B4617F310}" type="sibTrans" cxnId="{8639B9F3-0640-4781-AD07-1C1ECBC418A0}">
      <dgm:prSet/>
      <dgm:spPr/>
      <dgm:t>
        <a:bodyPr/>
        <a:lstStyle/>
        <a:p>
          <a:endParaRPr lang="en-US"/>
        </a:p>
      </dgm:t>
    </dgm:pt>
    <dgm:pt modelId="{D69AFD33-CF40-44F3-8364-7C15CA5C1944}">
      <dgm:prSet/>
      <dgm:spPr/>
      <dgm:t>
        <a:bodyPr/>
        <a:lstStyle/>
        <a:p>
          <a:r>
            <a:rPr lang="en-US"/>
            <a:t>It is consisted of an abundance of data, systems, and processes.</a:t>
          </a:r>
        </a:p>
      </dgm:t>
    </dgm:pt>
    <dgm:pt modelId="{727BBC5D-863B-4160-A080-461CE4CC3204}" type="parTrans" cxnId="{1530D913-858B-4B78-AF65-4E88FC777163}">
      <dgm:prSet/>
      <dgm:spPr/>
      <dgm:t>
        <a:bodyPr/>
        <a:lstStyle/>
        <a:p>
          <a:endParaRPr lang="en-US"/>
        </a:p>
      </dgm:t>
    </dgm:pt>
    <dgm:pt modelId="{8E5D8CDC-EF08-49F3-BF84-1D36411A7C79}" type="sibTrans" cxnId="{1530D913-858B-4B78-AF65-4E88FC777163}">
      <dgm:prSet/>
      <dgm:spPr/>
      <dgm:t>
        <a:bodyPr/>
        <a:lstStyle/>
        <a:p>
          <a:endParaRPr lang="en-US"/>
        </a:p>
      </dgm:t>
    </dgm:pt>
    <dgm:pt modelId="{B44CB9C0-A673-4D44-AC43-2474F4CE7B15}">
      <dgm:prSet/>
      <dgm:spPr/>
      <dgm:t>
        <a:bodyPr/>
        <a:lstStyle/>
        <a:p>
          <a:r>
            <a:rPr lang="en-US"/>
            <a:t>The WINcard contains a measurement of employee engagement.</a:t>
          </a:r>
        </a:p>
      </dgm:t>
    </dgm:pt>
    <dgm:pt modelId="{C3E0CF6E-8D13-4083-8F7B-9910F097D1E7}" type="parTrans" cxnId="{4AC3E67C-D7B9-43D9-84CA-90470DE8B1FE}">
      <dgm:prSet/>
      <dgm:spPr/>
      <dgm:t>
        <a:bodyPr/>
        <a:lstStyle/>
        <a:p>
          <a:endParaRPr lang="en-US"/>
        </a:p>
      </dgm:t>
    </dgm:pt>
    <dgm:pt modelId="{CDDD2931-99AA-4056-BA1D-F2258897F319}" type="sibTrans" cxnId="{4AC3E67C-D7B9-43D9-84CA-90470DE8B1FE}">
      <dgm:prSet/>
      <dgm:spPr/>
      <dgm:t>
        <a:bodyPr/>
        <a:lstStyle/>
        <a:p>
          <a:endParaRPr lang="en-US"/>
        </a:p>
      </dgm:t>
    </dgm:pt>
    <dgm:pt modelId="{C749FFCA-7729-4EF0-BB64-10747FF295A3}">
      <dgm:prSet/>
      <dgm:spPr/>
      <dgm:t>
        <a:bodyPr/>
        <a:lstStyle/>
        <a:p>
          <a:r>
            <a:rPr lang="en-US"/>
            <a:t>WINcard makes it simpler for individuals at all of these locations to collaborate and exchange information.</a:t>
          </a:r>
        </a:p>
      </dgm:t>
    </dgm:pt>
    <dgm:pt modelId="{6545A342-1349-469B-B29C-667D2B9F5264}" type="parTrans" cxnId="{EF10F416-936E-4A15-8C7D-370608A91AF9}">
      <dgm:prSet/>
      <dgm:spPr/>
      <dgm:t>
        <a:bodyPr/>
        <a:lstStyle/>
        <a:p>
          <a:endParaRPr lang="en-US"/>
        </a:p>
      </dgm:t>
    </dgm:pt>
    <dgm:pt modelId="{4DAD2CD4-E494-4E32-8F8A-31889BE31DE1}" type="sibTrans" cxnId="{EF10F416-936E-4A15-8C7D-370608A91AF9}">
      <dgm:prSet/>
      <dgm:spPr/>
      <dgm:t>
        <a:bodyPr/>
        <a:lstStyle/>
        <a:p>
          <a:endParaRPr lang="en-US"/>
        </a:p>
      </dgm:t>
    </dgm:pt>
    <dgm:pt modelId="{5021C356-E231-473E-ABF6-CA08B16F8C95}">
      <dgm:prSet/>
      <dgm:spPr/>
      <dgm:t>
        <a:bodyPr/>
        <a:lstStyle/>
        <a:p>
          <a:r>
            <a:rPr lang="en-US"/>
            <a:t>Employees are compensated and awarded incentives depending on their achievement and performance targets. </a:t>
          </a:r>
        </a:p>
      </dgm:t>
    </dgm:pt>
    <dgm:pt modelId="{E8B042EF-0A5E-4840-849C-D80C8D50D826}" type="parTrans" cxnId="{45896F64-E334-47A4-848D-762D4614983E}">
      <dgm:prSet/>
      <dgm:spPr/>
      <dgm:t>
        <a:bodyPr/>
        <a:lstStyle/>
        <a:p>
          <a:endParaRPr lang="en-US"/>
        </a:p>
      </dgm:t>
    </dgm:pt>
    <dgm:pt modelId="{08AE307C-A529-4E4C-B8A0-96657F649C3D}" type="sibTrans" cxnId="{45896F64-E334-47A4-848D-762D4614983E}">
      <dgm:prSet/>
      <dgm:spPr/>
      <dgm:t>
        <a:bodyPr/>
        <a:lstStyle/>
        <a:p>
          <a:endParaRPr lang="en-US"/>
        </a:p>
      </dgm:t>
    </dgm:pt>
    <dgm:pt modelId="{A3B34E75-B0E9-43C6-AC0B-77C0400E962F}">
      <dgm:prSet/>
      <dgm:spPr/>
      <dgm:t>
        <a:bodyPr/>
        <a:lstStyle/>
        <a:p>
          <a:r>
            <a:rPr lang="en-US"/>
            <a:t>Premier Inn has an annual conference when team, hotel, and individual achievements are recognized (Chathoth et al., 2020).</a:t>
          </a:r>
        </a:p>
      </dgm:t>
    </dgm:pt>
    <dgm:pt modelId="{2727042D-A2CB-4C82-8E85-DC2C57769EF4}" type="parTrans" cxnId="{B98E554A-7572-4C53-88A7-7FFFAF1A321D}">
      <dgm:prSet/>
      <dgm:spPr/>
      <dgm:t>
        <a:bodyPr/>
        <a:lstStyle/>
        <a:p>
          <a:endParaRPr lang="en-US"/>
        </a:p>
      </dgm:t>
    </dgm:pt>
    <dgm:pt modelId="{98AEF77B-2A50-4E4F-BC08-BBC637C445E3}" type="sibTrans" cxnId="{B98E554A-7572-4C53-88A7-7FFFAF1A321D}">
      <dgm:prSet/>
      <dgm:spPr/>
      <dgm:t>
        <a:bodyPr/>
        <a:lstStyle/>
        <a:p>
          <a:endParaRPr lang="en-US"/>
        </a:p>
      </dgm:t>
    </dgm:pt>
    <dgm:pt modelId="{B8AEB5FF-C2CD-4598-8CDE-40D83A60F13E}" type="pres">
      <dgm:prSet presAssocID="{4EBFB295-3DF8-4AE7-8637-EEDDCC83D500}" presName="vert0" presStyleCnt="0">
        <dgm:presLayoutVars>
          <dgm:dir/>
          <dgm:animOne val="branch"/>
          <dgm:animLvl val="lvl"/>
        </dgm:presLayoutVars>
      </dgm:prSet>
      <dgm:spPr/>
    </dgm:pt>
    <dgm:pt modelId="{44AE1F4C-E02C-4595-81BE-B825E50F4DE1}" type="pres">
      <dgm:prSet presAssocID="{E17CDE09-5E32-4BEB-9E2E-B388B3303699}" presName="thickLine" presStyleLbl="alignNode1" presStyleIdx="0" presStyleCnt="8"/>
      <dgm:spPr/>
    </dgm:pt>
    <dgm:pt modelId="{C1FA6C62-5D8C-4CB0-A113-0F902060401F}" type="pres">
      <dgm:prSet presAssocID="{E17CDE09-5E32-4BEB-9E2E-B388B3303699}" presName="horz1" presStyleCnt="0"/>
      <dgm:spPr/>
    </dgm:pt>
    <dgm:pt modelId="{B791D7CF-3575-4D38-8C38-ABF72CD95FD2}" type="pres">
      <dgm:prSet presAssocID="{E17CDE09-5E32-4BEB-9E2E-B388B3303699}" presName="tx1" presStyleLbl="revTx" presStyleIdx="0" presStyleCnt="8"/>
      <dgm:spPr/>
    </dgm:pt>
    <dgm:pt modelId="{144C6B81-2DA4-4A6F-9EF9-75B2F3D71569}" type="pres">
      <dgm:prSet presAssocID="{E17CDE09-5E32-4BEB-9E2E-B388B3303699}" presName="vert1" presStyleCnt="0"/>
      <dgm:spPr/>
    </dgm:pt>
    <dgm:pt modelId="{22DF1D45-EFF1-4EE0-A5CE-3F709E16BE72}" type="pres">
      <dgm:prSet presAssocID="{394369AD-EB5C-492C-894C-0E484953609F}" presName="thickLine" presStyleLbl="alignNode1" presStyleIdx="1" presStyleCnt="8"/>
      <dgm:spPr/>
    </dgm:pt>
    <dgm:pt modelId="{91187BB9-600E-48D4-B2EB-9AF80BF46501}" type="pres">
      <dgm:prSet presAssocID="{394369AD-EB5C-492C-894C-0E484953609F}" presName="horz1" presStyleCnt="0"/>
      <dgm:spPr/>
    </dgm:pt>
    <dgm:pt modelId="{B96E65C5-DC89-4880-8F20-32587AC1738A}" type="pres">
      <dgm:prSet presAssocID="{394369AD-EB5C-492C-894C-0E484953609F}" presName="tx1" presStyleLbl="revTx" presStyleIdx="1" presStyleCnt="8"/>
      <dgm:spPr/>
    </dgm:pt>
    <dgm:pt modelId="{81FA1A24-CC11-4D25-9021-D44461F7545D}" type="pres">
      <dgm:prSet presAssocID="{394369AD-EB5C-492C-894C-0E484953609F}" presName="vert1" presStyleCnt="0"/>
      <dgm:spPr/>
    </dgm:pt>
    <dgm:pt modelId="{A7955F5B-2B7D-4EF5-9FB5-2264E64C39FA}" type="pres">
      <dgm:prSet presAssocID="{E5817DD2-F087-4A56-9417-03F008CD631D}" presName="thickLine" presStyleLbl="alignNode1" presStyleIdx="2" presStyleCnt="8"/>
      <dgm:spPr/>
    </dgm:pt>
    <dgm:pt modelId="{A0A8C2CF-6762-4FFA-BC91-60FCF2FDC0E7}" type="pres">
      <dgm:prSet presAssocID="{E5817DD2-F087-4A56-9417-03F008CD631D}" presName="horz1" presStyleCnt="0"/>
      <dgm:spPr/>
    </dgm:pt>
    <dgm:pt modelId="{B4A859A4-9D70-4FF4-B135-0A99F54F5721}" type="pres">
      <dgm:prSet presAssocID="{E5817DD2-F087-4A56-9417-03F008CD631D}" presName="tx1" presStyleLbl="revTx" presStyleIdx="2" presStyleCnt="8"/>
      <dgm:spPr/>
    </dgm:pt>
    <dgm:pt modelId="{5389EA02-5501-4247-BE6D-6F7C18AC1669}" type="pres">
      <dgm:prSet presAssocID="{E5817DD2-F087-4A56-9417-03F008CD631D}" presName="vert1" presStyleCnt="0"/>
      <dgm:spPr/>
    </dgm:pt>
    <dgm:pt modelId="{E8573EDF-4666-4A9D-ACEF-61926F5383DD}" type="pres">
      <dgm:prSet presAssocID="{D69AFD33-CF40-44F3-8364-7C15CA5C1944}" presName="thickLine" presStyleLbl="alignNode1" presStyleIdx="3" presStyleCnt="8"/>
      <dgm:spPr/>
    </dgm:pt>
    <dgm:pt modelId="{ED77CA44-694C-495B-B41E-94BB559C206F}" type="pres">
      <dgm:prSet presAssocID="{D69AFD33-CF40-44F3-8364-7C15CA5C1944}" presName="horz1" presStyleCnt="0"/>
      <dgm:spPr/>
    </dgm:pt>
    <dgm:pt modelId="{23D42169-E8A2-43F4-8CE5-6498A65BE35B}" type="pres">
      <dgm:prSet presAssocID="{D69AFD33-CF40-44F3-8364-7C15CA5C1944}" presName="tx1" presStyleLbl="revTx" presStyleIdx="3" presStyleCnt="8"/>
      <dgm:spPr/>
    </dgm:pt>
    <dgm:pt modelId="{15B453D8-EFC9-478E-AFAB-9F021AB97354}" type="pres">
      <dgm:prSet presAssocID="{D69AFD33-CF40-44F3-8364-7C15CA5C1944}" presName="vert1" presStyleCnt="0"/>
      <dgm:spPr/>
    </dgm:pt>
    <dgm:pt modelId="{396216F6-80D4-4A0C-B67C-08FC31327A47}" type="pres">
      <dgm:prSet presAssocID="{B44CB9C0-A673-4D44-AC43-2474F4CE7B15}" presName="thickLine" presStyleLbl="alignNode1" presStyleIdx="4" presStyleCnt="8"/>
      <dgm:spPr/>
    </dgm:pt>
    <dgm:pt modelId="{30FE1E5A-0170-40A8-B64E-E12ED48246DC}" type="pres">
      <dgm:prSet presAssocID="{B44CB9C0-A673-4D44-AC43-2474F4CE7B15}" presName="horz1" presStyleCnt="0"/>
      <dgm:spPr/>
    </dgm:pt>
    <dgm:pt modelId="{D9F69C0D-394A-46E0-89BF-104C1956A53E}" type="pres">
      <dgm:prSet presAssocID="{B44CB9C0-A673-4D44-AC43-2474F4CE7B15}" presName="tx1" presStyleLbl="revTx" presStyleIdx="4" presStyleCnt="8"/>
      <dgm:spPr/>
    </dgm:pt>
    <dgm:pt modelId="{8505A646-D661-4AC2-B2B9-D5229ECA2F09}" type="pres">
      <dgm:prSet presAssocID="{B44CB9C0-A673-4D44-AC43-2474F4CE7B15}" presName="vert1" presStyleCnt="0"/>
      <dgm:spPr/>
    </dgm:pt>
    <dgm:pt modelId="{8FC8A4C4-8B59-4BB8-95E1-682221D0C2DD}" type="pres">
      <dgm:prSet presAssocID="{C749FFCA-7729-4EF0-BB64-10747FF295A3}" presName="thickLine" presStyleLbl="alignNode1" presStyleIdx="5" presStyleCnt="8"/>
      <dgm:spPr/>
    </dgm:pt>
    <dgm:pt modelId="{CC3A2533-E0B0-40C8-807F-76C1FAD6A4AE}" type="pres">
      <dgm:prSet presAssocID="{C749FFCA-7729-4EF0-BB64-10747FF295A3}" presName="horz1" presStyleCnt="0"/>
      <dgm:spPr/>
    </dgm:pt>
    <dgm:pt modelId="{E83869D1-94D2-45B8-8CE3-0775717163ED}" type="pres">
      <dgm:prSet presAssocID="{C749FFCA-7729-4EF0-BB64-10747FF295A3}" presName="tx1" presStyleLbl="revTx" presStyleIdx="5" presStyleCnt="8"/>
      <dgm:spPr/>
    </dgm:pt>
    <dgm:pt modelId="{8151FCC3-904A-4107-8BE5-E6D4819AC6E8}" type="pres">
      <dgm:prSet presAssocID="{C749FFCA-7729-4EF0-BB64-10747FF295A3}" presName="vert1" presStyleCnt="0"/>
      <dgm:spPr/>
    </dgm:pt>
    <dgm:pt modelId="{90925688-B6E6-4ADE-BDAE-FE046F9364EB}" type="pres">
      <dgm:prSet presAssocID="{5021C356-E231-473E-ABF6-CA08B16F8C95}" presName="thickLine" presStyleLbl="alignNode1" presStyleIdx="6" presStyleCnt="8"/>
      <dgm:spPr/>
    </dgm:pt>
    <dgm:pt modelId="{48882EAE-6DF9-4E39-BD54-D7CC71274E92}" type="pres">
      <dgm:prSet presAssocID="{5021C356-E231-473E-ABF6-CA08B16F8C95}" presName="horz1" presStyleCnt="0"/>
      <dgm:spPr/>
    </dgm:pt>
    <dgm:pt modelId="{8F5E4B5A-EC32-42EF-B4E9-3E34C823FAB9}" type="pres">
      <dgm:prSet presAssocID="{5021C356-E231-473E-ABF6-CA08B16F8C95}" presName="tx1" presStyleLbl="revTx" presStyleIdx="6" presStyleCnt="8"/>
      <dgm:spPr/>
    </dgm:pt>
    <dgm:pt modelId="{6188F68B-CE4A-44FA-A083-B626B9FFE313}" type="pres">
      <dgm:prSet presAssocID="{5021C356-E231-473E-ABF6-CA08B16F8C95}" presName="vert1" presStyleCnt="0"/>
      <dgm:spPr/>
    </dgm:pt>
    <dgm:pt modelId="{E900FDCE-7D52-4C97-9754-4D76602DD1B9}" type="pres">
      <dgm:prSet presAssocID="{A3B34E75-B0E9-43C6-AC0B-77C0400E962F}" presName="thickLine" presStyleLbl="alignNode1" presStyleIdx="7" presStyleCnt="8"/>
      <dgm:spPr/>
    </dgm:pt>
    <dgm:pt modelId="{7DDFC8DA-F782-4584-86B4-03432DD572FF}" type="pres">
      <dgm:prSet presAssocID="{A3B34E75-B0E9-43C6-AC0B-77C0400E962F}" presName="horz1" presStyleCnt="0"/>
      <dgm:spPr/>
    </dgm:pt>
    <dgm:pt modelId="{E557C40C-77E6-4176-A2AD-745AB860253C}" type="pres">
      <dgm:prSet presAssocID="{A3B34E75-B0E9-43C6-AC0B-77C0400E962F}" presName="tx1" presStyleLbl="revTx" presStyleIdx="7" presStyleCnt="8"/>
      <dgm:spPr/>
    </dgm:pt>
    <dgm:pt modelId="{76123961-052F-408B-8566-2DA69C78D8EC}" type="pres">
      <dgm:prSet presAssocID="{A3B34E75-B0E9-43C6-AC0B-77C0400E962F}" presName="vert1" presStyleCnt="0"/>
      <dgm:spPr/>
    </dgm:pt>
  </dgm:ptLst>
  <dgm:cxnLst>
    <dgm:cxn modelId="{1530D913-858B-4B78-AF65-4E88FC777163}" srcId="{4EBFB295-3DF8-4AE7-8637-EEDDCC83D500}" destId="{D69AFD33-CF40-44F3-8364-7C15CA5C1944}" srcOrd="3" destOrd="0" parTransId="{727BBC5D-863B-4160-A080-461CE4CC3204}" sibTransId="{8E5D8CDC-EF08-49F3-BF84-1D36411A7C79}"/>
    <dgm:cxn modelId="{EF10F416-936E-4A15-8C7D-370608A91AF9}" srcId="{4EBFB295-3DF8-4AE7-8637-EEDDCC83D500}" destId="{C749FFCA-7729-4EF0-BB64-10747FF295A3}" srcOrd="5" destOrd="0" parTransId="{6545A342-1349-469B-B29C-667D2B9F5264}" sibTransId="{4DAD2CD4-E494-4E32-8F8A-31889BE31DE1}"/>
    <dgm:cxn modelId="{721B572A-1EC3-4A0C-96F3-D8E9E4CC2FE3}" type="presOf" srcId="{E5817DD2-F087-4A56-9417-03F008CD631D}" destId="{B4A859A4-9D70-4FF4-B135-0A99F54F5721}" srcOrd="0" destOrd="0" presId="urn:microsoft.com/office/officeart/2008/layout/LinedList"/>
    <dgm:cxn modelId="{08D5ED60-87E6-4FE2-9F33-A0CC2A1E1753}" type="presOf" srcId="{5021C356-E231-473E-ABF6-CA08B16F8C95}" destId="{8F5E4B5A-EC32-42EF-B4E9-3E34C823FAB9}" srcOrd="0" destOrd="0" presId="urn:microsoft.com/office/officeart/2008/layout/LinedList"/>
    <dgm:cxn modelId="{45896F64-E334-47A4-848D-762D4614983E}" srcId="{4EBFB295-3DF8-4AE7-8637-EEDDCC83D500}" destId="{5021C356-E231-473E-ABF6-CA08B16F8C95}" srcOrd="6" destOrd="0" parTransId="{E8B042EF-0A5E-4840-849C-D80C8D50D826}" sibTransId="{08AE307C-A529-4E4C-B8A0-96657F649C3D}"/>
    <dgm:cxn modelId="{42F18E45-1250-4D40-8028-37E6F9CB7CAA}" type="presOf" srcId="{C749FFCA-7729-4EF0-BB64-10747FF295A3}" destId="{E83869D1-94D2-45B8-8CE3-0775717163ED}" srcOrd="0" destOrd="0" presId="urn:microsoft.com/office/officeart/2008/layout/LinedList"/>
    <dgm:cxn modelId="{B98E554A-7572-4C53-88A7-7FFFAF1A321D}" srcId="{4EBFB295-3DF8-4AE7-8637-EEDDCC83D500}" destId="{A3B34E75-B0E9-43C6-AC0B-77C0400E962F}" srcOrd="7" destOrd="0" parTransId="{2727042D-A2CB-4C82-8E85-DC2C57769EF4}" sibTransId="{98AEF77B-2A50-4E4F-BC08-BBC637C445E3}"/>
    <dgm:cxn modelId="{95234E58-8C86-4771-B934-2011C9EF156E}" type="presOf" srcId="{4EBFB295-3DF8-4AE7-8637-EEDDCC83D500}" destId="{B8AEB5FF-C2CD-4598-8CDE-40D83A60F13E}" srcOrd="0" destOrd="0" presId="urn:microsoft.com/office/officeart/2008/layout/LinedList"/>
    <dgm:cxn modelId="{D205807A-E17E-4CE6-BD44-B6D118A9A616}" srcId="{4EBFB295-3DF8-4AE7-8637-EEDDCC83D500}" destId="{394369AD-EB5C-492C-894C-0E484953609F}" srcOrd="1" destOrd="0" parTransId="{6B9254B1-252C-401F-BBB7-8BDDCFA53BCE}" sibTransId="{84874E21-0C67-4E27-944C-0802FCAADD87}"/>
    <dgm:cxn modelId="{4AC3E67C-D7B9-43D9-84CA-90470DE8B1FE}" srcId="{4EBFB295-3DF8-4AE7-8637-EEDDCC83D500}" destId="{B44CB9C0-A673-4D44-AC43-2474F4CE7B15}" srcOrd="4" destOrd="0" parTransId="{C3E0CF6E-8D13-4083-8F7B-9910F097D1E7}" sibTransId="{CDDD2931-99AA-4056-BA1D-F2258897F319}"/>
    <dgm:cxn modelId="{F644E099-0071-417E-BE43-821BB1BB255D}" type="presOf" srcId="{B44CB9C0-A673-4D44-AC43-2474F4CE7B15}" destId="{D9F69C0D-394A-46E0-89BF-104C1956A53E}" srcOrd="0" destOrd="0" presId="urn:microsoft.com/office/officeart/2008/layout/LinedList"/>
    <dgm:cxn modelId="{D52F3DD8-9E0C-4516-A21E-68DB7F8F5522}" type="presOf" srcId="{A3B34E75-B0E9-43C6-AC0B-77C0400E962F}" destId="{E557C40C-77E6-4176-A2AD-745AB860253C}" srcOrd="0" destOrd="0" presId="urn:microsoft.com/office/officeart/2008/layout/LinedList"/>
    <dgm:cxn modelId="{3FFCFFDD-59DA-427D-B9E3-D6348CC28583}" srcId="{4EBFB295-3DF8-4AE7-8637-EEDDCC83D500}" destId="{E17CDE09-5E32-4BEB-9E2E-B388B3303699}" srcOrd="0" destOrd="0" parTransId="{4F769384-A4BB-491C-A4C0-25D31D4CAACF}" sibTransId="{1F5FC2DF-B465-42FF-AFC8-72C12761C272}"/>
    <dgm:cxn modelId="{16E4B5F1-D129-4A31-A56F-5F2B4A77FCF4}" type="presOf" srcId="{D69AFD33-CF40-44F3-8364-7C15CA5C1944}" destId="{23D42169-E8A2-43F4-8CE5-6498A65BE35B}" srcOrd="0" destOrd="0" presId="urn:microsoft.com/office/officeart/2008/layout/LinedList"/>
    <dgm:cxn modelId="{8639B9F3-0640-4781-AD07-1C1ECBC418A0}" srcId="{4EBFB295-3DF8-4AE7-8637-EEDDCC83D500}" destId="{E5817DD2-F087-4A56-9417-03F008CD631D}" srcOrd="2" destOrd="0" parTransId="{B1CFA8DE-1ACD-4D36-AF2A-64F968E69B41}" sibTransId="{5A95E195-F9DD-4731-B244-0A5B4617F310}"/>
    <dgm:cxn modelId="{949651F4-9A88-4E44-87FF-3D24AAA0EF93}" type="presOf" srcId="{E17CDE09-5E32-4BEB-9E2E-B388B3303699}" destId="{B791D7CF-3575-4D38-8C38-ABF72CD95FD2}" srcOrd="0" destOrd="0" presId="urn:microsoft.com/office/officeart/2008/layout/LinedList"/>
    <dgm:cxn modelId="{0DEA24FE-5B90-486C-8412-79FA354EB1CD}" type="presOf" srcId="{394369AD-EB5C-492C-894C-0E484953609F}" destId="{B96E65C5-DC89-4880-8F20-32587AC1738A}" srcOrd="0" destOrd="0" presId="urn:microsoft.com/office/officeart/2008/layout/LinedList"/>
    <dgm:cxn modelId="{7721E651-64F1-4CCF-881C-D36902E85B8B}" type="presParOf" srcId="{B8AEB5FF-C2CD-4598-8CDE-40D83A60F13E}" destId="{44AE1F4C-E02C-4595-81BE-B825E50F4DE1}" srcOrd="0" destOrd="0" presId="urn:microsoft.com/office/officeart/2008/layout/LinedList"/>
    <dgm:cxn modelId="{589AF671-E3A4-4D9C-81DC-7F66C0C55EA5}" type="presParOf" srcId="{B8AEB5FF-C2CD-4598-8CDE-40D83A60F13E}" destId="{C1FA6C62-5D8C-4CB0-A113-0F902060401F}" srcOrd="1" destOrd="0" presId="urn:microsoft.com/office/officeart/2008/layout/LinedList"/>
    <dgm:cxn modelId="{925E0DC3-66AF-407C-8AA0-82D8AABA7946}" type="presParOf" srcId="{C1FA6C62-5D8C-4CB0-A113-0F902060401F}" destId="{B791D7CF-3575-4D38-8C38-ABF72CD95FD2}" srcOrd="0" destOrd="0" presId="urn:microsoft.com/office/officeart/2008/layout/LinedList"/>
    <dgm:cxn modelId="{7577E052-50B6-488B-AA6C-7A044E5961FE}" type="presParOf" srcId="{C1FA6C62-5D8C-4CB0-A113-0F902060401F}" destId="{144C6B81-2DA4-4A6F-9EF9-75B2F3D71569}" srcOrd="1" destOrd="0" presId="urn:microsoft.com/office/officeart/2008/layout/LinedList"/>
    <dgm:cxn modelId="{BD4A7DA3-601A-4620-A4A9-1E050C683203}" type="presParOf" srcId="{B8AEB5FF-C2CD-4598-8CDE-40D83A60F13E}" destId="{22DF1D45-EFF1-4EE0-A5CE-3F709E16BE72}" srcOrd="2" destOrd="0" presId="urn:microsoft.com/office/officeart/2008/layout/LinedList"/>
    <dgm:cxn modelId="{42AE39F5-3C13-46DD-A161-507B84F9B9C9}" type="presParOf" srcId="{B8AEB5FF-C2CD-4598-8CDE-40D83A60F13E}" destId="{91187BB9-600E-48D4-B2EB-9AF80BF46501}" srcOrd="3" destOrd="0" presId="urn:microsoft.com/office/officeart/2008/layout/LinedList"/>
    <dgm:cxn modelId="{5EDCB755-BF5B-45AC-AB8D-9C3CCCC2B94F}" type="presParOf" srcId="{91187BB9-600E-48D4-B2EB-9AF80BF46501}" destId="{B96E65C5-DC89-4880-8F20-32587AC1738A}" srcOrd="0" destOrd="0" presId="urn:microsoft.com/office/officeart/2008/layout/LinedList"/>
    <dgm:cxn modelId="{0FDF284F-3A7B-4FA9-BB3E-7C66E077F3EA}" type="presParOf" srcId="{91187BB9-600E-48D4-B2EB-9AF80BF46501}" destId="{81FA1A24-CC11-4D25-9021-D44461F7545D}" srcOrd="1" destOrd="0" presId="urn:microsoft.com/office/officeart/2008/layout/LinedList"/>
    <dgm:cxn modelId="{84C85A1B-A112-4123-AA7F-563A7AB4D310}" type="presParOf" srcId="{B8AEB5FF-C2CD-4598-8CDE-40D83A60F13E}" destId="{A7955F5B-2B7D-4EF5-9FB5-2264E64C39FA}" srcOrd="4" destOrd="0" presId="urn:microsoft.com/office/officeart/2008/layout/LinedList"/>
    <dgm:cxn modelId="{F7E6285B-F881-4BA1-9888-7D2311E0B960}" type="presParOf" srcId="{B8AEB5FF-C2CD-4598-8CDE-40D83A60F13E}" destId="{A0A8C2CF-6762-4FFA-BC91-60FCF2FDC0E7}" srcOrd="5" destOrd="0" presId="urn:microsoft.com/office/officeart/2008/layout/LinedList"/>
    <dgm:cxn modelId="{4A861709-AF13-4F27-869B-1B73CD06714D}" type="presParOf" srcId="{A0A8C2CF-6762-4FFA-BC91-60FCF2FDC0E7}" destId="{B4A859A4-9D70-4FF4-B135-0A99F54F5721}" srcOrd="0" destOrd="0" presId="urn:microsoft.com/office/officeart/2008/layout/LinedList"/>
    <dgm:cxn modelId="{FFF24994-485E-4A6B-B590-8431E5BC23EE}" type="presParOf" srcId="{A0A8C2CF-6762-4FFA-BC91-60FCF2FDC0E7}" destId="{5389EA02-5501-4247-BE6D-6F7C18AC1669}" srcOrd="1" destOrd="0" presId="urn:microsoft.com/office/officeart/2008/layout/LinedList"/>
    <dgm:cxn modelId="{EA32970A-3639-4BA3-9395-92D8202B394B}" type="presParOf" srcId="{B8AEB5FF-C2CD-4598-8CDE-40D83A60F13E}" destId="{E8573EDF-4666-4A9D-ACEF-61926F5383DD}" srcOrd="6" destOrd="0" presId="urn:microsoft.com/office/officeart/2008/layout/LinedList"/>
    <dgm:cxn modelId="{4E99CBF2-A3D7-4387-9B64-FE378493CB95}" type="presParOf" srcId="{B8AEB5FF-C2CD-4598-8CDE-40D83A60F13E}" destId="{ED77CA44-694C-495B-B41E-94BB559C206F}" srcOrd="7" destOrd="0" presId="urn:microsoft.com/office/officeart/2008/layout/LinedList"/>
    <dgm:cxn modelId="{63CBE327-7F0E-44D4-924A-42E8B4AB76B3}" type="presParOf" srcId="{ED77CA44-694C-495B-B41E-94BB559C206F}" destId="{23D42169-E8A2-43F4-8CE5-6498A65BE35B}" srcOrd="0" destOrd="0" presId="urn:microsoft.com/office/officeart/2008/layout/LinedList"/>
    <dgm:cxn modelId="{4FB3EE16-0FA9-4148-8609-2C51F52F60DA}" type="presParOf" srcId="{ED77CA44-694C-495B-B41E-94BB559C206F}" destId="{15B453D8-EFC9-478E-AFAB-9F021AB97354}" srcOrd="1" destOrd="0" presId="urn:microsoft.com/office/officeart/2008/layout/LinedList"/>
    <dgm:cxn modelId="{746EFF33-D757-4F0B-A8FC-E41CF773A406}" type="presParOf" srcId="{B8AEB5FF-C2CD-4598-8CDE-40D83A60F13E}" destId="{396216F6-80D4-4A0C-B67C-08FC31327A47}" srcOrd="8" destOrd="0" presId="urn:microsoft.com/office/officeart/2008/layout/LinedList"/>
    <dgm:cxn modelId="{F08EDCAA-E0A2-4151-B432-CF3F467C2A3F}" type="presParOf" srcId="{B8AEB5FF-C2CD-4598-8CDE-40D83A60F13E}" destId="{30FE1E5A-0170-40A8-B64E-E12ED48246DC}" srcOrd="9" destOrd="0" presId="urn:microsoft.com/office/officeart/2008/layout/LinedList"/>
    <dgm:cxn modelId="{00B82698-F5CA-483F-A0B1-061D1BD2F9C8}" type="presParOf" srcId="{30FE1E5A-0170-40A8-B64E-E12ED48246DC}" destId="{D9F69C0D-394A-46E0-89BF-104C1956A53E}" srcOrd="0" destOrd="0" presId="urn:microsoft.com/office/officeart/2008/layout/LinedList"/>
    <dgm:cxn modelId="{AAE1702D-90D7-4B46-B3C9-8C9F0123AA86}" type="presParOf" srcId="{30FE1E5A-0170-40A8-B64E-E12ED48246DC}" destId="{8505A646-D661-4AC2-B2B9-D5229ECA2F09}" srcOrd="1" destOrd="0" presId="urn:microsoft.com/office/officeart/2008/layout/LinedList"/>
    <dgm:cxn modelId="{A71B23EC-EC5B-40BE-8B15-887CEAE06D11}" type="presParOf" srcId="{B8AEB5FF-C2CD-4598-8CDE-40D83A60F13E}" destId="{8FC8A4C4-8B59-4BB8-95E1-682221D0C2DD}" srcOrd="10" destOrd="0" presId="urn:microsoft.com/office/officeart/2008/layout/LinedList"/>
    <dgm:cxn modelId="{527307CC-B308-4395-933F-236990BE0E01}" type="presParOf" srcId="{B8AEB5FF-C2CD-4598-8CDE-40D83A60F13E}" destId="{CC3A2533-E0B0-40C8-807F-76C1FAD6A4AE}" srcOrd="11" destOrd="0" presId="urn:microsoft.com/office/officeart/2008/layout/LinedList"/>
    <dgm:cxn modelId="{0FD9799F-07D8-4B3F-9842-953B4F06533C}" type="presParOf" srcId="{CC3A2533-E0B0-40C8-807F-76C1FAD6A4AE}" destId="{E83869D1-94D2-45B8-8CE3-0775717163ED}" srcOrd="0" destOrd="0" presId="urn:microsoft.com/office/officeart/2008/layout/LinedList"/>
    <dgm:cxn modelId="{04B009C3-B413-41D9-A59E-F0CC955C604C}" type="presParOf" srcId="{CC3A2533-E0B0-40C8-807F-76C1FAD6A4AE}" destId="{8151FCC3-904A-4107-8BE5-E6D4819AC6E8}" srcOrd="1" destOrd="0" presId="urn:microsoft.com/office/officeart/2008/layout/LinedList"/>
    <dgm:cxn modelId="{17B2AD5B-DDAF-41C5-98D5-B9F2E647EF15}" type="presParOf" srcId="{B8AEB5FF-C2CD-4598-8CDE-40D83A60F13E}" destId="{90925688-B6E6-4ADE-BDAE-FE046F9364EB}" srcOrd="12" destOrd="0" presId="urn:microsoft.com/office/officeart/2008/layout/LinedList"/>
    <dgm:cxn modelId="{B985572A-2F73-463D-9C92-8E8978D7FF72}" type="presParOf" srcId="{B8AEB5FF-C2CD-4598-8CDE-40D83A60F13E}" destId="{48882EAE-6DF9-4E39-BD54-D7CC71274E92}" srcOrd="13" destOrd="0" presId="urn:microsoft.com/office/officeart/2008/layout/LinedList"/>
    <dgm:cxn modelId="{2548F359-9987-4918-AE83-FBFF2F54787A}" type="presParOf" srcId="{48882EAE-6DF9-4E39-BD54-D7CC71274E92}" destId="{8F5E4B5A-EC32-42EF-B4E9-3E34C823FAB9}" srcOrd="0" destOrd="0" presId="urn:microsoft.com/office/officeart/2008/layout/LinedList"/>
    <dgm:cxn modelId="{46462130-D613-4F32-B2A6-0AFC42300DED}" type="presParOf" srcId="{48882EAE-6DF9-4E39-BD54-D7CC71274E92}" destId="{6188F68B-CE4A-44FA-A083-B626B9FFE313}" srcOrd="1" destOrd="0" presId="urn:microsoft.com/office/officeart/2008/layout/LinedList"/>
    <dgm:cxn modelId="{A232DA4D-DD44-4D0A-A0C8-99AA492EB24E}" type="presParOf" srcId="{B8AEB5FF-C2CD-4598-8CDE-40D83A60F13E}" destId="{E900FDCE-7D52-4C97-9754-4D76602DD1B9}" srcOrd="14" destOrd="0" presId="urn:microsoft.com/office/officeart/2008/layout/LinedList"/>
    <dgm:cxn modelId="{670BC40A-AC8B-48DC-8AF3-2960B35EE0C5}" type="presParOf" srcId="{B8AEB5FF-C2CD-4598-8CDE-40D83A60F13E}" destId="{7DDFC8DA-F782-4584-86B4-03432DD572FF}" srcOrd="15" destOrd="0" presId="urn:microsoft.com/office/officeart/2008/layout/LinedList"/>
    <dgm:cxn modelId="{86669F10-64C5-4BA0-9C8E-C86805E99436}" type="presParOf" srcId="{7DDFC8DA-F782-4584-86B4-03432DD572FF}" destId="{E557C40C-77E6-4176-A2AD-745AB860253C}" srcOrd="0" destOrd="0" presId="urn:microsoft.com/office/officeart/2008/layout/LinedList"/>
    <dgm:cxn modelId="{1AD21952-5B96-4CCA-982E-AAEF078B484A}" type="presParOf" srcId="{7DDFC8DA-F782-4584-86B4-03432DD572FF}" destId="{76123961-052F-408B-8566-2DA69C78D8E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EB14B8-13C8-4CCA-9006-114FE3244F30}" type="doc">
      <dgm:prSet loTypeId="urn:microsoft.com/office/officeart/2008/layout/LinedList" loCatId="list" qsTypeId="urn:microsoft.com/office/officeart/2005/8/quickstyle/simple5" qsCatId="simple" csTypeId="urn:microsoft.com/office/officeart/2005/8/colors/accent3_2" csCatId="accent3"/>
      <dgm:spPr/>
      <dgm:t>
        <a:bodyPr/>
        <a:lstStyle/>
        <a:p>
          <a:endParaRPr lang="en-US"/>
        </a:p>
      </dgm:t>
    </dgm:pt>
    <dgm:pt modelId="{099D8BBA-5566-4536-9C51-CE894B7BC9D5}">
      <dgm:prSet/>
      <dgm:spPr/>
      <dgm:t>
        <a:bodyPr/>
        <a:lstStyle/>
        <a:p>
          <a:r>
            <a:rPr lang="en-US"/>
            <a:t>When organisations are becoming more dynamic, employee engagement is critical for attaining a competitive edge at work.</a:t>
          </a:r>
        </a:p>
      </dgm:t>
    </dgm:pt>
    <dgm:pt modelId="{5388CA17-A18E-40E9-869B-143F0259DC52}" type="parTrans" cxnId="{9C0E5128-72E2-499A-B598-448ED1462E52}">
      <dgm:prSet/>
      <dgm:spPr/>
      <dgm:t>
        <a:bodyPr/>
        <a:lstStyle/>
        <a:p>
          <a:endParaRPr lang="en-US"/>
        </a:p>
      </dgm:t>
    </dgm:pt>
    <dgm:pt modelId="{8355C5E2-4660-471A-A33F-5E6D53A5072D}" type="sibTrans" cxnId="{9C0E5128-72E2-499A-B598-448ED1462E52}">
      <dgm:prSet/>
      <dgm:spPr/>
      <dgm:t>
        <a:bodyPr/>
        <a:lstStyle/>
        <a:p>
          <a:endParaRPr lang="en-US"/>
        </a:p>
      </dgm:t>
    </dgm:pt>
    <dgm:pt modelId="{9EF840C7-789D-4A5F-A551-7A2C6F1C4C2C}">
      <dgm:prSet/>
      <dgm:spPr/>
      <dgm:t>
        <a:bodyPr/>
        <a:lstStyle/>
        <a:p>
          <a:r>
            <a:rPr lang="en-US"/>
            <a:t>Employee engagement in the hotel industry denotes that employees has their thoughts and perspectives </a:t>
          </a:r>
        </a:p>
      </dgm:t>
    </dgm:pt>
    <dgm:pt modelId="{C3302DFB-A39B-4DEC-8480-0428A5CCC7F8}" type="parTrans" cxnId="{38F5AFA5-46B9-4FE6-B1CE-811AEC988CA6}">
      <dgm:prSet/>
      <dgm:spPr/>
      <dgm:t>
        <a:bodyPr/>
        <a:lstStyle/>
        <a:p>
          <a:endParaRPr lang="en-US"/>
        </a:p>
      </dgm:t>
    </dgm:pt>
    <dgm:pt modelId="{B41DF034-815D-4913-928C-B711D9BC962A}" type="sibTrans" cxnId="{38F5AFA5-46B9-4FE6-B1CE-811AEC988CA6}">
      <dgm:prSet/>
      <dgm:spPr/>
      <dgm:t>
        <a:bodyPr/>
        <a:lstStyle/>
        <a:p>
          <a:endParaRPr lang="en-US"/>
        </a:p>
      </dgm:t>
    </dgm:pt>
    <dgm:pt modelId="{40DF86A4-DB67-4CA1-9D7E-DDE70C0C14B1}">
      <dgm:prSet/>
      <dgm:spPr/>
      <dgm:t>
        <a:bodyPr/>
        <a:lstStyle/>
        <a:p>
          <a:r>
            <a:rPr lang="en-US"/>
            <a:t>William Kahn advocated for a deeper understanding of employee requirements </a:t>
          </a:r>
        </a:p>
      </dgm:t>
    </dgm:pt>
    <dgm:pt modelId="{A430A7E2-B56E-4EA8-B430-B7DE0E8D1541}" type="parTrans" cxnId="{908BD5FA-33A8-4A88-8924-52CE486737F0}">
      <dgm:prSet/>
      <dgm:spPr/>
      <dgm:t>
        <a:bodyPr/>
        <a:lstStyle/>
        <a:p>
          <a:endParaRPr lang="en-US"/>
        </a:p>
      </dgm:t>
    </dgm:pt>
    <dgm:pt modelId="{980566DA-BC05-437D-B7BC-CBC6EB0875FA}" type="sibTrans" cxnId="{908BD5FA-33A8-4A88-8924-52CE486737F0}">
      <dgm:prSet/>
      <dgm:spPr/>
      <dgm:t>
        <a:bodyPr/>
        <a:lstStyle/>
        <a:p>
          <a:endParaRPr lang="en-US"/>
        </a:p>
      </dgm:t>
    </dgm:pt>
    <dgm:pt modelId="{43179575-82A4-4795-B1FB-F46B302A34AC}">
      <dgm:prSet/>
      <dgm:spPr/>
      <dgm:t>
        <a:bodyPr/>
        <a:lstStyle/>
        <a:p>
          <a:r>
            <a:rPr lang="en-US"/>
            <a:t>Kahn provides complete strategy to boost employee engagement by employing hotel personnel to provide shuttle service </a:t>
          </a:r>
        </a:p>
      </dgm:t>
    </dgm:pt>
    <dgm:pt modelId="{5AF2E03A-372F-4680-9931-9389EEBAF616}" type="parTrans" cxnId="{C4BF0934-ED51-457F-B9C6-8321FCA990CB}">
      <dgm:prSet/>
      <dgm:spPr/>
      <dgm:t>
        <a:bodyPr/>
        <a:lstStyle/>
        <a:p>
          <a:endParaRPr lang="en-US"/>
        </a:p>
      </dgm:t>
    </dgm:pt>
    <dgm:pt modelId="{CD6BC786-71F1-44E9-848A-8B40EFEFF53B}" type="sibTrans" cxnId="{C4BF0934-ED51-457F-B9C6-8321FCA990CB}">
      <dgm:prSet/>
      <dgm:spPr/>
      <dgm:t>
        <a:bodyPr/>
        <a:lstStyle/>
        <a:p>
          <a:endParaRPr lang="en-US"/>
        </a:p>
      </dgm:t>
    </dgm:pt>
    <dgm:pt modelId="{CBE3E30E-3FD9-4B84-ACA4-0A95096D78BC}">
      <dgm:prSet/>
      <dgm:spPr/>
      <dgm:t>
        <a:bodyPr/>
        <a:lstStyle/>
        <a:p>
          <a:r>
            <a:rPr lang="en-US"/>
            <a:t>The hotel industry become able to lower the number of delayed or absent employees with employee engagement strategies</a:t>
          </a:r>
        </a:p>
      </dgm:t>
    </dgm:pt>
    <dgm:pt modelId="{744B68A9-1441-45C2-9E9E-D013D6D22079}" type="parTrans" cxnId="{BA66AC49-7A8B-4A7A-96B7-A2295CFA9FAF}">
      <dgm:prSet/>
      <dgm:spPr/>
      <dgm:t>
        <a:bodyPr/>
        <a:lstStyle/>
        <a:p>
          <a:endParaRPr lang="en-US"/>
        </a:p>
      </dgm:t>
    </dgm:pt>
    <dgm:pt modelId="{CFFA2178-0D0B-4E51-B5F7-F0FD987EF7D6}" type="sibTrans" cxnId="{BA66AC49-7A8B-4A7A-96B7-A2295CFA9FAF}">
      <dgm:prSet/>
      <dgm:spPr/>
      <dgm:t>
        <a:bodyPr/>
        <a:lstStyle/>
        <a:p>
          <a:endParaRPr lang="en-US"/>
        </a:p>
      </dgm:t>
    </dgm:pt>
    <dgm:pt modelId="{094D4876-6447-4E77-A81D-A6CBBF409D05}">
      <dgm:prSet/>
      <dgm:spPr/>
      <dgm:t>
        <a:bodyPr/>
        <a:lstStyle/>
        <a:p>
          <a:r>
            <a:rPr lang="en-US"/>
            <a:t>The Premier Inn Wincard is a scorecard that analyses the success of its employees and theory engagement.</a:t>
          </a:r>
        </a:p>
      </dgm:t>
    </dgm:pt>
    <dgm:pt modelId="{7DD79D1D-651D-4409-8D72-D412253DE7A1}" type="parTrans" cxnId="{528C357C-FEBD-48D8-AA4D-31AB8D7B50DF}">
      <dgm:prSet/>
      <dgm:spPr/>
      <dgm:t>
        <a:bodyPr/>
        <a:lstStyle/>
        <a:p>
          <a:endParaRPr lang="en-US"/>
        </a:p>
      </dgm:t>
    </dgm:pt>
    <dgm:pt modelId="{E63431B4-FB1B-4C00-914C-620654470E3A}" type="sibTrans" cxnId="{528C357C-FEBD-48D8-AA4D-31AB8D7B50DF}">
      <dgm:prSet/>
      <dgm:spPr/>
      <dgm:t>
        <a:bodyPr/>
        <a:lstStyle/>
        <a:p>
          <a:endParaRPr lang="en-US"/>
        </a:p>
      </dgm:t>
    </dgm:pt>
    <dgm:pt modelId="{C4DABA17-1C90-408D-9212-E86B12BBC47C}">
      <dgm:prSet/>
      <dgm:spPr/>
      <dgm:t>
        <a:bodyPr/>
        <a:lstStyle/>
        <a:p>
          <a:r>
            <a:rPr lang="en-US"/>
            <a:t>Travelodge's Huler offered its employees the most consistent and individualised experience.</a:t>
          </a:r>
        </a:p>
      </dgm:t>
    </dgm:pt>
    <dgm:pt modelId="{32EC540A-03A9-4573-9409-8A992FADB322}" type="parTrans" cxnId="{63C21841-A8A3-4943-8AF9-47FB97D5FDB5}">
      <dgm:prSet/>
      <dgm:spPr/>
      <dgm:t>
        <a:bodyPr/>
        <a:lstStyle/>
        <a:p>
          <a:endParaRPr lang="en-US"/>
        </a:p>
      </dgm:t>
    </dgm:pt>
    <dgm:pt modelId="{24101136-C022-47F3-812B-7CFC9D1D2A08}" type="sibTrans" cxnId="{63C21841-A8A3-4943-8AF9-47FB97D5FDB5}">
      <dgm:prSet/>
      <dgm:spPr/>
      <dgm:t>
        <a:bodyPr/>
        <a:lstStyle/>
        <a:p>
          <a:endParaRPr lang="en-US"/>
        </a:p>
      </dgm:t>
    </dgm:pt>
    <dgm:pt modelId="{2CC1EA1E-781B-4254-8ABB-A9CF7C764D22}" type="pres">
      <dgm:prSet presAssocID="{C6EB14B8-13C8-4CCA-9006-114FE3244F30}" presName="vert0" presStyleCnt="0">
        <dgm:presLayoutVars>
          <dgm:dir/>
          <dgm:animOne val="branch"/>
          <dgm:animLvl val="lvl"/>
        </dgm:presLayoutVars>
      </dgm:prSet>
      <dgm:spPr/>
    </dgm:pt>
    <dgm:pt modelId="{2004F609-ECD3-4BF5-842A-D32593ABED3E}" type="pres">
      <dgm:prSet presAssocID="{099D8BBA-5566-4536-9C51-CE894B7BC9D5}" presName="thickLine" presStyleLbl="alignNode1" presStyleIdx="0" presStyleCnt="7"/>
      <dgm:spPr/>
    </dgm:pt>
    <dgm:pt modelId="{53489775-5C89-4A40-AB71-E4FB9A5ED856}" type="pres">
      <dgm:prSet presAssocID="{099D8BBA-5566-4536-9C51-CE894B7BC9D5}" presName="horz1" presStyleCnt="0"/>
      <dgm:spPr/>
    </dgm:pt>
    <dgm:pt modelId="{60A1A43C-3062-42C5-940C-F53496CD2883}" type="pres">
      <dgm:prSet presAssocID="{099D8BBA-5566-4536-9C51-CE894B7BC9D5}" presName="tx1" presStyleLbl="revTx" presStyleIdx="0" presStyleCnt="7"/>
      <dgm:spPr/>
    </dgm:pt>
    <dgm:pt modelId="{A4602582-5039-47AE-81D7-1475298F1462}" type="pres">
      <dgm:prSet presAssocID="{099D8BBA-5566-4536-9C51-CE894B7BC9D5}" presName="vert1" presStyleCnt="0"/>
      <dgm:spPr/>
    </dgm:pt>
    <dgm:pt modelId="{5CBAC288-BA69-496F-A079-223CB4394E49}" type="pres">
      <dgm:prSet presAssocID="{9EF840C7-789D-4A5F-A551-7A2C6F1C4C2C}" presName="thickLine" presStyleLbl="alignNode1" presStyleIdx="1" presStyleCnt="7"/>
      <dgm:spPr/>
    </dgm:pt>
    <dgm:pt modelId="{2B14BF82-B97B-4473-95F9-C852E506BDD8}" type="pres">
      <dgm:prSet presAssocID="{9EF840C7-789D-4A5F-A551-7A2C6F1C4C2C}" presName="horz1" presStyleCnt="0"/>
      <dgm:spPr/>
    </dgm:pt>
    <dgm:pt modelId="{7C279E63-A0AF-4210-A05E-7C6E6048195B}" type="pres">
      <dgm:prSet presAssocID="{9EF840C7-789D-4A5F-A551-7A2C6F1C4C2C}" presName="tx1" presStyleLbl="revTx" presStyleIdx="1" presStyleCnt="7"/>
      <dgm:spPr/>
    </dgm:pt>
    <dgm:pt modelId="{E6DE2467-84AA-480C-B1EE-6515285ECDA5}" type="pres">
      <dgm:prSet presAssocID="{9EF840C7-789D-4A5F-A551-7A2C6F1C4C2C}" presName="vert1" presStyleCnt="0"/>
      <dgm:spPr/>
    </dgm:pt>
    <dgm:pt modelId="{3829DD72-53BD-4120-8B02-B874CD0E9914}" type="pres">
      <dgm:prSet presAssocID="{40DF86A4-DB67-4CA1-9D7E-DDE70C0C14B1}" presName="thickLine" presStyleLbl="alignNode1" presStyleIdx="2" presStyleCnt="7"/>
      <dgm:spPr/>
    </dgm:pt>
    <dgm:pt modelId="{8CBD3270-375F-47B8-A959-B5A9EBA47BBD}" type="pres">
      <dgm:prSet presAssocID="{40DF86A4-DB67-4CA1-9D7E-DDE70C0C14B1}" presName="horz1" presStyleCnt="0"/>
      <dgm:spPr/>
    </dgm:pt>
    <dgm:pt modelId="{A734ABA6-ED95-4B1F-8B59-3E8B994A2116}" type="pres">
      <dgm:prSet presAssocID="{40DF86A4-DB67-4CA1-9D7E-DDE70C0C14B1}" presName="tx1" presStyleLbl="revTx" presStyleIdx="2" presStyleCnt="7"/>
      <dgm:spPr/>
    </dgm:pt>
    <dgm:pt modelId="{1F54C047-A968-4D3C-9AFE-39611E757953}" type="pres">
      <dgm:prSet presAssocID="{40DF86A4-DB67-4CA1-9D7E-DDE70C0C14B1}" presName="vert1" presStyleCnt="0"/>
      <dgm:spPr/>
    </dgm:pt>
    <dgm:pt modelId="{6801803A-6F18-46CC-ABF8-800AA06F9614}" type="pres">
      <dgm:prSet presAssocID="{43179575-82A4-4795-B1FB-F46B302A34AC}" presName="thickLine" presStyleLbl="alignNode1" presStyleIdx="3" presStyleCnt="7"/>
      <dgm:spPr/>
    </dgm:pt>
    <dgm:pt modelId="{B6CE946C-4758-421F-A114-7D388C3952D1}" type="pres">
      <dgm:prSet presAssocID="{43179575-82A4-4795-B1FB-F46B302A34AC}" presName="horz1" presStyleCnt="0"/>
      <dgm:spPr/>
    </dgm:pt>
    <dgm:pt modelId="{478A5205-2EF2-4E8F-B295-EA59C80E8378}" type="pres">
      <dgm:prSet presAssocID="{43179575-82A4-4795-B1FB-F46B302A34AC}" presName="tx1" presStyleLbl="revTx" presStyleIdx="3" presStyleCnt="7"/>
      <dgm:spPr/>
    </dgm:pt>
    <dgm:pt modelId="{020FE29E-0169-494E-8F8C-1DFB05385587}" type="pres">
      <dgm:prSet presAssocID="{43179575-82A4-4795-B1FB-F46B302A34AC}" presName="vert1" presStyleCnt="0"/>
      <dgm:spPr/>
    </dgm:pt>
    <dgm:pt modelId="{5FE6A4E8-4F32-4F90-8775-F668223C8BF1}" type="pres">
      <dgm:prSet presAssocID="{CBE3E30E-3FD9-4B84-ACA4-0A95096D78BC}" presName="thickLine" presStyleLbl="alignNode1" presStyleIdx="4" presStyleCnt="7"/>
      <dgm:spPr/>
    </dgm:pt>
    <dgm:pt modelId="{22A6E5EC-D94A-4219-9361-9A24537646D6}" type="pres">
      <dgm:prSet presAssocID="{CBE3E30E-3FD9-4B84-ACA4-0A95096D78BC}" presName="horz1" presStyleCnt="0"/>
      <dgm:spPr/>
    </dgm:pt>
    <dgm:pt modelId="{668F0379-B010-4A95-B853-2B8E3F6FF176}" type="pres">
      <dgm:prSet presAssocID="{CBE3E30E-3FD9-4B84-ACA4-0A95096D78BC}" presName="tx1" presStyleLbl="revTx" presStyleIdx="4" presStyleCnt="7"/>
      <dgm:spPr/>
    </dgm:pt>
    <dgm:pt modelId="{FA195E04-903F-4855-AD97-8F0331A56EC2}" type="pres">
      <dgm:prSet presAssocID="{CBE3E30E-3FD9-4B84-ACA4-0A95096D78BC}" presName="vert1" presStyleCnt="0"/>
      <dgm:spPr/>
    </dgm:pt>
    <dgm:pt modelId="{B2F7F29C-7860-4A43-BD4F-98FF0CEE0E28}" type="pres">
      <dgm:prSet presAssocID="{094D4876-6447-4E77-A81D-A6CBBF409D05}" presName="thickLine" presStyleLbl="alignNode1" presStyleIdx="5" presStyleCnt="7"/>
      <dgm:spPr/>
    </dgm:pt>
    <dgm:pt modelId="{327C953A-33DF-4EE2-B5BA-D1381651B1B1}" type="pres">
      <dgm:prSet presAssocID="{094D4876-6447-4E77-A81D-A6CBBF409D05}" presName="horz1" presStyleCnt="0"/>
      <dgm:spPr/>
    </dgm:pt>
    <dgm:pt modelId="{3B21CF5E-99E3-4AA8-809F-786221104E2E}" type="pres">
      <dgm:prSet presAssocID="{094D4876-6447-4E77-A81D-A6CBBF409D05}" presName="tx1" presStyleLbl="revTx" presStyleIdx="5" presStyleCnt="7"/>
      <dgm:spPr/>
    </dgm:pt>
    <dgm:pt modelId="{9E6D1CFB-125B-43E2-95A3-3834BF120C8D}" type="pres">
      <dgm:prSet presAssocID="{094D4876-6447-4E77-A81D-A6CBBF409D05}" presName="vert1" presStyleCnt="0"/>
      <dgm:spPr/>
    </dgm:pt>
    <dgm:pt modelId="{A818A8C4-9ED9-432C-AFE2-CD82645DC4F2}" type="pres">
      <dgm:prSet presAssocID="{C4DABA17-1C90-408D-9212-E86B12BBC47C}" presName="thickLine" presStyleLbl="alignNode1" presStyleIdx="6" presStyleCnt="7"/>
      <dgm:spPr/>
    </dgm:pt>
    <dgm:pt modelId="{411D9DBD-C443-4C81-B220-66DA31422388}" type="pres">
      <dgm:prSet presAssocID="{C4DABA17-1C90-408D-9212-E86B12BBC47C}" presName="horz1" presStyleCnt="0"/>
      <dgm:spPr/>
    </dgm:pt>
    <dgm:pt modelId="{C960C0DA-1089-4D50-B675-8A6983639DC8}" type="pres">
      <dgm:prSet presAssocID="{C4DABA17-1C90-408D-9212-E86B12BBC47C}" presName="tx1" presStyleLbl="revTx" presStyleIdx="6" presStyleCnt="7"/>
      <dgm:spPr/>
    </dgm:pt>
    <dgm:pt modelId="{F0074A7C-878B-405D-AE38-628139CF1980}" type="pres">
      <dgm:prSet presAssocID="{C4DABA17-1C90-408D-9212-E86B12BBC47C}" presName="vert1" presStyleCnt="0"/>
      <dgm:spPr/>
    </dgm:pt>
  </dgm:ptLst>
  <dgm:cxnLst>
    <dgm:cxn modelId="{049AB725-40E6-40C0-9931-1D8F28161712}" type="presOf" srcId="{C6EB14B8-13C8-4CCA-9006-114FE3244F30}" destId="{2CC1EA1E-781B-4254-8ABB-A9CF7C764D22}" srcOrd="0" destOrd="0" presId="urn:microsoft.com/office/officeart/2008/layout/LinedList"/>
    <dgm:cxn modelId="{9C0E5128-72E2-499A-B598-448ED1462E52}" srcId="{C6EB14B8-13C8-4CCA-9006-114FE3244F30}" destId="{099D8BBA-5566-4536-9C51-CE894B7BC9D5}" srcOrd="0" destOrd="0" parTransId="{5388CA17-A18E-40E9-869B-143F0259DC52}" sibTransId="{8355C5E2-4660-471A-A33F-5E6D53A5072D}"/>
    <dgm:cxn modelId="{C4BF0934-ED51-457F-B9C6-8321FCA990CB}" srcId="{C6EB14B8-13C8-4CCA-9006-114FE3244F30}" destId="{43179575-82A4-4795-B1FB-F46B302A34AC}" srcOrd="3" destOrd="0" parTransId="{5AF2E03A-372F-4680-9931-9389EEBAF616}" sibTransId="{CD6BC786-71F1-44E9-848A-8B40EFEFF53B}"/>
    <dgm:cxn modelId="{63C21841-A8A3-4943-8AF9-47FB97D5FDB5}" srcId="{C6EB14B8-13C8-4CCA-9006-114FE3244F30}" destId="{C4DABA17-1C90-408D-9212-E86B12BBC47C}" srcOrd="6" destOrd="0" parTransId="{32EC540A-03A9-4573-9409-8A992FADB322}" sibTransId="{24101136-C022-47F3-812B-7CFC9D1D2A08}"/>
    <dgm:cxn modelId="{BA66AC49-7A8B-4A7A-96B7-A2295CFA9FAF}" srcId="{C6EB14B8-13C8-4CCA-9006-114FE3244F30}" destId="{CBE3E30E-3FD9-4B84-ACA4-0A95096D78BC}" srcOrd="4" destOrd="0" parTransId="{744B68A9-1441-45C2-9E9E-D013D6D22079}" sibTransId="{CFFA2178-0D0B-4E51-B5F7-F0FD987EF7D6}"/>
    <dgm:cxn modelId="{80A6FA4E-45FB-4B2F-9873-BA000C8F4379}" type="presOf" srcId="{099D8BBA-5566-4536-9C51-CE894B7BC9D5}" destId="{60A1A43C-3062-42C5-940C-F53496CD2883}" srcOrd="0" destOrd="0" presId="urn:microsoft.com/office/officeart/2008/layout/LinedList"/>
    <dgm:cxn modelId="{528C357C-FEBD-48D8-AA4D-31AB8D7B50DF}" srcId="{C6EB14B8-13C8-4CCA-9006-114FE3244F30}" destId="{094D4876-6447-4E77-A81D-A6CBBF409D05}" srcOrd="5" destOrd="0" parTransId="{7DD79D1D-651D-4409-8D72-D412253DE7A1}" sibTransId="{E63431B4-FB1B-4C00-914C-620654470E3A}"/>
    <dgm:cxn modelId="{C989B68D-E9CD-4EF9-9166-6AA365262A58}" type="presOf" srcId="{43179575-82A4-4795-B1FB-F46B302A34AC}" destId="{478A5205-2EF2-4E8F-B295-EA59C80E8378}" srcOrd="0" destOrd="0" presId="urn:microsoft.com/office/officeart/2008/layout/LinedList"/>
    <dgm:cxn modelId="{0E17A092-711C-4D4D-8485-5E0292400CDA}" type="presOf" srcId="{CBE3E30E-3FD9-4B84-ACA4-0A95096D78BC}" destId="{668F0379-B010-4A95-B853-2B8E3F6FF176}" srcOrd="0" destOrd="0" presId="urn:microsoft.com/office/officeart/2008/layout/LinedList"/>
    <dgm:cxn modelId="{9878C493-AAE6-4968-9E25-EB1EA66231D9}" type="presOf" srcId="{094D4876-6447-4E77-A81D-A6CBBF409D05}" destId="{3B21CF5E-99E3-4AA8-809F-786221104E2E}" srcOrd="0" destOrd="0" presId="urn:microsoft.com/office/officeart/2008/layout/LinedList"/>
    <dgm:cxn modelId="{38F5AFA5-46B9-4FE6-B1CE-811AEC988CA6}" srcId="{C6EB14B8-13C8-4CCA-9006-114FE3244F30}" destId="{9EF840C7-789D-4A5F-A551-7A2C6F1C4C2C}" srcOrd="1" destOrd="0" parTransId="{C3302DFB-A39B-4DEC-8480-0428A5CCC7F8}" sibTransId="{B41DF034-815D-4913-928C-B711D9BC962A}"/>
    <dgm:cxn modelId="{C5D6A0B4-2F6C-4C52-B71C-63ADF2BC4789}" type="presOf" srcId="{9EF840C7-789D-4A5F-A551-7A2C6F1C4C2C}" destId="{7C279E63-A0AF-4210-A05E-7C6E6048195B}" srcOrd="0" destOrd="0" presId="urn:microsoft.com/office/officeart/2008/layout/LinedList"/>
    <dgm:cxn modelId="{3DAF22B7-0E8E-4D9F-B792-E0F53BAA79F2}" type="presOf" srcId="{40DF86A4-DB67-4CA1-9D7E-DDE70C0C14B1}" destId="{A734ABA6-ED95-4B1F-8B59-3E8B994A2116}" srcOrd="0" destOrd="0" presId="urn:microsoft.com/office/officeart/2008/layout/LinedList"/>
    <dgm:cxn modelId="{A66847E9-1E7F-4C80-A81F-A23A350C1566}" type="presOf" srcId="{C4DABA17-1C90-408D-9212-E86B12BBC47C}" destId="{C960C0DA-1089-4D50-B675-8A6983639DC8}" srcOrd="0" destOrd="0" presId="urn:microsoft.com/office/officeart/2008/layout/LinedList"/>
    <dgm:cxn modelId="{908BD5FA-33A8-4A88-8924-52CE486737F0}" srcId="{C6EB14B8-13C8-4CCA-9006-114FE3244F30}" destId="{40DF86A4-DB67-4CA1-9D7E-DDE70C0C14B1}" srcOrd="2" destOrd="0" parTransId="{A430A7E2-B56E-4EA8-B430-B7DE0E8D1541}" sibTransId="{980566DA-BC05-437D-B7BC-CBC6EB0875FA}"/>
    <dgm:cxn modelId="{1F55D3F7-8694-4B8F-87F5-8688811FD51E}" type="presParOf" srcId="{2CC1EA1E-781B-4254-8ABB-A9CF7C764D22}" destId="{2004F609-ECD3-4BF5-842A-D32593ABED3E}" srcOrd="0" destOrd="0" presId="urn:microsoft.com/office/officeart/2008/layout/LinedList"/>
    <dgm:cxn modelId="{07653167-3208-4E2B-95D0-512CF7EA668E}" type="presParOf" srcId="{2CC1EA1E-781B-4254-8ABB-A9CF7C764D22}" destId="{53489775-5C89-4A40-AB71-E4FB9A5ED856}" srcOrd="1" destOrd="0" presId="urn:microsoft.com/office/officeart/2008/layout/LinedList"/>
    <dgm:cxn modelId="{81CE19A0-8975-405E-9AAD-21B20BF7680D}" type="presParOf" srcId="{53489775-5C89-4A40-AB71-E4FB9A5ED856}" destId="{60A1A43C-3062-42C5-940C-F53496CD2883}" srcOrd="0" destOrd="0" presId="urn:microsoft.com/office/officeart/2008/layout/LinedList"/>
    <dgm:cxn modelId="{18B81126-11E9-42E7-A917-43B533053B55}" type="presParOf" srcId="{53489775-5C89-4A40-AB71-E4FB9A5ED856}" destId="{A4602582-5039-47AE-81D7-1475298F1462}" srcOrd="1" destOrd="0" presId="urn:microsoft.com/office/officeart/2008/layout/LinedList"/>
    <dgm:cxn modelId="{CF9C0B6C-2ACB-4A76-9FAA-0D984694DE45}" type="presParOf" srcId="{2CC1EA1E-781B-4254-8ABB-A9CF7C764D22}" destId="{5CBAC288-BA69-496F-A079-223CB4394E49}" srcOrd="2" destOrd="0" presId="urn:microsoft.com/office/officeart/2008/layout/LinedList"/>
    <dgm:cxn modelId="{CB1C20B2-59CD-4E18-8E73-AAD152914EFB}" type="presParOf" srcId="{2CC1EA1E-781B-4254-8ABB-A9CF7C764D22}" destId="{2B14BF82-B97B-4473-95F9-C852E506BDD8}" srcOrd="3" destOrd="0" presId="urn:microsoft.com/office/officeart/2008/layout/LinedList"/>
    <dgm:cxn modelId="{A4A1066F-E975-4A60-AA6D-0A204488B3FE}" type="presParOf" srcId="{2B14BF82-B97B-4473-95F9-C852E506BDD8}" destId="{7C279E63-A0AF-4210-A05E-7C6E6048195B}" srcOrd="0" destOrd="0" presId="urn:microsoft.com/office/officeart/2008/layout/LinedList"/>
    <dgm:cxn modelId="{61B90476-F5E0-450C-8612-BC8C88F57527}" type="presParOf" srcId="{2B14BF82-B97B-4473-95F9-C852E506BDD8}" destId="{E6DE2467-84AA-480C-B1EE-6515285ECDA5}" srcOrd="1" destOrd="0" presId="urn:microsoft.com/office/officeart/2008/layout/LinedList"/>
    <dgm:cxn modelId="{6E168061-801E-44AD-BD8F-83943317ACDE}" type="presParOf" srcId="{2CC1EA1E-781B-4254-8ABB-A9CF7C764D22}" destId="{3829DD72-53BD-4120-8B02-B874CD0E9914}" srcOrd="4" destOrd="0" presId="urn:microsoft.com/office/officeart/2008/layout/LinedList"/>
    <dgm:cxn modelId="{C7177913-1682-42E4-83CA-D0591D5E9507}" type="presParOf" srcId="{2CC1EA1E-781B-4254-8ABB-A9CF7C764D22}" destId="{8CBD3270-375F-47B8-A959-B5A9EBA47BBD}" srcOrd="5" destOrd="0" presId="urn:microsoft.com/office/officeart/2008/layout/LinedList"/>
    <dgm:cxn modelId="{9C23EA39-5F20-4954-BF29-2192C28661DE}" type="presParOf" srcId="{8CBD3270-375F-47B8-A959-B5A9EBA47BBD}" destId="{A734ABA6-ED95-4B1F-8B59-3E8B994A2116}" srcOrd="0" destOrd="0" presId="urn:microsoft.com/office/officeart/2008/layout/LinedList"/>
    <dgm:cxn modelId="{272A8AF6-2BC9-4386-8885-801A0D131E3C}" type="presParOf" srcId="{8CBD3270-375F-47B8-A959-B5A9EBA47BBD}" destId="{1F54C047-A968-4D3C-9AFE-39611E757953}" srcOrd="1" destOrd="0" presId="urn:microsoft.com/office/officeart/2008/layout/LinedList"/>
    <dgm:cxn modelId="{2AAC117B-80D5-4803-8C11-8163338A1473}" type="presParOf" srcId="{2CC1EA1E-781B-4254-8ABB-A9CF7C764D22}" destId="{6801803A-6F18-46CC-ABF8-800AA06F9614}" srcOrd="6" destOrd="0" presId="urn:microsoft.com/office/officeart/2008/layout/LinedList"/>
    <dgm:cxn modelId="{2937D845-7AB4-49D6-845C-5B60053843D0}" type="presParOf" srcId="{2CC1EA1E-781B-4254-8ABB-A9CF7C764D22}" destId="{B6CE946C-4758-421F-A114-7D388C3952D1}" srcOrd="7" destOrd="0" presId="urn:microsoft.com/office/officeart/2008/layout/LinedList"/>
    <dgm:cxn modelId="{814B6CCD-F925-40B2-A256-0BA9803D5AD1}" type="presParOf" srcId="{B6CE946C-4758-421F-A114-7D388C3952D1}" destId="{478A5205-2EF2-4E8F-B295-EA59C80E8378}" srcOrd="0" destOrd="0" presId="urn:microsoft.com/office/officeart/2008/layout/LinedList"/>
    <dgm:cxn modelId="{5F84B02D-B706-41A3-B0BC-98843FBCDCF2}" type="presParOf" srcId="{B6CE946C-4758-421F-A114-7D388C3952D1}" destId="{020FE29E-0169-494E-8F8C-1DFB05385587}" srcOrd="1" destOrd="0" presId="urn:microsoft.com/office/officeart/2008/layout/LinedList"/>
    <dgm:cxn modelId="{8B3F53EA-BE60-45E7-965F-93963F9E57AA}" type="presParOf" srcId="{2CC1EA1E-781B-4254-8ABB-A9CF7C764D22}" destId="{5FE6A4E8-4F32-4F90-8775-F668223C8BF1}" srcOrd="8" destOrd="0" presId="urn:microsoft.com/office/officeart/2008/layout/LinedList"/>
    <dgm:cxn modelId="{28F90CC7-59C1-467D-8DA2-9309495E437F}" type="presParOf" srcId="{2CC1EA1E-781B-4254-8ABB-A9CF7C764D22}" destId="{22A6E5EC-D94A-4219-9361-9A24537646D6}" srcOrd="9" destOrd="0" presId="urn:microsoft.com/office/officeart/2008/layout/LinedList"/>
    <dgm:cxn modelId="{215C61A9-263C-4B9A-9ADC-838E5312733F}" type="presParOf" srcId="{22A6E5EC-D94A-4219-9361-9A24537646D6}" destId="{668F0379-B010-4A95-B853-2B8E3F6FF176}" srcOrd="0" destOrd="0" presId="urn:microsoft.com/office/officeart/2008/layout/LinedList"/>
    <dgm:cxn modelId="{69AFAD99-BEB2-4017-A794-8AA00E2D029A}" type="presParOf" srcId="{22A6E5EC-D94A-4219-9361-9A24537646D6}" destId="{FA195E04-903F-4855-AD97-8F0331A56EC2}" srcOrd="1" destOrd="0" presId="urn:microsoft.com/office/officeart/2008/layout/LinedList"/>
    <dgm:cxn modelId="{A9BF4B7A-1968-4439-B60A-316FD02367FB}" type="presParOf" srcId="{2CC1EA1E-781B-4254-8ABB-A9CF7C764D22}" destId="{B2F7F29C-7860-4A43-BD4F-98FF0CEE0E28}" srcOrd="10" destOrd="0" presId="urn:microsoft.com/office/officeart/2008/layout/LinedList"/>
    <dgm:cxn modelId="{3FCC4025-5FE2-4950-BC08-EB8CAF59BC4F}" type="presParOf" srcId="{2CC1EA1E-781B-4254-8ABB-A9CF7C764D22}" destId="{327C953A-33DF-4EE2-B5BA-D1381651B1B1}" srcOrd="11" destOrd="0" presId="urn:microsoft.com/office/officeart/2008/layout/LinedList"/>
    <dgm:cxn modelId="{ECDD9F11-CB37-4ACB-B069-2C0D24FF9B81}" type="presParOf" srcId="{327C953A-33DF-4EE2-B5BA-D1381651B1B1}" destId="{3B21CF5E-99E3-4AA8-809F-786221104E2E}" srcOrd="0" destOrd="0" presId="urn:microsoft.com/office/officeart/2008/layout/LinedList"/>
    <dgm:cxn modelId="{A27F3F84-C09C-4A18-AABB-E94A1D825B98}" type="presParOf" srcId="{327C953A-33DF-4EE2-B5BA-D1381651B1B1}" destId="{9E6D1CFB-125B-43E2-95A3-3834BF120C8D}" srcOrd="1" destOrd="0" presId="urn:microsoft.com/office/officeart/2008/layout/LinedList"/>
    <dgm:cxn modelId="{31737751-3528-4E8C-A31F-EBF282BA3277}" type="presParOf" srcId="{2CC1EA1E-781B-4254-8ABB-A9CF7C764D22}" destId="{A818A8C4-9ED9-432C-AFE2-CD82645DC4F2}" srcOrd="12" destOrd="0" presId="urn:microsoft.com/office/officeart/2008/layout/LinedList"/>
    <dgm:cxn modelId="{00C1226D-0BDD-42DD-B077-ECFE9ED6493A}" type="presParOf" srcId="{2CC1EA1E-781B-4254-8ABB-A9CF7C764D22}" destId="{411D9DBD-C443-4C81-B220-66DA31422388}" srcOrd="13" destOrd="0" presId="urn:microsoft.com/office/officeart/2008/layout/LinedList"/>
    <dgm:cxn modelId="{E9BB7B2B-5211-4228-9065-00664A064044}" type="presParOf" srcId="{411D9DBD-C443-4C81-B220-66DA31422388}" destId="{C960C0DA-1089-4D50-B675-8A6983639DC8}" srcOrd="0" destOrd="0" presId="urn:microsoft.com/office/officeart/2008/layout/LinedList"/>
    <dgm:cxn modelId="{A44F6269-C15C-4FF2-88EB-993A92DD22FC}" type="presParOf" srcId="{411D9DBD-C443-4C81-B220-66DA31422388}" destId="{F0074A7C-878B-405D-AE38-628139CF198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C6DFA2-D6AD-478A-BB4A-AFB70B6A0DA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DB6CBEF-0738-43B3-A9C4-78DD540C55B9}">
      <dgm:prSet/>
      <dgm:spPr/>
      <dgm:t>
        <a:bodyPr/>
        <a:lstStyle/>
        <a:p>
          <a:r>
            <a:rPr lang="en-US"/>
            <a:t>Albrecht, S.L., Bakker, A.B., Gruman, J.A., Macey, W.H. and Saks, A.M., 2015. Employee engagement, human resource management practices and competitive advantage: An integrated approach. Journal of Organizational Effectiveness: People and Performance.</a:t>
          </a:r>
        </a:p>
      </dgm:t>
    </dgm:pt>
    <dgm:pt modelId="{CFE3B980-425D-48BA-B9AF-6051E1CACCCF}" type="parTrans" cxnId="{C40803A5-59F4-417F-9E81-A373BC0F6D2F}">
      <dgm:prSet/>
      <dgm:spPr/>
      <dgm:t>
        <a:bodyPr/>
        <a:lstStyle/>
        <a:p>
          <a:endParaRPr lang="en-US"/>
        </a:p>
      </dgm:t>
    </dgm:pt>
    <dgm:pt modelId="{E66DBD78-3E62-4205-8C53-958D506AB627}" type="sibTrans" cxnId="{C40803A5-59F4-417F-9E81-A373BC0F6D2F}">
      <dgm:prSet/>
      <dgm:spPr/>
      <dgm:t>
        <a:bodyPr/>
        <a:lstStyle/>
        <a:p>
          <a:endParaRPr lang="en-US"/>
        </a:p>
      </dgm:t>
    </dgm:pt>
    <dgm:pt modelId="{6CA932D4-8A28-4CDD-9C12-70E41B5ACBD3}">
      <dgm:prSet/>
      <dgm:spPr/>
      <dgm:t>
        <a:bodyPr/>
        <a:lstStyle/>
        <a:p>
          <a:r>
            <a:rPr lang="en-US"/>
            <a:t>Arwab, M., Adil, M., Nasir, M. and Ali, M.A., 2022. Task performance and training of employees: the mediating role of employee engagement in the tourism and hospitality industry. European Journal of Training and Development, (ahead-of-print).</a:t>
          </a:r>
        </a:p>
      </dgm:t>
    </dgm:pt>
    <dgm:pt modelId="{B3512419-6DF6-4FDD-9608-E121AFD0608D}" type="parTrans" cxnId="{FD1AC885-BD36-45F1-9EA7-046687231CCA}">
      <dgm:prSet/>
      <dgm:spPr/>
      <dgm:t>
        <a:bodyPr/>
        <a:lstStyle/>
        <a:p>
          <a:endParaRPr lang="en-US"/>
        </a:p>
      </dgm:t>
    </dgm:pt>
    <dgm:pt modelId="{8F11D5F2-AD3D-48C2-8C63-E234923E7578}" type="sibTrans" cxnId="{FD1AC885-BD36-45F1-9EA7-046687231CCA}">
      <dgm:prSet/>
      <dgm:spPr/>
      <dgm:t>
        <a:bodyPr/>
        <a:lstStyle/>
        <a:p>
          <a:endParaRPr lang="en-US"/>
        </a:p>
      </dgm:t>
    </dgm:pt>
    <dgm:pt modelId="{AEED994A-1DFA-4169-BD38-53942B0A17D9}">
      <dgm:prSet/>
      <dgm:spPr/>
      <dgm:t>
        <a:bodyPr/>
        <a:lstStyle/>
        <a:p>
          <a:r>
            <a:rPr lang="en-US"/>
            <a:t>Book, L., Gatling, A. and Kim, J., 2019. The effects of leadership satisfaction on employee engagement, loyalty, and retention in the hospitality industry. Journal of Human Resources in Hospitality &amp; Tourism, 18(3), pp.368-393.</a:t>
          </a:r>
        </a:p>
      </dgm:t>
    </dgm:pt>
    <dgm:pt modelId="{95BEA1B0-8EF3-4FB7-A6F4-61669CF2749A}" type="parTrans" cxnId="{E153C89F-8820-4731-893B-56B712DC6E51}">
      <dgm:prSet/>
      <dgm:spPr/>
      <dgm:t>
        <a:bodyPr/>
        <a:lstStyle/>
        <a:p>
          <a:endParaRPr lang="en-US"/>
        </a:p>
      </dgm:t>
    </dgm:pt>
    <dgm:pt modelId="{17BF7FF5-DF7B-436C-BFC0-EBD1D7006B07}" type="sibTrans" cxnId="{E153C89F-8820-4731-893B-56B712DC6E51}">
      <dgm:prSet/>
      <dgm:spPr/>
      <dgm:t>
        <a:bodyPr/>
        <a:lstStyle/>
        <a:p>
          <a:endParaRPr lang="en-US"/>
        </a:p>
      </dgm:t>
    </dgm:pt>
    <dgm:pt modelId="{EB7E2FC3-0E8C-4BB1-978B-387913E98EA2}">
      <dgm:prSet/>
      <dgm:spPr/>
      <dgm:t>
        <a:bodyPr/>
        <a:lstStyle/>
        <a:p>
          <a:r>
            <a:rPr lang="en-US"/>
            <a:t>Cain, L., Tanford, S. and Shulga, L., 2018. Customers’ perceptions of employee engagement: Fortifying the service–profit chain. International Journal of Hospitality &amp; Tourism Administration, 19(1), pp.52-77.</a:t>
          </a:r>
        </a:p>
      </dgm:t>
    </dgm:pt>
    <dgm:pt modelId="{42171270-2607-4085-9332-574254E27839}" type="parTrans" cxnId="{7552FB4B-4C3F-4288-9D98-FD7A55A0A82D}">
      <dgm:prSet/>
      <dgm:spPr/>
      <dgm:t>
        <a:bodyPr/>
        <a:lstStyle/>
        <a:p>
          <a:endParaRPr lang="en-US"/>
        </a:p>
      </dgm:t>
    </dgm:pt>
    <dgm:pt modelId="{AB8D25A6-A85C-4BD6-9093-190043063067}" type="sibTrans" cxnId="{7552FB4B-4C3F-4288-9D98-FD7A55A0A82D}">
      <dgm:prSet/>
      <dgm:spPr/>
      <dgm:t>
        <a:bodyPr/>
        <a:lstStyle/>
        <a:p>
          <a:endParaRPr lang="en-US"/>
        </a:p>
      </dgm:t>
    </dgm:pt>
    <dgm:pt modelId="{77C933A4-6CFA-4328-9A35-D3E1731D7EE4}">
      <dgm:prSet/>
      <dgm:spPr/>
      <dgm:t>
        <a:bodyPr/>
        <a:lstStyle/>
        <a:p>
          <a:r>
            <a:rPr lang="en-US"/>
            <a:t>Chathoth, P.K., Harrington, R.J., Chan, E.S., Okumus, F. and Song, Z., 2020. Situational and personal factors influencing hospitality employee engagement in value co-creation. International Journal of Hospitality Management, 91, p.102687.</a:t>
          </a:r>
        </a:p>
      </dgm:t>
    </dgm:pt>
    <dgm:pt modelId="{6BFBD652-D455-4573-AF8D-6BB97CA63692}" type="parTrans" cxnId="{49CDAFB2-3E50-4F11-9948-7C10AFF43FDA}">
      <dgm:prSet/>
      <dgm:spPr/>
      <dgm:t>
        <a:bodyPr/>
        <a:lstStyle/>
        <a:p>
          <a:endParaRPr lang="en-US"/>
        </a:p>
      </dgm:t>
    </dgm:pt>
    <dgm:pt modelId="{45D532AC-D826-4BAB-8927-DA439B0329EB}" type="sibTrans" cxnId="{49CDAFB2-3E50-4F11-9948-7C10AFF43FDA}">
      <dgm:prSet/>
      <dgm:spPr/>
      <dgm:t>
        <a:bodyPr/>
        <a:lstStyle/>
        <a:p>
          <a:endParaRPr lang="en-US"/>
        </a:p>
      </dgm:t>
    </dgm:pt>
    <dgm:pt modelId="{37A74229-B738-41F9-93BE-2823897FA9B3}">
      <dgm:prSet/>
      <dgm:spPr/>
      <dgm:t>
        <a:bodyPr/>
        <a:lstStyle/>
        <a:p>
          <a:r>
            <a:rPr lang="en-US"/>
            <a:t>Dwesini, N.F., 2019. Causes and prevention of high employee turnover within the hospitality industry: A literature review. African Journal of Hospitality, Tourism and Leisure, 8(3), pp.1-15.</a:t>
          </a:r>
        </a:p>
      </dgm:t>
    </dgm:pt>
    <dgm:pt modelId="{1771F506-7ACB-41EF-A4BB-81BC53912591}" type="parTrans" cxnId="{1B393F5B-4022-4CB9-B82D-736317458396}">
      <dgm:prSet/>
      <dgm:spPr/>
      <dgm:t>
        <a:bodyPr/>
        <a:lstStyle/>
        <a:p>
          <a:endParaRPr lang="en-US"/>
        </a:p>
      </dgm:t>
    </dgm:pt>
    <dgm:pt modelId="{0942CD1A-1FFF-49FD-8D0E-2A359FD6F58B}" type="sibTrans" cxnId="{1B393F5B-4022-4CB9-B82D-736317458396}">
      <dgm:prSet/>
      <dgm:spPr/>
      <dgm:t>
        <a:bodyPr/>
        <a:lstStyle/>
        <a:p>
          <a:endParaRPr lang="en-US"/>
        </a:p>
      </dgm:t>
    </dgm:pt>
    <dgm:pt modelId="{270E7C4A-8990-4033-A3E0-7E470B5CFCDE}">
      <dgm:prSet/>
      <dgm:spPr/>
      <dgm:t>
        <a:bodyPr/>
        <a:lstStyle/>
        <a:p>
          <a:r>
            <a:rPr lang="en-US"/>
            <a:t>Hejjas, K., Miller, G. and Scarles, C., 2019. “It’s like hating puppies!” Employee disengagement and corporate social responsibility. Journal of Business Ethics, 157(2), pp.319-337.</a:t>
          </a:r>
        </a:p>
      </dgm:t>
    </dgm:pt>
    <dgm:pt modelId="{224A3181-041D-4BEB-9752-D5FDF2C0A6D8}" type="parTrans" cxnId="{22A97E29-1FEC-4A33-B7B2-2F56211ACB47}">
      <dgm:prSet/>
      <dgm:spPr/>
      <dgm:t>
        <a:bodyPr/>
        <a:lstStyle/>
        <a:p>
          <a:endParaRPr lang="en-US"/>
        </a:p>
      </dgm:t>
    </dgm:pt>
    <dgm:pt modelId="{9EDB2250-86CF-42E0-94B4-D5266C6F9AE5}" type="sibTrans" cxnId="{22A97E29-1FEC-4A33-B7B2-2F56211ACB47}">
      <dgm:prSet/>
      <dgm:spPr/>
      <dgm:t>
        <a:bodyPr/>
        <a:lstStyle/>
        <a:p>
          <a:endParaRPr lang="en-US"/>
        </a:p>
      </dgm:t>
    </dgm:pt>
    <dgm:pt modelId="{BF80262D-6CFD-4FC7-9947-AC49FD9B9F40}">
      <dgm:prSet/>
      <dgm:spPr/>
      <dgm:t>
        <a:bodyPr/>
        <a:lstStyle/>
        <a:p>
          <a:r>
            <a:rPr lang="en-US"/>
            <a:t>Johnson, K.R., Park, S. and Bartlett, K.R., 2018. Perceptions of customer service orientation, training, and employee engagement in Jamaica’s hospitality sector. European Journal of Training and Development.</a:t>
          </a:r>
        </a:p>
      </dgm:t>
    </dgm:pt>
    <dgm:pt modelId="{AE44A9BF-6EEC-42D7-A2AC-3AC99C19970B}" type="parTrans" cxnId="{C00F3CA8-3A08-48A5-84AA-C113CD3F3851}">
      <dgm:prSet/>
      <dgm:spPr/>
      <dgm:t>
        <a:bodyPr/>
        <a:lstStyle/>
        <a:p>
          <a:endParaRPr lang="en-US"/>
        </a:p>
      </dgm:t>
    </dgm:pt>
    <dgm:pt modelId="{7DEB80AC-D2C5-42D3-8E19-7F5C223EDEE1}" type="sibTrans" cxnId="{C00F3CA8-3A08-48A5-84AA-C113CD3F3851}">
      <dgm:prSet/>
      <dgm:spPr/>
      <dgm:t>
        <a:bodyPr/>
        <a:lstStyle/>
        <a:p>
          <a:endParaRPr lang="en-US"/>
        </a:p>
      </dgm:t>
    </dgm:pt>
    <dgm:pt modelId="{3359D5A0-9A65-4456-875C-6E0BF8106045}">
      <dgm:prSet/>
      <dgm:spPr/>
      <dgm:t>
        <a:bodyPr/>
        <a:lstStyle/>
        <a:p>
          <a:r>
            <a:rPr lang="en-US"/>
            <a:t>Kang, H.J.A. and Busser, J.A., 2018. Impact of service climate and psychological capital on employee engagement: The role of organizational hierarchy. International Journal of Hospitality Management, 75, pp.1-9.</a:t>
          </a:r>
        </a:p>
      </dgm:t>
    </dgm:pt>
    <dgm:pt modelId="{0AF5B89E-6065-4F95-8826-93BFC8E2088B}" type="parTrans" cxnId="{9222E002-968C-42F4-84EB-871DB09B9C3F}">
      <dgm:prSet/>
      <dgm:spPr/>
      <dgm:t>
        <a:bodyPr/>
        <a:lstStyle/>
        <a:p>
          <a:endParaRPr lang="en-US"/>
        </a:p>
      </dgm:t>
    </dgm:pt>
    <dgm:pt modelId="{7C38C15C-4D19-4B5C-8F06-4E9BFEECF516}" type="sibTrans" cxnId="{9222E002-968C-42F4-84EB-871DB09B9C3F}">
      <dgm:prSet/>
      <dgm:spPr/>
      <dgm:t>
        <a:bodyPr/>
        <a:lstStyle/>
        <a:p>
          <a:endParaRPr lang="en-US"/>
        </a:p>
      </dgm:t>
    </dgm:pt>
    <dgm:pt modelId="{87412FE7-A241-4E48-874F-F50D80A4AC63}">
      <dgm:prSet/>
      <dgm:spPr/>
      <dgm:t>
        <a:bodyPr/>
        <a:lstStyle/>
        <a:p>
          <a:r>
            <a:rPr lang="en-US"/>
            <a:t>Kim, J.S. and Ausar, K., 2018. The impact of using a virtual employee engagement platform (VEEP) on employee engagement and intention to stay. International Journal of Contemporary Hospitality Management.</a:t>
          </a:r>
        </a:p>
      </dgm:t>
    </dgm:pt>
    <dgm:pt modelId="{3F71DAE8-21BC-48C3-AD6E-81BE09FF8EB0}" type="parTrans" cxnId="{CBF60D1E-383B-490D-BCD6-E904E42F9B90}">
      <dgm:prSet/>
      <dgm:spPr/>
      <dgm:t>
        <a:bodyPr/>
        <a:lstStyle/>
        <a:p>
          <a:endParaRPr lang="en-US"/>
        </a:p>
      </dgm:t>
    </dgm:pt>
    <dgm:pt modelId="{08CD0F0A-EE3B-4C72-8525-C19BF1FD3CF2}" type="sibTrans" cxnId="{CBF60D1E-383B-490D-BCD6-E904E42F9B90}">
      <dgm:prSet/>
      <dgm:spPr/>
      <dgm:t>
        <a:bodyPr/>
        <a:lstStyle/>
        <a:p>
          <a:endParaRPr lang="en-US"/>
        </a:p>
      </dgm:t>
    </dgm:pt>
    <dgm:pt modelId="{86486469-FAEC-46AF-989F-974EE2F9B1AF}">
      <dgm:prSet/>
      <dgm:spPr/>
      <dgm:t>
        <a:bodyPr/>
        <a:lstStyle/>
        <a:p>
          <a:r>
            <a:rPr lang="en-US"/>
            <a:t>Milliman, J., Gatling, A. and Kim, J.S., 2018. The effect of workplace spirituality on hospitality employee engagement, intention to stay, and service delivery. Journal of Hospitality and Tourism Management, 35, pp.56-65.</a:t>
          </a:r>
        </a:p>
      </dgm:t>
    </dgm:pt>
    <dgm:pt modelId="{71878A4B-F716-4762-86FE-B8E330F59985}" type="parTrans" cxnId="{1DDAB249-92AE-4E62-A87E-9318393FB28C}">
      <dgm:prSet/>
      <dgm:spPr/>
      <dgm:t>
        <a:bodyPr/>
        <a:lstStyle/>
        <a:p>
          <a:endParaRPr lang="en-US"/>
        </a:p>
      </dgm:t>
    </dgm:pt>
    <dgm:pt modelId="{5A9222FC-65E3-46D9-AC25-B9232B1F90EB}" type="sibTrans" cxnId="{1DDAB249-92AE-4E62-A87E-9318393FB28C}">
      <dgm:prSet/>
      <dgm:spPr/>
      <dgm:t>
        <a:bodyPr/>
        <a:lstStyle/>
        <a:p>
          <a:endParaRPr lang="en-US"/>
        </a:p>
      </dgm:t>
    </dgm:pt>
    <dgm:pt modelId="{C4429871-1AD0-446F-B2DE-48ADD7F879ED}">
      <dgm:prSet/>
      <dgm:spPr/>
      <dgm:t>
        <a:bodyPr/>
        <a:lstStyle/>
        <a:p>
          <a:r>
            <a:rPr lang="en-US"/>
            <a:t>Nazir, O. and Islam, J.U., 2020. Effect of CSR activities on meaningfulness, compassion, and employee engagement: A sense-making theoretical approach. International Journal of Hospitality Management, 90, p.102630.</a:t>
          </a:r>
        </a:p>
      </dgm:t>
    </dgm:pt>
    <dgm:pt modelId="{47950CAA-4A0D-45C7-BE34-FDC394E3B936}" type="parTrans" cxnId="{53880266-1FE7-454E-BAA8-AD4DCEFFB239}">
      <dgm:prSet/>
      <dgm:spPr/>
      <dgm:t>
        <a:bodyPr/>
        <a:lstStyle/>
        <a:p>
          <a:endParaRPr lang="en-US"/>
        </a:p>
      </dgm:t>
    </dgm:pt>
    <dgm:pt modelId="{FB2B1789-7027-4362-9A47-6A7999D4B0E9}" type="sibTrans" cxnId="{53880266-1FE7-454E-BAA8-AD4DCEFFB239}">
      <dgm:prSet/>
      <dgm:spPr/>
      <dgm:t>
        <a:bodyPr/>
        <a:lstStyle/>
        <a:p>
          <a:endParaRPr lang="en-US"/>
        </a:p>
      </dgm:t>
    </dgm:pt>
    <dgm:pt modelId="{2F108810-9A9E-4844-869C-F7D37713B698}" type="pres">
      <dgm:prSet presAssocID="{0DC6DFA2-D6AD-478A-BB4A-AFB70B6A0DA1}" presName="vert0" presStyleCnt="0">
        <dgm:presLayoutVars>
          <dgm:dir/>
          <dgm:animOne val="branch"/>
          <dgm:animLvl val="lvl"/>
        </dgm:presLayoutVars>
      </dgm:prSet>
      <dgm:spPr/>
    </dgm:pt>
    <dgm:pt modelId="{509D2488-25CB-4D48-8184-9B19EA3F62B8}" type="pres">
      <dgm:prSet presAssocID="{3DB6CBEF-0738-43B3-A9C4-78DD540C55B9}" presName="thickLine" presStyleLbl="alignNode1" presStyleIdx="0" presStyleCnt="12"/>
      <dgm:spPr/>
    </dgm:pt>
    <dgm:pt modelId="{5B4A414E-6AB2-4817-874D-E1CA927502B1}" type="pres">
      <dgm:prSet presAssocID="{3DB6CBEF-0738-43B3-A9C4-78DD540C55B9}" presName="horz1" presStyleCnt="0"/>
      <dgm:spPr/>
    </dgm:pt>
    <dgm:pt modelId="{B6E6DF65-9675-4226-B368-972E4128952C}" type="pres">
      <dgm:prSet presAssocID="{3DB6CBEF-0738-43B3-A9C4-78DD540C55B9}" presName="tx1" presStyleLbl="revTx" presStyleIdx="0" presStyleCnt="12"/>
      <dgm:spPr/>
    </dgm:pt>
    <dgm:pt modelId="{7F1748B2-0F72-4AA0-9A2B-8D35AB6620EF}" type="pres">
      <dgm:prSet presAssocID="{3DB6CBEF-0738-43B3-A9C4-78DD540C55B9}" presName="vert1" presStyleCnt="0"/>
      <dgm:spPr/>
    </dgm:pt>
    <dgm:pt modelId="{6F4C2FA3-3DB7-468B-9857-7CA5F626C140}" type="pres">
      <dgm:prSet presAssocID="{6CA932D4-8A28-4CDD-9C12-70E41B5ACBD3}" presName="thickLine" presStyleLbl="alignNode1" presStyleIdx="1" presStyleCnt="12"/>
      <dgm:spPr/>
    </dgm:pt>
    <dgm:pt modelId="{09751F3E-CDF8-4171-A36C-F4C15C77B714}" type="pres">
      <dgm:prSet presAssocID="{6CA932D4-8A28-4CDD-9C12-70E41B5ACBD3}" presName="horz1" presStyleCnt="0"/>
      <dgm:spPr/>
    </dgm:pt>
    <dgm:pt modelId="{67C13582-B7CD-4F17-A37F-FBACEC4638DE}" type="pres">
      <dgm:prSet presAssocID="{6CA932D4-8A28-4CDD-9C12-70E41B5ACBD3}" presName="tx1" presStyleLbl="revTx" presStyleIdx="1" presStyleCnt="12"/>
      <dgm:spPr/>
    </dgm:pt>
    <dgm:pt modelId="{58270302-ECD1-401E-9C32-C2AFC54FD65A}" type="pres">
      <dgm:prSet presAssocID="{6CA932D4-8A28-4CDD-9C12-70E41B5ACBD3}" presName="vert1" presStyleCnt="0"/>
      <dgm:spPr/>
    </dgm:pt>
    <dgm:pt modelId="{7237137A-7AEA-440C-802F-0928433ECDA8}" type="pres">
      <dgm:prSet presAssocID="{AEED994A-1DFA-4169-BD38-53942B0A17D9}" presName="thickLine" presStyleLbl="alignNode1" presStyleIdx="2" presStyleCnt="12"/>
      <dgm:spPr/>
    </dgm:pt>
    <dgm:pt modelId="{32DE14F6-1AB8-4BB2-B633-B687DF49DA14}" type="pres">
      <dgm:prSet presAssocID="{AEED994A-1DFA-4169-BD38-53942B0A17D9}" presName="horz1" presStyleCnt="0"/>
      <dgm:spPr/>
    </dgm:pt>
    <dgm:pt modelId="{EDB822E2-449E-41A0-A1C0-0E5B666F19B9}" type="pres">
      <dgm:prSet presAssocID="{AEED994A-1DFA-4169-BD38-53942B0A17D9}" presName="tx1" presStyleLbl="revTx" presStyleIdx="2" presStyleCnt="12"/>
      <dgm:spPr/>
    </dgm:pt>
    <dgm:pt modelId="{F9642CAA-D884-41DB-93B0-9E01360374EF}" type="pres">
      <dgm:prSet presAssocID="{AEED994A-1DFA-4169-BD38-53942B0A17D9}" presName="vert1" presStyleCnt="0"/>
      <dgm:spPr/>
    </dgm:pt>
    <dgm:pt modelId="{8827FFC5-63DD-4871-A5DA-AA87731A8A8A}" type="pres">
      <dgm:prSet presAssocID="{EB7E2FC3-0E8C-4BB1-978B-387913E98EA2}" presName="thickLine" presStyleLbl="alignNode1" presStyleIdx="3" presStyleCnt="12"/>
      <dgm:spPr/>
    </dgm:pt>
    <dgm:pt modelId="{A3F2F203-EAC4-4403-8B7D-FE938132B03E}" type="pres">
      <dgm:prSet presAssocID="{EB7E2FC3-0E8C-4BB1-978B-387913E98EA2}" presName="horz1" presStyleCnt="0"/>
      <dgm:spPr/>
    </dgm:pt>
    <dgm:pt modelId="{3B83367D-810A-4775-A0E4-A636736EE648}" type="pres">
      <dgm:prSet presAssocID="{EB7E2FC3-0E8C-4BB1-978B-387913E98EA2}" presName="tx1" presStyleLbl="revTx" presStyleIdx="3" presStyleCnt="12"/>
      <dgm:spPr/>
    </dgm:pt>
    <dgm:pt modelId="{C45DC252-249D-48D1-AF57-BEC2488FF830}" type="pres">
      <dgm:prSet presAssocID="{EB7E2FC3-0E8C-4BB1-978B-387913E98EA2}" presName="vert1" presStyleCnt="0"/>
      <dgm:spPr/>
    </dgm:pt>
    <dgm:pt modelId="{D6B24DD6-923F-4212-95C3-0D80BFA4D96B}" type="pres">
      <dgm:prSet presAssocID="{77C933A4-6CFA-4328-9A35-D3E1731D7EE4}" presName="thickLine" presStyleLbl="alignNode1" presStyleIdx="4" presStyleCnt="12"/>
      <dgm:spPr/>
    </dgm:pt>
    <dgm:pt modelId="{678B451C-7A1A-49C2-9846-E731A01B6D1A}" type="pres">
      <dgm:prSet presAssocID="{77C933A4-6CFA-4328-9A35-D3E1731D7EE4}" presName="horz1" presStyleCnt="0"/>
      <dgm:spPr/>
    </dgm:pt>
    <dgm:pt modelId="{2A906DEE-7272-4A92-A445-EF0991E255A0}" type="pres">
      <dgm:prSet presAssocID="{77C933A4-6CFA-4328-9A35-D3E1731D7EE4}" presName="tx1" presStyleLbl="revTx" presStyleIdx="4" presStyleCnt="12"/>
      <dgm:spPr/>
    </dgm:pt>
    <dgm:pt modelId="{2D6C87F0-F0A8-4318-A7E7-B416AC588B01}" type="pres">
      <dgm:prSet presAssocID="{77C933A4-6CFA-4328-9A35-D3E1731D7EE4}" presName="vert1" presStyleCnt="0"/>
      <dgm:spPr/>
    </dgm:pt>
    <dgm:pt modelId="{45C20948-560E-4C03-B9BD-D9FD177E56AD}" type="pres">
      <dgm:prSet presAssocID="{37A74229-B738-41F9-93BE-2823897FA9B3}" presName="thickLine" presStyleLbl="alignNode1" presStyleIdx="5" presStyleCnt="12"/>
      <dgm:spPr/>
    </dgm:pt>
    <dgm:pt modelId="{B4B3912B-1EC6-4B67-BB9E-1A3B47BB8F12}" type="pres">
      <dgm:prSet presAssocID="{37A74229-B738-41F9-93BE-2823897FA9B3}" presName="horz1" presStyleCnt="0"/>
      <dgm:spPr/>
    </dgm:pt>
    <dgm:pt modelId="{9630925A-C5E2-4049-B745-A857E87BFF6B}" type="pres">
      <dgm:prSet presAssocID="{37A74229-B738-41F9-93BE-2823897FA9B3}" presName="tx1" presStyleLbl="revTx" presStyleIdx="5" presStyleCnt="12"/>
      <dgm:spPr/>
    </dgm:pt>
    <dgm:pt modelId="{6FE2B574-8003-4BFA-9D42-11C2B4E2FD01}" type="pres">
      <dgm:prSet presAssocID="{37A74229-B738-41F9-93BE-2823897FA9B3}" presName="vert1" presStyleCnt="0"/>
      <dgm:spPr/>
    </dgm:pt>
    <dgm:pt modelId="{A0FE4403-42E6-4443-8C4B-AD1BE01C2FD4}" type="pres">
      <dgm:prSet presAssocID="{270E7C4A-8990-4033-A3E0-7E470B5CFCDE}" presName="thickLine" presStyleLbl="alignNode1" presStyleIdx="6" presStyleCnt="12"/>
      <dgm:spPr/>
    </dgm:pt>
    <dgm:pt modelId="{2ACA0D9B-7294-422F-90A6-C72E5953C6EB}" type="pres">
      <dgm:prSet presAssocID="{270E7C4A-8990-4033-A3E0-7E470B5CFCDE}" presName="horz1" presStyleCnt="0"/>
      <dgm:spPr/>
    </dgm:pt>
    <dgm:pt modelId="{BFAA3967-BDC4-463B-93FF-1C28BA74F2C3}" type="pres">
      <dgm:prSet presAssocID="{270E7C4A-8990-4033-A3E0-7E470B5CFCDE}" presName="tx1" presStyleLbl="revTx" presStyleIdx="6" presStyleCnt="12"/>
      <dgm:spPr/>
    </dgm:pt>
    <dgm:pt modelId="{6E413F80-9C71-4EFC-87D0-E2B1E6D15380}" type="pres">
      <dgm:prSet presAssocID="{270E7C4A-8990-4033-A3E0-7E470B5CFCDE}" presName="vert1" presStyleCnt="0"/>
      <dgm:spPr/>
    </dgm:pt>
    <dgm:pt modelId="{E553565D-AE7A-494F-90A1-FF32504D3CDB}" type="pres">
      <dgm:prSet presAssocID="{BF80262D-6CFD-4FC7-9947-AC49FD9B9F40}" presName="thickLine" presStyleLbl="alignNode1" presStyleIdx="7" presStyleCnt="12"/>
      <dgm:spPr/>
    </dgm:pt>
    <dgm:pt modelId="{79E40DEC-F7F2-4994-A8A1-17917C724300}" type="pres">
      <dgm:prSet presAssocID="{BF80262D-6CFD-4FC7-9947-AC49FD9B9F40}" presName="horz1" presStyleCnt="0"/>
      <dgm:spPr/>
    </dgm:pt>
    <dgm:pt modelId="{5E684C2D-2B81-4290-965F-56619C239ADD}" type="pres">
      <dgm:prSet presAssocID="{BF80262D-6CFD-4FC7-9947-AC49FD9B9F40}" presName="tx1" presStyleLbl="revTx" presStyleIdx="7" presStyleCnt="12"/>
      <dgm:spPr/>
    </dgm:pt>
    <dgm:pt modelId="{CB146F34-4DFC-4F96-A95A-9BE9ADE72EE0}" type="pres">
      <dgm:prSet presAssocID="{BF80262D-6CFD-4FC7-9947-AC49FD9B9F40}" presName="vert1" presStyleCnt="0"/>
      <dgm:spPr/>
    </dgm:pt>
    <dgm:pt modelId="{6D55242B-E5FE-46EA-AAD3-9086BF0DD7EB}" type="pres">
      <dgm:prSet presAssocID="{3359D5A0-9A65-4456-875C-6E0BF8106045}" presName="thickLine" presStyleLbl="alignNode1" presStyleIdx="8" presStyleCnt="12"/>
      <dgm:spPr/>
    </dgm:pt>
    <dgm:pt modelId="{49C45BCF-568D-4C95-9321-D013A522DDB7}" type="pres">
      <dgm:prSet presAssocID="{3359D5A0-9A65-4456-875C-6E0BF8106045}" presName="horz1" presStyleCnt="0"/>
      <dgm:spPr/>
    </dgm:pt>
    <dgm:pt modelId="{9D90E630-7C2B-4617-8A5E-CF22DE2DBC6B}" type="pres">
      <dgm:prSet presAssocID="{3359D5A0-9A65-4456-875C-6E0BF8106045}" presName="tx1" presStyleLbl="revTx" presStyleIdx="8" presStyleCnt="12"/>
      <dgm:spPr/>
    </dgm:pt>
    <dgm:pt modelId="{21D8E87D-7754-44B8-B8E3-E48E295BC2D2}" type="pres">
      <dgm:prSet presAssocID="{3359D5A0-9A65-4456-875C-6E0BF8106045}" presName="vert1" presStyleCnt="0"/>
      <dgm:spPr/>
    </dgm:pt>
    <dgm:pt modelId="{3D0EFA25-9A68-4533-BECF-83093CF14455}" type="pres">
      <dgm:prSet presAssocID="{87412FE7-A241-4E48-874F-F50D80A4AC63}" presName="thickLine" presStyleLbl="alignNode1" presStyleIdx="9" presStyleCnt="12"/>
      <dgm:spPr/>
    </dgm:pt>
    <dgm:pt modelId="{9174BB5F-C9BE-4E27-8CF1-9A3DCB70D1C9}" type="pres">
      <dgm:prSet presAssocID="{87412FE7-A241-4E48-874F-F50D80A4AC63}" presName="horz1" presStyleCnt="0"/>
      <dgm:spPr/>
    </dgm:pt>
    <dgm:pt modelId="{B6D538EF-CD18-4259-9F2B-1160DB638CB0}" type="pres">
      <dgm:prSet presAssocID="{87412FE7-A241-4E48-874F-F50D80A4AC63}" presName="tx1" presStyleLbl="revTx" presStyleIdx="9" presStyleCnt="12"/>
      <dgm:spPr/>
    </dgm:pt>
    <dgm:pt modelId="{AEB32968-75C8-4928-8CDC-3B7A60C5DE85}" type="pres">
      <dgm:prSet presAssocID="{87412FE7-A241-4E48-874F-F50D80A4AC63}" presName="vert1" presStyleCnt="0"/>
      <dgm:spPr/>
    </dgm:pt>
    <dgm:pt modelId="{DF9CC449-B0FA-4522-81E1-5C152094BADA}" type="pres">
      <dgm:prSet presAssocID="{86486469-FAEC-46AF-989F-974EE2F9B1AF}" presName="thickLine" presStyleLbl="alignNode1" presStyleIdx="10" presStyleCnt="12"/>
      <dgm:spPr/>
    </dgm:pt>
    <dgm:pt modelId="{C8EAB7D9-2507-41D0-BB47-936E4F08E630}" type="pres">
      <dgm:prSet presAssocID="{86486469-FAEC-46AF-989F-974EE2F9B1AF}" presName="horz1" presStyleCnt="0"/>
      <dgm:spPr/>
    </dgm:pt>
    <dgm:pt modelId="{4DDB3192-0CB0-4C48-B2D3-C09619D283E6}" type="pres">
      <dgm:prSet presAssocID="{86486469-FAEC-46AF-989F-974EE2F9B1AF}" presName="tx1" presStyleLbl="revTx" presStyleIdx="10" presStyleCnt="12"/>
      <dgm:spPr/>
    </dgm:pt>
    <dgm:pt modelId="{EAFC2EE2-8E1A-4909-B6B3-417FD28FCF34}" type="pres">
      <dgm:prSet presAssocID="{86486469-FAEC-46AF-989F-974EE2F9B1AF}" presName="vert1" presStyleCnt="0"/>
      <dgm:spPr/>
    </dgm:pt>
    <dgm:pt modelId="{81257FED-69EB-445B-A73A-3F8ED21545D1}" type="pres">
      <dgm:prSet presAssocID="{C4429871-1AD0-446F-B2DE-48ADD7F879ED}" presName="thickLine" presStyleLbl="alignNode1" presStyleIdx="11" presStyleCnt="12"/>
      <dgm:spPr/>
    </dgm:pt>
    <dgm:pt modelId="{06BED98F-6467-4178-B1F2-04870A76F7A4}" type="pres">
      <dgm:prSet presAssocID="{C4429871-1AD0-446F-B2DE-48ADD7F879ED}" presName="horz1" presStyleCnt="0"/>
      <dgm:spPr/>
    </dgm:pt>
    <dgm:pt modelId="{3084DAF5-AFCD-4DF1-BCCE-5DE42A98F51E}" type="pres">
      <dgm:prSet presAssocID="{C4429871-1AD0-446F-B2DE-48ADD7F879ED}" presName="tx1" presStyleLbl="revTx" presStyleIdx="11" presStyleCnt="12"/>
      <dgm:spPr/>
    </dgm:pt>
    <dgm:pt modelId="{12A01D5B-CF34-4FF8-B2F3-17FC31D3742C}" type="pres">
      <dgm:prSet presAssocID="{C4429871-1AD0-446F-B2DE-48ADD7F879ED}" presName="vert1" presStyleCnt="0"/>
      <dgm:spPr/>
    </dgm:pt>
  </dgm:ptLst>
  <dgm:cxnLst>
    <dgm:cxn modelId="{9222E002-968C-42F4-84EB-871DB09B9C3F}" srcId="{0DC6DFA2-D6AD-478A-BB4A-AFB70B6A0DA1}" destId="{3359D5A0-9A65-4456-875C-6E0BF8106045}" srcOrd="8" destOrd="0" parTransId="{0AF5B89E-6065-4F95-8826-93BFC8E2088B}" sibTransId="{7C38C15C-4D19-4B5C-8F06-4E9BFEECF516}"/>
    <dgm:cxn modelId="{CBF60D1E-383B-490D-BCD6-E904E42F9B90}" srcId="{0DC6DFA2-D6AD-478A-BB4A-AFB70B6A0DA1}" destId="{87412FE7-A241-4E48-874F-F50D80A4AC63}" srcOrd="9" destOrd="0" parTransId="{3F71DAE8-21BC-48C3-AD6E-81BE09FF8EB0}" sibTransId="{08CD0F0A-EE3B-4C72-8525-C19BF1FD3CF2}"/>
    <dgm:cxn modelId="{9D954126-CCCF-479C-AA0A-75489DA7EEF9}" type="presOf" srcId="{AEED994A-1DFA-4169-BD38-53942B0A17D9}" destId="{EDB822E2-449E-41A0-A1C0-0E5B666F19B9}" srcOrd="0" destOrd="0" presId="urn:microsoft.com/office/officeart/2008/layout/LinedList"/>
    <dgm:cxn modelId="{22A97E29-1FEC-4A33-B7B2-2F56211ACB47}" srcId="{0DC6DFA2-D6AD-478A-BB4A-AFB70B6A0DA1}" destId="{270E7C4A-8990-4033-A3E0-7E470B5CFCDE}" srcOrd="6" destOrd="0" parTransId="{224A3181-041D-4BEB-9752-D5FDF2C0A6D8}" sibTransId="{9EDB2250-86CF-42E0-94B4-D5266C6F9AE5}"/>
    <dgm:cxn modelId="{A169663A-E85E-459F-AD06-D63C22E2CBA1}" type="presOf" srcId="{3359D5A0-9A65-4456-875C-6E0BF8106045}" destId="{9D90E630-7C2B-4617-8A5E-CF22DE2DBC6B}" srcOrd="0" destOrd="0" presId="urn:microsoft.com/office/officeart/2008/layout/LinedList"/>
    <dgm:cxn modelId="{4DB94D3B-6BA6-46F5-BF40-96D2921663E7}" type="presOf" srcId="{37A74229-B738-41F9-93BE-2823897FA9B3}" destId="{9630925A-C5E2-4049-B745-A857E87BFF6B}" srcOrd="0" destOrd="0" presId="urn:microsoft.com/office/officeart/2008/layout/LinedList"/>
    <dgm:cxn modelId="{1B393F5B-4022-4CB9-B82D-736317458396}" srcId="{0DC6DFA2-D6AD-478A-BB4A-AFB70B6A0DA1}" destId="{37A74229-B738-41F9-93BE-2823897FA9B3}" srcOrd="5" destOrd="0" parTransId="{1771F506-7ACB-41EF-A4BB-81BC53912591}" sibTransId="{0942CD1A-1FFF-49FD-8D0E-2A359FD6F58B}"/>
    <dgm:cxn modelId="{53880266-1FE7-454E-BAA8-AD4DCEFFB239}" srcId="{0DC6DFA2-D6AD-478A-BB4A-AFB70B6A0DA1}" destId="{C4429871-1AD0-446F-B2DE-48ADD7F879ED}" srcOrd="11" destOrd="0" parTransId="{47950CAA-4A0D-45C7-BE34-FDC394E3B936}" sibTransId="{FB2B1789-7027-4362-9A47-6A7999D4B0E9}"/>
    <dgm:cxn modelId="{1DDAB249-92AE-4E62-A87E-9318393FB28C}" srcId="{0DC6DFA2-D6AD-478A-BB4A-AFB70B6A0DA1}" destId="{86486469-FAEC-46AF-989F-974EE2F9B1AF}" srcOrd="10" destOrd="0" parTransId="{71878A4B-F716-4762-86FE-B8E330F59985}" sibTransId="{5A9222FC-65E3-46D9-AC25-B9232B1F90EB}"/>
    <dgm:cxn modelId="{7552FB4B-4C3F-4288-9D98-FD7A55A0A82D}" srcId="{0DC6DFA2-D6AD-478A-BB4A-AFB70B6A0DA1}" destId="{EB7E2FC3-0E8C-4BB1-978B-387913E98EA2}" srcOrd="3" destOrd="0" parTransId="{42171270-2607-4085-9332-574254E27839}" sibTransId="{AB8D25A6-A85C-4BD6-9093-190043063067}"/>
    <dgm:cxn modelId="{54C84C4C-DD19-4BE7-A98A-CC50ED673C5E}" type="presOf" srcId="{BF80262D-6CFD-4FC7-9947-AC49FD9B9F40}" destId="{5E684C2D-2B81-4290-965F-56619C239ADD}" srcOrd="0" destOrd="0" presId="urn:microsoft.com/office/officeart/2008/layout/LinedList"/>
    <dgm:cxn modelId="{2F62BA72-8B3A-4CAF-959E-1473F29E9B17}" type="presOf" srcId="{3DB6CBEF-0738-43B3-A9C4-78DD540C55B9}" destId="{B6E6DF65-9675-4226-B368-972E4128952C}" srcOrd="0" destOrd="0" presId="urn:microsoft.com/office/officeart/2008/layout/LinedList"/>
    <dgm:cxn modelId="{9FA07E75-9D32-48E6-A593-F03FE8258036}" type="presOf" srcId="{EB7E2FC3-0E8C-4BB1-978B-387913E98EA2}" destId="{3B83367D-810A-4775-A0E4-A636736EE648}" srcOrd="0" destOrd="0" presId="urn:microsoft.com/office/officeart/2008/layout/LinedList"/>
    <dgm:cxn modelId="{481E3B83-2082-47DE-8564-53298348E719}" type="presOf" srcId="{270E7C4A-8990-4033-A3E0-7E470B5CFCDE}" destId="{BFAA3967-BDC4-463B-93FF-1C28BA74F2C3}" srcOrd="0" destOrd="0" presId="urn:microsoft.com/office/officeart/2008/layout/LinedList"/>
    <dgm:cxn modelId="{FD1AC885-BD36-45F1-9EA7-046687231CCA}" srcId="{0DC6DFA2-D6AD-478A-BB4A-AFB70B6A0DA1}" destId="{6CA932D4-8A28-4CDD-9C12-70E41B5ACBD3}" srcOrd="1" destOrd="0" parTransId="{B3512419-6DF6-4FDD-9608-E121AFD0608D}" sibTransId="{8F11D5F2-AD3D-48C2-8C63-E234923E7578}"/>
    <dgm:cxn modelId="{7D4C2B8C-7B94-4F08-9296-1FE36958B5EB}" type="presOf" srcId="{77C933A4-6CFA-4328-9A35-D3E1731D7EE4}" destId="{2A906DEE-7272-4A92-A445-EF0991E255A0}" srcOrd="0" destOrd="0" presId="urn:microsoft.com/office/officeart/2008/layout/LinedList"/>
    <dgm:cxn modelId="{E153C89F-8820-4731-893B-56B712DC6E51}" srcId="{0DC6DFA2-D6AD-478A-BB4A-AFB70B6A0DA1}" destId="{AEED994A-1DFA-4169-BD38-53942B0A17D9}" srcOrd="2" destOrd="0" parTransId="{95BEA1B0-8EF3-4FB7-A6F4-61669CF2749A}" sibTransId="{17BF7FF5-DF7B-436C-BFC0-EBD1D7006B07}"/>
    <dgm:cxn modelId="{C40803A5-59F4-417F-9E81-A373BC0F6D2F}" srcId="{0DC6DFA2-D6AD-478A-BB4A-AFB70B6A0DA1}" destId="{3DB6CBEF-0738-43B3-A9C4-78DD540C55B9}" srcOrd="0" destOrd="0" parTransId="{CFE3B980-425D-48BA-B9AF-6051E1CACCCF}" sibTransId="{E66DBD78-3E62-4205-8C53-958D506AB627}"/>
    <dgm:cxn modelId="{C00F3CA8-3A08-48A5-84AA-C113CD3F3851}" srcId="{0DC6DFA2-D6AD-478A-BB4A-AFB70B6A0DA1}" destId="{BF80262D-6CFD-4FC7-9947-AC49FD9B9F40}" srcOrd="7" destOrd="0" parTransId="{AE44A9BF-6EEC-42D7-A2AC-3AC99C19970B}" sibTransId="{7DEB80AC-D2C5-42D3-8E19-7F5C223EDEE1}"/>
    <dgm:cxn modelId="{49CDAFB2-3E50-4F11-9948-7C10AFF43FDA}" srcId="{0DC6DFA2-D6AD-478A-BB4A-AFB70B6A0DA1}" destId="{77C933A4-6CFA-4328-9A35-D3E1731D7EE4}" srcOrd="4" destOrd="0" parTransId="{6BFBD652-D455-4573-AF8D-6BB97CA63692}" sibTransId="{45D532AC-D826-4BAB-8927-DA439B0329EB}"/>
    <dgm:cxn modelId="{630BADBC-51ED-440B-B3F7-A52169870F55}" type="presOf" srcId="{6CA932D4-8A28-4CDD-9C12-70E41B5ACBD3}" destId="{67C13582-B7CD-4F17-A37F-FBACEC4638DE}" srcOrd="0" destOrd="0" presId="urn:microsoft.com/office/officeart/2008/layout/LinedList"/>
    <dgm:cxn modelId="{BD96ACC7-B4FA-45EC-99E5-E6AA4049EAC0}" type="presOf" srcId="{C4429871-1AD0-446F-B2DE-48ADD7F879ED}" destId="{3084DAF5-AFCD-4DF1-BCCE-5DE42A98F51E}" srcOrd="0" destOrd="0" presId="urn:microsoft.com/office/officeart/2008/layout/LinedList"/>
    <dgm:cxn modelId="{735AFCD1-859B-4B77-AB74-507880E2FDDB}" type="presOf" srcId="{87412FE7-A241-4E48-874F-F50D80A4AC63}" destId="{B6D538EF-CD18-4259-9F2B-1160DB638CB0}" srcOrd="0" destOrd="0" presId="urn:microsoft.com/office/officeart/2008/layout/LinedList"/>
    <dgm:cxn modelId="{1BDB6CD2-56BC-4E65-A8CD-358E340C5956}" type="presOf" srcId="{86486469-FAEC-46AF-989F-974EE2F9B1AF}" destId="{4DDB3192-0CB0-4C48-B2D3-C09619D283E6}" srcOrd="0" destOrd="0" presId="urn:microsoft.com/office/officeart/2008/layout/LinedList"/>
    <dgm:cxn modelId="{42EEFAE2-07ED-4DC2-B217-FC2B7CD63A52}" type="presOf" srcId="{0DC6DFA2-D6AD-478A-BB4A-AFB70B6A0DA1}" destId="{2F108810-9A9E-4844-869C-F7D37713B698}" srcOrd="0" destOrd="0" presId="urn:microsoft.com/office/officeart/2008/layout/LinedList"/>
    <dgm:cxn modelId="{B5DB701F-97F0-4F59-B524-3FF3054D1836}" type="presParOf" srcId="{2F108810-9A9E-4844-869C-F7D37713B698}" destId="{509D2488-25CB-4D48-8184-9B19EA3F62B8}" srcOrd="0" destOrd="0" presId="urn:microsoft.com/office/officeart/2008/layout/LinedList"/>
    <dgm:cxn modelId="{F77B9938-1E27-4906-9B9E-A00FE9D8DED3}" type="presParOf" srcId="{2F108810-9A9E-4844-869C-F7D37713B698}" destId="{5B4A414E-6AB2-4817-874D-E1CA927502B1}" srcOrd="1" destOrd="0" presId="urn:microsoft.com/office/officeart/2008/layout/LinedList"/>
    <dgm:cxn modelId="{C38F6D92-C66A-43E9-9B05-1DE509413E22}" type="presParOf" srcId="{5B4A414E-6AB2-4817-874D-E1CA927502B1}" destId="{B6E6DF65-9675-4226-B368-972E4128952C}" srcOrd="0" destOrd="0" presId="urn:microsoft.com/office/officeart/2008/layout/LinedList"/>
    <dgm:cxn modelId="{7A41E935-6AB5-4D4E-A964-752C1DAC128A}" type="presParOf" srcId="{5B4A414E-6AB2-4817-874D-E1CA927502B1}" destId="{7F1748B2-0F72-4AA0-9A2B-8D35AB6620EF}" srcOrd="1" destOrd="0" presId="urn:microsoft.com/office/officeart/2008/layout/LinedList"/>
    <dgm:cxn modelId="{667A664F-0A63-467C-AB79-ED5C1DDEFF94}" type="presParOf" srcId="{2F108810-9A9E-4844-869C-F7D37713B698}" destId="{6F4C2FA3-3DB7-468B-9857-7CA5F626C140}" srcOrd="2" destOrd="0" presId="urn:microsoft.com/office/officeart/2008/layout/LinedList"/>
    <dgm:cxn modelId="{85E40544-A333-4369-BF55-07899332D6F3}" type="presParOf" srcId="{2F108810-9A9E-4844-869C-F7D37713B698}" destId="{09751F3E-CDF8-4171-A36C-F4C15C77B714}" srcOrd="3" destOrd="0" presId="urn:microsoft.com/office/officeart/2008/layout/LinedList"/>
    <dgm:cxn modelId="{3862F702-B587-418F-9292-BB210AB3D4EF}" type="presParOf" srcId="{09751F3E-CDF8-4171-A36C-F4C15C77B714}" destId="{67C13582-B7CD-4F17-A37F-FBACEC4638DE}" srcOrd="0" destOrd="0" presId="urn:microsoft.com/office/officeart/2008/layout/LinedList"/>
    <dgm:cxn modelId="{CAFCD828-F720-4F86-8D43-9A8408695EAC}" type="presParOf" srcId="{09751F3E-CDF8-4171-A36C-F4C15C77B714}" destId="{58270302-ECD1-401E-9C32-C2AFC54FD65A}" srcOrd="1" destOrd="0" presId="urn:microsoft.com/office/officeart/2008/layout/LinedList"/>
    <dgm:cxn modelId="{563E475A-BB54-4055-A202-26E97B787ACE}" type="presParOf" srcId="{2F108810-9A9E-4844-869C-F7D37713B698}" destId="{7237137A-7AEA-440C-802F-0928433ECDA8}" srcOrd="4" destOrd="0" presId="urn:microsoft.com/office/officeart/2008/layout/LinedList"/>
    <dgm:cxn modelId="{A8101CD6-5221-41B2-9163-E54C2CBBB481}" type="presParOf" srcId="{2F108810-9A9E-4844-869C-F7D37713B698}" destId="{32DE14F6-1AB8-4BB2-B633-B687DF49DA14}" srcOrd="5" destOrd="0" presId="urn:microsoft.com/office/officeart/2008/layout/LinedList"/>
    <dgm:cxn modelId="{8E51E24B-E123-4B33-BF61-F919BD706570}" type="presParOf" srcId="{32DE14F6-1AB8-4BB2-B633-B687DF49DA14}" destId="{EDB822E2-449E-41A0-A1C0-0E5B666F19B9}" srcOrd="0" destOrd="0" presId="urn:microsoft.com/office/officeart/2008/layout/LinedList"/>
    <dgm:cxn modelId="{925CFF36-8764-41E9-9CBA-5D456B1A49A4}" type="presParOf" srcId="{32DE14F6-1AB8-4BB2-B633-B687DF49DA14}" destId="{F9642CAA-D884-41DB-93B0-9E01360374EF}" srcOrd="1" destOrd="0" presId="urn:microsoft.com/office/officeart/2008/layout/LinedList"/>
    <dgm:cxn modelId="{C6B200FA-A995-43B1-BEB5-0C0214F7F9E1}" type="presParOf" srcId="{2F108810-9A9E-4844-869C-F7D37713B698}" destId="{8827FFC5-63DD-4871-A5DA-AA87731A8A8A}" srcOrd="6" destOrd="0" presId="urn:microsoft.com/office/officeart/2008/layout/LinedList"/>
    <dgm:cxn modelId="{4003C9D9-4BE1-4644-9615-C204C79D9C05}" type="presParOf" srcId="{2F108810-9A9E-4844-869C-F7D37713B698}" destId="{A3F2F203-EAC4-4403-8B7D-FE938132B03E}" srcOrd="7" destOrd="0" presId="urn:microsoft.com/office/officeart/2008/layout/LinedList"/>
    <dgm:cxn modelId="{69A24866-D132-4D21-BDD4-1115CF01C906}" type="presParOf" srcId="{A3F2F203-EAC4-4403-8B7D-FE938132B03E}" destId="{3B83367D-810A-4775-A0E4-A636736EE648}" srcOrd="0" destOrd="0" presId="urn:microsoft.com/office/officeart/2008/layout/LinedList"/>
    <dgm:cxn modelId="{2279AD44-13C6-415A-868F-D7D8C368BC45}" type="presParOf" srcId="{A3F2F203-EAC4-4403-8B7D-FE938132B03E}" destId="{C45DC252-249D-48D1-AF57-BEC2488FF830}" srcOrd="1" destOrd="0" presId="urn:microsoft.com/office/officeart/2008/layout/LinedList"/>
    <dgm:cxn modelId="{FD2CD9B1-97A3-4CE5-9386-8E1C917235D8}" type="presParOf" srcId="{2F108810-9A9E-4844-869C-F7D37713B698}" destId="{D6B24DD6-923F-4212-95C3-0D80BFA4D96B}" srcOrd="8" destOrd="0" presId="urn:microsoft.com/office/officeart/2008/layout/LinedList"/>
    <dgm:cxn modelId="{E6A5CFFF-3304-4851-899D-F2890BAB2ED3}" type="presParOf" srcId="{2F108810-9A9E-4844-869C-F7D37713B698}" destId="{678B451C-7A1A-49C2-9846-E731A01B6D1A}" srcOrd="9" destOrd="0" presId="urn:microsoft.com/office/officeart/2008/layout/LinedList"/>
    <dgm:cxn modelId="{48C512E0-235F-4915-A918-01A224A1A1F3}" type="presParOf" srcId="{678B451C-7A1A-49C2-9846-E731A01B6D1A}" destId="{2A906DEE-7272-4A92-A445-EF0991E255A0}" srcOrd="0" destOrd="0" presId="urn:microsoft.com/office/officeart/2008/layout/LinedList"/>
    <dgm:cxn modelId="{8C7DCCE0-FEB3-41B4-ACCD-585CD366FA02}" type="presParOf" srcId="{678B451C-7A1A-49C2-9846-E731A01B6D1A}" destId="{2D6C87F0-F0A8-4318-A7E7-B416AC588B01}" srcOrd="1" destOrd="0" presId="urn:microsoft.com/office/officeart/2008/layout/LinedList"/>
    <dgm:cxn modelId="{998C4601-C1C9-448B-A0AB-B2F197E61FA2}" type="presParOf" srcId="{2F108810-9A9E-4844-869C-F7D37713B698}" destId="{45C20948-560E-4C03-B9BD-D9FD177E56AD}" srcOrd="10" destOrd="0" presId="urn:microsoft.com/office/officeart/2008/layout/LinedList"/>
    <dgm:cxn modelId="{C58261F7-6640-4479-BD31-10BBE97208E4}" type="presParOf" srcId="{2F108810-9A9E-4844-869C-F7D37713B698}" destId="{B4B3912B-1EC6-4B67-BB9E-1A3B47BB8F12}" srcOrd="11" destOrd="0" presId="urn:microsoft.com/office/officeart/2008/layout/LinedList"/>
    <dgm:cxn modelId="{507AA6B2-7F99-4AC1-89E1-DA53B57229D9}" type="presParOf" srcId="{B4B3912B-1EC6-4B67-BB9E-1A3B47BB8F12}" destId="{9630925A-C5E2-4049-B745-A857E87BFF6B}" srcOrd="0" destOrd="0" presId="urn:microsoft.com/office/officeart/2008/layout/LinedList"/>
    <dgm:cxn modelId="{E4919396-79D1-4762-8089-EB38AE5C592E}" type="presParOf" srcId="{B4B3912B-1EC6-4B67-BB9E-1A3B47BB8F12}" destId="{6FE2B574-8003-4BFA-9D42-11C2B4E2FD01}" srcOrd="1" destOrd="0" presId="urn:microsoft.com/office/officeart/2008/layout/LinedList"/>
    <dgm:cxn modelId="{B1176CBA-09BE-4360-A5C9-D3B03A7C5D29}" type="presParOf" srcId="{2F108810-9A9E-4844-869C-F7D37713B698}" destId="{A0FE4403-42E6-4443-8C4B-AD1BE01C2FD4}" srcOrd="12" destOrd="0" presId="urn:microsoft.com/office/officeart/2008/layout/LinedList"/>
    <dgm:cxn modelId="{6CF7511F-FE44-4EFA-9A5A-7AE2028D9235}" type="presParOf" srcId="{2F108810-9A9E-4844-869C-F7D37713B698}" destId="{2ACA0D9B-7294-422F-90A6-C72E5953C6EB}" srcOrd="13" destOrd="0" presId="urn:microsoft.com/office/officeart/2008/layout/LinedList"/>
    <dgm:cxn modelId="{4A370D69-4A8D-4092-8F4A-63D2C00D6B23}" type="presParOf" srcId="{2ACA0D9B-7294-422F-90A6-C72E5953C6EB}" destId="{BFAA3967-BDC4-463B-93FF-1C28BA74F2C3}" srcOrd="0" destOrd="0" presId="urn:microsoft.com/office/officeart/2008/layout/LinedList"/>
    <dgm:cxn modelId="{74604DAA-9DAA-4605-80D3-383BCACBD751}" type="presParOf" srcId="{2ACA0D9B-7294-422F-90A6-C72E5953C6EB}" destId="{6E413F80-9C71-4EFC-87D0-E2B1E6D15380}" srcOrd="1" destOrd="0" presId="urn:microsoft.com/office/officeart/2008/layout/LinedList"/>
    <dgm:cxn modelId="{956485D5-2790-41A9-BAE2-0D300C4564A2}" type="presParOf" srcId="{2F108810-9A9E-4844-869C-F7D37713B698}" destId="{E553565D-AE7A-494F-90A1-FF32504D3CDB}" srcOrd="14" destOrd="0" presId="urn:microsoft.com/office/officeart/2008/layout/LinedList"/>
    <dgm:cxn modelId="{22356AB8-DE56-482A-828F-13C8520B450F}" type="presParOf" srcId="{2F108810-9A9E-4844-869C-F7D37713B698}" destId="{79E40DEC-F7F2-4994-A8A1-17917C724300}" srcOrd="15" destOrd="0" presId="urn:microsoft.com/office/officeart/2008/layout/LinedList"/>
    <dgm:cxn modelId="{6AB44A6D-CA45-4468-9B6F-6B053C005509}" type="presParOf" srcId="{79E40DEC-F7F2-4994-A8A1-17917C724300}" destId="{5E684C2D-2B81-4290-965F-56619C239ADD}" srcOrd="0" destOrd="0" presId="urn:microsoft.com/office/officeart/2008/layout/LinedList"/>
    <dgm:cxn modelId="{2F306246-4F22-46FB-BD94-89B824C7EA6B}" type="presParOf" srcId="{79E40DEC-F7F2-4994-A8A1-17917C724300}" destId="{CB146F34-4DFC-4F96-A95A-9BE9ADE72EE0}" srcOrd="1" destOrd="0" presId="urn:microsoft.com/office/officeart/2008/layout/LinedList"/>
    <dgm:cxn modelId="{F2966F72-3CBC-413B-A077-EDDD70166926}" type="presParOf" srcId="{2F108810-9A9E-4844-869C-F7D37713B698}" destId="{6D55242B-E5FE-46EA-AAD3-9086BF0DD7EB}" srcOrd="16" destOrd="0" presId="urn:microsoft.com/office/officeart/2008/layout/LinedList"/>
    <dgm:cxn modelId="{D11ED575-2D38-42DD-A595-B2E6FE2AF806}" type="presParOf" srcId="{2F108810-9A9E-4844-869C-F7D37713B698}" destId="{49C45BCF-568D-4C95-9321-D013A522DDB7}" srcOrd="17" destOrd="0" presId="urn:microsoft.com/office/officeart/2008/layout/LinedList"/>
    <dgm:cxn modelId="{60D2EB60-5DA7-4752-934A-547D66A08525}" type="presParOf" srcId="{49C45BCF-568D-4C95-9321-D013A522DDB7}" destId="{9D90E630-7C2B-4617-8A5E-CF22DE2DBC6B}" srcOrd="0" destOrd="0" presId="urn:microsoft.com/office/officeart/2008/layout/LinedList"/>
    <dgm:cxn modelId="{55AD014E-A15E-489A-B601-C739C3F5E60D}" type="presParOf" srcId="{49C45BCF-568D-4C95-9321-D013A522DDB7}" destId="{21D8E87D-7754-44B8-B8E3-E48E295BC2D2}" srcOrd="1" destOrd="0" presId="urn:microsoft.com/office/officeart/2008/layout/LinedList"/>
    <dgm:cxn modelId="{08A04723-E470-43E1-AB9B-DECFFE1AF1E3}" type="presParOf" srcId="{2F108810-9A9E-4844-869C-F7D37713B698}" destId="{3D0EFA25-9A68-4533-BECF-83093CF14455}" srcOrd="18" destOrd="0" presId="urn:microsoft.com/office/officeart/2008/layout/LinedList"/>
    <dgm:cxn modelId="{34B84B4A-AC8F-416A-B813-928883A2D385}" type="presParOf" srcId="{2F108810-9A9E-4844-869C-F7D37713B698}" destId="{9174BB5F-C9BE-4E27-8CF1-9A3DCB70D1C9}" srcOrd="19" destOrd="0" presId="urn:microsoft.com/office/officeart/2008/layout/LinedList"/>
    <dgm:cxn modelId="{7E0243B0-9495-4B1B-A502-4CCE8C6FA5AC}" type="presParOf" srcId="{9174BB5F-C9BE-4E27-8CF1-9A3DCB70D1C9}" destId="{B6D538EF-CD18-4259-9F2B-1160DB638CB0}" srcOrd="0" destOrd="0" presId="urn:microsoft.com/office/officeart/2008/layout/LinedList"/>
    <dgm:cxn modelId="{91BB15D2-976C-4C7A-960F-6885CF3318AF}" type="presParOf" srcId="{9174BB5F-C9BE-4E27-8CF1-9A3DCB70D1C9}" destId="{AEB32968-75C8-4928-8CDC-3B7A60C5DE85}" srcOrd="1" destOrd="0" presId="urn:microsoft.com/office/officeart/2008/layout/LinedList"/>
    <dgm:cxn modelId="{09057CC4-99BC-47AD-9D29-E2B27DE4B3C7}" type="presParOf" srcId="{2F108810-9A9E-4844-869C-F7D37713B698}" destId="{DF9CC449-B0FA-4522-81E1-5C152094BADA}" srcOrd="20" destOrd="0" presId="urn:microsoft.com/office/officeart/2008/layout/LinedList"/>
    <dgm:cxn modelId="{995D2EFF-88D3-48A6-B25C-67D99C75BBBF}" type="presParOf" srcId="{2F108810-9A9E-4844-869C-F7D37713B698}" destId="{C8EAB7D9-2507-41D0-BB47-936E4F08E630}" srcOrd="21" destOrd="0" presId="urn:microsoft.com/office/officeart/2008/layout/LinedList"/>
    <dgm:cxn modelId="{59BBC39B-7EA5-4AD2-90DE-9EFD45304296}" type="presParOf" srcId="{C8EAB7D9-2507-41D0-BB47-936E4F08E630}" destId="{4DDB3192-0CB0-4C48-B2D3-C09619D283E6}" srcOrd="0" destOrd="0" presId="urn:microsoft.com/office/officeart/2008/layout/LinedList"/>
    <dgm:cxn modelId="{F29CA9DA-DD12-465D-8A4B-7CB6980DF868}" type="presParOf" srcId="{C8EAB7D9-2507-41D0-BB47-936E4F08E630}" destId="{EAFC2EE2-8E1A-4909-B6B3-417FD28FCF34}" srcOrd="1" destOrd="0" presId="urn:microsoft.com/office/officeart/2008/layout/LinedList"/>
    <dgm:cxn modelId="{064C4164-205E-48AF-9808-29FAA9EF6393}" type="presParOf" srcId="{2F108810-9A9E-4844-869C-F7D37713B698}" destId="{81257FED-69EB-445B-A73A-3F8ED21545D1}" srcOrd="22" destOrd="0" presId="urn:microsoft.com/office/officeart/2008/layout/LinedList"/>
    <dgm:cxn modelId="{B1F0C8F8-C9C2-45B3-97E0-CE5F3AFBAD33}" type="presParOf" srcId="{2F108810-9A9E-4844-869C-F7D37713B698}" destId="{06BED98F-6467-4178-B1F2-04870A76F7A4}" srcOrd="23" destOrd="0" presId="urn:microsoft.com/office/officeart/2008/layout/LinedList"/>
    <dgm:cxn modelId="{6A3B1061-5CA7-4FAB-AABF-32C7508B33B9}" type="presParOf" srcId="{06BED98F-6467-4178-B1F2-04870A76F7A4}" destId="{3084DAF5-AFCD-4DF1-BCCE-5DE42A98F51E}" srcOrd="0" destOrd="0" presId="urn:microsoft.com/office/officeart/2008/layout/LinedList"/>
    <dgm:cxn modelId="{B89E50E6-D7B0-4035-A4A3-C8EEEBD7DD38}" type="presParOf" srcId="{06BED98F-6467-4178-B1F2-04870A76F7A4}" destId="{12A01D5B-CF34-4FF8-B2F3-17FC31D3742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4CB0A-CA9E-4B56-8544-7B2844E8BE2B}">
      <dsp:nvSpPr>
        <dsp:cNvPr id="0" name=""/>
        <dsp:cNvSpPr/>
      </dsp:nvSpPr>
      <dsp:spPr>
        <a:xfrm>
          <a:off x="0" y="2524"/>
          <a:ext cx="57415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3DE7FA-CF55-4069-B145-7F67F9D4B61E}">
      <dsp:nvSpPr>
        <dsp:cNvPr id="0" name=""/>
        <dsp:cNvSpPr/>
      </dsp:nvSpPr>
      <dsp:spPr>
        <a:xfrm>
          <a:off x="0" y="2524"/>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William Kahn, a psychologist, was one of the first to introduce the term “employee engagement</a:t>
          </a:r>
        </a:p>
      </dsp:txBody>
      <dsp:txXfrm>
        <a:off x="0" y="2524"/>
        <a:ext cx="5741533" cy="860988"/>
      </dsp:txXfrm>
    </dsp:sp>
    <dsp:sp modelId="{AF7156BB-3719-436E-969B-E0867F1714C7}">
      <dsp:nvSpPr>
        <dsp:cNvPr id="0" name=""/>
        <dsp:cNvSpPr/>
      </dsp:nvSpPr>
      <dsp:spPr>
        <a:xfrm>
          <a:off x="0" y="863513"/>
          <a:ext cx="5741533" cy="0"/>
        </a:xfrm>
        <a:prstGeom prst="line">
          <a:avLst/>
        </a:prstGeom>
        <a:solidFill>
          <a:schemeClr val="accent5">
            <a:hueOff val="-3872787"/>
            <a:satOff val="4221"/>
            <a:lumOff val="1020"/>
            <a:alphaOff val="0"/>
          </a:schemeClr>
        </a:solidFill>
        <a:ln w="19050" cap="rnd" cmpd="sng" algn="ctr">
          <a:solidFill>
            <a:schemeClr val="accent5">
              <a:hueOff val="-3872787"/>
              <a:satOff val="4221"/>
              <a:lumOff val="10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3C43B4-5EC4-4896-BBBD-E9345B332CDD}">
      <dsp:nvSpPr>
        <dsp:cNvPr id="0" name=""/>
        <dsp:cNvSpPr/>
      </dsp:nvSpPr>
      <dsp:spPr>
        <a:xfrm>
          <a:off x="0" y="863513"/>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Through engagement, individuals utilise and express themselves physically, intellectually, and emotionally throughout role performances (</a:t>
          </a:r>
          <a:r>
            <a:rPr lang="en-GB" sz="1700" kern="1200"/>
            <a:t>Albrecht et al., 2015)</a:t>
          </a:r>
          <a:endParaRPr lang="en-US" sz="1700" kern="1200"/>
        </a:p>
      </dsp:txBody>
      <dsp:txXfrm>
        <a:off x="0" y="863513"/>
        <a:ext cx="5741533" cy="860988"/>
      </dsp:txXfrm>
    </dsp:sp>
    <dsp:sp modelId="{4EC3EBEE-EE61-4E88-A583-7060AA0D7F47}">
      <dsp:nvSpPr>
        <dsp:cNvPr id="0" name=""/>
        <dsp:cNvSpPr/>
      </dsp:nvSpPr>
      <dsp:spPr>
        <a:xfrm>
          <a:off x="0" y="1724502"/>
          <a:ext cx="5741533" cy="0"/>
        </a:xfrm>
        <a:prstGeom prst="line">
          <a:avLst/>
        </a:prstGeom>
        <a:solidFill>
          <a:schemeClr val="accent5">
            <a:hueOff val="-7745575"/>
            <a:satOff val="8442"/>
            <a:lumOff val="2039"/>
            <a:alphaOff val="0"/>
          </a:schemeClr>
        </a:solidFill>
        <a:ln w="19050" cap="rnd" cmpd="sng" algn="ctr">
          <a:solidFill>
            <a:schemeClr val="accent5">
              <a:hueOff val="-7745575"/>
              <a:satOff val="8442"/>
              <a:lumOff val="20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D54203-F08C-45B9-8B45-A17C10CD26BB}">
      <dsp:nvSpPr>
        <dsp:cNvPr id="0" name=""/>
        <dsp:cNvSpPr/>
      </dsp:nvSpPr>
      <dsp:spPr>
        <a:xfrm>
          <a:off x="0" y="1724502"/>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Kahn’s study focuses mostly on the factors that enable employees</a:t>
          </a:r>
        </a:p>
      </dsp:txBody>
      <dsp:txXfrm>
        <a:off x="0" y="1724502"/>
        <a:ext cx="5741533" cy="860988"/>
      </dsp:txXfrm>
    </dsp:sp>
    <dsp:sp modelId="{C4D43BF7-C427-4570-AD67-6307B570316B}">
      <dsp:nvSpPr>
        <dsp:cNvPr id="0" name=""/>
        <dsp:cNvSpPr/>
      </dsp:nvSpPr>
      <dsp:spPr>
        <a:xfrm>
          <a:off x="0" y="2585491"/>
          <a:ext cx="5741533" cy="0"/>
        </a:xfrm>
        <a:prstGeom prst="line">
          <a:avLst/>
        </a:prstGeom>
        <a:solidFill>
          <a:schemeClr val="accent5">
            <a:hueOff val="-11618362"/>
            <a:satOff val="12662"/>
            <a:lumOff val="3059"/>
            <a:alphaOff val="0"/>
          </a:schemeClr>
        </a:solidFill>
        <a:ln w="19050" cap="rnd" cmpd="sng" algn="ctr">
          <a:solidFill>
            <a:schemeClr val="accent5">
              <a:hueOff val="-11618362"/>
              <a:satOff val="12662"/>
              <a:lumOff val="3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D5E30-D334-457A-80C2-A35D323D1D26}">
      <dsp:nvSpPr>
        <dsp:cNvPr id="0" name=""/>
        <dsp:cNvSpPr/>
      </dsp:nvSpPr>
      <dsp:spPr>
        <a:xfrm>
          <a:off x="0" y="2585491"/>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It focuses on hotel staff and workers, to bring their “full selves” to work.</a:t>
          </a:r>
        </a:p>
      </dsp:txBody>
      <dsp:txXfrm>
        <a:off x="0" y="2585491"/>
        <a:ext cx="5741533" cy="860988"/>
      </dsp:txXfrm>
    </dsp:sp>
    <dsp:sp modelId="{9D6FFC60-A1EC-4527-BE20-B6548F2B3AAF}">
      <dsp:nvSpPr>
        <dsp:cNvPr id="0" name=""/>
        <dsp:cNvSpPr/>
      </dsp:nvSpPr>
      <dsp:spPr>
        <a:xfrm>
          <a:off x="0" y="3446480"/>
          <a:ext cx="5741533" cy="0"/>
        </a:xfrm>
        <a:prstGeom prst="line">
          <a:avLst/>
        </a:prstGeom>
        <a:solidFill>
          <a:schemeClr val="accent5">
            <a:hueOff val="-15491149"/>
            <a:satOff val="16883"/>
            <a:lumOff val="4078"/>
            <a:alphaOff val="0"/>
          </a:schemeClr>
        </a:solidFill>
        <a:ln w="19050" cap="rnd" cmpd="sng" algn="ctr">
          <a:solidFill>
            <a:schemeClr val="accent5">
              <a:hueOff val="-15491149"/>
              <a:satOff val="16883"/>
              <a:lumOff val="4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EF0E7-72B0-490B-A4EA-2DE4AAF146F3}">
      <dsp:nvSpPr>
        <dsp:cNvPr id="0" name=""/>
        <dsp:cNvSpPr/>
      </dsp:nvSpPr>
      <dsp:spPr>
        <a:xfrm>
          <a:off x="0" y="3446480"/>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Meaningfulness, accessibility, and safety were shown to be the three most influential criteria</a:t>
          </a:r>
        </a:p>
      </dsp:txBody>
      <dsp:txXfrm>
        <a:off x="0" y="3446480"/>
        <a:ext cx="5741533" cy="860988"/>
      </dsp:txXfrm>
    </dsp:sp>
    <dsp:sp modelId="{C087E90C-FBE8-4809-9624-016E3F1D687D}">
      <dsp:nvSpPr>
        <dsp:cNvPr id="0" name=""/>
        <dsp:cNvSpPr/>
      </dsp:nvSpPr>
      <dsp:spPr>
        <a:xfrm>
          <a:off x="0" y="4307469"/>
          <a:ext cx="5741533" cy="0"/>
        </a:xfrm>
        <a:prstGeom prst="line">
          <a:avLst/>
        </a:prstGeom>
        <a:solidFill>
          <a:schemeClr val="accent5">
            <a:hueOff val="-19363936"/>
            <a:satOff val="21104"/>
            <a:lumOff val="5098"/>
            <a:alphaOff val="0"/>
          </a:schemeClr>
        </a:solidFill>
        <a:ln w="19050" cap="rnd" cmpd="sng" algn="ctr">
          <a:solidFill>
            <a:schemeClr val="accent5">
              <a:hueOff val="-19363936"/>
              <a:satOff val="2110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0FAE35-E635-4354-8BD0-994045D932C7}">
      <dsp:nvSpPr>
        <dsp:cNvPr id="0" name=""/>
        <dsp:cNvSpPr/>
      </dsp:nvSpPr>
      <dsp:spPr>
        <a:xfrm>
          <a:off x="0" y="4307469"/>
          <a:ext cx="5741533" cy="860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determining whether or not an employee can connect with the organisation’s mission, corporate culture, and everyday responsibilities of the function (Kang and Busser, 2018).</a:t>
          </a:r>
        </a:p>
      </dsp:txBody>
      <dsp:txXfrm>
        <a:off x="0" y="4307469"/>
        <a:ext cx="5741533" cy="860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E1F4C-E02C-4595-81BE-B825E50F4DE1}">
      <dsp:nvSpPr>
        <dsp:cNvPr id="0" name=""/>
        <dsp:cNvSpPr/>
      </dsp:nvSpPr>
      <dsp:spPr>
        <a:xfrm>
          <a:off x="0" y="0"/>
          <a:ext cx="574153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1D7CF-3575-4D38-8C38-ABF72CD95FD2}">
      <dsp:nvSpPr>
        <dsp:cNvPr id="0" name=""/>
        <dsp:cNvSpPr/>
      </dsp:nvSpPr>
      <dsp:spPr>
        <a:xfrm>
          <a:off x="0" y="0"/>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Premier Inn – WINcard </a:t>
          </a:r>
          <a:endParaRPr lang="en-US" sz="1700" kern="1200"/>
        </a:p>
      </dsp:txBody>
      <dsp:txXfrm>
        <a:off x="0" y="0"/>
        <a:ext cx="5741533" cy="646372"/>
      </dsp:txXfrm>
    </dsp:sp>
    <dsp:sp modelId="{22DF1D45-EFF1-4EE0-A5CE-3F709E16BE72}">
      <dsp:nvSpPr>
        <dsp:cNvPr id="0" name=""/>
        <dsp:cNvSpPr/>
      </dsp:nvSpPr>
      <dsp:spPr>
        <a:xfrm>
          <a:off x="0" y="646372"/>
          <a:ext cx="5741533" cy="0"/>
        </a:xfrm>
        <a:prstGeom prst="line">
          <a:avLst/>
        </a:prstGeom>
        <a:solidFill>
          <a:schemeClr val="accent5">
            <a:hueOff val="-2766277"/>
            <a:satOff val="3015"/>
            <a:lumOff val="728"/>
            <a:alphaOff val="0"/>
          </a:schemeClr>
        </a:solidFill>
        <a:ln w="19050" cap="rnd" cmpd="sng" algn="ctr">
          <a:solidFill>
            <a:schemeClr val="accent5">
              <a:hueOff val="-2766277"/>
              <a:satOff val="3015"/>
              <a:lumOff val="7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6E65C5-DC89-4880-8F20-32587AC1738A}">
      <dsp:nvSpPr>
        <dsp:cNvPr id="0" name=""/>
        <dsp:cNvSpPr/>
      </dsp:nvSpPr>
      <dsp:spPr>
        <a:xfrm>
          <a:off x="0" y="646372"/>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WINcard is a scorecard that focuses on investors, visitors, and workers that measures the performance of a firm</a:t>
          </a:r>
        </a:p>
      </dsp:txBody>
      <dsp:txXfrm>
        <a:off x="0" y="646372"/>
        <a:ext cx="5741533" cy="646372"/>
      </dsp:txXfrm>
    </dsp:sp>
    <dsp:sp modelId="{A7955F5B-2B7D-4EF5-9FB5-2264E64C39FA}">
      <dsp:nvSpPr>
        <dsp:cNvPr id="0" name=""/>
        <dsp:cNvSpPr/>
      </dsp:nvSpPr>
      <dsp:spPr>
        <a:xfrm>
          <a:off x="0" y="1292745"/>
          <a:ext cx="5741533" cy="0"/>
        </a:xfrm>
        <a:prstGeom prst="line">
          <a:avLst/>
        </a:prstGeom>
        <a:solidFill>
          <a:schemeClr val="accent5">
            <a:hueOff val="-5532553"/>
            <a:satOff val="6030"/>
            <a:lumOff val="1457"/>
            <a:alphaOff val="0"/>
          </a:schemeClr>
        </a:solidFill>
        <a:ln w="19050" cap="rnd" cmpd="sng" algn="ctr">
          <a:solidFill>
            <a:schemeClr val="accent5">
              <a:hueOff val="-5532553"/>
              <a:satOff val="6030"/>
              <a:lumOff val="1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A859A4-9D70-4FF4-B135-0A99F54F5721}">
      <dsp:nvSpPr>
        <dsp:cNvPr id="0" name=""/>
        <dsp:cNvSpPr/>
      </dsp:nvSpPr>
      <dsp:spPr>
        <a:xfrm>
          <a:off x="0" y="1292745"/>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Premier Inn sought it a digital workplace platform that aid employees in navigating their complex digital environment</a:t>
          </a:r>
        </a:p>
      </dsp:txBody>
      <dsp:txXfrm>
        <a:off x="0" y="1292745"/>
        <a:ext cx="5741533" cy="646372"/>
      </dsp:txXfrm>
    </dsp:sp>
    <dsp:sp modelId="{E8573EDF-4666-4A9D-ACEF-61926F5383DD}">
      <dsp:nvSpPr>
        <dsp:cNvPr id="0" name=""/>
        <dsp:cNvSpPr/>
      </dsp:nvSpPr>
      <dsp:spPr>
        <a:xfrm>
          <a:off x="0" y="1939118"/>
          <a:ext cx="5741533" cy="0"/>
        </a:xfrm>
        <a:prstGeom prst="line">
          <a:avLst/>
        </a:prstGeom>
        <a:solidFill>
          <a:schemeClr val="accent5">
            <a:hueOff val="-8298830"/>
            <a:satOff val="9045"/>
            <a:lumOff val="2185"/>
            <a:alphaOff val="0"/>
          </a:schemeClr>
        </a:solidFill>
        <a:ln w="19050" cap="rnd" cmpd="sng" algn="ctr">
          <a:solidFill>
            <a:schemeClr val="accent5">
              <a:hueOff val="-8298830"/>
              <a:satOff val="9045"/>
              <a:lumOff val="2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42169-E8A2-43F4-8CE5-6498A65BE35B}">
      <dsp:nvSpPr>
        <dsp:cNvPr id="0" name=""/>
        <dsp:cNvSpPr/>
      </dsp:nvSpPr>
      <dsp:spPr>
        <a:xfrm>
          <a:off x="0" y="1939118"/>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It is consisted of an abundance of data, systems, and processes.</a:t>
          </a:r>
        </a:p>
      </dsp:txBody>
      <dsp:txXfrm>
        <a:off x="0" y="1939118"/>
        <a:ext cx="5741533" cy="646372"/>
      </dsp:txXfrm>
    </dsp:sp>
    <dsp:sp modelId="{396216F6-80D4-4A0C-B67C-08FC31327A47}">
      <dsp:nvSpPr>
        <dsp:cNvPr id="0" name=""/>
        <dsp:cNvSpPr/>
      </dsp:nvSpPr>
      <dsp:spPr>
        <a:xfrm>
          <a:off x="0" y="2585491"/>
          <a:ext cx="5741533" cy="0"/>
        </a:xfrm>
        <a:prstGeom prst="line">
          <a:avLst/>
        </a:prstGeom>
        <a:solidFill>
          <a:schemeClr val="accent5">
            <a:hueOff val="-11065107"/>
            <a:satOff val="12059"/>
            <a:lumOff val="2913"/>
            <a:alphaOff val="0"/>
          </a:schemeClr>
        </a:solidFill>
        <a:ln w="19050" cap="rnd" cmpd="sng" algn="ctr">
          <a:solidFill>
            <a:schemeClr val="accent5">
              <a:hueOff val="-11065107"/>
              <a:satOff val="12059"/>
              <a:lumOff val="29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F69C0D-394A-46E0-89BF-104C1956A53E}">
      <dsp:nvSpPr>
        <dsp:cNvPr id="0" name=""/>
        <dsp:cNvSpPr/>
      </dsp:nvSpPr>
      <dsp:spPr>
        <a:xfrm>
          <a:off x="0" y="2585491"/>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WINcard contains a measurement of employee engagement.</a:t>
          </a:r>
        </a:p>
      </dsp:txBody>
      <dsp:txXfrm>
        <a:off x="0" y="2585491"/>
        <a:ext cx="5741533" cy="646372"/>
      </dsp:txXfrm>
    </dsp:sp>
    <dsp:sp modelId="{8FC8A4C4-8B59-4BB8-95E1-682221D0C2DD}">
      <dsp:nvSpPr>
        <dsp:cNvPr id="0" name=""/>
        <dsp:cNvSpPr/>
      </dsp:nvSpPr>
      <dsp:spPr>
        <a:xfrm>
          <a:off x="0" y="3231864"/>
          <a:ext cx="5741533" cy="0"/>
        </a:xfrm>
        <a:prstGeom prst="line">
          <a:avLst/>
        </a:prstGeom>
        <a:solidFill>
          <a:schemeClr val="accent5">
            <a:hueOff val="-13831383"/>
            <a:satOff val="15074"/>
            <a:lumOff val="3641"/>
            <a:alphaOff val="0"/>
          </a:schemeClr>
        </a:solidFill>
        <a:ln w="19050" cap="rnd" cmpd="sng" algn="ctr">
          <a:solidFill>
            <a:schemeClr val="accent5">
              <a:hueOff val="-13831383"/>
              <a:satOff val="15074"/>
              <a:lumOff val="36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3869D1-94D2-45B8-8CE3-0775717163ED}">
      <dsp:nvSpPr>
        <dsp:cNvPr id="0" name=""/>
        <dsp:cNvSpPr/>
      </dsp:nvSpPr>
      <dsp:spPr>
        <a:xfrm>
          <a:off x="0" y="3231864"/>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WINcard makes it simpler for individuals at all of these locations to collaborate and exchange information.</a:t>
          </a:r>
        </a:p>
      </dsp:txBody>
      <dsp:txXfrm>
        <a:off x="0" y="3231864"/>
        <a:ext cx="5741533" cy="646372"/>
      </dsp:txXfrm>
    </dsp:sp>
    <dsp:sp modelId="{90925688-B6E6-4ADE-BDAE-FE046F9364EB}">
      <dsp:nvSpPr>
        <dsp:cNvPr id="0" name=""/>
        <dsp:cNvSpPr/>
      </dsp:nvSpPr>
      <dsp:spPr>
        <a:xfrm>
          <a:off x="0" y="3878237"/>
          <a:ext cx="5741533" cy="0"/>
        </a:xfrm>
        <a:prstGeom prst="line">
          <a:avLst/>
        </a:prstGeom>
        <a:solidFill>
          <a:schemeClr val="accent5">
            <a:hueOff val="-16597659"/>
            <a:satOff val="18089"/>
            <a:lumOff val="4370"/>
            <a:alphaOff val="0"/>
          </a:schemeClr>
        </a:solidFill>
        <a:ln w="19050" cap="rnd" cmpd="sng" algn="ctr">
          <a:solidFill>
            <a:schemeClr val="accent5">
              <a:hueOff val="-16597659"/>
              <a:satOff val="18089"/>
              <a:lumOff val="43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5E4B5A-EC32-42EF-B4E9-3E34C823FAB9}">
      <dsp:nvSpPr>
        <dsp:cNvPr id="0" name=""/>
        <dsp:cNvSpPr/>
      </dsp:nvSpPr>
      <dsp:spPr>
        <a:xfrm>
          <a:off x="0" y="3878237"/>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Employees are compensated and awarded incentives depending on their achievement and performance targets. </a:t>
          </a:r>
        </a:p>
      </dsp:txBody>
      <dsp:txXfrm>
        <a:off x="0" y="3878237"/>
        <a:ext cx="5741533" cy="646372"/>
      </dsp:txXfrm>
    </dsp:sp>
    <dsp:sp modelId="{E900FDCE-7D52-4C97-9754-4D76602DD1B9}">
      <dsp:nvSpPr>
        <dsp:cNvPr id="0" name=""/>
        <dsp:cNvSpPr/>
      </dsp:nvSpPr>
      <dsp:spPr>
        <a:xfrm>
          <a:off x="0" y="4524610"/>
          <a:ext cx="5741533" cy="0"/>
        </a:xfrm>
        <a:prstGeom prst="line">
          <a:avLst/>
        </a:prstGeom>
        <a:solidFill>
          <a:schemeClr val="accent5">
            <a:hueOff val="-19363936"/>
            <a:satOff val="21104"/>
            <a:lumOff val="5098"/>
            <a:alphaOff val="0"/>
          </a:schemeClr>
        </a:solidFill>
        <a:ln w="19050" cap="rnd" cmpd="sng" algn="ctr">
          <a:solidFill>
            <a:schemeClr val="accent5">
              <a:hueOff val="-19363936"/>
              <a:satOff val="2110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57C40C-77E6-4176-A2AD-745AB860253C}">
      <dsp:nvSpPr>
        <dsp:cNvPr id="0" name=""/>
        <dsp:cNvSpPr/>
      </dsp:nvSpPr>
      <dsp:spPr>
        <a:xfrm>
          <a:off x="0" y="4524610"/>
          <a:ext cx="5741533" cy="646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Premier Inn has an annual conference when team, hotel, and individual achievements are recognized (Chathoth et al., 2020).</a:t>
          </a:r>
        </a:p>
      </dsp:txBody>
      <dsp:txXfrm>
        <a:off x="0" y="4524610"/>
        <a:ext cx="5741533" cy="646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4F609-ECD3-4BF5-842A-D32593ABED3E}">
      <dsp:nvSpPr>
        <dsp:cNvPr id="0" name=""/>
        <dsp:cNvSpPr/>
      </dsp:nvSpPr>
      <dsp:spPr>
        <a:xfrm>
          <a:off x="0" y="444"/>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60A1A43C-3062-42C5-940C-F53496CD2883}">
      <dsp:nvSpPr>
        <dsp:cNvPr id="0" name=""/>
        <dsp:cNvSpPr/>
      </dsp:nvSpPr>
      <dsp:spPr>
        <a:xfrm>
          <a:off x="0" y="444"/>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When organisations are becoming more dynamic, employee engagement is critical for attaining a competitive edge at work.</a:t>
          </a:r>
        </a:p>
      </dsp:txBody>
      <dsp:txXfrm>
        <a:off x="0" y="444"/>
        <a:ext cx="5147730" cy="519578"/>
      </dsp:txXfrm>
    </dsp:sp>
    <dsp:sp modelId="{5CBAC288-BA69-496F-A079-223CB4394E49}">
      <dsp:nvSpPr>
        <dsp:cNvPr id="0" name=""/>
        <dsp:cNvSpPr/>
      </dsp:nvSpPr>
      <dsp:spPr>
        <a:xfrm>
          <a:off x="0" y="520022"/>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7C279E63-A0AF-4210-A05E-7C6E6048195B}">
      <dsp:nvSpPr>
        <dsp:cNvPr id="0" name=""/>
        <dsp:cNvSpPr/>
      </dsp:nvSpPr>
      <dsp:spPr>
        <a:xfrm>
          <a:off x="0" y="520022"/>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Employee engagement in the hotel industry denotes that employees has their thoughts and perspectives </a:t>
          </a:r>
        </a:p>
      </dsp:txBody>
      <dsp:txXfrm>
        <a:off x="0" y="520022"/>
        <a:ext cx="5147730" cy="519578"/>
      </dsp:txXfrm>
    </dsp:sp>
    <dsp:sp modelId="{3829DD72-53BD-4120-8B02-B874CD0E9914}">
      <dsp:nvSpPr>
        <dsp:cNvPr id="0" name=""/>
        <dsp:cNvSpPr/>
      </dsp:nvSpPr>
      <dsp:spPr>
        <a:xfrm>
          <a:off x="0" y="1039600"/>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A734ABA6-ED95-4B1F-8B59-3E8B994A2116}">
      <dsp:nvSpPr>
        <dsp:cNvPr id="0" name=""/>
        <dsp:cNvSpPr/>
      </dsp:nvSpPr>
      <dsp:spPr>
        <a:xfrm>
          <a:off x="0" y="1039600"/>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William Kahn advocated for a deeper understanding of employee requirements </a:t>
          </a:r>
        </a:p>
      </dsp:txBody>
      <dsp:txXfrm>
        <a:off x="0" y="1039600"/>
        <a:ext cx="5147730" cy="519578"/>
      </dsp:txXfrm>
    </dsp:sp>
    <dsp:sp modelId="{6801803A-6F18-46CC-ABF8-800AA06F9614}">
      <dsp:nvSpPr>
        <dsp:cNvPr id="0" name=""/>
        <dsp:cNvSpPr/>
      </dsp:nvSpPr>
      <dsp:spPr>
        <a:xfrm>
          <a:off x="0" y="1559178"/>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478A5205-2EF2-4E8F-B295-EA59C80E8378}">
      <dsp:nvSpPr>
        <dsp:cNvPr id="0" name=""/>
        <dsp:cNvSpPr/>
      </dsp:nvSpPr>
      <dsp:spPr>
        <a:xfrm>
          <a:off x="0" y="1559178"/>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Kahn provides complete strategy to boost employee engagement by employing hotel personnel to provide shuttle service </a:t>
          </a:r>
        </a:p>
      </dsp:txBody>
      <dsp:txXfrm>
        <a:off x="0" y="1559178"/>
        <a:ext cx="5147730" cy="519578"/>
      </dsp:txXfrm>
    </dsp:sp>
    <dsp:sp modelId="{5FE6A4E8-4F32-4F90-8775-F668223C8BF1}">
      <dsp:nvSpPr>
        <dsp:cNvPr id="0" name=""/>
        <dsp:cNvSpPr/>
      </dsp:nvSpPr>
      <dsp:spPr>
        <a:xfrm>
          <a:off x="0" y="2078756"/>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668F0379-B010-4A95-B853-2B8E3F6FF176}">
      <dsp:nvSpPr>
        <dsp:cNvPr id="0" name=""/>
        <dsp:cNvSpPr/>
      </dsp:nvSpPr>
      <dsp:spPr>
        <a:xfrm>
          <a:off x="0" y="2078756"/>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The hotel industry become able to lower the number of delayed or absent employees with employee engagement strategies</a:t>
          </a:r>
        </a:p>
      </dsp:txBody>
      <dsp:txXfrm>
        <a:off x="0" y="2078756"/>
        <a:ext cx="5147730" cy="519578"/>
      </dsp:txXfrm>
    </dsp:sp>
    <dsp:sp modelId="{B2F7F29C-7860-4A43-BD4F-98FF0CEE0E28}">
      <dsp:nvSpPr>
        <dsp:cNvPr id="0" name=""/>
        <dsp:cNvSpPr/>
      </dsp:nvSpPr>
      <dsp:spPr>
        <a:xfrm>
          <a:off x="0" y="2598334"/>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3B21CF5E-99E3-4AA8-809F-786221104E2E}">
      <dsp:nvSpPr>
        <dsp:cNvPr id="0" name=""/>
        <dsp:cNvSpPr/>
      </dsp:nvSpPr>
      <dsp:spPr>
        <a:xfrm>
          <a:off x="0" y="2598334"/>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The Premier Inn Wincard is a scorecard that analyses the success of its employees and theory engagement.</a:t>
          </a:r>
        </a:p>
      </dsp:txBody>
      <dsp:txXfrm>
        <a:off x="0" y="2598334"/>
        <a:ext cx="5147730" cy="519578"/>
      </dsp:txXfrm>
    </dsp:sp>
    <dsp:sp modelId="{A818A8C4-9ED9-432C-AFE2-CD82645DC4F2}">
      <dsp:nvSpPr>
        <dsp:cNvPr id="0" name=""/>
        <dsp:cNvSpPr/>
      </dsp:nvSpPr>
      <dsp:spPr>
        <a:xfrm>
          <a:off x="0" y="3117912"/>
          <a:ext cx="5147730" cy="0"/>
        </a:xfrm>
        <a:prstGeom prst="line">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w="9525" cap="rnd" cmpd="sng" algn="ctr">
          <a:solidFill>
            <a:schemeClr val="accent3">
              <a:hueOff val="0"/>
              <a:satOff val="0"/>
              <a:lumOff val="0"/>
              <a:alphaOff val="0"/>
            </a:schemeClr>
          </a:solidFill>
          <a:prstDash val="solid"/>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1">
          <a:scrgbClr r="0" g="0" b="0"/>
        </a:lnRef>
        <a:fillRef idx="3">
          <a:scrgbClr r="0" g="0" b="0"/>
        </a:fillRef>
        <a:effectRef idx="3">
          <a:scrgbClr r="0" g="0" b="0"/>
        </a:effectRef>
        <a:fontRef idx="minor">
          <a:schemeClr val="lt1"/>
        </a:fontRef>
      </dsp:style>
    </dsp:sp>
    <dsp:sp modelId="{C960C0DA-1089-4D50-B675-8A6983639DC8}">
      <dsp:nvSpPr>
        <dsp:cNvPr id="0" name=""/>
        <dsp:cNvSpPr/>
      </dsp:nvSpPr>
      <dsp:spPr>
        <a:xfrm>
          <a:off x="0" y="3117912"/>
          <a:ext cx="5147730" cy="519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Travelodge's Huler offered its employees the most consistent and individualised experience.</a:t>
          </a:r>
        </a:p>
      </dsp:txBody>
      <dsp:txXfrm>
        <a:off x="0" y="3117912"/>
        <a:ext cx="5147730" cy="519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D2488-25CB-4D48-8184-9B19EA3F62B8}">
      <dsp:nvSpPr>
        <dsp:cNvPr id="0" name=""/>
        <dsp:cNvSpPr/>
      </dsp:nvSpPr>
      <dsp:spPr>
        <a:xfrm>
          <a:off x="0" y="2524"/>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6DF65-9675-4226-B368-972E4128952C}">
      <dsp:nvSpPr>
        <dsp:cNvPr id="0" name=""/>
        <dsp:cNvSpPr/>
      </dsp:nvSpPr>
      <dsp:spPr>
        <a:xfrm>
          <a:off x="0" y="2524"/>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Albrecht, S.L., Bakker, A.B., Gruman, J.A., Macey, W.H. and Saks, A.M., 2015. Employee engagement, human resource management practices and competitive advantage: An integrated approach. Journal of Organizational Effectiveness: People and Performance.</a:t>
          </a:r>
        </a:p>
      </dsp:txBody>
      <dsp:txXfrm>
        <a:off x="0" y="2524"/>
        <a:ext cx="5741533" cy="430494"/>
      </dsp:txXfrm>
    </dsp:sp>
    <dsp:sp modelId="{6F4C2FA3-3DB7-468B-9857-7CA5F626C140}">
      <dsp:nvSpPr>
        <dsp:cNvPr id="0" name=""/>
        <dsp:cNvSpPr/>
      </dsp:nvSpPr>
      <dsp:spPr>
        <a:xfrm>
          <a:off x="0" y="433019"/>
          <a:ext cx="5741533" cy="0"/>
        </a:xfrm>
        <a:prstGeom prst="line">
          <a:avLst/>
        </a:prstGeom>
        <a:solidFill>
          <a:schemeClr val="accent2">
            <a:hueOff val="146689"/>
            <a:satOff val="-78"/>
            <a:lumOff val="517"/>
            <a:alphaOff val="0"/>
          </a:schemeClr>
        </a:solidFill>
        <a:ln w="19050" cap="rnd" cmpd="sng" algn="ctr">
          <a:solidFill>
            <a:schemeClr val="accent2">
              <a:hueOff val="146689"/>
              <a:satOff val="-78"/>
              <a:lumOff val="5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C13582-B7CD-4F17-A37F-FBACEC4638DE}">
      <dsp:nvSpPr>
        <dsp:cNvPr id="0" name=""/>
        <dsp:cNvSpPr/>
      </dsp:nvSpPr>
      <dsp:spPr>
        <a:xfrm>
          <a:off x="0" y="433019"/>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Arwab, M., Adil, M., Nasir, M. and Ali, M.A., 2022. Task performance and training of employees: the mediating role of employee engagement in the tourism and hospitality industry. European Journal of Training and Development, (ahead-of-print).</a:t>
          </a:r>
        </a:p>
      </dsp:txBody>
      <dsp:txXfrm>
        <a:off x="0" y="433019"/>
        <a:ext cx="5741533" cy="430494"/>
      </dsp:txXfrm>
    </dsp:sp>
    <dsp:sp modelId="{7237137A-7AEA-440C-802F-0928433ECDA8}">
      <dsp:nvSpPr>
        <dsp:cNvPr id="0" name=""/>
        <dsp:cNvSpPr/>
      </dsp:nvSpPr>
      <dsp:spPr>
        <a:xfrm>
          <a:off x="0" y="863513"/>
          <a:ext cx="5741533" cy="0"/>
        </a:xfrm>
        <a:prstGeom prst="line">
          <a:avLst/>
        </a:prstGeom>
        <a:solidFill>
          <a:schemeClr val="accent2">
            <a:hueOff val="293379"/>
            <a:satOff val="-156"/>
            <a:lumOff val="1034"/>
            <a:alphaOff val="0"/>
          </a:schemeClr>
        </a:solidFill>
        <a:ln w="19050" cap="rnd" cmpd="sng" algn="ctr">
          <a:solidFill>
            <a:schemeClr val="accent2">
              <a:hueOff val="293379"/>
              <a:satOff val="-156"/>
              <a:lumOff val="10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B822E2-449E-41A0-A1C0-0E5B666F19B9}">
      <dsp:nvSpPr>
        <dsp:cNvPr id="0" name=""/>
        <dsp:cNvSpPr/>
      </dsp:nvSpPr>
      <dsp:spPr>
        <a:xfrm>
          <a:off x="0" y="863513"/>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Book, L., Gatling, A. and Kim, J., 2019. The effects of leadership satisfaction on employee engagement, loyalty, and retention in the hospitality industry. Journal of Human Resources in Hospitality &amp; Tourism, 18(3), pp.368-393.</a:t>
          </a:r>
        </a:p>
      </dsp:txBody>
      <dsp:txXfrm>
        <a:off x="0" y="863513"/>
        <a:ext cx="5741533" cy="430494"/>
      </dsp:txXfrm>
    </dsp:sp>
    <dsp:sp modelId="{8827FFC5-63DD-4871-A5DA-AA87731A8A8A}">
      <dsp:nvSpPr>
        <dsp:cNvPr id="0" name=""/>
        <dsp:cNvSpPr/>
      </dsp:nvSpPr>
      <dsp:spPr>
        <a:xfrm>
          <a:off x="0" y="1294008"/>
          <a:ext cx="5741533" cy="0"/>
        </a:xfrm>
        <a:prstGeom prst="line">
          <a:avLst/>
        </a:prstGeom>
        <a:solidFill>
          <a:schemeClr val="accent2">
            <a:hueOff val="440068"/>
            <a:satOff val="-233"/>
            <a:lumOff val="1550"/>
            <a:alphaOff val="0"/>
          </a:schemeClr>
        </a:solidFill>
        <a:ln w="19050" cap="rnd" cmpd="sng" algn="ctr">
          <a:solidFill>
            <a:schemeClr val="accent2">
              <a:hueOff val="440068"/>
              <a:satOff val="-233"/>
              <a:lumOff val="155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83367D-810A-4775-A0E4-A636736EE648}">
      <dsp:nvSpPr>
        <dsp:cNvPr id="0" name=""/>
        <dsp:cNvSpPr/>
      </dsp:nvSpPr>
      <dsp:spPr>
        <a:xfrm>
          <a:off x="0" y="1294008"/>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Cain, L., Tanford, S. and Shulga, L., 2018. Customers’ perceptions of employee engagement: Fortifying the service–profit chain. International Journal of Hospitality &amp; Tourism Administration, 19(1), pp.52-77.</a:t>
          </a:r>
        </a:p>
      </dsp:txBody>
      <dsp:txXfrm>
        <a:off x="0" y="1294008"/>
        <a:ext cx="5741533" cy="430494"/>
      </dsp:txXfrm>
    </dsp:sp>
    <dsp:sp modelId="{D6B24DD6-923F-4212-95C3-0D80BFA4D96B}">
      <dsp:nvSpPr>
        <dsp:cNvPr id="0" name=""/>
        <dsp:cNvSpPr/>
      </dsp:nvSpPr>
      <dsp:spPr>
        <a:xfrm>
          <a:off x="0" y="1724502"/>
          <a:ext cx="5741533" cy="0"/>
        </a:xfrm>
        <a:prstGeom prst="line">
          <a:avLst/>
        </a:prstGeom>
        <a:solidFill>
          <a:schemeClr val="accent2">
            <a:hueOff val="586758"/>
            <a:satOff val="-311"/>
            <a:lumOff val="2067"/>
            <a:alphaOff val="0"/>
          </a:schemeClr>
        </a:solidFill>
        <a:ln w="19050" cap="rnd" cmpd="sng" algn="ctr">
          <a:solidFill>
            <a:schemeClr val="accent2">
              <a:hueOff val="586758"/>
              <a:satOff val="-311"/>
              <a:lumOff val="20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906DEE-7272-4A92-A445-EF0991E255A0}">
      <dsp:nvSpPr>
        <dsp:cNvPr id="0" name=""/>
        <dsp:cNvSpPr/>
      </dsp:nvSpPr>
      <dsp:spPr>
        <a:xfrm>
          <a:off x="0" y="1724502"/>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Chathoth, P.K., Harrington, R.J., Chan, E.S., Okumus, F. and Song, Z., 2020. Situational and personal factors influencing hospitality employee engagement in value co-creation. International Journal of Hospitality Management, 91, p.102687.</a:t>
          </a:r>
        </a:p>
      </dsp:txBody>
      <dsp:txXfrm>
        <a:off x="0" y="1724502"/>
        <a:ext cx="5741533" cy="430494"/>
      </dsp:txXfrm>
    </dsp:sp>
    <dsp:sp modelId="{45C20948-560E-4C03-B9BD-D9FD177E56AD}">
      <dsp:nvSpPr>
        <dsp:cNvPr id="0" name=""/>
        <dsp:cNvSpPr/>
      </dsp:nvSpPr>
      <dsp:spPr>
        <a:xfrm>
          <a:off x="0" y="2154997"/>
          <a:ext cx="5741533" cy="0"/>
        </a:xfrm>
        <a:prstGeom prst="line">
          <a:avLst/>
        </a:prstGeom>
        <a:solidFill>
          <a:schemeClr val="accent2">
            <a:hueOff val="733447"/>
            <a:satOff val="-389"/>
            <a:lumOff val="2584"/>
            <a:alphaOff val="0"/>
          </a:schemeClr>
        </a:solidFill>
        <a:ln w="19050" cap="rnd" cmpd="sng" algn="ctr">
          <a:solidFill>
            <a:schemeClr val="accent2">
              <a:hueOff val="733447"/>
              <a:satOff val="-389"/>
              <a:lumOff val="25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0925A-C5E2-4049-B745-A857E87BFF6B}">
      <dsp:nvSpPr>
        <dsp:cNvPr id="0" name=""/>
        <dsp:cNvSpPr/>
      </dsp:nvSpPr>
      <dsp:spPr>
        <a:xfrm>
          <a:off x="0" y="2154997"/>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Dwesini, N.F., 2019. Causes and prevention of high employee turnover within the hospitality industry: A literature review. African Journal of Hospitality, Tourism and Leisure, 8(3), pp.1-15.</a:t>
          </a:r>
        </a:p>
      </dsp:txBody>
      <dsp:txXfrm>
        <a:off x="0" y="2154997"/>
        <a:ext cx="5741533" cy="430494"/>
      </dsp:txXfrm>
    </dsp:sp>
    <dsp:sp modelId="{A0FE4403-42E6-4443-8C4B-AD1BE01C2FD4}">
      <dsp:nvSpPr>
        <dsp:cNvPr id="0" name=""/>
        <dsp:cNvSpPr/>
      </dsp:nvSpPr>
      <dsp:spPr>
        <a:xfrm>
          <a:off x="0" y="2585491"/>
          <a:ext cx="5741533" cy="0"/>
        </a:xfrm>
        <a:prstGeom prst="line">
          <a:avLst/>
        </a:prstGeom>
        <a:solidFill>
          <a:schemeClr val="accent2">
            <a:hueOff val="880137"/>
            <a:satOff val="-467"/>
            <a:lumOff val="3101"/>
            <a:alphaOff val="0"/>
          </a:schemeClr>
        </a:solidFill>
        <a:ln w="19050" cap="rnd" cmpd="sng" algn="ctr">
          <a:solidFill>
            <a:schemeClr val="accent2">
              <a:hueOff val="880137"/>
              <a:satOff val="-467"/>
              <a:lumOff val="31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AA3967-BDC4-463B-93FF-1C28BA74F2C3}">
      <dsp:nvSpPr>
        <dsp:cNvPr id="0" name=""/>
        <dsp:cNvSpPr/>
      </dsp:nvSpPr>
      <dsp:spPr>
        <a:xfrm>
          <a:off x="0" y="2585491"/>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Hejjas, K., Miller, G. and Scarles, C., 2019. “It’s like hating puppies!” Employee disengagement and corporate social responsibility. Journal of Business Ethics, 157(2), pp.319-337.</a:t>
          </a:r>
        </a:p>
      </dsp:txBody>
      <dsp:txXfrm>
        <a:off x="0" y="2585491"/>
        <a:ext cx="5741533" cy="430494"/>
      </dsp:txXfrm>
    </dsp:sp>
    <dsp:sp modelId="{E553565D-AE7A-494F-90A1-FF32504D3CDB}">
      <dsp:nvSpPr>
        <dsp:cNvPr id="0" name=""/>
        <dsp:cNvSpPr/>
      </dsp:nvSpPr>
      <dsp:spPr>
        <a:xfrm>
          <a:off x="0" y="3015985"/>
          <a:ext cx="5741533" cy="0"/>
        </a:xfrm>
        <a:prstGeom prst="line">
          <a:avLst/>
        </a:prstGeom>
        <a:solidFill>
          <a:schemeClr val="accent2">
            <a:hueOff val="1026826"/>
            <a:satOff val="-545"/>
            <a:lumOff val="3618"/>
            <a:alphaOff val="0"/>
          </a:schemeClr>
        </a:solidFill>
        <a:ln w="19050" cap="rnd" cmpd="sng" algn="ctr">
          <a:solidFill>
            <a:schemeClr val="accent2">
              <a:hueOff val="1026826"/>
              <a:satOff val="-545"/>
              <a:lumOff val="36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684C2D-2B81-4290-965F-56619C239ADD}">
      <dsp:nvSpPr>
        <dsp:cNvPr id="0" name=""/>
        <dsp:cNvSpPr/>
      </dsp:nvSpPr>
      <dsp:spPr>
        <a:xfrm>
          <a:off x="0" y="3015985"/>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Johnson, K.R., Park, S. and Bartlett, K.R., 2018. Perceptions of customer service orientation, training, and employee engagement in Jamaica’s hospitality sector. European Journal of Training and Development.</a:t>
          </a:r>
        </a:p>
      </dsp:txBody>
      <dsp:txXfrm>
        <a:off x="0" y="3015985"/>
        <a:ext cx="5741533" cy="430494"/>
      </dsp:txXfrm>
    </dsp:sp>
    <dsp:sp modelId="{6D55242B-E5FE-46EA-AAD3-9086BF0DD7EB}">
      <dsp:nvSpPr>
        <dsp:cNvPr id="0" name=""/>
        <dsp:cNvSpPr/>
      </dsp:nvSpPr>
      <dsp:spPr>
        <a:xfrm>
          <a:off x="0" y="3446480"/>
          <a:ext cx="5741533" cy="0"/>
        </a:xfrm>
        <a:prstGeom prst="line">
          <a:avLst/>
        </a:prstGeom>
        <a:solidFill>
          <a:schemeClr val="accent2">
            <a:hueOff val="1173516"/>
            <a:satOff val="-623"/>
            <a:lumOff val="4135"/>
            <a:alphaOff val="0"/>
          </a:schemeClr>
        </a:solidFill>
        <a:ln w="19050" cap="rnd" cmpd="sng" algn="ctr">
          <a:solidFill>
            <a:schemeClr val="accent2">
              <a:hueOff val="1173516"/>
              <a:satOff val="-623"/>
              <a:lumOff val="41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90E630-7C2B-4617-8A5E-CF22DE2DBC6B}">
      <dsp:nvSpPr>
        <dsp:cNvPr id="0" name=""/>
        <dsp:cNvSpPr/>
      </dsp:nvSpPr>
      <dsp:spPr>
        <a:xfrm>
          <a:off x="0" y="3446480"/>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Kang, H.J.A. and Busser, J.A., 2018. Impact of service climate and psychological capital on employee engagement: The role of organizational hierarchy. International Journal of Hospitality Management, 75, pp.1-9.</a:t>
          </a:r>
        </a:p>
      </dsp:txBody>
      <dsp:txXfrm>
        <a:off x="0" y="3446480"/>
        <a:ext cx="5741533" cy="430494"/>
      </dsp:txXfrm>
    </dsp:sp>
    <dsp:sp modelId="{3D0EFA25-9A68-4533-BECF-83093CF14455}">
      <dsp:nvSpPr>
        <dsp:cNvPr id="0" name=""/>
        <dsp:cNvSpPr/>
      </dsp:nvSpPr>
      <dsp:spPr>
        <a:xfrm>
          <a:off x="0" y="3876974"/>
          <a:ext cx="5741533" cy="0"/>
        </a:xfrm>
        <a:prstGeom prst="line">
          <a:avLst/>
        </a:prstGeom>
        <a:solidFill>
          <a:schemeClr val="accent2">
            <a:hueOff val="1320205"/>
            <a:satOff val="-700"/>
            <a:lumOff val="4651"/>
            <a:alphaOff val="0"/>
          </a:schemeClr>
        </a:solidFill>
        <a:ln w="19050" cap="rnd" cmpd="sng" algn="ctr">
          <a:solidFill>
            <a:schemeClr val="accent2">
              <a:hueOff val="1320205"/>
              <a:satOff val="-700"/>
              <a:lumOff val="46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D538EF-CD18-4259-9F2B-1160DB638CB0}">
      <dsp:nvSpPr>
        <dsp:cNvPr id="0" name=""/>
        <dsp:cNvSpPr/>
      </dsp:nvSpPr>
      <dsp:spPr>
        <a:xfrm>
          <a:off x="0" y="3876974"/>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Kim, J.S. and Ausar, K., 2018. The impact of using a virtual employee engagement platform (VEEP) on employee engagement and intention to stay. International Journal of Contemporary Hospitality Management.</a:t>
          </a:r>
        </a:p>
      </dsp:txBody>
      <dsp:txXfrm>
        <a:off x="0" y="3876974"/>
        <a:ext cx="5741533" cy="430494"/>
      </dsp:txXfrm>
    </dsp:sp>
    <dsp:sp modelId="{DF9CC449-B0FA-4522-81E1-5C152094BADA}">
      <dsp:nvSpPr>
        <dsp:cNvPr id="0" name=""/>
        <dsp:cNvSpPr/>
      </dsp:nvSpPr>
      <dsp:spPr>
        <a:xfrm>
          <a:off x="0" y="4307469"/>
          <a:ext cx="5741533" cy="0"/>
        </a:xfrm>
        <a:prstGeom prst="line">
          <a:avLst/>
        </a:prstGeom>
        <a:solidFill>
          <a:schemeClr val="accent2">
            <a:hueOff val="1466895"/>
            <a:satOff val="-778"/>
            <a:lumOff val="5168"/>
            <a:alphaOff val="0"/>
          </a:schemeClr>
        </a:solidFill>
        <a:ln w="19050" cap="rnd" cmpd="sng" algn="ctr">
          <a:solidFill>
            <a:schemeClr val="accent2">
              <a:hueOff val="1466895"/>
              <a:satOff val="-778"/>
              <a:lumOff val="51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DB3192-0CB0-4C48-B2D3-C09619D283E6}">
      <dsp:nvSpPr>
        <dsp:cNvPr id="0" name=""/>
        <dsp:cNvSpPr/>
      </dsp:nvSpPr>
      <dsp:spPr>
        <a:xfrm>
          <a:off x="0" y="4307469"/>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Milliman, J., Gatling, A. and Kim, J.S., 2018. The effect of workplace spirituality on hospitality employee engagement, intention to stay, and service delivery. Journal of Hospitality and Tourism Management, 35, pp.56-65.</a:t>
          </a:r>
        </a:p>
      </dsp:txBody>
      <dsp:txXfrm>
        <a:off x="0" y="4307469"/>
        <a:ext cx="5741533" cy="430494"/>
      </dsp:txXfrm>
    </dsp:sp>
    <dsp:sp modelId="{81257FED-69EB-445B-A73A-3F8ED21545D1}">
      <dsp:nvSpPr>
        <dsp:cNvPr id="0" name=""/>
        <dsp:cNvSpPr/>
      </dsp:nvSpPr>
      <dsp:spPr>
        <a:xfrm>
          <a:off x="0" y="4737963"/>
          <a:ext cx="5741533" cy="0"/>
        </a:xfrm>
        <a:prstGeom prst="line">
          <a:avLst/>
        </a:prstGeom>
        <a:solidFill>
          <a:schemeClr val="accent2">
            <a:hueOff val="1613584"/>
            <a:satOff val="-856"/>
            <a:lumOff val="5685"/>
            <a:alphaOff val="0"/>
          </a:schemeClr>
        </a:solidFill>
        <a:ln w="19050" cap="rnd" cmpd="sng" algn="ctr">
          <a:solidFill>
            <a:schemeClr val="accent2">
              <a:hueOff val="1613584"/>
              <a:satOff val="-856"/>
              <a:lumOff val="56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4DAF5-AFCD-4DF1-BCCE-5DE42A98F51E}">
      <dsp:nvSpPr>
        <dsp:cNvPr id="0" name=""/>
        <dsp:cNvSpPr/>
      </dsp:nvSpPr>
      <dsp:spPr>
        <a:xfrm>
          <a:off x="0" y="4737963"/>
          <a:ext cx="5741533" cy="430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Nazir, O. and Islam, J.U., 2020. Effect of CSR activities on meaningfulness, compassion, and employee engagement: A sense-making theoretical approach. International Journal of Hospitality Management, 90, p.102630.</a:t>
          </a:r>
        </a:p>
      </dsp:txBody>
      <dsp:txXfrm>
        <a:off x="0" y="4737963"/>
        <a:ext cx="5741533" cy="4304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860D1-7499-461D-8809-2B1FB1694738}"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7647B-8A82-4FD5-821E-D73E88253597}" type="slidenum">
              <a:rPr lang="en-US" smtClean="0"/>
              <a:t>‹#›</a:t>
            </a:fld>
            <a:endParaRPr lang="en-US"/>
          </a:p>
        </p:txBody>
      </p:sp>
    </p:spTree>
    <p:extLst>
      <p:ext uri="{BB962C8B-B14F-4D97-AF65-F5344CB8AC3E}">
        <p14:creationId xmlns:p14="http://schemas.microsoft.com/office/powerpoint/2010/main" val="3997534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Introduction</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According to Cain et al. (2018), employee engagement is crucial for gaining a competitive advantage at work in the era of globalisation, when firms are becoming more dynamic due to factors such as technology and culture. Especially for organisations in the service sector, the significance of workers’ roles at work is growing. In this day of globalisation, it is more difficult for companies to recruit the proper employees to ensure that their operations function smoothly and effectively. The level of employee participation impacts not just a company’s profitability but also the career development of its workers. Multiple studies have shown the significance of employee participation in organisations (Johnson et al., 2018; Book et al., 2019). Therefore, this research aims mot evaluate employee engagement and its significance within the hospitality sector by taking theoretical account models of employee engagement.</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2</a:t>
            </a:fld>
            <a:endParaRPr lang="en-US"/>
          </a:p>
        </p:txBody>
      </p:sp>
    </p:spTree>
    <p:extLst>
      <p:ext uri="{BB962C8B-B14F-4D97-AF65-F5344CB8AC3E}">
        <p14:creationId xmlns:p14="http://schemas.microsoft.com/office/powerpoint/2010/main" val="2181534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Employee Engagement</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Employee engagement is a workplace approach that provides optimal circumstances for all people of an organisation to give their best effort every day, be dedicated to the business’s objectives and values, be inspired to contribute to the success of the organisation, and feel better about themselves (Milliman et al., 2018).</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Trust, a shared commitment, open communication, and sincerity are essential components of every company’s employee engagement strategy. It is a strategy that improves human and organisational performance, productivity, and well-being, as well as the likelihood that a firm will achieve its objectives. In certain respects, it is measurable. It might be either very horrible or really good. One may tend to it and see it grow extremely large, or one can do nothing and watch it perish (</a:t>
            </a:r>
            <a:r>
              <a:rPr lang="en-GB" sz="1800" dirty="0" err="1">
                <a:effectLst/>
                <a:latin typeface="Times New Roman" panose="02020603050405020304" pitchFamily="18" charset="0"/>
                <a:ea typeface="Times New Roman" panose="02020603050405020304" pitchFamily="18" charset="0"/>
              </a:rPr>
              <a:t>Dwesini</a:t>
            </a:r>
            <a:r>
              <a:rPr lang="en-GB" sz="1800" dirty="0">
                <a:effectLst/>
                <a:latin typeface="Times New Roman" panose="02020603050405020304" pitchFamily="18" charset="0"/>
                <a:ea typeface="Times New Roman" panose="02020603050405020304" pitchFamily="18" charset="0"/>
              </a:rPr>
              <a:t>, 2019).</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3</a:t>
            </a:fld>
            <a:endParaRPr lang="en-US"/>
          </a:p>
        </p:txBody>
      </p:sp>
    </p:spTree>
    <p:extLst>
      <p:ext uri="{BB962C8B-B14F-4D97-AF65-F5344CB8AC3E}">
        <p14:creationId xmlns:p14="http://schemas.microsoft.com/office/powerpoint/2010/main" val="1712504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For employee engagement to increase in the hotel sector, each employee must understand their function within the organisation and how it contributes to the company’s bigger objectives and mission (</a:t>
            </a:r>
            <a:r>
              <a:rPr lang="en-GB" sz="1800" dirty="0" err="1">
                <a:effectLst/>
                <a:latin typeface="Times New Roman" panose="02020603050405020304" pitchFamily="18" charset="0"/>
                <a:ea typeface="Times New Roman" panose="02020603050405020304" pitchFamily="18" charset="0"/>
              </a:rPr>
              <a:t>Chathoth</a:t>
            </a:r>
            <a:r>
              <a:rPr lang="en-GB" sz="1800" dirty="0">
                <a:effectLst/>
                <a:latin typeface="Times New Roman" panose="02020603050405020304" pitchFamily="18" charset="0"/>
                <a:ea typeface="Times New Roman" panose="02020603050405020304" pitchFamily="18" charset="0"/>
              </a:rPr>
              <a:t> et al., 2020).</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Employee involvement in the hotel sector implies that workers and hotel staff have a voice in how the hotel is managed and that their ideas and views are considered when decisions are made. It also implies that workers are aware of how the organisation is reaching its objectives and purpose, how it is evolving to meet those goals more effectively, and how it is changing in order to achieve these improvements within the hotel (Kim and </a:t>
            </a:r>
            <a:r>
              <a:rPr lang="en-GB" sz="1800" dirty="0" err="1">
                <a:effectLst/>
                <a:latin typeface="Times New Roman" panose="02020603050405020304" pitchFamily="18" charset="0"/>
                <a:ea typeface="Times New Roman" panose="02020603050405020304" pitchFamily="18" charset="0"/>
              </a:rPr>
              <a:t>Ausar</a:t>
            </a:r>
            <a:r>
              <a:rPr lang="en-GB" sz="1800" dirty="0">
                <a:effectLst/>
                <a:latin typeface="Times New Roman" panose="02020603050405020304" pitchFamily="18" charset="0"/>
                <a:ea typeface="Times New Roman" panose="02020603050405020304" pitchFamily="18" charset="0"/>
              </a:rPr>
              <a:t>, 2018).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4</a:t>
            </a:fld>
            <a:endParaRPr lang="en-US"/>
          </a:p>
        </p:txBody>
      </p:sp>
    </p:spTree>
    <p:extLst>
      <p:ext uri="{BB962C8B-B14F-4D97-AF65-F5344CB8AC3E}">
        <p14:creationId xmlns:p14="http://schemas.microsoft.com/office/powerpoint/2010/main" val="3757100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Importance Of Employee Engagement</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hotel industry is an obvious exception to the norm that employee engagement is crucial. Hotels recognise that their workers are their greatest brand advocates because they prioritise providing excellent service to visitors. One error might be the difference between a satisfied and an irate consumer. When workers are engaged, they are more likely to remain with a firm for a longer period of time and to like their jobs. This is because skilled and experienced employees are better equipped to provide clients with the finest experience possible (</a:t>
            </a:r>
            <a:r>
              <a:rPr lang="en-GB" sz="1800" dirty="0" err="1">
                <a:effectLst/>
                <a:latin typeface="Times New Roman" panose="02020603050405020304" pitchFamily="18" charset="0"/>
                <a:ea typeface="Times New Roman" panose="02020603050405020304" pitchFamily="18" charset="0"/>
              </a:rPr>
              <a:t>Arwab</a:t>
            </a:r>
            <a:r>
              <a:rPr lang="en-GB" sz="1800" dirty="0">
                <a:effectLst/>
                <a:latin typeface="Times New Roman" panose="02020603050405020304" pitchFamily="18" charset="0"/>
                <a:ea typeface="Times New Roman" panose="02020603050405020304" pitchFamily="18" charset="0"/>
              </a:rPr>
              <a:t> et al., 2022).</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By providing the workers with access to a shuttle by engaging hotel employees, the hotel sector is able to reduce the number of tardy or absent employees. As part of the attempts to engage workers, it is essential to substitute for or cover personnel who must deal with an emergency or an irate client. If they are physically or emotionally exhausted, hotel industries provide their time off (</a:t>
            </a:r>
            <a:r>
              <a:rPr lang="en-GB" sz="1800" dirty="0" err="1">
                <a:effectLst/>
                <a:latin typeface="Times New Roman" panose="02020603050405020304" pitchFamily="18" charset="0"/>
                <a:ea typeface="Times New Roman" panose="02020603050405020304" pitchFamily="18" charset="0"/>
              </a:rPr>
              <a:t>Arwab</a:t>
            </a:r>
            <a:r>
              <a:rPr lang="en-GB" sz="1800" dirty="0">
                <a:effectLst/>
                <a:latin typeface="Times New Roman" panose="02020603050405020304" pitchFamily="18" charset="0"/>
                <a:ea typeface="Times New Roman" panose="02020603050405020304" pitchFamily="18" charset="0"/>
              </a:rPr>
              <a:t> et al., 2022).</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Engaged organisations have strong and honest convictions, clear indicators of trust and justice based on mutual respect, and a culture in which commitments and duties made by both employers and workers are acknowledged and fulfilled (Kang and Busser, 2018).</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5</a:t>
            </a:fld>
            <a:endParaRPr lang="en-US"/>
          </a:p>
        </p:txBody>
      </p:sp>
    </p:spTree>
    <p:extLst>
      <p:ext uri="{BB962C8B-B14F-4D97-AF65-F5344CB8AC3E}">
        <p14:creationId xmlns:p14="http://schemas.microsoft.com/office/powerpoint/2010/main" val="3844403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Theoretical Model of Employee Engagement</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Model for Employee Participation People believes that William Kahn’s 1990 paper, “Psychological Conditions of Personal Engagement and Disengagement at Work,” is where the most well-known idea of employee engagement was initially presented. Experts often assert that creating objectives is associated with encouraging people to work hard. When developing strategies to boost worker productivity, employee loyalty, and staff retention, executives often use a variety of views on what drives individuals (Nazir and Islam, 2020).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6</a:t>
            </a:fld>
            <a:endParaRPr lang="en-US"/>
          </a:p>
        </p:txBody>
      </p:sp>
    </p:spTree>
    <p:extLst>
      <p:ext uri="{BB962C8B-B14F-4D97-AF65-F5344CB8AC3E}">
        <p14:creationId xmlns:p14="http://schemas.microsoft.com/office/powerpoint/2010/main" val="2138996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William Kahn, a psychologist, was one of the first to introduce the term “employee engagement. Through engagement, individuals utilise and express themselves physically, intellectually, and emotionally throughout role performances (Albrecht et al., 2015).</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Kahn’s study focuses mostly on the factors that enable employees, such as hotel staff and workers, to bring their “full selves” to work. Meaningfulness, accessibility, and safety were shown to be the three most influential criteria in determining whether or not an employee can connect with the organisation’s mission, corporate culture, and everyday responsibilities of the function (Kang and Busser, 2018).</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7</a:t>
            </a:fld>
            <a:endParaRPr lang="en-US"/>
          </a:p>
        </p:txBody>
      </p:sp>
    </p:spTree>
    <p:extLst>
      <p:ext uri="{BB962C8B-B14F-4D97-AF65-F5344CB8AC3E}">
        <p14:creationId xmlns:p14="http://schemas.microsoft.com/office/powerpoint/2010/main" val="322142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“meaningfulness” of a task is the motivation for completing it within the assignment’s boundaries. Employees are more inclined to exert significant effort if they are aware of how the company’s product or service benefits society and its importance to the organisation’s ultimate mission (Cain et al., 2018).</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term “safety” refers to when employees do not fear being criticised or reprimanded by colleagues or the supervisor; employees are more likely to do their best job and feel good about it. This is so that they will be more inclined to participate if they are psychologically at ease at work and have no fear of these things (Johnson et al., 2018).</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term “availability” refers to a worker’s physical and mental capacity to do a job within the hotel sector. Accessibility is a method for measuring the usability of resources. Everyone has their own list of incapabilities. Hotel staff and workers must believe that the job’s requirements are achievable and reasonable, even though being challenged is essential for personal enjoyment and development. The concept of “availability” addresses a variety of topics, including the optimal approach to combining work and personal life within a hotel (</a:t>
            </a:r>
            <a:r>
              <a:rPr lang="en-GB" sz="1800" dirty="0" err="1">
                <a:effectLst/>
                <a:latin typeface="Times New Roman" panose="02020603050405020304" pitchFamily="18" charset="0"/>
                <a:ea typeface="Times New Roman" panose="02020603050405020304" pitchFamily="18" charset="0"/>
              </a:rPr>
              <a:t>Dwesini</a:t>
            </a:r>
            <a:r>
              <a:rPr lang="en-GB" sz="1800" dirty="0">
                <a:effectLst/>
                <a:latin typeface="Times New Roman" panose="02020603050405020304" pitchFamily="18" charset="0"/>
                <a:ea typeface="Times New Roman" panose="02020603050405020304" pitchFamily="18" charset="0"/>
              </a:rPr>
              <a:t>, 2019).</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Khan further discussed the three components of engagement: mental, physical, and emotional. In other words, employees in the hotel sector can demonstrate various types of commitment through a variety of attitudes and actions, such as how busy they are every day, how confident they are in their daily jobs at the hotel, how much respect they have for the company, and how loyal they are to the company (</a:t>
            </a:r>
            <a:r>
              <a:rPr lang="en-GB" sz="1800" dirty="0" err="1">
                <a:effectLst/>
                <a:latin typeface="Times New Roman" panose="02020603050405020304" pitchFamily="18" charset="0"/>
                <a:ea typeface="Times New Roman" panose="02020603050405020304" pitchFamily="18" charset="0"/>
              </a:rPr>
              <a:t>Arwab</a:t>
            </a:r>
            <a:r>
              <a:rPr lang="en-GB" sz="1800" dirty="0">
                <a:effectLst/>
                <a:latin typeface="Times New Roman" panose="02020603050405020304" pitchFamily="18" charset="0"/>
                <a:ea typeface="Times New Roman" panose="02020603050405020304" pitchFamily="18" charset="0"/>
              </a:rPr>
              <a:t> et al., 2022).</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8</a:t>
            </a:fld>
            <a:endParaRPr lang="en-US"/>
          </a:p>
        </p:txBody>
      </p:sp>
    </p:spTree>
    <p:extLst>
      <p:ext uri="{BB962C8B-B14F-4D97-AF65-F5344CB8AC3E}">
        <p14:creationId xmlns:p14="http://schemas.microsoft.com/office/powerpoint/2010/main" val="1157258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Examples Of Best Practices to Engage Employees</a:t>
            </a:r>
            <a:endParaRPr lang="en-US" sz="1800" b="1" kern="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GB" sz="1800" b="1" i="1" dirty="0">
                <a:solidFill>
                  <a:srgbClr val="0D0D0D"/>
                </a:solidFill>
                <a:effectLst/>
                <a:latin typeface="Times New Roman" panose="02020603050405020304" pitchFamily="18" charset="0"/>
                <a:ea typeface="Times New Roman" panose="02020603050405020304" pitchFamily="18" charset="0"/>
              </a:rPr>
              <a:t>Premier Inn</a:t>
            </a:r>
            <a:endParaRPr lang="en-US" sz="1800" b="1" i="1" dirty="0">
              <a:solidFill>
                <a:srgbClr val="0D0D0D"/>
              </a:solidFill>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Best Western Premier Inn places high importance on its workers since it considers them to be the essential component of its long-term success. The </a:t>
            </a:r>
            <a:r>
              <a:rPr lang="en-GB" sz="1800" dirty="0" err="1">
                <a:effectLst/>
                <a:latin typeface="Times New Roman" panose="02020603050405020304" pitchFamily="18" charset="0"/>
                <a:ea typeface="Times New Roman" panose="02020603050405020304" pitchFamily="18" charset="0"/>
              </a:rPr>
              <a:t>WINcard</a:t>
            </a:r>
            <a:r>
              <a:rPr lang="en-GB" sz="1800" dirty="0">
                <a:effectLst/>
                <a:latin typeface="Times New Roman" panose="02020603050405020304" pitchFamily="18" charset="0"/>
                <a:ea typeface="Times New Roman" panose="02020603050405020304" pitchFamily="18" charset="0"/>
              </a:rPr>
              <a:t> is a scorecard that focuses on investors, visitors, and workers that measures the performance of a firm. Employees are compensated and awarded incentives depending on their achievement of clearly defined and documented performance targets. As part of our broader strategy to recognise and reward staff, they have an annual conference when team, hotel, and individual achievements are recognised. This event occurs annually (</a:t>
            </a:r>
            <a:r>
              <a:rPr lang="en-GB" sz="1800" dirty="0" err="1">
                <a:effectLst/>
                <a:latin typeface="Times New Roman" panose="02020603050405020304" pitchFamily="18" charset="0"/>
                <a:ea typeface="Times New Roman" panose="02020603050405020304" pitchFamily="18" charset="0"/>
              </a:rPr>
              <a:t>Chathoth</a:t>
            </a:r>
            <a:r>
              <a:rPr lang="en-GB" sz="1800" dirty="0">
                <a:effectLst/>
                <a:latin typeface="Times New Roman" panose="02020603050405020304" pitchFamily="18" charset="0"/>
                <a:ea typeface="Times New Roman" panose="02020603050405020304" pitchFamily="18" charset="0"/>
              </a:rPr>
              <a:t> et al., 2020). The </a:t>
            </a:r>
            <a:r>
              <a:rPr lang="en-GB" sz="1800" dirty="0" err="1">
                <a:effectLst/>
                <a:latin typeface="Times New Roman" panose="02020603050405020304" pitchFamily="18" charset="0"/>
                <a:ea typeface="Times New Roman" panose="02020603050405020304" pitchFamily="18" charset="0"/>
              </a:rPr>
              <a:t>WINcard</a:t>
            </a:r>
            <a:r>
              <a:rPr lang="en-GB" sz="1800" dirty="0">
                <a:effectLst/>
                <a:latin typeface="Times New Roman" panose="02020603050405020304" pitchFamily="18" charset="0"/>
                <a:ea typeface="Times New Roman" panose="02020603050405020304" pitchFamily="18" charset="0"/>
              </a:rPr>
              <a:t> contains a measurement of employee engagement. Each year, we survey all of our workers on how engaged they are in their professions, and then we share our findings with them. After everyone has established their own plans, everyone receives a corporate action plan. According to the firm, it provides its staff with “excellent locations to work and fantastic tools to work with.” Premier Inn is devoted to providing its employees with a productive and flexible work environment so that they may better combine their professional and personal lives. A team whose responsibility is to plan for talent assists and stimulates the development of present personnel (Milliman et al., 2018).</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9</a:t>
            </a:fld>
            <a:endParaRPr lang="en-US"/>
          </a:p>
        </p:txBody>
      </p:sp>
    </p:spTree>
    <p:extLst>
      <p:ext uri="{BB962C8B-B14F-4D97-AF65-F5344CB8AC3E}">
        <p14:creationId xmlns:p14="http://schemas.microsoft.com/office/powerpoint/2010/main" val="3880747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GB" sz="1800" b="1" i="1" dirty="0">
                <a:solidFill>
                  <a:srgbClr val="0D0D0D"/>
                </a:solidFill>
                <a:effectLst/>
                <a:latin typeface="Times New Roman" panose="02020603050405020304" pitchFamily="18" charset="0"/>
                <a:ea typeface="Times New Roman" panose="02020603050405020304" pitchFamily="18" charset="0"/>
              </a:rPr>
              <a:t>Travelodge </a:t>
            </a:r>
            <a:endParaRPr lang="en-US" sz="1800" b="1" i="1" dirty="0">
              <a:solidFill>
                <a:srgbClr val="0D0D0D"/>
              </a:solidFill>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With systems like Travelodge’s for managing employee experiences in the cloud, businesses may simplify their digital operations. To make it simpler for individuals at all of these locations to collaborate and exchange information, they sought a digital workplace platform that would aid employees in navigating their complex digital environment, which consisted of an abundance of data, systems, and processes. A platform that allows individuals to create their own modifications while yet providing a standard location for everything (Nazir and Islam, 2020).</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organisation determined that </a:t>
            </a:r>
            <a:r>
              <a:rPr lang="en-GB" sz="1800" dirty="0" err="1">
                <a:effectLst/>
                <a:latin typeface="Times New Roman" panose="02020603050405020304" pitchFamily="18" charset="0"/>
                <a:ea typeface="Times New Roman" panose="02020603050405020304" pitchFamily="18" charset="0"/>
              </a:rPr>
              <a:t>Huler</a:t>
            </a:r>
            <a:r>
              <a:rPr lang="en-GB" sz="1800" dirty="0">
                <a:effectLst/>
                <a:latin typeface="Times New Roman" panose="02020603050405020304" pitchFamily="18" charset="0"/>
                <a:ea typeface="Times New Roman" panose="02020603050405020304" pitchFamily="18" charset="0"/>
              </a:rPr>
              <a:t> provided the most consistent and personalised experience for its workers. This was accomplished by using the organisation’s current infrastructure and a mobile-friendly, user-friendly digital platform. The </a:t>
            </a:r>
            <a:r>
              <a:rPr lang="en-GB" sz="1800" dirty="0" err="1">
                <a:effectLst/>
                <a:latin typeface="Times New Roman" panose="02020603050405020304" pitchFamily="18" charset="0"/>
                <a:ea typeface="Times New Roman" panose="02020603050405020304" pitchFamily="18" charset="0"/>
              </a:rPr>
              <a:t>HulerHub</a:t>
            </a:r>
            <a:r>
              <a:rPr lang="en-GB" sz="1800" dirty="0">
                <a:effectLst/>
                <a:latin typeface="Times New Roman" panose="02020603050405020304" pitchFamily="18" charset="0"/>
                <a:ea typeface="Times New Roman" panose="02020603050405020304" pitchFamily="18" charset="0"/>
              </a:rPr>
              <a:t> platform was created for organisations like Travelodge that put people first by placing the production of meaningful, well-designed employee experiences at the top of their priority list and are attempting to humanise work in an increasingly digital age. They are thrilled to assist them in further empowering their diverse team through employee engagement, corporate communications, and the digital workplace (</a:t>
            </a:r>
            <a:r>
              <a:rPr lang="en-GB" sz="1800" dirty="0" err="1">
                <a:effectLst/>
                <a:latin typeface="Times New Roman" panose="02020603050405020304" pitchFamily="18" charset="0"/>
                <a:ea typeface="Times New Roman" panose="02020603050405020304" pitchFamily="18" charset="0"/>
              </a:rPr>
              <a:t>Arwab</a:t>
            </a:r>
            <a:r>
              <a:rPr lang="en-GB" sz="1800" dirty="0">
                <a:effectLst/>
                <a:latin typeface="Times New Roman" panose="02020603050405020304" pitchFamily="18" charset="0"/>
                <a:ea typeface="Times New Roman" panose="02020603050405020304" pitchFamily="18" charset="0"/>
              </a:rPr>
              <a:t> et al., 2022).</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10</a:t>
            </a:fld>
            <a:endParaRPr lang="en-US"/>
          </a:p>
        </p:txBody>
      </p:sp>
    </p:spTree>
    <p:extLst>
      <p:ext uri="{BB962C8B-B14F-4D97-AF65-F5344CB8AC3E}">
        <p14:creationId xmlns:p14="http://schemas.microsoft.com/office/powerpoint/2010/main" val="366089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Times New Roman" panose="02020603050405020304" pitchFamily="18" charset="0"/>
                <a:ea typeface="Times New Roman" panose="02020603050405020304" pitchFamily="18" charset="0"/>
              </a:rPr>
              <a:t>Conclusion</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It can be concluded that when organisations are becoming more dynamic owing to variables such as technology and culture, employee engagement is critical for attaining a competitive edge at work. Trust, a shared commitment, open communication, and honesty are vital components of the employee engagement strategy of any organisation. Employee engagement in the hotel industry denotes that employees and hotel personnel have a say in how the hotel is handled and that their thoughts and perspectives are taken into account when decisions are made. William Kahn advocated for a deeper understanding of employee requirements and a complete strategy to boost employee engagement by employing hotel personnel to provide shuttle service to workers; the hotel industry is able to lower the number of delayed or absent employees. The Premier Inn puts a strong value on its employees, and the </a:t>
            </a:r>
            <a:r>
              <a:rPr lang="en-GB" sz="1800" dirty="0" err="1">
                <a:effectLst/>
                <a:latin typeface="Times New Roman" panose="02020603050405020304" pitchFamily="18" charset="0"/>
                <a:ea typeface="Times New Roman" panose="02020603050405020304" pitchFamily="18" charset="0"/>
              </a:rPr>
              <a:t>WINcard</a:t>
            </a:r>
            <a:r>
              <a:rPr lang="en-GB" sz="1800" dirty="0">
                <a:effectLst/>
                <a:latin typeface="Times New Roman" panose="02020603050405020304" pitchFamily="18" charset="0"/>
                <a:ea typeface="Times New Roman" panose="02020603050405020304" pitchFamily="18" charset="0"/>
              </a:rPr>
              <a:t> is a scorecard that analyses the success of a company by focusing on guests, investors, and employees. Travelodge’s </a:t>
            </a:r>
            <a:r>
              <a:rPr lang="en-GB" sz="1800" dirty="0" err="1">
                <a:effectLst/>
                <a:latin typeface="Times New Roman" panose="02020603050405020304" pitchFamily="18" charset="0"/>
                <a:ea typeface="Times New Roman" panose="02020603050405020304" pitchFamily="18" charset="0"/>
              </a:rPr>
              <a:t>Huler</a:t>
            </a:r>
            <a:r>
              <a:rPr lang="en-GB" sz="1800" dirty="0">
                <a:effectLst/>
                <a:latin typeface="Times New Roman" panose="02020603050405020304" pitchFamily="18" charset="0"/>
                <a:ea typeface="Times New Roman" panose="02020603050405020304" pitchFamily="18" charset="0"/>
              </a:rPr>
              <a:t> offered its employees the most consistent and individualised experience.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11</a:t>
            </a:fld>
            <a:endParaRPr lang="en-US"/>
          </a:p>
        </p:txBody>
      </p:sp>
    </p:spTree>
    <p:extLst>
      <p:ext uri="{BB962C8B-B14F-4D97-AF65-F5344CB8AC3E}">
        <p14:creationId xmlns:p14="http://schemas.microsoft.com/office/powerpoint/2010/main" val="531877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Albrecht, S.L., Bakker, A.B., </a:t>
            </a:r>
            <a:r>
              <a:rPr lang="en-US" sz="1800" dirty="0" err="1">
                <a:solidFill>
                  <a:srgbClr val="0D0D0D"/>
                </a:solidFill>
                <a:effectLst/>
                <a:latin typeface="Times New Roman" panose="02020603050405020304" pitchFamily="18" charset="0"/>
                <a:ea typeface="Calibri" panose="020F0502020204030204" pitchFamily="34" charset="0"/>
              </a:rPr>
              <a:t>Gruman</a:t>
            </a:r>
            <a:r>
              <a:rPr lang="en-US" sz="1800" dirty="0">
                <a:solidFill>
                  <a:srgbClr val="0D0D0D"/>
                </a:solidFill>
                <a:effectLst/>
                <a:latin typeface="Times New Roman" panose="02020603050405020304" pitchFamily="18" charset="0"/>
                <a:ea typeface="Calibri" panose="020F0502020204030204" pitchFamily="34" charset="0"/>
              </a:rPr>
              <a:t>, J.A., Macey, W.H. and Saks, A.M., 2015. Employee engagement, human resource management practices and competitive advantage: An integrated approach. </a:t>
            </a:r>
            <a:r>
              <a:rPr lang="en-US" sz="1800" i="1" dirty="0">
                <a:solidFill>
                  <a:srgbClr val="0D0D0D"/>
                </a:solidFill>
                <a:effectLst/>
                <a:latin typeface="Times New Roman" panose="02020603050405020304" pitchFamily="18" charset="0"/>
                <a:ea typeface="Calibri" panose="020F0502020204030204" pitchFamily="34" charset="0"/>
              </a:rPr>
              <a:t>Journal of Organizational Effectiveness: People and Performance</a:t>
            </a:r>
            <a:r>
              <a:rPr lang="en-US" sz="1800" dirty="0">
                <a:solidFill>
                  <a:srgbClr val="0D0D0D"/>
                </a:solidFill>
                <a:effectLst/>
                <a:latin typeface="Times New Roman" panose="02020603050405020304" pitchFamily="18" charset="0"/>
                <a:ea typeface="Calibri" panose="020F0502020204030204" pitchFamily="34" charset="0"/>
              </a:rPr>
              <a:t>.</a:t>
            </a:r>
          </a:p>
          <a:p>
            <a:pPr marL="457200" marR="0" indent="-457200" algn="just">
              <a:lnSpc>
                <a:spcPct val="150000"/>
              </a:lnSpc>
              <a:spcBef>
                <a:spcPts val="0"/>
              </a:spcBef>
              <a:spcAft>
                <a:spcPts val="0"/>
              </a:spcAft>
            </a:pPr>
            <a:r>
              <a:rPr lang="en-US" sz="1800" dirty="0" err="1">
                <a:solidFill>
                  <a:srgbClr val="0D0D0D"/>
                </a:solidFill>
                <a:effectLst/>
                <a:latin typeface="Times New Roman" panose="02020603050405020304" pitchFamily="18" charset="0"/>
                <a:ea typeface="Calibri" panose="020F0502020204030204" pitchFamily="34" charset="0"/>
              </a:rPr>
              <a:t>Arwab</a:t>
            </a:r>
            <a:r>
              <a:rPr lang="en-US" sz="1800" dirty="0">
                <a:solidFill>
                  <a:srgbClr val="0D0D0D"/>
                </a:solidFill>
                <a:effectLst/>
                <a:latin typeface="Times New Roman" panose="02020603050405020304" pitchFamily="18" charset="0"/>
                <a:ea typeface="Calibri" panose="020F0502020204030204" pitchFamily="34" charset="0"/>
              </a:rPr>
              <a:t>, M., Adil, M., Nasir, M. and Ali, M.A., 2022. Task performance and training of employees: the mediating role of employee engagement in the tourism and hospitality industry. </a:t>
            </a:r>
            <a:r>
              <a:rPr lang="en-US" sz="1800" i="1" dirty="0">
                <a:solidFill>
                  <a:srgbClr val="0D0D0D"/>
                </a:solidFill>
                <a:effectLst/>
                <a:latin typeface="Times New Roman" panose="02020603050405020304" pitchFamily="18" charset="0"/>
                <a:ea typeface="Calibri" panose="020F0502020204030204" pitchFamily="34" charset="0"/>
              </a:rPr>
              <a:t>European Journal of Training and Development</a:t>
            </a:r>
            <a:r>
              <a:rPr lang="en-US" sz="1800" dirty="0">
                <a:solidFill>
                  <a:srgbClr val="0D0D0D"/>
                </a:solidFill>
                <a:effectLst/>
                <a:latin typeface="Times New Roman" panose="02020603050405020304" pitchFamily="18" charset="0"/>
                <a:ea typeface="Calibri" panose="020F0502020204030204" pitchFamily="34" charset="0"/>
              </a:rPr>
              <a:t>, (ahead-of-print).</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Book, L., Gatling, A. and Kim, J., 2019. The effects of leadership satisfaction on employee engagement, loyalty, and retention in the hospitality industry. </a:t>
            </a:r>
            <a:r>
              <a:rPr lang="en-US" sz="1800" i="1" dirty="0">
                <a:solidFill>
                  <a:srgbClr val="0D0D0D"/>
                </a:solidFill>
                <a:effectLst/>
                <a:latin typeface="Times New Roman" panose="02020603050405020304" pitchFamily="18" charset="0"/>
                <a:ea typeface="Calibri" panose="020F0502020204030204" pitchFamily="34" charset="0"/>
              </a:rPr>
              <a:t>Journal of Human Resources in Hospitality &amp; Tourism</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18</a:t>
            </a:r>
            <a:r>
              <a:rPr lang="en-US" sz="1800" dirty="0">
                <a:solidFill>
                  <a:srgbClr val="0D0D0D"/>
                </a:solidFill>
                <a:effectLst/>
                <a:latin typeface="Times New Roman" panose="02020603050405020304" pitchFamily="18" charset="0"/>
                <a:ea typeface="Calibri" panose="020F0502020204030204" pitchFamily="34" charset="0"/>
              </a:rPr>
              <a:t>(3), pp.368-393.</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Cain, L., </a:t>
            </a:r>
            <a:r>
              <a:rPr lang="en-US" sz="1800" dirty="0" err="1">
                <a:solidFill>
                  <a:srgbClr val="0D0D0D"/>
                </a:solidFill>
                <a:effectLst/>
                <a:latin typeface="Times New Roman" panose="02020603050405020304" pitchFamily="18" charset="0"/>
                <a:ea typeface="Calibri" panose="020F0502020204030204" pitchFamily="34" charset="0"/>
              </a:rPr>
              <a:t>Tanford</a:t>
            </a:r>
            <a:r>
              <a:rPr lang="en-US" sz="1800" dirty="0">
                <a:solidFill>
                  <a:srgbClr val="0D0D0D"/>
                </a:solidFill>
                <a:effectLst/>
                <a:latin typeface="Times New Roman" panose="02020603050405020304" pitchFamily="18" charset="0"/>
                <a:ea typeface="Calibri" panose="020F0502020204030204" pitchFamily="34" charset="0"/>
              </a:rPr>
              <a:t>, S. and </a:t>
            </a:r>
            <a:r>
              <a:rPr lang="en-US" sz="1800" dirty="0" err="1">
                <a:solidFill>
                  <a:srgbClr val="0D0D0D"/>
                </a:solidFill>
                <a:effectLst/>
                <a:latin typeface="Times New Roman" panose="02020603050405020304" pitchFamily="18" charset="0"/>
                <a:ea typeface="Calibri" panose="020F0502020204030204" pitchFamily="34" charset="0"/>
              </a:rPr>
              <a:t>Shulga</a:t>
            </a:r>
            <a:r>
              <a:rPr lang="en-US" sz="1800" dirty="0">
                <a:solidFill>
                  <a:srgbClr val="0D0D0D"/>
                </a:solidFill>
                <a:effectLst/>
                <a:latin typeface="Times New Roman" panose="02020603050405020304" pitchFamily="18" charset="0"/>
                <a:ea typeface="Calibri" panose="020F0502020204030204" pitchFamily="34" charset="0"/>
              </a:rPr>
              <a:t>, L., 2018. Customers’ perceptions of employee engagement: Fortifying the service–profit chain. </a:t>
            </a:r>
            <a:r>
              <a:rPr lang="en-US" sz="1800" i="1" dirty="0">
                <a:solidFill>
                  <a:srgbClr val="0D0D0D"/>
                </a:solidFill>
                <a:effectLst/>
                <a:latin typeface="Times New Roman" panose="02020603050405020304" pitchFamily="18" charset="0"/>
                <a:ea typeface="Calibri" panose="020F0502020204030204" pitchFamily="34" charset="0"/>
              </a:rPr>
              <a:t>International Journal of Hospitality &amp; Tourism Administration</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19</a:t>
            </a:r>
            <a:r>
              <a:rPr lang="en-US" sz="1800" dirty="0">
                <a:solidFill>
                  <a:srgbClr val="0D0D0D"/>
                </a:solidFill>
                <a:effectLst/>
                <a:latin typeface="Times New Roman" panose="02020603050405020304" pitchFamily="18" charset="0"/>
                <a:ea typeface="Calibri" panose="020F0502020204030204" pitchFamily="34" charset="0"/>
              </a:rPr>
              <a:t>(1), pp.52-77.</a:t>
            </a:r>
          </a:p>
          <a:p>
            <a:pPr marL="457200" marR="0" indent="-457200" algn="just">
              <a:lnSpc>
                <a:spcPct val="150000"/>
              </a:lnSpc>
              <a:spcBef>
                <a:spcPts val="0"/>
              </a:spcBef>
              <a:spcAft>
                <a:spcPts val="0"/>
              </a:spcAft>
            </a:pPr>
            <a:r>
              <a:rPr lang="en-US" sz="1800" dirty="0" err="1">
                <a:solidFill>
                  <a:srgbClr val="0D0D0D"/>
                </a:solidFill>
                <a:effectLst/>
                <a:latin typeface="Times New Roman" panose="02020603050405020304" pitchFamily="18" charset="0"/>
                <a:ea typeface="Calibri" panose="020F0502020204030204" pitchFamily="34" charset="0"/>
              </a:rPr>
              <a:t>Chathoth</a:t>
            </a:r>
            <a:r>
              <a:rPr lang="en-US" sz="1800" dirty="0">
                <a:solidFill>
                  <a:srgbClr val="0D0D0D"/>
                </a:solidFill>
                <a:effectLst/>
                <a:latin typeface="Times New Roman" panose="02020603050405020304" pitchFamily="18" charset="0"/>
                <a:ea typeface="Calibri" panose="020F0502020204030204" pitchFamily="34" charset="0"/>
              </a:rPr>
              <a:t>, P.K., Harrington, R.J., Chan, E.S., </a:t>
            </a:r>
            <a:r>
              <a:rPr lang="en-US" sz="1800" dirty="0" err="1">
                <a:solidFill>
                  <a:srgbClr val="0D0D0D"/>
                </a:solidFill>
                <a:effectLst/>
                <a:latin typeface="Times New Roman" panose="02020603050405020304" pitchFamily="18" charset="0"/>
                <a:ea typeface="Calibri" panose="020F0502020204030204" pitchFamily="34" charset="0"/>
              </a:rPr>
              <a:t>Okumus</a:t>
            </a:r>
            <a:r>
              <a:rPr lang="en-US" sz="1800" dirty="0">
                <a:solidFill>
                  <a:srgbClr val="0D0D0D"/>
                </a:solidFill>
                <a:effectLst/>
                <a:latin typeface="Times New Roman" panose="02020603050405020304" pitchFamily="18" charset="0"/>
                <a:ea typeface="Calibri" panose="020F0502020204030204" pitchFamily="34" charset="0"/>
              </a:rPr>
              <a:t>, F. and Song, Z., 2020. Situational and personal factors influencing hospitality employee engagement in value co-creation. </a:t>
            </a:r>
            <a:r>
              <a:rPr lang="en-US" sz="1800" i="1" dirty="0">
                <a:solidFill>
                  <a:srgbClr val="0D0D0D"/>
                </a:solidFill>
                <a:effectLst/>
                <a:latin typeface="Times New Roman" panose="02020603050405020304" pitchFamily="18" charset="0"/>
                <a:ea typeface="Calibri" panose="020F0502020204030204" pitchFamily="34" charset="0"/>
              </a:rPr>
              <a:t>International Journal of Hospitality Management</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91</a:t>
            </a:r>
            <a:r>
              <a:rPr lang="en-US" sz="1800" dirty="0">
                <a:solidFill>
                  <a:srgbClr val="0D0D0D"/>
                </a:solidFill>
                <a:effectLst/>
                <a:latin typeface="Times New Roman" panose="02020603050405020304" pitchFamily="18" charset="0"/>
                <a:ea typeface="Calibri" panose="020F0502020204030204" pitchFamily="34" charset="0"/>
              </a:rPr>
              <a:t>, p.102687.</a:t>
            </a:r>
          </a:p>
          <a:p>
            <a:pPr marL="457200" marR="0" indent="-457200" algn="just">
              <a:lnSpc>
                <a:spcPct val="150000"/>
              </a:lnSpc>
              <a:spcBef>
                <a:spcPts val="0"/>
              </a:spcBef>
              <a:spcAft>
                <a:spcPts val="0"/>
              </a:spcAft>
            </a:pPr>
            <a:r>
              <a:rPr lang="en-US" sz="1800" dirty="0" err="1">
                <a:solidFill>
                  <a:srgbClr val="0D0D0D"/>
                </a:solidFill>
                <a:effectLst/>
                <a:latin typeface="Times New Roman" panose="02020603050405020304" pitchFamily="18" charset="0"/>
                <a:ea typeface="Calibri" panose="020F0502020204030204" pitchFamily="34" charset="0"/>
              </a:rPr>
              <a:t>Dwesini</a:t>
            </a:r>
            <a:r>
              <a:rPr lang="en-US" sz="1800" dirty="0">
                <a:solidFill>
                  <a:srgbClr val="0D0D0D"/>
                </a:solidFill>
                <a:effectLst/>
                <a:latin typeface="Times New Roman" panose="02020603050405020304" pitchFamily="18" charset="0"/>
                <a:ea typeface="Calibri" panose="020F0502020204030204" pitchFamily="34" charset="0"/>
              </a:rPr>
              <a:t>, N.F., 2019. Causes and prevention of high employee turnover within the hospitality industry: A literature review. </a:t>
            </a:r>
            <a:r>
              <a:rPr lang="en-US" sz="1800" i="1" dirty="0">
                <a:solidFill>
                  <a:srgbClr val="0D0D0D"/>
                </a:solidFill>
                <a:effectLst/>
                <a:latin typeface="Times New Roman" panose="02020603050405020304" pitchFamily="18" charset="0"/>
                <a:ea typeface="Calibri" panose="020F0502020204030204" pitchFamily="34" charset="0"/>
              </a:rPr>
              <a:t>African Journal of Hospitality, Tourism and Leisure</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8</a:t>
            </a:r>
            <a:r>
              <a:rPr lang="en-US" sz="1800" dirty="0">
                <a:solidFill>
                  <a:srgbClr val="0D0D0D"/>
                </a:solidFill>
                <a:effectLst/>
                <a:latin typeface="Times New Roman" panose="02020603050405020304" pitchFamily="18" charset="0"/>
                <a:ea typeface="Calibri" panose="020F0502020204030204" pitchFamily="34" charset="0"/>
              </a:rPr>
              <a:t>(3), pp.1-15.</a:t>
            </a:r>
          </a:p>
          <a:p>
            <a:pPr marL="457200" marR="0" indent="-457200" algn="just">
              <a:lnSpc>
                <a:spcPct val="150000"/>
              </a:lnSpc>
              <a:spcBef>
                <a:spcPts val="0"/>
              </a:spcBef>
              <a:spcAft>
                <a:spcPts val="0"/>
              </a:spcAft>
            </a:pPr>
            <a:r>
              <a:rPr lang="en-US" sz="1800" dirty="0" err="1">
                <a:solidFill>
                  <a:srgbClr val="0D0D0D"/>
                </a:solidFill>
                <a:effectLst/>
                <a:latin typeface="Times New Roman" panose="02020603050405020304" pitchFamily="18" charset="0"/>
                <a:ea typeface="Calibri" panose="020F0502020204030204" pitchFamily="34" charset="0"/>
              </a:rPr>
              <a:t>Hejjas</a:t>
            </a:r>
            <a:r>
              <a:rPr lang="en-US" sz="1800" dirty="0">
                <a:solidFill>
                  <a:srgbClr val="0D0D0D"/>
                </a:solidFill>
                <a:effectLst/>
                <a:latin typeface="Times New Roman" panose="02020603050405020304" pitchFamily="18" charset="0"/>
                <a:ea typeface="Calibri" panose="020F0502020204030204" pitchFamily="34" charset="0"/>
              </a:rPr>
              <a:t>, K., Miller, G. and </a:t>
            </a:r>
            <a:r>
              <a:rPr lang="en-US" sz="1800" dirty="0" err="1">
                <a:solidFill>
                  <a:srgbClr val="0D0D0D"/>
                </a:solidFill>
                <a:effectLst/>
                <a:latin typeface="Times New Roman" panose="02020603050405020304" pitchFamily="18" charset="0"/>
                <a:ea typeface="Calibri" panose="020F0502020204030204" pitchFamily="34" charset="0"/>
              </a:rPr>
              <a:t>Scarles</a:t>
            </a:r>
            <a:r>
              <a:rPr lang="en-US" sz="1800" dirty="0">
                <a:solidFill>
                  <a:srgbClr val="0D0D0D"/>
                </a:solidFill>
                <a:effectLst/>
                <a:latin typeface="Times New Roman" panose="02020603050405020304" pitchFamily="18" charset="0"/>
                <a:ea typeface="Calibri" panose="020F0502020204030204" pitchFamily="34" charset="0"/>
              </a:rPr>
              <a:t>, C., 2019. “It’s like hating puppies!” Employee disengagement and corporate social responsibility. </a:t>
            </a:r>
            <a:r>
              <a:rPr lang="en-US" sz="1800" i="1" dirty="0">
                <a:solidFill>
                  <a:srgbClr val="0D0D0D"/>
                </a:solidFill>
                <a:effectLst/>
                <a:latin typeface="Times New Roman" panose="02020603050405020304" pitchFamily="18" charset="0"/>
                <a:ea typeface="Calibri" panose="020F0502020204030204" pitchFamily="34" charset="0"/>
              </a:rPr>
              <a:t>Journal of Business Ethics</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157</a:t>
            </a:r>
            <a:r>
              <a:rPr lang="en-US" sz="1800" dirty="0">
                <a:solidFill>
                  <a:srgbClr val="0D0D0D"/>
                </a:solidFill>
                <a:effectLst/>
                <a:latin typeface="Times New Roman" panose="02020603050405020304" pitchFamily="18" charset="0"/>
                <a:ea typeface="Calibri" panose="020F0502020204030204" pitchFamily="34" charset="0"/>
              </a:rPr>
              <a:t>(2), pp.319-337.</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Johnson, K.R., Park, S. and Bartlett, K.R., 2018. Perceptions of customer service orientation, training, and employee engagement in Jamaica’s hospitality sector. </a:t>
            </a:r>
            <a:r>
              <a:rPr lang="en-US" sz="1800" i="1" dirty="0">
                <a:solidFill>
                  <a:srgbClr val="0D0D0D"/>
                </a:solidFill>
                <a:effectLst/>
                <a:latin typeface="Times New Roman" panose="02020603050405020304" pitchFamily="18" charset="0"/>
                <a:ea typeface="Calibri" panose="020F0502020204030204" pitchFamily="34" charset="0"/>
              </a:rPr>
              <a:t>European Journal of Training and Development</a:t>
            </a:r>
            <a:r>
              <a:rPr lang="en-US" sz="1800" dirty="0">
                <a:solidFill>
                  <a:srgbClr val="0D0D0D"/>
                </a:solidFill>
                <a:effectLst/>
                <a:latin typeface="Times New Roman" panose="02020603050405020304" pitchFamily="18" charset="0"/>
                <a:ea typeface="Calibri" panose="020F0502020204030204" pitchFamily="34" charset="0"/>
              </a:rPr>
              <a:t>.</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Kang, H.J.A. and Busser, J.A., 2018. Impact of service climate and psychological capital on employee engagement: The role of organizational hierarchy. </a:t>
            </a:r>
            <a:r>
              <a:rPr lang="en-US" sz="1800" i="1" dirty="0">
                <a:solidFill>
                  <a:srgbClr val="0D0D0D"/>
                </a:solidFill>
                <a:effectLst/>
                <a:latin typeface="Times New Roman" panose="02020603050405020304" pitchFamily="18" charset="0"/>
                <a:ea typeface="Calibri" panose="020F0502020204030204" pitchFamily="34" charset="0"/>
              </a:rPr>
              <a:t>International Journal of Hospitality Management</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75</a:t>
            </a:r>
            <a:r>
              <a:rPr lang="en-US" sz="1800" dirty="0">
                <a:solidFill>
                  <a:srgbClr val="0D0D0D"/>
                </a:solidFill>
                <a:effectLst/>
                <a:latin typeface="Times New Roman" panose="02020603050405020304" pitchFamily="18" charset="0"/>
                <a:ea typeface="Calibri" panose="020F0502020204030204" pitchFamily="34" charset="0"/>
              </a:rPr>
              <a:t>, pp.1-9.</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Kim, J.S. and </a:t>
            </a:r>
            <a:r>
              <a:rPr lang="en-US" sz="1800" dirty="0" err="1">
                <a:solidFill>
                  <a:srgbClr val="0D0D0D"/>
                </a:solidFill>
                <a:effectLst/>
                <a:latin typeface="Times New Roman" panose="02020603050405020304" pitchFamily="18" charset="0"/>
                <a:ea typeface="Calibri" panose="020F0502020204030204" pitchFamily="34" charset="0"/>
              </a:rPr>
              <a:t>Ausar</a:t>
            </a:r>
            <a:r>
              <a:rPr lang="en-US" sz="1800" dirty="0">
                <a:solidFill>
                  <a:srgbClr val="0D0D0D"/>
                </a:solidFill>
                <a:effectLst/>
                <a:latin typeface="Times New Roman" panose="02020603050405020304" pitchFamily="18" charset="0"/>
                <a:ea typeface="Calibri" panose="020F0502020204030204" pitchFamily="34" charset="0"/>
              </a:rPr>
              <a:t>, K., 2018. The impact of using a virtual employee engagement platform (VEEP) on employee engagement and intention to stay. </a:t>
            </a:r>
            <a:r>
              <a:rPr lang="en-US" sz="1800" i="1" dirty="0">
                <a:solidFill>
                  <a:srgbClr val="0D0D0D"/>
                </a:solidFill>
                <a:effectLst/>
                <a:latin typeface="Times New Roman" panose="02020603050405020304" pitchFamily="18" charset="0"/>
                <a:ea typeface="Calibri" panose="020F0502020204030204" pitchFamily="34" charset="0"/>
              </a:rPr>
              <a:t>International Journal of Contemporary Hospitality Management</a:t>
            </a:r>
            <a:r>
              <a:rPr lang="en-US" sz="1800" dirty="0">
                <a:solidFill>
                  <a:srgbClr val="0D0D0D"/>
                </a:solidFill>
                <a:effectLst/>
                <a:latin typeface="Times New Roman" panose="02020603050405020304" pitchFamily="18" charset="0"/>
                <a:ea typeface="Calibri" panose="020F0502020204030204" pitchFamily="34" charset="0"/>
              </a:rPr>
              <a:t>.</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Milliman, J., Gatling, A. and Kim, J.S., 2018. The effect of workplace spirituality on hospitality employee engagement, intention to stay, and service delivery. </a:t>
            </a:r>
            <a:r>
              <a:rPr lang="en-US" sz="1800" i="1" dirty="0">
                <a:solidFill>
                  <a:srgbClr val="0D0D0D"/>
                </a:solidFill>
                <a:effectLst/>
                <a:latin typeface="Times New Roman" panose="02020603050405020304" pitchFamily="18" charset="0"/>
                <a:ea typeface="Calibri" panose="020F0502020204030204" pitchFamily="34" charset="0"/>
              </a:rPr>
              <a:t>Journal of Hospitality and Tourism Management</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35</a:t>
            </a:r>
            <a:r>
              <a:rPr lang="en-US" sz="1800" dirty="0">
                <a:solidFill>
                  <a:srgbClr val="0D0D0D"/>
                </a:solidFill>
                <a:effectLst/>
                <a:latin typeface="Times New Roman" panose="02020603050405020304" pitchFamily="18" charset="0"/>
                <a:ea typeface="Calibri" panose="020F0502020204030204" pitchFamily="34" charset="0"/>
              </a:rPr>
              <a:t>, pp.56-65.</a:t>
            </a:r>
          </a:p>
          <a:p>
            <a:pPr marL="457200" marR="0" indent="-457200" algn="just">
              <a:lnSpc>
                <a:spcPct val="150000"/>
              </a:lnSpc>
              <a:spcBef>
                <a:spcPts val="0"/>
              </a:spcBef>
              <a:spcAft>
                <a:spcPts val="0"/>
              </a:spcAft>
            </a:pPr>
            <a:r>
              <a:rPr lang="en-US" sz="1800" dirty="0">
                <a:solidFill>
                  <a:srgbClr val="0D0D0D"/>
                </a:solidFill>
                <a:effectLst/>
                <a:latin typeface="Times New Roman" panose="02020603050405020304" pitchFamily="18" charset="0"/>
                <a:ea typeface="Calibri" panose="020F0502020204030204" pitchFamily="34" charset="0"/>
              </a:rPr>
              <a:t>Nazir, O. and Islam, J.U., 2020. Effect of CSR activities on meaningfulness, compassion, and employee engagement: A sense-making theoretical approach. </a:t>
            </a:r>
            <a:r>
              <a:rPr lang="en-US" sz="1800" i="1" dirty="0">
                <a:solidFill>
                  <a:srgbClr val="0D0D0D"/>
                </a:solidFill>
                <a:effectLst/>
                <a:latin typeface="Times New Roman" panose="02020603050405020304" pitchFamily="18" charset="0"/>
                <a:ea typeface="Calibri" panose="020F0502020204030204" pitchFamily="34" charset="0"/>
              </a:rPr>
              <a:t>International Journal of Hospitality Management</a:t>
            </a:r>
            <a:r>
              <a:rPr lang="en-US" sz="1800" dirty="0">
                <a:solidFill>
                  <a:srgbClr val="0D0D0D"/>
                </a:solidFill>
                <a:effectLst/>
                <a:latin typeface="Times New Roman" panose="02020603050405020304" pitchFamily="18" charset="0"/>
                <a:ea typeface="Calibri" panose="020F0502020204030204" pitchFamily="34" charset="0"/>
              </a:rPr>
              <a:t>, </a:t>
            </a:r>
            <a:r>
              <a:rPr lang="en-US" sz="1800" i="1" dirty="0">
                <a:solidFill>
                  <a:srgbClr val="0D0D0D"/>
                </a:solidFill>
                <a:effectLst/>
                <a:latin typeface="Times New Roman" panose="02020603050405020304" pitchFamily="18" charset="0"/>
                <a:ea typeface="Calibri" panose="020F0502020204030204" pitchFamily="34" charset="0"/>
              </a:rPr>
              <a:t>90</a:t>
            </a:r>
            <a:r>
              <a:rPr lang="en-US" sz="1800" dirty="0">
                <a:solidFill>
                  <a:srgbClr val="0D0D0D"/>
                </a:solidFill>
                <a:effectLst/>
                <a:latin typeface="Times New Roman" panose="02020603050405020304" pitchFamily="18" charset="0"/>
                <a:ea typeface="Calibri" panose="020F0502020204030204" pitchFamily="34" charset="0"/>
              </a:rPr>
              <a:t>, p.102630.</a:t>
            </a:r>
          </a:p>
          <a:p>
            <a:endParaRPr lang="en-US" dirty="0"/>
          </a:p>
        </p:txBody>
      </p:sp>
      <p:sp>
        <p:nvSpPr>
          <p:cNvPr id="4" name="Slide Number Placeholder 3"/>
          <p:cNvSpPr>
            <a:spLocks noGrp="1"/>
          </p:cNvSpPr>
          <p:nvPr>
            <p:ph type="sldNum" sz="quarter" idx="5"/>
          </p:nvPr>
        </p:nvSpPr>
        <p:spPr/>
        <p:txBody>
          <a:bodyPr/>
          <a:lstStyle/>
          <a:p>
            <a:fld id="{D667647B-8A82-4FD5-821E-D73E88253597}" type="slidenum">
              <a:rPr lang="en-US" smtClean="0"/>
              <a:t>12</a:t>
            </a:fld>
            <a:endParaRPr lang="en-US"/>
          </a:p>
        </p:txBody>
      </p:sp>
    </p:spTree>
    <p:extLst>
      <p:ext uri="{BB962C8B-B14F-4D97-AF65-F5344CB8AC3E}">
        <p14:creationId xmlns:p14="http://schemas.microsoft.com/office/powerpoint/2010/main" val="5011716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4169725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271058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740549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4B9372-071E-4E88-946C-A9A1262DED7C}"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1390135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4B9372-071E-4E88-946C-A9A1262DED7C}"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01001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4B9372-071E-4E88-946C-A9A1262DED7C}" type="datetimeFigureOut">
              <a:rPr lang="en-US" smtClean="0"/>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758403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E4B9372-071E-4E88-946C-A9A1262DED7C}" type="datetimeFigureOut">
              <a:rPr lang="en-US" smtClean="0"/>
              <a:t>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862571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B9372-071E-4E88-946C-A9A1262DED7C}"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0798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B9372-071E-4E88-946C-A9A1262DED7C}"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1050156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4B9372-071E-4E88-946C-A9A1262DED7C}"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686304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804540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12879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552483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3374183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081389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25390680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4B9372-071E-4E88-946C-A9A1262DED7C}"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BD3DA6-F54F-4FDD-AA96-DF11C384AF1A}" type="slidenum">
              <a:rPr lang="en-US" smtClean="0"/>
              <a:t>‹#›</a:t>
            </a:fld>
            <a:endParaRPr lang="en-US"/>
          </a:p>
        </p:txBody>
      </p:sp>
    </p:spTree>
    <p:extLst>
      <p:ext uri="{BB962C8B-B14F-4D97-AF65-F5344CB8AC3E}">
        <p14:creationId xmlns:p14="http://schemas.microsoft.com/office/powerpoint/2010/main" val="110050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4B9372-071E-4E88-946C-A9A1262DED7C}" type="datetimeFigureOut">
              <a:rPr lang="en-US" smtClean="0"/>
              <a:t>12/4/2022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BD3DA6-F54F-4FDD-AA96-DF11C384AF1A}" type="slidenum">
              <a:rPr lang="en-US" smtClean="0"/>
              <a:t>‹#›</a:t>
            </a:fld>
            <a:endParaRPr lang="en-US"/>
          </a:p>
        </p:txBody>
      </p:sp>
    </p:spTree>
    <p:extLst>
      <p:ext uri="{BB962C8B-B14F-4D97-AF65-F5344CB8AC3E}">
        <p14:creationId xmlns:p14="http://schemas.microsoft.com/office/powerpoint/2010/main" val="228155906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jpeg"/><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7E14A-8CB1-8DE7-69F2-B452BF8C9E2C}"/>
              </a:ext>
            </a:extLst>
          </p:cNvPr>
          <p:cNvSpPr>
            <a:spLocks noGrp="1"/>
          </p:cNvSpPr>
          <p:nvPr>
            <p:ph type="ctrTitle"/>
          </p:nvPr>
        </p:nvSpPr>
        <p:spPr>
          <a:xfrm>
            <a:off x="420913" y="347517"/>
            <a:ext cx="6671263" cy="3081483"/>
          </a:xfrm>
          <a:no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US" sz="4400" dirty="0">
                <a:solidFill>
                  <a:schemeClr val="bg1">
                    <a:lumMod val="95000"/>
                    <a:lumOff val="5000"/>
                  </a:schemeClr>
                </a:solidFill>
              </a:rPr>
              <a:t>Employee Engagement</a:t>
            </a:r>
          </a:p>
        </p:txBody>
      </p:sp>
      <p:sp>
        <p:nvSpPr>
          <p:cNvPr id="3" name="Subtitle 2">
            <a:extLst>
              <a:ext uri="{FF2B5EF4-FFF2-40B4-BE49-F238E27FC236}">
                <a16:creationId xmlns:a16="http://schemas.microsoft.com/office/drawing/2014/main" id="{655C0D52-6217-1830-2293-D2534F7F13D2}"/>
              </a:ext>
            </a:extLst>
          </p:cNvPr>
          <p:cNvSpPr>
            <a:spLocks noGrp="1"/>
          </p:cNvSpPr>
          <p:nvPr>
            <p:ph type="subTitle" idx="1"/>
          </p:nvPr>
        </p:nvSpPr>
        <p:spPr>
          <a:xfrm>
            <a:off x="89208" y="172799"/>
            <a:ext cx="4315523" cy="2771123"/>
          </a:xfrm>
        </p:spPr>
        <p:txBody>
          <a:bodyPr/>
          <a:lstStyle/>
          <a:p>
            <a:r>
              <a:rPr lang="en-US" sz="2400" dirty="0"/>
              <a:t>PRESENTED BY :casiana chifor  student nr: 2122376: tutor :name  </a:t>
            </a:r>
            <a:r>
              <a:rPr lang="en-US" sz="2400" dirty="0" err="1"/>
              <a:t>lola</a:t>
            </a:r>
            <a:r>
              <a:rPr lang="en-US" sz="2400" dirty="0"/>
              <a:t> </a:t>
            </a:r>
            <a:r>
              <a:rPr lang="en-GB" sz="2400" dirty="0"/>
              <a:t>Villard</a:t>
            </a:r>
            <a:r>
              <a:rPr lang="en-US" sz="2400" dirty="0"/>
              <a:t>  </a:t>
            </a:r>
            <a:endParaRPr lang="en-US" dirty="0"/>
          </a:p>
        </p:txBody>
      </p:sp>
    </p:spTree>
    <p:extLst>
      <p:ext uri="{BB962C8B-B14F-4D97-AF65-F5344CB8AC3E}">
        <p14:creationId xmlns:p14="http://schemas.microsoft.com/office/powerpoint/2010/main" val="25149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8BA86-7894-E4C6-966A-89F6D45E330A}"/>
              </a:ext>
            </a:extLst>
          </p:cNvPr>
          <p:cNvSpPr>
            <a:spLocks noGrp="1"/>
          </p:cNvSpPr>
          <p:nvPr>
            <p:ph type="title"/>
          </p:nvPr>
        </p:nvSpPr>
        <p:spPr>
          <a:xfrm>
            <a:off x="7865806" y="643463"/>
            <a:ext cx="3706762" cy="1608124"/>
          </a:xfrm>
        </p:spPr>
        <p:txBody>
          <a:bodyPr>
            <a:normAutofit/>
          </a:bodyPr>
          <a:lstStyle/>
          <a:p>
            <a:r>
              <a:rPr lang="en-US" dirty="0"/>
              <a:t>Introduction</a:t>
            </a:r>
          </a:p>
        </p:txBody>
      </p:sp>
      <p:pic>
        <p:nvPicPr>
          <p:cNvPr id="5" name="Picture 4" descr="A picture containing ceiling, indoor, floor, room&#10;&#10;Description automatically generated">
            <a:extLst>
              <a:ext uri="{FF2B5EF4-FFF2-40B4-BE49-F238E27FC236}">
                <a16:creationId xmlns:a16="http://schemas.microsoft.com/office/drawing/2014/main" id="{6CFF000D-05DB-36CF-844C-CB10BEEA2C3E}"/>
              </a:ext>
            </a:extLst>
          </p:cNvPr>
          <p:cNvPicPr>
            <a:picLocks noChangeAspect="1"/>
          </p:cNvPicPr>
          <p:nvPr/>
        </p:nvPicPr>
        <p:blipFill rotWithShape="1">
          <a:blip r:embed="rId4">
            <a:extLst>
              <a:ext uri="{28A0092B-C50C-407E-A947-70E740481C1C}">
                <a14:useLocalDpi xmlns:a14="http://schemas.microsoft.com/office/drawing/2010/main" val="0"/>
              </a:ext>
            </a:extLst>
          </a:blip>
          <a:srcRect l="11440" r="5960"/>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181DF738-D9D2-40FA-2C32-CEB7085E102B}"/>
              </a:ext>
            </a:extLst>
          </p:cNvPr>
          <p:cNvSpPr>
            <a:spLocks noGrp="1"/>
          </p:cNvSpPr>
          <p:nvPr>
            <p:ph idx="1"/>
          </p:nvPr>
        </p:nvSpPr>
        <p:spPr>
          <a:xfrm>
            <a:off x="7865806" y="2251587"/>
            <a:ext cx="3706762" cy="3972232"/>
          </a:xfrm>
        </p:spPr>
        <p:txBody>
          <a:bodyPr>
            <a:normAutofit/>
          </a:bodyPr>
          <a:lstStyle/>
          <a:p>
            <a:pPr>
              <a:lnSpc>
                <a:spcPct val="90000"/>
              </a:lnSpc>
            </a:pPr>
            <a:r>
              <a:rPr lang="en-US" sz="1700"/>
              <a:t>Employee engagement is crucial for gaining a competitive advantage at work.</a:t>
            </a:r>
          </a:p>
          <a:p>
            <a:pPr>
              <a:lnSpc>
                <a:spcPct val="90000"/>
              </a:lnSpc>
            </a:pPr>
            <a:r>
              <a:rPr lang="en-US" sz="1700">
                <a:latin typeface="Times New Roman" panose="02020603050405020304" pitchFamily="18" charset="0"/>
                <a:ea typeface="Times New Roman" panose="02020603050405020304" pitchFamily="18" charset="0"/>
              </a:rPr>
              <a:t>It ensures that their operations function smoothly and effectively.</a:t>
            </a:r>
          </a:p>
          <a:p>
            <a:pPr>
              <a:lnSpc>
                <a:spcPct val="90000"/>
              </a:lnSpc>
            </a:pPr>
            <a:r>
              <a:rPr lang="en-US" sz="1700"/>
              <a:t>Studies have shown the significance of employee participation in </a:t>
            </a:r>
            <a:r>
              <a:rPr lang="en-US" sz="1700" err="1"/>
              <a:t>organisations</a:t>
            </a:r>
            <a:r>
              <a:rPr lang="en-US" sz="1700"/>
              <a:t> (Johnson et al., 2018; Book et al., 2019)</a:t>
            </a:r>
          </a:p>
          <a:p>
            <a:pPr>
              <a:lnSpc>
                <a:spcPct val="90000"/>
              </a:lnSpc>
            </a:pPr>
            <a:r>
              <a:rPr lang="en-US" sz="1700"/>
              <a:t>Therefore, this research aims mot evaluate employee engagement and its significance within the hospitality sector by taking theoretical account models of employee engagement.</a:t>
            </a:r>
          </a:p>
        </p:txBody>
      </p:sp>
    </p:spTree>
    <p:extLst>
      <p:ext uri="{BB962C8B-B14F-4D97-AF65-F5344CB8AC3E}">
        <p14:creationId xmlns:p14="http://schemas.microsoft.com/office/powerpoint/2010/main" val="2988691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51C2-6C5D-F3E7-5C75-99B9EBAF919B}"/>
              </a:ext>
            </a:extLst>
          </p:cNvPr>
          <p:cNvSpPr>
            <a:spLocks noGrp="1"/>
          </p:cNvSpPr>
          <p:nvPr>
            <p:ph type="title"/>
          </p:nvPr>
        </p:nvSpPr>
        <p:spPr>
          <a:xfrm>
            <a:off x="685801" y="609600"/>
            <a:ext cx="6143423" cy="1456267"/>
          </a:xfrm>
        </p:spPr>
        <p:txBody>
          <a:bodyPr>
            <a:normAutofit/>
          </a:bodyPr>
          <a:lstStyle/>
          <a:p>
            <a:r>
              <a:rPr lang="en-US" dirty="0"/>
              <a:t>Employee Engagement</a:t>
            </a:r>
          </a:p>
        </p:txBody>
      </p:sp>
      <p:sp>
        <p:nvSpPr>
          <p:cNvPr id="3" name="Content Placeholder 2">
            <a:extLst>
              <a:ext uri="{FF2B5EF4-FFF2-40B4-BE49-F238E27FC236}">
                <a16:creationId xmlns:a16="http://schemas.microsoft.com/office/drawing/2014/main" id="{0CD67377-7FFE-BA51-9CD6-6C7DA4574D32}"/>
              </a:ext>
            </a:extLst>
          </p:cNvPr>
          <p:cNvSpPr>
            <a:spLocks noGrp="1"/>
          </p:cNvSpPr>
          <p:nvPr>
            <p:ph idx="1"/>
          </p:nvPr>
        </p:nvSpPr>
        <p:spPr>
          <a:xfrm>
            <a:off x="685801" y="2142067"/>
            <a:ext cx="6143423" cy="3649133"/>
          </a:xfrm>
        </p:spPr>
        <p:txBody>
          <a:bodyPr>
            <a:normAutofit/>
          </a:bodyPr>
          <a:lstStyle/>
          <a:p>
            <a:r>
              <a:rPr lang="en-US" dirty="0"/>
              <a:t>A workplace approach that provides optimal circumstances for all people of an </a:t>
            </a:r>
            <a:r>
              <a:rPr lang="en-US" dirty="0" err="1"/>
              <a:t>organisation</a:t>
            </a:r>
            <a:endParaRPr lang="en-US" dirty="0"/>
          </a:p>
          <a:p>
            <a:r>
              <a:rPr lang="en-US" dirty="0"/>
              <a:t>It gives their best effort every day</a:t>
            </a:r>
          </a:p>
          <a:p>
            <a:r>
              <a:rPr lang="en-US" dirty="0"/>
              <a:t>It is dedicated to the business’s objectives and values</a:t>
            </a:r>
          </a:p>
          <a:p>
            <a:r>
              <a:rPr lang="en-US" dirty="0"/>
              <a:t>It is inspired to contribute to the success of the </a:t>
            </a:r>
            <a:r>
              <a:rPr lang="en-US" dirty="0" err="1"/>
              <a:t>organisation</a:t>
            </a:r>
            <a:endParaRPr lang="en-US" dirty="0"/>
          </a:p>
          <a:p>
            <a:r>
              <a:rPr lang="en-US" dirty="0"/>
              <a:t>It makes feel employees better about themselves (Milliman et al., 2018).</a:t>
            </a:r>
          </a:p>
          <a:p>
            <a:endParaRPr lang="en-US" dirty="0"/>
          </a:p>
        </p:txBody>
      </p:sp>
      <p:pic>
        <p:nvPicPr>
          <p:cNvPr id="4" name="Picture 3">
            <a:extLst>
              <a:ext uri="{FF2B5EF4-FFF2-40B4-BE49-F238E27FC236}">
                <a16:creationId xmlns:a16="http://schemas.microsoft.com/office/drawing/2014/main" id="{C2CC6386-A77C-5E19-B533-2F639D6F11D7}"/>
              </a:ext>
            </a:extLst>
          </p:cNvPr>
          <p:cNvPicPr>
            <a:picLocks noChangeAspect="1"/>
          </p:cNvPicPr>
          <p:nvPr/>
        </p:nvPicPr>
        <p:blipFill rotWithShape="1">
          <a:blip r:embed="rId4">
            <a:extLst>
              <a:ext uri="{28A0092B-C50C-407E-A947-70E740481C1C}">
                <a14:useLocalDpi xmlns:a14="http://schemas.microsoft.com/office/drawing/2010/main" val="0"/>
              </a:ext>
            </a:extLst>
          </a:blip>
          <a:srcRect l="29913" r="2511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1" name="Group 10">
            <a:extLst>
              <a:ext uri="{FF2B5EF4-FFF2-40B4-BE49-F238E27FC236}">
                <a16:creationId xmlns:a16="http://schemas.microsoft.com/office/drawing/2014/main" id="{8C07AEC9-9EAB-4BFE-9E8B-0A88819A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F1282140-09D2-4C25-B13E-800140960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1DDE92A-A4E7-4CE8-AE27-5F761E3043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3320B63E-D7BD-43AC-84C5-440D2577B5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1857C07-B4DF-4B6F-B782-859264D7D8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F0D51B-B72F-4918-AAB1-A6BE4B82A7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E229AF8-7F20-4524-8FA2-E3E29BF21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C87E978-EC26-4EA5-9DFE-B84C4C2B9C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4115A8A-0175-495F-B7DA-C59F0D599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7B44B3D-D148-4FD7-B8CD-5FF3155CFB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3928E8-F407-44BF-9A91-041E649AF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61F5A62-82DB-4B66-BD14-C92BCF8D3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CBCB962-7F30-4DBF-AB1F-C53DEACDC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497F5B-65FB-4EE8-9FCF-FE0D49F3A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8C46E6C-774F-4C36-927A-BAA7DEB7D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531B587-919E-433D-B327-DB808F716C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DCE57BD-EC34-4A76-B287-D23AC5FD4F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9E7C9C6-C39D-4EB5-8AA8-2023FB7EE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3B78F45-3048-4595-8C48-D646E25E46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DD4AD3-998F-4837-A5CA-F02017A63F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90882A5-BB39-4E31-BAF5-97EF47ED8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6EC88EF-0939-4A86-A45F-BC8C2B26FC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49DD588-37E7-4B23-9ED6-F131F03B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460794-AF86-4574-B424-D631823D3C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6690C8A-042E-433D-B253-6F06AA6952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4C5E5A5-DA67-4881-88C8-D75582BE11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2E2B0F9-55EA-4641-9CE3-FCC5190432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34F27AA-CF8E-4932-9EC9-F14A918B94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F8E811C-1786-4DEB-9E69-6DE9F58A34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F973AE6-1228-44C3-9539-A52C9B1D1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0D667F6-8D7D-428B-BF6F-A63BF5FBC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1493161-972F-4035-82D4-1CCC8A40A7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BF5D3FF-5D5D-4416-B40B-11E70DC71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449344B8-784E-418E-A715-E46BE55B6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56C1159D-CDB4-473C-A602-4C61F648B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CEEC98-B022-4C88-9E3C-5423114E92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0E777FD-A0D8-4ADD-9C76-2B0407F721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6F04DA7-9CD2-4BC0-8DBE-3846A4A3CF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9780951-740D-4EF7-AA1A-49B2914417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E9967E5-6E93-471F-A0CC-A672AE17FA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A1BCC38-1F57-4C90-B954-4B53F1E5C5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5CF7B5C-1BEC-4D5D-8B95-8633ECF43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ED04EA6-5508-427D-8D22-81C59266AD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B9004AD-3371-4FFC-A5A4-BE80CB57B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782535D-5285-44E5-B0C5-FC0BDC8E0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EC38B95-A7C9-403B-9F93-74C1A18BEC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210C6357-BE69-4A3B-87BA-018112593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C41DA3D-A7F6-4FB5-9A14-9E93E449A7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D8DEF88-B68B-4C40-8729-91C1626B95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C9971C2-04A2-4FD6-98D0-B7073996A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2C046FF-0BD4-41DD-94DF-29CEE8F88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EE25D21-6A38-45D8-B01C-E31EF664E5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622EE14-7B3C-448B-A043-BC43658EC2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5BEE20CD-3E74-4C3F-AA60-C563417D2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C4BDE27-36BB-412B-BC30-B29F24D466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21127E0-675A-4618-9A07-FE8C1E6268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AAA0CF5-A5AD-4480-A771-6DC7CEFAE7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9445CFB-F018-4FD9-9326-F900B781B2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B273038-DE20-491F-9939-BC0CD44053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0D9CBA9-FF19-4776-AC11-BAE91D68E3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3644A66-F98B-47AA-8254-41D0259C37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5A71F829-705B-4DEF-8017-30AA98B2F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ADB28A1-8EE2-4ACB-BD6A-613AE6B667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B03F8C3-1989-4AF2-8B5A-E4F826CDC0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8911BCB-1DB5-47AB-81D0-8ECC55AD4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C953592-A4AB-4B66-B56C-E7E55375F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06B32BB-10C9-47F7-942B-E68D388ACF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2A419952-02EB-45AF-844C-84FD5B3DEF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765667A9-017B-4F63-B4C5-D34CE478F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C992FC9-E7E7-428D-B82E-439AAF7C53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6608CED2-F16E-48F3-A14B-21D5E39FC3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D76777-7C4B-42B4-AED8-A5539FB16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F42983A-E263-4138-BF3C-3BAC377B09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B7E20FA-2DE7-4277-87F8-1D82DB6406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A715BAF-7C88-4BB5-B7AC-268F56E0D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19D3BD0-A78B-47B1-A75E-F52EF605DE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FF948B3-F575-4AC3-B5CB-61DD5FA763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87C7265-9EC1-44BF-8C52-3AA87BD0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04A47CC-202F-4AA2-AB3E-C54FE35A8B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92FC81F2-9316-46C1-A8D8-7DDA27F8A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BD9A078-5764-467B-9FC0-DFC64F676F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27B2EBE5-458B-4D53-9B88-ED83CFF1A2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4F3107B1-873C-4EFA-808F-2BA7686C8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9C36E72E-D186-4E07-B0AC-CA9B880F95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820267E3-AB30-4642-A034-71F86FCF6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FD2D1EF-CFA4-4FBC-A160-9A6E66140D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C7EB9FF9-E1B5-435B-B204-2EB6EA1921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8BE4B63-95E8-4E3A-9039-4A6567F85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1004DE9-B326-4AE0-A43A-06D38E085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4894533-9533-42BB-B981-ECBC8136C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D0B2DBFC-7360-4F73-A8A3-FC6651233B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AF954A4-4509-4E0B-8A7E-C5ED65BA9D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0DE8D61-F7C6-4611-9655-0556F2E8C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AB6CBE5-E043-42BB-AFB8-4A4894C4B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2FEDDC7F-06BE-4638-AF08-9173232944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ACCD129-C3C4-4157-BEDE-7611E829EC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F817751-8ED5-487E-9976-216EEE1311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87B65EB-E838-4CF7-9F73-5B117BA2F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7218803-BDF0-4296-BD4D-2F6D341C57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C64C08D4-4A3C-4644-9A6B-A3E44F8C49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7448942A-BFE6-4A74-8AC2-D0A3D09D8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FE588F5-37CB-4EDE-90D5-20DE068E86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E34BBD7-4CCF-4691-952A-C2E662DF8B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457B31F6-4799-4A8D-A7D8-261DCAE1C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0424E31-1D0B-4E13-9D73-4DC0DB7B83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4379BE6-2A1F-4CF3-971D-B23BF4AF8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8EB3993A-1002-4C8D-8F50-CAEF0F1835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1D2DBC3-0B30-4312-91E1-6FA2C18705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696B6005-D67A-4006-844E-C561284F7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4F119E0F-FB34-440B-8C52-AC64584F0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2C8E579E-53EA-4DAB-BB89-49243AE85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5D603BD5-619E-44A4-BA18-61B4501FC2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743652E-C89F-4433-A122-83CA187F9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3F45C8D9-C3D7-4DE6-A151-4FC02FD56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8F4DE1F-74D6-4B7E-A864-A7354F287F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B8EBD3EA-DB69-4954-88BD-1218B340EB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20F8B685-F78E-4261-B345-F5E4238CA9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F587EF1-D784-4D0C-85F1-84D9896205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AFC9F26-DE9C-44ED-BFDA-B53D4373F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C5C5B20-2957-4913-974F-6C643B14AC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4FF2B521-7E20-4B95-8B57-723DDEA0DF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B099D084-404A-48EA-8AA4-3DE23D0A7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BFBCBDE4-1CF7-47CF-A3AC-40A225657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BB04CE69-D714-4B45-AA45-C18988347B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FACDC249-F5DC-498A-B86E-B98736F39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6F9CACB-3D25-4CD3-BACC-6CAF8C923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E0A759E-B512-4C6B-A2AC-CB59E1068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8FDDBB3-375D-438E-AB85-DEE34D6B4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571AE7B-9324-4652-BA2F-50550D60E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AD8EC0F0-66AE-4542-B774-FE12EDC16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9FE28852-1AE5-4C7D-8A5A-FE72DA532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504E5358-618D-4DE9-85BF-84AFB4BEB1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286D725-FCF5-44D0-B5FF-4001A5A31C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9BD6607D-EE36-4270-BE75-B5D58808B7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7CB98F5-FB6F-4EA1-BE45-73A75DFC96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C48DEF1-B84B-4C6B-BC15-5C9CF3DAAF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81A1657A-7197-4559-8DAD-640280FF93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F30DEEEE-6BC2-4F12-AC26-EA02BB27F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F70A519-7171-4594-B492-974B23F18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390583A9-FCC7-474E-B10D-8F6DD7B74D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04E1E01-2468-4ED6-932B-DFE74F1803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5DE2855-EBF3-46B5-B5AB-37F33DAECD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AAB63BD3-DF06-4DC8-8B81-A4A0930731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A8FEC80-A785-4B83-A1F5-AA524E2D4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E56E08B4-7863-4447-ADE5-AAC63C8EBD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A48D39C2-1010-4240-9865-B0EBD7E040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53FD354F-81D1-4345-8C40-E58D5C27B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A343148-BCCD-4618-8B23-EB728235BA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32D1A89-C062-4D40-A079-980BAD591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319DEE0-4918-468D-8B5A-A4759D5C8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BB6155A-8B2E-4CCD-B852-26927EF9EA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357B2E68-E4C5-47DD-988F-125E7C2F80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549DE4B-B602-48AF-AC61-05F694A347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5E8CA150-1FC4-4A4D-9DB2-1AA3A34669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BEB0DDA-B2FE-427A-A2F0-9FC06C33D0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63C95539-7E29-4577-ACE2-8642D81C7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FF50C42-6433-4328-B5CA-389C28317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74A59028-6EE1-4E53-959E-067DF80BE7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2C184BDD-4E87-4C6F-9249-7CA2121B72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60AE336B-F4C5-44E8-8E78-382683C04A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CDF74550-C0B6-4EDE-81AF-ABAE0AD23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CC7509FB-3C93-4ADB-B6BF-06A5025F2A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6" name="Picture 5" descr="A picture containing text, indoor&#10;&#10;Description automatically generated">
            <a:extLst>
              <a:ext uri="{FF2B5EF4-FFF2-40B4-BE49-F238E27FC236}">
                <a16:creationId xmlns:a16="http://schemas.microsoft.com/office/drawing/2014/main" id="{866A97F3-64D7-8856-71F8-10685D77DFF2}"/>
              </a:ext>
            </a:extLst>
          </p:cNvPr>
          <p:cNvPicPr>
            <a:picLocks noChangeAspect="1"/>
          </p:cNvPicPr>
          <p:nvPr/>
        </p:nvPicPr>
        <p:blipFill rotWithShape="1">
          <a:blip r:embed="rId5">
            <a:extLst>
              <a:ext uri="{28A0092B-C50C-407E-A947-70E740481C1C}">
                <a14:useLocalDpi xmlns:a14="http://schemas.microsoft.com/office/drawing/2010/main" val="0"/>
              </a:ext>
            </a:extLst>
          </a:blip>
          <a:srcRect r="10048" b="-4"/>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290507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55E0B-CA8A-DC38-B9D9-F333FB9E36CD}"/>
              </a:ext>
            </a:extLst>
          </p:cNvPr>
          <p:cNvSpPr>
            <a:spLocks noGrp="1"/>
          </p:cNvSpPr>
          <p:nvPr>
            <p:ph type="title"/>
          </p:nvPr>
        </p:nvSpPr>
        <p:spPr>
          <a:xfrm>
            <a:off x="685802" y="609600"/>
            <a:ext cx="6282266" cy="1456267"/>
          </a:xfrm>
        </p:spPr>
        <p:txBody>
          <a:bodyPr>
            <a:normAutofit/>
          </a:bodyPr>
          <a:lstStyle/>
          <a:p>
            <a:r>
              <a:rPr lang="en-US" dirty="0"/>
              <a:t>Employee Engagement</a:t>
            </a:r>
          </a:p>
        </p:txBody>
      </p:sp>
      <p:sp>
        <p:nvSpPr>
          <p:cNvPr id="3" name="Content Placeholder 2">
            <a:extLst>
              <a:ext uri="{FF2B5EF4-FFF2-40B4-BE49-F238E27FC236}">
                <a16:creationId xmlns:a16="http://schemas.microsoft.com/office/drawing/2014/main" id="{F25B017A-7E9B-9D4E-05BC-23B805B2DA0A}"/>
              </a:ext>
            </a:extLst>
          </p:cNvPr>
          <p:cNvSpPr>
            <a:spLocks noGrp="1"/>
          </p:cNvSpPr>
          <p:nvPr>
            <p:ph idx="1"/>
          </p:nvPr>
        </p:nvSpPr>
        <p:spPr>
          <a:xfrm>
            <a:off x="685802" y="2142067"/>
            <a:ext cx="6282266" cy="3649133"/>
          </a:xfrm>
        </p:spPr>
        <p:txBody>
          <a:bodyPr>
            <a:normAutofit/>
          </a:bodyPr>
          <a:lstStyle/>
          <a:p>
            <a:r>
              <a:rPr lang="en-US" dirty="0"/>
              <a:t>It contributes to the company’s bigger objectives and mission (</a:t>
            </a:r>
            <a:r>
              <a:rPr lang="en-US" dirty="0" err="1"/>
              <a:t>Chathoth</a:t>
            </a:r>
            <a:r>
              <a:rPr lang="en-US" dirty="0"/>
              <a:t> et al., 2020)In the hotel sector, each employee must understand their function within the </a:t>
            </a:r>
            <a:r>
              <a:rPr lang="en-US" dirty="0" err="1"/>
              <a:t>organisation</a:t>
            </a:r>
            <a:r>
              <a:rPr lang="en-US" dirty="0"/>
              <a:t> </a:t>
            </a:r>
          </a:p>
          <a:p>
            <a:r>
              <a:rPr lang="en-US" dirty="0"/>
              <a:t>Employee involvement in the hotel sector implies that workers and hotel staff have a voice in how the hotel is managed </a:t>
            </a:r>
          </a:p>
          <a:p>
            <a:r>
              <a:rPr lang="en-US" dirty="0"/>
              <a:t>It also implies that workers are aware of how the </a:t>
            </a:r>
            <a:r>
              <a:rPr lang="en-US" dirty="0" err="1"/>
              <a:t>organisation</a:t>
            </a:r>
            <a:r>
              <a:rPr lang="en-US" dirty="0"/>
              <a:t> is reaching its objectives (Kim and </a:t>
            </a:r>
            <a:r>
              <a:rPr lang="en-US" dirty="0" err="1"/>
              <a:t>Ausar</a:t>
            </a:r>
            <a:r>
              <a:rPr lang="en-US" dirty="0"/>
              <a:t>, 2018). </a:t>
            </a:r>
          </a:p>
          <a:p>
            <a:endParaRPr lang="en-US" dirty="0"/>
          </a:p>
        </p:txBody>
      </p:sp>
      <p:pic>
        <p:nvPicPr>
          <p:cNvPr id="5" name="Picture 4">
            <a:extLst>
              <a:ext uri="{FF2B5EF4-FFF2-40B4-BE49-F238E27FC236}">
                <a16:creationId xmlns:a16="http://schemas.microsoft.com/office/drawing/2014/main" id="{EB866433-8044-0298-DE71-FDC408833F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0936" y="2485010"/>
            <a:ext cx="3445714" cy="181177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657450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35CAE-603B-683E-F2B7-E2FD51BB6E60}"/>
              </a:ext>
            </a:extLst>
          </p:cNvPr>
          <p:cNvSpPr>
            <a:spLocks noGrp="1"/>
          </p:cNvSpPr>
          <p:nvPr>
            <p:ph type="title"/>
          </p:nvPr>
        </p:nvSpPr>
        <p:spPr>
          <a:xfrm>
            <a:off x="6400800" y="609600"/>
            <a:ext cx="5147730" cy="1641987"/>
          </a:xfrm>
        </p:spPr>
        <p:txBody>
          <a:bodyPr>
            <a:normAutofit/>
          </a:bodyPr>
          <a:lstStyle/>
          <a:p>
            <a:r>
              <a:rPr lang="en-US" dirty="0"/>
              <a:t>Importance Of Employee Engagement</a:t>
            </a:r>
          </a:p>
        </p:txBody>
      </p:sp>
      <p:pic>
        <p:nvPicPr>
          <p:cNvPr id="5" name="Picture 4" descr="A picture containing indoor, table, cluttered, dining table&#10;&#10;Description automatically generated">
            <a:extLst>
              <a:ext uri="{FF2B5EF4-FFF2-40B4-BE49-F238E27FC236}">
                <a16:creationId xmlns:a16="http://schemas.microsoft.com/office/drawing/2014/main" id="{A4F6BB6D-0B2A-66EF-0E91-ED99F166C073}"/>
              </a:ext>
            </a:extLst>
          </p:cNvPr>
          <p:cNvPicPr>
            <a:picLocks noChangeAspect="1"/>
          </p:cNvPicPr>
          <p:nvPr/>
        </p:nvPicPr>
        <p:blipFill rotWithShape="1">
          <a:blip r:embed="rId4">
            <a:extLst>
              <a:ext uri="{28A0092B-C50C-407E-A947-70E740481C1C}">
                <a14:useLocalDpi xmlns:a14="http://schemas.microsoft.com/office/drawing/2010/main" val="0"/>
              </a:ext>
            </a:extLst>
          </a:blip>
          <a:srcRect t="15625"/>
          <a:stretch/>
        </p:blipFill>
        <p:spPr>
          <a:xfrm>
            <a:off x="20" y="975"/>
            <a:ext cx="6095980" cy="6858000"/>
          </a:xfrm>
          <a:prstGeom prst="rect">
            <a:avLst/>
          </a:prstGeom>
        </p:spPr>
      </p:pic>
      <p:sp>
        <p:nvSpPr>
          <p:cNvPr id="3" name="Content Placeholder 2">
            <a:extLst>
              <a:ext uri="{FF2B5EF4-FFF2-40B4-BE49-F238E27FC236}">
                <a16:creationId xmlns:a16="http://schemas.microsoft.com/office/drawing/2014/main" id="{69AB0512-4647-BB0C-077E-BE6FADB77F48}"/>
              </a:ext>
            </a:extLst>
          </p:cNvPr>
          <p:cNvSpPr>
            <a:spLocks noGrp="1"/>
          </p:cNvSpPr>
          <p:nvPr>
            <p:ph idx="1"/>
          </p:nvPr>
        </p:nvSpPr>
        <p:spPr>
          <a:xfrm>
            <a:off x="6400800" y="2251587"/>
            <a:ext cx="5147730" cy="3637935"/>
          </a:xfrm>
        </p:spPr>
        <p:txBody>
          <a:bodyPr>
            <a:normAutofit/>
          </a:bodyPr>
          <a:lstStyle/>
          <a:p>
            <a:pPr>
              <a:lnSpc>
                <a:spcPct val="90000"/>
              </a:lnSpc>
            </a:pPr>
            <a:r>
              <a:rPr lang="en-US" sz="1300"/>
              <a:t>The hotel industry is an obvious exception to the norm that employee engagement is crucial</a:t>
            </a:r>
          </a:p>
          <a:p>
            <a:pPr>
              <a:lnSpc>
                <a:spcPct val="90000"/>
              </a:lnSpc>
            </a:pPr>
            <a:r>
              <a:rPr lang="en-US" sz="1300"/>
              <a:t>Hotels </a:t>
            </a:r>
            <a:r>
              <a:rPr lang="en-US" sz="1300" err="1"/>
              <a:t>recognise</a:t>
            </a:r>
            <a:r>
              <a:rPr lang="en-US" sz="1300"/>
              <a:t> that their workers are their greatest brand advocates </a:t>
            </a:r>
          </a:p>
          <a:p>
            <a:pPr>
              <a:lnSpc>
                <a:spcPct val="90000"/>
              </a:lnSpc>
            </a:pPr>
            <a:r>
              <a:rPr lang="en-US" sz="1300"/>
              <a:t>When workers are engaged, they are more likely to remain with a firm for a longer period of time and to like their jobs (</a:t>
            </a:r>
            <a:r>
              <a:rPr lang="en-US" sz="1300" err="1"/>
              <a:t>Arwab</a:t>
            </a:r>
            <a:r>
              <a:rPr lang="en-US" sz="1300"/>
              <a:t> et al., 2022)</a:t>
            </a:r>
          </a:p>
          <a:p>
            <a:pPr>
              <a:lnSpc>
                <a:spcPct val="90000"/>
              </a:lnSpc>
            </a:pPr>
            <a:r>
              <a:rPr lang="en-US" sz="1300"/>
              <a:t>By providing the workers with access to a shuttle by engaging environment, hotel reduces tardiness of employees</a:t>
            </a:r>
          </a:p>
          <a:p>
            <a:pPr>
              <a:lnSpc>
                <a:spcPct val="90000"/>
              </a:lnSpc>
            </a:pPr>
            <a:r>
              <a:rPr lang="en-US" sz="1300"/>
              <a:t>If employees are physically or emotionally exhausted, hotel industries should provide their time off (</a:t>
            </a:r>
            <a:r>
              <a:rPr lang="en-US" sz="1300" err="1"/>
              <a:t>Arwab</a:t>
            </a:r>
            <a:r>
              <a:rPr lang="en-US" sz="1300"/>
              <a:t> et al., 2022).</a:t>
            </a:r>
          </a:p>
          <a:p>
            <a:pPr>
              <a:lnSpc>
                <a:spcPct val="90000"/>
              </a:lnSpc>
            </a:pPr>
            <a:r>
              <a:rPr lang="en-US" sz="1300"/>
              <a:t>Engaged </a:t>
            </a:r>
            <a:r>
              <a:rPr lang="en-US" sz="1300" err="1"/>
              <a:t>organisations</a:t>
            </a:r>
            <a:r>
              <a:rPr lang="en-US" sz="1300"/>
              <a:t> have strong and honest convictions</a:t>
            </a:r>
          </a:p>
          <a:p>
            <a:pPr>
              <a:lnSpc>
                <a:spcPct val="90000"/>
              </a:lnSpc>
            </a:pPr>
            <a:r>
              <a:rPr lang="en-US" sz="1300"/>
              <a:t>It has clear indicators of trust and justice based on mutual respect.</a:t>
            </a:r>
          </a:p>
          <a:p>
            <a:pPr>
              <a:lnSpc>
                <a:spcPct val="90000"/>
              </a:lnSpc>
            </a:pPr>
            <a:endParaRPr lang="en-US" sz="1300"/>
          </a:p>
        </p:txBody>
      </p:sp>
    </p:spTree>
    <p:extLst>
      <p:ext uri="{BB962C8B-B14F-4D97-AF65-F5344CB8AC3E}">
        <p14:creationId xmlns:p14="http://schemas.microsoft.com/office/powerpoint/2010/main" val="3540246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F011-4BC3-85EB-3501-8F4EA7E26F82}"/>
              </a:ext>
            </a:extLst>
          </p:cNvPr>
          <p:cNvSpPr>
            <a:spLocks noGrp="1"/>
          </p:cNvSpPr>
          <p:nvPr>
            <p:ph type="title"/>
          </p:nvPr>
        </p:nvSpPr>
        <p:spPr>
          <a:xfrm>
            <a:off x="685801" y="609600"/>
            <a:ext cx="5219699" cy="1456267"/>
          </a:xfrm>
        </p:spPr>
        <p:txBody>
          <a:bodyPr>
            <a:normAutofit/>
          </a:bodyPr>
          <a:lstStyle/>
          <a:p>
            <a:r>
              <a:rPr lang="en-US" dirty="0"/>
              <a:t>Theoretical Model of Employee Engagement</a:t>
            </a:r>
          </a:p>
        </p:txBody>
      </p:sp>
      <p:sp>
        <p:nvSpPr>
          <p:cNvPr id="3" name="Content Placeholder 2">
            <a:extLst>
              <a:ext uri="{FF2B5EF4-FFF2-40B4-BE49-F238E27FC236}">
                <a16:creationId xmlns:a16="http://schemas.microsoft.com/office/drawing/2014/main" id="{7B39AB85-0ACF-37AA-A7B2-C06F0A76E008}"/>
              </a:ext>
            </a:extLst>
          </p:cNvPr>
          <p:cNvSpPr>
            <a:spLocks noGrp="1"/>
          </p:cNvSpPr>
          <p:nvPr>
            <p:ph idx="1"/>
          </p:nvPr>
        </p:nvSpPr>
        <p:spPr>
          <a:xfrm>
            <a:off x="685801" y="2142067"/>
            <a:ext cx="5219699" cy="3649133"/>
          </a:xfrm>
        </p:spPr>
        <p:txBody>
          <a:bodyPr>
            <a:normAutofit/>
          </a:bodyPr>
          <a:lstStyle/>
          <a:p>
            <a:r>
              <a:rPr lang="en-US" dirty="0"/>
              <a:t>William Kahn’s 1990 paper, “Psychological Conditions of Personal Engagement and Disengagement at Work,” is well-known idea of employee engagement.</a:t>
            </a:r>
          </a:p>
          <a:p>
            <a:r>
              <a:rPr lang="en-US" dirty="0"/>
              <a:t>It states creating objectives is associated with encouraging people to work hard</a:t>
            </a:r>
          </a:p>
          <a:p>
            <a:r>
              <a:rPr lang="en-US" dirty="0"/>
              <a:t>When developing strategies employee loyalty, and staff retention are crucial (Nazir and Islam, 2020). </a:t>
            </a:r>
          </a:p>
          <a:p>
            <a:endParaRPr lang="en-US" dirty="0"/>
          </a:p>
        </p:txBody>
      </p:sp>
      <p:pic>
        <p:nvPicPr>
          <p:cNvPr id="5" name="Picture 4">
            <a:extLst>
              <a:ext uri="{FF2B5EF4-FFF2-40B4-BE49-F238E27FC236}">
                <a16:creationId xmlns:a16="http://schemas.microsoft.com/office/drawing/2014/main" id="{E09EE5A6-CA26-C143-DFDA-CA034E9E354D}"/>
              </a:ext>
            </a:extLst>
          </p:cNvPr>
          <p:cNvPicPr>
            <a:picLocks noChangeAspect="1"/>
          </p:cNvPicPr>
          <p:nvPr/>
        </p:nvPicPr>
        <p:blipFill rotWithShape="1">
          <a:blip r:embed="rId4">
            <a:extLst>
              <a:ext uri="{28A0092B-C50C-407E-A947-70E740481C1C}">
                <a14:useLocalDpi xmlns:a14="http://schemas.microsoft.com/office/drawing/2010/main" val="0"/>
              </a:ext>
            </a:extLst>
          </a:blip>
          <a:srcRect l="17359" r="4831" b="-2"/>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51773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55E5597-EA9B-D0B2-9303-2313F7DABB3B}"/>
              </a:ext>
            </a:extLst>
          </p:cNvPr>
          <p:cNvSpPr>
            <a:spLocks noGrp="1"/>
          </p:cNvSpPr>
          <p:nvPr>
            <p:ph type="title"/>
          </p:nvPr>
        </p:nvSpPr>
        <p:spPr>
          <a:xfrm>
            <a:off x="718457" y="531278"/>
            <a:ext cx="3211517" cy="5292579"/>
          </a:xfrm>
        </p:spPr>
        <p:txBody>
          <a:bodyPr>
            <a:normAutofit/>
          </a:bodyPr>
          <a:lstStyle/>
          <a:p>
            <a:r>
              <a:rPr lang="en-US">
                <a:solidFill>
                  <a:srgbClr val="FFFFFF"/>
                </a:solidFill>
              </a:rPr>
              <a:t>William Kahn’s Theory of Employee Engagement</a:t>
            </a:r>
          </a:p>
        </p:txBody>
      </p:sp>
      <p:sp useBgFill="1">
        <p:nvSpPr>
          <p:cNvPr id="15" name="Freeform: Shape 14">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34F72CD0-3D16-F196-B1F6-7057E5FD186D}"/>
              </a:ext>
            </a:extLst>
          </p:cNvPr>
          <p:cNvGraphicFramePr>
            <a:graphicFrameLocks noGrp="1"/>
          </p:cNvGraphicFramePr>
          <p:nvPr>
            <p:ph idx="1"/>
            <p:extLst>
              <p:ext uri="{D42A27DB-BD31-4B8C-83A1-F6EECF244321}">
                <p14:modId xmlns:p14="http://schemas.microsoft.com/office/powerpoint/2010/main" val="3446845003"/>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143498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7CD1A-6AE5-903F-AECD-BBC0DFD3A997}"/>
              </a:ext>
            </a:extLst>
          </p:cNvPr>
          <p:cNvSpPr>
            <a:spLocks noGrp="1"/>
          </p:cNvSpPr>
          <p:nvPr>
            <p:ph type="title"/>
          </p:nvPr>
        </p:nvSpPr>
        <p:spPr/>
        <p:txBody>
          <a:bodyPr/>
          <a:lstStyle/>
          <a:p>
            <a:r>
              <a:rPr lang="en-US" dirty="0"/>
              <a:t>William Kahn’s Theory of Employee Engagement</a:t>
            </a:r>
          </a:p>
        </p:txBody>
      </p:sp>
      <p:sp>
        <p:nvSpPr>
          <p:cNvPr id="3" name="Content Placeholder 2">
            <a:extLst>
              <a:ext uri="{FF2B5EF4-FFF2-40B4-BE49-F238E27FC236}">
                <a16:creationId xmlns:a16="http://schemas.microsoft.com/office/drawing/2014/main" id="{6F606E6B-1DF3-0B68-0A8C-CC576A3A8703}"/>
              </a:ext>
            </a:extLst>
          </p:cNvPr>
          <p:cNvSpPr>
            <a:spLocks noGrp="1"/>
          </p:cNvSpPr>
          <p:nvPr>
            <p:ph idx="1"/>
          </p:nvPr>
        </p:nvSpPr>
        <p:spPr>
          <a:xfrm>
            <a:off x="685802" y="2142067"/>
            <a:ext cx="5410198" cy="3649133"/>
          </a:xfrm>
        </p:spPr>
        <p:txBody>
          <a:bodyPr/>
          <a:lstStyle/>
          <a:p>
            <a:r>
              <a:rPr lang="en-US" dirty="0"/>
              <a:t>The “meaningfulness” of a task is the motivation for completing it within the assignment’s boundaries (Cain et al., 2018)</a:t>
            </a:r>
          </a:p>
          <a:p>
            <a:r>
              <a:rPr lang="en-US" dirty="0"/>
              <a:t>The term “safety” refers to when employees do not fear being </a:t>
            </a:r>
            <a:r>
              <a:rPr lang="en-US" dirty="0" err="1"/>
              <a:t>criticised</a:t>
            </a:r>
            <a:r>
              <a:rPr lang="en-US" dirty="0"/>
              <a:t> or reprimanded by colleagues or the supervisor (Johnson et al., 2018).</a:t>
            </a:r>
          </a:p>
          <a:p>
            <a:r>
              <a:rPr lang="en-US" dirty="0"/>
              <a:t>The term “availability” refers to a worker’s physical and mental capacity to do a job within the hotel sector (</a:t>
            </a:r>
            <a:r>
              <a:rPr lang="en-US" dirty="0" err="1"/>
              <a:t>Dwesini</a:t>
            </a:r>
            <a:r>
              <a:rPr lang="en-US" dirty="0"/>
              <a:t>, 2019</a:t>
            </a:r>
          </a:p>
          <a:p>
            <a:endParaRPr lang="en-US" dirty="0"/>
          </a:p>
        </p:txBody>
      </p:sp>
      <p:pic>
        <p:nvPicPr>
          <p:cNvPr id="5" name="Picture 4">
            <a:extLst>
              <a:ext uri="{FF2B5EF4-FFF2-40B4-BE49-F238E27FC236}">
                <a16:creationId xmlns:a16="http://schemas.microsoft.com/office/drawing/2014/main" id="{98174C76-0F94-81A2-EFF9-70489B7E49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4573" y="1791820"/>
            <a:ext cx="4964793" cy="4457637"/>
          </a:xfrm>
          <a:prstGeom prst="rect">
            <a:avLst/>
          </a:prstGeom>
        </p:spPr>
      </p:pic>
    </p:spTree>
    <p:extLst>
      <p:ext uri="{BB962C8B-B14F-4D97-AF65-F5344CB8AC3E}">
        <p14:creationId xmlns:p14="http://schemas.microsoft.com/office/powerpoint/2010/main" val="2072501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A6304D3-58F2-A42F-D89A-E72B44E933DD}"/>
              </a:ext>
            </a:extLst>
          </p:cNvPr>
          <p:cNvSpPr>
            <a:spLocks noGrp="1"/>
          </p:cNvSpPr>
          <p:nvPr>
            <p:ph type="title"/>
          </p:nvPr>
        </p:nvSpPr>
        <p:spPr>
          <a:xfrm>
            <a:off x="718457" y="531278"/>
            <a:ext cx="3211517" cy="5292579"/>
          </a:xfrm>
        </p:spPr>
        <p:txBody>
          <a:bodyPr>
            <a:normAutofit/>
          </a:bodyPr>
          <a:lstStyle/>
          <a:p>
            <a:r>
              <a:rPr lang="en-US">
                <a:solidFill>
                  <a:srgbClr val="FFFFFF"/>
                </a:solidFill>
              </a:rPr>
              <a:t>Examples Of Best Practices to Engage Employees</a:t>
            </a:r>
          </a:p>
        </p:txBody>
      </p:sp>
      <p:sp useBgFill="1">
        <p:nvSpPr>
          <p:cNvPr id="15" name="Freeform: Shape 14">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582F3400-E655-A75C-98D9-746E3BBFCAFB}"/>
              </a:ext>
            </a:extLst>
          </p:cNvPr>
          <p:cNvGraphicFramePr>
            <a:graphicFrameLocks noGrp="1"/>
          </p:cNvGraphicFramePr>
          <p:nvPr>
            <p:ph idx="1"/>
            <p:extLst>
              <p:ext uri="{D42A27DB-BD31-4B8C-83A1-F6EECF244321}">
                <p14:modId xmlns:p14="http://schemas.microsoft.com/office/powerpoint/2010/main" val="339958994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317495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EE13-43F0-57E8-38D4-D4B52B0CED13}"/>
              </a:ext>
            </a:extLst>
          </p:cNvPr>
          <p:cNvSpPr>
            <a:spLocks noGrp="1"/>
          </p:cNvSpPr>
          <p:nvPr>
            <p:ph type="title"/>
          </p:nvPr>
        </p:nvSpPr>
        <p:spPr/>
        <p:txBody>
          <a:bodyPr/>
          <a:lstStyle/>
          <a:p>
            <a:r>
              <a:rPr lang="en-US" dirty="0"/>
              <a:t>Examples Of Best Practices to Engage Employees</a:t>
            </a:r>
          </a:p>
        </p:txBody>
      </p:sp>
      <p:sp>
        <p:nvSpPr>
          <p:cNvPr id="3" name="Content Placeholder 2">
            <a:extLst>
              <a:ext uri="{FF2B5EF4-FFF2-40B4-BE49-F238E27FC236}">
                <a16:creationId xmlns:a16="http://schemas.microsoft.com/office/drawing/2014/main" id="{AF6F3E5D-CC9A-A3AC-C930-7DE4B8D82434}"/>
              </a:ext>
            </a:extLst>
          </p:cNvPr>
          <p:cNvSpPr>
            <a:spLocks noGrp="1"/>
          </p:cNvSpPr>
          <p:nvPr>
            <p:ph idx="1"/>
          </p:nvPr>
        </p:nvSpPr>
        <p:spPr/>
        <p:txBody>
          <a:bodyPr/>
          <a:lstStyle/>
          <a:p>
            <a:pPr marL="0" indent="0" algn="ctr">
              <a:buNone/>
            </a:pPr>
            <a:r>
              <a:rPr lang="en-US" sz="2400" b="1" dirty="0"/>
              <a:t>Travelodge – </a:t>
            </a:r>
            <a:r>
              <a:rPr lang="en-US" sz="2400" b="1" dirty="0" err="1"/>
              <a:t>HulerHub</a:t>
            </a:r>
            <a:r>
              <a:rPr lang="en-US" sz="2400" b="1" dirty="0"/>
              <a:t> </a:t>
            </a:r>
            <a:endParaRPr lang="en-US" sz="2400" dirty="0"/>
          </a:p>
          <a:p>
            <a:r>
              <a:rPr lang="en-US" dirty="0" err="1"/>
              <a:t>Huler</a:t>
            </a:r>
            <a:r>
              <a:rPr lang="en-US" dirty="0"/>
              <a:t> –  A platform that allows individuals to create their own modifications while yet providing a standard location for everything (Nazir and Islam, 2020).</a:t>
            </a:r>
          </a:p>
          <a:p>
            <a:r>
              <a:rPr lang="en-US" dirty="0"/>
              <a:t>Travelodge determined that </a:t>
            </a:r>
            <a:r>
              <a:rPr lang="en-US" dirty="0" err="1"/>
              <a:t>Huler</a:t>
            </a:r>
            <a:r>
              <a:rPr lang="en-US" dirty="0"/>
              <a:t> provided the most consistent and </a:t>
            </a:r>
            <a:r>
              <a:rPr lang="en-US" dirty="0" err="1"/>
              <a:t>personalised</a:t>
            </a:r>
            <a:r>
              <a:rPr lang="en-US" dirty="0"/>
              <a:t> experience for its workers. </a:t>
            </a:r>
          </a:p>
          <a:p>
            <a:r>
              <a:rPr lang="en-US" dirty="0"/>
              <a:t>The </a:t>
            </a:r>
            <a:r>
              <a:rPr lang="en-US" dirty="0" err="1"/>
              <a:t>HulerHub</a:t>
            </a:r>
            <a:r>
              <a:rPr lang="en-US" dirty="0"/>
              <a:t> puts employees first by placing the production of meaningful, well-designed employee experiences.</a:t>
            </a:r>
          </a:p>
          <a:p>
            <a:r>
              <a:rPr lang="en-US" dirty="0"/>
              <a:t>It attempts to </a:t>
            </a:r>
            <a:r>
              <a:rPr lang="en-US" dirty="0" err="1"/>
              <a:t>humanise</a:t>
            </a:r>
            <a:r>
              <a:rPr lang="en-US" dirty="0"/>
              <a:t> work in an increasingly digital age.</a:t>
            </a:r>
          </a:p>
          <a:p>
            <a:endParaRPr lang="en-US" dirty="0"/>
          </a:p>
        </p:txBody>
      </p:sp>
    </p:spTree>
    <p:extLst>
      <p:ext uri="{BB962C8B-B14F-4D97-AF65-F5344CB8AC3E}">
        <p14:creationId xmlns:p14="http://schemas.microsoft.com/office/powerpoint/2010/main" val="3806525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5C925-E87B-0A06-D671-A1605885F72A}"/>
              </a:ext>
            </a:extLst>
          </p:cNvPr>
          <p:cNvSpPr>
            <a:spLocks noGrp="1"/>
          </p:cNvSpPr>
          <p:nvPr>
            <p:ph type="title"/>
          </p:nvPr>
        </p:nvSpPr>
        <p:spPr>
          <a:xfrm>
            <a:off x="6400800" y="609600"/>
            <a:ext cx="5147730" cy="1641987"/>
          </a:xfrm>
        </p:spPr>
        <p:txBody>
          <a:bodyPr>
            <a:normAutofit/>
          </a:bodyPr>
          <a:lstStyle/>
          <a:p>
            <a:r>
              <a:rPr lang="en-US"/>
              <a:t>conclusion</a:t>
            </a:r>
          </a:p>
        </p:txBody>
      </p:sp>
      <p:pic>
        <p:nvPicPr>
          <p:cNvPr id="4" name="Picture 3" descr="A picture containing text, indoor&#10;&#10;Description automatically generated">
            <a:extLst>
              <a:ext uri="{FF2B5EF4-FFF2-40B4-BE49-F238E27FC236}">
                <a16:creationId xmlns:a16="http://schemas.microsoft.com/office/drawing/2014/main" id="{E0FE0973-CD7E-7F5C-13C1-926C1C23BDBE}"/>
              </a:ext>
            </a:extLst>
          </p:cNvPr>
          <p:cNvPicPr>
            <a:picLocks noChangeAspect="1"/>
          </p:cNvPicPr>
          <p:nvPr/>
        </p:nvPicPr>
        <p:blipFill rotWithShape="1">
          <a:blip r:embed="rId4">
            <a:extLst>
              <a:ext uri="{28A0092B-C50C-407E-A947-70E740481C1C}">
                <a14:useLocalDpi xmlns:a14="http://schemas.microsoft.com/office/drawing/2010/main" val="0"/>
              </a:ext>
            </a:extLst>
          </a:blip>
          <a:srcRect l="6295" r="27039"/>
          <a:stretch/>
        </p:blipFill>
        <p:spPr>
          <a:xfrm>
            <a:off x="20" y="975"/>
            <a:ext cx="6095980" cy="6858000"/>
          </a:xfrm>
          <a:prstGeom prst="rect">
            <a:avLst/>
          </a:prstGeom>
        </p:spPr>
      </p:pic>
      <p:graphicFrame>
        <p:nvGraphicFramePr>
          <p:cNvPr id="5" name="Content Placeholder 2">
            <a:extLst>
              <a:ext uri="{FF2B5EF4-FFF2-40B4-BE49-F238E27FC236}">
                <a16:creationId xmlns:a16="http://schemas.microsoft.com/office/drawing/2014/main" id="{C9121FD5-9AEE-DD48-48E2-813A4B84BDD0}"/>
              </a:ext>
            </a:extLst>
          </p:cNvPr>
          <p:cNvGraphicFramePr>
            <a:graphicFrameLocks noGrp="1"/>
          </p:cNvGraphicFramePr>
          <p:nvPr>
            <p:ph idx="1"/>
            <p:extLst>
              <p:ext uri="{D42A27DB-BD31-4B8C-83A1-F6EECF244321}">
                <p14:modId xmlns:p14="http://schemas.microsoft.com/office/powerpoint/2010/main" val="258893641"/>
              </p:ext>
            </p:extLst>
          </p:nvPr>
        </p:nvGraphicFramePr>
        <p:xfrm>
          <a:off x="6400800" y="2251587"/>
          <a:ext cx="5147730" cy="36379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75434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AFA726A-2AA3-A6DD-9591-73940AC08159}"/>
              </a:ext>
            </a:extLst>
          </p:cNvPr>
          <p:cNvSpPr>
            <a:spLocks noGrp="1"/>
          </p:cNvSpPr>
          <p:nvPr>
            <p:ph type="title"/>
          </p:nvPr>
        </p:nvSpPr>
        <p:spPr>
          <a:xfrm>
            <a:off x="718457" y="531278"/>
            <a:ext cx="3211517" cy="5292579"/>
          </a:xfrm>
        </p:spPr>
        <p:txBody>
          <a:bodyPr>
            <a:normAutofit/>
          </a:bodyPr>
          <a:lstStyle/>
          <a:p>
            <a:r>
              <a:rPr lang="en-US">
                <a:solidFill>
                  <a:srgbClr val="FFFFFF"/>
                </a:solidFill>
              </a:rPr>
              <a:t>References</a:t>
            </a:r>
          </a:p>
        </p:txBody>
      </p:sp>
      <p:sp useBgFill="1">
        <p:nvSpPr>
          <p:cNvPr id="15" name="Freeform: Shape 14">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ABCD0BED-B4ED-E77C-75CD-07D0A7D110D5}"/>
              </a:ext>
            </a:extLst>
          </p:cNvPr>
          <p:cNvGraphicFramePr>
            <a:graphicFrameLocks noGrp="1"/>
          </p:cNvGraphicFramePr>
          <p:nvPr>
            <p:ph idx="1"/>
            <p:extLst>
              <p:ext uri="{D42A27DB-BD31-4B8C-83A1-F6EECF244321}">
                <p14:modId xmlns:p14="http://schemas.microsoft.com/office/powerpoint/2010/main" val="530526276"/>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83006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60</TotalTime>
  <Words>3810</Words>
  <Application>Microsoft Office PowerPoint</Application>
  <PresentationFormat>Widescreen</PresentationFormat>
  <Paragraphs>128</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Celestial</vt:lpstr>
      <vt:lpstr>Employee Engagement</vt:lpstr>
      <vt:lpstr>Introduction</vt:lpstr>
      <vt:lpstr>Employee Engagement</vt:lpstr>
      <vt:lpstr>Employee Engagement</vt:lpstr>
      <vt:lpstr>Importance Of Employee Engagement</vt:lpstr>
      <vt:lpstr>Theoretical Model of Employee Engagement</vt:lpstr>
      <vt:lpstr>William Kahn’s Theory of Employee Engagement</vt:lpstr>
      <vt:lpstr>William Kahn’s Theory of Employee Engagement</vt:lpstr>
      <vt:lpstr>Examples Of Best Practices to Engage Employees</vt:lpstr>
      <vt:lpstr>Examples Of Best Practices to Engage Employees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casiana</dc:creator>
  <cp:lastModifiedBy>Casiana Chifor</cp:lastModifiedBy>
  <cp:revision>13</cp:revision>
  <dcterms:created xsi:type="dcterms:W3CDTF">2022-11-30T07:29:15Z</dcterms:created>
  <dcterms:modified xsi:type="dcterms:W3CDTF">2022-12-04T21:45:29Z</dcterms:modified>
</cp:coreProperties>
</file>