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7"/>
  </p:notesMasterIdLst>
  <p:sldIdLst>
    <p:sldId id="256" r:id="rId2"/>
    <p:sldId id="257" r:id="rId3"/>
    <p:sldId id="258" r:id="rId4"/>
    <p:sldId id="259" r:id="rId5"/>
    <p:sldId id="268" r:id="rId6"/>
    <p:sldId id="260" r:id="rId7"/>
    <p:sldId id="261" r:id="rId8"/>
    <p:sldId id="270" r:id="rId9"/>
    <p:sldId id="262" r:id="rId10"/>
    <p:sldId id="263" r:id="rId11"/>
    <p:sldId id="271" r:id="rId12"/>
    <p:sldId id="267" r:id="rId13"/>
    <p:sldId id="266" r:id="rId14"/>
    <p:sldId id="269"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5DB70C-97E0-425F-BE53-03D86DDCB2F0}" type="datetimeFigureOut">
              <a:rPr lang="en-GB" smtClean="0"/>
              <a:t>05/06/2019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07C1F7-3A7D-41F3-8FE5-6D875FA8E420}" type="slidenum">
              <a:rPr lang="en-GB" smtClean="0"/>
              <a:t>‹#›</a:t>
            </a:fld>
            <a:endParaRPr lang="en-GB"/>
          </a:p>
        </p:txBody>
      </p:sp>
    </p:spTree>
    <p:extLst>
      <p:ext uri="{BB962C8B-B14F-4D97-AF65-F5344CB8AC3E}">
        <p14:creationId xmlns:p14="http://schemas.microsoft.com/office/powerpoint/2010/main" val="2041904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discussing about the role of religion within musicals that are seen worldwide on several different theatres. They are not only performed by professional theatre companies but also through amateurs and school performances.</a:t>
            </a:r>
          </a:p>
          <a:p>
            <a:r>
              <a:rPr lang="en-GB" dirty="0"/>
              <a:t>I will further focus on the role of the specific religion within each musical and understand public receptions of these also.</a:t>
            </a:r>
          </a:p>
        </p:txBody>
      </p:sp>
      <p:sp>
        <p:nvSpPr>
          <p:cNvPr id="4" name="Slide Number Placeholder 3"/>
          <p:cNvSpPr>
            <a:spLocks noGrp="1"/>
          </p:cNvSpPr>
          <p:nvPr>
            <p:ph type="sldNum" sz="quarter" idx="5"/>
          </p:nvPr>
        </p:nvSpPr>
        <p:spPr/>
        <p:txBody>
          <a:bodyPr/>
          <a:lstStyle/>
          <a:p>
            <a:fld id="{C907C1F7-3A7D-41F3-8FE5-6D875FA8E420}" type="slidenum">
              <a:rPr lang="en-GB" smtClean="0"/>
              <a:t>1</a:t>
            </a:fld>
            <a:endParaRPr lang="en-GB"/>
          </a:p>
        </p:txBody>
      </p:sp>
    </p:spTree>
    <p:extLst>
      <p:ext uri="{BB962C8B-B14F-4D97-AF65-F5344CB8AC3E}">
        <p14:creationId xmlns:p14="http://schemas.microsoft.com/office/powerpoint/2010/main" val="3536512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aim will be to focus on each of these sections to further understand the ways that religion is prevalent within popular culture and specifically within musicals. </a:t>
            </a:r>
          </a:p>
        </p:txBody>
      </p:sp>
      <p:sp>
        <p:nvSpPr>
          <p:cNvPr id="4" name="Slide Number Placeholder 3"/>
          <p:cNvSpPr>
            <a:spLocks noGrp="1"/>
          </p:cNvSpPr>
          <p:nvPr>
            <p:ph type="sldNum" sz="quarter" idx="5"/>
          </p:nvPr>
        </p:nvSpPr>
        <p:spPr/>
        <p:txBody>
          <a:bodyPr/>
          <a:lstStyle/>
          <a:p>
            <a:fld id="{C907C1F7-3A7D-41F3-8FE5-6D875FA8E420}" type="slidenum">
              <a:rPr lang="en-GB" smtClean="0"/>
              <a:t>2</a:t>
            </a:fld>
            <a:endParaRPr lang="en-GB"/>
          </a:p>
        </p:txBody>
      </p:sp>
    </p:spTree>
    <p:extLst>
      <p:ext uri="{BB962C8B-B14F-4D97-AF65-F5344CB8AC3E}">
        <p14:creationId xmlns:p14="http://schemas.microsoft.com/office/powerpoint/2010/main" val="3572549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that we look at religion and popular culture depends on how we can define each and further relate the two topics. Religion has been a staple aspect within society for centuries where modern advances in technology and the media have further affected and even influenced the way that religion can now be expressed and presented to larger audiences.</a:t>
            </a:r>
          </a:p>
        </p:txBody>
      </p:sp>
      <p:sp>
        <p:nvSpPr>
          <p:cNvPr id="4" name="Slide Number Placeholder 3"/>
          <p:cNvSpPr>
            <a:spLocks noGrp="1"/>
          </p:cNvSpPr>
          <p:nvPr>
            <p:ph type="sldNum" sz="quarter" idx="5"/>
          </p:nvPr>
        </p:nvSpPr>
        <p:spPr/>
        <p:txBody>
          <a:bodyPr/>
          <a:lstStyle/>
          <a:p>
            <a:fld id="{C907C1F7-3A7D-41F3-8FE5-6D875FA8E420}" type="slidenum">
              <a:rPr lang="en-GB" smtClean="0"/>
              <a:t>3</a:t>
            </a:fld>
            <a:endParaRPr lang="en-GB"/>
          </a:p>
        </p:txBody>
      </p:sp>
    </p:spTree>
    <p:extLst>
      <p:ext uri="{BB962C8B-B14F-4D97-AF65-F5344CB8AC3E}">
        <p14:creationId xmlns:p14="http://schemas.microsoft.com/office/powerpoint/2010/main" val="3685613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ways that we can perceive popular culture and religion can be similar in the way that pop culture attracts mass audiences for a purpose: to relay information that appeals to the selected audience. With this, it can be seen almost like a preacher giving a sermon, where there is an intended audience for the information to be relayed to.</a:t>
            </a:r>
          </a:p>
        </p:txBody>
      </p:sp>
      <p:sp>
        <p:nvSpPr>
          <p:cNvPr id="4" name="Slide Number Placeholder 3"/>
          <p:cNvSpPr>
            <a:spLocks noGrp="1"/>
          </p:cNvSpPr>
          <p:nvPr>
            <p:ph type="sldNum" sz="quarter" idx="5"/>
          </p:nvPr>
        </p:nvSpPr>
        <p:spPr/>
        <p:txBody>
          <a:bodyPr/>
          <a:lstStyle/>
          <a:p>
            <a:fld id="{C907C1F7-3A7D-41F3-8FE5-6D875FA8E420}" type="slidenum">
              <a:rPr lang="en-GB" smtClean="0"/>
              <a:t>4</a:t>
            </a:fld>
            <a:endParaRPr lang="en-GB"/>
          </a:p>
        </p:txBody>
      </p:sp>
    </p:spTree>
    <p:extLst>
      <p:ext uri="{BB962C8B-B14F-4D97-AF65-F5344CB8AC3E}">
        <p14:creationId xmlns:p14="http://schemas.microsoft.com/office/powerpoint/2010/main" val="1797362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many on stage musicals or musical films that I have selected that show religion being portrayed through this medium. This shows the immediacy of receiving and interacting with Biblical narratives without having to know or understand the narratives previously. Each of these explore areas of the Bible from narratives on Adam and Eve, following through to biblical narratives of Moses and finally into the New Testament with musicals on Jesus. </a:t>
            </a:r>
          </a:p>
        </p:txBody>
      </p:sp>
      <p:sp>
        <p:nvSpPr>
          <p:cNvPr id="4" name="Slide Number Placeholder 3"/>
          <p:cNvSpPr>
            <a:spLocks noGrp="1"/>
          </p:cNvSpPr>
          <p:nvPr>
            <p:ph type="sldNum" sz="quarter" idx="5"/>
          </p:nvPr>
        </p:nvSpPr>
        <p:spPr/>
        <p:txBody>
          <a:bodyPr/>
          <a:lstStyle/>
          <a:p>
            <a:fld id="{C907C1F7-3A7D-41F3-8FE5-6D875FA8E420}" type="slidenum">
              <a:rPr lang="en-GB" smtClean="0"/>
              <a:t>5</a:t>
            </a:fld>
            <a:endParaRPr lang="en-GB"/>
          </a:p>
        </p:txBody>
      </p:sp>
    </p:spTree>
    <p:extLst>
      <p:ext uri="{BB962C8B-B14F-4D97-AF65-F5344CB8AC3E}">
        <p14:creationId xmlns:p14="http://schemas.microsoft.com/office/powerpoint/2010/main" val="994519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not following the direct narrative in the scripture, with many aspects left out of the musical, this musical portrays the Hebrew Bible narrative through the life of Joseph; who is the favourite and 11</a:t>
            </a:r>
            <a:r>
              <a:rPr lang="en-GB" baseline="30000" dirty="0"/>
              <a:t>th</a:t>
            </a:r>
            <a:r>
              <a:rPr lang="en-GB" dirty="0"/>
              <a:t> son of Jacob.</a:t>
            </a:r>
          </a:p>
          <a:p>
            <a:r>
              <a:rPr lang="en-GB" dirty="0"/>
              <a:t>This further shows the understanding that all audiences can learn and understand the life of Joseph, whether for the religious understanding or not. Through this musical, many can appreciate both aspects of this from a religious point of view or a secular one.</a:t>
            </a:r>
          </a:p>
          <a:p>
            <a:endParaRPr lang="en-GB" dirty="0"/>
          </a:p>
        </p:txBody>
      </p:sp>
      <p:sp>
        <p:nvSpPr>
          <p:cNvPr id="4" name="Slide Number Placeholder 3"/>
          <p:cNvSpPr>
            <a:spLocks noGrp="1"/>
          </p:cNvSpPr>
          <p:nvPr>
            <p:ph type="sldNum" sz="quarter" idx="5"/>
          </p:nvPr>
        </p:nvSpPr>
        <p:spPr/>
        <p:txBody>
          <a:bodyPr/>
          <a:lstStyle/>
          <a:p>
            <a:fld id="{C907C1F7-3A7D-41F3-8FE5-6D875FA8E420}" type="slidenum">
              <a:rPr lang="en-GB" smtClean="0"/>
              <a:t>6</a:t>
            </a:fld>
            <a:endParaRPr lang="en-GB"/>
          </a:p>
        </p:txBody>
      </p:sp>
    </p:spTree>
    <p:extLst>
      <p:ext uri="{BB962C8B-B14F-4D97-AF65-F5344CB8AC3E}">
        <p14:creationId xmlns:p14="http://schemas.microsoft.com/office/powerpoint/2010/main" val="1696948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large aspect of musicals and their success is what songs are used throughout to portray the correct narrative. </a:t>
            </a:r>
          </a:p>
          <a:p>
            <a:r>
              <a:rPr lang="en-GB" dirty="0"/>
              <a:t>With this, the music can not only be linked with the musical itself but also with the audience watching to use the music outside of the play.</a:t>
            </a:r>
          </a:p>
        </p:txBody>
      </p:sp>
      <p:sp>
        <p:nvSpPr>
          <p:cNvPr id="4" name="Slide Number Placeholder 3"/>
          <p:cNvSpPr>
            <a:spLocks noGrp="1"/>
          </p:cNvSpPr>
          <p:nvPr>
            <p:ph type="sldNum" sz="quarter" idx="5"/>
          </p:nvPr>
        </p:nvSpPr>
        <p:spPr/>
        <p:txBody>
          <a:bodyPr/>
          <a:lstStyle/>
          <a:p>
            <a:fld id="{C907C1F7-3A7D-41F3-8FE5-6D875FA8E420}" type="slidenum">
              <a:rPr lang="en-GB" smtClean="0"/>
              <a:t>7</a:t>
            </a:fld>
            <a:endParaRPr lang="en-GB"/>
          </a:p>
        </p:txBody>
      </p:sp>
    </p:spTree>
    <p:extLst>
      <p:ext uri="{BB962C8B-B14F-4D97-AF65-F5344CB8AC3E}">
        <p14:creationId xmlns:p14="http://schemas.microsoft.com/office/powerpoint/2010/main" val="2039739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scripture, Jacob is said to have had 2 wives and 2 concubines, of which 12 sons and a daughter were all conceived.  </a:t>
            </a:r>
          </a:p>
          <a:p>
            <a:r>
              <a:rPr lang="en-GB" dirty="0"/>
              <a:t>It is never actually mentioned throughout the musical of the only daughter of Jacob, of which is most often never noted when speaking of Jacob and his children.</a:t>
            </a:r>
          </a:p>
          <a:p>
            <a:r>
              <a:rPr lang="en-GB" dirty="0"/>
              <a:t>If anything is learnt from watching and singing along to the musical, everyone remembers the scene near the end where the Pharaoh is an Elvis impersonator. This is an aspect of pop culture that resonates the whole musical with relating this part as something comedic. </a:t>
            </a:r>
          </a:p>
        </p:txBody>
      </p:sp>
      <p:sp>
        <p:nvSpPr>
          <p:cNvPr id="4" name="Slide Number Placeholder 3"/>
          <p:cNvSpPr>
            <a:spLocks noGrp="1"/>
          </p:cNvSpPr>
          <p:nvPr>
            <p:ph type="sldNum" sz="quarter" idx="5"/>
          </p:nvPr>
        </p:nvSpPr>
        <p:spPr/>
        <p:txBody>
          <a:bodyPr/>
          <a:lstStyle/>
          <a:p>
            <a:fld id="{C907C1F7-3A7D-41F3-8FE5-6D875FA8E420}" type="slidenum">
              <a:rPr lang="en-GB" smtClean="0"/>
              <a:t>8</a:t>
            </a:fld>
            <a:endParaRPr lang="en-GB"/>
          </a:p>
        </p:txBody>
      </p:sp>
    </p:spTree>
    <p:extLst>
      <p:ext uri="{BB962C8B-B14F-4D97-AF65-F5344CB8AC3E}">
        <p14:creationId xmlns:p14="http://schemas.microsoft.com/office/powerpoint/2010/main" val="1662318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musical doesn’t follow the biblical narrative that can be found in both Matthew 1 and 2 and Luke 1 and 2, where the narrative focuses on the birth of Jesus and his miraculous conception by Mary.</a:t>
            </a:r>
          </a:p>
          <a:p>
            <a:r>
              <a:rPr lang="en-GB" dirty="0"/>
              <a:t>Mary and Joseph are returning to Bethlehem for the Census, where </a:t>
            </a:r>
          </a:p>
        </p:txBody>
      </p:sp>
      <p:sp>
        <p:nvSpPr>
          <p:cNvPr id="4" name="Slide Number Placeholder 3"/>
          <p:cNvSpPr>
            <a:spLocks noGrp="1"/>
          </p:cNvSpPr>
          <p:nvPr>
            <p:ph type="sldNum" sz="quarter" idx="5"/>
          </p:nvPr>
        </p:nvSpPr>
        <p:spPr/>
        <p:txBody>
          <a:bodyPr/>
          <a:lstStyle/>
          <a:p>
            <a:fld id="{C907C1F7-3A7D-41F3-8FE5-6D875FA8E420}" type="slidenum">
              <a:rPr lang="en-GB" smtClean="0"/>
              <a:t>9</a:t>
            </a:fld>
            <a:endParaRPr lang="en-GB"/>
          </a:p>
        </p:txBody>
      </p:sp>
    </p:spTree>
    <p:extLst>
      <p:ext uri="{BB962C8B-B14F-4D97-AF65-F5344CB8AC3E}">
        <p14:creationId xmlns:p14="http://schemas.microsoft.com/office/powerpoint/2010/main" val="877666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Productions of the nativity, whether on film or in musicals, have seen the use of the ‘manger’ to mean that Jesus was born in a stable and surrounded by animals where this is not mentioned in the Bible.</a:t>
            </a:r>
          </a:p>
        </p:txBody>
      </p:sp>
      <p:sp>
        <p:nvSpPr>
          <p:cNvPr id="4" name="Slide Number Placeholder 3"/>
          <p:cNvSpPr>
            <a:spLocks noGrp="1"/>
          </p:cNvSpPr>
          <p:nvPr>
            <p:ph type="sldNum" sz="quarter" idx="5"/>
          </p:nvPr>
        </p:nvSpPr>
        <p:spPr/>
        <p:txBody>
          <a:bodyPr/>
          <a:lstStyle/>
          <a:p>
            <a:fld id="{C907C1F7-3A7D-41F3-8FE5-6D875FA8E420}" type="slidenum">
              <a:rPr lang="en-GB" smtClean="0"/>
              <a:t>10</a:t>
            </a:fld>
            <a:endParaRPr lang="en-GB"/>
          </a:p>
        </p:txBody>
      </p:sp>
    </p:spTree>
    <p:extLst>
      <p:ext uri="{BB962C8B-B14F-4D97-AF65-F5344CB8AC3E}">
        <p14:creationId xmlns:p14="http://schemas.microsoft.com/office/powerpoint/2010/main" val="988565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only link to Jesus is that the production is set during Christmas, which is the birth of Jesus.</a:t>
            </a:r>
          </a:p>
        </p:txBody>
      </p:sp>
      <p:sp>
        <p:nvSpPr>
          <p:cNvPr id="4" name="Slide Number Placeholder 3"/>
          <p:cNvSpPr>
            <a:spLocks noGrp="1"/>
          </p:cNvSpPr>
          <p:nvPr>
            <p:ph type="sldNum" sz="quarter" idx="5"/>
          </p:nvPr>
        </p:nvSpPr>
        <p:spPr/>
        <p:txBody>
          <a:bodyPr/>
          <a:lstStyle/>
          <a:p>
            <a:fld id="{C907C1F7-3A7D-41F3-8FE5-6D875FA8E420}" type="slidenum">
              <a:rPr lang="en-GB" smtClean="0"/>
              <a:t>11</a:t>
            </a:fld>
            <a:endParaRPr lang="en-GB"/>
          </a:p>
        </p:txBody>
      </p:sp>
    </p:spTree>
    <p:extLst>
      <p:ext uri="{BB962C8B-B14F-4D97-AF65-F5344CB8AC3E}">
        <p14:creationId xmlns:p14="http://schemas.microsoft.com/office/powerpoint/2010/main" val="633290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musicals can be seen as examples of religion on stage, although they both present religion very differently.</a:t>
            </a:r>
          </a:p>
          <a:p>
            <a:r>
              <a:rPr lang="en-GB" dirty="0"/>
              <a:t>Musicals are designed to appeal to mass audiences of all ages, where very little reflection is based on religion itself rather the story that is presented is more relatable to modern audiences.</a:t>
            </a:r>
          </a:p>
          <a:p>
            <a:r>
              <a:rPr lang="en-GB" dirty="0"/>
              <a:t>Adapting, changing and modernizing biblical narratives to present a religious story that appeals to modern culture and society today.</a:t>
            </a:r>
          </a:p>
        </p:txBody>
      </p:sp>
      <p:sp>
        <p:nvSpPr>
          <p:cNvPr id="4" name="Slide Number Placeholder 3"/>
          <p:cNvSpPr>
            <a:spLocks noGrp="1"/>
          </p:cNvSpPr>
          <p:nvPr>
            <p:ph type="sldNum" sz="quarter" idx="5"/>
          </p:nvPr>
        </p:nvSpPr>
        <p:spPr/>
        <p:txBody>
          <a:bodyPr/>
          <a:lstStyle/>
          <a:p>
            <a:fld id="{C907C1F7-3A7D-41F3-8FE5-6D875FA8E420}" type="slidenum">
              <a:rPr lang="en-GB" smtClean="0"/>
              <a:t>12</a:t>
            </a:fld>
            <a:endParaRPr lang="en-GB"/>
          </a:p>
        </p:txBody>
      </p:sp>
    </p:spTree>
    <p:extLst>
      <p:ext uri="{BB962C8B-B14F-4D97-AF65-F5344CB8AC3E}">
        <p14:creationId xmlns:p14="http://schemas.microsoft.com/office/powerpoint/2010/main" val="3167733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 collection of both the books and images I have used throughout </a:t>
            </a:r>
            <a:r>
              <a:rPr lang="en-GB"/>
              <a:t>this presentation.</a:t>
            </a:r>
          </a:p>
        </p:txBody>
      </p:sp>
      <p:sp>
        <p:nvSpPr>
          <p:cNvPr id="4" name="Slide Number Placeholder 3"/>
          <p:cNvSpPr>
            <a:spLocks noGrp="1"/>
          </p:cNvSpPr>
          <p:nvPr>
            <p:ph type="sldNum" sz="quarter" idx="5"/>
          </p:nvPr>
        </p:nvSpPr>
        <p:spPr/>
        <p:txBody>
          <a:bodyPr/>
          <a:lstStyle/>
          <a:p>
            <a:fld id="{C907C1F7-3A7D-41F3-8FE5-6D875FA8E420}" type="slidenum">
              <a:rPr lang="en-GB" smtClean="0"/>
              <a:t>13</a:t>
            </a:fld>
            <a:endParaRPr lang="en-GB"/>
          </a:p>
        </p:txBody>
      </p:sp>
    </p:spTree>
    <p:extLst>
      <p:ext uri="{BB962C8B-B14F-4D97-AF65-F5344CB8AC3E}">
        <p14:creationId xmlns:p14="http://schemas.microsoft.com/office/powerpoint/2010/main" val="3746877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3971678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2335276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3827836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F76158-227B-400E-9CB0-DA439F3E0567}"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4178903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F76158-227B-400E-9CB0-DA439F3E0567}" type="datetimeFigureOut">
              <a:rPr lang="en-GB" smtClean="0"/>
              <a:t>05/06/2019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4215790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F76158-227B-400E-9CB0-DA439F3E0567}" type="datetimeFigureOut">
              <a:rPr lang="en-GB" smtClean="0"/>
              <a:t>05/06/2019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363632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F76158-227B-400E-9CB0-DA439F3E0567}" type="datetimeFigureOut">
              <a:rPr lang="en-GB" smtClean="0"/>
              <a:t>05/06/2019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2989331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F76158-227B-400E-9CB0-DA439F3E0567}"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1362247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F76158-227B-400E-9CB0-DA439F3E0567}"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1853064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F76158-227B-400E-9CB0-DA439F3E0567}"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2323956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3153818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204468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869192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35800648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2261022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31405239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76158-227B-400E-9CB0-DA439F3E0567}"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756DA7-AB7B-4342-830C-60D37BE6E298}" type="slidenum">
              <a:rPr lang="en-GB" smtClean="0"/>
              <a:t>‹#›</a:t>
            </a:fld>
            <a:endParaRPr lang="en-GB"/>
          </a:p>
        </p:txBody>
      </p:sp>
    </p:spTree>
    <p:extLst>
      <p:ext uri="{BB962C8B-B14F-4D97-AF65-F5344CB8AC3E}">
        <p14:creationId xmlns:p14="http://schemas.microsoft.com/office/powerpoint/2010/main" val="2533300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8F76158-227B-400E-9CB0-DA439F3E0567}" type="datetimeFigureOut">
              <a:rPr lang="en-GB" smtClean="0"/>
              <a:t>05/06/2019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F756DA7-AB7B-4342-830C-60D37BE6E298}" type="slidenum">
              <a:rPr lang="en-GB" smtClean="0"/>
              <a:t>‹#›</a:t>
            </a:fld>
            <a:endParaRPr lang="en-GB"/>
          </a:p>
        </p:txBody>
      </p:sp>
    </p:spTree>
    <p:extLst>
      <p:ext uri="{BB962C8B-B14F-4D97-AF65-F5344CB8AC3E}">
        <p14:creationId xmlns:p14="http://schemas.microsoft.com/office/powerpoint/2010/main" val="140238174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themusicalcompany.com/show/joseph/"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neminutetheatrereviews.co.uk/current-productions/nativity-musical-tour/"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ativitythemusical.com/review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www.belgrade.co.uk/event/nativity" TargetMode="External"/><Relationship Id="rId3" Type="http://schemas.openxmlformats.org/officeDocument/2006/relationships/hyperlink" Target="https://www.timminchin.com/2013/06/07/australians-jesus-christ-superstar-dvd-available-for-pre-order-now/" TargetMode="External"/><Relationship Id="rId7" Type="http://schemas.openxmlformats.org/officeDocument/2006/relationships/hyperlink" Target="https://www.tes.com/teaching-resource/christmas-r-e-day-unit-ks2-symbolism-in-the-nativity-story-12033506" TargetMode="External"/><Relationship Id="rId2" Type="http://schemas.openxmlformats.org/officeDocument/2006/relationships/hyperlink" Target="https://en.wikipedia.org/wiki/Children_of_Eden" TargetMode="External"/><Relationship Id="rId1" Type="http://schemas.openxmlformats.org/officeDocument/2006/relationships/slideLayout" Target="../slideLayouts/slideLayout5.xml"/><Relationship Id="rId6" Type="http://schemas.openxmlformats.org/officeDocument/2006/relationships/hyperlink" Target="https://www.atgtickets.com/shows/joseph-and-the-amazing-technicolor-dreamcoat/kings-theatre-glasgow/" TargetMode="External"/><Relationship Id="rId5" Type="http://schemas.openxmlformats.org/officeDocument/2006/relationships/hyperlink" Target="https://www.josephthemusical.com/" TargetMode="External"/><Relationship Id="rId4" Type="http://schemas.openxmlformats.org/officeDocument/2006/relationships/hyperlink" Target="https://www.theprinceofegyptmusical.com/?gclid=EAIaIQobChMI3r-r0onQ4gIV573tCh38kgQDEAAYASAAEgLx2fD_BwE" TargetMode="External"/><Relationship Id="rId9" Type="http://schemas.openxmlformats.org/officeDocument/2006/relationships/hyperlink" Target="https://www.desiringgod.org/articles/the-most-repeated-verse-in-the-bibl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7AF8-DEAF-4F0E-8022-7786633C3B1F}"/>
              </a:ext>
            </a:extLst>
          </p:cNvPr>
          <p:cNvSpPr>
            <a:spLocks noGrp="1"/>
          </p:cNvSpPr>
          <p:nvPr>
            <p:ph type="ctrTitle"/>
          </p:nvPr>
        </p:nvSpPr>
        <p:spPr>
          <a:xfrm>
            <a:off x="1696278" y="1380068"/>
            <a:ext cx="9806745" cy="2616199"/>
          </a:xfrm>
        </p:spPr>
        <p:txBody>
          <a:bodyPr>
            <a:normAutofit/>
          </a:bodyPr>
          <a:lstStyle/>
          <a:p>
            <a:pPr algn="ctr"/>
            <a:r>
              <a:rPr lang="en-GB" dirty="0"/>
              <a:t>Religion and Popular Culture: Religion on Stage</a:t>
            </a:r>
          </a:p>
        </p:txBody>
      </p:sp>
      <p:sp>
        <p:nvSpPr>
          <p:cNvPr id="3" name="Subtitle 2">
            <a:extLst>
              <a:ext uri="{FF2B5EF4-FFF2-40B4-BE49-F238E27FC236}">
                <a16:creationId xmlns:a16="http://schemas.microsoft.com/office/drawing/2014/main" id="{24CB0239-FFA4-4E95-9BAD-A13B90F89DF1}"/>
              </a:ext>
            </a:extLst>
          </p:cNvPr>
          <p:cNvSpPr>
            <a:spLocks noGrp="1"/>
          </p:cNvSpPr>
          <p:nvPr>
            <p:ph type="subTitle" idx="1"/>
          </p:nvPr>
        </p:nvSpPr>
        <p:spPr>
          <a:xfrm>
            <a:off x="1524000" y="4473368"/>
            <a:ext cx="9144000" cy="1655762"/>
          </a:xfrm>
        </p:spPr>
        <p:txBody>
          <a:bodyPr/>
          <a:lstStyle/>
          <a:p>
            <a:r>
              <a:rPr lang="en-GB" dirty="0"/>
              <a:t>By Amy Seale </a:t>
            </a:r>
          </a:p>
          <a:p>
            <a:r>
              <a:rPr lang="en-GB" dirty="0"/>
              <a:t>1700646</a:t>
            </a:r>
          </a:p>
          <a:p>
            <a:r>
              <a:rPr lang="en-GB" dirty="0"/>
              <a:t>HPRS5040</a:t>
            </a:r>
          </a:p>
        </p:txBody>
      </p:sp>
    </p:spTree>
    <p:extLst>
      <p:ext uri="{BB962C8B-B14F-4D97-AF65-F5344CB8AC3E}">
        <p14:creationId xmlns:p14="http://schemas.microsoft.com/office/powerpoint/2010/main" val="1882555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CDEC0-F0EC-4836-90AC-1A30889883A6}"/>
              </a:ext>
            </a:extLst>
          </p:cNvPr>
          <p:cNvSpPr>
            <a:spLocks noGrp="1"/>
          </p:cNvSpPr>
          <p:nvPr>
            <p:ph type="title"/>
          </p:nvPr>
        </p:nvSpPr>
        <p:spPr>
          <a:xfrm>
            <a:off x="1484310" y="288235"/>
            <a:ext cx="10018713" cy="1752599"/>
          </a:xfrm>
        </p:spPr>
        <p:txBody>
          <a:bodyPr/>
          <a:lstStyle/>
          <a:p>
            <a:r>
              <a:rPr lang="en-GB" dirty="0"/>
              <a:t>What I will be discussing:</a:t>
            </a:r>
          </a:p>
        </p:txBody>
      </p:sp>
      <p:sp>
        <p:nvSpPr>
          <p:cNvPr id="3" name="Content Placeholder 2">
            <a:extLst>
              <a:ext uri="{FF2B5EF4-FFF2-40B4-BE49-F238E27FC236}">
                <a16:creationId xmlns:a16="http://schemas.microsoft.com/office/drawing/2014/main" id="{CC68BED7-B779-48BF-9AF5-25CA2CA1785E}"/>
              </a:ext>
            </a:extLst>
          </p:cNvPr>
          <p:cNvSpPr>
            <a:spLocks noGrp="1"/>
          </p:cNvSpPr>
          <p:nvPr>
            <p:ph idx="1"/>
          </p:nvPr>
        </p:nvSpPr>
        <p:spPr>
          <a:xfrm>
            <a:off x="1484309" y="2269434"/>
            <a:ext cx="10018713" cy="3641036"/>
          </a:xfrm>
        </p:spPr>
        <p:txBody>
          <a:bodyPr>
            <a:normAutofit/>
          </a:bodyPr>
          <a:lstStyle/>
          <a:p>
            <a:pPr algn="ctr"/>
            <a:r>
              <a:rPr lang="en-GB" sz="2800" dirty="0"/>
              <a:t>What is religion and popular culture?</a:t>
            </a:r>
          </a:p>
          <a:p>
            <a:pPr algn="ctr"/>
            <a:r>
              <a:rPr lang="en-GB" sz="2800" dirty="0"/>
              <a:t>Musicals (including film)</a:t>
            </a:r>
          </a:p>
          <a:p>
            <a:pPr algn="ctr"/>
            <a:r>
              <a:rPr lang="en-GB" sz="2800" dirty="0"/>
              <a:t>First case study: Joseph and the Amazing Technicolour Dreamcoat</a:t>
            </a:r>
          </a:p>
          <a:p>
            <a:pPr algn="ctr"/>
            <a:r>
              <a:rPr lang="en-GB" sz="2800" dirty="0"/>
              <a:t>Second case study: The Nativity</a:t>
            </a:r>
          </a:p>
          <a:p>
            <a:pPr algn="ctr"/>
            <a:r>
              <a:rPr lang="en-GB" sz="2800" dirty="0" err="1"/>
              <a:t>Symmary</a:t>
            </a:r>
            <a:endParaRPr lang="en-GB" sz="2800" dirty="0"/>
          </a:p>
        </p:txBody>
      </p:sp>
    </p:spTree>
    <p:extLst>
      <p:ext uri="{BB962C8B-B14F-4D97-AF65-F5344CB8AC3E}">
        <p14:creationId xmlns:p14="http://schemas.microsoft.com/office/powerpoint/2010/main" val="2798122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55BF-CBCC-4720-83F2-5E510EEB361C}"/>
              </a:ext>
            </a:extLst>
          </p:cNvPr>
          <p:cNvSpPr>
            <a:spLocks noGrp="1"/>
          </p:cNvSpPr>
          <p:nvPr>
            <p:ph type="title"/>
          </p:nvPr>
        </p:nvSpPr>
        <p:spPr>
          <a:xfrm>
            <a:off x="1484310" y="0"/>
            <a:ext cx="10018713" cy="1752599"/>
          </a:xfrm>
        </p:spPr>
        <p:txBody>
          <a:bodyPr/>
          <a:lstStyle/>
          <a:p>
            <a:r>
              <a:rPr lang="en-GB" dirty="0"/>
              <a:t>What is Religion and Popular Culture?</a:t>
            </a:r>
          </a:p>
        </p:txBody>
      </p:sp>
      <p:sp>
        <p:nvSpPr>
          <p:cNvPr id="3" name="Content Placeholder 2">
            <a:extLst>
              <a:ext uri="{FF2B5EF4-FFF2-40B4-BE49-F238E27FC236}">
                <a16:creationId xmlns:a16="http://schemas.microsoft.com/office/drawing/2014/main" id="{A5343F12-0BAC-47F1-B38C-E2F9438C59D4}"/>
              </a:ext>
            </a:extLst>
          </p:cNvPr>
          <p:cNvSpPr>
            <a:spLocks noGrp="1"/>
          </p:cNvSpPr>
          <p:nvPr>
            <p:ph idx="1"/>
          </p:nvPr>
        </p:nvSpPr>
        <p:spPr>
          <a:xfrm>
            <a:off x="1484309" y="1302433"/>
            <a:ext cx="10018713" cy="4817013"/>
          </a:xfrm>
        </p:spPr>
        <p:txBody>
          <a:bodyPr/>
          <a:lstStyle/>
          <a:p>
            <a:r>
              <a:rPr lang="en-GB" dirty="0"/>
              <a:t>Defining religion: </a:t>
            </a:r>
          </a:p>
          <a:p>
            <a:pPr marL="0" indent="0">
              <a:buNone/>
            </a:pPr>
            <a:r>
              <a:rPr lang="en-GB" dirty="0"/>
              <a:t>“Religion refers to those practices of any society that are attentive to what is believed to be sacred, unique or extraordinary element or quality of human experience.”1</a:t>
            </a:r>
          </a:p>
          <a:p>
            <a:pPr marL="0" indent="0">
              <a:buNone/>
            </a:pPr>
            <a:endParaRPr lang="en-GB" dirty="0"/>
          </a:p>
          <a:p>
            <a:r>
              <a:rPr lang="en-GB" dirty="0"/>
              <a:t>Defining Popular Culture:</a:t>
            </a:r>
          </a:p>
          <a:p>
            <a:pPr marL="0" indent="0">
              <a:buNone/>
            </a:pPr>
            <a:r>
              <a:rPr lang="en-GB" dirty="0"/>
              <a:t>“In the late eighteenth and early nineteenth century ‘popular culture’ began to be used to refer to two major areas of cultural concern: folk culture and mass culture.”2</a:t>
            </a:r>
          </a:p>
        </p:txBody>
      </p:sp>
      <p:sp>
        <p:nvSpPr>
          <p:cNvPr id="4" name="TextBox 3">
            <a:extLst>
              <a:ext uri="{FF2B5EF4-FFF2-40B4-BE49-F238E27FC236}">
                <a16:creationId xmlns:a16="http://schemas.microsoft.com/office/drawing/2014/main" id="{CD11D11F-8CB7-4FEB-AAF8-9EB34FBF8539}"/>
              </a:ext>
            </a:extLst>
          </p:cNvPr>
          <p:cNvSpPr txBox="1"/>
          <p:nvPr/>
        </p:nvSpPr>
        <p:spPr>
          <a:xfrm>
            <a:off x="2447440" y="5934670"/>
            <a:ext cx="9744560" cy="923330"/>
          </a:xfrm>
          <a:prstGeom prst="rect">
            <a:avLst/>
          </a:prstGeom>
          <a:noFill/>
        </p:spPr>
        <p:txBody>
          <a:bodyPr wrap="square" rtlCol="0">
            <a:spAutoFit/>
          </a:bodyPr>
          <a:lstStyle/>
          <a:p>
            <a:r>
              <a:rPr lang="en-GB" dirty="0"/>
              <a:t>1 </a:t>
            </a:r>
            <a:r>
              <a:rPr lang="en-GB" sz="1600" dirty="0"/>
              <a:t>Terry Ray Clark, Understanding Religion And Popular Culture (London: Routledge, 2012).p.3.</a:t>
            </a:r>
          </a:p>
          <a:p>
            <a:r>
              <a:rPr lang="en-GB" dirty="0"/>
              <a:t>2 </a:t>
            </a:r>
            <a:r>
              <a:rPr lang="en-GB" sz="1600" dirty="0"/>
              <a:t>Chris Klassen, Religion And Popular Culture (Don Mills, ON: Oxford University Press Canada, 2014).p.19.</a:t>
            </a:r>
          </a:p>
          <a:p>
            <a:endParaRPr lang="en-GB" dirty="0"/>
          </a:p>
        </p:txBody>
      </p:sp>
    </p:spTree>
    <p:extLst>
      <p:ext uri="{BB962C8B-B14F-4D97-AF65-F5344CB8AC3E}">
        <p14:creationId xmlns:p14="http://schemas.microsoft.com/office/powerpoint/2010/main" val="2292548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A85CA-3FB0-400B-80F5-7BCD0C3D4998}"/>
              </a:ext>
            </a:extLst>
          </p:cNvPr>
          <p:cNvSpPr>
            <a:spLocks noGrp="1"/>
          </p:cNvSpPr>
          <p:nvPr>
            <p:ph type="title"/>
          </p:nvPr>
        </p:nvSpPr>
        <p:spPr/>
        <p:txBody>
          <a:bodyPr/>
          <a:lstStyle/>
          <a:p>
            <a:r>
              <a:rPr lang="en-GB" dirty="0"/>
              <a:t>Viewing Religion and Popular Culture </a:t>
            </a:r>
            <a:br>
              <a:rPr lang="en-GB" dirty="0"/>
            </a:br>
            <a:r>
              <a:rPr lang="en-GB" dirty="0"/>
              <a:t>together</a:t>
            </a:r>
          </a:p>
        </p:txBody>
      </p:sp>
      <p:sp>
        <p:nvSpPr>
          <p:cNvPr id="3" name="Content Placeholder 2">
            <a:extLst>
              <a:ext uri="{FF2B5EF4-FFF2-40B4-BE49-F238E27FC236}">
                <a16:creationId xmlns:a16="http://schemas.microsoft.com/office/drawing/2014/main" id="{4D63B8FB-1408-4CB1-9D2B-272E2D71FABA}"/>
              </a:ext>
            </a:extLst>
          </p:cNvPr>
          <p:cNvSpPr>
            <a:spLocks noGrp="1"/>
          </p:cNvSpPr>
          <p:nvPr>
            <p:ph idx="1"/>
          </p:nvPr>
        </p:nvSpPr>
        <p:spPr/>
        <p:txBody>
          <a:bodyPr/>
          <a:lstStyle/>
          <a:p>
            <a:r>
              <a:rPr lang="en-GB" dirty="0"/>
              <a:t>The way that we view religion and popular culture can vary.</a:t>
            </a:r>
          </a:p>
          <a:p>
            <a:endParaRPr lang="en-GB" dirty="0"/>
          </a:p>
          <a:p>
            <a:r>
              <a:rPr lang="en-GB" dirty="0"/>
              <a:t>“Popular culture should not be viewed as superficial, but concerned with the very serious work of identity construction and meaning making, much like religion.”3</a:t>
            </a:r>
          </a:p>
          <a:p>
            <a:endParaRPr lang="en-GB" dirty="0"/>
          </a:p>
        </p:txBody>
      </p:sp>
      <p:sp>
        <p:nvSpPr>
          <p:cNvPr id="4" name="TextBox 3">
            <a:extLst>
              <a:ext uri="{FF2B5EF4-FFF2-40B4-BE49-F238E27FC236}">
                <a16:creationId xmlns:a16="http://schemas.microsoft.com/office/drawing/2014/main" id="{563A2784-25AC-41A3-A623-D32B621A2258}"/>
              </a:ext>
            </a:extLst>
          </p:cNvPr>
          <p:cNvSpPr txBox="1"/>
          <p:nvPr/>
        </p:nvSpPr>
        <p:spPr>
          <a:xfrm>
            <a:off x="2096086" y="6172200"/>
            <a:ext cx="9791114" cy="646331"/>
          </a:xfrm>
          <a:prstGeom prst="rect">
            <a:avLst/>
          </a:prstGeom>
          <a:noFill/>
        </p:spPr>
        <p:txBody>
          <a:bodyPr wrap="square" rtlCol="0">
            <a:spAutoFit/>
          </a:bodyPr>
          <a:lstStyle/>
          <a:p>
            <a:r>
              <a:rPr lang="en-GB" dirty="0"/>
              <a:t>3 </a:t>
            </a:r>
            <a:r>
              <a:rPr lang="en-GB" sz="1600" dirty="0"/>
              <a:t>Chris Klassen, Religion And Popular Culture (Don Mills, ON: Oxford University Press Canada, 2014).p.22.</a:t>
            </a:r>
          </a:p>
          <a:p>
            <a:endParaRPr lang="en-GB" dirty="0"/>
          </a:p>
        </p:txBody>
      </p:sp>
    </p:spTree>
    <p:extLst>
      <p:ext uri="{BB962C8B-B14F-4D97-AF65-F5344CB8AC3E}">
        <p14:creationId xmlns:p14="http://schemas.microsoft.com/office/powerpoint/2010/main" val="672433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A9588-84FC-4360-B2C1-9FA8A0EE3167}"/>
              </a:ext>
            </a:extLst>
          </p:cNvPr>
          <p:cNvSpPr>
            <a:spLocks noGrp="1"/>
          </p:cNvSpPr>
          <p:nvPr>
            <p:ph type="title"/>
          </p:nvPr>
        </p:nvSpPr>
        <p:spPr>
          <a:xfrm>
            <a:off x="999016" y="0"/>
            <a:ext cx="10018713" cy="1752599"/>
          </a:xfrm>
        </p:spPr>
        <p:txBody>
          <a:bodyPr/>
          <a:lstStyle/>
          <a:p>
            <a:r>
              <a:rPr lang="en-GB" dirty="0"/>
              <a:t>Musicals</a:t>
            </a:r>
          </a:p>
        </p:txBody>
      </p:sp>
      <p:pic>
        <p:nvPicPr>
          <p:cNvPr id="5" name="Picture 4">
            <a:extLst>
              <a:ext uri="{FF2B5EF4-FFF2-40B4-BE49-F238E27FC236}">
                <a16:creationId xmlns:a16="http://schemas.microsoft.com/office/drawing/2014/main" id="{A881A661-F2C5-4A46-ABA3-0A483AEDF1EC}"/>
              </a:ext>
            </a:extLst>
          </p:cNvPr>
          <p:cNvPicPr>
            <a:picLocks noChangeAspect="1"/>
          </p:cNvPicPr>
          <p:nvPr/>
        </p:nvPicPr>
        <p:blipFill>
          <a:blip r:embed="rId3"/>
          <a:stretch>
            <a:fillRect/>
          </a:stretch>
        </p:blipFill>
        <p:spPr>
          <a:xfrm>
            <a:off x="1305071" y="1378604"/>
            <a:ext cx="2857500" cy="2857500"/>
          </a:xfrm>
          <a:prstGeom prst="rect">
            <a:avLst/>
          </a:prstGeom>
        </p:spPr>
      </p:pic>
      <p:pic>
        <p:nvPicPr>
          <p:cNvPr id="6" name="Picture 5">
            <a:extLst>
              <a:ext uri="{FF2B5EF4-FFF2-40B4-BE49-F238E27FC236}">
                <a16:creationId xmlns:a16="http://schemas.microsoft.com/office/drawing/2014/main" id="{09B67B53-6877-46DF-A21A-0BCF433CA399}"/>
              </a:ext>
            </a:extLst>
          </p:cNvPr>
          <p:cNvPicPr>
            <a:picLocks noChangeAspect="1"/>
          </p:cNvPicPr>
          <p:nvPr/>
        </p:nvPicPr>
        <p:blipFill>
          <a:blip r:embed="rId4"/>
          <a:stretch>
            <a:fillRect/>
          </a:stretch>
        </p:blipFill>
        <p:spPr>
          <a:xfrm>
            <a:off x="4683885" y="2629341"/>
            <a:ext cx="2648976" cy="3750950"/>
          </a:xfrm>
          <a:prstGeom prst="rect">
            <a:avLst/>
          </a:prstGeom>
        </p:spPr>
      </p:pic>
      <p:pic>
        <p:nvPicPr>
          <p:cNvPr id="7" name="Picture 6">
            <a:extLst>
              <a:ext uri="{FF2B5EF4-FFF2-40B4-BE49-F238E27FC236}">
                <a16:creationId xmlns:a16="http://schemas.microsoft.com/office/drawing/2014/main" id="{655559AE-84A7-4228-A2C6-2B5786405CAC}"/>
              </a:ext>
            </a:extLst>
          </p:cNvPr>
          <p:cNvPicPr>
            <a:picLocks noChangeAspect="1"/>
          </p:cNvPicPr>
          <p:nvPr/>
        </p:nvPicPr>
        <p:blipFill rotWithShape="1">
          <a:blip r:embed="rId5"/>
          <a:srcRect l="21808" t="14137" r="20615" b="9519"/>
          <a:stretch/>
        </p:blipFill>
        <p:spPr>
          <a:xfrm>
            <a:off x="7671296" y="1255542"/>
            <a:ext cx="4163195" cy="3103624"/>
          </a:xfrm>
          <a:prstGeom prst="rect">
            <a:avLst/>
          </a:prstGeom>
        </p:spPr>
      </p:pic>
      <p:sp>
        <p:nvSpPr>
          <p:cNvPr id="8" name="TextBox 7">
            <a:extLst>
              <a:ext uri="{FF2B5EF4-FFF2-40B4-BE49-F238E27FC236}">
                <a16:creationId xmlns:a16="http://schemas.microsoft.com/office/drawing/2014/main" id="{3B631BFB-7F31-420A-BF59-E100F2EBDA4B}"/>
              </a:ext>
            </a:extLst>
          </p:cNvPr>
          <p:cNvSpPr txBox="1"/>
          <p:nvPr/>
        </p:nvSpPr>
        <p:spPr>
          <a:xfrm>
            <a:off x="1305071" y="4236104"/>
            <a:ext cx="717452" cy="400110"/>
          </a:xfrm>
          <a:prstGeom prst="rect">
            <a:avLst/>
          </a:prstGeom>
          <a:noFill/>
        </p:spPr>
        <p:txBody>
          <a:bodyPr wrap="square" rtlCol="0">
            <a:spAutoFit/>
          </a:bodyPr>
          <a:lstStyle/>
          <a:p>
            <a:r>
              <a:rPr lang="en-GB" sz="2000" b="1" dirty="0"/>
              <a:t>Fig 1</a:t>
            </a:r>
          </a:p>
        </p:txBody>
      </p:sp>
      <p:sp>
        <p:nvSpPr>
          <p:cNvPr id="9" name="TextBox 8">
            <a:extLst>
              <a:ext uri="{FF2B5EF4-FFF2-40B4-BE49-F238E27FC236}">
                <a16:creationId xmlns:a16="http://schemas.microsoft.com/office/drawing/2014/main" id="{EC1338B6-3334-4032-8220-CC6955646CD3}"/>
              </a:ext>
            </a:extLst>
          </p:cNvPr>
          <p:cNvSpPr txBox="1"/>
          <p:nvPr/>
        </p:nvSpPr>
        <p:spPr>
          <a:xfrm>
            <a:off x="5593375" y="2229231"/>
            <a:ext cx="829994" cy="400110"/>
          </a:xfrm>
          <a:prstGeom prst="rect">
            <a:avLst/>
          </a:prstGeom>
          <a:noFill/>
        </p:spPr>
        <p:txBody>
          <a:bodyPr wrap="square" rtlCol="0">
            <a:spAutoFit/>
          </a:bodyPr>
          <a:lstStyle/>
          <a:p>
            <a:r>
              <a:rPr lang="en-GB" sz="2000" b="1" dirty="0"/>
              <a:t>Fig 2</a:t>
            </a:r>
          </a:p>
        </p:txBody>
      </p:sp>
      <p:sp>
        <p:nvSpPr>
          <p:cNvPr id="10" name="TextBox 9">
            <a:extLst>
              <a:ext uri="{FF2B5EF4-FFF2-40B4-BE49-F238E27FC236}">
                <a16:creationId xmlns:a16="http://schemas.microsoft.com/office/drawing/2014/main" id="{A99C7A32-78C9-463B-A4A6-C4472604AB7D}"/>
              </a:ext>
            </a:extLst>
          </p:cNvPr>
          <p:cNvSpPr txBox="1"/>
          <p:nvPr/>
        </p:nvSpPr>
        <p:spPr>
          <a:xfrm>
            <a:off x="9401201" y="4359166"/>
            <a:ext cx="703384" cy="400110"/>
          </a:xfrm>
          <a:prstGeom prst="rect">
            <a:avLst/>
          </a:prstGeom>
          <a:noFill/>
        </p:spPr>
        <p:txBody>
          <a:bodyPr wrap="square" rtlCol="0">
            <a:spAutoFit/>
          </a:bodyPr>
          <a:lstStyle/>
          <a:p>
            <a:r>
              <a:rPr lang="en-GB" sz="2000" b="1" dirty="0"/>
              <a:t>Fig 3</a:t>
            </a:r>
          </a:p>
        </p:txBody>
      </p:sp>
    </p:spTree>
    <p:extLst>
      <p:ext uri="{BB962C8B-B14F-4D97-AF65-F5344CB8AC3E}">
        <p14:creationId xmlns:p14="http://schemas.microsoft.com/office/powerpoint/2010/main" val="344632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AECBD-E042-46A5-B0BE-12477009F8F2}"/>
              </a:ext>
            </a:extLst>
          </p:cNvPr>
          <p:cNvSpPr>
            <a:spLocks noGrp="1"/>
          </p:cNvSpPr>
          <p:nvPr>
            <p:ph type="title"/>
          </p:nvPr>
        </p:nvSpPr>
        <p:spPr>
          <a:xfrm>
            <a:off x="1484309" y="298847"/>
            <a:ext cx="10018713" cy="1752599"/>
          </a:xfrm>
        </p:spPr>
        <p:txBody>
          <a:bodyPr/>
          <a:lstStyle/>
          <a:p>
            <a:r>
              <a:rPr lang="en-GB" dirty="0"/>
              <a:t>First case study: Joseph and the Amazing Technicolour Dreamcoat Musical</a:t>
            </a:r>
          </a:p>
        </p:txBody>
      </p:sp>
      <p:sp>
        <p:nvSpPr>
          <p:cNvPr id="3" name="Content Placeholder 2">
            <a:extLst>
              <a:ext uri="{FF2B5EF4-FFF2-40B4-BE49-F238E27FC236}">
                <a16:creationId xmlns:a16="http://schemas.microsoft.com/office/drawing/2014/main" id="{F37315DA-5E7B-4B99-BBA6-7B9D5993A29E}"/>
              </a:ext>
            </a:extLst>
          </p:cNvPr>
          <p:cNvSpPr>
            <a:spLocks noGrp="1"/>
          </p:cNvSpPr>
          <p:nvPr>
            <p:ph idx="1"/>
          </p:nvPr>
        </p:nvSpPr>
        <p:spPr/>
        <p:txBody>
          <a:bodyPr/>
          <a:lstStyle/>
          <a:p>
            <a:r>
              <a:rPr lang="en-GB" dirty="0"/>
              <a:t>Musical based off the biblical narrative </a:t>
            </a:r>
          </a:p>
          <a:p>
            <a:pPr marL="0" indent="0">
              <a:buNone/>
            </a:pPr>
            <a:r>
              <a:rPr lang="en-GB" dirty="0"/>
              <a:t>of Joseph. </a:t>
            </a:r>
          </a:p>
          <a:p>
            <a:endParaRPr lang="en-GB" dirty="0"/>
          </a:p>
          <a:p>
            <a:r>
              <a:rPr lang="en-GB" dirty="0"/>
              <a:t>“Appropriate for all audiences and groups, </a:t>
            </a:r>
          </a:p>
          <a:p>
            <a:pPr marL="0" indent="0">
              <a:buNone/>
            </a:pPr>
            <a:r>
              <a:rPr lang="en-GB" dirty="0"/>
              <a:t>Joseph is performed hundreds of times a year by schools across North America, the U.K. and around the world.”4</a:t>
            </a:r>
          </a:p>
          <a:p>
            <a:endParaRPr lang="en-GB" dirty="0"/>
          </a:p>
        </p:txBody>
      </p:sp>
      <p:sp>
        <p:nvSpPr>
          <p:cNvPr id="4" name="TextBox 3">
            <a:extLst>
              <a:ext uri="{FF2B5EF4-FFF2-40B4-BE49-F238E27FC236}">
                <a16:creationId xmlns:a16="http://schemas.microsoft.com/office/drawing/2014/main" id="{597C26F7-210B-4ECE-9A3C-9138DB1F7547}"/>
              </a:ext>
            </a:extLst>
          </p:cNvPr>
          <p:cNvSpPr txBox="1"/>
          <p:nvPr/>
        </p:nvSpPr>
        <p:spPr>
          <a:xfrm>
            <a:off x="1890101" y="5791200"/>
            <a:ext cx="10018713" cy="615553"/>
          </a:xfrm>
          <a:prstGeom prst="rect">
            <a:avLst/>
          </a:prstGeom>
          <a:noFill/>
        </p:spPr>
        <p:txBody>
          <a:bodyPr wrap="square" rtlCol="0">
            <a:spAutoFit/>
          </a:bodyPr>
          <a:lstStyle/>
          <a:p>
            <a:r>
              <a:rPr lang="en-GB" dirty="0"/>
              <a:t>4 </a:t>
            </a:r>
            <a:r>
              <a:rPr lang="en-GB" sz="1600" i="1" dirty="0"/>
              <a:t>"License Andrew Lloyd Webber And Tim Rice's Joseph And The Amazing Technicolor Dreamcoat", </a:t>
            </a:r>
            <a:r>
              <a:rPr lang="en-GB" sz="1600" dirty="0"/>
              <a:t>The Musical Company, 2017 </a:t>
            </a:r>
            <a:r>
              <a:rPr lang="en-GB" sz="1600" dirty="0">
                <a:hlinkClick r:id="rId3"/>
              </a:rPr>
              <a:t>https://themusicalcompany.com/show/joseph/</a:t>
            </a:r>
            <a:r>
              <a:rPr lang="en-GB" sz="1600" dirty="0"/>
              <a:t> [Accessed 4 June 2019].</a:t>
            </a:r>
            <a:endParaRPr lang="en-GB" dirty="0"/>
          </a:p>
        </p:txBody>
      </p:sp>
      <p:pic>
        <p:nvPicPr>
          <p:cNvPr id="5" name="Picture 4">
            <a:extLst>
              <a:ext uri="{FF2B5EF4-FFF2-40B4-BE49-F238E27FC236}">
                <a16:creationId xmlns:a16="http://schemas.microsoft.com/office/drawing/2014/main" id="{1EDE7BD5-3076-4B16-8F62-B82BC6231016}"/>
              </a:ext>
            </a:extLst>
          </p:cNvPr>
          <p:cNvPicPr>
            <a:picLocks noChangeAspect="1"/>
          </p:cNvPicPr>
          <p:nvPr/>
        </p:nvPicPr>
        <p:blipFill>
          <a:blip r:embed="rId4"/>
          <a:stretch>
            <a:fillRect/>
          </a:stretch>
        </p:blipFill>
        <p:spPr>
          <a:xfrm>
            <a:off x="7357403" y="1854499"/>
            <a:ext cx="4551411" cy="2588886"/>
          </a:xfrm>
          <a:prstGeom prst="rect">
            <a:avLst/>
          </a:prstGeom>
        </p:spPr>
      </p:pic>
      <p:sp>
        <p:nvSpPr>
          <p:cNvPr id="6" name="TextBox 5">
            <a:extLst>
              <a:ext uri="{FF2B5EF4-FFF2-40B4-BE49-F238E27FC236}">
                <a16:creationId xmlns:a16="http://schemas.microsoft.com/office/drawing/2014/main" id="{82283E0C-3401-4149-BA66-C151AE722C9A}"/>
              </a:ext>
            </a:extLst>
          </p:cNvPr>
          <p:cNvSpPr txBox="1"/>
          <p:nvPr/>
        </p:nvSpPr>
        <p:spPr>
          <a:xfrm>
            <a:off x="6738424" y="3214595"/>
            <a:ext cx="745588" cy="400110"/>
          </a:xfrm>
          <a:prstGeom prst="rect">
            <a:avLst/>
          </a:prstGeom>
          <a:noFill/>
        </p:spPr>
        <p:txBody>
          <a:bodyPr wrap="square" rtlCol="0">
            <a:spAutoFit/>
          </a:bodyPr>
          <a:lstStyle/>
          <a:p>
            <a:r>
              <a:rPr lang="en-GB" sz="2000" b="1" dirty="0"/>
              <a:t>Fig 4</a:t>
            </a:r>
          </a:p>
        </p:txBody>
      </p:sp>
    </p:spTree>
    <p:extLst>
      <p:ext uri="{BB962C8B-B14F-4D97-AF65-F5344CB8AC3E}">
        <p14:creationId xmlns:p14="http://schemas.microsoft.com/office/powerpoint/2010/main" val="74237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BFBD67-FB29-404B-8C20-60C2E3CBCA5A}"/>
              </a:ext>
            </a:extLst>
          </p:cNvPr>
          <p:cNvSpPr>
            <a:spLocks noGrp="1"/>
          </p:cNvSpPr>
          <p:nvPr>
            <p:ph idx="1"/>
          </p:nvPr>
        </p:nvSpPr>
        <p:spPr>
          <a:xfrm>
            <a:off x="1484310" y="929543"/>
            <a:ext cx="10018713" cy="5439509"/>
          </a:xfrm>
        </p:spPr>
        <p:txBody>
          <a:bodyPr>
            <a:normAutofit lnSpcReduction="10000"/>
          </a:bodyPr>
          <a:lstStyle/>
          <a:p>
            <a:endParaRPr lang="en-GB" dirty="0"/>
          </a:p>
          <a:p>
            <a:pPr marL="0" indent="0">
              <a:buNone/>
            </a:pPr>
            <a:endParaRPr lang="en-GB" dirty="0"/>
          </a:p>
          <a:p>
            <a:endParaRPr lang="en-GB" dirty="0"/>
          </a:p>
          <a:p>
            <a:endParaRPr lang="en-GB" dirty="0"/>
          </a:p>
          <a:p>
            <a:endParaRPr lang="en-GB" dirty="0"/>
          </a:p>
          <a:p>
            <a:endParaRPr lang="en-GB" dirty="0"/>
          </a:p>
          <a:p>
            <a:r>
              <a:rPr lang="en-GB" dirty="0"/>
              <a:t>Songs that are played both online and through streaming services that are linked to this musical.</a:t>
            </a:r>
          </a:p>
          <a:p>
            <a:endParaRPr lang="en-GB" dirty="0"/>
          </a:p>
          <a:p>
            <a:r>
              <a:rPr lang="en-GB" dirty="0"/>
              <a:t>“Bible-based musicals such as Joseph may be seen as examples of large musical forms that originate from Christian religion, but that today are part of our music culture.”5</a:t>
            </a:r>
          </a:p>
          <a:p>
            <a:endParaRPr lang="en-GB" dirty="0"/>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3BDC146F-47EA-41F2-AA32-1051D69BAFF5}"/>
              </a:ext>
            </a:extLst>
          </p:cNvPr>
          <p:cNvSpPr txBox="1"/>
          <p:nvPr/>
        </p:nvSpPr>
        <p:spPr>
          <a:xfrm>
            <a:off x="2222695" y="5791201"/>
            <a:ext cx="9280328" cy="615553"/>
          </a:xfrm>
          <a:prstGeom prst="rect">
            <a:avLst/>
          </a:prstGeom>
          <a:noFill/>
        </p:spPr>
        <p:txBody>
          <a:bodyPr wrap="square" rtlCol="0">
            <a:spAutoFit/>
          </a:bodyPr>
          <a:lstStyle/>
          <a:p>
            <a:r>
              <a:rPr lang="en-GB" dirty="0"/>
              <a:t>5 </a:t>
            </a:r>
            <a:r>
              <a:rPr lang="en-GB" sz="1600" dirty="0"/>
              <a:t>Mirella Klomp, </a:t>
            </a:r>
            <a:r>
              <a:rPr lang="en-GB" sz="1600" i="1" dirty="0"/>
              <a:t>Joseph &amp; Jesus. Bible-Based Musicals And Contemporary Passions Staged In The Public Domain: An Exploration Of A Research Perspective </a:t>
            </a:r>
            <a:r>
              <a:rPr lang="en-GB" sz="1600" dirty="0"/>
              <a:t>(University of Groningen Press, 2011).p.50.</a:t>
            </a:r>
            <a:endParaRPr lang="en-GB" dirty="0"/>
          </a:p>
        </p:txBody>
      </p:sp>
      <p:sp>
        <p:nvSpPr>
          <p:cNvPr id="5" name="TextBox 4">
            <a:extLst>
              <a:ext uri="{FF2B5EF4-FFF2-40B4-BE49-F238E27FC236}">
                <a16:creationId xmlns:a16="http://schemas.microsoft.com/office/drawing/2014/main" id="{47482152-AE7A-4A1F-99DA-17F499AD0386}"/>
              </a:ext>
            </a:extLst>
          </p:cNvPr>
          <p:cNvSpPr txBox="1"/>
          <p:nvPr/>
        </p:nvSpPr>
        <p:spPr>
          <a:xfrm>
            <a:off x="2222695" y="675249"/>
            <a:ext cx="9144000" cy="707886"/>
          </a:xfrm>
          <a:prstGeom prst="rect">
            <a:avLst/>
          </a:prstGeom>
          <a:noFill/>
        </p:spPr>
        <p:txBody>
          <a:bodyPr wrap="square" rtlCol="0">
            <a:spAutoFit/>
          </a:bodyPr>
          <a:lstStyle/>
          <a:p>
            <a:r>
              <a:rPr lang="en-GB" sz="4000" dirty="0">
                <a:latin typeface="+mj-lt"/>
              </a:rPr>
              <a:t>Songs and their importance in Musicals</a:t>
            </a:r>
          </a:p>
        </p:txBody>
      </p:sp>
    </p:spTree>
    <p:extLst>
      <p:ext uri="{BB962C8B-B14F-4D97-AF65-F5344CB8AC3E}">
        <p14:creationId xmlns:p14="http://schemas.microsoft.com/office/powerpoint/2010/main" val="4008107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1B50-0E73-4400-8E92-11BB31026909}"/>
              </a:ext>
            </a:extLst>
          </p:cNvPr>
          <p:cNvSpPr>
            <a:spLocks noGrp="1"/>
          </p:cNvSpPr>
          <p:nvPr>
            <p:ph type="title"/>
          </p:nvPr>
        </p:nvSpPr>
        <p:spPr/>
        <p:txBody>
          <a:bodyPr/>
          <a:lstStyle/>
          <a:p>
            <a:r>
              <a:rPr lang="en-GB" dirty="0"/>
              <a:t>Some Biblical differences</a:t>
            </a:r>
          </a:p>
        </p:txBody>
      </p:sp>
      <p:sp>
        <p:nvSpPr>
          <p:cNvPr id="3" name="Content Placeholder 2">
            <a:extLst>
              <a:ext uri="{FF2B5EF4-FFF2-40B4-BE49-F238E27FC236}">
                <a16:creationId xmlns:a16="http://schemas.microsoft.com/office/drawing/2014/main" id="{440689CB-A05C-466F-8A16-8AA45EC57AA0}"/>
              </a:ext>
            </a:extLst>
          </p:cNvPr>
          <p:cNvSpPr>
            <a:spLocks noGrp="1"/>
          </p:cNvSpPr>
          <p:nvPr>
            <p:ph idx="1"/>
          </p:nvPr>
        </p:nvSpPr>
        <p:spPr>
          <a:xfrm>
            <a:off x="1484310" y="2104291"/>
            <a:ext cx="10018713" cy="3846343"/>
          </a:xfrm>
        </p:spPr>
        <p:txBody>
          <a:bodyPr/>
          <a:lstStyle/>
          <a:p>
            <a:r>
              <a:rPr lang="en-GB" dirty="0"/>
              <a:t>Jacob’s wives are not mentioned: except for Rachel</a:t>
            </a:r>
          </a:p>
          <a:p>
            <a:pPr marL="0" indent="0">
              <a:buNone/>
            </a:pPr>
            <a:r>
              <a:rPr lang="en-GB" dirty="0"/>
              <a:t>“Joseph’s mother, she was quite my favourite wife.”6</a:t>
            </a:r>
          </a:p>
          <a:p>
            <a:endParaRPr lang="en-GB" dirty="0"/>
          </a:p>
          <a:p>
            <a:r>
              <a:rPr lang="en-GB" dirty="0"/>
              <a:t>Dinah, daughter of Jacob  </a:t>
            </a:r>
          </a:p>
          <a:p>
            <a:endParaRPr lang="en-GB" dirty="0"/>
          </a:p>
          <a:p>
            <a:r>
              <a:rPr lang="en-GB" dirty="0"/>
              <a:t>Pharaoh as an Elvis impersonator</a:t>
            </a:r>
          </a:p>
        </p:txBody>
      </p:sp>
      <p:sp>
        <p:nvSpPr>
          <p:cNvPr id="4" name="TextBox 3">
            <a:extLst>
              <a:ext uri="{FF2B5EF4-FFF2-40B4-BE49-F238E27FC236}">
                <a16:creationId xmlns:a16="http://schemas.microsoft.com/office/drawing/2014/main" id="{6FC81631-DE2E-4407-9BF3-2DDD33F6D12B}"/>
              </a:ext>
            </a:extLst>
          </p:cNvPr>
          <p:cNvSpPr txBox="1"/>
          <p:nvPr/>
        </p:nvSpPr>
        <p:spPr>
          <a:xfrm>
            <a:off x="2096086" y="5950634"/>
            <a:ext cx="9073662" cy="369332"/>
          </a:xfrm>
          <a:prstGeom prst="rect">
            <a:avLst/>
          </a:prstGeom>
          <a:noFill/>
        </p:spPr>
        <p:txBody>
          <a:bodyPr wrap="square" rtlCol="0">
            <a:spAutoFit/>
          </a:bodyPr>
          <a:lstStyle/>
          <a:p>
            <a:r>
              <a:rPr lang="en-GB" dirty="0"/>
              <a:t>6 </a:t>
            </a:r>
            <a:r>
              <a:rPr lang="en-GB" sz="1600" dirty="0"/>
              <a:t>Andrew </a:t>
            </a:r>
            <a:r>
              <a:rPr lang="en-GB" sz="1600" dirty="0" err="1"/>
              <a:t>LLoyd</a:t>
            </a:r>
            <a:r>
              <a:rPr lang="en-GB" sz="1600" dirty="0"/>
              <a:t> Webber, </a:t>
            </a:r>
            <a:r>
              <a:rPr lang="en-GB" sz="1600" i="1" dirty="0"/>
              <a:t>Joseph's Coat </a:t>
            </a:r>
            <a:r>
              <a:rPr lang="en-GB" sz="1600" dirty="0"/>
              <a:t>(Decca Records, 1968).</a:t>
            </a:r>
            <a:endParaRPr lang="en-GB" dirty="0"/>
          </a:p>
        </p:txBody>
      </p:sp>
      <p:pic>
        <p:nvPicPr>
          <p:cNvPr id="5" name="Picture 4">
            <a:extLst>
              <a:ext uri="{FF2B5EF4-FFF2-40B4-BE49-F238E27FC236}">
                <a16:creationId xmlns:a16="http://schemas.microsoft.com/office/drawing/2014/main" id="{679B7C39-38CE-49BD-8CDA-E14A5E3362F3}"/>
              </a:ext>
            </a:extLst>
          </p:cNvPr>
          <p:cNvPicPr>
            <a:picLocks noChangeAspect="1"/>
          </p:cNvPicPr>
          <p:nvPr/>
        </p:nvPicPr>
        <p:blipFill rotWithShape="1">
          <a:blip r:embed="rId3"/>
          <a:srcRect l="20118" r="18057"/>
          <a:stretch/>
        </p:blipFill>
        <p:spPr>
          <a:xfrm>
            <a:off x="8384345" y="2691240"/>
            <a:ext cx="3551924" cy="3006553"/>
          </a:xfrm>
          <a:prstGeom prst="rect">
            <a:avLst/>
          </a:prstGeom>
        </p:spPr>
      </p:pic>
      <p:sp>
        <p:nvSpPr>
          <p:cNvPr id="6" name="TextBox 5">
            <a:extLst>
              <a:ext uri="{FF2B5EF4-FFF2-40B4-BE49-F238E27FC236}">
                <a16:creationId xmlns:a16="http://schemas.microsoft.com/office/drawing/2014/main" id="{9DDFBE25-44E8-41FC-A054-54CFF3EE6611}"/>
              </a:ext>
            </a:extLst>
          </p:cNvPr>
          <p:cNvSpPr txBox="1"/>
          <p:nvPr/>
        </p:nvSpPr>
        <p:spPr>
          <a:xfrm>
            <a:off x="9948034" y="5676945"/>
            <a:ext cx="759656" cy="400110"/>
          </a:xfrm>
          <a:prstGeom prst="rect">
            <a:avLst/>
          </a:prstGeom>
          <a:noFill/>
        </p:spPr>
        <p:txBody>
          <a:bodyPr wrap="square" rtlCol="0">
            <a:spAutoFit/>
          </a:bodyPr>
          <a:lstStyle/>
          <a:p>
            <a:r>
              <a:rPr lang="en-GB" sz="2000" b="1" dirty="0"/>
              <a:t>Fig 5</a:t>
            </a:r>
          </a:p>
        </p:txBody>
      </p:sp>
    </p:spTree>
    <p:extLst>
      <p:ext uri="{BB962C8B-B14F-4D97-AF65-F5344CB8AC3E}">
        <p14:creationId xmlns:p14="http://schemas.microsoft.com/office/powerpoint/2010/main" val="104482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21BCF-52E5-42EB-B11D-8D97CB9D7EE9}"/>
              </a:ext>
            </a:extLst>
          </p:cNvPr>
          <p:cNvSpPr>
            <a:spLocks noGrp="1"/>
          </p:cNvSpPr>
          <p:nvPr>
            <p:ph type="title"/>
          </p:nvPr>
        </p:nvSpPr>
        <p:spPr>
          <a:xfrm>
            <a:off x="1484310" y="235634"/>
            <a:ext cx="10018713" cy="1752599"/>
          </a:xfrm>
        </p:spPr>
        <p:txBody>
          <a:bodyPr/>
          <a:lstStyle/>
          <a:p>
            <a:r>
              <a:rPr lang="en-GB" dirty="0"/>
              <a:t>Second Case Study: Nativity! The Musical</a:t>
            </a:r>
          </a:p>
        </p:txBody>
      </p:sp>
      <p:sp>
        <p:nvSpPr>
          <p:cNvPr id="3" name="Content Placeholder 2">
            <a:extLst>
              <a:ext uri="{FF2B5EF4-FFF2-40B4-BE49-F238E27FC236}">
                <a16:creationId xmlns:a16="http://schemas.microsoft.com/office/drawing/2014/main" id="{CFCD1DC8-0BD0-494B-8813-02BA5C818042}"/>
              </a:ext>
            </a:extLst>
          </p:cNvPr>
          <p:cNvSpPr>
            <a:spLocks noGrp="1"/>
          </p:cNvSpPr>
          <p:nvPr>
            <p:ph idx="1"/>
          </p:nvPr>
        </p:nvSpPr>
        <p:spPr>
          <a:xfrm>
            <a:off x="1484310" y="2160562"/>
            <a:ext cx="10018713" cy="3124201"/>
          </a:xfrm>
        </p:spPr>
        <p:txBody>
          <a:bodyPr/>
          <a:lstStyle/>
          <a:p>
            <a:r>
              <a:rPr lang="en-GB" dirty="0"/>
              <a:t>The Nativity! follows the story of school children who all wish to play a role in the Nativity.</a:t>
            </a:r>
          </a:p>
          <a:p>
            <a:endParaRPr lang="en-GB" dirty="0"/>
          </a:p>
          <a:p>
            <a:r>
              <a:rPr lang="en-GB" dirty="0"/>
              <a:t>“Nativity! The Musical- the birth of a Christmas tradition.”7</a:t>
            </a:r>
          </a:p>
          <a:p>
            <a:endParaRPr lang="en-GB" dirty="0"/>
          </a:p>
          <a:p>
            <a:r>
              <a:rPr lang="en-GB" dirty="0"/>
              <a:t>Birth of Jesus in Luke 2: 5-7</a:t>
            </a:r>
          </a:p>
        </p:txBody>
      </p:sp>
      <p:sp>
        <p:nvSpPr>
          <p:cNvPr id="4" name="TextBox 3">
            <a:extLst>
              <a:ext uri="{FF2B5EF4-FFF2-40B4-BE49-F238E27FC236}">
                <a16:creationId xmlns:a16="http://schemas.microsoft.com/office/drawing/2014/main" id="{E23825E1-C627-4FF5-87FE-598EBE0BD0D5}"/>
              </a:ext>
            </a:extLst>
          </p:cNvPr>
          <p:cNvSpPr txBox="1"/>
          <p:nvPr/>
        </p:nvSpPr>
        <p:spPr>
          <a:xfrm>
            <a:off x="2011680" y="5836379"/>
            <a:ext cx="9491343" cy="615553"/>
          </a:xfrm>
          <a:prstGeom prst="rect">
            <a:avLst/>
          </a:prstGeom>
          <a:noFill/>
        </p:spPr>
        <p:txBody>
          <a:bodyPr wrap="square" rtlCol="0">
            <a:spAutoFit/>
          </a:bodyPr>
          <a:lstStyle/>
          <a:p>
            <a:r>
              <a:rPr lang="en-GB" dirty="0"/>
              <a:t>7 </a:t>
            </a:r>
            <a:r>
              <a:rPr lang="en-GB" sz="1600" dirty="0"/>
              <a:t>Paul Lewis, "Nativity! The Musical On Tour - One Minute Theatre Reviews", One Minute Theatre Reviews, 2018 </a:t>
            </a:r>
            <a:r>
              <a:rPr lang="en-GB" sz="1600" dirty="0">
                <a:hlinkClick r:id="rId3"/>
              </a:rPr>
              <a:t>https://oneminutetheatrereviews.co.uk/current-productions/nativity-musical-tour/</a:t>
            </a:r>
            <a:r>
              <a:rPr lang="en-GB" sz="1600" dirty="0"/>
              <a:t> [Accessed 5 June 2019].</a:t>
            </a:r>
            <a:endParaRPr lang="en-GB" dirty="0"/>
          </a:p>
        </p:txBody>
      </p:sp>
    </p:spTree>
    <p:extLst>
      <p:ext uri="{BB962C8B-B14F-4D97-AF65-F5344CB8AC3E}">
        <p14:creationId xmlns:p14="http://schemas.microsoft.com/office/powerpoint/2010/main" val="2319274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6046A-6033-4B3A-B43F-570D7A38288B}"/>
              </a:ext>
            </a:extLst>
          </p:cNvPr>
          <p:cNvSpPr>
            <a:spLocks noGrp="1"/>
          </p:cNvSpPr>
          <p:nvPr>
            <p:ph type="title"/>
          </p:nvPr>
        </p:nvSpPr>
        <p:spPr>
          <a:xfrm>
            <a:off x="1484310" y="260253"/>
            <a:ext cx="10018713" cy="1752599"/>
          </a:xfrm>
        </p:spPr>
        <p:txBody>
          <a:bodyPr/>
          <a:lstStyle/>
          <a:p>
            <a:r>
              <a:rPr lang="en-GB" dirty="0"/>
              <a:t>The Manger and Popular Culture</a:t>
            </a:r>
          </a:p>
        </p:txBody>
      </p:sp>
      <p:sp>
        <p:nvSpPr>
          <p:cNvPr id="3" name="Content Placeholder 2">
            <a:extLst>
              <a:ext uri="{FF2B5EF4-FFF2-40B4-BE49-F238E27FC236}">
                <a16:creationId xmlns:a16="http://schemas.microsoft.com/office/drawing/2014/main" id="{B7BA36A0-58C7-4253-ADE0-A3BEB23673A9}"/>
              </a:ext>
            </a:extLst>
          </p:cNvPr>
          <p:cNvSpPr>
            <a:spLocks noGrp="1"/>
          </p:cNvSpPr>
          <p:nvPr>
            <p:ph idx="1"/>
          </p:nvPr>
        </p:nvSpPr>
        <p:spPr>
          <a:xfrm>
            <a:off x="1484311" y="1978341"/>
            <a:ext cx="10018713" cy="4619406"/>
          </a:xfrm>
        </p:spPr>
        <p:txBody>
          <a:bodyPr>
            <a:normAutofit/>
          </a:bodyPr>
          <a:lstStyle/>
          <a:p>
            <a:r>
              <a:rPr lang="en-GB" dirty="0"/>
              <a:t>Luke is the only Gospel writer to use this term, where Jesus was placed after birth. </a:t>
            </a:r>
          </a:p>
          <a:p>
            <a:pPr marL="0" indent="0">
              <a:buNone/>
            </a:pPr>
            <a:r>
              <a:rPr lang="en-GB" dirty="0"/>
              <a:t>“you will find a baby wrapped in swaddling cloths </a:t>
            </a:r>
          </a:p>
          <a:p>
            <a:pPr marL="0" indent="0">
              <a:buNone/>
            </a:pPr>
            <a:r>
              <a:rPr lang="en-GB" dirty="0"/>
              <a:t>and lying in a manger.” (Luke 2:12)</a:t>
            </a:r>
          </a:p>
          <a:p>
            <a:endParaRPr lang="en-GB" dirty="0"/>
          </a:p>
          <a:p>
            <a:r>
              <a:rPr lang="en-GB" dirty="0"/>
              <a:t>Productions of the Nativity use this symbol of </a:t>
            </a:r>
          </a:p>
          <a:p>
            <a:pPr marL="0" indent="0">
              <a:buNone/>
            </a:pPr>
            <a:r>
              <a:rPr lang="en-GB" dirty="0"/>
              <a:t>the ‘manger’ to place the birth in a stable </a:t>
            </a:r>
          </a:p>
          <a:p>
            <a:pPr marL="0" indent="0">
              <a:buNone/>
            </a:pPr>
            <a:r>
              <a:rPr lang="en-GB" dirty="0"/>
              <a:t>surrounded by animals</a:t>
            </a:r>
          </a:p>
        </p:txBody>
      </p:sp>
      <p:pic>
        <p:nvPicPr>
          <p:cNvPr id="4" name="Picture 3">
            <a:extLst>
              <a:ext uri="{FF2B5EF4-FFF2-40B4-BE49-F238E27FC236}">
                <a16:creationId xmlns:a16="http://schemas.microsoft.com/office/drawing/2014/main" id="{F67D5179-AD73-453D-B01E-B5A480FDCF58}"/>
              </a:ext>
            </a:extLst>
          </p:cNvPr>
          <p:cNvPicPr>
            <a:picLocks noChangeAspect="1"/>
          </p:cNvPicPr>
          <p:nvPr/>
        </p:nvPicPr>
        <p:blipFill>
          <a:blip r:embed="rId3"/>
          <a:stretch>
            <a:fillRect/>
          </a:stretch>
        </p:blipFill>
        <p:spPr>
          <a:xfrm>
            <a:off x="7887506" y="3025724"/>
            <a:ext cx="3981967" cy="2990410"/>
          </a:xfrm>
          <a:prstGeom prst="rect">
            <a:avLst/>
          </a:prstGeom>
        </p:spPr>
      </p:pic>
      <p:sp>
        <p:nvSpPr>
          <p:cNvPr id="5" name="TextBox 4">
            <a:extLst>
              <a:ext uri="{FF2B5EF4-FFF2-40B4-BE49-F238E27FC236}">
                <a16:creationId xmlns:a16="http://schemas.microsoft.com/office/drawing/2014/main" id="{24DE1B45-0766-498A-AE4B-35AF2025014C}"/>
              </a:ext>
            </a:extLst>
          </p:cNvPr>
          <p:cNvSpPr txBox="1"/>
          <p:nvPr/>
        </p:nvSpPr>
        <p:spPr>
          <a:xfrm>
            <a:off x="9650438" y="6016134"/>
            <a:ext cx="844062" cy="400110"/>
          </a:xfrm>
          <a:prstGeom prst="rect">
            <a:avLst/>
          </a:prstGeom>
          <a:noFill/>
        </p:spPr>
        <p:txBody>
          <a:bodyPr wrap="square" rtlCol="0">
            <a:spAutoFit/>
          </a:bodyPr>
          <a:lstStyle/>
          <a:p>
            <a:r>
              <a:rPr lang="en-GB" sz="2000" b="1" dirty="0"/>
              <a:t>Fig 6</a:t>
            </a:r>
          </a:p>
        </p:txBody>
      </p:sp>
    </p:spTree>
    <p:extLst>
      <p:ext uri="{BB962C8B-B14F-4D97-AF65-F5344CB8AC3E}">
        <p14:creationId xmlns:p14="http://schemas.microsoft.com/office/powerpoint/2010/main" val="3916321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8DB7-EC6D-450D-8D28-9E5FB3510140}"/>
              </a:ext>
            </a:extLst>
          </p:cNvPr>
          <p:cNvSpPr>
            <a:spLocks noGrp="1"/>
          </p:cNvSpPr>
          <p:nvPr>
            <p:ph type="title"/>
          </p:nvPr>
        </p:nvSpPr>
        <p:spPr>
          <a:xfrm>
            <a:off x="1484310" y="274906"/>
            <a:ext cx="10018713" cy="1752599"/>
          </a:xfrm>
        </p:spPr>
        <p:txBody>
          <a:bodyPr/>
          <a:lstStyle/>
          <a:p>
            <a:r>
              <a:rPr lang="en-GB" dirty="0"/>
              <a:t>A religious musical? </a:t>
            </a:r>
          </a:p>
        </p:txBody>
      </p:sp>
      <p:sp>
        <p:nvSpPr>
          <p:cNvPr id="3" name="Content Placeholder 2">
            <a:extLst>
              <a:ext uri="{FF2B5EF4-FFF2-40B4-BE49-F238E27FC236}">
                <a16:creationId xmlns:a16="http://schemas.microsoft.com/office/drawing/2014/main" id="{EEDF2D29-1CE8-47E8-A5E3-D0396F120B69}"/>
              </a:ext>
            </a:extLst>
          </p:cNvPr>
          <p:cNvSpPr>
            <a:spLocks noGrp="1"/>
          </p:cNvSpPr>
          <p:nvPr>
            <p:ph idx="1"/>
          </p:nvPr>
        </p:nvSpPr>
        <p:spPr>
          <a:xfrm>
            <a:off x="1484310" y="2202765"/>
            <a:ext cx="10018713" cy="3124201"/>
          </a:xfrm>
        </p:spPr>
        <p:txBody>
          <a:bodyPr/>
          <a:lstStyle/>
          <a:p>
            <a:r>
              <a:rPr lang="en-GB" dirty="0"/>
              <a:t>Musical does not portray the birth of Jesus </a:t>
            </a:r>
          </a:p>
          <a:p>
            <a:pPr marL="0" indent="0">
              <a:buNone/>
            </a:pPr>
            <a:r>
              <a:rPr lang="en-GB" dirty="0"/>
              <a:t>in any way</a:t>
            </a:r>
          </a:p>
          <a:p>
            <a:endParaRPr lang="en-GB" dirty="0"/>
          </a:p>
          <a:p>
            <a:r>
              <a:rPr lang="en-GB" dirty="0"/>
              <a:t>“Cheerful festive escapism.”8</a:t>
            </a:r>
          </a:p>
          <a:p>
            <a:endParaRPr lang="en-GB" dirty="0"/>
          </a:p>
          <a:p>
            <a:r>
              <a:rPr lang="en-GB" dirty="0"/>
              <a:t>Set around Christmas time</a:t>
            </a:r>
          </a:p>
        </p:txBody>
      </p:sp>
      <p:sp>
        <p:nvSpPr>
          <p:cNvPr id="4" name="TextBox 3">
            <a:extLst>
              <a:ext uri="{FF2B5EF4-FFF2-40B4-BE49-F238E27FC236}">
                <a16:creationId xmlns:a16="http://schemas.microsoft.com/office/drawing/2014/main" id="{E0A47D27-10D8-48E8-A7F8-AB8CBDD814E4}"/>
              </a:ext>
            </a:extLst>
          </p:cNvPr>
          <p:cNvSpPr txBox="1"/>
          <p:nvPr/>
        </p:nvSpPr>
        <p:spPr>
          <a:xfrm>
            <a:off x="1866316" y="5753686"/>
            <a:ext cx="10147494" cy="615553"/>
          </a:xfrm>
          <a:prstGeom prst="rect">
            <a:avLst/>
          </a:prstGeom>
          <a:noFill/>
        </p:spPr>
        <p:txBody>
          <a:bodyPr wrap="square" rtlCol="0">
            <a:spAutoFit/>
          </a:bodyPr>
          <a:lstStyle/>
          <a:p>
            <a:r>
              <a:rPr lang="en-GB" dirty="0"/>
              <a:t>8 </a:t>
            </a:r>
            <a:r>
              <a:rPr lang="en-GB" sz="1600" dirty="0"/>
              <a:t>Evening Standard, </a:t>
            </a:r>
            <a:r>
              <a:rPr lang="en-GB" sz="1600" i="1" dirty="0"/>
              <a:t>"Nativity The Musical", </a:t>
            </a:r>
            <a:r>
              <a:rPr lang="en-GB" sz="1600" dirty="0" err="1"/>
              <a:t>Nativitythemusical.Com</a:t>
            </a:r>
            <a:r>
              <a:rPr lang="en-GB" sz="1600" dirty="0"/>
              <a:t>, 2018 </a:t>
            </a:r>
            <a:r>
              <a:rPr lang="en-GB" sz="1600" dirty="0">
                <a:hlinkClick r:id="rId3"/>
              </a:rPr>
              <a:t>https://www.nativitythemusical.com/reviews</a:t>
            </a:r>
            <a:r>
              <a:rPr lang="en-GB" sz="1600" dirty="0"/>
              <a:t> [Accessed 5 June 2019].</a:t>
            </a:r>
            <a:endParaRPr lang="en-GB" dirty="0"/>
          </a:p>
        </p:txBody>
      </p:sp>
      <p:pic>
        <p:nvPicPr>
          <p:cNvPr id="5" name="Picture 4">
            <a:extLst>
              <a:ext uri="{FF2B5EF4-FFF2-40B4-BE49-F238E27FC236}">
                <a16:creationId xmlns:a16="http://schemas.microsoft.com/office/drawing/2014/main" id="{AB566CCE-2909-41AE-BB02-71E9E1A58ABB}"/>
              </a:ext>
            </a:extLst>
          </p:cNvPr>
          <p:cNvPicPr>
            <a:picLocks noChangeAspect="1"/>
          </p:cNvPicPr>
          <p:nvPr/>
        </p:nvPicPr>
        <p:blipFill rotWithShape="1">
          <a:blip r:embed="rId4"/>
          <a:srcRect l="5354" t="15499" r="4503"/>
          <a:stretch/>
        </p:blipFill>
        <p:spPr>
          <a:xfrm>
            <a:off x="8412479" y="1852246"/>
            <a:ext cx="3191208" cy="3627120"/>
          </a:xfrm>
          <a:prstGeom prst="rect">
            <a:avLst/>
          </a:prstGeom>
        </p:spPr>
      </p:pic>
      <p:sp>
        <p:nvSpPr>
          <p:cNvPr id="6" name="TextBox 5">
            <a:extLst>
              <a:ext uri="{FF2B5EF4-FFF2-40B4-BE49-F238E27FC236}">
                <a16:creationId xmlns:a16="http://schemas.microsoft.com/office/drawing/2014/main" id="{56A5F218-6ECC-48FB-A398-BB3617B6DB68}"/>
              </a:ext>
            </a:extLst>
          </p:cNvPr>
          <p:cNvSpPr txBox="1"/>
          <p:nvPr/>
        </p:nvSpPr>
        <p:spPr>
          <a:xfrm>
            <a:off x="7723161" y="3564810"/>
            <a:ext cx="787791" cy="400110"/>
          </a:xfrm>
          <a:prstGeom prst="rect">
            <a:avLst/>
          </a:prstGeom>
          <a:noFill/>
        </p:spPr>
        <p:txBody>
          <a:bodyPr wrap="square" rtlCol="0">
            <a:spAutoFit/>
          </a:bodyPr>
          <a:lstStyle/>
          <a:p>
            <a:r>
              <a:rPr lang="en-GB" sz="2000" b="1" dirty="0"/>
              <a:t>Fig 7</a:t>
            </a:r>
          </a:p>
        </p:txBody>
      </p:sp>
    </p:spTree>
    <p:extLst>
      <p:ext uri="{BB962C8B-B14F-4D97-AF65-F5344CB8AC3E}">
        <p14:creationId xmlns:p14="http://schemas.microsoft.com/office/powerpoint/2010/main" val="62420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C088-CFFF-429C-8852-FED7FEFAF935}"/>
              </a:ext>
            </a:extLst>
          </p:cNvPr>
          <p:cNvSpPr>
            <a:spLocks noGrp="1"/>
          </p:cNvSpPr>
          <p:nvPr>
            <p:ph type="title"/>
          </p:nvPr>
        </p:nvSpPr>
        <p:spPr>
          <a:xfrm>
            <a:off x="1484309" y="190499"/>
            <a:ext cx="10018713" cy="1752599"/>
          </a:xfrm>
        </p:spPr>
        <p:txBody>
          <a:bodyPr/>
          <a:lstStyle/>
          <a:p>
            <a:r>
              <a:rPr lang="en-GB" dirty="0" err="1"/>
              <a:t>Symmary</a:t>
            </a:r>
            <a:endParaRPr lang="en-GB" dirty="0"/>
          </a:p>
        </p:txBody>
      </p:sp>
      <p:sp>
        <p:nvSpPr>
          <p:cNvPr id="3" name="Content Placeholder 2">
            <a:extLst>
              <a:ext uri="{FF2B5EF4-FFF2-40B4-BE49-F238E27FC236}">
                <a16:creationId xmlns:a16="http://schemas.microsoft.com/office/drawing/2014/main" id="{6D21C278-BF77-475B-AE2E-9DBB77C1FB01}"/>
              </a:ext>
            </a:extLst>
          </p:cNvPr>
          <p:cNvSpPr>
            <a:spLocks noGrp="1"/>
          </p:cNvSpPr>
          <p:nvPr>
            <p:ph idx="1"/>
          </p:nvPr>
        </p:nvSpPr>
        <p:spPr>
          <a:xfrm>
            <a:off x="1484310" y="2124223"/>
            <a:ext cx="10018713" cy="3666978"/>
          </a:xfrm>
        </p:spPr>
        <p:txBody>
          <a:bodyPr/>
          <a:lstStyle/>
          <a:p>
            <a:r>
              <a:rPr lang="en-GB" dirty="0"/>
              <a:t>Religion as presented through 2 musicals </a:t>
            </a:r>
          </a:p>
          <a:p>
            <a:pPr marL="0" indent="0">
              <a:buNone/>
            </a:pPr>
            <a:r>
              <a:rPr lang="en-GB" dirty="0"/>
              <a:t>on stage.</a:t>
            </a:r>
          </a:p>
          <a:p>
            <a:endParaRPr lang="en-GB" dirty="0"/>
          </a:p>
          <a:p>
            <a:r>
              <a:rPr lang="en-GB" dirty="0"/>
              <a:t>Musicals appeal to mass audiences.</a:t>
            </a:r>
          </a:p>
          <a:p>
            <a:endParaRPr lang="en-GB" dirty="0"/>
          </a:p>
          <a:p>
            <a:r>
              <a:rPr lang="en-GB" dirty="0"/>
              <a:t>Influence of popular culture to modernise Biblical narratives through musicals.</a:t>
            </a:r>
          </a:p>
        </p:txBody>
      </p:sp>
      <p:pic>
        <p:nvPicPr>
          <p:cNvPr id="4" name="Picture 3">
            <a:extLst>
              <a:ext uri="{FF2B5EF4-FFF2-40B4-BE49-F238E27FC236}">
                <a16:creationId xmlns:a16="http://schemas.microsoft.com/office/drawing/2014/main" id="{244B6D50-A72A-42BA-AEBB-AD7225A85B11}"/>
              </a:ext>
            </a:extLst>
          </p:cNvPr>
          <p:cNvPicPr>
            <a:picLocks noChangeAspect="1"/>
          </p:cNvPicPr>
          <p:nvPr/>
        </p:nvPicPr>
        <p:blipFill rotWithShape="1">
          <a:blip r:embed="rId3"/>
          <a:srcRect l="5922" t="28605" r="4730"/>
          <a:stretch/>
        </p:blipFill>
        <p:spPr>
          <a:xfrm>
            <a:off x="7573945" y="2465364"/>
            <a:ext cx="4285119" cy="1927272"/>
          </a:xfrm>
          <a:prstGeom prst="rect">
            <a:avLst/>
          </a:prstGeom>
        </p:spPr>
      </p:pic>
      <p:sp>
        <p:nvSpPr>
          <p:cNvPr id="5" name="TextBox 4">
            <a:extLst>
              <a:ext uri="{FF2B5EF4-FFF2-40B4-BE49-F238E27FC236}">
                <a16:creationId xmlns:a16="http://schemas.microsoft.com/office/drawing/2014/main" id="{98125BF1-B843-4B65-8D52-1E94C7E282E0}"/>
              </a:ext>
            </a:extLst>
          </p:cNvPr>
          <p:cNvSpPr txBox="1"/>
          <p:nvPr/>
        </p:nvSpPr>
        <p:spPr>
          <a:xfrm>
            <a:off x="9383151" y="2084184"/>
            <a:ext cx="829994" cy="400110"/>
          </a:xfrm>
          <a:prstGeom prst="rect">
            <a:avLst/>
          </a:prstGeom>
          <a:noFill/>
        </p:spPr>
        <p:txBody>
          <a:bodyPr wrap="square" rtlCol="0">
            <a:spAutoFit/>
          </a:bodyPr>
          <a:lstStyle/>
          <a:p>
            <a:r>
              <a:rPr lang="en-GB" sz="2000" b="1" dirty="0"/>
              <a:t>Fig 8</a:t>
            </a:r>
          </a:p>
        </p:txBody>
      </p:sp>
    </p:spTree>
    <p:extLst>
      <p:ext uri="{BB962C8B-B14F-4D97-AF65-F5344CB8AC3E}">
        <p14:creationId xmlns:p14="http://schemas.microsoft.com/office/powerpoint/2010/main" val="1052277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99C1CA8-E243-4D36-AE85-8766BCFC7235}"/>
              </a:ext>
            </a:extLst>
          </p:cNvPr>
          <p:cNvSpPr>
            <a:spLocks noGrp="1"/>
          </p:cNvSpPr>
          <p:nvPr>
            <p:ph type="title"/>
          </p:nvPr>
        </p:nvSpPr>
        <p:spPr>
          <a:xfrm>
            <a:off x="1484310" y="0"/>
            <a:ext cx="10018713" cy="970722"/>
          </a:xfrm>
        </p:spPr>
        <p:txBody>
          <a:bodyPr/>
          <a:lstStyle/>
          <a:p>
            <a:r>
              <a:rPr lang="en-GB" dirty="0"/>
              <a:t>Bibliography</a:t>
            </a:r>
          </a:p>
        </p:txBody>
      </p:sp>
      <p:sp>
        <p:nvSpPr>
          <p:cNvPr id="8" name="Content Placeholder 7">
            <a:extLst>
              <a:ext uri="{FF2B5EF4-FFF2-40B4-BE49-F238E27FC236}">
                <a16:creationId xmlns:a16="http://schemas.microsoft.com/office/drawing/2014/main" id="{BFDAEFE1-E678-4E28-B914-AA1F67E9C253}"/>
              </a:ext>
            </a:extLst>
          </p:cNvPr>
          <p:cNvSpPr>
            <a:spLocks noGrp="1"/>
          </p:cNvSpPr>
          <p:nvPr>
            <p:ph sz="half" idx="2"/>
          </p:nvPr>
        </p:nvSpPr>
        <p:spPr>
          <a:xfrm>
            <a:off x="1484310" y="970722"/>
            <a:ext cx="10501363" cy="5627026"/>
          </a:xfrm>
        </p:spPr>
        <p:txBody>
          <a:bodyPr>
            <a:normAutofit fontScale="92500"/>
          </a:bodyPr>
          <a:lstStyle/>
          <a:p>
            <a:pPr marL="0" indent="0">
              <a:buNone/>
            </a:pPr>
            <a:r>
              <a:rPr lang="en-GB" dirty="0" err="1"/>
              <a:t>Bial</a:t>
            </a:r>
            <a:r>
              <a:rPr lang="en-GB" dirty="0"/>
              <a:t>, Henry, and Ann Arbor, "Playing God: The Bible On The Broadway Stage.", Theatre Research International, 42 (2017), 93-95</a:t>
            </a:r>
          </a:p>
          <a:p>
            <a:pPr marL="0" indent="0">
              <a:buNone/>
            </a:pPr>
            <a:r>
              <a:rPr lang="en-GB" dirty="0"/>
              <a:t>Clark, Terry Ray, Understanding Religion And Popular Culture (London: Routledge, 2012)</a:t>
            </a:r>
          </a:p>
          <a:p>
            <a:pPr marL="0" indent="0">
              <a:buNone/>
            </a:pPr>
            <a:r>
              <a:rPr lang="en-GB" dirty="0"/>
              <a:t>Evening Standard, "Nativity The Musical", </a:t>
            </a:r>
            <a:r>
              <a:rPr lang="en-GB" dirty="0" err="1"/>
              <a:t>Nativitythemusical.Com</a:t>
            </a:r>
            <a:r>
              <a:rPr lang="en-GB" dirty="0"/>
              <a:t>, 2018 https://www.nativitythemusical.com/reviews [Accessed 5 June 2019]</a:t>
            </a:r>
          </a:p>
          <a:p>
            <a:pPr marL="0" indent="0">
              <a:buNone/>
            </a:pPr>
            <a:r>
              <a:rPr lang="en-GB" dirty="0"/>
              <a:t>Hoover, Stewart M, and Lynn Schofield Clark, Practicing Religion In The Age Of The Media (New York: Columbia University Press, 2002)</a:t>
            </a:r>
          </a:p>
          <a:p>
            <a:pPr marL="0" indent="0">
              <a:buNone/>
            </a:pPr>
            <a:r>
              <a:rPr lang="en-GB" dirty="0"/>
              <a:t>Klassen, Chris, Religion And Popular Culture (Don Mills, ON: Oxford University Press Canada, 2014)</a:t>
            </a:r>
          </a:p>
          <a:p>
            <a:pPr marL="0" indent="0">
              <a:buNone/>
            </a:pPr>
            <a:r>
              <a:rPr lang="en-GB" dirty="0"/>
              <a:t>Klomp, Mirella, Joseph &amp; Jesus. Bible-Based Musicals And Contemporary Passions Staged In The Public Domain: An Exploration Of A Research Perspective (University of Groningen Press, 2011)</a:t>
            </a:r>
          </a:p>
          <a:p>
            <a:pPr marL="0" indent="0">
              <a:buNone/>
            </a:pPr>
            <a:r>
              <a:rPr lang="en-GB" dirty="0"/>
              <a:t>Lewis, Paul, "Nativity! The Musical On Tour - One Minute Theatre Reviews", One Minute Theatre Reviews, 2018 https://oneminutetheatrereviews.co.uk/current-productions/nativity-musical-tour/ [Accessed 5 June 2019]</a:t>
            </a:r>
          </a:p>
          <a:p>
            <a:pPr marL="0" indent="0">
              <a:buNone/>
            </a:pPr>
            <a:r>
              <a:rPr lang="en-GB" dirty="0"/>
              <a:t>Unknown Author, "Joseph And The Amazing Technicolor Dreamcoat (Theatre) - TV Tropes", TV Tropes, 2019 https://tvtropes.org/pmwiki/pmwiki.php/Theatre/JosephAndTheAmazingTechnicolorDreamcoat [Accessed 4 June 2019]</a:t>
            </a:r>
          </a:p>
          <a:p>
            <a:pPr marL="0" indent="0">
              <a:buNone/>
            </a:pPr>
            <a:r>
              <a:rPr lang="en-GB" dirty="0"/>
              <a:t>Unknown Author, "License Andrew Lloyd Webber And Tim Rice's Joseph And The Amazing Technicolor Dreamcoat", The Musical Company, 2017 https://themusicalcompany.com/show/joseph/ [Accessed 4 June 2019]</a:t>
            </a:r>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03142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C03D-D0F8-4667-9BF6-52D2099F2BE9}"/>
              </a:ext>
            </a:extLst>
          </p:cNvPr>
          <p:cNvSpPr>
            <a:spLocks noGrp="1"/>
          </p:cNvSpPr>
          <p:nvPr>
            <p:ph type="title"/>
          </p:nvPr>
        </p:nvSpPr>
        <p:spPr>
          <a:xfrm>
            <a:off x="1370010" y="-278423"/>
            <a:ext cx="10018713" cy="1752599"/>
          </a:xfrm>
        </p:spPr>
        <p:txBody>
          <a:bodyPr/>
          <a:lstStyle/>
          <a:p>
            <a:r>
              <a:rPr lang="en-GB" dirty="0"/>
              <a:t>Images Bibliography</a:t>
            </a:r>
          </a:p>
        </p:txBody>
      </p:sp>
      <p:sp>
        <p:nvSpPr>
          <p:cNvPr id="4" name="Content Placeholder 3">
            <a:extLst>
              <a:ext uri="{FF2B5EF4-FFF2-40B4-BE49-F238E27FC236}">
                <a16:creationId xmlns:a16="http://schemas.microsoft.com/office/drawing/2014/main" id="{B044B4C2-C83D-4C70-8F5B-FDA49784BB7C}"/>
              </a:ext>
            </a:extLst>
          </p:cNvPr>
          <p:cNvSpPr>
            <a:spLocks noGrp="1"/>
          </p:cNvSpPr>
          <p:nvPr>
            <p:ph sz="half" idx="2"/>
          </p:nvPr>
        </p:nvSpPr>
        <p:spPr>
          <a:xfrm>
            <a:off x="1350498" y="1223890"/>
            <a:ext cx="5028869" cy="5036233"/>
          </a:xfrm>
        </p:spPr>
        <p:txBody>
          <a:bodyPr>
            <a:normAutofit lnSpcReduction="10000"/>
          </a:bodyPr>
          <a:lstStyle/>
          <a:p>
            <a:pPr marL="0" indent="0">
              <a:buNone/>
            </a:pPr>
            <a:r>
              <a:rPr lang="en-GB" b="1" dirty="0"/>
              <a:t>Fig 1: </a:t>
            </a:r>
            <a:r>
              <a:rPr lang="en-GB" dirty="0"/>
              <a:t>Wikipedia, </a:t>
            </a:r>
            <a:r>
              <a:rPr lang="en-GB" i="1" dirty="0"/>
              <a:t>Children Of Eden Musical</a:t>
            </a:r>
            <a:r>
              <a:rPr lang="en-GB" dirty="0"/>
              <a:t>, 2019 </a:t>
            </a:r>
            <a:r>
              <a:rPr lang="en-GB" dirty="0">
                <a:hlinkClick r:id="rId2"/>
              </a:rPr>
              <a:t>https://en.wikipedia.org/wiki/Children_of_Eden</a:t>
            </a:r>
            <a:r>
              <a:rPr lang="en-GB" dirty="0"/>
              <a:t> [Accessed 4 June 2019]</a:t>
            </a:r>
          </a:p>
          <a:p>
            <a:pPr marL="0" indent="0">
              <a:buNone/>
            </a:pPr>
            <a:r>
              <a:rPr lang="en-GB" b="1" dirty="0"/>
              <a:t>Fig 2: </a:t>
            </a:r>
            <a:r>
              <a:rPr lang="en-GB" dirty="0"/>
              <a:t>Minchin, Tim, </a:t>
            </a:r>
            <a:r>
              <a:rPr lang="en-GB" i="1" dirty="0"/>
              <a:t>Jesus Christ Superstar DVD</a:t>
            </a:r>
            <a:r>
              <a:rPr lang="en-GB" dirty="0"/>
              <a:t>, 2013 </a:t>
            </a:r>
            <a:r>
              <a:rPr lang="en-GB" dirty="0">
                <a:hlinkClick r:id="rId3"/>
              </a:rPr>
              <a:t>https://www.timminchin.com/2013/06/07/australians-jesus-christ-superstar-dvd-available-for-pre-order-now/</a:t>
            </a:r>
            <a:r>
              <a:rPr lang="en-GB" dirty="0"/>
              <a:t> [Accessed 4 June 2019]</a:t>
            </a:r>
          </a:p>
          <a:p>
            <a:pPr marL="0" indent="0">
              <a:buNone/>
            </a:pPr>
            <a:r>
              <a:rPr lang="en-GB" b="1" dirty="0"/>
              <a:t>Fig 3: </a:t>
            </a:r>
            <a:r>
              <a:rPr lang="en-GB" dirty="0"/>
              <a:t>Unknown Author, DreamWorks Animation LLC, </a:t>
            </a:r>
            <a:r>
              <a:rPr lang="en-GB" i="1" dirty="0"/>
              <a:t>The Prince Of Egypt Musical, </a:t>
            </a:r>
            <a:r>
              <a:rPr lang="en-GB" dirty="0"/>
              <a:t>2019 </a:t>
            </a:r>
            <a:r>
              <a:rPr lang="en-GB" dirty="0">
                <a:hlinkClick r:id="rId4"/>
              </a:rPr>
              <a:t>https://www.theprinceofegyptmusical.com/?gclid=EAIaIQobChMI3r-r0onQ4gIV573tCh38kgQDEAAYASAAEgLx2fD_BwE</a:t>
            </a:r>
            <a:r>
              <a:rPr lang="en-GB" dirty="0"/>
              <a:t> [Accessed 4 June 2019]</a:t>
            </a:r>
          </a:p>
          <a:p>
            <a:pPr marL="0" indent="0">
              <a:buNone/>
            </a:pPr>
            <a:r>
              <a:rPr lang="en-GB" b="1" dirty="0"/>
              <a:t>Fig 4: </a:t>
            </a:r>
            <a:r>
              <a:rPr lang="en-GB" dirty="0"/>
              <a:t>The Really Useful Group, </a:t>
            </a:r>
            <a:r>
              <a:rPr lang="en-GB" i="1" dirty="0"/>
              <a:t>Joseph And The Amazing Technicolor Dreamcoat, </a:t>
            </a:r>
            <a:r>
              <a:rPr lang="en-GB" dirty="0"/>
              <a:t>2018 </a:t>
            </a:r>
            <a:r>
              <a:rPr lang="en-GB" dirty="0">
                <a:hlinkClick r:id="rId5"/>
              </a:rPr>
              <a:t>https://www.josephthemusical.com/</a:t>
            </a:r>
            <a:r>
              <a:rPr lang="en-GB" dirty="0"/>
              <a:t> [Accessed 5 June 2019]</a:t>
            </a:r>
          </a:p>
        </p:txBody>
      </p:sp>
      <p:sp>
        <p:nvSpPr>
          <p:cNvPr id="6" name="Content Placeholder 5">
            <a:extLst>
              <a:ext uri="{FF2B5EF4-FFF2-40B4-BE49-F238E27FC236}">
                <a16:creationId xmlns:a16="http://schemas.microsoft.com/office/drawing/2014/main" id="{1B8B6B86-AC13-43EC-AB03-B6B4076E88FE}"/>
              </a:ext>
            </a:extLst>
          </p:cNvPr>
          <p:cNvSpPr>
            <a:spLocks noGrp="1"/>
          </p:cNvSpPr>
          <p:nvPr>
            <p:ph sz="quarter" idx="4"/>
          </p:nvPr>
        </p:nvSpPr>
        <p:spPr>
          <a:xfrm>
            <a:off x="6513179" y="1223890"/>
            <a:ext cx="4895056" cy="5036233"/>
          </a:xfrm>
        </p:spPr>
        <p:txBody>
          <a:bodyPr>
            <a:normAutofit lnSpcReduction="10000"/>
          </a:bodyPr>
          <a:lstStyle/>
          <a:p>
            <a:pPr marL="0" indent="0">
              <a:buNone/>
            </a:pPr>
            <a:r>
              <a:rPr lang="en-GB" b="1" dirty="0"/>
              <a:t>Fig 5: </a:t>
            </a:r>
            <a:r>
              <a:rPr lang="en-GB" dirty="0"/>
              <a:t>ATG, </a:t>
            </a:r>
            <a:r>
              <a:rPr lang="en-GB" i="1" dirty="0"/>
              <a:t>Pharaoh As Elvis, </a:t>
            </a:r>
            <a:r>
              <a:rPr lang="en-GB" dirty="0"/>
              <a:t>2019 </a:t>
            </a:r>
            <a:r>
              <a:rPr lang="en-GB" dirty="0">
                <a:hlinkClick r:id="rId6"/>
              </a:rPr>
              <a:t>https://www.atgtickets.com/shows/joseph-and-the-amazing-technicolor-dreamcoat/kings-theatre-glasgow/</a:t>
            </a:r>
            <a:r>
              <a:rPr lang="en-GB" dirty="0"/>
              <a:t> [Accessed 5 June 2019]</a:t>
            </a:r>
          </a:p>
          <a:p>
            <a:pPr marL="0" indent="0">
              <a:buNone/>
            </a:pPr>
            <a:r>
              <a:rPr lang="en-GB" b="1" dirty="0"/>
              <a:t>Fig 6: </a:t>
            </a:r>
            <a:r>
              <a:rPr lang="en-GB" dirty="0" err="1"/>
              <a:t>tes</a:t>
            </a:r>
            <a:r>
              <a:rPr lang="en-GB" dirty="0"/>
              <a:t>, </a:t>
            </a:r>
            <a:r>
              <a:rPr lang="en-GB" i="1" dirty="0"/>
              <a:t>The Nativity, </a:t>
            </a:r>
            <a:r>
              <a:rPr lang="en-GB" dirty="0"/>
              <a:t>2018 </a:t>
            </a:r>
            <a:r>
              <a:rPr lang="en-GB" dirty="0">
                <a:hlinkClick r:id="rId7"/>
              </a:rPr>
              <a:t>https://www.tes.com/teaching-resource/christmas-r-e-day-unit-ks2-symbolism-in-the-nativity-story-12033506</a:t>
            </a:r>
            <a:r>
              <a:rPr lang="en-GB" dirty="0"/>
              <a:t> [Accessed 5 June 2019]</a:t>
            </a:r>
          </a:p>
          <a:p>
            <a:pPr marL="0" indent="0">
              <a:buNone/>
            </a:pPr>
            <a:r>
              <a:rPr lang="en-GB" b="1" dirty="0"/>
              <a:t>Fig 7: </a:t>
            </a:r>
            <a:r>
              <a:rPr lang="en-GB" dirty="0"/>
              <a:t>The Belgrade Theatre, </a:t>
            </a:r>
            <a:r>
              <a:rPr lang="en-GB" i="1" dirty="0"/>
              <a:t>Nativity! The Musical Poster</a:t>
            </a:r>
            <a:r>
              <a:rPr lang="en-GB" dirty="0"/>
              <a:t>, 2019 </a:t>
            </a:r>
            <a:r>
              <a:rPr lang="en-GB" dirty="0">
                <a:hlinkClick r:id="rId8"/>
              </a:rPr>
              <a:t>http://www.belgrade.co.uk/event/nativity</a:t>
            </a:r>
            <a:r>
              <a:rPr lang="en-GB" dirty="0"/>
              <a:t> [Accessed 5 June 2019]</a:t>
            </a:r>
          </a:p>
          <a:p>
            <a:pPr marL="0" indent="0">
              <a:buNone/>
            </a:pPr>
            <a:r>
              <a:rPr lang="en-GB" b="1" dirty="0"/>
              <a:t>Fig 8: </a:t>
            </a:r>
            <a:r>
              <a:rPr lang="en-GB" dirty="0" err="1"/>
              <a:t>Allberry</a:t>
            </a:r>
            <a:r>
              <a:rPr lang="en-GB" dirty="0"/>
              <a:t>, Sam, </a:t>
            </a:r>
            <a:r>
              <a:rPr lang="en-GB" i="1" dirty="0"/>
              <a:t>Open Bible, </a:t>
            </a:r>
            <a:r>
              <a:rPr lang="en-GB" dirty="0"/>
              <a:t>2018 </a:t>
            </a:r>
            <a:r>
              <a:rPr lang="en-GB" dirty="0">
                <a:hlinkClick r:id="rId9"/>
              </a:rPr>
              <a:t>https://www.desiringgod.org/articles/the-most-repeated-verse-in-the-bible</a:t>
            </a:r>
            <a:r>
              <a:rPr lang="en-GB" dirty="0"/>
              <a:t> [Accessed 5 June 2019]</a:t>
            </a:r>
          </a:p>
        </p:txBody>
      </p:sp>
    </p:spTree>
    <p:extLst>
      <p:ext uri="{BB962C8B-B14F-4D97-AF65-F5344CB8AC3E}">
        <p14:creationId xmlns:p14="http://schemas.microsoft.com/office/powerpoint/2010/main" val="2048171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93BAB7-5784-49FF-94C8-A70100306577}"/>
              </a:ext>
            </a:extLst>
          </p:cNvPr>
          <p:cNvSpPr>
            <a:spLocks noGrp="1"/>
          </p:cNvSpPr>
          <p:nvPr>
            <p:ph type="title"/>
          </p:nvPr>
        </p:nvSpPr>
        <p:spPr>
          <a:xfrm>
            <a:off x="2386748" y="1739347"/>
            <a:ext cx="8930747" cy="2110382"/>
          </a:xfrm>
        </p:spPr>
        <p:txBody>
          <a:bodyPr/>
          <a:lstStyle/>
          <a:p>
            <a:pPr algn="ctr"/>
            <a:br>
              <a:rPr lang="en-GB" dirty="0"/>
            </a:br>
            <a:r>
              <a:rPr lang="en-GB" dirty="0"/>
              <a:t>Thank you for listening.</a:t>
            </a:r>
            <a:br>
              <a:rPr lang="en-GB" dirty="0"/>
            </a:br>
            <a:r>
              <a:rPr lang="en-GB" dirty="0"/>
              <a:t>Are there any questions?</a:t>
            </a:r>
          </a:p>
        </p:txBody>
      </p:sp>
    </p:spTree>
    <p:extLst>
      <p:ext uri="{BB962C8B-B14F-4D97-AF65-F5344CB8AC3E}">
        <p14:creationId xmlns:p14="http://schemas.microsoft.com/office/powerpoint/2010/main" val="503168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587</TotalTime>
  <Words>2009</Words>
  <Application>Microsoft Office PowerPoint</Application>
  <PresentationFormat>Widescreen</PresentationFormat>
  <Paragraphs>149</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Corbel</vt:lpstr>
      <vt:lpstr>Parallax</vt:lpstr>
      <vt:lpstr>Religion and Popular Culture: Religion on Stage</vt:lpstr>
      <vt:lpstr>What I will be discussing:</vt:lpstr>
      <vt:lpstr>What is Religion and Popular Culture?</vt:lpstr>
      <vt:lpstr>Viewing Religion and Popular Culture  together</vt:lpstr>
      <vt:lpstr>Musicals</vt:lpstr>
      <vt:lpstr>First case study: Joseph and the Amazing Technicolour Dreamcoat Musical</vt:lpstr>
      <vt:lpstr>PowerPoint Presentation</vt:lpstr>
      <vt:lpstr>Some Biblical differences</vt:lpstr>
      <vt:lpstr>Second Case Study: Nativity! The Musical</vt:lpstr>
      <vt:lpstr>The Manger and Popular Culture</vt:lpstr>
      <vt:lpstr>A religious musical? </vt:lpstr>
      <vt:lpstr>Symmary</vt:lpstr>
      <vt:lpstr>Bibliography</vt:lpstr>
      <vt:lpstr>Images Bibliography</vt:lpstr>
      <vt:lpstr> Thank you for listening. Are there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Religion in Popular Culture:</dc:title>
  <dc:creator>Amy Seale</dc:creator>
  <cp:lastModifiedBy>Amy Seale</cp:lastModifiedBy>
  <cp:revision>48</cp:revision>
  <dcterms:created xsi:type="dcterms:W3CDTF">2019-05-28T15:24:28Z</dcterms:created>
  <dcterms:modified xsi:type="dcterms:W3CDTF">2019-06-05T21:18:58Z</dcterms:modified>
</cp:coreProperties>
</file>