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2"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1" d="100"/>
          <a:sy n="61" d="100"/>
        </p:scale>
        <p:origin x="56"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2/10/2020</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35295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2/10/2020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300660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2/10/2020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87086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2/10/2020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183662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2/10/2020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45011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2/10/2020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007354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2/10/2020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07816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2/10/2020</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78027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2/10/2020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766336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2/10/2020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31063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2/10/2020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1524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2/10/2020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993244294"/>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85" r:id="rId6"/>
    <p:sldLayoutId id="2147483681" r:id="rId7"/>
    <p:sldLayoutId id="2147483682" r:id="rId8"/>
    <p:sldLayoutId id="2147483683" r:id="rId9"/>
    <p:sldLayoutId id="2147483684" r:id="rId10"/>
    <p:sldLayoutId id="214748368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3">
            <a:extLst>
              <a:ext uri="{FF2B5EF4-FFF2-40B4-BE49-F238E27FC236}">
                <a16:creationId xmlns:a16="http://schemas.microsoft.com/office/drawing/2014/main" id="{D2A9E9BE-5AC6-443D-9E6A-13420C455C57}"/>
              </a:ext>
            </a:extLst>
          </p:cNvPr>
          <p:cNvPicPr>
            <a:picLocks noChangeAspect="1"/>
          </p:cNvPicPr>
          <p:nvPr/>
        </p:nvPicPr>
        <p:blipFill rotWithShape="1">
          <a:blip r:embed="rId2"/>
          <a:srcRect t="23103" r="9091"/>
          <a:stretch/>
        </p:blipFill>
        <p:spPr>
          <a:xfrm>
            <a:off x="-1" y="0"/>
            <a:ext cx="12192001" cy="6858000"/>
          </a:xfrm>
          <a:prstGeom prst="rect">
            <a:avLst/>
          </a:prstGeom>
        </p:spPr>
      </p:pic>
      <p:sp>
        <p:nvSpPr>
          <p:cNvPr id="35" name="Rectangle 34">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3BBEDD-86AD-42E2-B7BE-3023D73C32F8}"/>
              </a:ext>
            </a:extLst>
          </p:cNvPr>
          <p:cNvSpPr>
            <a:spLocks noGrp="1"/>
          </p:cNvSpPr>
          <p:nvPr>
            <p:ph type="ctrTitle"/>
          </p:nvPr>
        </p:nvSpPr>
        <p:spPr>
          <a:xfrm>
            <a:off x="404553" y="3091928"/>
            <a:ext cx="9078562" cy="2387600"/>
          </a:xfrm>
        </p:spPr>
        <p:txBody>
          <a:bodyPr>
            <a:normAutofit/>
          </a:bodyPr>
          <a:lstStyle/>
          <a:p>
            <a:r>
              <a:rPr lang="en-GB" sz="6600" b="1"/>
              <a:t>HOW TO WRITE </a:t>
            </a:r>
          </a:p>
        </p:txBody>
      </p:sp>
      <p:sp>
        <p:nvSpPr>
          <p:cNvPr id="37" name="Rectangle: Rounded Corners 36">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DC2B31D-E6F4-4D4B-9394-12B2D505DF21}"/>
              </a:ext>
            </a:extLst>
          </p:cNvPr>
          <p:cNvSpPr>
            <a:spLocks noGrp="1"/>
          </p:cNvSpPr>
          <p:nvPr>
            <p:ph type="subTitle" idx="1"/>
          </p:nvPr>
        </p:nvSpPr>
        <p:spPr>
          <a:xfrm>
            <a:off x="404553" y="5624945"/>
            <a:ext cx="9078562" cy="592975"/>
          </a:xfrm>
        </p:spPr>
        <p:txBody>
          <a:bodyPr anchor="ctr">
            <a:normAutofit/>
          </a:bodyPr>
          <a:lstStyle/>
          <a:p>
            <a:endParaRPr lang="en-GB"/>
          </a:p>
        </p:txBody>
      </p:sp>
    </p:spTree>
    <p:extLst>
      <p:ext uri="{BB962C8B-B14F-4D97-AF65-F5344CB8AC3E}">
        <p14:creationId xmlns:p14="http://schemas.microsoft.com/office/powerpoint/2010/main" val="103166787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23013">
              <a:schemeClr val="accent3">
                <a:lumMod val="60000"/>
                <a:lumOff val="40000"/>
              </a:schemeClr>
            </a:gs>
            <a:gs pos="55056">
              <a:srgbClr val="BDE5DE">
                <a:lumMod val="99000"/>
                <a:lumOff val="1000"/>
              </a:srgb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3A419-7A96-41CA-9F20-D76C0A76DDC6}"/>
              </a:ext>
            </a:extLst>
          </p:cNvPr>
          <p:cNvSpPr>
            <a:spLocks noGrp="1"/>
          </p:cNvSpPr>
          <p:nvPr>
            <p:ph type="title"/>
          </p:nvPr>
        </p:nvSpPr>
        <p:spPr>
          <a:xfrm>
            <a:off x="1011936" y="263498"/>
            <a:ext cx="10168128" cy="642513"/>
          </a:xfrm>
        </p:spPr>
        <p:txBody>
          <a:bodyPr/>
          <a:lstStyle/>
          <a:p>
            <a:pPr algn="ctr"/>
            <a:r>
              <a:rPr lang="en-GB" dirty="0"/>
              <a:t>Comparing words</a:t>
            </a:r>
          </a:p>
        </p:txBody>
      </p:sp>
      <p:pic>
        <p:nvPicPr>
          <p:cNvPr id="4" name="Content Placeholder 3">
            <a:extLst>
              <a:ext uri="{FF2B5EF4-FFF2-40B4-BE49-F238E27FC236}">
                <a16:creationId xmlns:a16="http://schemas.microsoft.com/office/drawing/2014/main" id="{F280B559-CD8B-4320-A58C-0B3454E1896E}"/>
              </a:ext>
            </a:extLst>
          </p:cNvPr>
          <p:cNvPicPr>
            <a:picLocks noGrp="1" noChangeAspect="1"/>
          </p:cNvPicPr>
          <p:nvPr>
            <p:ph idx="1"/>
          </p:nvPr>
        </p:nvPicPr>
        <p:blipFill>
          <a:blip r:embed="rId2">
            <a:grayscl/>
            <a:extLst>
              <a:ext uri="{BEBA8EAE-BF5A-486C-A8C5-ECC9F3942E4B}">
                <a14:imgProps xmlns:a14="http://schemas.microsoft.com/office/drawing/2010/main">
                  <a14:imgLayer r:embed="rId3">
                    <a14:imgEffect>
                      <a14:colorTemperature colorTemp="8800"/>
                    </a14:imgEffect>
                  </a14:imgLayer>
                </a14:imgProps>
              </a:ext>
            </a:extLst>
          </a:blip>
          <a:stretch>
            <a:fillRect/>
          </a:stretch>
        </p:blipFill>
        <p:spPr>
          <a:xfrm>
            <a:off x="3384332" y="2101442"/>
            <a:ext cx="5402316" cy="4756558"/>
          </a:xfrm>
          <a:prstGeom prst="rect">
            <a:avLst/>
          </a:prstGeom>
        </p:spPr>
      </p:pic>
    </p:spTree>
    <p:extLst>
      <p:ext uri="{BB962C8B-B14F-4D97-AF65-F5344CB8AC3E}">
        <p14:creationId xmlns:p14="http://schemas.microsoft.com/office/powerpoint/2010/main" val="1813882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23013">
              <a:schemeClr val="accent3">
                <a:lumMod val="60000"/>
                <a:lumOff val="40000"/>
              </a:schemeClr>
            </a:gs>
            <a:gs pos="55056">
              <a:srgbClr val="BDE5DE">
                <a:lumMod val="99000"/>
                <a:lumOff val="1000"/>
              </a:srgb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F6487-2AF6-4FD1-B84D-DF59A485FBD5}"/>
              </a:ext>
            </a:extLst>
          </p:cNvPr>
          <p:cNvSpPr>
            <a:spLocks noGrp="1"/>
          </p:cNvSpPr>
          <p:nvPr>
            <p:ph type="title"/>
          </p:nvPr>
        </p:nvSpPr>
        <p:spPr/>
        <p:txBody>
          <a:bodyPr/>
          <a:lstStyle/>
          <a:p>
            <a:pPr algn="ctr"/>
            <a:r>
              <a:rPr lang="en-GB" dirty="0"/>
              <a:t>Contrasting words</a:t>
            </a:r>
          </a:p>
        </p:txBody>
      </p:sp>
      <p:pic>
        <p:nvPicPr>
          <p:cNvPr id="4" name="Content Placeholder 3">
            <a:extLst>
              <a:ext uri="{FF2B5EF4-FFF2-40B4-BE49-F238E27FC236}">
                <a16:creationId xmlns:a16="http://schemas.microsoft.com/office/drawing/2014/main" id="{5C2C3A17-C1BD-4AC8-91C0-288B13D8F94A}"/>
              </a:ext>
            </a:extLst>
          </p:cNvPr>
          <p:cNvPicPr>
            <a:picLocks noGrp="1" noChangeAspect="1"/>
          </p:cNvPicPr>
          <p:nvPr>
            <p:ph idx="1"/>
          </p:nvPr>
        </p:nvPicPr>
        <p:blipFill>
          <a:blip r:embed="rId2"/>
          <a:stretch>
            <a:fillRect/>
          </a:stretch>
        </p:blipFill>
        <p:spPr>
          <a:xfrm>
            <a:off x="3935834" y="1957778"/>
            <a:ext cx="4320332" cy="4900222"/>
          </a:xfrm>
          <a:prstGeom prst="rect">
            <a:avLst/>
          </a:prstGeom>
        </p:spPr>
      </p:pic>
    </p:spTree>
    <p:extLst>
      <p:ext uri="{BB962C8B-B14F-4D97-AF65-F5344CB8AC3E}">
        <p14:creationId xmlns:p14="http://schemas.microsoft.com/office/powerpoint/2010/main" val="35070513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23013">
              <a:schemeClr val="accent3">
                <a:lumMod val="60000"/>
                <a:lumOff val="40000"/>
              </a:schemeClr>
            </a:gs>
            <a:gs pos="55056">
              <a:srgbClr val="BDE5DE">
                <a:lumMod val="99000"/>
                <a:lumOff val="1000"/>
              </a:srgb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D9879-3DCD-43AC-A95A-5EDA4418FC96}"/>
              </a:ext>
            </a:extLst>
          </p:cNvPr>
          <p:cNvSpPr>
            <a:spLocks noGrp="1"/>
          </p:cNvSpPr>
          <p:nvPr>
            <p:ph type="title"/>
          </p:nvPr>
        </p:nvSpPr>
        <p:spPr/>
        <p:txBody>
          <a:bodyPr/>
          <a:lstStyle/>
          <a:p>
            <a:pPr algn="ctr"/>
            <a:r>
              <a:rPr lang="en-GB" dirty="0"/>
              <a:t>Reporting Author’s views</a:t>
            </a:r>
          </a:p>
        </p:txBody>
      </p:sp>
      <p:pic>
        <p:nvPicPr>
          <p:cNvPr id="4" name="Content Placeholder 3">
            <a:extLst>
              <a:ext uri="{FF2B5EF4-FFF2-40B4-BE49-F238E27FC236}">
                <a16:creationId xmlns:a16="http://schemas.microsoft.com/office/drawing/2014/main" id="{9B26A811-78F4-401C-94B7-6E9B060E6AA5}"/>
              </a:ext>
            </a:extLst>
          </p:cNvPr>
          <p:cNvPicPr>
            <a:picLocks noGrp="1" noChangeAspect="1"/>
          </p:cNvPicPr>
          <p:nvPr>
            <p:ph idx="1"/>
          </p:nvPr>
        </p:nvPicPr>
        <p:blipFill>
          <a:blip r:embed="rId2"/>
          <a:stretch>
            <a:fillRect/>
          </a:stretch>
        </p:blipFill>
        <p:spPr>
          <a:xfrm>
            <a:off x="3123044" y="2060028"/>
            <a:ext cx="4538997" cy="4797972"/>
          </a:xfrm>
          <a:prstGeom prst="rect">
            <a:avLst/>
          </a:prstGeom>
          <a:effectLst>
            <a:softEdge rad="127000"/>
          </a:effectLst>
        </p:spPr>
      </p:pic>
    </p:spTree>
    <p:extLst>
      <p:ext uri="{BB962C8B-B14F-4D97-AF65-F5344CB8AC3E}">
        <p14:creationId xmlns:p14="http://schemas.microsoft.com/office/powerpoint/2010/main" val="26071434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gradFill>
          <a:gsLst>
            <a:gs pos="23013">
              <a:schemeClr val="accent3">
                <a:lumMod val="60000"/>
                <a:lumOff val="40000"/>
              </a:schemeClr>
            </a:gs>
            <a:gs pos="55056">
              <a:srgbClr val="BDE5DE">
                <a:lumMod val="99000"/>
                <a:lumOff val="1000"/>
              </a:srgb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2B18B-102A-45D3-B199-BB3F5D13B1C1}"/>
              </a:ext>
            </a:extLst>
          </p:cNvPr>
          <p:cNvSpPr>
            <a:spLocks noGrp="1"/>
          </p:cNvSpPr>
          <p:nvPr>
            <p:ph type="title"/>
          </p:nvPr>
        </p:nvSpPr>
        <p:spPr>
          <a:xfrm>
            <a:off x="1115568" y="548640"/>
            <a:ext cx="10168128" cy="891277"/>
          </a:xfrm>
        </p:spPr>
        <p:txBody>
          <a:bodyPr/>
          <a:lstStyle/>
          <a:p>
            <a:pPr algn="ctr"/>
            <a:r>
              <a:rPr lang="en-GB" dirty="0"/>
              <a:t>Supporting strengths</a:t>
            </a:r>
          </a:p>
        </p:txBody>
      </p:sp>
      <p:pic>
        <p:nvPicPr>
          <p:cNvPr id="4" name="Content Placeholder 3">
            <a:extLst>
              <a:ext uri="{FF2B5EF4-FFF2-40B4-BE49-F238E27FC236}">
                <a16:creationId xmlns:a16="http://schemas.microsoft.com/office/drawing/2014/main" id="{2D3EA0A5-C487-40E9-997D-3E0ADA16936B}"/>
              </a:ext>
            </a:extLst>
          </p:cNvPr>
          <p:cNvPicPr>
            <a:picLocks noGrp="1" noChangeAspect="1"/>
          </p:cNvPicPr>
          <p:nvPr>
            <p:ph idx="1"/>
          </p:nvPr>
        </p:nvPicPr>
        <p:blipFill>
          <a:blip r:embed="rId2"/>
          <a:stretch>
            <a:fillRect/>
          </a:stretch>
        </p:blipFill>
        <p:spPr>
          <a:xfrm>
            <a:off x="4047331" y="2653506"/>
            <a:ext cx="4305300" cy="3343275"/>
          </a:xfrm>
          <a:prstGeom prst="rect">
            <a:avLst/>
          </a:prstGeom>
        </p:spPr>
      </p:pic>
    </p:spTree>
    <p:extLst>
      <p:ext uri="{BB962C8B-B14F-4D97-AF65-F5344CB8AC3E}">
        <p14:creationId xmlns:p14="http://schemas.microsoft.com/office/powerpoint/2010/main" val="24954421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23013">
              <a:srgbClr val="DFF2EE"/>
            </a:gs>
            <a:gs pos="55056">
              <a:srgbClr val="BDE5DE">
                <a:lumMod val="99000"/>
                <a:lumOff val="1000"/>
              </a:srgb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20D41-574E-4037-AF9D-AE07B01B9EBF}"/>
              </a:ext>
            </a:extLst>
          </p:cNvPr>
          <p:cNvSpPr>
            <a:spLocks noGrp="1"/>
          </p:cNvSpPr>
          <p:nvPr>
            <p:ph type="title"/>
          </p:nvPr>
        </p:nvSpPr>
        <p:spPr/>
        <p:txBody>
          <a:bodyPr>
            <a:normAutofit/>
          </a:bodyPr>
          <a:lstStyle/>
          <a:p>
            <a:pPr algn="ctr"/>
            <a:r>
              <a:rPr lang="en-GB" sz="3600" b="1" dirty="0"/>
              <a:t>Using words to make negative statements </a:t>
            </a:r>
          </a:p>
        </p:txBody>
      </p:sp>
      <p:pic>
        <p:nvPicPr>
          <p:cNvPr id="4" name="Content Placeholder 3">
            <a:extLst>
              <a:ext uri="{FF2B5EF4-FFF2-40B4-BE49-F238E27FC236}">
                <a16:creationId xmlns:a16="http://schemas.microsoft.com/office/drawing/2014/main" id="{1470EADD-9279-483E-9492-928E5C872D22}"/>
              </a:ext>
            </a:extLst>
          </p:cNvPr>
          <p:cNvPicPr>
            <a:picLocks noGrp="1" noChangeAspect="1"/>
          </p:cNvPicPr>
          <p:nvPr>
            <p:ph idx="1"/>
          </p:nvPr>
        </p:nvPicPr>
        <p:blipFill>
          <a:blip r:embed="rId2"/>
          <a:stretch>
            <a:fillRect/>
          </a:stretch>
        </p:blipFill>
        <p:spPr>
          <a:xfrm>
            <a:off x="4251769" y="2571723"/>
            <a:ext cx="3895725" cy="3590925"/>
          </a:xfrm>
          <a:prstGeom prst="rect">
            <a:avLst/>
          </a:prstGeom>
          <a:pattFill prst="diagBrick">
            <a:fgClr>
              <a:schemeClr val="accent1"/>
            </a:fgClr>
            <a:bgClr>
              <a:schemeClr val="bg1"/>
            </a:bgClr>
          </a:pattFill>
        </p:spPr>
      </p:pic>
    </p:spTree>
    <p:extLst>
      <p:ext uri="{BB962C8B-B14F-4D97-AF65-F5344CB8AC3E}">
        <p14:creationId xmlns:p14="http://schemas.microsoft.com/office/powerpoint/2010/main" val="1625511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23013">
              <a:schemeClr val="accent3">
                <a:lumMod val="60000"/>
                <a:lumOff val="40000"/>
              </a:schemeClr>
            </a:gs>
            <a:gs pos="55056">
              <a:srgbClr val="BDE5DE">
                <a:lumMod val="99000"/>
                <a:lumOff val="1000"/>
              </a:srgb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BD18F-5B30-4049-9A6E-75A700A16C44}"/>
              </a:ext>
            </a:extLst>
          </p:cNvPr>
          <p:cNvSpPr>
            <a:spLocks noGrp="1"/>
          </p:cNvSpPr>
          <p:nvPr>
            <p:ph type="title"/>
          </p:nvPr>
        </p:nvSpPr>
        <p:spPr>
          <a:xfrm>
            <a:off x="561894" y="766754"/>
            <a:ext cx="10168128" cy="1179576"/>
          </a:xfrm>
        </p:spPr>
        <p:txBody>
          <a:bodyPr>
            <a:normAutofit fontScale="90000"/>
          </a:bodyPr>
          <a:lstStyle/>
          <a:p>
            <a:pPr algn="ctr"/>
            <a:r>
              <a:rPr lang="en-GB" sz="3200" b="1" dirty="0"/>
              <a:t>Using citations to make statements and arguments demonstrating your knowledge and understanding</a:t>
            </a:r>
          </a:p>
        </p:txBody>
      </p:sp>
      <p:sp>
        <p:nvSpPr>
          <p:cNvPr id="3" name="Content Placeholder 2">
            <a:extLst>
              <a:ext uri="{FF2B5EF4-FFF2-40B4-BE49-F238E27FC236}">
                <a16:creationId xmlns:a16="http://schemas.microsoft.com/office/drawing/2014/main" id="{519B6482-C9A2-4BF4-9B87-6BF55C907296}"/>
              </a:ext>
            </a:extLst>
          </p:cNvPr>
          <p:cNvSpPr>
            <a:spLocks noGrp="1"/>
          </p:cNvSpPr>
          <p:nvPr>
            <p:ph idx="1"/>
          </p:nvPr>
        </p:nvSpPr>
        <p:spPr>
          <a:xfrm>
            <a:off x="1115568" y="2186152"/>
            <a:ext cx="10168128" cy="4582510"/>
          </a:xfrm>
        </p:spPr>
        <p:txBody>
          <a:bodyPr>
            <a:noAutofit/>
          </a:bodyPr>
          <a:lstStyle/>
          <a:p>
            <a:r>
              <a:rPr lang="en-GB" sz="2000" b="1" dirty="0"/>
              <a:t>Rogers (1957) proposed that the three core conditions are necessary and sufficient within Person-centred therapy only.   Similarly, McLeod (2011) agrees with Rogers and advocates that the core conditions are enough for therapy to work.  In contrast to Rogers’ humanistic theory  is Jones (2015), who states that the core conditions are not enough in counselling because …expand why?  </a:t>
            </a:r>
          </a:p>
          <a:p>
            <a:pPr marL="0" indent="0">
              <a:buNone/>
            </a:pPr>
            <a:endParaRPr lang="en-GB" sz="2000" b="1" dirty="0"/>
          </a:p>
          <a:p>
            <a:r>
              <a:rPr lang="en-GB" sz="2000" b="1" dirty="0"/>
              <a:t>Cherry (2010) highlights that both  Person-centred therapy and Cognitive behavioural therapy  share ………….  It is apparent that both these therapies share …………(Jones, 2010), whereas, according to Smith (2010), the differences between the two theories vary greatly such as; …………….</a:t>
            </a:r>
          </a:p>
        </p:txBody>
      </p:sp>
    </p:spTree>
    <p:extLst>
      <p:ext uri="{BB962C8B-B14F-4D97-AF65-F5344CB8AC3E}">
        <p14:creationId xmlns:p14="http://schemas.microsoft.com/office/powerpoint/2010/main" val="14050542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ED8E8-C8A0-44BB-935C-D4DAFB95882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AABEEB7-5B58-4443-A098-32B6CA0924D3}"/>
              </a:ext>
            </a:extLst>
          </p:cNvPr>
          <p:cNvSpPr>
            <a:spLocks noGrp="1"/>
          </p:cNvSpPr>
          <p:nvPr>
            <p:ph idx="1"/>
          </p:nvPr>
        </p:nvSpPr>
        <p:spPr>
          <a:gradFill>
            <a:gsLst>
              <a:gs pos="23013">
                <a:schemeClr val="accent3">
                  <a:lumMod val="60000"/>
                  <a:lumOff val="40000"/>
                </a:schemeClr>
              </a:gs>
              <a:gs pos="55056">
                <a:srgbClr val="BDE5DE">
                  <a:lumMod val="99000"/>
                  <a:lumOff val="1000"/>
                </a:srgb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lstStyle/>
          <a:p>
            <a:pPr marL="0" indent="0">
              <a:buNone/>
            </a:pPr>
            <a:r>
              <a:rPr lang="en-GB" sz="2400" b="1" dirty="0"/>
              <a:t>In contrast to person-centred is Psychodynamic because…………………………………(Jones, 2011).</a:t>
            </a:r>
          </a:p>
          <a:p>
            <a:pPr marL="0" indent="0">
              <a:buNone/>
            </a:pPr>
            <a:endParaRPr lang="en-GB" sz="2400" b="1" dirty="0"/>
          </a:p>
          <a:p>
            <a:pPr marL="0" indent="0">
              <a:buNone/>
            </a:pPr>
            <a:r>
              <a:rPr lang="en-GB" sz="2400" b="1" dirty="0"/>
              <a:t>McLeod (2011), highlights the differences between person-centred and Psychodynamic, stating that Person-Centred theory is…………………..and Psychodynamic theory is…………. </a:t>
            </a:r>
          </a:p>
          <a:p>
            <a:pPr marL="0" indent="0">
              <a:buNone/>
            </a:pPr>
            <a:endParaRPr lang="en-GB" b="1" dirty="0"/>
          </a:p>
          <a:p>
            <a:pPr marL="0" indent="0">
              <a:buNone/>
            </a:pPr>
            <a:endParaRPr lang="en-GB" dirty="0"/>
          </a:p>
        </p:txBody>
      </p:sp>
    </p:spTree>
    <p:extLst>
      <p:ext uri="{BB962C8B-B14F-4D97-AF65-F5344CB8AC3E}">
        <p14:creationId xmlns:p14="http://schemas.microsoft.com/office/powerpoint/2010/main" val="3609247091"/>
      </p:ext>
    </p:extLst>
  </p:cSld>
  <p:clrMapOvr>
    <a:masterClrMapping/>
  </p:clrMapOvr>
</p:sld>
</file>

<file path=ppt/theme/theme1.xml><?xml version="1.0" encoding="utf-8"?>
<a:theme xmlns:a="http://schemas.openxmlformats.org/drawingml/2006/main" name="AccentBoxVTI">
  <a:themeElements>
    <a:clrScheme name="AnalogousFromRegularSeed_2SEEDS">
      <a:dk1>
        <a:srgbClr val="000000"/>
      </a:dk1>
      <a:lt1>
        <a:srgbClr val="FFFFFF"/>
      </a:lt1>
      <a:dk2>
        <a:srgbClr val="244127"/>
      </a:dk2>
      <a:lt2>
        <a:srgbClr val="EBE7E6"/>
      </a:lt2>
      <a:accent1>
        <a:srgbClr val="45B19D"/>
      </a:accent1>
      <a:accent2>
        <a:srgbClr val="3B96B1"/>
      </a:accent2>
      <a:accent3>
        <a:srgbClr val="4D76C3"/>
      </a:accent3>
      <a:accent4>
        <a:srgbClr val="B33F49"/>
      </a:accent4>
      <a:accent5>
        <a:srgbClr val="C3744D"/>
      </a:accent5>
      <a:accent6>
        <a:srgbClr val="B1933B"/>
      </a:accent6>
      <a:hlink>
        <a:srgbClr val="C46C50"/>
      </a:hlink>
      <a:folHlink>
        <a:srgbClr val="848484"/>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otalTime>75</TotalTime>
  <Words>182</Words>
  <Application>Microsoft Office PowerPoint</Application>
  <PresentationFormat>Widescreen</PresentationFormat>
  <Paragraphs>13</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Avenir Next LT Pro</vt:lpstr>
      <vt:lpstr>Calibri</vt:lpstr>
      <vt:lpstr>AccentBoxVTI</vt:lpstr>
      <vt:lpstr>HOW TO WRITE </vt:lpstr>
      <vt:lpstr>Comparing words</vt:lpstr>
      <vt:lpstr>Contrasting words</vt:lpstr>
      <vt:lpstr>Reporting Author’s views</vt:lpstr>
      <vt:lpstr>Supporting strengths</vt:lpstr>
      <vt:lpstr>Using words to make negative statements </vt:lpstr>
      <vt:lpstr>Using citations to make statements and arguments demonstrating your knowledge and understanding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WRITE</dc:title>
  <dc:creator>steve langford</dc:creator>
  <cp:lastModifiedBy>steve langford</cp:lastModifiedBy>
  <cp:revision>6</cp:revision>
  <dcterms:created xsi:type="dcterms:W3CDTF">2020-02-10T14:36:17Z</dcterms:created>
  <dcterms:modified xsi:type="dcterms:W3CDTF">2020-02-10T15:51:25Z</dcterms:modified>
</cp:coreProperties>
</file>