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1" r:id="rId1"/>
    <p:sldMasterId id="2147484406" r:id="rId2"/>
    <p:sldMasterId id="2147484412" r:id="rId3"/>
    <p:sldMasterId id="2147484420" r:id="rId4"/>
    <p:sldMasterId id="2147484423" r:id="rId5"/>
    <p:sldMasterId id="2147484427" r:id="rId6"/>
    <p:sldMasterId id="2147484431" r:id="rId7"/>
  </p:sldMasterIdLst>
  <p:notesMasterIdLst>
    <p:notesMasterId r:id="rId41"/>
  </p:notesMasterIdLst>
  <p:sldIdLst>
    <p:sldId id="381" r:id="rId8"/>
    <p:sldId id="382" r:id="rId9"/>
    <p:sldId id="440" r:id="rId10"/>
    <p:sldId id="376" r:id="rId11"/>
    <p:sldId id="285" r:id="rId12"/>
    <p:sldId id="286" r:id="rId13"/>
    <p:sldId id="287" r:id="rId14"/>
    <p:sldId id="288" r:id="rId15"/>
    <p:sldId id="289" r:id="rId16"/>
    <p:sldId id="258" r:id="rId17"/>
    <p:sldId id="291" r:id="rId18"/>
    <p:sldId id="292" r:id="rId19"/>
    <p:sldId id="293" r:id="rId20"/>
    <p:sldId id="295" r:id="rId21"/>
    <p:sldId id="297" r:id="rId22"/>
    <p:sldId id="296" r:id="rId23"/>
    <p:sldId id="298" r:id="rId24"/>
    <p:sldId id="377" r:id="rId25"/>
    <p:sldId id="294" r:id="rId26"/>
    <p:sldId id="259" r:id="rId27"/>
    <p:sldId id="261" r:id="rId28"/>
    <p:sldId id="267" r:id="rId29"/>
    <p:sldId id="268" r:id="rId30"/>
    <p:sldId id="269" r:id="rId31"/>
    <p:sldId id="271" r:id="rId32"/>
    <p:sldId id="272" r:id="rId33"/>
    <p:sldId id="273" r:id="rId34"/>
    <p:sldId id="274" r:id="rId35"/>
    <p:sldId id="277" r:id="rId36"/>
    <p:sldId id="441" r:id="rId37"/>
    <p:sldId id="290" r:id="rId38"/>
    <p:sldId id="300" r:id="rId39"/>
    <p:sldId id="30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6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7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microsoft.com/office/2016/11/relationships/changesInfo" Target="changesInfos/changesInfo1.xml"/><Relationship Id="rId20" Type="http://schemas.openxmlformats.org/officeDocument/2006/relationships/slide" Target="slides/slide13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F9387002-4FA7-49B9-8C16-5B43C5DB3324}"/>
    <pc:docChg chg="modSld">
      <pc:chgData name="Laura Jenkins (IEH)" userId="ae3a07d3-7c51-4381-b786-d01af3331fdb" providerId="ADAL" clId="{F9387002-4FA7-49B9-8C16-5B43C5DB3324}" dt="2024-02-27T12:48:44.424" v="331" actId="20577"/>
      <pc:docMkLst>
        <pc:docMk/>
      </pc:docMkLst>
      <pc:sldChg chg="modSp mod">
        <pc:chgData name="Laura Jenkins (IEH)" userId="ae3a07d3-7c51-4381-b786-d01af3331fdb" providerId="ADAL" clId="{F9387002-4FA7-49B9-8C16-5B43C5DB3324}" dt="2024-02-27T12:46:38.922" v="38" actId="20577"/>
        <pc:sldMkLst>
          <pc:docMk/>
          <pc:sldMk cId="1354727377" sldId="382"/>
        </pc:sldMkLst>
        <pc:spChg chg="mod">
          <ac:chgData name="Laura Jenkins (IEH)" userId="ae3a07d3-7c51-4381-b786-d01af3331fdb" providerId="ADAL" clId="{F9387002-4FA7-49B9-8C16-5B43C5DB3324}" dt="2024-02-27T12:46:38.922" v="38" actId="20577"/>
          <ac:spMkLst>
            <pc:docMk/>
            <pc:sldMk cId="1354727377" sldId="382"/>
            <ac:spMk id="2" creationId="{D05185D9-FCAA-F86A-3A58-8B1BCA16999C}"/>
          </ac:spMkLst>
        </pc:spChg>
      </pc:sldChg>
      <pc:sldChg chg="modSp mod">
        <pc:chgData name="Laura Jenkins (IEH)" userId="ae3a07d3-7c51-4381-b786-d01af3331fdb" providerId="ADAL" clId="{F9387002-4FA7-49B9-8C16-5B43C5DB3324}" dt="2024-02-27T12:48:44.424" v="331" actId="20577"/>
        <pc:sldMkLst>
          <pc:docMk/>
          <pc:sldMk cId="2760059757" sldId="440"/>
        </pc:sldMkLst>
        <pc:spChg chg="mod">
          <ac:chgData name="Laura Jenkins (IEH)" userId="ae3a07d3-7c51-4381-b786-d01af3331fdb" providerId="ADAL" clId="{F9387002-4FA7-49B9-8C16-5B43C5DB3324}" dt="2024-02-27T12:48:44.424" v="331" actId="20577"/>
          <ac:spMkLst>
            <pc:docMk/>
            <pc:sldMk cId="2760059757" sldId="440"/>
            <ac:spMk id="3" creationId="{B26E7EF2-46CA-B20D-38F7-9843B3466C0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7A0A8B-AC91-498E-8632-0451B23D652D}" type="doc">
      <dgm:prSet loTypeId="urn:microsoft.com/office/officeart/2005/8/layout/hList1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5234CC-630B-4112-AF24-A7B3B01A0A4D}">
      <dgm:prSet/>
      <dgm:spPr/>
      <dgm:t>
        <a:bodyPr/>
        <a:lstStyle/>
        <a:p>
          <a:r>
            <a:rPr lang="en-GB" u="sng"/>
            <a:t>Inequality</a:t>
          </a:r>
          <a:r>
            <a:rPr lang="en-GB"/>
            <a:t> refers to the </a:t>
          </a:r>
          <a:endParaRPr lang="en-US"/>
        </a:p>
      </dgm:t>
    </dgm:pt>
    <dgm:pt modelId="{EED306D4-C23D-4231-A0DF-BCDDA93FCD63}" type="parTrans" cxnId="{89F3B1E0-0712-4729-B483-21FD030B73B7}">
      <dgm:prSet/>
      <dgm:spPr/>
      <dgm:t>
        <a:bodyPr/>
        <a:lstStyle/>
        <a:p>
          <a:endParaRPr lang="en-US"/>
        </a:p>
      </dgm:t>
    </dgm:pt>
    <dgm:pt modelId="{F652B0BF-07C8-4D40-85F3-C5CB57620FC6}" type="sibTrans" cxnId="{89F3B1E0-0712-4729-B483-21FD030B73B7}">
      <dgm:prSet/>
      <dgm:spPr/>
      <dgm:t>
        <a:bodyPr/>
        <a:lstStyle/>
        <a:p>
          <a:endParaRPr lang="en-US"/>
        </a:p>
      </dgm:t>
    </dgm:pt>
    <dgm:pt modelId="{A5B7AE1B-F814-40ED-958C-B698362B62B4}">
      <dgm:prSet/>
      <dgm:spPr/>
      <dgm:t>
        <a:bodyPr/>
        <a:lstStyle/>
        <a:p>
          <a:r>
            <a:rPr lang="en-GB"/>
            <a:t>Unequal distribution of valued resources (capital)</a:t>
          </a:r>
          <a:endParaRPr lang="en-US"/>
        </a:p>
      </dgm:t>
    </dgm:pt>
    <dgm:pt modelId="{0D08C6F9-69B4-4D33-B280-FF81D76D896E}" type="parTrans" cxnId="{D8582D71-F020-4D58-82F6-993B512D22BF}">
      <dgm:prSet/>
      <dgm:spPr/>
      <dgm:t>
        <a:bodyPr/>
        <a:lstStyle/>
        <a:p>
          <a:endParaRPr lang="en-US"/>
        </a:p>
      </dgm:t>
    </dgm:pt>
    <dgm:pt modelId="{E4086CE6-5DBE-401A-A3AC-FA5D15C2703F}" type="sibTrans" cxnId="{D8582D71-F020-4D58-82F6-993B512D22BF}">
      <dgm:prSet/>
      <dgm:spPr/>
      <dgm:t>
        <a:bodyPr/>
        <a:lstStyle/>
        <a:p>
          <a:endParaRPr lang="en-US"/>
        </a:p>
      </dgm:t>
    </dgm:pt>
    <dgm:pt modelId="{A94878A5-1A98-43FB-9EAA-5C0BED3D69AA}">
      <dgm:prSet/>
      <dgm:spPr/>
      <dgm:t>
        <a:bodyPr/>
        <a:lstStyle/>
        <a:p>
          <a:r>
            <a:rPr lang="en-GB"/>
            <a:t>Unequal distribution of valued opportunities in society</a:t>
          </a:r>
          <a:endParaRPr lang="en-US"/>
        </a:p>
      </dgm:t>
    </dgm:pt>
    <dgm:pt modelId="{CF745FDB-45D5-423A-BB39-EF05D128AAFF}" type="parTrans" cxnId="{626A23B9-8C93-4522-B913-732509F78535}">
      <dgm:prSet/>
      <dgm:spPr/>
      <dgm:t>
        <a:bodyPr/>
        <a:lstStyle/>
        <a:p>
          <a:endParaRPr lang="en-US"/>
        </a:p>
      </dgm:t>
    </dgm:pt>
    <dgm:pt modelId="{D7E76821-0749-4521-9F45-47835B67C41B}" type="sibTrans" cxnId="{626A23B9-8C93-4522-B913-732509F78535}">
      <dgm:prSet/>
      <dgm:spPr/>
      <dgm:t>
        <a:bodyPr/>
        <a:lstStyle/>
        <a:p>
          <a:endParaRPr lang="en-US"/>
        </a:p>
      </dgm:t>
    </dgm:pt>
    <dgm:pt modelId="{8CD733EE-83CB-4C0F-BC29-7C19DDECE79A}">
      <dgm:prSet/>
      <dgm:spPr/>
      <dgm:t>
        <a:bodyPr/>
        <a:lstStyle/>
        <a:p>
          <a:r>
            <a:rPr lang="en-GB"/>
            <a:t>Unequal distribution of power in society</a:t>
          </a:r>
          <a:endParaRPr lang="en-US"/>
        </a:p>
      </dgm:t>
    </dgm:pt>
    <dgm:pt modelId="{D6335A16-3DFA-4253-966A-22A0A3427FC2}" type="parTrans" cxnId="{3D9B148E-0E8C-46B9-A627-022A84565BB4}">
      <dgm:prSet/>
      <dgm:spPr/>
      <dgm:t>
        <a:bodyPr/>
        <a:lstStyle/>
        <a:p>
          <a:endParaRPr lang="en-US"/>
        </a:p>
      </dgm:t>
    </dgm:pt>
    <dgm:pt modelId="{90724891-405F-4B99-8459-BDCDC536453E}" type="sibTrans" cxnId="{3D9B148E-0E8C-46B9-A627-022A84565BB4}">
      <dgm:prSet/>
      <dgm:spPr/>
      <dgm:t>
        <a:bodyPr/>
        <a:lstStyle/>
        <a:p>
          <a:endParaRPr lang="en-US"/>
        </a:p>
      </dgm:t>
    </dgm:pt>
    <dgm:pt modelId="{D2C76B23-9440-4A78-A885-7AD701CCAF80}">
      <dgm:prSet/>
      <dgm:spPr/>
      <dgm:t>
        <a:bodyPr/>
        <a:lstStyle/>
        <a:p>
          <a:r>
            <a:rPr lang="en-GB"/>
            <a:t>It is </a:t>
          </a:r>
          <a:r>
            <a:rPr lang="en-GB" u="sng"/>
            <a:t>multidimensional</a:t>
          </a:r>
          <a:r>
            <a:rPr lang="en-GB"/>
            <a:t> concept including disparities of </a:t>
          </a:r>
          <a:endParaRPr lang="en-US"/>
        </a:p>
      </dgm:t>
    </dgm:pt>
    <dgm:pt modelId="{6111229A-4078-4184-ACAC-A6520D1FAE80}" type="parTrans" cxnId="{0AA31729-0E93-4C48-81EE-FF33E6634F3F}">
      <dgm:prSet/>
      <dgm:spPr/>
      <dgm:t>
        <a:bodyPr/>
        <a:lstStyle/>
        <a:p>
          <a:endParaRPr lang="en-US"/>
        </a:p>
      </dgm:t>
    </dgm:pt>
    <dgm:pt modelId="{C07ED003-A8B8-4D45-A82E-09AB43E6DF0D}" type="sibTrans" cxnId="{0AA31729-0E93-4C48-81EE-FF33E6634F3F}">
      <dgm:prSet/>
      <dgm:spPr/>
      <dgm:t>
        <a:bodyPr/>
        <a:lstStyle/>
        <a:p>
          <a:endParaRPr lang="en-US"/>
        </a:p>
      </dgm:t>
    </dgm:pt>
    <dgm:pt modelId="{61BF2CB8-BAFD-48D3-B6E3-1A4E4A1F79EF}">
      <dgm:prSet/>
      <dgm:spPr/>
      <dgm:t>
        <a:bodyPr/>
        <a:lstStyle/>
        <a:p>
          <a:r>
            <a:rPr lang="en-GB"/>
            <a:t>Income</a:t>
          </a:r>
          <a:endParaRPr lang="en-US"/>
        </a:p>
      </dgm:t>
    </dgm:pt>
    <dgm:pt modelId="{2CF7BFE5-1DAA-4ED3-89A1-A25ABDA85AE9}" type="parTrans" cxnId="{79501EEC-A714-46B2-8E80-6BAF8788454C}">
      <dgm:prSet/>
      <dgm:spPr/>
      <dgm:t>
        <a:bodyPr/>
        <a:lstStyle/>
        <a:p>
          <a:endParaRPr lang="en-US"/>
        </a:p>
      </dgm:t>
    </dgm:pt>
    <dgm:pt modelId="{CA597C4E-EC1F-4268-B857-B1D2F9890352}" type="sibTrans" cxnId="{79501EEC-A714-46B2-8E80-6BAF8788454C}">
      <dgm:prSet/>
      <dgm:spPr/>
      <dgm:t>
        <a:bodyPr/>
        <a:lstStyle/>
        <a:p>
          <a:endParaRPr lang="en-US"/>
        </a:p>
      </dgm:t>
    </dgm:pt>
    <dgm:pt modelId="{737DFA98-B854-4259-AC8A-893B0E03DA56}">
      <dgm:prSet/>
      <dgm:spPr/>
      <dgm:t>
        <a:bodyPr/>
        <a:lstStyle/>
        <a:p>
          <a:r>
            <a:rPr lang="en-GB"/>
            <a:t>Wealth</a:t>
          </a:r>
          <a:endParaRPr lang="en-US"/>
        </a:p>
      </dgm:t>
    </dgm:pt>
    <dgm:pt modelId="{684D31E2-8396-4C18-9D39-7CEFE6896125}" type="parTrans" cxnId="{F8C01745-D084-4872-85FE-C20A8E385894}">
      <dgm:prSet/>
      <dgm:spPr/>
      <dgm:t>
        <a:bodyPr/>
        <a:lstStyle/>
        <a:p>
          <a:endParaRPr lang="en-US"/>
        </a:p>
      </dgm:t>
    </dgm:pt>
    <dgm:pt modelId="{D642C1B1-B09C-4A31-8259-72D3A2462F05}" type="sibTrans" cxnId="{F8C01745-D084-4872-85FE-C20A8E385894}">
      <dgm:prSet/>
      <dgm:spPr/>
      <dgm:t>
        <a:bodyPr/>
        <a:lstStyle/>
        <a:p>
          <a:endParaRPr lang="en-US"/>
        </a:p>
      </dgm:t>
    </dgm:pt>
    <dgm:pt modelId="{3DE7860D-112C-4913-B8ED-E3D8995EFBC5}">
      <dgm:prSet/>
      <dgm:spPr/>
      <dgm:t>
        <a:bodyPr/>
        <a:lstStyle/>
        <a:p>
          <a:r>
            <a:rPr lang="en-GB"/>
            <a:t>Prestige</a:t>
          </a:r>
          <a:endParaRPr lang="en-US"/>
        </a:p>
      </dgm:t>
    </dgm:pt>
    <dgm:pt modelId="{04B31576-682B-4062-B8FE-F312C5A383D6}" type="parTrans" cxnId="{41FA6C2D-356B-43A0-AE6C-34373EE69AE1}">
      <dgm:prSet/>
      <dgm:spPr/>
      <dgm:t>
        <a:bodyPr/>
        <a:lstStyle/>
        <a:p>
          <a:endParaRPr lang="en-US"/>
        </a:p>
      </dgm:t>
    </dgm:pt>
    <dgm:pt modelId="{3313CA0B-6E61-4E2B-AB44-8919FF517A70}" type="sibTrans" cxnId="{41FA6C2D-356B-43A0-AE6C-34373EE69AE1}">
      <dgm:prSet/>
      <dgm:spPr/>
      <dgm:t>
        <a:bodyPr/>
        <a:lstStyle/>
        <a:p>
          <a:endParaRPr lang="en-US"/>
        </a:p>
      </dgm:t>
    </dgm:pt>
    <dgm:pt modelId="{492CA483-EA07-45D2-B087-F3D530D8F06E}">
      <dgm:prSet/>
      <dgm:spPr/>
      <dgm:t>
        <a:bodyPr/>
        <a:lstStyle/>
        <a:p>
          <a:r>
            <a:rPr lang="en-GB"/>
            <a:t>Power</a:t>
          </a:r>
          <a:endParaRPr lang="en-US"/>
        </a:p>
      </dgm:t>
    </dgm:pt>
    <dgm:pt modelId="{26620C80-BE12-4B9F-827D-FD84BC1D2D94}" type="parTrans" cxnId="{44D4A851-6C92-4510-A13B-91D597E45A37}">
      <dgm:prSet/>
      <dgm:spPr/>
      <dgm:t>
        <a:bodyPr/>
        <a:lstStyle/>
        <a:p>
          <a:endParaRPr lang="en-US"/>
        </a:p>
      </dgm:t>
    </dgm:pt>
    <dgm:pt modelId="{88F8EAD4-E7F3-4EC0-B02B-FDD864C64CAF}" type="sibTrans" cxnId="{44D4A851-6C92-4510-A13B-91D597E45A37}">
      <dgm:prSet/>
      <dgm:spPr/>
      <dgm:t>
        <a:bodyPr/>
        <a:lstStyle/>
        <a:p>
          <a:endParaRPr lang="en-US"/>
        </a:p>
      </dgm:t>
    </dgm:pt>
    <dgm:pt modelId="{1493BDFA-A41A-4431-BA46-5E0B17CBB934}">
      <dgm:prSet/>
      <dgm:spPr/>
      <dgm:t>
        <a:bodyPr/>
        <a:lstStyle/>
        <a:p>
          <a:r>
            <a:rPr lang="en-GB"/>
            <a:t>Access</a:t>
          </a:r>
          <a:endParaRPr lang="en-US"/>
        </a:p>
      </dgm:t>
    </dgm:pt>
    <dgm:pt modelId="{60358175-6A4D-4885-B0B2-57D98A94CFD7}" type="parTrans" cxnId="{376C42C2-C110-4A19-B8CD-10D065ED4DA0}">
      <dgm:prSet/>
      <dgm:spPr/>
      <dgm:t>
        <a:bodyPr/>
        <a:lstStyle/>
        <a:p>
          <a:endParaRPr lang="en-US"/>
        </a:p>
      </dgm:t>
    </dgm:pt>
    <dgm:pt modelId="{D5C50954-9C4E-4705-8DBF-57AE592459A2}" type="sibTrans" cxnId="{376C42C2-C110-4A19-B8CD-10D065ED4DA0}">
      <dgm:prSet/>
      <dgm:spPr/>
      <dgm:t>
        <a:bodyPr/>
        <a:lstStyle/>
        <a:p>
          <a:endParaRPr lang="en-US"/>
        </a:p>
      </dgm:t>
    </dgm:pt>
    <dgm:pt modelId="{4D6DE392-E8B9-49A0-A5B1-0ED56D2026AD}">
      <dgm:prSet/>
      <dgm:spPr/>
      <dgm:t>
        <a:bodyPr/>
        <a:lstStyle/>
        <a:p>
          <a:r>
            <a:rPr lang="en-GB"/>
            <a:t>Opportunity </a:t>
          </a:r>
          <a:endParaRPr lang="en-US"/>
        </a:p>
      </dgm:t>
    </dgm:pt>
    <dgm:pt modelId="{38791115-F763-4219-9588-3B3154F60E6A}" type="parTrans" cxnId="{6B6FBA2E-6A93-4DD5-8597-51E1F964EFED}">
      <dgm:prSet/>
      <dgm:spPr/>
      <dgm:t>
        <a:bodyPr/>
        <a:lstStyle/>
        <a:p>
          <a:endParaRPr lang="en-US"/>
        </a:p>
      </dgm:t>
    </dgm:pt>
    <dgm:pt modelId="{9006377C-2A22-47CF-B7CF-9B5F85281F6B}" type="sibTrans" cxnId="{6B6FBA2E-6A93-4DD5-8597-51E1F964EFED}">
      <dgm:prSet/>
      <dgm:spPr/>
      <dgm:t>
        <a:bodyPr/>
        <a:lstStyle/>
        <a:p>
          <a:endParaRPr lang="en-US"/>
        </a:p>
      </dgm:t>
    </dgm:pt>
    <dgm:pt modelId="{EBD4CCDE-A01E-4CB4-987B-88F95BE0ABD5}" type="pres">
      <dgm:prSet presAssocID="{827A0A8B-AC91-498E-8632-0451B23D652D}" presName="Name0" presStyleCnt="0">
        <dgm:presLayoutVars>
          <dgm:dir/>
          <dgm:animLvl val="lvl"/>
          <dgm:resizeHandles val="exact"/>
        </dgm:presLayoutVars>
      </dgm:prSet>
      <dgm:spPr/>
    </dgm:pt>
    <dgm:pt modelId="{2C67C9B7-FF52-4DED-9E9B-9A452F94AAEE}" type="pres">
      <dgm:prSet presAssocID="{505234CC-630B-4112-AF24-A7B3B01A0A4D}" presName="composite" presStyleCnt="0"/>
      <dgm:spPr/>
    </dgm:pt>
    <dgm:pt modelId="{8DEA1871-26CE-4ECE-8706-7033258DD59D}" type="pres">
      <dgm:prSet presAssocID="{505234CC-630B-4112-AF24-A7B3B01A0A4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D5B5B44B-B8E6-4000-9FA5-9C8CD634C1C8}" type="pres">
      <dgm:prSet presAssocID="{505234CC-630B-4112-AF24-A7B3B01A0A4D}" presName="desTx" presStyleLbl="alignAccFollowNode1" presStyleIdx="0" presStyleCnt="2">
        <dgm:presLayoutVars>
          <dgm:bulletEnabled val="1"/>
        </dgm:presLayoutVars>
      </dgm:prSet>
      <dgm:spPr/>
    </dgm:pt>
    <dgm:pt modelId="{1A6A6029-5388-48A2-8D4D-6DDD52E56D15}" type="pres">
      <dgm:prSet presAssocID="{F652B0BF-07C8-4D40-85F3-C5CB57620FC6}" presName="space" presStyleCnt="0"/>
      <dgm:spPr/>
    </dgm:pt>
    <dgm:pt modelId="{EB2F38E4-291A-4AF3-B27F-2145760B6AEB}" type="pres">
      <dgm:prSet presAssocID="{D2C76B23-9440-4A78-A885-7AD701CCAF80}" presName="composite" presStyleCnt="0"/>
      <dgm:spPr/>
    </dgm:pt>
    <dgm:pt modelId="{2DB8A1B7-C57B-48C6-AE95-B7885866602E}" type="pres">
      <dgm:prSet presAssocID="{D2C76B23-9440-4A78-A885-7AD701CCAF80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06DE062-E2F2-42F5-AEB7-22F4C5464805}" type="pres">
      <dgm:prSet presAssocID="{D2C76B23-9440-4A78-A885-7AD701CCAF80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25167402-9792-43C2-A07F-4517FBAD49C7}" type="presOf" srcId="{A94878A5-1A98-43FB-9EAA-5C0BED3D69AA}" destId="{D5B5B44B-B8E6-4000-9FA5-9C8CD634C1C8}" srcOrd="0" destOrd="1" presId="urn:microsoft.com/office/officeart/2005/8/layout/hList1"/>
    <dgm:cxn modelId="{C3249718-8C77-480D-B6C9-A368FE6FE6B6}" type="presOf" srcId="{505234CC-630B-4112-AF24-A7B3B01A0A4D}" destId="{8DEA1871-26CE-4ECE-8706-7033258DD59D}" srcOrd="0" destOrd="0" presId="urn:microsoft.com/office/officeart/2005/8/layout/hList1"/>
    <dgm:cxn modelId="{E3C79922-639D-4452-9A31-F22851327967}" type="presOf" srcId="{737DFA98-B854-4259-AC8A-893B0E03DA56}" destId="{606DE062-E2F2-42F5-AEB7-22F4C5464805}" srcOrd="0" destOrd="1" presId="urn:microsoft.com/office/officeart/2005/8/layout/hList1"/>
    <dgm:cxn modelId="{0AA31729-0E93-4C48-81EE-FF33E6634F3F}" srcId="{827A0A8B-AC91-498E-8632-0451B23D652D}" destId="{D2C76B23-9440-4A78-A885-7AD701CCAF80}" srcOrd="1" destOrd="0" parTransId="{6111229A-4078-4184-ACAC-A6520D1FAE80}" sibTransId="{C07ED003-A8B8-4D45-A82E-09AB43E6DF0D}"/>
    <dgm:cxn modelId="{ECDC4E2C-B2AE-4D46-9C01-35EB059415F4}" type="presOf" srcId="{3DE7860D-112C-4913-B8ED-E3D8995EFBC5}" destId="{606DE062-E2F2-42F5-AEB7-22F4C5464805}" srcOrd="0" destOrd="2" presId="urn:microsoft.com/office/officeart/2005/8/layout/hList1"/>
    <dgm:cxn modelId="{41FA6C2D-356B-43A0-AE6C-34373EE69AE1}" srcId="{D2C76B23-9440-4A78-A885-7AD701CCAF80}" destId="{3DE7860D-112C-4913-B8ED-E3D8995EFBC5}" srcOrd="2" destOrd="0" parTransId="{04B31576-682B-4062-B8FE-F312C5A383D6}" sibTransId="{3313CA0B-6E61-4E2B-AB44-8919FF517A70}"/>
    <dgm:cxn modelId="{6B6FBA2E-6A93-4DD5-8597-51E1F964EFED}" srcId="{D2C76B23-9440-4A78-A885-7AD701CCAF80}" destId="{4D6DE392-E8B9-49A0-A5B1-0ED56D2026AD}" srcOrd="5" destOrd="0" parTransId="{38791115-F763-4219-9588-3B3154F60E6A}" sibTransId="{9006377C-2A22-47CF-B7CF-9B5F85281F6B}"/>
    <dgm:cxn modelId="{67E8995F-34C7-4B8E-B151-B265A4F51DDB}" type="presOf" srcId="{827A0A8B-AC91-498E-8632-0451B23D652D}" destId="{EBD4CCDE-A01E-4CB4-987B-88F95BE0ABD5}" srcOrd="0" destOrd="0" presId="urn:microsoft.com/office/officeart/2005/8/layout/hList1"/>
    <dgm:cxn modelId="{F8C01745-D084-4872-85FE-C20A8E385894}" srcId="{D2C76B23-9440-4A78-A885-7AD701CCAF80}" destId="{737DFA98-B854-4259-AC8A-893B0E03DA56}" srcOrd="1" destOrd="0" parTransId="{684D31E2-8396-4C18-9D39-7CEFE6896125}" sibTransId="{D642C1B1-B09C-4A31-8259-72D3A2462F05}"/>
    <dgm:cxn modelId="{D8582D71-F020-4D58-82F6-993B512D22BF}" srcId="{505234CC-630B-4112-AF24-A7B3B01A0A4D}" destId="{A5B7AE1B-F814-40ED-958C-B698362B62B4}" srcOrd="0" destOrd="0" parTransId="{0D08C6F9-69B4-4D33-B280-FF81D76D896E}" sibTransId="{E4086CE6-5DBE-401A-A3AC-FA5D15C2703F}"/>
    <dgm:cxn modelId="{44D4A851-6C92-4510-A13B-91D597E45A37}" srcId="{D2C76B23-9440-4A78-A885-7AD701CCAF80}" destId="{492CA483-EA07-45D2-B087-F3D530D8F06E}" srcOrd="3" destOrd="0" parTransId="{26620C80-BE12-4B9F-827D-FD84BC1D2D94}" sibTransId="{88F8EAD4-E7F3-4EC0-B02B-FDD864C64CAF}"/>
    <dgm:cxn modelId="{84B3EB71-693F-41C2-BD84-46F6E8663A72}" type="presOf" srcId="{492CA483-EA07-45D2-B087-F3D530D8F06E}" destId="{606DE062-E2F2-42F5-AEB7-22F4C5464805}" srcOrd="0" destOrd="3" presId="urn:microsoft.com/office/officeart/2005/8/layout/hList1"/>
    <dgm:cxn modelId="{8896D58B-5801-4C43-ABE6-8A682ABF143E}" type="presOf" srcId="{8CD733EE-83CB-4C0F-BC29-7C19DDECE79A}" destId="{D5B5B44B-B8E6-4000-9FA5-9C8CD634C1C8}" srcOrd="0" destOrd="2" presId="urn:microsoft.com/office/officeart/2005/8/layout/hList1"/>
    <dgm:cxn modelId="{3D9B148E-0E8C-46B9-A627-022A84565BB4}" srcId="{505234CC-630B-4112-AF24-A7B3B01A0A4D}" destId="{8CD733EE-83CB-4C0F-BC29-7C19DDECE79A}" srcOrd="2" destOrd="0" parTransId="{D6335A16-3DFA-4253-966A-22A0A3427FC2}" sibTransId="{90724891-405F-4B99-8459-BDCDC536453E}"/>
    <dgm:cxn modelId="{7EE3DBB3-31FD-4673-8F96-1A9C431FBDCA}" type="presOf" srcId="{A5B7AE1B-F814-40ED-958C-B698362B62B4}" destId="{D5B5B44B-B8E6-4000-9FA5-9C8CD634C1C8}" srcOrd="0" destOrd="0" presId="urn:microsoft.com/office/officeart/2005/8/layout/hList1"/>
    <dgm:cxn modelId="{626A23B9-8C93-4522-B913-732509F78535}" srcId="{505234CC-630B-4112-AF24-A7B3B01A0A4D}" destId="{A94878A5-1A98-43FB-9EAA-5C0BED3D69AA}" srcOrd="1" destOrd="0" parTransId="{CF745FDB-45D5-423A-BB39-EF05D128AAFF}" sibTransId="{D7E76821-0749-4521-9F45-47835B67C41B}"/>
    <dgm:cxn modelId="{8D6F71BB-6D1A-4A3B-80E0-5775E24A007B}" type="presOf" srcId="{4D6DE392-E8B9-49A0-A5B1-0ED56D2026AD}" destId="{606DE062-E2F2-42F5-AEB7-22F4C5464805}" srcOrd="0" destOrd="5" presId="urn:microsoft.com/office/officeart/2005/8/layout/hList1"/>
    <dgm:cxn modelId="{376C42C2-C110-4A19-B8CD-10D065ED4DA0}" srcId="{D2C76B23-9440-4A78-A885-7AD701CCAF80}" destId="{1493BDFA-A41A-4431-BA46-5E0B17CBB934}" srcOrd="4" destOrd="0" parTransId="{60358175-6A4D-4885-B0B2-57D98A94CFD7}" sibTransId="{D5C50954-9C4E-4705-8DBF-57AE592459A2}"/>
    <dgm:cxn modelId="{D9F4EBC4-05D8-4FF8-83AF-A086B3BFE487}" type="presOf" srcId="{1493BDFA-A41A-4431-BA46-5E0B17CBB934}" destId="{606DE062-E2F2-42F5-AEB7-22F4C5464805}" srcOrd="0" destOrd="4" presId="urn:microsoft.com/office/officeart/2005/8/layout/hList1"/>
    <dgm:cxn modelId="{A42A81CF-6EE6-4BEE-84DD-09AF31E2B33D}" type="presOf" srcId="{D2C76B23-9440-4A78-A885-7AD701CCAF80}" destId="{2DB8A1B7-C57B-48C6-AE95-B7885866602E}" srcOrd="0" destOrd="0" presId="urn:microsoft.com/office/officeart/2005/8/layout/hList1"/>
    <dgm:cxn modelId="{89F3B1E0-0712-4729-B483-21FD030B73B7}" srcId="{827A0A8B-AC91-498E-8632-0451B23D652D}" destId="{505234CC-630B-4112-AF24-A7B3B01A0A4D}" srcOrd="0" destOrd="0" parTransId="{EED306D4-C23D-4231-A0DF-BCDDA93FCD63}" sibTransId="{F652B0BF-07C8-4D40-85F3-C5CB57620FC6}"/>
    <dgm:cxn modelId="{79501EEC-A714-46B2-8E80-6BAF8788454C}" srcId="{D2C76B23-9440-4A78-A885-7AD701CCAF80}" destId="{61BF2CB8-BAFD-48D3-B6E3-1A4E4A1F79EF}" srcOrd="0" destOrd="0" parTransId="{2CF7BFE5-1DAA-4ED3-89A1-A25ABDA85AE9}" sibTransId="{CA597C4E-EC1F-4268-B857-B1D2F9890352}"/>
    <dgm:cxn modelId="{5A1D35EF-8D95-40DF-8BED-C1A03198D642}" type="presOf" srcId="{61BF2CB8-BAFD-48D3-B6E3-1A4E4A1F79EF}" destId="{606DE062-E2F2-42F5-AEB7-22F4C5464805}" srcOrd="0" destOrd="0" presId="urn:microsoft.com/office/officeart/2005/8/layout/hList1"/>
    <dgm:cxn modelId="{E273B166-CCC4-4FCB-9AA8-D63A310BAAD7}" type="presParOf" srcId="{EBD4CCDE-A01E-4CB4-987B-88F95BE0ABD5}" destId="{2C67C9B7-FF52-4DED-9E9B-9A452F94AAEE}" srcOrd="0" destOrd="0" presId="urn:microsoft.com/office/officeart/2005/8/layout/hList1"/>
    <dgm:cxn modelId="{640D45FD-80F5-4008-B504-1F81E27F33CE}" type="presParOf" srcId="{2C67C9B7-FF52-4DED-9E9B-9A452F94AAEE}" destId="{8DEA1871-26CE-4ECE-8706-7033258DD59D}" srcOrd="0" destOrd="0" presId="urn:microsoft.com/office/officeart/2005/8/layout/hList1"/>
    <dgm:cxn modelId="{E787016E-2B08-47E0-BAF5-496B46B179C0}" type="presParOf" srcId="{2C67C9B7-FF52-4DED-9E9B-9A452F94AAEE}" destId="{D5B5B44B-B8E6-4000-9FA5-9C8CD634C1C8}" srcOrd="1" destOrd="0" presId="urn:microsoft.com/office/officeart/2005/8/layout/hList1"/>
    <dgm:cxn modelId="{2B630C07-704E-4DC8-90D0-30E88E1A44CE}" type="presParOf" srcId="{EBD4CCDE-A01E-4CB4-987B-88F95BE0ABD5}" destId="{1A6A6029-5388-48A2-8D4D-6DDD52E56D15}" srcOrd="1" destOrd="0" presId="urn:microsoft.com/office/officeart/2005/8/layout/hList1"/>
    <dgm:cxn modelId="{04FEBFCA-EA69-4DC3-8294-FAC8FB95AEFD}" type="presParOf" srcId="{EBD4CCDE-A01E-4CB4-987B-88F95BE0ABD5}" destId="{EB2F38E4-291A-4AF3-B27F-2145760B6AEB}" srcOrd="2" destOrd="0" presId="urn:microsoft.com/office/officeart/2005/8/layout/hList1"/>
    <dgm:cxn modelId="{F39B078A-0888-46C4-AE03-314EBB05C108}" type="presParOf" srcId="{EB2F38E4-291A-4AF3-B27F-2145760B6AEB}" destId="{2DB8A1B7-C57B-48C6-AE95-B7885866602E}" srcOrd="0" destOrd="0" presId="urn:microsoft.com/office/officeart/2005/8/layout/hList1"/>
    <dgm:cxn modelId="{8570F764-E156-4DE1-A536-79C29B48E823}" type="presParOf" srcId="{EB2F38E4-291A-4AF3-B27F-2145760B6AEB}" destId="{606DE062-E2F2-42F5-AEB7-22F4C546480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E69338-6528-4640-AB90-8CA4DD0C1F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C78FA8-3218-443F-993C-6B204B9EB5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From the perspective of meritocracy</a:t>
          </a:r>
          <a:endParaRPr lang="en-US" dirty="0"/>
        </a:p>
      </dgm:t>
    </dgm:pt>
    <dgm:pt modelId="{EBC91FD3-1425-4EA7-9AB2-06964ABC448E}" type="parTrans" cxnId="{BA9568C4-4A09-43AA-BA1B-47CA650465E0}">
      <dgm:prSet/>
      <dgm:spPr/>
      <dgm:t>
        <a:bodyPr/>
        <a:lstStyle/>
        <a:p>
          <a:endParaRPr lang="en-US"/>
        </a:p>
      </dgm:t>
    </dgm:pt>
    <dgm:pt modelId="{0C5D9A9D-D7C3-4094-8034-D9C80AE87D03}" type="sibTrans" cxnId="{BA9568C4-4A09-43AA-BA1B-47CA650465E0}">
      <dgm:prSet/>
      <dgm:spPr/>
      <dgm:t>
        <a:bodyPr/>
        <a:lstStyle/>
        <a:p>
          <a:endParaRPr lang="en-US"/>
        </a:p>
      </dgm:t>
    </dgm:pt>
    <dgm:pt modelId="{8973F818-8F01-4083-88B0-03466586BC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What explains why someone is at the </a:t>
          </a:r>
          <a:r>
            <a:rPr lang="en-US" u="sng" baseline="0"/>
            <a:t>top</a:t>
          </a:r>
          <a:r>
            <a:rPr lang="en-US" baseline="0"/>
            <a:t> of the economic structure?</a:t>
          </a:r>
          <a:endParaRPr lang="en-US"/>
        </a:p>
      </dgm:t>
    </dgm:pt>
    <dgm:pt modelId="{5518C645-5DA5-43E6-A4AD-F8D2BD39D778}" type="parTrans" cxnId="{2C522899-626E-4D9C-B675-D3BB4E3A41E7}">
      <dgm:prSet/>
      <dgm:spPr/>
      <dgm:t>
        <a:bodyPr/>
        <a:lstStyle/>
        <a:p>
          <a:endParaRPr lang="en-US"/>
        </a:p>
      </dgm:t>
    </dgm:pt>
    <dgm:pt modelId="{ECBC3431-F72C-4AB3-AC49-0AA9B7125CA2}" type="sibTrans" cxnId="{2C522899-626E-4D9C-B675-D3BB4E3A41E7}">
      <dgm:prSet/>
      <dgm:spPr/>
      <dgm:t>
        <a:bodyPr/>
        <a:lstStyle/>
        <a:p>
          <a:endParaRPr lang="en-US"/>
        </a:p>
      </dgm:t>
    </dgm:pt>
    <dgm:pt modelId="{5D23E844-931D-490E-ACDF-87ED44A215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At the </a:t>
          </a:r>
          <a:r>
            <a:rPr lang="en-US" u="sng" baseline="0"/>
            <a:t>bottom</a:t>
          </a:r>
          <a:r>
            <a:rPr lang="en-US" baseline="0"/>
            <a:t>?</a:t>
          </a:r>
          <a:endParaRPr lang="en-US"/>
        </a:p>
      </dgm:t>
    </dgm:pt>
    <dgm:pt modelId="{79C7F438-E0D9-4997-91B6-7FBE7DA046D2}" type="parTrans" cxnId="{8CF942F2-D66B-49E6-B21B-8E7AC89220E5}">
      <dgm:prSet/>
      <dgm:spPr/>
      <dgm:t>
        <a:bodyPr/>
        <a:lstStyle/>
        <a:p>
          <a:endParaRPr lang="en-US"/>
        </a:p>
      </dgm:t>
    </dgm:pt>
    <dgm:pt modelId="{9E4402F3-47BF-4870-A3B4-6865FC6CA8AE}" type="sibTrans" cxnId="{8CF942F2-D66B-49E6-B21B-8E7AC89220E5}">
      <dgm:prSet/>
      <dgm:spPr/>
      <dgm:t>
        <a:bodyPr/>
        <a:lstStyle/>
        <a:p>
          <a:endParaRPr lang="en-US"/>
        </a:p>
      </dgm:t>
    </dgm:pt>
    <dgm:pt modelId="{7FE045CC-F79D-42A8-B17C-9FA4B956068A}" type="pres">
      <dgm:prSet presAssocID="{7DE69338-6528-4640-AB90-8CA4DD0C1F7D}" presName="root" presStyleCnt="0">
        <dgm:presLayoutVars>
          <dgm:dir/>
          <dgm:resizeHandles val="exact"/>
        </dgm:presLayoutVars>
      </dgm:prSet>
      <dgm:spPr/>
    </dgm:pt>
    <dgm:pt modelId="{603CA3C9-58BB-413A-9A98-97D4FA2FFA49}" type="pres">
      <dgm:prSet presAssocID="{BEC78FA8-3218-443F-993C-6B204B9EB5B4}" presName="compNode" presStyleCnt="0"/>
      <dgm:spPr/>
    </dgm:pt>
    <dgm:pt modelId="{D616F233-D33E-4EDC-83A8-E91B7AAB16DA}" type="pres">
      <dgm:prSet presAssocID="{BEC78FA8-3218-443F-993C-6B204B9EB5B4}" presName="bgRect" presStyleLbl="bgShp" presStyleIdx="0" presStyleCnt="3"/>
      <dgm:spPr/>
    </dgm:pt>
    <dgm:pt modelId="{DCFBAEF1-5827-4647-9830-C9EC35EEEEB9}" type="pres">
      <dgm:prSet presAssocID="{BEC78FA8-3218-443F-993C-6B204B9EB5B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C02E1F9-089B-472F-9F34-052DD07473AD}" type="pres">
      <dgm:prSet presAssocID="{BEC78FA8-3218-443F-993C-6B204B9EB5B4}" presName="spaceRect" presStyleCnt="0"/>
      <dgm:spPr/>
    </dgm:pt>
    <dgm:pt modelId="{E8E1EDAF-CB83-4AD7-9745-36975698030D}" type="pres">
      <dgm:prSet presAssocID="{BEC78FA8-3218-443F-993C-6B204B9EB5B4}" presName="parTx" presStyleLbl="revTx" presStyleIdx="0" presStyleCnt="3">
        <dgm:presLayoutVars>
          <dgm:chMax val="0"/>
          <dgm:chPref val="0"/>
        </dgm:presLayoutVars>
      </dgm:prSet>
      <dgm:spPr/>
    </dgm:pt>
    <dgm:pt modelId="{B754B79A-E27F-46DD-8022-58131EE0F9F6}" type="pres">
      <dgm:prSet presAssocID="{0C5D9A9D-D7C3-4094-8034-D9C80AE87D03}" presName="sibTrans" presStyleCnt="0"/>
      <dgm:spPr/>
    </dgm:pt>
    <dgm:pt modelId="{7196839F-B821-46C7-A427-697B387BC2A0}" type="pres">
      <dgm:prSet presAssocID="{8973F818-8F01-4083-88B0-03466586BCA1}" presName="compNode" presStyleCnt="0"/>
      <dgm:spPr/>
    </dgm:pt>
    <dgm:pt modelId="{B1FC0034-56AE-4CC6-A68D-EFA1B8860114}" type="pres">
      <dgm:prSet presAssocID="{8973F818-8F01-4083-88B0-03466586BCA1}" presName="bgRect" presStyleLbl="bgShp" presStyleIdx="1" presStyleCnt="3"/>
      <dgm:spPr/>
    </dgm:pt>
    <dgm:pt modelId="{FD6E0B7B-4E53-4DCE-B435-1420E8BD8FD6}" type="pres">
      <dgm:prSet presAssocID="{8973F818-8F01-4083-88B0-03466586BC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6D94506-6A42-441A-A791-79E03FC301A7}" type="pres">
      <dgm:prSet presAssocID="{8973F818-8F01-4083-88B0-03466586BCA1}" presName="spaceRect" presStyleCnt="0"/>
      <dgm:spPr/>
    </dgm:pt>
    <dgm:pt modelId="{2DDD8742-0B06-4069-925C-C6CC1B8B0A41}" type="pres">
      <dgm:prSet presAssocID="{8973F818-8F01-4083-88B0-03466586BCA1}" presName="parTx" presStyleLbl="revTx" presStyleIdx="1" presStyleCnt="3">
        <dgm:presLayoutVars>
          <dgm:chMax val="0"/>
          <dgm:chPref val="0"/>
        </dgm:presLayoutVars>
      </dgm:prSet>
      <dgm:spPr/>
    </dgm:pt>
    <dgm:pt modelId="{85B03C79-D319-429A-81EC-84BCCFAC8109}" type="pres">
      <dgm:prSet presAssocID="{ECBC3431-F72C-4AB3-AC49-0AA9B7125CA2}" presName="sibTrans" presStyleCnt="0"/>
      <dgm:spPr/>
    </dgm:pt>
    <dgm:pt modelId="{BB03EC42-F47F-421B-89E9-5DCB68CC029F}" type="pres">
      <dgm:prSet presAssocID="{5D23E844-931D-490E-ACDF-87ED44A2152F}" presName="compNode" presStyleCnt="0"/>
      <dgm:spPr/>
    </dgm:pt>
    <dgm:pt modelId="{17FEEE93-6C5E-476F-B681-687D176DD652}" type="pres">
      <dgm:prSet presAssocID="{5D23E844-931D-490E-ACDF-87ED44A2152F}" presName="bgRect" presStyleLbl="bgShp" presStyleIdx="2" presStyleCnt="3"/>
      <dgm:spPr/>
    </dgm:pt>
    <dgm:pt modelId="{545FB706-6123-4D1F-91A8-FA05DB5AB799}" type="pres">
      <dgm:prSet presAssocID="{5D23E844-931D-490E-ACDF-87ED44A215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32ECAFE4-D5D0-4A73-895D-0C41CB695D3E}" type="pres">
      <dgm:prSet presAssocID="{5D23E844-931D-490E-ACDF-87ED44A2152F}" presName="spaceRect" presStyleCnt="0"/>
      <dgm:spPr/>
    </dgm:pt>
    <dgm:pt modelId="{09655BD5-FB8F-4DCC-BC53-93E4140773AA}" type="pres">
      <dgm:prSet presAssocID="{5D23E844-931D-490E-ACDF-87ED44A215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7B81D35-1185-47FE-8855-AD12F4E621CF}" type="presOf" srcId="{BEC78FA8-3218-443F-993C-6B204B9EB5B4}" destId="{E8E1EDAF-CB83-4AD7-9745-36975698030D}" srcOrd="0" destOrd="0" presId="urn:microsoft.com/office/officeart/2018/2/layout/IconVerticalSolidList"/>
    <dgm:cxn modelId="{2C522899-626E-4D9C-B675-D3BB4E3A41E7}" srcId="{7DE69338-6528-4640-AB90-8CA4DD0C1F7D}" destId="{8973F818-8F01-4083-88B0-03466586BCA1}" srcOrd="1" destOrd="0" parTransId="{5518C645-5DA5-43E6-A4AD-F8D2BD39D778}" sibTransId="{ECBC3431-F72C-4AB3-AC49-0AA9B7125CA2}"/>
    <dgm:cxn modelId="{207616A0-C5B2-4B32-B6B2-2ABE7856FBB6}" type="presOf" srcId="{8973F818-8F01-4083-88B0-03466586BCA1}" destId="{2DDD8742-0B06-4069-925C-C6CC1B8B0A41}" srcOrd="0" destOrd="0" presId="urn:microsoft.com/office/officeart/2018/2/layout/IconVerticalSolidList"/>
    <dgm:cxn modelId="{54F67DB6-C36F-4BCA-B3A9-A12E87F4C23B}" type="presOf" srcId="{7DE69338-6528-4640-AB90-8CA4DD0C1F7D}" destId="{7FE045CC-F79D-42A8-B17C-9FA4B956068A}" srcOrd="0" destOrd="0" presId="urn:microsoft.com/office/officeart/2018/2/layout/IconVerticalSolidList"/>
    <dgm:cxn modelId="{BA9568C4-4A09-43AA-BA1B-47CA650465E0}" srcId="{7DE69338-6528-4640-AB90-8CA4DD0C1F7D}" destId="{BEC78FA8-3218-443F-993C-6B204B9EB5B4}" srcOrd="0" destOrd="0" parTransId="{EBC91FD3-1425-4EA7-9AB2-06964ABC448E}" sibTransId="{0C5D9A9D-D7C3-4094-8034-D9C80AE87D03}"/>
    <dgm:cxn modelId="{7BF1FCD4-EBE1-4CC6-8014-82D1FF266587}" type="presOf" srcId="{5D23E844-931D-490E-ACDF-87ED44A2152F}" destId="{09655BD5-FB8F-4DCC-BC53-93E4140773AA}" srcOrd="0" destOrd="0" presId="urn:microsoft.com/office/officeart/2018/2/layout/IconVerticalSolidList"/>
    <dgm:cxn modelId="{8CF942F2-D66B-49E6-B21B-8E7AC89220E5}" srcId="{7DE69338-6528-4640-AB90-8CA4DD0C1F7D}" destId="{5D23E844-931D-490E-ACDF-87ED44A2152F}" srcOrd="2" destOrd="0" parTransId="{79C7F438-E0D9-4997-91B6-7FBE7DA046D2}" sibTransId="{9E4402F3-47BF-4870-A3B4-6865FC6CA8AE}"/>
    <dgm:cxn modelId="{6F25EB06-C8BA-4F1D-875C-5B6275EB451E}" type="presParOf" srcId="{7FE045CC-F79D-42A8-B17C-9FA4B956068A}" destId="{603CA3C9-58BB-413A-9A98-97D4FA2FFA49}" srcOrd="0" destOrd="0" presId="urn:microsoft.com/office/officeart/2018/2/layout/IconVerticalSolidList"/>
    <dgm:cxn modelId="{CBD263A0-F89E-4E87-B1AF-D58F9758EBBD}" type="presParOf" srcId="{603CA3C9-58BB-413A-9A98-97D4FA2FFA49}" destId="{D616F233-D33E-4EDC-83A8-E91B7AAB16DA}" srcOrd="0" destOrd="0" presId="urn:microsoft.com/office/officeart/2018/2/layout/IconVerticalSolidList"/>
    <dgm:cxn modelId="{45537991-69A5-45C6-BF29-189D8F857578}" type="presParOf" srcId="{603CA3C9-58BB-413A-9A98-97D4FA2FFA49}" destId="{DCFBAEF1-5827-4647-9830-C9EC35EEEEB9}" srcOrd="1" destOrd="0" presId="urn:microsoft.com/office/officeart/2018/2/layout/IconVerticalSolidList"/>
    <dgm:cxn modelId="{2664BD80-8B67-4E4C-BFFC-A9C31DF61B98}" type="presParOf" srcId="{603CA3C9-58BB-413A-9A98-97D4FA2FFA49}" destId="{9C02E1F9-089B-472F-9F34-052DD07473AD}" srcOrd="2" destOrd="0" presId="urn:microsoft.com/office/officeart/2018/2/layout/IconVerticalSolidList"/>
    <dgm:cxn modelId="{AA040B08-3A9E-4205-B1DA-AB3F76FD178A}" type="presParOf" srcId="{603CA3C9-58BB-413A-9A98-97D4FA2FFA49}" destId="{E8E1EDAF-CB83-4AD7-9745-36975698030D}" srcOrd="3" destOrd="0" presId="urn:microsoft.com/office/officeart/2018/2/layout/IconVerticalSolidList"/>
    <dgm:cxn modelId="{80F1A299-3824-4D9D-AD91-D890B4CEC66F}" type="presParOf" srcId="{7FE045CC-F79D-42A8-B17C-9FA4B956068A}" destId="{B754B79A-E27F-46DD-8022-58131EE0F9F6}" srcOrd="1" destOrd="0" presId="urn:microsoft.com/office/officeart/2018/2/layout/IconVerticalSolidList"/>
    <dgm:cxn modelId="{7735A464-BF20-4F99-9E90-F647706E2685}" type="presParOf" srcId="{7FE045CC-F79D-42A8-B17C-9FA4B956068A}" destId="{7196839F-B821-46C7-A427-697B387BC2A0}" srcOrd="2" destOrd="0" presId="urn:microsoft.com/office/officeart/2018/2/layout/IconVerticalSolidList"/>
    <dgm:cxn modelId="{07A45F11-864E-4500-B1C5-6BFA2961FAD2}" type="presParOf" srcId="{7196839F-B821-46C7-A427-697B387BC2A0}" destId="{B1FC0034-56AE-4CC6-A68D-EFA1B8860114}" srcOrd="0" destOrd="0" presId="urn:microsoft.com/office/officeart/2018/2/layout/IconVerticalSolidList"/>
    <dgm:cxn modelId="{2F683392-0AF9-4390-97CD-B69C036830DC}" type="presParOf" srcId="{7196839F-B821-46C7-A427-697B387BC2A0}" destId="{FD6E0B7B-4E53-4DCE-B435-1420E8BD8FD6}" srcOrd="1" destOrd="0" presId="urn:microsoft.com/office/officeart/2018/2/layout/IconVerticalSolidList"/>
    <dgm:cxn modelId="{C817CB3E-2104-4C9F-A4FD-121666281D81}" type="presParOf" srcId="{7196839F-B821-46C7-A427-697B387BC2A0}" destId="{46D94506-6A42-441A-A791-79E03FC301A7}" srcOrd="2" destOrd="0" presId="urn:microsoft.com/office/officeart/2018/2/layout/IconVerticalSolidList"/>
    <dgm:cxn modelId="{BBBB2462-6FEE-4428-A93B-6DD0481AC4FF}" type="presParOf" srcId="{7196839F-B821-46C7-A427-697B387BC2A0}" destId="{2DDD8742-0B06-4069-925C-C6CC1B8B0A41}" srcOrd="3" destOrd="0" presId="urn:microsoft.com/office/officeart/2018/2/layout/IconVerticalSolidList"/>
    <dgm:cxn modelId="{6BD45DD4-9C7B-473A-9481-7043E58E5452}" type="presParOf" srcId="{7FE045CC-F79D-42A8-B17C-9FA4B956068A}" destId="{85B03C79-D319-429A-81EC-84BCCFAC8109}" srcOrd="3" destOrd="0" presId="urn:microsoft.com/office/officeart/2018/2/layout/IconVerticalSolidList"/>
    <dgm:cxn modelId="{7CA60638-3EEA-4D32-BCAD-63885AE62342}" type="presParOf" srcId="{7FE045CC-F79D-42A8-B17C-9FA4B956068A}" destId="{BB03EC42-F47F-421B-89E9-5DCB68CC029F}" srcOrd="4" destOrd="0" presId="urn:microsoft.com/office/officeart/2018/2/layout/IconVerticalSolidList"/>
    <dgm:cxn modelId="{40EAB51D-A2B0-425C-BF6B-AA7E04F0ECDF}" type="presParOf" srcId="{BB03EC42-F47F-421B-89E9-5DCB68CC029F}" destId="{17FEEE93-6C5E-476F-B681-687D176DD652}" srcOrd="0" destOrd="0" presId="urn:microsoft.com/office/officeart/2018/2/layout/IconVerticalSolidList"/>
    <dgm:cxn modelId="{0ED9BB57-116F-4AC8-A170-343823BD2BF4}" type="presParOf" srcId="{BB03EC42-F47F-421B-89E9-5DCB68CC029F}" destId="{545FB706-6123-4D1F-91A8-FA05DB5AB799}" srcOrd="1" destOrd="0" presId="urn:microsoft.com/office/officeart/2018/2/layout/IconVerticalSolidList"/>
    <dgm:cxn modelId="{79FA97B2-F6CF-481C-9B87-EA7AFEEB4C65}" type="presParOf" srcId="{BB03EC42-F47F-421B-89E9-5DCB68CC029F}" destId="{32ECAFE4-D5D0-4A73-895D-0C41CB695D3E}" srcOrd="2" destOrd="0" presId="urn:microsoft.com/office/officeart/2018/2/layout/IconVerticalSolidList"/>
    <dgm:cxn modelId="{CB0B8F6E-92B5-4186-BD1A-4ADBAAE6E07D}" type="presParOf" srcId="{BB03EC42-F47F-421B-89E9-5DCB68CC029F}" destId="{09655BD5-FB8F-4DCC-BC53-93E4140773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A8666A-8866-4BBD-A09F-13140157D4A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3514FB5-75B8-48BF-893F-AEED1922A58D}">
      <dgm:prSet/>
      <dgm:spPr/>
      <dgm:t>
        <a:bodyPr/>
        <a:lstStyle/>
        <a:p>
          <a:r>
            <a:rPr lang="en-US" baseline="0"/>
            <a:t>AGENCY: </a:t>
          </a:r>
          <a:endParaRPr lang="en-GB"/>
        </a:p>
      </dgm:t>
    </dgm:pt>
    <dgm:pt modelId="{14C8FFB8-3941-424B-A376-29B7233873FF}" type="parTrans" cxnId="{F53A35A6-8F2F-48F5-BD49-626937473514}">
      <dgm:prSet/>
      <dgm:spPr/>
      <dgm:t>
        <a:bodyPr/>
        <a:lstStyle/>
        <a:p>
          <a:endParaRPr lang="en-GB"/>
        </a:p>
      </dgm:t>
    </dgm:pt>
    <dgm:pt modelId="{FAE3619D-E97F-4A23-BA2E-0568DFFDCE4E}" type="sibTrans" cxnId="{F53A35A6-8F2F-48F5-BD49-626937473514}">
      <dgm:prSet/>
      <dgm:spPr/>
      <dgm:t>
        <a:bodyPr/>
        <a:lstStyle/>
        <a:p>
          <a:endParaRPr lang="en-GB"/>
        </a:p>
      </dgm:t>
    </dgm:pt>
    <dgm:pt modelId="{6D23E297-89E0-4261-9870-68A3266003AE}">
      <dgm:prSet/>
      <dgm:spPr/>
      <dgm:t>
        <a:bodyPr/>
        <a:lstStyle/>
        <a:p>
          <a:r>
            <a:rPr lang="en-US" baseline="0"/>
            <a:t>an individual’s ability to act or choose</a:t>
          </a:r>
          <a:endParaRPr lang="en-GB"/>
        </a:p>
      </dgm:t>
    </dgm:pt>
    <dgm:pt modelId="{D7E02672-351D-47E6-ACD2-C9435137C1A7}" type="parTrans" cxnId="{00D30A26-4855-4C74-9577-33C714EDA9D6}">
      <dgm:prSet/>
      <dgm:spPr/>
      <dgm:t>
        <a:bodyPr/>
        <a:lstStyle/>
        <a:p>
          <a:endParaRPr lang="en-GB"/>
        </a:p>
      </dgm:t>
    </dgm:pt>
    <dgm:pt modelId="{A072F54B-41D1-45B7-A33F-67780E83802F}" type="sibTrans" cxnId="{00D30A26-4855-4C74-9577-33C714EDA9D6}">
      <dgm:prSet/>
      <dgm:spPr/>
      <dgm:t>
        <a:bodyPr/>
        <a:lstStyle/>
        <a:p>
          <a:endParaRPr lang="en-GB"/>
        </a:p>
      </dgm:t>
    </dgm:pt>
    <dgm:pt modelId="{FCE4B59A-C070-4E3A-85EA-F9A16B59474E}">
      <dgm:prSet/>
      <dgm:spPr/>
      <dgm:t>
        <a:bodyPr/>
        <a:lstStyle/>
        <a:p>
          <a:r>
            <a:rPr lang="en-US" baseline="0"/>
            <a:t>STRUCTURE: </a:t>
          </a:r>
          <a:endParaRPr lang="en-GB"/>
        </a:p>
      </dgm:t>
    </dgm:pt>
    <dgm:pt modelId="{576DE1EB-09EA-4F68-97F3-0514CF9BF181}" type="parTrans" cxnId="{DE50ABA1-8610-4BEF-9D73-33B104FCD721}">
      <dgm:prSet/>
      <dgm:spPr/>
      <dgm:t>
        <a:bodyPr/>
        <a:lstStyle/>
        <a:p>
          <a:endParaRPr lang="en-GB"/>
        </a:p>
      </dgm:t>
    </dgm:pt>
    <dgm:pt modelId="{4D8F0E6C-FCC0-4F94-8891-BAB59CC2838C}" type="sibTrans" cxnId="{DE50ABA1-8610-4BEF-9D73-33B104FCD721}">
      <dgm:prSet/>
      <dgm:spPr/>
      <dgm:t>
        <a:bodyPr/>
        <a:lstStyle/>
        <a:p>
          <a:endParaRPr lang="en-GB"/>
        </a:p>
      </dgm:t>
    </dgm:pt>
    <dgm:pt modelId="{AB2416B4-322F-4E34-A7C9-9BBF0D9B8A33}">
      <dgm:prSet/>
      <dgm:spPr/>
      <dgm:t>
        <a:bodyPr/>
        <a:lstStyle/>
        <a:p>
          <a:r>
            <a:rPr lang="en-US" baseline="0"/>
            <a:t>the social system or the social hierarchy determines (or causes) people’s actions</a:t>
          </a:r>
          <a:endParaRPr lang="en-GB"/>
        </a:p>
      </dgm:t>
    </dgm:pt>
    <dgm:pt modelId="{7B44EB79-4778-4A7E-B722-A467F730D61F}" type="parTrans" cxnId="{FB4B3923-5268-42E6-99F3-0A97A1D22B86}">
      <dgm:prSet/>
      <dgm:spPr/>
      <dgm:t>
        <a:bodyPr/>
        <a:lstStyle/>
        <a:p>
          <a:endParaRPr lang="en-GB"/>
        </a:p>
      </dgm:t>
    </dgm:pt>
    <dgm:pt modelId="{372A5AAD-C7A5-4644-9EFE-8EC985EC97DB}" type="sibTrans" cxnId="{FB4B3923-5268-42E6-99F3-0A97A1D22B86}">
      <dgm:prSet/>
      <dgm:spPr/>
      <dgm:t>
        <a:bodyPr/>
        <a:lstStyle/>
        <a:p>
          <a:endParaRPr lang="en-GB"/>
        </a:p>
      </dgm:t>
    </dgm:pt>
    <dgm:pt modelId="{44E6291D-2517-403B-925A-514AA8F86B3E}" type="pres">
      <dgm:prSet presAssocID="{FAA8666A-8866-4BBD-A09F-13140157D4A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B877C6B-A745-4506-B941-2CB1993FC3FD}" type="pres">
      <dgm:prSet presAssocID="{13514FB5-75B8-48BF-893F-AEED1922A58D}" presName="root" presStyleCnt="0"/>
      <dgm:spPr/>
    </dgm:pt>
    <dgm:pt modelId="{D372F902-644A-4AEE-8EAE-403A18A70C2B}" type="pres">
      <dgm:prSet presAssocID="{13514FB5-75B8-48BF-893F-AEED1922A58D}" presName="rootComposite" presStyleCnt="0"/>
      <dgm:spPr/>
    </dgm:pt>
    <dgm:pt modelId="{315D8E4F-12C3-48C6-BBD4-7FA4D77142C1}" type="pres">
      <dgm:prSet presAssocID="{13514FB5-75B8-48BF-893F-AEED1922A58D}" presName="rootText" presStyleLbl="node1" presStyleIdx="0" presStyleCnt="2"/>
      <dgm:spPr/>
    </dgm:pt>
    <dgm:pt modelId="{91B1CD13-F82F-47FF-AF77-5CDC4EE96AEC}" type="pres">
      <dgm:prSet presAssocID="{13514FB5-75B8-48BF-893F-AEED1922A58D}" presName="rootConnector" presStyleLbl="node1" presStyleIdx="0" presStyleCnt="2"/>
      <dgm:spPr/>
    </dgm:pt>
    <dgm:pt modelId="{1625FF62-0924-4276-9793-269B17CA92B0}" type="pres">
      <dgm:prSet presAssocID="{13514FB5-75B8-48BF-893F-AEED1922A58D}" presName="childShape" presStyleCnt="0"/>
      <dgm:spPr/>
    </dgm:pt>
    <dgm:pt modelId="{24607B9A-8C52-4960-97B6-C7B5754A0D01}" type="pres">
      <dgm:prSet presAssocID="{D7E02672-351D-47E6-ACD2-C9435137C1A7}" presName="Name13" presStyleLbl="parChTrans1D2" presStyleIdx="0" presStyleCnt="2"/>
      <dgm:spPr/>
    </dgm:pt>
    <dgm:pt modelId="{466740FE-1980-4177-91ED-A891962EC957}" type="pres">
      <dgm:prSet presAssocID="{6D23E297-89E0-4261-9870-68A3266003AE}" presName="childText" presStyleLbl="bgAcc1" presStyleIdx="0" presStyleCnt="2">
        <dgm:presLayoutVars>
          <dgm:bulletEnabled val="1"/>
        </dgm:presLayoutVars>
      </dgm:prSet>
      <dgm:spPr/>
    </dgm:pt>
    <dgm:pt modelId="{EFA426F9-AB5A-43DA-BADD-3A019C995912}" type="pres">
      <dgm:prSet presAssocID="{FCE4B59A-C070-4E3A-85EA-F9A16B59474E}" presName="root" presStyleCnt="0"/>
      <dgm:spPr/>
    </dgm:pt>
    <dgm:pt modelId="{37BA6652-AF83-4D30-A3B2-4D655A1E1CE0}" type="pres">
      <dgm:prSet presAssocID="{FCE4B59A-C070-4E3A-85EA-F9A16B59474E}" presName="rootComposite" presStyleCnt="0"/>
      <dgm:spPr/>
    </dgm:pt>
    <dgm:pt modelId="{9EF1603A-64D0-481D-BE84-347C0017D69F}" type="pres">
      <dgm:prSet presAssocID="{FCE4B59A-C070-4E3A-85EA-F9A16B59474E}" presName="rootText" presStyleLbl="node1" presStyleIdx="1" presStyleCnt="2"/>
      <dgm:spPr/>
    </dgm:pt>
    <dgm:pt modelId="{46BC827C-5D55-4BA7-9240-BC6499C05E02}" type="pres">
      <dgm:prSet presAssocID="{FCE4B59A-C070-4E3A-85EA-F9A16B59474E}" presName="rootConnector" presStyleLbl="node1" presStyleIdx="1" presStyleCnt="2"/>
      <dgm:spPr/>
    </dgm:pt>
    <dgm:pt modelId="{CA0E8A94-8D1F-4182-ACEB-9B7BC60B5AA3}" type="pres">
      <dgm:prSet presAssocID="{FCE4B59A-C070-4E3A-85EA-F9A16B59474E}" presName="childShape" presStyleCnt="0"/>
      <dgm:spPr/>
    </dgm:pt>
    <dgm:pt modelId="{59D471C3-95B1-4022-BCC4-94017EB1B337}" type="pres">
      <dgm:prSet presAssocID="{7B44EB79-4778-4A7E-B722-A467F730D61F}" presName="Name13" presStyleLbl="parChTrans1D2" presStyleIdx="1" presStyleCnt="2"/>
      <dgm:spPr/>
    </dgm:pt>
    <dgm:pt modelId="{FEF4E1EC-8C5B-43D6-A68E-A1F9962F5B18}" type="pres">
      <dgm:prSet presAssocID="{AB2416B4-322F-4E34-A7C9-9BBF0D9B8A33}" presName="childText" presStyleLbl="bgAcc1" presStyleIdx="1" presStyleCnt="2">
        <dgm:presLayoutVars>
          <dgm:bulletEnabled val="1"/>
        </dgm:presLayoutVars>
      </dgm:prSet>
      <dgm:spPr/>
    </dgm:pt>
  </dgm:ptLst>
  <dgm:cxnLst>
    <dgm:cxn modelId="{FB4B3923-5268-42E6-99F3-0A97A1D22B86}" srcId="{FCE4B59A-C070-4E3A-85EA-F9A16B59474E}" destId="{AB2416B4-322F-4E34-A7C9-9BBF0D9B8A33}" srcOrd="0" destOrd="0" parTransId="{7B44EB79-4778-4A7E-B722-A467F730D61F}" sibTransId="{372A5AAD-C7A5-4644-9EFE-8EC985EC97DB}"/>
    <dgm:cxn modelId="{2D9A5B25-0735-441F-AD7A-858696313839}" type="presOf" srcId="{6D23E297-89E0-4261-9870-68A3266003AE}" destId="{466740FE-1980-4177-91ED-A891962EC957}" srcOrd="0" destOrd="0" presId="urn:microsoft.com/office/officeart/2005/8/layout/hierarchy3"/>
    <dgm:cxn modelId="{00D30A26-4855-4C74-9577-33C714EDA9D6}" srcId="{13514FB5-75B8-48BF-893F-AEED1922A58D}" destId="{6D23E297-89E0-4261-9870-68A3266003AE}" srcOrd="0" destOrd="0" parTransId="{D7E02672-351D-47E6-ACD2-C9435137C1A7}" sibTransId="{A072F54B-41D1-45B7-A33F-67780E83802F}"/>
    <dgm:cxn modelId="{04A9AD33-65F0-4AB2-82E8-C2068261EFF0}" type="presOf" srcId="{D7E02672-351D-47E6-ACD2-C9435137C1A7}" destId="{24607B9A-8C52-4960-97B6-C7B5754A0D01}" srcOrd="0" destOrd="0" presId="urn:microsoft.com/office/officeart/2005/8/layout/hierarchy3"/>
    <dgm:cxn modelId="{14894F58-17B4-4EA1-A08F-C499C8DE3938}" type="presOf" srcId="{AB2416B4-322F-4E34-A7C9-9BBF0D9B8A33}" destId="{FEF4E1EC-8C5B-43D6-A68E-A1F9962F5B18}" srcOrd="0" destOrd="0" presId="urn:microsoft.com/office/officeart/2005/8/layout/hierarchy3"/>
    <dgm:cxn modelId="{DE50ABA1-8610-4BEF-9D73-33B104FCD721}" srcId="{FAA8666A-8866-4BBD-A09F-13140157D4A9}" destId="{FCE4B59A-C070-4E3A-85EA-F9A16B59474E}" srcOrd="1" destOrd="0" parTransId="{576DE1EB-09EA-4F68-97F3-0514CF9BF181}" sibTransId="{4D8F0E6C-FCC0-4F94-8891-BAB59CC2838C}"/>
    <dgm:cxn modelId="{83798FA2-4542-45BC-8CCD-6F82E8701DD0}" type="presOf" srcId="{13514FB5-75B8-48BF-893F-AEED1922A58D}" destId="{91B1CD13-F82F-47FF-AF77-5CDC4EE96AEC}" srcOrd="1" destOrd="0" presId="urn:microsoft.com/office/officeart/2005/8/layout/hierarchy3"/>
    <dgm:cxn modelId="{F53A35A6-8F2F-48F5-BD49-626937473514}" srcId="{FAA8666A-8866-4BBD-A09F-13140157D4A9}" destId="{13514FB5-75B8-48BF-893F-AEED1922A58D}" srcOrd="0" destOrd="0" parTransId="{14C8FFB8-3941-424B-A376-29B7233873FF}" sibTransId="{FAE3619D-E97F-4A23-BA2E-0568DFFDCE4E}"/>
    <dgm:cxn modelId="{2D0AD8AC-1B29-46E5-88AC-2145D2264D9E}" type="presOf" srcId="{FAA8666A-8866-4BBD-A09F-13140157D4A9}" destId="{44E6291D-2517-403B-925A-514AA8F86B3E}" srcOrd="0" destOrd="0" presId="urn:microsoft.com/office/officeart/2005/8/layout/hierarchy3"/>
    <dgm:cxn modelId="{C7689BB2-54D6-45A2-9CBF-75909A5C46CB}" type="presOf" srcId="{FCE4B59A-C070-4E3A-85EA-F9A16B59474E}" destId="{46BC827C-5D55-4BA7-9240-BC6499C05E02}" srcOrd="1" destOrd="0" presId="urn:microsoft.com/office/officeart/2005/8/layout/hierarchy3"/>
    <dgm:cxn modelId="{E9E041C0-C0DE-47C9-B53D-4ADCA3992F75}" type="presOf" srcId="{13514FB5-75B8-48BF-893F-AEED1922A58D}" destId="{315D8E4F-12C3-48C6-BBD4-7FA4D77142C1}" srcOrd="0" destOrd="0" presId="urn:microsoft.com/office/officeart/2005/8/layout/hierarchy3"/>
    <dgm:cxn modelId="{4EB6A7D8-0E60-4E1A-AA6E-F3CA551468ED}" type="presOf" srcId="{FCE4B59A-C070-4E3A-85EA-F9A16B59474E}" destId="{9EF1603A-64D0-481D-BE84-347C0017D69F}" srcOrd="0" destOrd="0" presId="urn:microsoft.com/office/officeart/2005/8/layout/hierarchy3"/>
    <dgm:cxn modelId="{B6D73BE4-5374-499E-BDE4-1F9C3E37EBFA}" type="presOf" srcId="{7B44EB79-4778-4A7E-B722-A467F730D61F}" destId="{59D471C3-95B1-4022-BCC4-94017EB1B337}" srcOrd="0" destOrd="0" presId="urn:microsoft.com/office/officeart/2005/8/layout/hierarchy3"/>
    <dgm:cxn modelId="{99D089D7-8F06-404D-946F-A09B7CCFFFCC}" type="presParOf" srcId="{44E6291D-2517-403B-925A-514AA8F86B3E}" destId="{EB877C6B-A745-4506-B941-2CB1993FC3FD}" srcOrd="0" destOrd="0" presId="urn:microsoft.com/office/officeart/2005/8/layout/hierarchy3"/>
    <dgm:cxn modelId="{01BE9711-B9AE-46E6-A289-058D2E356B7B}" type="presParOf" srcId="{EB877C6B-A745-4506-B941-2CB1993FC3FD}" destId="{D372F902-644A-4AEE-8EAE-403A18A70C2B}" srcOrd="0" destOrd="0" presId="urn:microsoft.com/office/officeart/2005/8/layout/hierarchy3"/>
    <dgm:cxn modelId="{0F506047-8020-4DA6-89FA-F056D3265608}" type="presParOf" srcId="{D372F902-644A-4AEE-8EAE-403A18A70C2B}" destId="{315D8E4F-12C3-48C6-BBD4-7FA4D77142C1}" srcOrd="0" destOrd="0" presId="urn:microsoft.com/office/officeart/2005/8/layout/hierarchy3"/>
    <dgm:cxn modelId="{0005BB86-B7C7-4CC8-838B-71A0FCCFA1A9}" type="presParOf" srcId="{D372F902-644A-4AEE-8EAE-403A18A70C2B}" destId="{91B1CD13-F82F-47FF-AF77-5CDC4EE96AEC}" srcOrd="1" destOrd="0" presId="urn:microsoft.com/office/officeart/2005/8/layout/hierarchy3"/>
    <dgm:cxn modelId="{524E3388-417A-4CC3-8BA6-953A0A6BE048}" type="presParOf" srcId="{EB877C6B-A745-4506-B941-2CB1993FC3FD}" destId="{1625FF62-0924-4276-9793-269B17CA92B0}" srcOrd="1" destOrd="0" presId="urn:microsoft.com/office/officeart/2005/8/layout/hierarchy3"/>
    <dgm:cxn modelId="{486FD67E-4F94-4507-9CF7-31C93D20575D}" type="presParOf" srcId="{1625FF62-0924-4276-9793-269B17CA92B0}" destId="{24607B9A-8C52-4960-97B6-C7B5754A0D01}" srcOrd="0" destOrd="0" presId="urn:microsoft.com/office/officeart/2005/8/layout/hierarchy3"/>
    <dgm:cxn modelId="{0F1B43BA-A5BE-46CF-A0FA-AB559A56314F}" type="presParOf" srcId="{1625FF62-0924-4276-9793-269B17CA92B0}" destId="{466740FE-1980-4177-91ED-A891962EC957}" srcOrd="1" destOrd="0" presId="urn:microsoft.com/office/officeart/2005/8/layout/hierarchy3"/>
    <dgm:cxn modelId="{DC785138-D77E-4544-9E6C-93CBEF1B2412}" type="presParOf" srcId="{44E6291D-2517-403B-925A-514AA8F86B3E}" destId="{EFA426F9-AB5A-43DA-BADD-3A019C995912}" srcOrd="1" destOrd="0" presId="urn:microsoft.com/office/officeart/2005/8/layout/hierarchy3"/>
    <dgm:cxn modelId="{66BC4936-D686-471A-B2E4-2F1E051DD028}" type="presParOf" srcId="{EFA426F9-AB5A-43DA-BADD-3A019C995912}" destId="{37BA6652-AF83-4D30-A3B2-4D655A1E1CE0}" srcOrd="0" destOrd="0" presId="urn:microsoft.com/office/officeart/2005/8/layout/hierarchy3"/>
    <dgm:cxn modelId="{5CF6C89A-7CD3-41CD-9DD3-25546195E709}" type="presParOf" srcId="{37BA6652-AF83-4D30-A3B2-4D655A1E1CE0}" destId="{9EF1603A-64D0-481D-BE84-347C0017D69F}" srcOrd="0" destOrd="0" presId="urn:microsoft.com/office/officeart/2005/8/layout/hierarchy3"/>
    <dgm:cxn modelId="{413859CA-0501-4631-9255-14DA6B91211F}" type="presParOf" srcId="{37BA6652-AF83-4D30-A3B2-4D655A1E1CE0}" destId="{46BC827C-5D55-4BA7-9240-BC6499C05E02}" srcOrd="1" destOrd="0" presId="urn:microsoft.com/office/officeart/2005/8/layout/hierarchy3"/>
    <dgm:cxn modelId="{453FC2D8-2141-4845-BCBE-19C5883CEE65}" type="presParOf" srcId="{EFA426F9-AB5A-43DA-BADD-3A019C995912}" destId="{CA0E8A94-8D1F-4182-ACEB-9B7BC60B5AA3}" srcOrd="1" destOrd="0" presId="urn:microsoft.com/office/officeart/2005/8/layout/hierarchy3"/>
    <dgm:cxn modelId="{F1505162-4CCF-415A-A2F7-B5E8426CE5D4}" type="presParOf" srcId="{CA0E8A94-8D1F-4182-ACEB-9B7BC60B5AA3}" destId="{59D471C3-95B1-4022-BCC4-94017EB1B337}" srcOrd="0" destOrd="0" presId="urn:microsoft.com/office/officeart/2005/8/layout/hierarchy3"/>
    <dgm:cxn modelId="{922A426C-3F4F-474C-B98C-B5E0D2AA103A}" type="presParOf" srcId="{CA0E8A94-8D1F-4182-ACEB-9B7BC60B5AA3}" destId="{FEF4E1EC-8C5B-43D6-A68E-A1F9962F5B1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9A93D0-7E57-4783-8CE3-F5DA8F6C500D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32C966-A90D-45A5-BA7A-2717BB76B49B}">
      <dgm:prSet/>
      <dgm:spPr/>
      <dgm:t>
        <a:bodyPr/>
        <a:lstStyle/>
        <a:p>
          <a:r>
            <a:rPr lang="en-US"/>
            <a:t>Each class has its own </a:t>
          </a:r>
        </a:p>
      </dgm:t>
    </dgm:pt>
    <dgm:pt modelId="{EA097D8E-B0C5-4581-8587-2C820EF55518}" type="parTrans" cxnId="{3B017D2C-0EA0-4CFC-BB46-AB67E9B68A3A}">
      <dgm:prSet/>
      <dgm:spPr/>
      <dgm:t>
        <a:bodyPr/>
        <a:lstStyle/>
        <a:p>
          <a:endParaRPr lang="en-US"/>
        </a:p>
      </dgm:t>
    </dgm:pt>
    <dgm:pt modelId="{0F81D4AF-FBD4-496F-BB44-2FFD9DAFE1A9}" type="sibTrans" cxnId="{3B017D2C-0EA0-4CFC-BB46-AB67E9B68A3A}">
      <dgm:prSet/>
      <dgm:spPr/>
      <dgm:t>
        <a:bodyPr/>
        <a:lstStyle/>
        <a:p>
          <a:endParaRPr lang="en-US"/>
        </a:p>
      </dgm:t>
    </dgm:pt>
    <dgm:pt modelId="{89CE53EE-E13E-4319-8B04-35B3DA7D6F7B}">
      <dgm:prSet/>
      <dgm:spPr/>
      <dgm:t>
        <a:bodyPr/>
        <a:lstStyle/>
        <a:p>
          <a:r>
            <a:rPr lang="en-US"/>
            <a:t>Cultural background</a:t>
          </a:r>
        </a:p>
      </dgm:t>
    </dgm:pt>
    <dgm:pt modelId="{71F23659-7114-47EF-AB43-E693FFD6AD6F}" type="parTrans" cxnId="{A1371F41-102D-45A5-BE62-0B189E32ED71}">
      <dgm:prSet/>
      <dgm:spPr/>
      <dgm:t>
        <a:bodyPr/>
        <a:lstStyle/>
        <a:p>
          <a:endParaRPr lang="en-US"/>
        </a:p>
      </dgm:t>
    </dgm:pt>
    <dgm:pt modelId="{946A4231-9498-4085-A2C9-558F391A391C}" type="sibTrans" cxnId="{A1371F41-102D-45A5-BE62-0B189E32ED71}">
      <dgm:prSet/>
      <dgm:spPr/>
      <dgm:t>
        <a:bodyPr/>
        <a:lstStyle/>
        <a:p>
          <a:endParaRPr lang="en-US"/>
        </a:p>
      </dgm:t>
    </dgm:pt>
    <dgm:pt modelId="{BE5EE46D-9C59-43F5-9687-8EE8DFF21319}">
      <dgm:prSet/>
      <dgm:spPr/>
      <dgm:t>
        <a:bodyPr/>
        <a:lstStyle/>
        <a:p>
          <a:r>
            <a:rPr lang="en-US"/>
            <a:t>Knowledge</a:t>
          </a:r>
        </a:p>
      </dgm:t>
    </dgm:pt>
    <dgm:pt modelId="{9D220157-EF02-459F-BD36-77812C94A7E0}" type="parTrans" cxnId="{D0AF5B85-A514-4204-B9CC-9F16CCC80EB0}">
      <dgm:prSet/>
      <dgm:spPr/>
      <dgm:t>
        <a:bodyPr/>
        <a:lstStyle/>
        <a:p>
          <a:endParaRPr lang="en-US"/>
        </a:p>
      </dgm:t>
    </dgm:pt>
    <dgm:pt modelId="{A30E056B-A5F8-43A6-871F-B5530335C538}" type="sibTrans" cxnId="{D0AF5B85-A514-4204-B9CC-9F16CCC80EB0}">
      <dgm:prSet/>
      <dgm:spPr/>
      <dgm:t>
        <a:bodyPr/>
        <a:lstStyle/>
        <a:p>
          <a:endParaRPr lang="en-US"/>
        </a:p>
      </dgm:t>
    </dgm:pt>
    <dgm:pt modelId="{5DE8BD81-EF1A-4696-A5DE-5EAEE2D78383}">
      <dgm:prSet/>
      <dgm:spPr/>
      <dgm:t>
        <a:bodyPr/>
        <a:lstStyle/>
        <a:p>
          <a:r>
            <a:rPr lang="en-US"/>
            <a:t>Dispositions</a:t>
          </a:r>
        </a:p>
      </dgm:t>
    </dgm:pt>
    <dgm:pt modelId="{E6AC680A-D0DC-413F-9009-7998169FFC3D}" type="parTrans" cxnId="{3E55EF03-58F0-4F3B-A557-465C393D663D}">
      <dgm:prSet/>
      <dgm:spPr/>
      <dgm:t>
        <a:bodyPr/>
        <a:lstStyle/>
        <a:p>
          <a:endParaRPr lang="en-US"/>
        </a:p>
      </dgm:t>
    </dgm:pt>
    <dgm:pt modelId="{F1178ED5-A3CC-4473-953E-CCF07624020A}" type="sibTrans" cxnId="{3E55EF03-58F0-4F3B-A557-465C393D663D}">
      <dgm:prSet/>
      <dgm:spPr/>
      <dgm:t>
        <a:bodyPr/>
        <a:lstStyle/>
        <a:p>
          <a:endParaRPr lang="en-US"/>
        </a:p>
      </dgm:t>
    </dgm:pt>
    <dgm:pt modelId="{C148E2DB-3510-41A3-8D05-F5FBD3293116}">
      <dgm:prSet/>
      <dgm:spPr/>
      <dgm:t>
        <a:bodyPr/>
        <a:lstStyle/>
        <a:p>
          <a:r>
            <a:rPr lang="en-US"/>
            <a:t>and tastes </a:t>
          </a:r>
        </a:p>
      </dgm:t>
    </dgm:pt>
    <dgm:pt modelId="{27EDFD3E-1C8B-4C2C-8DFE-4A7397837DD8}" type="parTrans" cxnId="{CA344227-C53C-4EF5-9031-B3F385B8158A}">
      <dgm:prSet/>
      <dgm:spPr/>
      <dgm:t>
        <a:bodyPr/>
        <a:lstStyle/>
        <a:p>
          <a:endParaRPr lang="en-US"/>
        </a:p>
      </dgm:t>
    </dgm:pt>
    <dgm:pt modelId="{9D2387BE-9AA3-465A-95DD-430BE67F7CC1}" type="sibTrans" cxnId="{CA344227-C53C-4EF5-9031-B3F385B8158A}">
      <dgm:prSet/>
      <dgm:spPr/>
      <dgm:t>
        <a:bodyPr/>
        <a:lstStyle/>
        <a:p>
          <a:endParaRPr lang="en-US"/>
        </a:p>
      </dgm:t>
    </dgm:pt>
    <dgm:pt modelId="{120C9C52-9CE0-4DCC-B19C-387BFC22B435}">
      <dgm:prSet/>
      <dgm:spPr/>
      <dgm:t>
        <a:bodyPr/>
        <a:lstStyle/>
        <a:p>
          <a:r>
            <a:rPr lang="en-US" dirty="0"/>
            <a:t>that are transmitted through the family</a:t>
          </a:r>
        </a:p>
      </dgm:t>
    </dgm:pt>
    <dgm:pt modelId="{3BDD99C7-C459-419B-B233-672C3108A188}" type="parTrans" cxnId="{DCA46A75-C6CD-4541-BFCC-02D2E5088DC7}">
      <dgm:prSet/>
      <dgm:spPr/>
      <dgm:t>
        <a:bodyPr/>
        <a:lstStyle/>
        <a:p>
          <a:endParaRPr lang="en-US"/>
        </a:p>
      </dgm:t>
    </dgm:pt>
    <dgm:pt modelId="{65E761A2-E16F-48A5-993B-BC5E42D4D2F8}" type="sibTrans" cxnId="{DCA46A75-C6CD-4541-BFCC-02D2E5088DC7}">
      <dgm:prSet/>
      <dgm:spPr/>
      <dgm:t>
        <a:bodyPr/>
        <a:lstStyle/>
        <a:p>
          <a:endParaRPr lang="en-US"/>
        </a:p>
      </dgm:t>
    </dgm:pt>
    <dgm:pt modelId="{5DA8CB08-5D6E-4DEC-8E41-5BC89E106A87}">
      <dgm:prSet/>
      <dgm:spPr/>
      <dgm:t>
        <a:bodyPr/>
        <a:lstStyle/>
        <a:p>
          <a:r>
            <a:rPr lang="en-US"/>
            <a:t>This is called the </a:t>
          </a:r>
          <a:r>
            <a:rPr lang="en-US" i="1"/>
            <a:t>habitus </a:t>
          </a:r>
          <a:endParaRPr lang="en-US"/>
        </a:p>
      </dgm:t>
    </dgm:pt>
    <dgm:pt modelId="{2A3F60A8-395B-4776-8FF5-96FCB8687850}" type="parTrans" cxnId="{49555AAA-0A7C-4F99-BC1A-3298D79B4C5B}">
      <dgm:prSet/>
      <dgm:spPr/>
      <dgm:t>
        <a:bodyPr/>
        <a:lstStyle/>
        <a:p>
          <a:endParaRPr lang="en-US"/>
        </a:p>
      </dgm:t>
    </dgm:pt>
    <dgm:pt modelId="{85CFDF42-3BE3-4BCE-99F6-12E132531DDD}" type="sibTrans" cxnId="{49555AAA-0A7C-4F99-BC1A-3298D79B4C5B}">
      <dgm:prSet/>
      <dgm:spPr/>
      <dgm:t>
        <a:bodyPr/>
        <a:lstStyle/>
        <a:p>
          <a:endParaRPr lang="en-US"/>
        </a:p>
      </dgm:t>
    </dgm:pt>
    <dgm:pt modelId="{BC4B7463-74C5-4B13-8F10-FAB83CD3EADE}">
      <dgm:prSet/>
      <dgm:spPr/>
      <dgm:t>
        <a:bodyPr/>
        <a:lstStyle/>
        <a:p>
          <a:r>
            <a:rPr lang="en-US"/>
            <a:t>to signal its deep routinization</a:t>
          </a:r>
        </a:p>
      </dgm:t>
    </dgm:pt>
    <dgm:pt modelId="{6B40E57B-D29C-4212-AB8F-3546CEE9A5B2}" type="parTrans" cxnId="{A73D54E0-9262-47EA-B05D-ABD8BB4F4390}">
      <dgm:prSet/>
      <dgm:spPr/>
      <dgm:t>
        <a:bodyPr/>
        <a:lstStyle/>
        <a:p>
          <a:endParaRPr lang="en-US"/>
        </a:p>
      </dgm:t>
    </dgm:pt>
    <dgm:pt modelId="{A3FC9C9A-DAF8-4E0A-ABFF-BEE108F30355}" type="sibTrans" cxnId="{A73D54E0-9262-47EA-B05D-ABD8BB4F4390}">
      <dgm:prSet/>
      <dgm:spPr/>
      <dgm:t>
        <a:bodyPr/>
        <a:lstStyle/>
        <a:p>
          <a:endParaRPr lang="en-US"/>
        </a:p>
      </dgm:t>
    </dgm:pt>
    <dgm:pt modelId="{511C22F9-0CAD-4C9B-A559-B38C458B7148}">
      <dgm:prSet/>
      <dgm:spPr/>
      <dgm:t>
        <a:bodyPr/>
        <a:lstStyle/>
        <a:p>
          <a:r>
            <a:rPr lang="en-US"/>
            <a:t>Naturalness</a:t>
          </a:r>
        </a:p>
      </dgm:t>
    </dgm:pt>
    <dgm:pt modelId="{E0391541-8A37-43E8-8B3D-A772CFFC7D28}" type="parTrans" cxnId="{4566DBB2-B074-4BC2-BC9D-B978753A982A}">
      <dgm:prSet/>
      <dgm:spPr/>
      <dgm:t>
        <a:bodyPr/>
        <a:lstStyle/>
        <a:p>
          <a:endParaRPr lang="en-US"/>
        </a:p>
      </dgm:t>
    </dgm:pt>
    <dgm:pt modelId="{6993D806-15D8-43EF-8FED-0999C3B39251}" type="sibTrans" cxnId="{4566DBB2-B074-4BC2-BC9D-B978753A982A}">
      <dgm:prSet/>
      <dgm:spPr/>
      <dgm:t>
        <a:bodyPr/>
        <a:lstStyle/>
        <a:p>
          <a:endParaRPr lang="en-US"/>
        </a:p>
      </dgm:t>
    </dgm:pt>
    <dgm:pt modelId="{BCA082A1-768C-4D06-99DC-A5C7BAF77045}">
      <dgm:prSet/>
      <dgm:spPr/>
      <dgm:t>
        <a:bodyPr/>
        <a:lstStyle/>
        <a:p>
          <a:r>
            <a:rPr lang="en-US"/>
            <a:t>and embedding within a person’s body</a:t>
          </a:r>
        </a:p>
      </dgm:t>
    </dgm:pt>
    <dgm:pt modelId="{2C2BF11C-75A2-4B3D-B209-BF6FA9580D86}" type="parTrans" cxnId="{262D9E6D-6688-4AD0-A65B-B03E3A2F09C5}">
      <dgm:prSet/>
      <dgm:spPr/>
      <dgm:t>
        <a:bodyPr/>
        <a:lstStyle/>
        <a:p>
          <a:endParaRPr lang="en-US"/>
        </a:p>
      </dgm:t>
    </dgm:pt>
    <dgm:pt modelId="{7195654C-BBBB-4450-B62F-87402859FA54}" type="sibTrans" cxnId="{262D9E6D-6688-4AD0-A65B-B03E3A2F09C5}">
      <dgm:prSet/>
      <dgm:spPr/>
      <dgm:t>
        <a:bodyPr/>
        <a:lstStyle/>
        <a:p>
          <a:endParaRPr lang="en-US"/>
        </a:p>
      </dgm:t>
    </dgm:pt>
    <dgm:pt modelId="{6244AFCA-7137-401C-B1BB-89DCD5B12AB4}">
      <dgm:prSet/>
      <dgm:spPr/>
      <dgm:t>
        <a:bodyPr/>
        <a:lstStyle/>
        <a:p>
          <a:r>
            <a:rPr lang="en-US"/>
            <a:t>language, and tastes</a:t>
          </a:r>
        </a:p>
      </dgm:t>
    </dgm:pt>
    <dgm:pt modelId="{D304D91D-E014-4ACC-A4DC-43F0B959988B}" type="parTrans" cxnId="{D04E93D6-3AD2-4249-BFBD-8866AC3C8268}">
      <dgm:prSet/>
      <dgm:spPr/>
      <dgm:t>
        <a:bodyPr/>
        <a:lstStyle/>
        <a:p>
          <a:endParaRPr lang="en-US"/>
        </a:p>
      </dgm:t>
    </dgm:pt>
    <dgm:pt modelId="{56D06DBA-6CDF-4457-A68A-5F5B1C12E6B5}" type="sibTrans" cxnId="{D04E93D6-3AD2-4249-BFBD-8866AC3C8268}">
      <dgm:prSet/>
      <dgm:spPr/>
      <dgm:t>
        <a:bodyPr/>
        <a:lstStyle/>
        <a:p>
          <a:endParaRPr lang="en-US"/>
        </a:p>
      </dgm:t>
    </dgm:pt>
    <dgm:pt modelId="{E8B34365-AEAC-44FA-AFF0-097AD6E79535}" type="pres">
      <dgm:prSet presAssocID="{369A93D0-7E57-4783-8CE3-F5DA8F6C500D}" presName="Name0" presStyleCnt="0">
        <dgm:presLayoutVars>
          <dgm:dir/>
          <dgm:animLvl val="lvl"/>
          <dgm:resizeHandles val="exact"/>
        </dgm:presLayoutVars>
      </dgm:prSet>
      <dgm:spPr/>
    </dgm:pt>
    <dgm:pt modelId="{95437C14-867E-460B-AB3A-C5CB05411433}" type="pres">
      <dgm:prSet presAssocID="{0332C966-A90D-45A5-BA7A-2717BB76B49B}" presName="composite" presStyleCnt="0"/>
      <dgm:spPr/>
    </dgm:pt>
    <dgm:pt modelId="{5A471409-E8F0-4A4A-B752-868BA21EE8BA}" type="pres">
      <dgm:prSet presAssocID="{0332C966-A90D-45A5-BA7A-2717BB76B49B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F9C1F061-A962-43AD-AEDA-8FB7AD97CFC8}" type="pres">
      <dgm:prSet presAssocID="{0332C966-A90D-45A5-BA7A-2717BB76B49B}" presName="desTx" presStyleLbl="alignAccFollowNode1" presStyleIdx="0" presStyleCnt="2">
        <dgm:presLayoutVars>
          <dgm:bulletEnabled val="1"/>
        </dgm:presLayoutVars>
      </dgm:prSet>
      <dgm:spPr/>
    </dgm:pt>
    <dgm:pt modelId="{C6F55BD0-36BA-4EA3-9C90-60BA7DE443FA}" type="pres">
      <dgm:prSet presAssocID="{0F81D4AF-FBD4-496F-BB44-2FFD9DAFE1A9}" presName="space" presStyleCnt="0"/>
      <dgm:spPr/>
    </dgm:pt>
    <dgm:pt modelId="{2EDCC48D-8CDE-4418-AC18-CD4E4D331A3F}" type="pres">
      <dgm:prSet presAssocID="{5DA8CB08-5D6E-4DEC-8E41-5BC89E106A87}" presName="composite" presStyleCnt="0"/>
      <dgm:spPr/>
    </dgm:pt>
    <dgm:pt modelId="{8690FF59-928E-448A-8992-0C15E79B7301}" type="pres">
      <dgm:prSet presAssocID="{5DA8CB08-5D6E-4DEC-8E41-5BC89E106A87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A9F153F8-1419-4926-A189-A9941900A038}" type="pres">
      <dgm:prSet presAssocID="{5DA8CB08-5D6E-4DEC-8E41-5BC89E106A87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E55EF03-58F0-4F3B-A557-465C393D663D}" srcId="{0332C966-A90D-45A5-BA7A-2717BB76B49B}" destId="{5DE8BD81-EF1A-4696-A5DE-5EAEE2D78383}" srcOrd="2" destOrd="0" parTransId="{E6AC680A-D0DC-413F-9009-7998169FFC3D}" sibTransId="{F1178ED5-A3CC-4473-953E-CCF07624020A}"/>
    <dgm:cxn modelId="{22B00F1E-B86B-4636-A01F-AC96E51806AC}" type="presOf" srcId="{BE5EE46D-9C59-43F5-9687-8EE8DFF21319}" destId="{F9C1F061-A962-43AD-AEDA-8FB7AD97CFC8}" srcOrd="0" destOrd="1" presId="urn:microsoft.com/office/officeart/2005/8/layout/hList1"/>
    <dgm:cxn modelId="{EAF8BF24-F5E2-4311-91B8-913E4C31BF4F}" type="presOf" srcId="{369A93D0-7E57-4783-8CE3-F5DA8F6C500D}" destId="{E8B34365-AEAC-44FA-AFF0-097AD6E79535}" srcOrd="0" destOrd="0" presId="urn:microsoft.com/office/officeart/2005/8/layout/hList1"/>
    <dgm:cxn modelId="{CA344227-C53C-4EF5-9031-B3F385B8158A}" srcId="{0332C966-A90D-45A5-BA7A-2717BB76B49B}" destId="{C148E2DB-3510-41A3-8D05-F5FBD3293116}" srcOrd="3" destOrd="0" parTransId="{27EDFD3E-1C8B-4C2C-8DFE-4A7397837DD8}" sibTransId="{9D2387BE-9AA3-465A-95DD-430BE67F7CC1}"/>
    <dgm:cxn modelId="{3B017D2C-0EA0-4CFC-BB46-AB67E9B68A3A}" srcId="{369A93D0-7E57-4783-8CE3-F5DA8F6C500D}" destId="{0332C966-A90D-45A5-BA7A-2717BB76B49B}" srcOrd="0" destOrd="0" parTransId="{EA097D8E-B0C5-4581-8587-2C820EF55518}" sibTransId="{0F81D4AF-FBD4-496F-BB44-2FFD9DAFE1A9}"/>
    <dgm:cxn modelId="{BD8D962C-1DB4-4C3D-9A88-EB7F5E1C56C5}" type="presOf" srcId="{C148E2DB-3510-41A3-8D05-F5FBD3293116}" destId="{F9C1F061-A962-43AD-AEDA-8FB7AD97CFC8}" srcOrd="0" destOrd="3" presId="urn:microsoft.com/office/officeart/2005/8/layout/hList1"/>
    <dgm:cxn modelId="{92052F37-9AA0-420D-BAB5-B73C5308F3C7}" type="presOf" srcId="{BC4B7463-74C5-4B13-8F10-FAB83CD3EADE}" destId="{A9F153F8-1419-4926-A189-A9941900A038}" srcOrd="0" destOrd="0" presId="urn:microsoft.com/office/officeart/2005/8/layout/hList1"/>
    <dgm:cxn modelId="{A1371F41-102D-45A5-BE62-0B189E32ED71}" srcId="{0332C966-A90D-45A5-BA7A-2717BB76B49B}" destId="{89CE53EE-E13E-4319-8B04-35B3DA7D6F7B}" srcOrd="0" destOrd="0" parTransId="{71F23659-7114-47EF-AB43-E693FFD6AD6F}" sibTransId="{946A4231-9498-4085-A2C9-558F391A391C}"/>
    <dgm:cxn modelId="{14C66341-C2F1-41DF-8379-707541CC36EB}" type="presOf" srcId="{6244AFCA-7137-401C-B1BB-89DCD5B12AB4}" destId="{A9F153F8-1419-4926-A189-A9941900A038}" srcOrd="0" destOrd="3" presId="urn:microsoft.com/office/officeart/2005/8/layout/hList1"/>
    <dgm:cxn modelId="{262D9E6D-6688-4AD0-A65B-B03E3A2F09C5}" srcId="{5DA8CB08-5D6E-4DEC-8E41-5BC89E106A87}" destId="{BCA082A1-768C-4D06-99DC-A5C7BAF77045}" srcOrd="2" destOrd="0" parTransId="{2C2BF11C-75A2-4B3D-B209-BF6FA9580D86}" sibTransId="{7195654C-BBBB-4450-B62F-87402859FA54}"/>
    <dgm:cxn modelId="{B0B39073-C92E-43E2-8AA6-C9F888FE819D}" type="presOf" srcId="{511C22F9-0CAD-4C9B-A559-B38C458B7148}" destId="{A9F153F8-1419-4926-A189-A9941900A038}" srcOrd="0" destOrd="1" presId="urn:microsoft.com/office/officeart/2005/8/layout/hList1"/>
    <dgm:cxn modelId="{DCA46A75-C6CD-4541-BFCC-02D2E5088DC7}" srcId="{0332C966-A90D-45A5-BA7A-2717BB76B49B}" destId="{120C9C52-9CE0-4DCC-B19C-387BFC22B435}" srcOrd="4" destOrd="0" parTransId="{3BDD99C7-C459-419B-B233-672C3108A188}" sibTransId="{65E761A2-E16F-48A5-993B-BC5E42D4D2F8}"/>
    <dgm:cxn modelId="{D0AF5B85-A514-4204-B9CC-9F16CCC80EB0}" srcId="{0332C966-A90D-45A5-BA7A-2717BB76B49B}" destId="{BE5EE46D-9C59-43F5-9687-8EE8DFF21319}" srcOrd="1" destOrd="0" parTransId="{9D220157-EF02-459F-BD36-77812C94A7E0}" sibTransId="{A30E056B-A5F8-43A6-871F-B5530335C538}"/>
    <dgm:cxn modelId="{85715585-9345-4AD9-9EA5-160E59B85A9C}" type="presOf" srcId="{89CE53EE-E13E-4319-8B04-35B3DA7D6F7B}" destId="{F9C1F061-A962-43AD-AEDA-8FB7AD97CFC8}" srcOrd="0" destOrd="0" presId="urn:microsoft.com/office/officeart/2005/8/layout/hList1"/>
    <dgm:cxn modelId="{6D364A9C-31E0-40B9-B06A-AAFE0A058234}" type="presOf" srcId="{0332C966-A90D-45A5-BA7A-2717BB76B49B}" destId="{5A471409-E8F0-4A4A-B752-868BA21EE8BA}" srcOrd="0" destOrd="0" presId="urn:microsoft.com/office/officeart/2005/8/layout/hList1"/>
    <dgm:cxn modelId="{49555AAA-0A7C-4F99-BC1A-3298D79B4C5B}" srcId="{369A93D0-7E57-4783-8CE3-F5DA8F6C500D}" destId="{5DA8CB08-5D6E-4DEC-8E41-5BC89E106A87}" srcOrd="1" destOrd="0" parTransId="{2A3F60A8-395B-4776-8FF5-96FCB8687850}" sibTransId="{85CFDF42-3BE3-4BCE-99F6-12E132531DDD}"/>
    <dgm:cxn modelId="{61EA8FAC-52E4-4DB6-A38F-D804B50AB9AA}" type="presOf" srcId="{5DA8CB08-5D6E-4DEC-8E41-5BC89E106A87}" destId="{8690FF59-928E-448A-8992-0C15E79B7301}" srcOrd="0" destOrd="0" presId="urn:microsoft.com/office/officeart/2005/8/layout/hList1"/>
    <dgm:cxn modelId="{7BF42FAD-DF7A-4BF5-B999-4D81804886F2}" type="presOf" srcId="{BCA082A1-768C-4D06-99DC-A5C7BAF77045}" destId="{A9F153F8-1419-4926-A189-A9941900A038}" srcOrd="0" destOrd="2" presId="urn:microsoft.com/office/officeart/2005/8/layout/hList1"/>
    <dgm:cxn modelId="{4566DBB2-B074-4BC2-BC9D-B978753A982A}" srcId="{5DA8CB08-5D6E-4DEC-8E41-5BC89E106A87}" destId="{511C22F9-0CAD-4C9B-A559-B38C458B7148}" srcOrd="1" destOrd="0" parTransId="{E0391541-8A37-43E8-8B3D-A772CFFC7D28}" sibTransId="{6993D806-15D8-43EF-8FED-0999C3B39251}"/>
    <dgm:cxn modelId="{6EA642B6-EC77-4FFC-A853-8103618F88E9}" type="presOf" srcId="{5DE8BD81-EF1A-4696-A5DE-5EAEE2D78383}" destId="{F9C1F061-A962-43AD-AEDA-8FB7AD97CFC8}" srcOrd="0" destOrd="2" presId="urn:microsoft.com/office/officeart/2005/8/layout/hList1"/>
    <dgm:cxn modelId="{D04E93D6-3AD2-4249-BFBD-8866AC3C8268}" srcId="{5DA8CB08-5D6E-4DEC-8E41-5BC89E106A87}" destId="{6244AFCA-7137-401C-B1BB-89DCD5B12AB4}" srcOrd="3" destOrd="0" parTransId="{D304D91D-E014-4ACC-A4DC-43F0B959988B}" sibTransId="{56D06DBA-6CDF-4457-A68A-5F5B1C12E6B5}"/>
    <dgm:cxn modelId="{A73D54E0-9262-47EA-B05D-ABD8BB4F4390}" srcId="{5DA8CB08-5D6E-4DEC-8E41-5BC89E106A87}" destId="{BC4B7463-74C5-4B13-8F10-FAB83CD3EADE}" srcOrd="0" destOrd="0" parTransId="{6B40E57B-D29C-4212-AB8F-3546CEE9A5B2}" sibTransId="{A3FC9C9A-DAF8-4E0A-ABFF-BEE108F30355}"/>
    <dgm:cxn modelId="{D78653E2-8A61-419C-978C-B6C4409BB707}" type="presOf" srcId="{120C9C52-9CE0-4DCC-B19C-387BFC22B435}" destId="{F9C1F061-A962-43AD-AEDA-8FB7AD97CFC8}" srcOrd="0" destOrd="4" presId="urn:microsoft.com/office/officeart/2005/8/layout/hList1"/>
    <dgm:cxn modelId="{FCE0C729-3488-4945-B3AE-3726ADC3AFE1}" type="presParOf" srcId="{E8B34365-AEAC-44FA-AFF0-097AD6E79535}" destId="{95437C14-867E-460B-AB3A-C5CB05411433}" srcOrd="0" destOrd="0" presId="urn:microsoft.com/office/officeart/2005/8/layout/hList1"/>
    <dgm:cxn modelId="{6F5002EA-D711-4623-B6A7-D6D3809CF598}" type="presParOf" srcId="{95437C14-867E-460B-AB3A-C5CB05411433}" destId="{5A471409-E8F0-4A4A-B752-868BA21EE8BA}" srcOrd="0" destOrd="0" presId="urn:microsoft.com/office/officeart/2005/8/layout/hList1"/>
    <dgm:cxn modelId="{47670A99-C3E0-47CD-860E-19B034C012E5}" type="presParOf" srcId="{95437C14-867E-460B-AB3A-C5CB05411433}" destId="{F9C1F061-A962-43AD-AEDA-8FB7AD97CFC8}" srcOrd="1" destOrd="0" presId="urn:microsoft.com/office/officeart/2005/8/layout/hList1"/>
    <dgm:cxn modelId="{6D02EBFA-D81A-47E1-8FF8-242016E132B8}" type="presParOf" srcId="{E8B34365-AEAC-44FA-AFF0-097AD6E79535}" destId="{C6F55BD0-36BA-4EA3-9C90-60BA7DE443FA}" srcOrd="1" destOrd="0" presId="urn:microsoft.com/office/officeart/2005/8/layout/hList1"/>
    <dgm:cxn modelId="{E6CC4458-689C-4209-83E8-F5D246F41F2E}" type="presParOf" srcId="{E8B34365-AEAC-44FA-AFF0-097AD6E79535}" destId="{2EDCC48D-8CDE-4418-AC18-CD4E4D331A3F}" srcOrd="2" destOrd="0" presId="urn:microsoft.com/office/officeart/2005/8/layout/hList1"/>
    <dgm:cxn modelId="{8A488946-1487-415B-BC57-228C774294F3}" type="presParOf" srcId="{2EDCC48D-8CDE-4418-AC18-CD4E4D331A3F}" destId="{8690FF59-928E-448A-8992-0C15E79B7301}" srcOrd="0" destOrd="0" presId="urn:microsoft.com/office/officeart/2005/8/layout/hList1"/>
    <dgm:cxn modelId="{6A37127A-58CE-4A7F-99B6-3BDBD766FA64}" type="presParOf" srcId="{2EDCC48D-8CDE-4418-AC18-CD4E4D331A3F}" destId="{A9F153F8-1419-4926-A189-A9941900A03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7C189C2-846F-4003-91AE-0949B3E102F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689DA0-983E-411B-98CC-78B1BCC754D2}">
      <dgm:prSet/>
      <dgm:spPr/>
      <dgm:t>
        <a:bodyPr/>
        <a:lstStyle/>
        <a:p>
          <a:r>
            <a:rPr lang="en-US" baseline="0" dirty="0"/>
            <a:t>The cultural capital of the dominant group in society</a:t>
          </a:r>
          <a:endParaRPr lang="en-US" dirty="0"/>
        </a:p>
      </dgm:t>
    </dgm:pt>
    <dgm:pt modelId="{F4F36359-C40D-4D97-9596-94DF31EEC312}" type="parTrans" cxnId="{4490303C-FB02-492F-9FFE-5DF7A7C72A1C}">
      <dgm:prSet/>
      <dgm:spPr/>
      <dgm:t>
        <a:bodyPr/>
        <a:lstStyle/>
        <a:p>
          <a:endParaRPr lang="en-US"/>
        </a:p>
      </dgm:t>
    </dgm:pt>
    <dgm:pt modelId="{AF1F0A7D-BF9E-43A3-B673-F40129CEAB48}" type="sibTrans" cxnId="{4490303C-FB02-492F-9FFE-5DF7A7C72A1C}">
      <dgm:prSet/>
      <dgm:spPr/>
      <dgm:t>
        <a:bodyPr/>
        <a:lstStyle/>
        <a:p>
          <a:endParaRPr lang="en-US"/>
        </a:p>
      </dgm:t>
    </dgm:pt>
    <dgm:pt modelId="{0F163299-FB25-4C5B-B623-1C4F75F85DA7}">
      <dgm:prSet/>
      <dgm:spPr/>
      <dgm:t>
        <a:bodyPr/>
        <a:lstStyle/>
        <a:p>
          <a:r>
            <a:rPr lang="en-US"/>
            <a:t>holding the most power and wealth</a:t>
          </a:r>
        </a:p>
      </dgm:t>
    </dgm:pt>
    <dgm:pt modelId="{229C4A99-2EDE-44E5-9EFE-CA8BF1EB0276}" type="parTrans" cxnId="{825229F6-A662-435E-96D7-B02B27116747}">
      <dgm:prSet/>
      <dgm:spPr/>
      <dgm:t>
        <a:bodyPr/>
        <a:lstStyle/>
        <a:p>
          <a:endParaRPr lang="en-US"/>
        </a:p>
      </dgm:t>
    </dgm:pt>
    <dgm:pt modelId="{A9126739-97E7-425F-B1C1-54C92CEF9001}" type="sibTrans" cxnId="{825229F6-A662-435E-96D7-B02B27116747}">
      <dgm:prSet/>
      <dgm:spPr/>
      <dgm:t>
        <a:bodyPr/>
        <a:lstStyle/>
        <a:p>
          <a:endParaRPr lang="en-US"/>
        </a:p>
      </dgm:t>
    </dgm:pt>
    <dgm:pt modelId="{7F8BADF8-16FD-4791-B1B8-602FFDA36D9C}">
      <dgm:prSet/>
      <dgm:spPr/>
      <dgm:t>
        <a:bodyPr/>
        <a:lstStyle/>
        <a:p>
          <a:r>
            <a:rPr lang="en-US" dirty="0"/>
            <a:t>becomes the knowledge that is most valued in schools</a:t>
          </a:r>
        </a:p>
      </dgm:t>
    </dgm:pt>
    <dgm:pt modelId="{9CA594D5-7D85-4CA3-A952-6A53EDFF1FB3}" type="parTrans" cxnId="{846FDA28-8293-4F6F-8BEE-7E7FCF25B315}">
      <dgm:prSet/>
      <dgm:spPr/>
      <dgm:t>
        <a:bodyPr/>
        <a:lstStyle/>
        <a:p>
          <a:endParaRPr lang="en-US"/>
        </a:p>
      </dgm:t>
    </dgm:pt>
    <dgm:pt modelId="{3658D067-9BE4-4688-BA57-46A7920FE91C}" type="sibTrans" cxnId="{846FDA28-8293-4F6F-8BEE-7E7FCF25B315}">
      <dgm:prSet/>
      <dgm:spPr/>
      <dgm:t>
        <a:bodyPr/>
        <a:lstStyle/>
        <a:p>
          <a:endParaRPr lang="en-US"/>
        </a:p>
      </dgm:t>
    </dgm:pt>
    <dgm:pt modelId="{23B9C42C-D3EB-4235-8E5F-D968B80ED726}">
      <dgm:prSet/>
      <dgm:spPr/>
      <dgm:t>
        <a:bodyPr/>
        <a:lstStyle/>
        <a:p>
          <a:r>
            <a:rPr lang="en-US" baseline="0"/>
            <a:t>To possess that cultural capital means </a:t>
          </a:r>
          <a:endParaRPr lang="en-US"/>
        </a:p>
      </dgm:t>
    </dgm:pt>
    <dgm:pt modelId="{E9A68F4A-DA2F-4C32-A016-53B7FE310324}" type="parTrans" cxnId="{8CAB0F2D-02FC-451D-AB66-E2D1D20F8442}">
      <dgm:prSet/>
      <dgm:spPr/>
      <dgm:t>
        <a:bodyPr/>
        <a:lstStyle/>
        <a:p>
          <a:endParaRPr lang="en-US"/>
        </a:p>
      </dgm:t>
    </dgm:pt>
    <dgm:pt modelId="{7D5779CA-90C8-4A66-A49D-89EAACC65CB4}" type="sibTrans" cxnId="{8CAB0F2D-02FC-451D-AB66-E2D1D20F8442}">
      <dgm:prSet/>
      <dgm:spPr/>
      <dgm:t>
        <a:bodyPr/>
        <a:lstStyle/>
        <a:p>
          <a:endParaRPr lang="en-US"/>
        </a:p>
      </dgm:t>
    </dgm:pt>
    <dgm:pt modelId="{79DB4AFC-0316-4DF3-8621-D9CCD48B482E}">
      <dgm:prSet/>
      <dgm:spPr/>
      <dgm:t>
        <a:bodyPr/>
        <a:lstStyle/>
        <a:p>
          <a:r>
            <a:rPr lang="en-US"/>
            <a:t>one is considered educated </a:t>
          </a:r>
        </a:p>
      </dgm:t>
    </dgm:pt>
    <dgm:pt modelId="{2FD61845-1DA4-4FD1-9AF3-A9A8A18B6295}" type="parTrans" cxnId="{69D5D339-E709-4CD4-AF22-11EF1276609E}">
      <dgm:prSet/>
      <dgm:spPr/>
      <dgm:t>
        <a:bodyPr/>
        <a:lstStyle/>
        <a:p>
          <a:endParaRPr lang="en-US"/>
        </a:p>
      </dgm:t>
    </dgm:pt>
    <dgm:pt modelId="{70495109-547B-4182-BFAD-2754F8837871}" type="sibTrans" cxnId="{69D5D339-E709-4CD4-AF22-11EF1276609E}">
      <dgm:prSet/>
      <dgm:spPr/>
      <dgm:t>
        <a:bodyPr/>
        <a:lstStyle/>
        <a:p>
          <a:endParaRPr lang="en-US"/>
        </a:p>
      </dgm:t>
    </dgm:pt>
    <dgm:pt modelId="{CCD62E49-C620-49BF-B221-8A4F13D683F3}">
      <dgm:prSet/>
      <dgm:spPr/>
      <dgm:t>
        <a:bodyPr/>
        <a:lstStyle/>
        <a:p>
          <a:r>
            <a:rPr lang="en-US"/>
            <a:t>or smart or talented (i.e., having merit)</a:t>
          </a:r>
        </a:p>
      </dgm:t>
    </dgm:pt>
    <dgm:pt modelId="{482DC1EA-13F0-4157-A307-CBC727F4CC5C}" type="parTrans" cxnId="{54C7C83E-C8E5-40DC-89ED-5C09CB42F264}">
      <dgm:prSet/>
      <dgm:spPr/>
      <dgm:t>
        <a:bodyPr/>
        <a:lstStyle/>
        <a:p>
          <a:endParaRPr lang="en-US"/>
        </a:p>
      </dgm:t>
    </dgm:pt>
    <dgm:pt modelId="{8831B4F2-59E2-4BD6-86DC-B65C29757D00}" type="sibTrans" cxnId="{54C7C83E-C8E5-40DC-89ED-5C09CB42F264}">
      <dgm:prSet/>
      <dgm:spPr/>
      <dgm:t>
        <a:bodyPr/>
        <a:lstStyle/>
        <a:p>
          <a:endParaRPr lang="en-US"/>
        </a:p>
      </dgm:t>
    </dgm:pt>
    <dgm:pt modelId="{83FA06DD-426F-4A7E-B18C-51C006420B5D}" type="pres">
      <dgm:prSet presAssocID="{97C189C2-846F-4003-91AE-0949B3E102F7}" presName="Name0" presStyleCnt="0">
        <dgm:presLayoutVars>
          <dgm:dir/>
          <dgm:animLvl val="lvl"/>
          <dgm:resizeHandles val="exact"/>
        </dgm:presLayoutVars>
      </dgm:prSet>
      <dgm:spPr/>
    </dgm:pt>
    <dgm:pt modelId="{BEAB6FC3-28B6-4582-9DE6-4D4E2373DA2B}" type="pres">
      <dgm:prSet presAssocID="{0F689DA0-983E-411B-98CC-78B1BCC754D2}" presName="linNode" presStyleCnt="0"/>
      <dgm:spPr/>
    </dgm:pt>
    <dgm:pt modelId="{C5D03AE4-0186-4A7E-A299-0575D8EDA29A}" type="pres">
      <dgm:prSet presAssocID="{0F689DA0-983E-411B-98CC-78B1BCC754D2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9D27DCC-4DEB-4528-B489-54C17361A40C}" type="pres">
      <dgm:prSet presAssocID="{0F689DA0-983E-411B-98CC-78B1BCC754D2}" presName="descendantText" presStyleLbl="alignAccFollowNode1" presStyleIdx="0" presStyleCnt="2">
        <dgm:presLayoutVars>
          <dgm:bulletEnabled val="1"/>
        </dgm:presLayoutVars>
      </dgm:prSet>
      <dgm:spPr/>
    </dgm:pt>
    <dgm:pt modelId="{F908E132-541C-4868-BFB9-4B91ACA5039B}" type="pres">
      <dgm:prSet presAssocID="{AF1F0A7D-BF9E-43A3-B673-F40129CEAB48}" presName="sp" presStyleCnt="0"/>
      <dgm:spPr/>
    </dgm:pt>
    <dgm:pt modelId="{CE16C98C-2C4C-4A68-8FCA-DA950696D6D9}" type="pres">
      <dgm:prSet presAssocID="{23B9C42C-D3EB-4235-8E5F-D968B80ED726}" presName="linNode" presStyleCnt="0"/>
      <dgm:spPr/>
    </dgm:pt>
    <dgm:pt modelId="{80989F49-D14B-4507-9225-863E1C9B542F}" type="pres">
      <dgm:prSet presAssocID="{23B9C42C-D3EB-4235-8E5F-D968B80ED726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BA77D17E-D8BC-4032-8E4D-F07600DE77CA}" type="pres">
      <dgm:prSet presAssocID="{23B9C42C-D3EB-4235-8E5F-D968B80ED726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4C93C609-ED23-42A9-BDD7-A640595E96E6}" type="presOf" srcId="{CCD62E49-C620-49BF-B221-8A4F13D683F3}" destId="{BA77D17E-D8BC-4032-8E4D-F07600DE77CA}" srcOrd="0" destOrd="1" presId="urn:microsoft.com/office/officeart/2005/8/layout/vList5"/>
    <dgm:cxn modelId="{846FDA28-8293-4F6F-8BEE-7E7FCF25B315}" srcId="{0F689DA0-983E-411B-98CC-78B1BCC754D2}" destId="{7F8BADF8-16FD-4791-B1B8-602FFDA36D9C}" srcOrd="1" destOrd="0" parTransId="{9CA594D5-7D85-4CA3-A952-6A53EDFF1FB3}" sibTransId="{3658D067-9BE4-4688-BA57-46A7920FE91C}"/>
    <dgm:cxn modelId="{8CAB0F2D-02FC-451D-AB66-E2D1D20F8442}" srcId="{97C189C2-846F-4003-91AE-0949B3E102F7}" destId="{23B9C42C-D3EB-4235-8E5F-D968B80ED726}" srcOrd="1" destOrd="0" parTransId="{E9A68F4A-DA2F-4C32-A016-53B7FE310324}" sibTransId="{7D5779CA-90C8-4A66-A49D-89EAACC65CB4}"/>
    <dgm:cxn modelId="{7C347636-729A-4EE3-9B8C-33835B94A3C6}" type="presOf" srcId="{0F689DA0-983E-411B-98CC-78B1BCC754D2}" destId="{C5D03AE4-0186-4A7E-A299-0575D8EDA29A}" srcOrd="0" destOrd="0" presId="urn:microsoft.com/office/officeart/2005/8/layout/vList5"/>
    <dgm:cxn modelId="{69D5D339-E709-4CD4-AF22-11EF1276609E}" srcId="{23B9C42C-D3EB-4235-8E5F-D968B80ED726}" destId="{79DB4AFC-0316-4DF3-8621-D9CCD48B482E}" srcOrd="0" destOrd="0" parTransId="{2FD61845-1DA4-4FD1-9AF3-A9A8A18B6295}" sibTransId="{70495109-547B-4182-BFAD-2754F8837871}"/>
    <dgm:cxn modelId="{4490303C-FB02-492F-9FFE-5DF7A7C72A1C}" srcId="{97C189C2-846F-4003-91AE-0949B3E102F7}" destId="{0F689DA0-983E-411B-98CC-78B1BCC754D2}" srcOrd="0" destOrd="0" parTransId="{F4F36359-C40D-4D97-9596-94DF31EEC312}" sibTransId="{AF1F0A7D-BF9E-43A3-B673-F40129CEAB48}"/>
    <dgm:cxn modelId="{54C7C83E-C8E5-40DC-89ED-5C09CB42F264}" srcId="{23B9C42C-D3EB-4235-8E5F-D968B80ED726}" destId="{CCD62E49-C620-49BF-B221-8A4F13D683F3}" srcOrd="1" destOrd="0" parTransId="{482DC1EA-13F0-4157-A307-CBC727F4CC5C}" sibTransId="{8831B4F2-59E2-4BD6-86DC-B65C29757D00}"/>
    <dgm:cxn modelId="{6AD90948-039E-4C1F-BD5A-617E11E8F7B9}" type="presOf" srcId="{7F8BADF8-16FD-4791-B1B8-602FFDA36D9C}" destId="{39D27DCC-4DEB-4528-B489-54C17361A40C}" srcOrd="0" destOrd="1" presId="urn:microsoft.com/office/officeart/2005/8/layout/vList5"/>
    <dgm:cxn modelId="{08F4D14A-D7BC-414B-9A45-1ECA4617787B}" type="presOf" srcId="{0F163299-FB25-4C5B-B623-1C4F75F85DA7}" destId="{39D27DCC-4DEB-4528-B489-54C17361A40C}" srcOrd="0" destOrd="0" presId="urn:microsoft.com/office/officeart/2005/8/layout/vList5"/>
    <dgm:cxn modelId="{23E57D51-D2A3-499A-B643-AA8A564E7B2D}" type="presOf" srcId="{23B9C42C-D3EB-4235-8E5F-D968B80ED726}" destId="{80989F49-D14B-4507-9225-863E1C9B542F}" srcOrd="0" destOrd="0" presId="urn:microsoft.com/office/officeart/2005/8/layout/vList5"/>
    <dgm:cxn modelId="{5FC0DD76-E3E4-4F7A-ADC0-5E8F43BAF256}" type="presOf" srcId="{97C189C2-846F-4003-91AE-0949B3E102F7}" destId="{83FA06DD-426F-4A7E-B18C-51C006420B5D}" srcOrd="0" destOrd="0" presId="urn:microsoft.com/office/officeart/2005/8/layout/vList5"/>
    <dgm:cxn modelId="{0700C184-733C-4FEE-B7E2-715956468016}" type="presOf" srcId="{79DB4AFC-0316-4DF3-8621-D9CCD48B482E}" destId="{BA77D17E-D8BC-4032-8E4D-F07600DE77CA}" srcOrd="0" destOrd="0" presId="urn:microsoft.com/office/officeart/2005/8/layout/vList5"/>
    <dgm:cxn modelId="{825229F6-A662-435E-96D7-B02B27116747}" srcId="{0F689DA0-983E-411B-98CC-78B1BCC754D2}" destId="{0F163299-FB25-4C5B-B623-1C4F75F85DA7}" srcOrd="0" destOrd="0" parTransId="{229C4A99-2EDE-44E5-9EFE-CA8BF1EB0276}" sibTransId="{A9126739-97E7-425F-B1C1-54C92CEF9001}"/>
    <dgm:cxn modelId="{7D1F7052-3F78-4C3A-A6D8-7EC60EB91610}" type="presParOf" srcId="{83FA06DD-426F-4A7E-B18C-51C006420B5D}" destId="{BEAB6FC3-28B6-4582-9DE6-4D4E2373DA2B}" srcOrd="0" destOrd="0" presId="urn:microsoft.com/office/officeart/2005/8/layout/vList5"/>
    <dgm:cxn modelId="{2F12CC84-CEA3-4F7A-9EC9-13B4BEA23737}" type="presParOf" srcId="{BEAB6FC3-28B6-4582-9DE6-4D4E2373DA2B}" destId="{C5D03AE4-0186-4A7E-A299-0575D8EDA29A}" srcOrd="0" destOrd="0" presId="urn:microsoft.com/office/officeart/2005/8/layout/vList5"/>
    <dgm:cxn modelId="{5C2A755B-0343-4509-877C-07D19205885A}" type="presParOf" srcId="{BEAB6FC3-28B6-4582-9DE6-4D4E2373DA2B}" destId="{39D27DCC-4DEB-4528-B489-54C17361A40C}" srcOrd="1" destOrd="0" presId="urn:microsoft.com/office/officeart/2005/8/layout/vList5"/>
    <dgm:cxn modelId="{20F21E6D-804D-4742-A31D-AB295DB346F2}" type="presParOf" srcId="{83FA06DD-426F-4A7E-B18C-51C006420B5D}" destId="{F908E132-541C-4868-BFB9-4B91ACA5039B}" srcOrd="1" destOrd="0" presId="urn:microsoft.com/office/officeart/2005/8/layout/vList5"/>
    <dgm:cxn modelId="{10DA70E8-2C60-4753-A725-6D4587B06553}" type="presParOf" srcId="{83FA06DD-426F-4A7E-B18C-51C006420B5D}" destId="{CE16C98C-2C4C-4A68-8FCA-DA950696D6D9}" srcOrd="2" destOrd="0" presId="urn:microsoft.com/office/officeart/2005/8/layout/vList5"/>
    <dgm:cxn modelId="{F3AF99B1-2B72-4B35-94A5-796C7D7E9F3D}" type="presParOf" srcId="{CE16C98C-2C4C-4A68-8FCA-DA950696D6D9}" destId="{80989F49-D14B-4507-9225-863E1C9B542F}" srcOrd="0" destOrd="0" presId="urn:microsoft.com/office/officeart/2005/8/layout/vList5"/>
    <dgm:cxn modelId="{70D9E374-3137-4EF6-BEAD-380F432AF752}" type="presParOf" srcId="{CE16C98C-2C4C-4A68-8FCA-DA950696D6D9}" destId="{BA77D17E-D8BC-4032-8E4D-F07600DE77C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532F37-D481-49CF-8DCA-EC679E7D91D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702A56-1636-44F2-8228-8922717DD891}">
      <dgm:prSet/>
      <dgm:spPr/>
      <dgm:t>
        <a:bodyPr/>
        <a:lstStyle/>
        <a:p>
          <a:r>
            <a:rPr lang="en-US" baseline="0" dirty="0"/>
            <a:t>Student resistance to school is a political response to oppression and limited life chances</a:t>
          </a:r>
          <a:endParaRPr lang="en-US" dirty="0"/>
        </a:p>
      </dgm:t>
    </dgm:pt>
    <dgm:pt modelId="{27368C7B-00B8-408C-87A7-B868F7093D54}" type="parTrans" cxnId="{758B95CF-1BF6-46CD-9BBE-C0FDADE9FD8D}">
      <dgm:prSet/>
      <dgm:spPr/>
      <dgm:t>
        <a:bodyPr/>
        <a:lstStyle/>
        <a:p>
          <a:endParaRPr lang="en-US"/>
        </a:p>
      </dgm:t>
    </dgm:pt>
    <dgm:pt modelId="{393BEDED-D12F-4AD8-975D-90A8845928EA}" type="sibTrans" cxnId="{758B95CF-1BF6-46CD-9BBE-C0FDADE9FD8D}">
      <dgm:prSet/>
      <dgm:spPr/>
      <dgm:t>
        <a:bodyPr/>
        <a:lstStyle/>
        <a:p>
          <a:endParaRPr lang="en-US"/>
        </a:p>
      </dgm:t>
    </dgm:pt>
    <dgm:pt modelId="{1D5FD0D3-7043-4DE0-8E4C-B9583CCE198C}">
      <dgm:prSet/>
      <dgm:spPr/>
      <dgm:t>
        <a:bodyPr/>
        <a:lstStyle/>
        <a:p>
          <a:r>
            <a:rPr lang="en-US" baseline="0"/>
            <a:t>Students do not believe that a high school diploma is going to help them do well</a:t>
          </a:r>
          <a:endParaRPr lang="en-US"/>
        </a:p>
      </dgm:t>
    </dgm:pt>
    <dgm:pt modelId="{3ECD9807-61CE-44B8-8E04-38DF3429754C}" type="parTrans" cxnId="{B8BAAEB0-D2FA-450D-94A9-78CE6867B837}">
      <dgm:prSet/>
      <dgm:spPr/>
      <dgm:t>
        <a:bodyPr/>
        <a:lstStyle/>
        <a:p>
          <a:endParaRPr lang="en-US"/>
        </a:p>
      </dgm:t>
    </dgm:pt>
    <dgm:pt modelId="{50D2176E-7464-4C02-85AC-CCD16E5C4FC1}" type="sibTrans" cxnId="{B8BAAEB0-D2FA-450D-94A9-78CE6867B837}">
      <dgm:prSet/>
      <dgm:spPr/>
      <dgm:t>
        <a:bodyPr/>
        <a:lstStyle/>
        <a:p>
          <a:endParaRPr lang="en-US"/>
        </a:p>
      </dgm:t>
    </dgm:pt>
    <dgm:pt modelId="{18345A47-4261-4E23-8DF6-759BB56FC932}">
      <dgm:prSet/>
      <dgm:spPr/>
      <dgm:t>
        <a:bodyPr/>
        <a:lstStyle/>
        <a:p>
          <a:r>
            <a:rPr lang="en-US" baseline="0"/>
            <a:t>This theory thus highlights agency:</a:t>
          </a:r>
          <a:endParaRPr lang="en-US"/>
        </a:p>
      </dgm:t>
    </dgm:pt>
    <dgm:pt modelId="{B5EF33E2-48CC-4B09-9E36-0DD7E5DC2BAF}" type="parTrans" cxnId="{0A0BDDB1-2BED-44BF-82F9-99DB3579DCD7}">
      <dgm:prSet/>
      <dgm:spPr/>
      <dgm:t>
        <a:bodyPr/>
        <a:lstStyle/>
        <a:p>
          <a:endParaRPr lang="en-US"/>
        </a:p>
      </dgm:t>
    </dgm:pt>
    <dgm:pt modelId="{AED6C705-C01E-4EB5-A67C-78B1450E3EEA}" type="sibTrans" cxnId="{0A0BDDB1-2BED-44BF-82F9-99DB3579DCD7}">
      <dgm:prSet/>
      <dgm:spPr/>
      <dgm:t>
        <a:bodyPr/>
        <a:lstStyle/>
        <a:p>
          <a:endParaRPr lang="en-US"/>
        </a:p>
      </dgm:t>
    </dgm:pt>
    <dgm:pt modelId="{0DF59457-9321-4877-9A16-FC3DDC634FF2}">
      <dgm:prSet/>
      <dgm:spPr/>
      <dgm:t>
        <a:bodyPr/>
        <a:lstStyle/>
        <a:p>
          <a:r>
            <a:rPr lang="en-US"/>
            <a:t>people are able to act</a:t>
          </a:r>
        </a:p>
      </dgm:t>
    </dgm:pt>
    <dgm:pt modelId="{8E8DC5C8-5764-4F25-A78C-40D0F9FA680A}" type="parTrans" cxnId="{E0367E58-B885-4E9E-BD92-85BA16EAA684}">
      <dgm:prSet/>
      <dgm:spPr/>
      <dgm:t>
        <a:bodyPr/>
        <a:lstStyle/>
        <a:p>
          <a:endParaRPr lang="en-US"/>
        </a:p>
      </dgm:t>
    </dgm:pt>
    <dgm:pt modelId="{C3F1FAA1-1FB0-4B44-AC1B-53125CF1730C}" type="sibTrans" cxnId="{E0367E58-B885-4E9E-BD92-85BA16EAA684}">
      <dgm:prSet/>
      <dgm:spPr/>
      <dgm:t>
        <a:bodyPr/>
        <a:lstStyle/>
        <a:p>
          <a:endParaRPr lang="en-US"/>
        </a:p>
      </dgm:t>
    </dgm:pt>
    <dgm:pt modelId="{39767626-FC45-42B4-841E-3A397C2142C4}">
      <dgm:prSet/>
      <dgm:spPr/>
      <dgm:t>
        <a:bodyPr/>
        <a:lstStyle/>
        <a:p>
          <a:r>
            <a:rPr lang="en-US"/>
            <a:t>Interpret</a:t>
          </a:r>
        </a:p>
      </dgm:t>
    </dgm:pt>
    <dgm:pt modelId="{00EE4BD5-6EBD-4906-99B6-7F19974DFE6A}" type="parTrans" cxnId="{B1E0538C-6016-483B-9ACF-B8148A8BC741}">
      <dgm:prSet/>
      <dgm:spPr/>
      <dgm:t>
        <a:bodyPr/>
        <a:lstStyle/>
        <a:p>
          <a:endParaRPr lang="en-US"/>
        </a:p>
      </dgm:t>
    </dgm:pt>
    <dgm:pt modelId="{11310F99-D4B2-4394-9BD4-791501C1530C}" type="sibTrans" cxnId="{B1E0538C-6016-483B-9ACF-B8148A8BC741}">
      <dgm:prSet/>
      <dgm:spPr/>
      <dgm:t>
        <a:bodyPr/>
        <a:lstStyle/>
        <a:p>
          <a:endParaRPr lang="en-US"/>
        </a:p>
      </dgm:t>
    </dgm:pt>
    <dgm:pt modelId="{F48359FA-E067-4B89-A689-CCC854E81335}">
      <dgm:prSet/>
      <dgm:spPr/>
      <dgm:t>
        <a:bodyPr/>
        <a:lstStyle/>
        <a:p>
          <a:r>
            <a:rPr lang="en-US"/>
            <a:t>and have some power in their lives </a:t>
          </a:r>
        </a:p>
      </dgm:t>
    </dgm:pt>
    <dgm:pt modelId="{715FE8C7-8DB1-49A3-AC23-F066A821FF7C}" type="parTrans" cxnId="{8A9012BA-EB48-4E53-8B52-9C24CFCAC49D}">
      <dgm:prSet/>
      <dgm:spPr/>
      <dgm:t>
        <a:bodyPr/>
        <a:lstStyle/>
        <a:p>
          <a:endParaRPr lang="en-US"/>
        </a:p>
      </dgm:t>
    </dgm:pt>
    <dgm:pt modelId="{E740F4A4-33FF-42AC-900F-6913BBA29259}" type="sibTrans" cxnId="{8A9012BA-EB48-4E53-8B52-9C24CFCAC49D}">
      <dgm:prSet/>
      <dgm:spPr/>
      <dgm:t>
        <a:bodyPr/>
        <a:lstStyle/>
        <a:p>
          <a:endParaRPr lang="en-US"/>
        </a:p>
      </dgm:t>
    </dgm:pt>
    <dgm:pt modelId="{681942E1-3B06-43E2-92E5-226EB6486826}">
      <dgm:prSet/>
      <dgm:spPr/>
      <dgm:t>
        <a:bodyPr/>
        <a:lstStyle/>
        <a:p>
          <a:r>
            <a:rPr lang="en-US" i="1"/>
            <a:t>in response </a:t>
          </a:r>
          <a:r>
            <a:rPr lang="en-US"/>
            <a:t>to structures</a:t>
          </a:r>
        </a:p>
      </dgm:t>
    </dgm:pt>
    <dgm:pt modelId="{05F33D75-668F-4700-BA13-76CE5F98C95B}" type="parTrans" cxnId="{2692EFC3-37CF-4F7F-A9DC-F8B31B6014FF}">
      <dgm:prSet/>
      <dgm:spPr/>
      <dgm:t>
        <a:bodyPr/>
        <a:lstStyle/>
        <a:p>
          <a:endParaRPr lang="en-US"/>
        </a:p>
      </dgm:t>
    </dgm:pt>
    <dgm:pt modelId="{208EEBEC-881A-4291-85DA-804AE749D12A}" type="sibTrans" cxnId="{2692EFC3-37CF-4F7F-A9DC-F8B31B6014FF}">
      <dgm:prSet/>
      <dgm:spPr/>
      <dgm:t>
        <a:bodyPr/>
        <a:lstStyle/>
        <a:p>
          <a:endParaRPr lang="en-US"/>
        </a:p>
      </dgm:t>
    </dgm:pt>
    <dgm:pt modelId="{4911C907-05AC-47F5-A2D7-06889179A058}" type="pres">
      <dgm:prSet presAssocID="{FC532F37-D481-49CF-8DCA-EC679E7D91DC}" presName="Name0" presStyleCnt="0">
        <dgm:presLayoutVars>
          <dgm:dir/>
          <dgm:animLvl val="lvl"/>
          <dgm:resizeHandles val="exact"/>
        </dgm:presLayoutVars>
      </dgm:prSet>
      <dgm:spPr/>
    </dgm:pt>
    <dgm:pt modelId="{4257C2E6-E63A-4CDE-9051-70073A8319C7}" type="pres">
      <dgm:prSet presAssocID="{18345A47-4261-4E23-8DF6-759BB56FC932}" presName="boxAndChildren" presStyleCnt="0"/>
      <dgm:spPr/>
    </dgm:pt>
    <dgm:pt modelId="{F3364B19-25CD-4FEE-AB12-E95AAFFF7694}" type="pres">
      <dgm:prSet presAssocID="{18345A47-4261-4E23-8DF6-759BB56FC932}" presName="parentTextBox" presStyleLbl="node1" presStyleIdx="0" presStyleCnt="3"/>
      <dgm:spPr/>
    </dgm:pt>
    <dgm:pt modelId="{56A96740-40E9-4158-9AF5-CCC53BE2B386}" type="pres">
      <dgm:prSet presAssocID="{18345A47-4261-4E23-8DF6-759BB56FC932}" presName="entireBox" presStyleLbl="node1" presStyleIdx="0" presStyleCnt="3"/>
      <dgm:spPr/>
    </dgm:pt>
    <dgm:pt modelId="{820842F3-69C7-4E26-B062-CCB7427356F6}" type="pres">
      <dgm:prSet presAssocID="{18345A47-4261-4E23-8DF6-759BB56FC932}" presName="descendantBox" presStyleCnt="0"/>
      <dgm:spPr/>
    </dgm:pt>
    <dgm:pt modelId="{4B7D5433-8982-44B2-8298-0091813C4143}" type="pres">
      <dgm:prSet presAssocID="{0DF59457-9321-4877-9A16-FC3DDC634FF2}" presName="childTextBox" presStyleLbl="fgAccFollowNode1" presStyleIdx="0" presStyleCnt="4">
        <dgm:presLayoutVars>
          <dgm:bulletEnabled val="1"/>
        </dgm:presLayoutVars>
      </dgm:prSet>
      <dgm:spPr/>
    </dgm:pt>
    <dgm:pt modelId="{8EDFCCBC-730E-4C9D-86D2-BF8B29417125}" type="pres">
      <dgm:prSet presAssocID="{39767626-FC45-42B4-841E-3A397C2142C4}" presName="childTextBox" presStyleLbl="fgAccFollowNode1" presStyleIdx="1" presStyleCnt="4">
        <dgm:presLayoutVars>
          <dgm:bulletEnabled val="1"/>
        </dgm:presLayoutVars>
      </dgm:prSet>
      <dgm:spPr/>
    </dgm:pt>
    <dgm:pt modelId="{D7DD9AFF-3E8C-4DAC-8028-30DBEBC91075}" type="pres">
      <dgm:prSet presAssocID="{F48359FA-E067-4B89-A689-CCC854E81335}" presName="childTextBox" presStyleLbl="fgAccFollowNode1" presStyleIdx="2" presStyleCnt="4">
        <dgm:presLayoutVars>
          <dgm:bulletEnabled val="1"/>
        </dgm:presLayoutVars>
      </dgm:prSet>
      <dgm:spPr/>
    </dgm:pt>
    <dgm:pt modelId="{F54944AA-341A-46AD-9865-CD21E6E5A6AD}" type="pres">
      <dgm:prSet presAssocID="{681942E1-3B06-43E2-92E5-226EB6486826}" presName="childTextBox" presStyleLbl="fgAccFollowNode1" presStyleIdx="3" presStyleCnt="4">
        <dgm:presLayoutVars>
          <dgm:bulletEnabled val="1"/>
        </dgm:presLayoutVars>
      </dgm:prSet>
      <dgm:spPr/>
    </dgm:pt>
    <dgm:pt modelId="{7149E035-B3B9-40B2-B95D-283C16622041}" type="pres">
      <dgm:prSet presAssocID="{50D2176E-7464-4C02-85AC-CCD16E5C4FC1}" presName="sp" presStyleCnt="0"/>
      <dgm:spPr/>
    </dgm:pt>
    <dgm:pt modelId="{C9FE03A4-F962-48BB-934C-F8C1B14D0C8B}" type="pres">
      <dgm:prSet presAssocID="{1D5FD0D3-7043-4DE0-8E4C-B9583CCE198C}" presName="arrowAndChildren" presStyleCnt="0"/>
      <dgm:spPr/>
    </dgm:pt>
    <dgm:pt modelId="{E4F31990-9182-4452-AAAB-0B33807EABAB}" type="pres">
      <dgm:prSet presAssocID="{1D5FD0D3-7043-4DE0-8E4C-B9583CCE198C}" presName="parentTextArrow" presStyleLbl="node1" presStyleIdx="1" presStyleCnt="3"/>
      <dgm:spPr/>
    </dgm:pt>
    <dgm:pt modelId="{638FB1D9-601D-46A3-B08D-8BFD50C8F95D}" type="pres">
      <dgm:prSet presAssocID="{393BEDED-D12F-4AD8-975D-90A8845928EA}" presName="sp" presStyleCnt="0"/>
      <dgm:spPr/>
    </dgm:pt>
    <dgm:pt modelId="{9CD897EE-94CE-4B97-80C3-72411E8BEC11}" type="pres">
      <dgm:prSet presAssocID="{D7702A56-1636-44F2-8228-8922717DD891}" presName="arrowAndChildren" presStyleCnt="0"/>
      <dgm:spPr/>
    </dgm:pt>
    <dgm:pt modelId="{7ED4C8A2-D016-432B-9C11-2A769480FD95}" type="pres">
      <dgm:prSet presAssocID="{D7702A56-1636-44F2-8228-8922717DD891}" presName="parentTextArrow" presStyleLbl="node1" presStyleIdx="2" presStyleCnt="3"/>
      <dgm:spPr/>
    </dgm:pt>
  </dgm:ptLst>
  <dgm:cxnLst>
    <dgm:cxn modelId="{42636619-8B5A-4E9D-949D-6C585C192EE7}" type="presOf" srcId="{FC532F37-D481-49CF-8DCA-EC679E7D91DC}" destId="{4911C907-05AC-47F5-A2D7-06889179A058}" srcOrd="0" destOrd="0" presId="urn:microsoft.com/office/officeart/2005/8/layout/process4"/>
    <dgm:cxn modelId="{B0357236-E5CB-406C-8BE6-F19B3F6294BA}" type="presOf" srcId="{D7702A56-1636-44F2-8228-8922717DD891}" destId="{7ED4C8A2-D016-432B-9C11-2A769480FD95}" srcOrd="0" destOrd="0" presId="urn:microsoft.com/office/officeart/2005/8/layout/process4"/>
    <dgm:cxn modelId="{7251C44B-C9F8-4EB4-99A5-9A1ED7784FD2}" type="presOf" srcId="{681942E1-3B06-43E2-92E5-226EB6486826}" destId="{F54944AA-341A-46AD-9865-CD21E6E5A6AD}" srcOrd="0" destOrd="0" presId="urn:microsoft.com/office/officeart/2005/8/layout/process4"/>
    <dgm:cxn modelId="{5BA5046F-73F2-4506-A387-D37940DF76A8}" type="presOf" srcId="{1D5FD0D3-7043-4DE0-8E4C-B9583CCE198C}" destId="{E4F31990-9182-4452-AAAB-0B33807EABAB}" srcOrd="0" destOrd="0" presId="urn:microsoft.com/office/officeart/2005/8/layout/process4"/>
    <dgm:cxn modelId="{E0367E58-B885-4E9E-BD92-85BA16EAA684}" srcId="{18345A47-4261-4E23-8DF6-759BB56FC932}" destId="{0DF59457-9321-4877-9A16-FC3DDC634FF2}" srcOrd="0" destOrd="0" parTransId="{8E8DC5C8-5764-4F25-A78C-40D0F9FA680A}" sibTransId="{C3F1FAA1-1FB0-4B44-AC1B-53125CF1730C}"/>
    <dgm:cxn modelId="{6D250180-DA61-46B0-AB2E-FFC4CD22C267}" type="presOf" srcId="{18345A47-4261-4E23-8DF6-759BB56FC932}" destId="{56A96740-40E9-4158-9AF5-CCC53BE2B386}" srcOrd="1" destOrd="0" presId="urn:microsoft.com/office/officeart/2005/8/layout/process4"/>
    <dgm:cxn modelId="{AF847A80-ABCA-4CAF-9496-8C0675ECE5CD}" type="presOf" srcId="{39767626-FC45-42B4-841E-3A397C2142C4}" destId="{8EDFCCBC-730E-4C9D-86D2-BF8B29417125}" srcOrd="0" destOrd="0" presId="urn:microsoft.com/office/officeart/2005/8/layout/process4"/>
    <dgm:cxn modelId="{B1E0538C-6016-483B-9ACF-B8148A8BC741}" srcId="{18345A47-4261-4E23-8DF6-759BB56FC932}" destId="{39767626-FC45-42B4-841E-3A397C2142C4}" srcOrd="1" destOrd="0" parTransId="{00EE4BD5-6EBD-4906-99B6-7F19974DFE6A}" sibTransId="{11310F99-D4B2-4394-9BD4-791501C1530C}"/>
    <dgm:cxn modelId="{462900A4-CFC8-407C-94E0-22E0251DD208}" type="presOf" srcId="{F48359FA-E067-4B89-A689-CCC854E81335}" destId="{D7DD9AFF-3E8C-4DAC-8028-30DBEBC91075}" srcOrd="0" destOrd="0" presId="urn:microsoft.com/office/officeart/2005/8/layout/process4"/>
    <dgm:cxn modelId="{B8BAAEB0-D2FA-450D-94A9-78CE6867B837}" srcId="{FC532F37-D481-49CF-8DCA-EC679E7D91DC}" destId="{1D5FD0D3-7043-4DE0-8E4C-B9583CCE198C}" srcOrd="1" destOrd="0" parTransId="{3ECD9807-61CE-44B8-8E04-38DF3429754C}" sibTransId="{50D2176E-7464-4C02-85AC-CCD16E5C4FC1}"/>
    <dgm:cxn modelId="{0A0BDDB1-2BED-44BF-82F9-99DB3579DCD7}" srcId="{FC532F37-D481-49CF-8DCA-EC679E7D91DC}" destId="{18345A47-4261-4E23-8DF6-759BB56FC932}" srcOrd="2" destOrd="0" parTransId="{B5EF33E2-48CC-4B09-9E36-0DD7E5DC2BAF}" sibTransId="{AED6C705-C01E-4EB5-A67C-78B1450E3EEA}"/>
    <dgm:cxn modelId="{98FDFCB2-ACC0-4392-A86C-1E4C0C82157F}" type="presOf" srcId="{0DF59457-9321-4877-9A16-FC3DDC634FF2}" destId="{4B7D5433-8982-44B2-8298-0091813C4143}" srcOrd="0" destOrd="0" presId="urn:microsoft.com/office/officeart/2005/8/layout/process4"/>
    <dgm:cxn modelId="{8A9012BA-EB48-4E53-8B52-9C24CFCAC49D}" srcId="{18345A47-4261-4E23-8DF6-759BB56FC932}" destId="{F48359FA-E067-4B89-A689-CCC854E81335}" srcOrd="2" destOrd="0" parTransId="{715FE8C7-8DB1-49A3-AC23-F066A821FF7C}" sibTransId="{E740F4A4-33FF-42AC-900F-6913BBA29259}"/>
    <dgm:cxn modelId="{2692EFC3-37CF-4F7F-A9DC-F8B31B6014FF}" srcId="{18345A47-4261-4E23-8DF6-759BB56FC932}" destId="{681942E1-3B06-43E2-92E5-226EB6486826}" srcOrd="3" destOrd="0" parTransId="{05F33D75-668F-4700-BA13-76CE5F98C95B}" sibTransId="{208EEBEC-881A-4291-85DA-804AE749D12A}"/>
    <dgm:cxn modelId="{7BC841CC-0E91-48CF-8C19-9CFD8CBB7EEB}" type="presOf" srcId="{18345A47-4261-4E23-8DF6-759BB56FC932}" destId="{F3364B19-25CD-4FEE-AB12-E95AAFFF7694}" srcOrd="0" destOrd="0" presId="urn:microsoft.com/office/officeart/2005/8/layout/process4"/>
    <dgm:cxn modelId="{758B95CF-1BF6-46CD-9BBE-C0FDADE9FD8D}" srcId="{FC532F37-D481-49CF-8DCA-EC679E7D91DC}" destId="{D7702A56-1636-44F2-8228-8922717DD891}" srcOrd="0" destOrd="0" parTransId="{27368C7B-00B8-408C-87A7-B868F7093D54}" sibTransId="{393BEDED-D12F-4AD8-975D-90A8845928EA}"/>
    <dgm:cxn modelId="{CB66127F-9FA3-4EBE-AA18-40F96333B06F}" type="presParOf" srcId="{4911C907-05AC-47F5-A2D7-06889179A058}" destId="{4257C2E6-E63A-4CDE-9051-70073A8319C7}" srcOrd="0" destOrd="0" presId="urn:microsoft.com/office/officeart/2005/8/layout/process4"/>
    <dgm:cxn modelId="{0FADB4A3-A5B2-4823-A669-586C6389EBF3}" type="presParOf" srcId="{4257C2E6-E63A-4CDE-9051-70073A8319C7}" destId="{F3364B19-25CD-4FEE-AB12-E95AAFFF7694}" srcOrd="0" destOrd="0" presId="urn:microsoft.com/office/officeart/2005/8/layout/process4"/>
    <dgm:cxn modelId="{F134AC29-B0C7-4C22-A4A3-3F04B70D7E48}" type="presParOf" srcId="{4257C2E6-E63A-4CDE-9051-70073A8319C7}" destId="{56A96740-40E9-4158-9AF5-CCC53BE2B386}" srcOrd="1" destOrd="0" presId="urn:microsoft.com/office/officeart/2005/8/layout/process4"/>
    <dgm:cxn modelId="{A01E43CD-C8C5-4D2D-91F5-5295140E5FA1}" type="presParOf" srcId="{4257C2E6-E63A-4CDE-9051-70073A8319C7}" destId="{820842F3-69C7-4E26-B062-CCB7427356F6}" srcOrd="2" destOrd="0" presId="urn:microsoft.com/office/officeart/2005/8/layout/process4"/>
    <dgm:cxn modelId="{A382C335-D7FC-4D4E-AB34-9E8292AA5BD2}" type="presParOf" srcId="{820842F3-69C7-4E26-B062-CCB7427356F6}" destId="{4B7D5433-8982-44B2-8298-0091813C4143}" srcOrd="0" destOrd="0" presId="urn:microsoft.com/office/officeart/2005/8/layout/process4"/>
    <dgm:cxn modelId="{02019CB5-45DE-42C7-BB33-42CF906A92EE}" type="presParOf" srcId="{820842F3-69C7-4E26-B062-CCB7427356F6}" destId="{8EDFCCBC-730E-4C9D-86D2-BF8B29417125}" srcOrd="1" destOrd="0" presId="urn:microsoft.com/office/officeart/2005/8/layout/process4"/>
    <dgm:cxn modelId="{5633EC43-B408-4077-831D-EC3DD2F36200}" type="presParOf" srcId="{820842F3-69C7-4E26-B062-CCB7427356F6}" destId="{D7DD9AFF-3E8C-4DAC-8028-30DBEBC91075}" srcOrd="2" destOrd="0" presId="urn:microsoft.com/office/officeart/2005/8/layout/process4"/>
    <dgm:cxn modelId="{9DEEBDCE-414A-4D17-AF11-9F4407F15204}" type="presParOf" srcId="{820842F3-69C7-4E26-B062-CCB7427356F6}" destId="{F54944AA-341A-46AD-9865-CD21E6E5A6AD}" srcOrd="3" destOrd="0" presId="urn:microsoft.com/office/officeart/2005/8/layout/process4"/>
    <dgm:cxn modelId="{0B084686-3CFD-4A2D-8384-1C2150246639}" type="presParOf" srcId="{4911C907-05AC-47F5-A2D7-06889179A058}" destId="{7149E035-B3B9-40B2-B95D-283C16622041}" srcOrd="1" destOrd="0" presId="urn:microsoft.com/office/officeart/2005/8/layout/process4"/>
    <dgm:cxn modelId="{9344A35C-0129-41BD-9D28-1B2F96778216}" type="presParOf" srcId="{4911C907-05AC-47F5-A2D7-06889179A058}" destId="{C9FE03A4-F962-48BB-934C-F8C1B14D0C8B}" srcOrd="2" destOrd="0" presId="urn:microsoft.com/office/officeart/2005/8/layout/process4"/>
    <dgm:cxn modelId="{91F9C126-218B-4883-A0DA-B66FBD4EA24E}" type="presParOf" srcId="{C9FE03A4-F962-48BB-934C-F8C1B14D0C8B}" destId="{E4F31990-9182-4452-AAAB-0B33807EABAB}" srcOrd="0" destOrd="0" presId="urn:microsoft.com/office/officeart/2005/8/layout/process4"/>
    <dgm:cxn modelId="{EE1FD81A-E77E-48A8-8519-16C7C841EBE2}" type="presParOf" srcId="{4911C907-05AC-47F5-A2D7-06889179A058}" destId="{638FB1D9-601D-46A3-B08D-8BFD50C8F95D}" srcOrd="3" destOrd="0" presId="urn:microsoft.com/office/officeart/2005/8/layout/process4"/>
    <dgm:cxn modelId="{41C0F057-11C4-424E-AF6E-F7409389BE46}" type="presParOf" srcId="{4911C907-05AC-47F5-A2D7-06889179A058}" destId="{9CD897EE-94CE-4B97-80C3-72411E8BEC11}" srcOrd="4" destOrd="0" presId="urn:microsoft.com/office/officeart/2005/8/layout/process4"/>
    <dgm:cxn modelId="{DC466324-B9B8-48E6-8D87-526E97D56F88}" type="presParOf" srcId="{9CD897EE-94CE-4B97-80C3-72411E8BEC11}" destId="{7ED4C8A2-D016-432B-9C11-2A769480FD9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EA1871-26CE-4ECE-8706-7033258DD59D}">
      <dsp:nvSpPr>
        <dsp:cNvPr id="0" name=""/>
        <dsp:cNvSpPr/>
      </dsp:nvSpPr>
      <dsp:spPr>
        <a:xfrm>
          <a:off x="51" y="109841"/>
          <a:ext cx="4943592" cy="10493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u="sng" kern="1200"/>
            <a:t>Inequality</a:t>
          </a:r>
          <a:r>
            <a:rPr lang="en-GB" sz="2900" kern="1200"/>
            <a:t> refers to the </a:t>
          </a:r>
          <a:endParaRPr lang="en-US" sz="2900" kern="1200"/>
        </a:p>
      </dsp:txBody>
      <dsp:txXfrm>
        <a:off x="51" y="109841"/>
        <a:ext cx="4943592" cy="1049369"/>
      </dsp:txXfrm>
    </dsp:sp>
    <dsp:sp modelId="{D5B5B44B-B8E6-4000-9FA5-9C8CD634C1C8}">
      <dsp:nvSpPr>
        <dsp:cNvPr id="0" name=""/>
        <dsp:cNvSpPr/>
      </dsp:nvSpPr>
      <dsp:spPr>
        <a:xfrm>
          <a:off x="51" y="1159210"/>
          <a:ext cx="4943592" cy="34230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Unequal distribution of valued resources (capital)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Unequal distribution of valued opportunities in society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Unequal distribution of power in society</a:t>
          </a:r>
          <a:endParaRPr lang="en-US" sz="2900" kern="1200"/>
        </a:p>
      </dsp:txBody>
      <dsp:txXfrm>
        <a:off x="51" y="1159210"/>
        <a:ext cx="4943592" cy="3423015"/>
      </dsp:txXfrm>
    </dsp:sp>
    <dsp:sp modelId="{2DB8A1B7-C57B-48C6-AE95-B7885866602E}">
      <dsp:nvSpPr>
        <dsp:cNvPr id="0" name=""/>
        <dsp:cNvSpPr/>
      </dsp:nvSpPr>
      <dsp:spPr>
        <a:xfrm>
          <a:off x="5635747" y="109841"/>
          <a:ext cx="4943592" cy="10493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 is </a:t>
          </a:r>
          <a:r>
            <a:rPr lang="en-GB" sz="2900" u="sng" kern="1200"/>
            <a:t>multidimensional</a:t>
          </a:r>
          <a:r>
            <a:rPr lang="en-GB" sz="2900" kern="1200"/>
            <a:t> concept including disparities of </a:t>
          </a:r>
          <a:endParaRPr lang="en-US" sz="2900" kern="1200"/>
        </a:p>
      </dsp:txBody>
      <dsp:txXfrm>
        <a:off x="5635747" y="109841"/>
        <a:ext cx="4943592" cy="1049369"/>
      </dsp:txXfrm>
    </dsp:sp>
    <dsp:sp modelId="{606DE062-E2F2-42F5-AEB7-22F4C5464805}">
      <dsp:nvSpPr>
        <dsp:cNvPr id="0" name=""/>
        <dsp:cNvSpPr/>
      </dsp:nvSpPr>
      <dsp:spPr>
        <a:xfrm>
          <a:off x="5635747" y="1159210"/>
          <a:ext cx="4943592" cy="34230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Income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Wealth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Prestige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Power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Access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/>
            <a:t>Opportunity </a:t>
          </a:r>
          <a:endParaRPr lang="en-US" sz="2900" kern="1200"/>
        </a:p>
      </dsp:txBody>
      <dsp:txXfrm>
        <a:off x="5635747" y="1159210"/>
        <a:ext cx="4943592" cy="34230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6F233-D33E-4EDC-83A8-E91B7AAB16DA}">
      <dsp:nvSpPr>
        <dsp:cNvPr id="0" name=""/>
        <dsp:cNvSpPr/>
      </dsp:nvSpPr>
      <dsp:spPr>
        <a:xfrm>
          <a:off x="0" y="446"/>
          <a:ext cx="4964634" cy="10439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FBAEF1-5827-4647-9830-C9EC35EEEEB9}">
      <dsp:nvSpPr>
        <dsp:cNvPr id="0" name=""/>
        <dsp:cNvSpPr/>
      </dsp:nvSpPr>
      <dsp:spPr>
        <a:xfrm>
          <a:off x="315800" y="235339"/>
          <a:ext cx="574182" cy="5741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1EDAF-CB83-4AD7-9745-36975698030D}">
      <dsp:nvSpPr>
        <dsp:cNvPr id="0" name=""/>
        <dsp:cNvSpPr/>
      </dsp:nvSpPr>
      <dsp:spPr>
        <a:xfrm>
          <a:off x="1205783" y="446"/>
          <a:ext cx="3758850" cy="104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87" tIns="110487" rIns="110487" bIns="11048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/>
            <a:t>From the perspective of meritocracy</a:t>
          </a:r>
          <a:endParaRPr lang="en-US" sz="1900" kern="1200" dirty="0"/>
        </a:p>
      </dsp:txBody>
      <dsp:txXfrm>
        <a:off x="1205783" y="446"/>
        <a:ext cx="3758850" cy="1043968"/>
      </dsp:txXfrm>
    </dsp:sp>
    <dsp:sp modelId="{B1FC0034-56AE-4CC6-A68D-EFA1B8860114}">
      <dsp:nvSpPr>
        <dsp:cNvPr id="0" name=""/>
        <dsp:cNvSpPr/>
      </dsp:nvSpPr>
      <dsp:spPr>
        <a:xfrm>
          <a:off x="0" y="1305407"/>
          <a:ext cx="4964634" cy="10439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E0B7B-4E53-4DCE-B435-1420E8BD8FD6}">
      <dsp:nvSpPr>
        <dsp:cNvPr id="0" name=""/>
        <dsp:cNvSpPr/>
      </dsp:nvSpPr>
      <dsp:spPr>
        <a:xfrm>
          <a:off x="315800" y="1540300"/>
          <a:ext cx="574182" cy="5741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D8742-0B06-4069-925C-C6CC1B8B0A41}">
      <dsp:nvSpPr>
        <dsp:cNvPr id="0" name=""/>
        <dsp:cNvSpPr/>
      </dsp:nvSpPr>
      <dsp:spPr>
        <a:xfrm>
          <a:off x="1205783" y="1305407"/>
          <a:ext cx="3758850" cy="104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87" tIns="110487" rIns="110487" bIns="11048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What explains why someone is at the </a:t>
          </a:r>
          <a:r>
            <a:rPr lang="en-US" sz="1900" u="sng" kern="1200" baseline="0"/>
            <a:t>top</a:t>
          </a:r>
          <a:r>
            <a:rPr lang="en-US" sz="1900" kern="1200" baseline="0"/>
            <a:t> of the economic structure?</a:t>
          </a:r>
          <a:endParaRPr lang="en-US" sz="1900" kern="1200"/>
        </a:p>
      </dsp:txBody>
      <dsp:txXfrm>
        <a:off x="1205783" y="1305407"/>
        <a:ext cx="3758850" cy="1043968"/>
      </dsp:txXfrm>
    </dsp:sp>
    <dsp:sp modelId="{17FEEE93-6C5E-476F-B681-687D176DD652}">
      <dsp:nvSpPr>
        <dsp:cNvPr id="0" name=""/>
        <dsp:cNvSpPr/>
      </dsp:nvSpPr>
      <dsp:spPr>
        <a:xfrm>
          <a:off x="0" y="2610368"/>
          <a:ext cx="4964634" cy="104396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FB706-6123-4D1F-91A8-FA05DB5AB799}">
      <dsp:nvSpPr>
        <dsp:cNvPr id="0" name=""/>
        <dsp:cNvSpPr/>
      </dsp:nvSpPr>
      <dsp:spPr>
        <a:xfrm>
          <a:off x="315800" y="2845261"/>
          <a:ext cx="574182" cy="5741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55BD5-FB8F-4DCC-BC53-93E4140773AA}">
      <dsp:nvSpPr>
        <dsp:cNvPr id="0" name=""/>
        <dsp:cNvSpPr/>
      </dsp:nvSpPr>
      <dsp:spPr>
        <a:xfrm>
          <a:off x="1205783" y="2610368"/>
          <a:ext cx="3758850" cy="104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87" tIns="110487" rIns="110487" bIns="11048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At the </a:t>
          </a:r>
          <a:r>
            <a:rPr lang="en-US" sz="1900" u="sng" kern="1200" baseline="0"/>
            <a:t>bottom</a:t>
          </a:r>
          <a:r>
            <a:rPr lang="en-US" sz="1900" kern="1200" baseline="0"/>
            <a:t>?</a:t>
          </a:r>
          <a:endParaRPr lang="en-US" sz="1900" kern="1200"/>
        </a:p>
      </dsp:txBody>
      <dsp:txXfrm>
        <a:off x="1205783" y="2610368"/>
        <a:ext cx="3758850" cy="1043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D8E4F-12C3-48C6-BBD4-7FA4D77142C1}">
      <dsp:nvSpPr>
        <dsp:cNvPr id="0" name=""/>
        <dsp:cNvSpPr/>
      </dsp:nvSpPr>
      <dsp:spPr>
        <a:xfrm>
          <a:off x="971" y="345055"/>
          <a:ext cx="3535235" cy="1767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baseline="0"/>
            <a:t>AGENCY: </a:t>
          </a:r>
          <a:endParaRPr lang="en-GB" sz="5000" kern="1200"/>
        </a:p>
      </dsp:txBody>
      <dsp:txXfrm>
        <a:off x="52743" y="396827"/>
        <a:ext cx="3431691" cy="1664073"/>
      </dsp:txXfrm>
    </dsp:sp>
    <dsp:sp modelId="{24607B9A-8C52-4960-97B6-C7B5754A0D01}">
      <dsp:nvSpPr>
        <dsp:cNvPr id="0" name=""/>
        <dsp:cNvSpPr/>
      </dsp:nvSpPr>
      <dsp:spPr>
        <a:xfrm>
          <a:off x="354494" y="2112672"/>
          <a:ext cx="353523" cy="13257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5713"/>
              </a:lnTo>
              <a:lnTo>
                <a:pt x="353523" y="13257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6740FE-1980-4177-91ED-A891962EC957}">
      <dsp:nvSpPr>
        <dsp:cNvPr id="0" name=""/>
        <dsp:cNvSpPr/>
      </dsp:nvSpPr>
      <dsp:spPr>
        <a:xfrm>
          <a:off x="708018" y="2554577"/>
          <a:ext cx="2828188" cy="17676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an individual’s ability to act or choose</a:t>
          </a:r>
          <a:endParaRPr lang="en-GB" sz="2300" kern="1200"/>
        </a:p>
      </dsp:txBody>
      <dsp:txXfrm>
        <a:off x="759790" y="2606349"/>
        <a:ext cx="2724644" cy="1664073"/>
      </dsp:txXfrm>
    </dsp:sp>
    <dsp:sp modelId="{9EF1603A-64D0-481D-BE84-347C0017D69F}">
      <dsp:nvSpPr>
        <dsp:cNvPr id="0" name=""/>
        <dsp:cNvSpPr/>
      </dsp:nvSpPr>
      <dsp:spPr>
        <a:xfrm>
          <a:off x="4420015" y="345055"/>
          <a:ext cx="3535235" cy="1767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63500" rIns="95250" bIns="63500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 baseline="0"/>
            <a:t>STRUCTURE: </a:t>
          </a:r>
          <a:endParaRPr lang="en-GB" sz="5000" kern="1200"/>
        </a:p>
      </dsp:txBody>
      <dsp:txXfrm>
        <a:off x="4471787" y="396827"/>
        <a:ext cx="3431691" cy="1664073"/>
      </dsp:txXfrm>
    </dsp:sp>
    <dsp:sp modelId="{59D471C3-95B1-4022-BCC4-94017EB1B337}">
      <dsp:nvSpPr>
        <dsp:cNvPr id="0" name=""/>
        <dsp:cNvSpPr/>
      </dsp:nvSpPr>
      <dsp:spPr>
        <a:xfrm>
          <a:off x="4773538" y="2112672"/>
          <a:ext cx="353523" cy="13257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25713"/>
              </a:lnTo>
              <a:lnTo>
                <a:pt x="353523" y="13257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F4E1EC-8C5B-43D6-A68E-A1F9962F5B18}">
      <dsp:nvSpPr>
        <dsp:cNvPr id="0" name=""/>
        <dsp:cNvSpPr/>
      </dsp:nvSpPr>
      <dsp:spPr>
        <a:xfrm>
          <a:off x="5127062" y="2554577"/>
          <a:ext cx="2828188" cy="176761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the social system or the social hierarchy determines (or causes) people’s actions</a:t>
          </a:r>
          <a:endParaRPr lang="en-GB" sz="2300" kern="1200"/>
        </a:p>
      </dsp:txBody>
      <dsp:txXfrm>
        <a:off x="5178834" y="2606349"/>
        <a:ext cx="2724644" cy="16640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71409-E8F0-4A4A-B752-868BA21EE8BA}">
      <dsp:nvSpPr>
        <dsp:cNvPr id="0" name=""/>
        <dsp:cNvSpPr/>
      </dsp:nvSpPr>
      <dsp:spPr>
        <a:xfrm>
          <a:off x="53" y="8456"/>
          <a:ext cx="5093233" cy="835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Each class has its own </a:t>
          </a:r>
        </a:p>
      </dsp:txBody>
      <dsp:txXfrm>
        <a:off x="53" y="8456"/>
        <a:ext cx="5093233" cy="835200"/>
      </dsp:txXfrm>
    </dsp:sp>
    <dsp:sp modelId="{F9C1F061-A962-43AD-AEDA-8FB7AD97CFC8}">
      <dsp:nvSpPr>
        <dsp:cNvPr id="0" name=""/>
        <dsp:cNvSpPr/>
      </dsp:nvSpPr>
      <dsp:spPr>
        <a:xfrm>
          <a:off x="53" y="843656"/>
          <a:ext cx="5093233" cy="31045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Cultural background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Knowledge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Dispositions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and tastes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 dirty="0"/>
            <a:t>that are transmitted through the family</a:t>
          </a:r>
        </a:p>
      </dsp:txBody>
      <dsp:txXfrm>
        <a:off x="53" y="843656"/>
        <a:ext cx="5093233" cy="3104595"/>
      </dsp:txXfrm>
    </dsp:sp>
    <dsp:sp modelId="{8690FF59-928E-448A-8992-0C15E79B7301}">
      <dsp:nvSpPr>
        <dsp:cNvPr id="0" name=""/>
        <dsp:cNvSpPr/>
      </dsp:nvSpPr>
      <dsp:spPr>
        <a:xfrm>
          <a:off x="5806339" y="8456"/>
          <a:ext cx="5093233" cy="835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117856" rIns="206248" bIns="117856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This is called the </a:t>
          </a:r>
          <a:r>
            <a:rPr lang="en-US" sz="2900" i="1" kern="1200"/>
            <a:t>habitus </a:t>
          </a:r>
          <a:endParaRPr lang="en-US" sz="2900" kern="1200"/>
        </a:p>
      </dsp:txBody>
      <dsp:txXfrm>
        <a:off x="5806339" y="8456"/>
        <a:ext cx="5093233" cy="835200"/>
      </dsp:txXfrm>
    </dsp:sp>
    <dsp:sp modelId="{A9F153F8-1419-4926-A189-A9941900A038}">
      <dsp:nvSpPr>
        <dsp:cNvPr id="0" name=""/>
        <dsp:cNvSpPr/>
      </dsp:nvSpPr>
      <dsp:spPr>
        <a:xfrm>
          <a:off x="5806339" y="843656"/>
          <a:ext cx="5093233" cy="31045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to signal its deep routinization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Naturalness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and embedding within a person’s body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/>
            <a:t>language, and tastes</a:t>
          </a:r>
        </a:p>
      </dsp:txBody>
      <dsp:txXfrm>
        <a:off x="5806339" y="843656"/>
        <a:ext cx="5093233" cy="31045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27DCC-4DEB-4528-B489-54C17361A40C}">
      <dsp:nvSpPr>
        <dsp:cNvPr id="0" name=""/>
        <dsp:cNvSpPr/>
      </dsp:nvSpPr>
      <dsp:spPr>
        <a:xfrm rot="5400000">
          <a:off x="4499793" y="-1407713"/>
          <a:ext cx="1821321" cy="5092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holding the most power and wealth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becomes the knowledge that is most valued in schools</a:t>
          </a:r>
        </a:p>
      </dsp:txBody>
      <dsp:txXfrm rot="-5400000">
        <a:off x="2864358" y="316632"/>
        <a:ext cx="5003282" cy="1643501"/>
      </dsp:txXfrm>
    </dsp:sp>
    <dsp:sp modelId="{C5D03AE4-0186-4A7E-A299-0575D8EDA29A}">
      <dsp:nvSpPr>
        <dsp:cNvPr id="0" name=""/>
        <dsp:cNvSpPr/>
      </dsp:nvSpPr>
      <dsp:spPr>
        <a:xfrm>
          <a:off x="0" y="56"/>
          <a:ext cx="2864358" cy="22766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 dirty="0"/>
            <a:t>The cultural capital of the dominant group in society</a:t>
          </a:r>
          <a:endParaRPr lang="en-US" sz="2900" kern="1200" dirty="0"/>
        </a:p>
      </dsp:txBody>
      <dsp:txXfrm>
        <a:off x="111137" y="111193"/>
        <a:ext cx="2642084" cy="2054377"/>
      </dsp:txXfrm>
    </dsp:sp>
    <dsp:sp modelId="{BA77D17E-D8BC-4032-8E4D-F07600DE77CA}">
      <dsp:nvSpPr>
        <dsp:cNvPr id="0" name=""/>
        <dsp:cNvSpPr/>
      </dsp:nvSpPr>
      <dsp:spPr>
        <a:xfrm rot="5400000">
          <a:off x="4499793" y="982771"/>
          <a:ext cx="1821321" cy="5092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one is considered educated 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/>
            <a:t>or smart or talented (i.e., having merit)</a:t>
          </a:r>
        </a:p>
      </dsp:txBody>
      <dsp:txXfrm rot="-5400000">
        <a:off x="2864358" y="2707116"/>
        <a:ext cx="5003282" cy="1643501"/>
      </dsp:txXfrm>
    </dsp:sp>
    <dsp:sp modelId="{80989F49-D14B-4507-9225-863E1C9B542F}">
      <dsp:nvSpPr>
        <dsp:cNvPr id="0" name=""/>
        <dsp:cNvSpPr/>
      </dsp:nvSpPr>
      <dsp:spPr>
        <a:xfrm>
          <a:off x="0" y="2390541"/>
          <a:ext cx="2864358" cy="22766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To possess that cultural capital means </a:t>
          </a:r>
          <a:endParaRPr lang="en-US" sz="2900" kern="1200"/>
        </a:p>
      </dsp:txBody>
      <dsp:txXfrm>
        <a:off x="111137" y="2501678"/>
        <a:ext cx="2642084" cy="20543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96740-40E9-4158-9AF5-CCC53BE2B386}">
      <dsp:nvSpPr>
        <dsp:cNvPr id="0" name=""/>
        <dsp:cNvSpPr/>
      </dsp:nvSpPr>
      <dsp:spPr>
        <a:xfrm>
          <a:off x="0" y="3513286"/>
          <a:ext cx="7956550" cy="11531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This theory thus highlights agency:</a:t>
          </a:r>
          <a:endParaRPr lang="en-US" sz="2200" kern="1200"/>
        </a:p>
      </dsp:txBody>
      <dsp:txXfrm>
        <a:off x="0" y="3513286"/>
        <a:ext cx="7956550" cy="622695"/>
      </dsp:txXfrm>
    </dsp:sp>
    <dsp:sp modelId="{4B7D5433-8982-44B2-8298-0091813C4143}">
      <dsp:nvSpPr>
        <dsp:cNvPr id="0" name=""/>
        <dsp:cNvSpPr/>
      </dsp:nvSpPr>
      <dsp:spPr>
        <a:xfrm>
          <a:off x="0" y="4112918"/>
          <a:ext cx="1989137" cy="5304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people are able to act</a:t>
          </a:r>
        </a:p>
      </dsp:txBody>
      <dsp:txXfrm>
        <a:off x="0" y="4112918"/>
        <a:ext cx="1989137" cy="530443"/>
      </dsp:txXfrm>
    </dsp:sp>
    <dsp:sp modelId="{8EDFCCBC-730E-4C9D-86D2-BF8B29417125}">
      <dsp:nvSpPr>
        <dsp:cNvPr id="0" name=""/>
        <dsp:cNvSpPr/>
      </dsp:nvSpPr>
      <dsp:spPr>
        <a:xfrm>
          <a:off x="1989137" y="4112918"/>
          <a:ext cx="1989137" cy="5304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Interpret</a:t>
          </a:r>
        </a:p>
      </dsp:txBody>
      <dsp:txXfrm>
        <a:off x="1989137" y="4112918"/>
        <a:ext cx="1989137" cy="530443"/>
      </dsp:txXfrm>
    </dsp:sp>
    <dsp:sp modelId="{D7DD9AFF-3E8C-4DAC-8028-30DBEBC91075}">
      <dsp:nvSpPr>
        <dsp:cNvPr id="0" name=""/>
        <dsp:cNvSpPr/>
      </dsp:nvSpPr>
      <dsp:spPr>
        <a:xfrm>
          <a:off x="3978275" y="4112918"/>
          <a:ext cx="1989137" cy="5304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and have some power in their lives </a:t>
          </a:r>
        </a:p>
      </dsp:txBody>
      <dsp:txXfrm>
        <a:off x="3978275" y="4112918"/>
        <a:ext cx="1989137" cy="530443"/>
      </dsp:txXfrm>
    </dsp:sp>
    <dsp:sp modelId="{F54944AA-341A-46AD-9865-CD21E6E5A6AD}">
      <dsp:nvSpPr>
        <dsp:cNvPr id="0" name=""/>
        <dsp:cNvSpPr/>
      </dsp:nvSpPr>
      <dsp:spPr>
        <a:xfrm>
          <a:off x="5967412" y="4112918"/>
          <a:ext cx="1989137" cy="53044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/>
            <a:t>in response </a:t>
          </a:r>
          <a:r>
            <a:rPr lang="en-US" sz="1700" kern="1200"/>
            <a:t>to structures</a:t>
          </a:r>
        </a:p>
      </dsp:txBody>
      <dsp:txXfrm>
        <a:off x="5967412" y="4112918"/>
        <a:ext cx="1989137" cy="530443"/>
      </dsp:txXfrm>
    </dsp:sp>
    <dsp:sp modelId="{E4F31990-9182-4452-AAAB-0B33807EABAB}">
      <dsp:nvSpPr>
        <dsp:cNvPr id="0" name=""/>
        <dsp:cNvSpPr/>
      </dsp:nvSpPr>
      <dsp:spPr>
        <a:xfrm rot="10800000">
          <a:off x="0" y="1757055"/>
          <a:ext cx="7956550" cy="177352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Students do not believe that a high school diploma is going to help them do well</a:t>
          </a:r>
          <a:endParaRPr lang="en-US" sz="2200" kern="1200"/>
        </a:p>
      </dsp:txBody>
      <dsp:txXfrm rot="10800000">
        <a:off x="0" y="1757055"/>
        <a:ext cx="7956550" cy="1152385"/>
      </dsp:txXfrm>
    </dsp:sp>
    <dsp:sp modelId="{7ED4C8A2-D016-432B-9C11-2A769480FD95}">
      <dsp:nvSpPr>
        <dsp:cNvPr id="0" name=""/>
        <dsp:cNvSpPr/>
      </dsp:nvSpPr>
      <dsp:spPr>
        <a:xfrm rot="10800000">
          <a:off x="0" y="824"/>
          <a:ext cx="7956550" cy="177352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 dirty="0"/>
            <a:t>Student resistance to school is a political response to oppression and limited life chances</a:t>
          </a:r>
          <a:endParaRPr lang="en-US" sz="2200" kern="1200" dirty="0"/>
        </a:p>
      </dsp:txBody>
      <dsp:txXfrm rot="10800000">
        <a:off x="0" y="824"/>
        <a:ext cx="7956550" cy="1152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C6F6F6-BB86-4B64-A17B-90D7864425B6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B7D65-FFCD-4A56-8DDD-B562BC2F6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7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232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B8458F-F67B-464B-B1A7-F2DD600F9504}" type="datetimeFigureOut">
              <a:rPr lang="en-GB" smtClean="0"/>
              <a:pPr>
                <a:defRPr/>
              </a:pPr>
              <a:t>27/02/2024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478D-78FD-4A4D-B88B-ED6FEA501E7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3886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D77F1-0830-4114-83BB-DA658A89C241}" type="datetimeFigureOut">
              <a:rPr lang="en-US" smtClean="0"/>
              <a:t>2/27/2024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A12A59-B0F7-4664-B053-57BA5E796BF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731264" y="2121407"/>
            <a:ext cx="4267200" cy="3602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217920" y="2119313"/>
            <a:ext cx="4267200" cy="36052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05214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5070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39757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9163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263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52469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6930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78146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55492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52476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30422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3078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4727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05951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06290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059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0237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3697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4950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4664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5023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831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0559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8090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3836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2410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6394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5191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399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7438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62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9AE7C-E7A0-4180-B9B6-97349F3E29BB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33351-EA12-4EB4-B9B0-28101EE9DFB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350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2" r:id="rId1"/>
    <p:sldLayoutId id="2147484404" r:id="rId2"/>
    <p:sldLayoutId id="2147484405" r:id="rId3"/>
    <p:sldLayoutId id="2147484440" r:id="rId4"/>
    <p:sldLayoutId id="214748444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229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07" r:id="rId1"/>
    <p:sldLayoutId id="2147484408" r:id="rId2"/>
    <p:sldLayoutId id="2147484409" r:id="rId3"/>
    <p:sldLayoutId id="2147484410" r:id="rId4"/>
    <p:sldLayoutId id="214748441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28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13" r:id="rId1"/>
    <p:sldLayoutId id="2147484414" r:id="rId2"/>
    <p:sldLayoutId id="2147484415" r:id="rId3"/>
    <p:sldLayoutId id="2147484416" r:id="rId4"/>
    <p:sldLayoutId id="2147484417" r:id="rId5"/>
    <p:sldLayoutId id="2147484418" r:id="rId6"/>
    <p:sldLayoutId id="2147484419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132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1" r:id="rId1"/>
    <p:sldLayoutId id="214748442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25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4" r:id="rId1"/>
    <p:sldLayoutId id="2147484425" r:id="rId2"/>
    <p:sldLayoutId id="214748442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410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28" r:id="rId1"/>
    <p:sldLayoutId id="2147484429" r:id="rId2"/>
    <p:sldLayoutId id="214748443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9605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32" r:id="rId1"/>
    <p:sldLayoutId id="2147484433" r:id="rId2"/>
    <p:sldLayoutId id="2147484434" r:id="rId3"/>
    <p:sldLayoutId id="2147484435" r:id="rId4"/>
    <p:sldLayoutId id="2147484436" r:id="rId5"/>
    <p:sldLayoutId id="2147484437" r:id="rId6"/>
    <p:sldLayoutId id="2147484438" r:id="rId7"/>
    <p:sldLayoutId id="21474844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3.xml"/><Relationship Id="rId1" Type="http://schemas.openxmlformats.org/officeDocument/2006/relationships/video" Target="https://www.youtube.com/embed/ShJqEBcyiBg?feature=oembed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0576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05185D9-FCAA-F86A-3A58-8B1BCA169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ECAY4004: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Agency, Empowerment and Anti-oppressive Practice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Theoretical Perspectives of Oppression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2024</a:t>
            </a:r>
          </a:p>
        </p:txBody>
      </p:sp>
    </p:spTree>
    <p:extLst>
      <p:ext uri="{BB962C8B-B14F-4D97-AF65-F5344CB8AC3E}">
        <p14:creationId xmlns:p14="http://schemas.microsoft.com/office/powerpoint/2010/main" val="1354727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6E7EF2-46CA-B20D-38F7-9843B3466C03}"/>
              </a:ext>
            </a:extLst>
          </p:cNvPr>
          <p:cNvSpPr txBox="1"/>
          <p:nvPr/>
        </p:nvSpPr>
        <p:spPr>
          <a:xfrm>
            <a:off x="576386" y="1539551"/>
            <a:ext cx="507585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Session Outcomes: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An understanding to inequality and the societal viewpoint of equality: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Social Reproduction Theory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Gilbert Khal Model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Classism; A Marxist Viewpoint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059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7E28A-812A-22D7-1177-3B658CE33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What is Inequality? </a:t>
            </a:r>
          </a:p>
        </p:txBody>
      </p:sp>
    </p:spTree>
    <p:extLst>
      <p:ext uri="{BB962C8B-B14F-4D97-AF65-F5344CB8AC3E}">
        <p14:creationId xmlns:p14="http://schemas.microsoft.com/office/powerpoint/2010/main" val="723471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Types of Inequality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6CC0ED-5DE8-9C19-44DE-B99CFB91BF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1912171"/>
              </p:ext>
            </p:extLst>
          </p:nvPr>
        </p:nvGraphicFramePr>
        <p:xfrm>
          <a:off x="1156996" y="1800808"/>
          <a:ext cx="10579392" cy="4692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FD1B364-B499-9DDB-6DF3-4DF638577150}"/>
              </a:ext>
            </a:extLst>
          </p:cNvPr>
          <p:cNvSpPr txBox="1"/>
          <p:nvPr/>
        </p:nvSpPr>
        <p:spPr>
          <a:xfrm>
            <a:off x="5538917" y="6351600"/>
            <a:ext cx="61115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5760" lvl="1" indent="0" algn="r">
              <a:buNone/>
            </a:pPr>
            <a:r>
              <a:rPr lang="en-GB" sz="1800" dirty="0"/>
              <a:t>(Walsh,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612146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Equality of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Equal access to the chance of obtaining society’s prizes on the basis of:</a:t>
            </a:r>
          </a:p>
          <a:p>
            <a:pPr lvl="1"/>
            <a:r>
              <a:rPr lang="en-GB" dirty="0"/>
              <a:t>Merit </a:t>
            </a:r>
          </a:p>
          <a:p>
            <a:pPr lvl="2"/>
            <a:r>
              <a:rPr lang="en-GB" dirty="0"/>
              <a:t>rather than Social Background</a:t>
            </a:r>
          </a:p>
          <a:p>
            <a:pPr lvl="3"/>
            <a:r>
              <a:rPr lang="en-GB" dirty="0"/>
              <a:t>E.g. good education, decent income, healthy life etc. </a:t>
            </a:r>
          </a:p>
          <a:p>
            <a:pPr lvl="1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0CFE69-07CA-8811-ECD0-C3F69B9A382C}"/>
              </a:ext>
            </a:extLst>
          </p:cNvPr>
          <p:cNvSpPr txBox="1"/>
          <p:nvPr/>
        </p:nvSpPr>
        <p:spPr>
          <a:xfrm>
            <a:off x="6904653" y="6381649"/>
            <a:ext cx="43207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 algn="r">
              <a:buNone/>
            </a:pPr>
            <a:r>
              <a:rPr lang="en-GB" sz="1400" dirty="0"/>
              <a:t>(Walsh,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271385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Inequality of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Unequal access to the chance of obtaining society’s prices </a:t>
            </a:r>
          </a:p>
          <a:p>
            <a:pPr lvl="1"/>
            <a:r>
              <a:rPr lang="en-GB" dirty="0"/>
              <a:t>Owing to </a:t>
            </a:r>
          </a:p>
          <a:p>
            <a:pPr lvl="2"/>
            <a:r>
              <a:rPr lang="en-GB" dirty="0"/>
              <a:t>Social Background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646759-679A-694E-E137-C4966A9A0A02}"/>
              </a:ext>
            </a:extLst>
          </p:cNvPr>
          <p:cNvSpPr txBox="1"/>
          <p:nvPr/>
        </p:nvSpPr>
        <p:spPr>
          <a:xfrm>
            <a:off x="5114802" y="6423762"/>
            <a:ext cx="61022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 algn="r">
              <a:buNone/>
            </a:pPr>
            <a:r>
              <a:rPr lang="en-GB" sz="1400" dirty="0"/>
              <a:t>(Walsh,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244263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/>
              <a:t>Equality of Condition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Refers to equal access to society’s prizes for everyone, </a:t>
            </a:r>
          </a:p>
          <a:p>
            <a:pPr lvl="1"/>
            <a:r>
              <a:rPr lang="en-GB" dirty="0"/>
              <a:t>Irrespective of </a:t>
            </a:r>
          </a:p>
          <a:p>
            <a:pPr lvl="2"/>
            <a:r>
              <a:rPr lang="en-GB" dirty="0"/>
              <a:t>Social Background </a:t>
            </a:r>
          </a:p>
          <a:p>
            <a:pPr lvl="2"/>
            <a:r>
              <a:rPr lang="en-GB" dirty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F47878-9893-5A81-73FE-9A3556DFEE85}"/>
              </a:ext>
            </a:extLst>
          </p:cNvPr>
          <p:cNvSpPr txBox="1"/>
          <p:nvPr/>
        </p:nvSpPr>
        <p:spPr>
          <a:xfrm>
            <a:off x="5249026" y="6350695"/>
            <a:ext cx="61022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 algn="r">
              <a:buNone/>
            </a:pPr>
            <a:r>
              <a:rPr lang="en-GB" sz="1400"/>
              <a:t>(Walsh, Stevens &amp; Moore, 2000, P. 62).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8407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Inequality of Condition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Refers to unequal access to society’s prizes </a:t>
            </a:r>
          </a:p>
          <a:p>
            <a:pPr lvl="1"/>
            <a:r>
              <a:rPr lang="en-GB" dirty="0"/>
              <a:t>Owing to </a:t>
            </a:r>
          </a:p>
          <a:p>
            <a:pPr lvl="2"/>
            <a:r>
              <a:rPr lang="en-GB" dirty="0"/>
              <a:t>Social Background </a:t>
            </a:r>
          </a:p>
          <a:p>
            <a:pPr lvl="2"/>
            <a:r>
              <a:rPr lang="en-GB" dirty="0"/>
              <a:t>or Merit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pPr lvl="2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7F8146-089E-425F-356F-2586C02E3160}"/>
              </a:ext>
            </a:extLst>
          </p:cNvPr>
          <p:cNvSpPr txBox="1"/>
          <p:nvPr/>
        </p:nvSpPr>
        <p:spPr>
          <a:xfrm>
            <a:off x="7260889" y="6479441"/>
            <a:ext cx="424880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>
              <a:buNone/>
            </a:pPr>
            <a:r>
              <a:rPr lang="en-GB" sz="1400" dirty="0"/>
              <a:t>(Walsh, Stevens &amp; Moore, 2000, P. 62).</a:t>
            </a:r>
          </a:p>
        </p:txBody>
      </p:sp>
    </p:spTree>
    <p:extLst>
      <p:ext uri="{BB962C8B-B14F-4D97-AF65-F5344CB8AC3E}">
        <p14:creationId xmlns:p14="http://schemas.microsoft.com/office/powerpoint/2010/main" val="145926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US"/>
              <a:t>Social Reproduction </a:t>
            </a:r>
            <a:br>
              <a:rPr lang="en-US"/>
            </a:br>
            <a:r>
              <a:rPr lang="en-US"/>
              <a:t>of Inequality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The process involved in 	</a:t>
            </a:r>
          </a:p>
          <a:p>
            <a:pPr lvl="1"/>
            <a:r>
              <a:rPr lang="en-GB" dirty="0"/>
              <a:t>Maintaining people position in society</a:t>
            </a:r>
          </a:p>
          <a:p>
            <a:pPr lvl="2"/>
            <a:r>
              <a:rPr lang="en-GB" dirty="0"/>
              <a:t>and</a:t>
            </a:r>
          </a:p>
          <a:p>
            <a:pPr lvl="1"/>
            <a:r>
              <a:rPr lang="en-GB" dirty="0"/>
              <a:t>Reproducing people position in society</a:t>
            </a:r>
          </a:p>
          <a:p>
            <a:r>
              <a:rPr lang="en-GB" dirty="0"/>
              <a:t>Specifically the labouring population,</a:t>
            </a:r>
          </a:p>
          <a:p>
            <a:pPr lvl="1"/>
            <a:r>
              <a:rPr lang="en-GB" dirty="0"/>
              <a:t>and their labour power </a:t>
            </a:r>
          </a:p>
          <a:p>
            <a:pPr lvl="2"/>
            <a:r>
              <a:rPr lang="en-GB" dirty="0"/>
              <a:t>on a daily (intra)</a:t>
            </a:r>
          </a:p>
          <a:p>
            <a:pPr lvl="2"/>
            <a:r>
              <a:rPr lang="en-GB" dirty="0"/>
              <a:t>and generational basis (inter)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C81914-C768-E447-9016-48C736FC800E}"/>
              </a:ext>
            </a:extLst>
          </p:cNvPr>
          <p:cNvSpPr txBox="1"/>
          <p:nvPr/>
        </p:nvSpPr>
        <p:spPr>
          <a:xfrm>
            <a:off x="4929118" y="6049370"/>
            <a:ext cx="61348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5760" lvl="1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Laslett</a:t>
            </a:r>
            <a:r>
              <a:rPr lang="en-GB" sz="1800" dirty="0"/>
              <a:t> &amp; Brenner, 1989; Clarke, 2000 </a:t>
            </a:r>
            <a:r>
              <a:rPr lang="en-GB" sz="1800" i="1" dirty="0"/>
              <a:t>cited in </a:t>
            </a:r>
            <a:r>
              <a:rPr lang="en-GB" sz="1800" dirty="0"/>
              <a:t> Luxton &amp; </a:t>
            </a:r>
            <a:r>
              <a:rPr lang="en-GB" sz="1800" dirty="0" err="1"/>
              <a:t>Bezanson</a:t>
            </a:r>
            <a:r>
              <a:rPr lang="en-GB" sz="1800" dirty="0"/>
              <a:t>, 2006, p. 3).</a:t>
            </a:r>
          </a:p>
        </p:txBody>
      </p:sp>
    </p:spTree>
    <p:extLst>
      <p:ext uri="{BB962C8B-B14F-4D97-AF65-F5344CB8AC3E}">
        <p14:creationId xmlns:p14="http://schemas.microsoft.com/office/powerpoint/2010/main" val="352919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/>
          <a:lstStyle/>
          <a:p>
            <a:r>
              <a:rPr lang="en-GB" dirty="0"/>
              <a:t>Social Reproduction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7408" y="1800662"/>
            <a:ext cx="7956550" cy="4667250"/>
          </a:xfrm>
        </p:spPr>
        <p:txBody>
          <a:bodyPr>
            <a:normAutofit/>
          </a:bodyPr>
          <a:lstStyle/>
          <a:p>
            <a:r>
              <a:rPr lang="en-GB" dirty="0"/>
              <a:t>Involves provision of and access to: </a:t>
            </a:r>
          </a:p>
          <a:p>
            <a:pPr lvl="1"/>
            <a:r>
              <a:rPr lang="en-GB" dirty="0"/>
              <a:t>Food</a:t>
            </a:r>
          </a:p>
          <a:p>
            <a:pPr lvl="1"/>
            <a:r>
              <a:rPr lang="en-GB" dirty="0"/>
              <a:t>Clothing</a:t>
            </a:r>
          </a:p>
          <a:p>
            <a:pPr lvl="1"/>
            <a:r>
              <a:rPr lang="en-GB" dirty="0"/>
              <a:t>Shelter</a:t>
            </a:r>
          </a:p>
          <a:p>
            <a:pPr lvl="1"/>
            <a:r>
              <a:rPr lang="en-GB" dirty="0"/>
              <a:t>Basic safety</a:t>
            </a:r>
          </a:p>
          <a:p>
            <a:pPr lvl="1"/>
            <a:r>
              <a:rPr lang="en-GB" dirty="0"/>
              <a:t>Health care</a:t>
            </a:r>
          </a:p>
          <a:p>
            <a:pPr lvl="1"/>
            <a:r>
              <a:rPr lang="en-GB" dirty="0"/>
              <a:t>Jobs</a:t>
            </a:r>
          </a:p>
          <a:p>
            <a:pPr lvl="1"/>
            <a:r>
              <a:rPr lang="en-GB" dirty="0"/>
              <a:t>Leisure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6363824" y="1841535"/>
            <a:ext cx="5500268" cy="3651232"/>
          </a:xfrm>
          <a:prstGeom prst="rect">
            <a:avLst/>
          </a:prstGeom>
        </p:spPr>
        <p:txBody>
          <a:bodyPr>
            <a:normAutofit/>
          </a:bodyPr>
          <a:lstStyle/>
          <a:p>
            <a:pPr lvl="1"/>
            <a:r>
              <a:rPr lang="en-GB" sz="2800" dirty="0"/>
              <a:t>Alongside the development and transmission of:</a:t>
            </a:r>
          </a:p>
          <a:p>
            <a:pPr lvl="2"/>
            <a:r>
              <a:rPr lang="en-GB" sz="2400" dirty="0"/>
              <a:t>Knowledge</a:t>
            </a:r>
          </a:p>
          <a:p>
            <a:pPr lvl="2"/>
            <a:r>
              <a:rPr lang="en-GB" sz="2400" dirty="0"/>
              <a:t>Social values &amp; norms</a:t>
            </a:r>
          </a:p>
          <a:p>
            <a:pPr lvl="2"/>
            <a:r>
              <a:rPr lang="en-GB" sz="2400" dirty="0"/>
              <a:t>Cultural practices </a:t>
            </a:r>
          </a:p>
          <a:p>
            <a:pPr lvl="2"/>
            <a:r>
              <a:rPr lang="en-GB" sz="2400" dirty="0"/>
              <a:t>Construction of individual and collective identities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2AA320-054B-2B90-253D-AEE51B149C9E}"/>
              </a:ext>
            </a:extLst>
          </p:cNvPr>
          <p:cNvSpPr txBox="1"/>
          <p:nvPr/>
        </p:nvSpPr>
        <p:spPr>
          <a:xfrm>
            <a:off x="6686026" y="6283246"/>
            <a:ext cx="6140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>
              <a:buNone/>
            </a:pPr>
            <a:r>
              <a:rPr lang="en-GB" dirty="0"/>
              <a:t>(Luxton &amp; </a:t>
            </a:r>
            <a:r>
              <a:rPr lang="en-GB" dirty="0" err="1"/>
              <a:t>Bezanson</a:t>
            </a:r>
            <a:r>
              <a:rPr lang="en-GB" dirty="0"/>
              <a:t>, 2006, p. 4)</a:t>
            </a:r>
          </a:p>
        </p:txBody>
      </p:sp>
    </p:spTree>
    <p:extLst>
      <p:ext uri="{BB962C8B-B14F-4D97-AF65-F5344CB8AC3E}">
        <p14:creationId xmlns:p14="http://schemas.microsoft.com/office/powerpoint/2010/main" val="258872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Who’s Involved</a:t>
            </a:r>
            <a:br>
              <a:rPr lang="en-GB" dirty="0"/>
            </a:br>
            <a:r>
              <a:rPr lang="en-GB" dirty="0"/>
              <a:t>in Social Reproduction?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Social Reproduction is dynamic and includes</a:t>
            </a:r>
          </a:p>
          <a:p>
            <a:pPr lvl="1"/>
            <a:r>
              <a:rPr lang="en-GB" dirty="0"/>
              <a:t>Various actors</a:t>
            </a:r>
          </a:p>
          <a:p>
            <a:pPr lvl="1"/>
            <a:r>
              <a:rPr lang="en-GB" dirty="0"/>
              <a:t>Various institutions</a:t>
            </a:r>
          </a:p>
          <a:p>
            <a:pPr lvl="2"/>
            <a:r>
              <a:rPr lang="en-GB" dirty="0"/>
              <a:t>E.g. states can underwrite the costs associated with providing care to the frail elderly</a:t>
            </a:r>
          </a:p>
          <a:p>
            <a:pPr lvl="3"/>
            <a:r>
              <a:rPr lang="en-GB" dirty="0"/>
              <a:t>Or</a:t>
            </a:r>
          </a:p>
          <a:p>
            <a:pPr lvl="2"/>
            <a:r>
              <a:rPr lang="en-GB" dirty="0"/>
              <a:t>Leave such care to the private market</a:t>
            </a:r>
          </a:p>
          <a:p>
            <a:pPr lvl="3"/>
            <a:r>
              <a:rPr lang="en-GB" dirty="0"/>
              <a:t>Or</a:t>
            </a:r>
          </a:p>
          <a:p>
            <a:pPr lvl="2"/>
            <a:r>
              <a:rPr lang="en-GB" dirty="0"/>
              <a:t>Leave such care to the unpaid labour of the family</a:t>
            </a:r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17FE1-AEE6-33AE-2959-2D75F930A1AF}"/>
              </a:ext>
            </a:extLst>
          </p:cNvPr>
          <p:cNvSpPr txBox="1"/>
          <p:nvPr/>
        </p:nvSpPr>
        <p:spPr>
          <a:xfrm>
            <a:off x="7017390" y="6455643"/>
            <a:ext cx="449230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>
              <a:buNone/>
            </a:pPr>
            <a:r>
              <a:rPr lang="en-GB" dirty="0"/>
              <a:t>(Luxton &amp; </a:t>
            </a:r>
            <a:r>
              <a:rPr lang="en-GB" dirty="0" err="1"/>
              <a:t>Bezanson</a:t>
            </a:r>
            <a:r>
              <a:rPr lang="en-GB" dirty="0"/>
              <a:t>, 2006, p. 4)</a:t>
            </a:r>
          </a:p>
        </p:txBody>
      </p:sp>
    </p:spTree>
    <p:extLst>
      <p:ext uri="{BB962C8B-B14F-4D97-AF65-F5344CB8AC3E}">
        <p14:creationId xmlns:p14="http://schemas.microsoft.com/office/powerpoint/2010/main" val="371957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Cultural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considered socially acceptable (norms and values) will vary culturally and historically</a:t>
            </a:r>
          </a:p>
          <a:p>
            <a:pPr lvl="1"/>
            <a:r>
              <a:rPr lang="en-GB" dirty="0"/>
              <a:t>But reflects the POWER in society</a:t>
            </a:r>
          </a:p>
          <a:p>
            <a:pPr lvl="2"/>
            <a:r>
              <a:rPr lang="en-GB" dirty="0"/>
              <a:t>Including gender, race, class, ethnicity etc.</a:t>
            </a:r>
          </a:p>
          <a:p>
            <a:pPr lvl="2"/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3E0760-A94C-D9F4-B278-99EE245F87E2}"/>
              </a:ext>
            </a:extLst>
          </p:cNvPr>
          <p:cNvSpPr txBox="1"/>
          <p:nvPr/>
        </p:nvSpPr>
        <p:spPr>
          <a:xfrm>
            <a:off x="6951697" y="6049370"/>
            <a:ext cx="43748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/>
            <a:endParaRPr lang="en-GB" dirty="0"/>
          </a:p>
          <a:p>
            <a:pPr marL="685800" lvl="2" indent="0">
              <a:buNone/>
            </a:pPr>
            <a:r>
              <a:rPr lang="en-GB" dirty="0"/>
              <a:t>(Luxton &amp; </a:t>
            </a:r>
            <a:r>
              <a:rPr lang="en-GB" dirty="0" err="1"/>
              <a:t>Bezanson</a:t>
            </a:r>
            <a:r>
              <a:rPr lang="en-GB" dirty="0"/>
              <a:t>, 2006, p. 4)</a:t>
            </a:r>
          </a:p>
        </p:txBody>
      </p:sp>
    </p:spTree>
    <p:extLst>
      <p:ext uri="{BB962C8B-B14F-4D97-AF65-F5344CB8AC3E}">
        <p14:creationId xmlns:p14="http://schemas.microsoft.com/office/powerpoint/2010/main" val="1924004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Habitus, Agency </a:t>
            </a:r>
            <a:br>
              <a:rPr lang="en-GB" dirty="0"/>
            </a:br>
            <a:r>
              <a:rPr lang="en-GB" dirty="0"/>
              <a:t>&amp; Social Reproduction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Links between</a:t>
            </a:r>
          </a:p>
          <a:p>
            <a:pPr lvl="1"/>
            <a:r>
              <a:rPr lang="en-GB" dirty="0"/>
              <a:t>Individuals</a:t>
            </a:r>
          </a:p>
          <a:p>
            <a:pPr lvl="2"/>
            <a:r>
              <a:rPr lang="en-GB" dirty="0"/>
              <a:t>Agency</a:t>
            </a:r>
          </a:p>
          <a:p>
            <a:pPr lvl="1"/>
            <a:r>
              <a:rPr lang="en-GB" dirty="0"/>
              <a:t>Wider social environment</a:t>
            </a:r>
          </a:p>
          <a:p>
            <a:pPr lvl="2"/>
            <a:r>
              <a:rPr lang="en-GB" dirty="0"/>
              <a:t>Systems &amp; structures</a:t>
            </a:r>
          </a:p>
          <a:p>
            <a:pPr lvl="1"/>
            <a:r>
              <a:rPr lang="en-GB" dirty="0"/>
              <a:t>Habitus </a:t>
            </a:r>
          </a:p>
          <a:p>
            <a:pPr lvl="2"/>
            <a:r>
              <a:rPr lang="en-GB" dirty="0"/>
              <a:t>The durable motivations, perceptions and form so knowledge that people carry around in their heads as a result of living in particular social environments and that predispose them to act in certain ways </a:t>
            </a:r>
          </a:p>
          <a:p>
            <a:pPr lvl="2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E327FB-13AF-B0CC-9D0B-33A547DF18D0}"/>
              </a:ext>
            </a:extLst>
          </p:cNvPr>
          <p:cNvSpPr txBox="1"/>
          <p:nvPr/>
        </p:nvSpPr>
        <p:spPr>
          <a:xfrm>
            <a:off x="5039301" y="6307574"/>
            <a:ext cx="61022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85800" lvl="2" indent="0" algn="r">
              <a:buNone/>
            </a:pPr>
            <a:r>
              <a:rPr lang="en-GB" sz="1800" dirty="0"/>
              <a:t>(Bourdieu, </a:t>
            </a:r>
            <a:r>
              <a:rPr lang="en-GB" sz="1800" i="1" dirty="0"/>
              <a:t>cited in </a:t>
            </a:r>
            <a:r>
              <a:rPr lang="en-GB" sz="1800" dirty="0" err="1"/>
              <a:t>Layder</a:t>
            </a:r>
            <a:r>
              <a:rPr lang="en-GB" sz="1800" dirty="0"/>
              <a:t>, p. 236)</a:t>
            </a:r>
          </a:p>
        </p:txBody>
      </p:sp>
    </p:spTree>
    <p:extLst>
      <p:ext uri="{BB962C8B-B14F-4D97-AF65-F5344CB8AC3E}">
        <p14:creationId xmlns:p14="http://schemas.microsoft.com/office/powerpoint/2010/main" val="2668646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Habitus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Reflects the way in which individuals’ social backgrounds are represented in their mental make-up and general orientation to the world</a:t>
            </a:r>
          </a:p>
          <a:p>
            <a:endParaRPr lang="en-GB" dirty="0"/>
          </a:p>
          <a:p>
            <a:r>
              <a:rPr lang="en-GB" dirty="0"/>
              <a:t>This allows them to deal with situation as they arise in terms of their own personal styles and biographies</a:t>
            </a:r>
          </a:p>
          <a:p>
            <a:pPr lvl="1"/>
            <a:r>
              <a:rPr lang="en-GB" dirty="0"/>
              <a:t>Not just following social structures and systems</a:t>
            </a:r>
          </a:p>
          <a:p>
            <a:pPr lvl="1"/>
            <a:r>
              <a:rPr lang="en-GB" dirty="0"/>
              <a:t>Not just subjective intension</a:t>
            </a:r>
          </a:p>
          <a:p>
            <a:pPr lvl="1"/>
            <a:endParaRPr lang="en-GB" dirty="0"/>
          </a:p>
          <a:p>
            <a:r>
              <a:rPr lang="en-GB" dirty="0"/>
              <a:t>Habitus allows improvisation within the limits set by their social environments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7843CA-5C43-F8DB-DEEA-48035E98B92E}"/>
              </a:ext>
            </a:extLst>
          </p:cNvPr>
          <p:cNvSpPr txBox="1"/>
          <p:nvPr/>
        </p:nvSpPr>
        <p:spPr>
          <a:xfrm>
            <a:off x="5767139" y="6461211"/>
            <a:ext cx="19220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Layder</a:t>
            </a:r>
            <a:r>
              <a:rPr lang="en-GB" dirty="0"/>
              <a:t>, p.237).</a:t>
            </a:r>
          </a:p>
        </p:txBody>
      </p:sp>
    </p:spTree>
    <p:extLst>
      <p:ext uri="{BB962C8B-B14F-4D97-AF65-F5344CB8AC3E}">
        <p14:creationId xmlns:p14="http://schemas.microsoft.com/office/powerpoint/2010/main" val="100517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 . . 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class background </a:t>
            </a:r>
          </a:p>
          <a:p>
            <a:pPr lvl="1"/>
            <a:r>
              <a:rPr lang="en-GB" dirty="0"/>
              <a:t>Influences one's habits and dispositions</a:t>
            </a:r>
          </a:p>
          <a:p>
            <a:pPr lvl="1"/>
            <a:r>
              <a:rPr lang="en-GB" dirty="0"/>
              <a:t>As does participation in any social group</a:t>
            </a:r>
          </a:p>
          <a:p>
            <a:pPr lvl="2"/>
            <a:r>
              <a:rPr lang="en-GB" dirty="0"/>
              <a:t>Such as an occupational group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94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Social reproduction | Social Inequality | MCAT | Khan Academy">
            <a:hlinkClick r:id="" action="ppaction://media"/>
            <a:extLst>
              <a:ext uri="{FF2B5EF4-FFF2-40B4-BE49-F238E27FC236}">
                <a16:creationId xmlns:a16="http://schemas.microsoft.com/office/drawing/2014/main" id="{1B28173A-4577-9B6B-D549-21187A669C9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18406" y="946000"/>
            <a:ext cx="9535886" cy="538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29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FB59D-F48B-2E07-7A61-D2A2934FE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295B5-E200-9E00-B594-950E78F86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Let’s talk about the video</a:t>
            </a:r>
          </a:p>
        </p:txBody>
      </p:sp>
    </p:spTree>
    <p:extLst>
      <p:ext uri="{BB962C8B-B14F-4D97-AF65-F5344CB8AC3E}">
        <p14:creationId xmlns:p14="http://schemas.microsoft.com/office/powerpoint/2010/main" val="31411078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/>
              <a:t>Income Inequality &amp;</a:t>
            </a:r>
            <a:br>
              <a:rPr lang="en-GB"/>
            </a:br>
            <a:r>
              <a:rPr lang="en-GB"/>
              <a:t>Social Reproduction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>
            <a:normAutofit/>
          </a:bodyPr>
          <a:lstStyle/>
          <a:p>
            <a:r>
              <a:rPr lang="en-GB" dirty="0"/>
              <a:t>Income supports the social reproduction of inequality in society</a:t>
            </a:r>
          </a:p>
          <a:p>
            <a:pPr lvl="1"/>
            <a:r>
              <a:rPr lang="en-GB" dirty="0"/>
              <a:t>Within a generation (intra)</a:t>
            </a:r>
          </a:p>
          <a:p>
            <a:pPr lvl="1"/>
            <a:r>
              <a:rPr lang="en-GB" dirty="0"/>
              <a:t>Between generations (inter)</a:t>
            </a:r>
          </a:p>
          <a:p>
            <a:pPr lvl="1"/>
            <a:endParaRPr lang="en-GB" dirty="0"/>
          </a:p>
          <a:p>
            <a:r>
              <a:rPr lang="en-GB" dirty="0"/>
              <a:t>This is called </a:t>
            </a:r>
          </a:p>
          <a:p>
            <a:pPr lvl="1"/>
            <a:r>
              <a:rPr lang="en-GB" dirty="0"/>
              <a:t>Meritocracy</a:t>
            </a:r>
          </a:p>
          <a:p>
            <a:r>
              <a:rPr lang="en-GB" dirty="0"/>
              <a:t>And is linked to </a:t>
            </a:r>
          </a:p>
          <a:p>
            <a:pPr lvl="1"/>
            <a:r>
              <a:rPr lang="en-GB" dirty="0"/>
              <a:t>Social Mobility </a:t>
            </a:r>
          </a:p>
        </p:txBody>
      </p:sp>
    </p:spTree>
    <p:extLst>
      <p:ext uri="{BB962C8B-B14F-4D97-AF65-F5344CB8AC3E}">
        <p14:creationId xmlns:p14="http://schemas.microsoft.com/office/powerpoint/2010/main" val="180488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is the </a:t>
            </a:r>
            <a:br>
              <a:rPr lang="en-US"/>
            </a:br>
            <a:r>
              <a:rPr lang="en-US"/>
              <a:t>Theory of Meritocracy?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BB718-D3AB-CD10-7803-774ACF3D3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Young (1958 </a:t>
            </a:r>
            <a:r>
              <a:rPr lang="en-US" i="1" dirty="0"/>
              <a:t>cited in </a:t>
            </a:r>
            <a:r>
              <a:rPr lang="en-GB" dirty="0"/>
              <a:t>Lareau &amp; Conley, 2008, p.93) coined the phrase Meritocracy in the 1950s</a:t>
            </a:r>
            <a:endParaRPr lang="en-US" dirty="0"/>
          </a:p>
          <a:p>
            <a:pPr lvl="1"/>
            <a:r>
              <a:rPr lang="en-GB" dirty="0"/>
              <a:t>IQ plus Effort</a:t>
            </a:r>
            <a:endParaRPr lang="en-US" dirty="0"/>
          </a:p>
          <a:p>
            <a:pPr lvl="0"/>
            <a:r>
              <a:rPr lang="en-US" dirty="0"/>
              <a:t>MacLeod (</a:t>
            </a:r>
            <a:r>
              <a:rPr lang="en-US" i="1" dirty="0"/>
              <a:t>cited in </a:t>
            </a:r>
            <a:r>
              <a:rPr lang="en-US" dirty="0" err="1"/>
              <a:t>Mehan</a:t>
            </a:r>
            <a:r>
              <a:rPr lang="en-US" dirty="0"/>
              <a:t> </a:t>
            </a:r>
            <a:r>
              <a:rPr lang="en-US" i="1" dirty="0"/>
              <a:t>et al, </a:t>
            </a:r>
            <a:r>
              <a:rPr lang="en-US" dirty="0"/>
              <a:t>1999, p. 204) calls it the achievement ideology</a:t>
            </a:r>
          </a:p>
          <a:p>
            <a:pPr lvl="1"/>
            <a:r>
              <a:rPr lang="en-US" dirty="0"/>
              <a:t>People can, and in some peoples’ minds should, get on in this world if they have</a:t>
            </a:r>
          </a:p>
          <a:p>
            <a:pPr lvl="2"/>
            <a:r>
              <a:rPr lang="en-US" dirty="0"/>
              <a:t>Effort</a:t>
            </a:r>
          </a:p>
          <a:p>
            <a:pPr lvl="2"/>
            <a:r>
              <a:rPr lang="en-US" dirty="0"/>
              <a:t>Merit (ability) </a:t>
            </a:r>
          </a:p>
          <a:p>
            <a:pPr lvl="0"/>
            <a:r>
              <a:rPr lang="en-US" dirty="0"/>
              <a:t>Is meritocracy ‘value free’?</a:t>
            </a:r>
          </a:p>
          <a:p>
            <a:pPr lvl="0"/>
            <a:r>
              <a:rPr lang="en-US" dirty="0"/>
              <a:t>Is meritocracy ‘fair’?</a:t>
            </a:r>
          </a:p>
          <a:p>
            <a:pPr lvl="0"/>
            <a:r>
              <a:rPr lang="en-US" dirty="0"/>
              <a:t>Does meritocracy support ‘equality’?</a:t>
            </a:r>
          </a:p>
        </p:txBody>
      </p:sp>
    </p:spTree>
    <p:extLst>
      <p:ext uri="{BB962C8B-B14F-4D97-AF65-F5344CB8AC3E}">
        <p14:creationId xmlns:p14="http://schemas.microsoft.com/office/powerpoint/2010/main" val="268133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DEBF0-B3BF-C811-172D-EF62366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554" y="365125"/>
            <a:ext cx="6068815" cy="1325563"/>
          </a:xfrm>
        </p:spPr>
        <p:txBody>
          <a:bodyPr/>
          <a:lstStyle/>
          <a:p>
            <a:r>
              <a:rPr lang="en-GB" dirty="0"/>
              <a:t>Gilbert Kahl Model </a:t>
            </a:r>
          </a:p>
        </p:txBody>
      </p:sp>
      <p:graphicFrame>
        <p:nvGraphicFramePr>
          <p:cNvPr id="5125" name="Content Placeholder 6">
            <a:extLst>
              <a:ext uri="{FF2B5EF4-FFF2-40B4-BE49-F238E27FC236}">
                <a16:creationId xmlns:a16="http://schemas.microsoft.com/office/drawing/2014/main" id="{7B1CB8C3-0700-27DF-A72B-D1BFDC58DB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155311"/>
              </p:ext>
            </p:extLst>
          </p:nvPr>
        </p:nvGraphicFramePr>
        <p:xfrm>
          <a:off x="6469810" y="2044461"/>
          <a:ext cx="4964634" cy="3654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351AFE5-D8C7-DBF5-5A10-A7BC620919AF}"/>
              </a:ext>
            </a:extLst>
          </p:cNvPr>
          <p:cNvSpPr txBox="1"/>
          <p:nvPr/>
        </p:nvSpPr>
        <p:spPr>
          <a:xfrm>
            <a:off x="1377820" y="6253064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(Gilbert, 2011, 14).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FD38366-2AB9-D03C-47F6-14ACBFE5C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872" y="1139511"/>
            <a:ext cx="4408394" cy="495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16692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Two Important Terms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20200" y="6443146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(Gilbert, 2011, 14)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B4667430-1D42-E0E6-004C-963C68E894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237072"/>
              </p:ext>
            </p:extLst>
          </p:nvPr>
        </p:nvGraphicFramePr>
        <p:xfrm>
          <a:off x="3780148" y="1825625"/>
          <a:ext cx="7956222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17182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dirty="0"/>
              <a:t>Marxist Explanations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US" dirty="0"/>
              <a:t>The structure of the capitalist economy takes precedence over human action or agency</a:t>
            </a:r>
          </a:p>
          <a:p>
            <a:pPr>
              <a:spcBef>
                <a:spcPct val="0"/>
              </a:spcBef>
            </a:pPr>
            <a:r>
              <a:rPr lang="en-US" dirty="0"/>
              <a:t>Capitalism requires people to take on different work roles</a:t>
            </a:r>
          </a:p>
          <a:p>
            <a:pPr lvl="1">
              <a:spcBef>
                <a:spcPct val="0"/>
              </a:spcBef>
            </a:pPr>
            <a:r>
              <a:rPr lang="en-US" dirty="0"/>
              <a:t>thus, different sets of skills, knowledge, and dispositions</a:t>
            </a:r>
          </a:p>
          <a:p>
            <a:pPr>
              <a:spcBef>
                <a:spcPct val="0"/>
              </a:spcBef>
            </a:pPr>
            <a:r>
              <a:rPr lang="en-US" dirty="0"/>
              <a:t>Which are valued differently</a:t>
            </a:r>
          </a:p>
          <a:p>
            <a:pPr lvl="1">
              <a:spcBef>
                <a:spcPct val="0"/>
              </a:spcBef>
            </a:pPr>
            <a:r>
              <a:rPr lang="en-US" dirty="0"/>
              <a:t>receive different levels of wages</a:t>
            </a:r>
          </a:p>
          <a:p>
            <a:pPr>
              <a:spcBef>
                <a:spcPct val="0"/>
              </a:spcBef>
            </a:pPr>
            <a:r>
              <a:rPr lang="en-US" dirty="0"/>
              <a:t>A reserve labor force </a:t>
            </a:r>
          </a:p>
          <a:p>
            <a:pPr lvl="1">
              <a:spcBef>
                <a:spcPct val="0"/>
              </a:spcBef>
            </a:pPr>
            <a:r>
              <a:rPr lang="en-US" dirty="0"/>
              <a:t>both skilled and unskilled</a:t>
            </a:r>
          </a:p>
          <a:p>
            <a:pPr>
              <a:spcBef>
                <a:spcPct val="0"/>
              </a:spcBef>
            </a:pPr>
            <a:r>
              <a:rPr lang="en-US" dirty="0"/>
              <a:t>Keeps wages low</a:t>
            </a:r>
          </a:p>
          <a:p>
            <a:pPr lvl="1">
              <a:spcBef>
                <a:spcPct val="0"/>
              </a:spcBef>
            </a:pPr>
            <a:r>
              <a:rPr lang="en-US" dirty="0"/>
              <a:t>for capitalists’ profit</a:t>
            </a:r>
          </a:p>
          <a:p>
            <a:pPr lvl="1">
              <a:spcBef>
                <a:spcPct val="0"/>
              </a:spcBef>
            </a:pPr>
            <a:endParaRPr lang="en-US" dirty="0"/>
          </a:p>
        </p:txBody>
      </p:sp>
      <p:pic>
        <p:nvPicPr>
          <p:cNvPr id="5122" name="Picture 2" descr="Karl Marx - Wikipedia">
            <a:extLst>
              <a:ext uri="{FF2B5EF4-FFF2-40B4-BE49-F238E27FC236}">
                <a16:creationId xmlns:a16="http://schemas.microsoft.com/office/drawing/2014/main" id="{6E006759-6E45-356B-36B4-AEBFE07AE1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1106"/>
          <a:stretch/>
        </p:blipFill>
        <p:spPr bwMode="auto">
          <a:xfrm>
            <a:off x="526232" y="1932316"/>
            <a:ext cx="2974573" cy="334704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58D8AC-2896-DF23-DCE4-0EEC6050ADF4}"/>
              </a:ext>
            </a:extLst>
          </p:cNvPr>
          <p:cNvSpPr txBox="1"/>
          <p:nvPr/>
        </p:nvSpPr>
        <p:spPr>
          <a:xfrm>
            <a:off x="8020665" y="6318913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</a:t>
            </a:r>
            <a:r>
              <a:rPr lang="en-GB" dirty="0" err="1"/>
              <a:t>Robotham</a:t>
            </a:r>
            <a:r>
              <a:rPr lang="en-GB" dirty="0"/>
              <a:t>, 2005, p.14).</a:t>
            </a:r>
          </a:p>
        </p:txBody>
      </p:sp>
    </p:spTree>
    <p:extLst>
      <p:ext uri="{BB962C8B-B14F-4D97-AF65-F5344CB8AC3E}">
        <p14:creationId xmlns:p14="http://schemas.microsoft.com/office/powerpoint/2010/main" val="123412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Marxist Explanations: </a:t>
            </a:r>
            <a:br>
              <a:rPr lang="en-US"/>
            </a:br>
            <a:r>
              <a:rPr lang="en-US"/>
              <a:t>What is the role of schools?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Bowles and Gintis (1976, p.9) say that schools are training young people for their future economic and occupational position according to their current social class position</a:t>
            </a:r>
          </a:p>
        </p:txBody>
      </p:sp>
    </p:spTree>
    <p:extLst>
      <p:ext uri="{BB962C8B-B14F-4D97-AF65-F5344CB8AC3E}">
        <p14:creationId xmlns:p14="http://schemas.microsoft.com/office/powerpoint/2010/main" val="1035092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dirty="0"/>
              <a:t>Cultural and Linguistic Capital</a:t>
            </a:r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F3349E82-04A3-F8E2-B347-2BBB37FC1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5234255"/>
              </p:ext>
            </p:extLst>
          </p:nvPr>
        </p:nvGraphicFramePr>
        <p:xfrm>
          <a:off x="892830" y="1879973"/>
          <a:ext cx="10899626" cy="3956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190795" y="6025965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(Bowles and </a:t>
            </a:r>
            <a:r>
              <a:rPr lang="en-US" sz="1400" dirty="0" err="1"/>
              <a:t>Gintis</a:t>
            </a:r>
            <a:r>
              <a:rPr lang="en-US" sz="1400" dirty="0"/>
              <a:t>, 1976, p.9)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1EEF36-8FB9-88FD-97E3-19DD42910AFD}"/>
              </a:ext>
            </a:extLst>
          </p:cNvPr>
          <p:cNvSpPr txBox="1"/>
          <p:nvPr/>
        </p:nvSpPr>
        <p:spPr>
          <a:xfrm>
            <a:off x="2325453" y="6025965"/>
            <a:ext cx="61029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dirty="0"/>
              <a:t>(Bourdieu 1984)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2056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100" dirty="0"/>
              <a:t>Cultural and Linguistic Capital:</a:t>
            </a:r>
            <a:br>
              <a:rPr lang="en-US" sz="3100" dirty="0"/>
            </a:br>
            <a:r>
              <a:rPr lang="en-US" sz="3100" dirty="0"/>
              <a:t>The Role of Schools</a:t>
            </a:r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376FDE76-F6EE-076F-1C2A-D6CA755A02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570734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6" name="Picture 2" descr="Eton College - Wikipedia">
            <a:extLst>
              <a:ext uri="{FF2B5EF4-FFF2-40B4-BE49-F238E27FC236}">
                <a16:creationId xmlns:a16="http://schemas.microsoft.com/office/drawing/2014/main" id="{DF522F23-C59A-049E-CBE1-19B90FFA62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44" r="11941"/>
          <a:stretch/>
        </p:blipFill>
        <p:spPr bwMode="auto">
          <a:xfrm>
            <a:off x="639839" y="2078965"/>
            <a:ext cx="1887168" cy="364034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613568" y="6492875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400" dirty="0"/>
              <a:t>(Bowles and </a:t>
            </a:r>
            <a:r>
              <a:rPr lang="en-US" sz="1400" dirty="0" err="1"/>
              <a:t>Gintis</a:t>
            </a:r>
            <a:r>
              <a:rPr lang="en-US" sz="1400" dirty="0"/>
              <a:t>, 1976,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9383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dirty="0"/>
              <a:t>Cultural and Linguistic Capital</a:t>
            </a:r>
          </a:p>
        </p:txBody>
      </p:sp>
      <p:sp>
        <p:nvSpPr>
          <p:cNvPr id="17412" name="AutoShape 6"/>
          <p:cNvSpPr>
            <a:spLocks noChangeArrowheads="1"/>
          </p:cNvSpPr>
          <p:nvPr/>
        </p:nvSpPr>
        <p:spPr bwMode="auto">
          <a:xfrm>
            <a:off x="6019801" y="1981201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17413" name="AutoShape 7"/>
          <p:cNvSpPr>
            <a:spLocks noChangeArrowheads="1"/>
          </p:cNvSpPr>
          <p:nvPr/>
        </p:nvSpPr>
        <p:spPr bwMode="auto">
          <a:xfrm>
            <a:off x="8077201" y="3429001"/>
            <a:ext cx="485775" cy="976313"/>
          </a:xfrm>
          <a:prstGeom prst="down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AutoShape 8"/>
          <p:cNvSpPr>
            <a:spLocks noChangeArrowheads="1"/>
          </p:cNvSpPr>
          <p:nvPr/>
        </p:nvSpPr>
        <p:spPr bwMode="auto">
          <a:xfrm>
            <a:off x="5715001" y="4724401"/>
            <a:ext cx="976313" cy="485775"/>
          </a:xfrm>
          <a:prstGeom prst="lef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AutoShape 9"/>
          <p:cNvSpPr>
            <a:spLocks noChangeArrowheads="1"/>
          </p:cNvSpPr>
          <p:nvPr/>
        </p:nvSpPr>
        <p:spPr bwMode="auto">
          <a:xfrm>
            <a:off x="3581401" y="2971801"/>
            <a:ext cx="485775" cy="976313"/>
          </a:xfrm>
          <a:prstGeom prst="up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548539" y="2089761"/>
            <a:ext cx="1162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Cultural </a:t>
            </a:r>
          </a:p>
          <a:p>
            <a:pPr algn="ctr"/>
            <a:r>
              <a:rPr lang="en-GB" dirty="0"/>
              <a:t>Capital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9933" y="2173492"/>
            <a:ext cx="15552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Good </a:t>
            </a:r>
          </a:p>
          <a:p>
            <a:pPr algn="ctr"/>
            <a:r>
              <a:rPr lang="en-GB" dirty="0"/>
              <a:t>Academic</a:t>
            </a:r>
          </a:p>
          <a:p>
            <a:pPr algn="ctr"/>
            <a:r>
              <a:rPr lang="en-GB" dirty="0"/>
              <a:t>Performance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0485" y="4505622"/>
            <a:ext cx="15392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High </a:t>
            </a:r>
          </a:p>
          <a:p>
            <a:pPr algn="ctr"/>
            <a:r>
              <a:rPr lang="en-GB" dirty="0"/>
              <a:t>Educational </a:t>
            </a:r>
          </a:p>
          <a:p>
            <a:pPr algn="ctr"/>
            <a:r>
              <a:rPr lang="en-GB" dirty="0"/>
              <a:t>Credentials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436584" y="4812269"/>
            <a:ext cx="12057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Economic</a:t>
            </a:r>
          </a:p>
          <a:p>
            <a:pPr algn="ctr"/>
            <a:r>
              <a:rPr lang="en-GB" dirty="0"/>
              <a:t>Capital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4069" y="6338351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(Bowles and </a:t>
            </a:r>
            <a:r>
              <a:rPr lang="en-US" sz="1400" dirty="0" err="1"/>
              <a:t>Gintis</a:t>
            </a:r>
            <a:r>
              <a:rPr lang="en-US" sz="1400" dirty="0"/>
              <a:t>, 1976, p.9)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511027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3600" dirty="0"/>
              <a:t>Cultural and Linguistic Capital:</a:t>
            </a:r>
            <a:br>
              <a:rPr lang="en-US" sz="3600" dirty="0"/>
            </a:br>
            <a:r>
              <a:rPr lang="en-US" sz="3600" dirty="0"/>
              <a:t>The Role of Schools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33232" y="6338351"/>
            <a:ext cx="3048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(Bowles and </a:t>
            </a:r>
            <a:r>
              <a:rPr lang="en-US" sz="1400" dirty="0" err="1"/>
              <a:t>Gintis</a:t>
            </a:r>
            <a:r>
              <a:rPr lang="en-US" sz="1400" dirty="0"/>
              <a:t>, 1976, p.9)</a:t>
            </a:r>
            <a:endParaRPr lang="en-GB" sz="1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114E3CC-914E-990A-75EA-0668E81941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In other words</a:t>
            </a:r>
          </a:p>
          <a:p>
            <a:pPr lvl="1"/>
            <a:r>
              <a:rPr lang="en-US" dirty="0"/>
              <a:t>Schools look like they are neutral in evaluating students</a:t>
            </a:r>
          </a:p>
          <a:p>
            <a:pPr lvl="1"/>
            <a:r>
              <a:rPr lang="en-US" dirty="0"/>
              <a:t>But because the knowledge and dispositions</a:t>
            </a:r>
          </a:p>
          <a:p>
            <a:pPr lvl="1"/>
            <a:r>
              <a:rPr lang="en-US" dirty="0"/>
              <a:t>Their value system corresponds to the cultural capital of the dominant group</a:t>
            </a:r>
          </a:p>
          <a:p>
            <a:pPr lvl="1"/>
            <a:r>
              <a:rPr lang="en-US" dirty="0"/>
              <a:t>Students from that class perform better in schools</a:t>
            </a:r>
          </a:p>
          <a:p>
            <a:pPr lvl="1"/>
            <a:r>
              <a:rPr lang="en-US" dirty="0"/>
              <a:t>Schools require cultural resources with which only some students are endowed.</a:t>
            </a:r>
          </a:p>
          <a:p>
            <a:pPr lvl="1"/>
            <a:endParaRPr lang="en-US" dirty="0"/>
          </a:p>
          <a:p>
            <a:pPr lvl="0"/>
            <a:r>
              <a:rPr lang="en-US" dirty="0"/>
              <a:t>Schools therefore legitimate social reproduction</a:t>
            </a:r>
          </a:p>
        </p:txBody>
      </p:sp>
    </p:spTree>
    <p:extLst>
      <p:ext uri="{BB962C8B-B14F-4D97-AF65-F5344CB8AC3E}">
        <p14:creationId xmlns:p14="http://schemas.microsoft.com/office/powerpoint/2010/main" val="64742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dirty="0"/>
              <a:t>Resistance Theory</a:t>
            </a:r>
          </a:p>
        </p:txBody>
      </p:sp>
      <p:graphicFrame>
        <p:nvGraphicFramePr>
          <p:cNvPr id="22533" name="Rectangle 3">
            <a:extLst>
              <a:ext uri="{FF2B5EF4-FFF2-40B4-BE49-F238E27FC236}">
                <a16:creationId xmlns:a16="http://schemas.microsoft.com/office/drawing/2014/main" id="{9E811CB4-B4A5-7A98-7A7C-24A9EEC534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4251258"/>
              </p:ext>
            </p:extLst>
          </p:nvPr>
        </p:nvGraphicFramePr>
        <p:xfrm>
          <a:off x="3779838" y="1825625"/>
          <a:ext cx="79565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ABE0B5-4427-E4D2-E6AE-91559799893A}"/>
              </a:ext>
            </a:extLst>
          </p:cNvPr>
          <p:cNvSpPr txBox="1"/>
          <p:nvPr/>
        </p:nvSpPr>
        <p:spPr>
          <a:xfrm>
            <a:off x="8559282" y="6448664"/>
            <a:ext cx="26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(Giroux, 2001, p.24)</a:t>
            </a:r>
          </a:p>
        </p:txBody>
      </p:sp>
    </p:spTree>
    <p:extLst>
      <p:ext uri="{BB962C8B-B14F-4D97-AF65-F5344CB8AC3E}">
        <p14:creationId xmlns:p14="http://schemas.microsoft.com/office/powerpoint/2010/main" val="13770556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1F3BC-3E11-6D21-770A-BF0DDC2A4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637BE-4A52-713C-AD74-968D329F4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your thought son the concepts learnt today. </a:t>
            </a:r>
          </a:p>
        </p:txBody>
      </p:sp>
    </p:spTree>
    <p:extLst>
      <p:ext uri="{BB962C8B-B14F-4D97-AF65-F5344CB8AC3E}">
        <p14:creationId xmlns:p14="http://schemas.microsoft.com/office/powerpoint/2010/main" val="41670737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 Bowles S &amp; </a:t>
            </a:r>
            <a:r>
              <a:rPr lang="en-GB" dirty="0" err="1"/>
              <a:t>Gintis</a:t>
            </a:r>
            <a:r>
              <a:rPr lang="en-GB" dirty="0"/>
              <a:t> H. (1976) </a:t>
            </a:r>
            <a:r>
              <a:rPr lang="en-GB" i="1" dirty="0"/>
              <a:t>Schooling in capitalist America: Educational reform and the  contradictions of economic life</a:t>
            </a:r>
            <a:r>
              <a:rPr lang="en-GB" dirty="0"/>
              <a:t>, New York: Basic Books, Inc.</a:t>
            </a:r>
          </a:p>
          <a:p>
            <a:r>
              <a:rPr lang="en-GB" dirty="0"/>
              <a:t>Gilbert D (2011) </a:t>
            </a:r>
            <a:r>
              <a:rPr lang="en-GB" i="1" dirty="0"/>
              <a:t>The American Class Structure in an Age of Growing Inequality, </a:t>
            </a:r>
            <a:r>
              <a:rPr lang="en-GB" dirty="0"/>
              <a:t>Thousand Oaks, California: Pine Forge press.</a:t>
            </a:r>
          </a:p>
          <a:p>
            <a:r>
              <a:rPr lang="en-GB" dirty="0"/>
              <a:t>Giroux HA (2001) </a:t>
            </a:r>
            <a:r>
              <a:rPr lang="en-GB" i="1" dirty="0"/>
              <a:t>Theory and Resistance in Education: Towards a Pedagogy for the Opposition, </a:t>
            </a:r>
            <a:r>
              <a:rPr lang="en-GB" dirty="0"/>
              <a:t>West Port, CT: Bergin &amp; Garvey.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7772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Lareau</a:t>
            </a:r>
            <a:r>
              <a:rPr lang="en-GB" dirty="0"/>
              <a:t> A &amp; Conley D (2008) </a:t>
            </a:r>
            <a:r>
              <a:rPr lang="en-GB" i="1" dirty="0"/>
              <a:t>Social Class: How Does it Work?,</a:t>
            </a:r>
            <a:r>
              <a:rPr lang="en-GB" dirty="0"/>
              <a:t> New York: Russell Sage Foundation.</a:t>
            </a:r>
          </a:p>
          <a:p>
            <a:r>
              <a:rPr lang="en-GB" dirty="0" err="1"/>
              <a:t>Layder</a:t>
            </a:r>
            <a:r>
              <a:rPr lang="en-GB" dirty="0"/>
              <a:t> D (1997) </a:t>
            </a:r>
            <a:r>
              <a:rPr lang="en-GB" i="1" dirty="0"/>
              <a:t>Modern Social Theory: Key Debates and New Directions, </a:t>
            </a:r>
            <a:r>
              <a:rPr lang="en-GB" dirty="0"/>
              <a:t>London: Routledge.</a:t>
            </a:r>
          </a:p>
          <a:p>
            <a:r>
              <a:rPr lang="en-GB" dirty="0" err="1"/>
              <a:t>Luxton</a:t>
            </a:r>
            <a:r>
              <a:rPr lang="en-GB" dirty="0"/>
              <a:t> M &amp; </a:t>
            </a:r>
            <a:r>
              <a:rPr lang="en-GB" dirty="0" err="1"/>
              <a:t>Bezanson</a:t>
            </a:r>
            <a:r>
              <a:rPr lang="en-GB" dirty="0"/>
              <a:t> K (2006) </a:t>
            </a:r>
            <a:r>
              <a:rPr lang="en-GB" i="1" dirty="0"/>
              <a:t>Social Reproduction: Feminist Political  Economy Challenges Neo-Liberalism, </a:t>
            </a:r>
            <a:r>
              <a:rPr lang="en-GB" dirty="0"/>
              <a:t>Montreal, Quebec: McGill-Queen’s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7270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Mehan</a:t>
            </a:r>
            <a:r>
              <a:rPr lang="en-GB" dirty="0"/>
              <a:t> H, Villanueva I, Hubbard L, </a:t>
            </a:r>
            <a:r>
              <a:rPr lang="en-GB" dirty="0" err="1"/>
              <a:t>Lintz</a:t>
            </a:r>
            <a:r>
              <a:rPr lang="en-GB" dirty="0"/>
              <a:t> A &amp; Okamoto D (1999) </a:t>
            </a:r>
            <a:r>
              <a:rPr lang="en-GB" i="1" dirty="0"/>
              <a:t>Constructing School Success: The Consequences of Untracking Low Achieving Students, </a:t>
            </a:r>
            <a:r>
              <a:rPr lang="en-GB" dirty="0"/>
              <a:t>Cambridge: Cambridge University Press.</a:t>
            </a:r>
          </a:p>
          <a:p>
            <a:r>
              <a:rPr lang="en-GB" dirty="0" err="1"/>
              <a:t>Robotham</a:t>
            </a:r>
            <a:r>
              <a:rPr lang="en-GB" dirty="0"/>
              <a:t> D (2005) </a:t>
            </a:r>
            <a:r>
              <a:rPr lang="en-GB" i="1" dirty="0"/>
              <a:t>Culture, Society, Economy: Globalization and its Alternatives, </a:t>
            </a:r>
            <a:r>
              <a:rPr lang="en-GB" dirty="0"/>
              <a:t>London: Sage.</a:t>
            </a:r>
          </a:p>
          <a:p>
            <a:r>
              <a:rPr lang="en-GB" dirty="0"/>
              <a:t>Walsh M, Stevens P and Moore S (2000)</a:t>
            </a:r>
            <a:r>
              <a:rPr lang="en-GB" i="1" dirty="0"/>
              <a:t> Social Policy and Welfare, </a:t>
            </a:r>
            <a:r>
              <a:rPr lang="en-GB" dirty="0"/>
              <a:t>Cheltenham: Stanley Thorne (Publishers)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7828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305</TotalTime>
  <Words>1459</Words>
  <Application>Microsoft Office PowerPoint</Application>
  <PresentationFormat>Widescreen</PresentationFormat>
  <Paragraphs>230</Paragraphs>
  <Slides>33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What is Inequality? </vt:lpstr>
      <vt:lpstr>Types of Inequality </vt:lpstr>
      <vt:lpstr>Equality of Opportunity</vt:lpstr>
      <vt:lpstr>Inequality of Opportunity</vt:lpstr>
      <vt:lpstr>Equality of Condition</vt:lpstr>
      <vt:lpstr>Inequality of Condition</vt:lpstr>
      <vt:lpstr>Social Reproduction  of Inequality </vt:lpstr>
      <vt:lpstr>Social Reproduction</vt:lpstr>
      <vt:lpstr>Who’s Involved in Social Reproduction?</vt:lpstr>
      <vt:lpstr>Cultural Differences</vt:lpstr>
      <vt:lpstr>Habitus, Agency  &amp; Social Reproduction</vt:lpstr>
      <vt:lpstr>Habitus </vt:lpstr>
      <vt:lpstr>Example . . .</vt:lpstr>
      <vt:lpstr>PowerPoint Presentation</vt:lpstr>
      <vt:lpstr>Discussion</vt:lpstr>
      <vt:lpstr>Income Inequality &amp; Social Reproduction</vt:lpstr>
      <vt:lpstr>What is the  Theory of Meritocracy?</vt:lpstr>
      <vt:lpstr>Gilbert Kahl Model </vt:lpstr>
      <vt:lpstr>Two Important Terms</vt:lpstr>
      <vt:lpstr>Marxist Explanations</vt:lpstr>
      <vt:lpstr>Marxist Explanations:  What is the role of schools?</vt:lpstr>
      <vt:lpstr>Cultural and Linguistic Capital</vt:lpstr>
      <vt:lpstr>Cultural and Linguistic Capital: The Role of Schools</vt:lpstr>
      <vt:lpstr>Cultural and Linguistic Capital</vt:lpstr>
      <vt:lpstr>Cultural and Linguistic Capital: The Role of Schools</vt:lpstr>
      <vt:lpstr>Resistance Theory</vt:lpstr>
      <vt:lpstr>Discussion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Advocacy</dc:title>
  <dc:creator>Laura Jenkins (IEH)</dc:creator>
  <cp:lastModifiedBy>Laura Jenkins (IEH)</cp:lastModifiedBy>
  <cp:revision>2</cp:revision>
  <dcterms:created xsi:type="dcterms:W3CDTF">2023-01-23T09:23:11Z</dcterms:created>
  <dcterms:modified xsi:type="dcterms:W3CDTF">2024-02-27T12:48:46Z</dcterms:modified>
</cp:coreProperties>
</file>