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4"/>
  </p:sldMasterIdLst>
  <p:sldIdLst>
    <p:sldId id="259" r:id="rId5"/>
    <p:sldId id="258" r:id="rId6"/>
    <p:sldId id="260" r:id="rId7"/>
    <p:sldId id="261" r:id="rId8"/>
    <p:sldId id="262" r:id="rId9"/>
    <p:sldId id="263" r:id="rId10"/>
    <p:sldId id="266" r:id="rId11"/>
    <p:sldId id="267" r:id="rId12"/>
    <p:sldId id="270" r:id="rId13"/>
    <p:sldId id="268" r:id="rId14"/>
    <p:sldId id="269" r:id="rId15"/>
    <p:sldId id="264"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226" autoAdjust="0"/>
  </p:normalViewPr>
  <p:slideViewPr>
    <p:cSldViewPr snapToGrid="0">
      <p:cViewPr varScale="1">
        <p:scale>
          <a:sx n="66" d="100"/>
          <a:sy n="66" d="100"/>
        </p:scale>
        <p:origin x="900"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73160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04358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D9C646AA-F36E-4540-911D-FFFC0A0EF24A}" type="datetime1">
              <a:rPr lang="en-US" smtClean="0"/>
              <a:t>10/3/2024</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5598073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62656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349261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34872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47380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10/3/2024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58306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10/3/2024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39413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1486425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F6FA2B21-3FCD-4721-B95C-427943F61125}" type="datetime1">
              <a:rPr lang="en-US" smtClean="0"/>
              <a:t>10/3/2024</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05763371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F6FA2B21-3FCD-4721-B95C-427943F61125}" type="datetime1">
              <a:rPr lang="en-US" smtClean="0"/>
              <a:t>10/3/2024</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502675675"/>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A flock of seagulls flying in the sky&#10;&#10;Description automatically generated">
            <a:extLst>
              <a:ext uri="{FF2B5EF4-FFF2-40B4-BE49-F238E27FC236}">
                <a16:creationId xmlns:a16="http://schemas.microsoft.com/office/drawing/2014/main" id="{52D48C64-72FA-4E0C-AA9C-C65615F22059}"/>
              </a:ext>
            </a:extLst>
          </p:cNvPr>
          <p:cNvPicPr>
            <a:picLocks noChangeAspect="1"/>
          </p:cNvPicPr>
          <p:nvPr/>
        </p:nvPicPr>
        <p:blipFill rotWithShape="1">
          <a:blip r:embed="rId2"/>
          <a:srcRect t="11570" b="3844"/>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D84F4E6-B3B1-40B7-A8C4-2D1683E6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43787250-1911-4142-8346-F15E86EDE582}"/>
              </a:ext>
            </a:extLst>
          </p:cNvPr>
          <p:cNvSpPr>
            <a:spLocks noGrp="1"/>
          </p:cNvSpPr>
          <p:nvPr>
            <p:ph type="title"/>
          </p:nvPr>
        </p:nvSpPr>
        <p:spPr>
          <a:xfrm>
            <a:off x="365759" y="2166364"/>
            <a:ext cx="11471565" cy="1739347"/>
          </a:xfrm>
        </p:spPr>
        <p:txBody>
          <a:bodyPr vert="horz" lIns="91440" tIns="45720" rIns="91440" bIns="45720" rtlCol="0" anchor="ctr">
            <a:normAutofit/>
          </a:bodyPr>
          <a:lstStyle/>
          <a:p>
            <a:pPr algn="ctr">
              <a:lnSpc>
                <a:spcPct val="80000"/>
              </a:lnSpc>
            </a:pPr>
            <a:r>
              <a:rPr lang="en-US" sz="6000" spc="150">
                <a:solidFill>
                  <a:schemeClr val="tx1"/>
                </a:solidFill>
              </a:rPr>
              <a:t>Chracteristics of an effective team </a:t>
            </a:r>
          </a:p>
        </p:txBody>
      </p:sp>
      <p:sp>
        <p:nvSpPr>
          <p:cNvPr id="13" name="Rectangle 12">
            <a:extLst>
              <a:ext uri="{FF2B5EF4-FFF2-40B4-BE49-F238E27FC236}">
                <a16:creationId xmlns:a16="http://schemas.microsoft.com/office/drawing/2014/main" id="{67B81D4B-A7B2-4B11-A131-E1B85DFEE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887812"/>
            <a:ext cx="12188952" cy="4572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Tree>
    <p:extLst>
      <p:ext uri="{BB962C8B-B14F-4D97-AF65-F5344CB8AC3E}">
        <p14:creationId xmlns:p14="http://schemas.microsoft.com/office/powerpoint/2010/main" val="1120455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3FD8994-38E8-4E51-9444-3447A1719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5497"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F71673FE-0587-4591-8D3B-D7F7345E8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10" y="176109"/>
            <a:ext cx="6059524" cy="1645919"/>
          </a:xfrm>
          <a:prstGeom prst="rect">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F0D92091-9E88-4D2A-B237-8028FC00A8A2}"/>
              </a:ext>
            </a:extLst>
          </p:cNvPr>
          <p:cNvSpPr>
            <a:spLocks noGrp="1"/>
          </p:cNvSpPr>
          <p:nvPr>
            <p:ph type="title"/>
          </p:nvPr>
        </p:nvSpPr>
        <p:spPr>
          <a:xfrm>
            <a:off x="6449961" y="284176"/>
            <a:ext cx="5094980" cy="1508760"/>
          </a:xfrm>
        </p:spPr>
        <p:txBody>
          <a:bodyPr vert="horz" lIns="91440" tIns="45720" rIns="91440" bIns="45720" rtlCol="0">
            <a:normAutofit/>
          </a:bodyPr>
          <a:lstStyle/>
          <a:p>
            <a:pPr algn="ctr"/>
            <a:r>
              <a:rPr lang="en-US" sz="2800" spc="150" dirty="0"/>
              <a:t>Managing teams, a dark art with a few guiding certainties   </a:t>
            </a:r>
          </a:p>
        </p:txBody>
      </p:sp>
      <p:pic>
        <p:nvPicPr>
          <p:cNvPr id="5" name="Picture 4">
            <a:extLst>
              <a:ext uri="{FF2B5EF4-FFF2-40B4-BE49-F238E27FC236}">
                <a16:creationId xmlns:a16="http://schemas.microsoft.com/office/drawing/2014/main" id="{18D6B1F5-009B-4909-8A1B-485E591C6004}"/>
              </a:ext>
            </a:extLst>
          </p:cNvPr>
          <p:cNvPicPr>
            <a:picLocks noChangeAspect="1"/>
          </p:cNvPicPr>
          <p:nvPr/>
        </p:nvPicPr>
        <p:blipFill rotWithShape="1">
          <a:blip r:embed="rId2"/>
          <a:srcRect l="17626" r="17626"/>
          <a:stretch/>
        </p:blipFill>
        <p:spPr>
          <a:xfrm>
            <a:off x="634275" y="598634"/>
            <a:ext cx="4851141" cy="5619286"/>
          </a:xfrm>
          <a:prstGeom prst="rect">
            <a:avLst/>
          </a:prstGeom>
        </p:spPr>
      </p:pic>
      <p:sp>
        <p:nvSpPr>
          <p:cNvPr id="3" name="Content Placeholder 2">
            <a:extLst>
              <a:ext uri="{FF2B5EF4-FFF2-40B4-BE49-F238E27FC236}">
                <a16:creationId xmlns:a16="http://schemas.microsoft.com/office/drawing/2014/main" id="{508AD26D-E4E6-4257-BBF6-971E9ED45F5E}"/>
              </a:ext>
            </a:extLst>
          </p:cNvPr>
          <p:cNvSpPr>
            <a:spLocks noGrp="1"/>
          </p:cNvSpPr>
          <p:nvPr>
            <p:ph idx="1"/>
          </p:nvPr>
        </p:nvSpPr>
        <p:spPr>
          <a:xfrm>
            <a:off x="6454363" y="2011680"/>
            <a:ext cx="5090578" cy="4206240"/>
          </a:xfrm>
        </p:spPr>
        <p:txBody>
          <a:bodyPr vert="horz" lIns="91440" tIns="45720" rIns="91440" bIns="45720" rtlCol="0">
            <a:noAutofit/>
          </a:bodyPr>
          <a:lstStyle/>
          <a:p>
            <a:pPr marL="0" indent="0">
              <a:buNone/>
            </a:pPr>
            <a:r>
              <a:rPr lang="en-US" sz="2800" dirty="0"/>
              <a:t>People can be strange, unpredictable and irrational which makes managing people a task which is very hard to predict.  However for all our differences we have significant areas of common ground in terms of our needs, wants and behavioural drivers.  There are certain tried and tested theories, techniques and methods which manage to strike this common ground.</a:t>
            </a:r>
          </a:p>
        </p:txBody>
      </p:sp>
    </p:spTree>
    <p:extLst>
      <p:ext uri="{BB962C8B-B14F-4D97-AF65-F5344CB8AC3E}">
        <p14:creationId xmlns:p14="http://schemas.microsoft.com/office/powerpoint/2010/main" val="523556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12FE8-CC5E-471C-8EF7-FEB3628C0267}"/>
              </a:ext>
            </a:extLst>
          </p:cNvPr>
          <p:cNvSpPr>
            <a:spLocks noGrp="1"/>
          </p:cNvSpPr>
          <p:nvPr>
            <p:ph type="title"/>
          </p:nvPr>
        </p:nvSpPr>
        <p:spPr/>
        <p:txBody>
          <a:bodyPr/>
          <a:lstStyle/>
          <a:p>
            <a:pPr algn="ctr"/>
            <a:r>
              <a:rPr lang="en-GB" dirty="0"/>
              <a:t>NHS Teams</a:t>
            </a:r>
          </a:p>
        </p:txBody>
      </p:sp>
      <p:sp>
        <p:nvSpPr>
          <p:cNvPr id="3" name="Content Placeholder 2">
            <a:extLst>
              <a:ext uri="{FF2B5EF4-FFF2-40B4-BE49-F238E27FC236}">
                <a16:creationId xmlns:a16="http://schemas.microsoft.com/office/drawing/2014/main" id="{08814083-471C-4C47-9420-7951AC496D62}"/>
              </a:ext>
            </a:extLst>
          </p:cNvPr>
          <p:cNvSpPr>
            <a:spLocks noGrp="1"/>
          </p:cNvSpPr>
          <p:nvPr>
            <p:ph idx="1"/>
          </p:nvPr>
        </p:nvSpPr>
        <p:spPr/>
        <p:txBody>
          <a:bodyPr/>
          <a:lstStyle/>
          <a:p>
            <a:r>
              <a:rPr lang="en-GB" sz="3600" dirty="0"/>
              <a:t>In the 2005 survey of NHS staff 89% of staff reported that they worked in a team:</a:t>
            </a:r>
          </a:p>
          <a:p>
            <a:pPr marL="0" indent="0">
              <a:buNone/>
            </a:pPr>
            <a:r>
              <a:rPr lang="en-GB" sz="3600" dirty="0"/>
              <a:t>‘But for many groups of staff the teams appeared to be in name only and did not display all of the Characteristics of a well structured team’ (</a:t>
            </a:r>
            <a:r>
              <a:rPr lang="en-GB" sz="3600" dirty="0" err="1"/>
              <a:t>Gopee</a:t>
            </a:r>
            <a:r>
              <a:rPr lang="en-GB" sz="3600" dirty="0"/>
              <a:t> and Galloway 2009, </a:t>
            </a:r>
            <a:r>
              <a:rPr lang="en-GB" sz="3600" dirty="0" err="1"/>
              <a:t>pg</a:t>
            </a:r>
            <a:r>
              <a:rPr lang="en-GB" sz="3600" dirty="0"/>
              <a:t> 182)</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59496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lstStyle/>
          <a:p>
            <a:r>
              <a:rPr lang="en-GB" dirty="0"/>
              <a:t>Characteristics of effective teams:</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lstStyle/>
          <a:p>
            <a:r>
              <a:rPr lang="en-GB" dirty="0"/>
              <a:t>In 2006 the healthcare commission stated the following as being four key characteristics of an effective team:</a:t>
            </a:r>
          </a:p>
          <a:p>
            <a:pPr marL="457200" indent="-457200">
              <a:buFont typeface="+mj-lt"/>
              <a:buAutoNum type="arabicPeriod"/>
            </a:pPr>
            <a:r>
              <a:rPr lang="en-GB" dirty="0"/>
              <a:t>The team objectives are clear.</a:t>
            </a:r>
          </a:p>
          <a:p>
            <a:pPr marL="457200" indent="-457200">
              <a:buFont typeface="+mj-lt"/>
              <a:buAutoNum type="arabicPeriod"/>
            </a:pPr>
            <a:r>
              <a:rPr lang="en-GB" dirty="0"/>
              <a:t>The team members work closely to achieve team objectives.</a:t>
            </a:r>
          </a:p>
          <a:p>
            <a:pPr marL="457200" indent="-457200">
              <a:buFont typeface="+mj-lt"/>
              <a:buAutoNum type="arabicPeriod"/>
            </a:pPr>
            <a:r>
              <a:rPr lang="en-GB" dirty="0"/>
              <a:t>Regular team meetings to discuss effectiveness and ways for improvement.</a:t>
            </a:r>
          </a:p>
          <a:p>
            <a:pPr marL="457200" indent="-457200">
              <a:buFont typeface="+mj-lt"/>
              <a:buAutoNum type="arabicPeriod"/>
            </a:pPr>
            <a:r>
              <a:rPr lang="en-GB" dirty="0"/>
              <a:t>The team does not have more than 15 members.</a:t>
            </a:r>
          </a:p>
        </p:txBody>
      </p:sp>
    </p:spTree>
    <p:extLst>
      <p:ext uri="{BB962C8B-B14F-4D97-AF65-F5344CB8AC3E}">
        <p14:creationId xmlns:p14="http://schemas.microsoft.com/office/powerpoint/2010/main" val="2496644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fontScale="92500" lnSpcReduction="20000"/>
          </a:bodyPr>
          <a:lstStyle/>
          <a:p>
            <a:r>
              <a:rPr lang="en-GB" sz="3200" dirty="0"/>
              <a:t>Findings from a study in Australia last year which looked at teams working in disability services:</a:t>
            </a:r>
          </a:p>
          <a:p>
            <a:pPr marL="0" indent="0">
              <a:buNone/>
            </a:pPr>
            <a:r>
              <a:rPr lang="en-GB" sz="3200" dirty="0"/>
              <a:t>‘A consensus emerged concerning three core elements which combined constituted an effective staff team. In order of importance, these were:</a:t>
            </a:r>
          </a:p>
          <a:p>
            <a:pPr marL="514350" indent="-514350">
              <a:buFont typeface="+mj-lt"/>
              <a:buAutoNum type="arabicPeriod"/>
            </a:pPr>
            <a:r>
              <a:rPr lang="en-GB" sz="3200" dirty="0"/>
              <a:t> a shared focus on client outcomes</a:t>
            </a:r>
          </a:p>
          <a:p>
            <a:pPr marL="514350" indent="-514350">
              <a:buFont typeface="+mj-lt"/>
              <a:buAutoNum type="arabicPeriod"/>
            </a:pPr>
            <a:r>
              <a:rPr lang="en-GB" sz="3200" dirty="0"/>
              <a:t> effective leadership, </a:t>
            </a:r>
          </a:p>
          <a:p>
            <a:pPr marL="514350" indent="-514350">
              <a:buFont typeface="+mj-lt"/>
              <a:buAutoNum type="arabicPeriod"/>
            </a:pPr>
            <a:r>
              <a:rPr lang="en-GB" sz="3200" dirty="0"/>
              <a:t>good communication among the team.’  </a:t>
            </a:r>
          </a:p>
          <a:p>
            <a:pPr marL="0" indent="0">
              <a:buNone/>
            </a:pPr>
            <a:r>
              <a:rPr lang="en-GB" sz="3200" dirty="0"/>
              <a:t>(Gomes and </a:t>
            </a:r>
            <a:r>
              <a:rPr lang="en-GB" sz="3200" dirty="0" err="1"/>
              <a:t>McVilley</a:t>
            </a:r>
            <a:r>
              <a:rPr lang="en-GB" sz="3200" dirty="0"/>
              <a:t> 2019)</a:t>
            </a:r>
          </a:p>
        </p:txBody>
      </p:sp>
    </p:spTree>
    <p:extLst>
      <p:ext uri="{BB962C8B-B14F-4D97-AF65-F5344CB8AC3E}">
        <p14:creationId xmlns:p14="http://schemas.microsoft.com/office/powerpoint/2010/main" val="227232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fontScale="92500"/>
          </a:bodyPr>
          <a:lstStyle/>
          <a:p>
            <a:r>
              <a:rPr lang="en-GB" sz="3200" dirty="0"/>
              <a:t>6 characteristics as outlined in an American health journal:</a:t>
            </a:r>
          </a:p>
          <a:p>
            <a:pPr marL="514350" indent="-514350">
              <a:buFont typeface="+mj-lt"/>
              <a:buAutoNum type="arabicPeriod"/>
            </a:pPr>
            <a:r>
              <a:rPr lang="en-GB" sz="3200" dirty="0"/>
              <a:t>Shared goals.</a:t>
            </a:r>
          </a:p>
          <a:p>
            <a:pPr marL="514350" indent="-514350">
              <a:buFont typeface="+mj-lt"/>
              <a:buAutoNum type="arabicPeriod"/>
            </a:pPr>
            <a:r>
              <a:rPr lang="en-GB" sz="3200" dirty="0"/>
              <a:t>Clearly defined roles.</a:t>
            </a:r>
          </a:p>
          <a:p>
            <a:pPr marL="514350" indent="-514350">
              <a:buFont typeface="+mj-lt"/>
              <a:buAutoNum type="arabicPeriod"/>
            </a:pPr>
            <a:r>
              <a:rPr lang="en-GB" sz="3200" dirty="0"/>
              <a:t>Shared knowledge and skills.</a:t>
            </a:r>
          </a:p>
          <a:p>
            <a:pPr marL="514350" indent="-514350">
              <a:buFont typeface="+mj-lt"/>
              <a:buAutoNum type="arabicPeriod"/>
            </a:pPr>
            <a:r>
              <a:rPr lang="en-GB" sz="3200" dirty="0"/>
              <a:t>Effective communication.</a:t>
            </a:r>
          </a:p>
          <a:p>
            <a:pPr marL="514350" indent="-514350">
              <a:buFont typeface="+mj-lt"/>
              <a:buAutoNum type="arabicPeriod"/>
            </a:pPr>
            <a:r>
              <a:rPr lang="en-GB" sz="3200" dirty="0"/>
              <a:t>Mutual respect.</a:t>
            </a:r>
          </a:p>
          <a:p>
            <a:pPr marL="514350" indent="-514350">
              <a:buFont typeface="+mj-lt"/>
              <a:buAutoNum type="arabicPeriod"/>
            </a:pPr>
            <a:r>
              <a:rPr lang="en-GB" sz="3200" dirty="0"/>
              <a:t>An optimistic, can do attitude.</a:t>
            </a:r>
          </a:p>
        </p:txBody>
      </p:sp>
    </p:spTree>
    <p:extLst>
      <p:ext uri="{BB962C8B-B14F-4D97-AF65-F5344CB8AC3E}">
        <p14:creationId xmlns:p14="http://schemas.microsoft.com/office/powerpoint/2010/main" val="2510364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5AAB-2825-4FAF-B113-75E446209023}"/>
              </a:ext>
            </a:extLst>
          </p:cNvPr>
          <p:cNvSpPr>
            <a:spLocks noGrp="1"/>
          </p:cNvSpPr>
          <p:nvPr>
            <p:ph type="title"/>
          </p:nvPr>
        </p:nvSpPr>
        <p:spPr/>
        <p:txBody>
          <a:bodyPr/>
          <a:lstStyle/>
          <a:p>
            <a:r>
              <a:rPr lang="en-GB" dirty="0"/>
              <a:t>Harvard Business Review article on ‘the secrets of great teamwork’.</a:t>
            </a:r>
          </a:p>
        </p:txBody>
      </p:sp>
      <p:sp>
        <p:nvSpPr>
          <p:cNvPr id="3" name="Content Placeholder 2">
            <a:extLst>
              <a:ext uri="{FF2B5EF4-FFF2-40B4-BE49-F238E27FC236}">
                <a16:creationId xmlns:a16="http://schemas.microsoft.com/office/drawing/2014/main" id="{78A6FD3A-CD3F-4D3B-82F7-4BA0EECA12CF}"/>
              </a:ext>
            </a:extLst>
          </p:cNvPr>
          <p:cNvSpPr>
            <a:spLocks noGrp="1"/>
          </p:cNvSpPr>
          <p:nvPr>
            <p:ph idx="1"/>
          </p:nvPr>
        </p:nvSpPr>
        <p:spPr/>
        <p:txBody>
          <a:bodyPr/>
          <a:lstStyle/>
          <a:p>
            <a:r>
              <a:rPr lang="en-GB" b="0" i="0" dirty="0">
                <a:effectLst/>
                <a:latin typeface="Lava Std"/>
              </a:rPr>
              <a:t>‘</a:t>
            </a:r>
            <a:r>
              <a:rPr lang="en-GB" sz="4000" b="0" i="0" dirty="0">
                <a:effectLst/>
                <a:latin typeface="Lava Std"/>
              </a:rPr>
              <a:t>Today’s teams are different from the teams of the past: They’re far more diverse, dispersed, digital, and dynamic (with frequent changes in membership). But while teams face new hurdles, their success still hinges on a core set of fundamentals for group collaboration.’ (HBR 2016)</a:t>
            </a:r>
          </a:p>
          <a:p>
            <a:endParaRPr lang="en-GB" dirty="0"/>
          </a:p>
        </p:txBody>
      </p:sp>
    </p:spTree>
    <p:extLst>
      <p:ext uri="{BB962C8B-B14F-4D97-AF65-F5344CB8AC3E}">
        <p14:creationId xmlns:p14="http://schemas.microsoft.com/office/powerpoint/2010/main" val="4167790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BDD17-A617-4485-BD00-437DF40FE75F}"/>
              </a:ext>
            </a:extLst>
          </p:cNvPr>
          <p:cNvSpPr>
            <a:spLocks noGrp="1"/>
          </p:cNvSpPr>
          <p:nvPr>
            <p:ph type="title"/>
          </p:nvPr>
        </p:nvSpPr>
        <p:spPr/>
        <p:txBody>
          <a:bodyPr/>
          <a:lstStyle/>
          <a:p>
            <a:r>
              <a:rPr lang="en-GB" dirty="0" err="1"/>
              <a:t>Hbr</a:t>
            </a:r>
            <a:r>
              <a:rPr lang="en-GB" dirty="0"/>
              <a:t> </a:t>
            </a:r>
            <a:r>
              <a:rPr lang="en-GB" dirty="0" err="1"/>
              <a:t>cont</a:t>
            </a:r>
            <a:endParaRPr lang="en-GB" dirty="0"/>
          </a:p>
        </p:txBody>
      </p:sp>
      <p:sp>
        <p:nvSpPr>
          <p:cNvPr id="3" name="Content Placeholder 2">
            <a:extLst>
              <a:ext uri="{FF2B5EF4-FFF2-40B4-BE49-F238E27FC236}">
                <a16:creationId xmlns:a16="http://schemas.microsoft.com/office/drawing/2014/main" id="{115D43C4-E034-46EF-A9DF-CFAD988CAAD6}"/>
              </a:ext>
            </a:extLst>
          </p:cNvPr>
          <p:cNvSpPr>
            <a:spLocks noGrp="1"/>
          </p:cNvSpPr>
          <p:nvPr>
            <p:ph idx="1"/>
          </p:nvPr>
        </p:nvSpPr>
        <p:spPr/>
        <p:txBody>
          <a:bodyPr/>
          <a:lstStyle/>
          <a:p>
            <a:pPr algn="l"/>
            <a:r>
              <a:rPr lang="en-GB" b="1" i="0" dirty="0">
                <a:solidFill>
                  <a:schemeClr val="bg1"/>
                </a:solidFill>
                <a:effectLst/>
                <a:latin typeface="GT America"/>
              </a:rPr>
              <a:t>1 - </a:t>
            </a:r>
            <a:r>
              <a:rPr lang="en-GB" sz="3200" b="1" i="0" dirty="0">
                <a:solidFill>
                  <a:schemeClr val="bg1"/>
                </a:solidFill>
                <a:effectLst/>
                <a:latin typeface="GT America"/>
              </a:rPr>
              <a:t>Compelling direction.</a:t>
            </a:r>
          </a:p>
          <a:p>
            <a:pPr algn="l"/>
            <a:r>
              <a:rPr lang="en-GB" sz="2800" b="0" i="0" dirty="0">
                <a:effectLst/>
                <a:latin typeface="Lava Std"/>
              </a:rPr>
              <a:t>The foundation of every great team is a direction that energizes, orients, and engages its members. Teams cannot be inspired if they don’t know what they’re working toward and don’t have explicit goals. Those goals should be challenging (modest ones don’t motivate) but not so difficult that the team becomes dispirited. They also must be consequential: People have to care about achieving a goal, whether because they stand to gain extrinsic rewards, like recognition, pay, and promotions; or intrinsic rewards, such as satisfaction and a sense of meaning.</a:t>
            </a:r>
          </a:p>
          <a:p>
            <a:endParaRPr lang="en-GB" dirty="0"/>
          </a:p>
        </p:txBody>
      </p:sp>
    </p:spTree>
    <p:extLst>
      <p:ext uri="{BB962C8B-B14F-4D97-AF65-F5344CB8AC3E}">
        <p14:creationId xmlns:p14="http://schemas.microsoft.com/office/powerpoint/2010/main" val="3381236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B7F5F-630B-407E-ABB1-CC788CC83C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D061EF-6565-4864-99B1-C3D31E16A231}"/>
              </a:ext>
            </a:extLst>
          </p:cNvPr>
          <p:cNvSpPr>
            <a:spLocks noGrp="1"/>
          </p:cNvSpPr>
          <p:nvPr>
            <p:ph idx="1"/>
          </p:nvPr>
        </p:nvSpPr>
        <p:spPr/>
        <p:txBody>
          <a:bodyPr/>
          <a:lstStyle/>
          <a:p>
            <a:r>
              <a:rPr lang="en-GB" dirty="0"/>
              <a:t>In the 4 examples we look at the following were listed as the 1st characteristic of an effective team:</a:t>
            </a:r>
          </a:p>
          <a:p>
            <a:r>
              <a:rPr lang="en-GB" dirty="0"/>
              <a:t>Healthcare commission - the team objectives are clear.</a:t>
            </a:r>
          </a:p>
          <a:p>
            <a:r>
              <a:rPr lang="en-GB" dirty="0"/>
              <a:t>Australian study -  a shared focus on client outcomes.</a:t>
            </a:r>
          </a:p>
          <a:p>
            <a:r>
              <a:rPr lang="en-GB" dirty="0"/>
              <a:t>American health journal - shared goals.</a:t>
            </a:r>
          </a:p>
          <a:p>
            <a:endParaRPr lang="en-GB" dirty="0"/>
          </a:p>
        </p:txBody>
      </p:sp>
    </p:spTree>
    <p:extLst>
      <p:ext uri="{BB962C8B-B14F-4D97-AF65-F5344CB8AC3E}">
        <p14:creationId xmlns:p14="http://schemas.microsoft.com/office/powerpoint/2010/main" val="3170344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C488A-F061-4787-A5D8-D458D0A9C66C}"/>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AD6F02B-D6C0-4BD2-8FCA-763ED8B0BD97}"/>
              </a:ext>
            </a:extLst>
          </p:cNvPr>
          <p:cNvSpPr>
            <a:spLocks noGrp="1"/>
          </p:cNvSpPr>
          <p:nvPr>
            <p:ph idx="1"/>
          </p:nvPr>
        </p:nvSpPr>
        <p:spPr/>
        <p:txBody>
          <a:bodyPr>
            <a:normAutofit fontScale="92500" lnSpcReduction="10000"/>
          </a:bodyPr>
          <a:lstStyle/>
          <a:p>
            <a:r>
              <a:rPr lang="en-GB" dirty="0"/>
              <a:t>Compelling direction - 1 explicit goals, 2 goals that are both challenging and realistic, 3 extrinsic and/or intrinsic rewards.</a:t>
            </a:r>
          </a:p>
          <a:p>
            <a:r>
              <a:rPr lang="en-GB" dirty="0"/>
              <a:t>Scenario - you have taken on the role of team leader for a new team of community nurses.  The team has been put in place to take a preventative approach to unscheduled hospital admissions within the elderly population which is currently costing the local health board £3.5 million per year.  The team will work with a caseload of elderly people both in their own homes, and in care homes.  They will carry out an assessment to identify issues and then make recommendations as to any interventions that may be required to prevent the individual reaching a point where hospital admission is required.  Answer the following questions:</a:t>
            </a:r>
          </a:p>
          <a:p>
            <a:r>
              <a:rPr lang="en-GB" dirty="0"/>
              <a:t>1 - Draw up 3 goals for the team that meet the aims 1&amp;2 above and state how they will be communicated to the team.</a:t>
            </a:r>
          </a:p>
          <a:p>
            <a:r>
              <a:rPr lang="en-GB" dirty="0"/>
              <a:t>2 - Come up with 3 ideas for how you will keep the team motivated through intrinsic rewards.</a:t>
            </a:r>
          </a:p>
        </p:txBody>
      </p:sp>
    </p:spTree>
    <p:extLst>
      <p:ext uri="{BB962C8B-B14F-4D97-AF65-F5344CB8AC3E}">
        <p14:creationId xmlns:p14="http://schemas.microsoft.com/office/powerpoint/2010/main" val="3617765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219F9-F87D-409E-BD6F-EF1AB34C16DB}"/>
              </a:ext>
            </a:extLst>
          </p:cNvPr>
          <p:cNvSpPr>
            <a:spLocks noGrp="1"/>
          </p:cNvSpPr>
          <p:nvPr>
            <p:ph type="title"/>
          </p:nvPr>
        </p:nvSpPr>
        <p:spPr/>
        <p:txBody>
          <a:bodyPr/>
          <a:lstStyle/>
          <a:p>
            <a:r>
              <a:rPr lang="en-GB" dirty="0" err="1"/>
              <a:t>Hbr</a:t>
            </a:r>
            <a:r>
              <a:rPr lang="en-GB" dirty="0"/>
              <a:t> </a:t>
            </a:r>
            <a:r>
              <a:rPr lang="en-GB" dirty="0" err="1"/>
              <a:t>cont</a:t>
            </a:r>
            <a:r>
              <a:rPr lang="en-GB" dirty="0"/>
              <a:t>…</a:t>
            </a:r>
          </a:p>
        </p:txBody>
      </p:sp>
      <p:sp>
        <p:nvSpPr>
          <p:cNvPr id="3" name="Content Placeholder 2">
            <a:extLst>
              <a:ext uri="{FF2B5EF4-FFF2-40B4-BE49-F238E27FC236}">
                <a16:creationId xmlns:a16="http://schemas.microsoft.com/office/drawing/2014/main" id="{08B80560-5F25-4285-9C42-FA69B2794A0C}"/>
              </a:ext>
            </a:extLst>
          </p:cNvPr>
          <p:cNvSpPr>
            <a:spLocks noGrp="1"/>
          </p:cNvSpPr>
          <p:nvPr>
            <p:ph idx="1"/>
          </p:nvPr>
        </p:nvSpPr>
        <p:spPr/>
        <p:txBody>
          <a:bodyPr/>
          <a:lstStyle/>
          <a:p>
            <a:pPr algn="l"/>
            <a:r>
              <a:rPr lang="en-GB" sz="3600" b="1" i="0" dirty="0">
                <a:solidFill>
                  <a:srgbClr val="282828"/>
                </a:solidFill>
                <a:effectLst/>
                <a:latin typeface="GT America"/>
              </a:rPr>
              <a:t>Strong structure.</a:t>
            </a:r>
          </a:p>
          <a:p>
            <a:pPr algn="l"/>
            <a:r>
              <a:rPr lang="en-GB" b="0" i="0" dirty="0">
                <a:effectLst/>
                <a:latin typeface="Lava Std"/>
              </a:rPr>
              <a:t>Teams also need the right mix and number of members, optimally designed tasks and processes, and norms that discourage destructive behaviour and promote positive dynamics.</a:t>
            </a:r>
          </a:p>
          <a:p>
            <a:pPr algn="l"/>
            <a:r>
              <a:rPr lang="en-GB" b="0" i="0" dirty="0">
                <a:effectLst/>
                <a:latin typeface="Lava Std"/>
              </a:rPr>
              <a:t>High-performing teams include members with a balance of skills. Every individual doesn’t have to possess superlative technical and social skills, but the team overall needs a healthy dose of both. Diversity in knowledge, views, and perspectives, as well as in age, gender, and race, can help teams be more creative and avoid groupthink.</a:t>
            </a:r>
          </a:p>
          <a:p>
            <a:endParaRPr lang="en-GB" dirty="0"/>
          </a:p>
        </p:txBody>
      </p:sp>
    </p:spTree>
    <p:extLst>
      <p:ext uri="{BB962C8B-B14F-4D97-AF65-F5344CB8AC3E}">
        <p14:creationId xmlns:p14="http://schemas.microsoft.com/office/powerpoint/2010/main" val="139553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39E07-3461-45FF-8E77-3994BDFE4BD6}"/>
              </a:ext>
            </a:extLst>
          </p:cNvPr>
          <p:cNvSpPr>
            <a:spLocks noGrp="1"/>
          </p:cNvSpPr>
          <p:nvPr>
            <p:ph type="title"/>
          </p:nvPr>
        </p:nvSpPr>
        <p:spPr>
          <a:xfrm>
            <a:off x="1202919" y="284176"/>
            <a:ext cx="9784080" cy="573074"/>
          </a:xfrm>
        </p:spPr>
        <p:txBody>
          <a:bodyPr>
            <a:normAutofit fontScale="90000"/>
          </a:bodyPr>
          <a:lstStyle/>
          <a:p>
            <a:r>
              <a:rPr lang="en-GB" dirty="0"/>
              <a:t>Belbin’s 9 team roles.</a:t>
            </a:r>
          </a:p>
        </p:txBody>
      </p:sp>
      <p:pic>
        <p:nvPicPr>
          <p:cNvPr id="5" name="Content Placeholder 4">
            <a:extLst>
              <a:ext uri="{FF2B5EF4-FFF2-40B4-BE49-F238E27FC236}">
                <a16:creationId xmlns:a16="http://schemas.microsoft.com/office/drawing/2014/main" id="{AAB7BAD3-BD01-4380-BF17-82526E19DEBA}"/>
              </a:ext>
            </a:extLst>
          </p:cNvPr>
          <p:cNvPicPr>
            <a:picLocks noGrp="1" noChangeAspect="1"/>
          </p:cNvPicPr>
          <p:nvPr>
            <p:ph idx="1"/>
          </p:nvPr>
        </p:nvPicPr>
        <p:blipFill>
          <a:blip r:embed="rId2"/>
          <a:stretch>
            <a:fillRect/>
          </a:stretch>
        </p:blipFill>
        <p:spPr>
          <a:xfrm>
            <a:off x="1971674" y="788178"/>
            <a:ext cx="8639175" cy="6954061"/>
          </a:xfrm>
        </p:spPr>
      </p:pic>
    </p:spTree>
    <p:extLst>
      <p:ext uri="{BB962C8B-B14F-4D97-AF65-F5344CB8AC3E}">
        <p14:creationId xmlns:p14="http://schemas.microsoft.com/office/powerpoint/2010/main" val="1110951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19DAA-3D44-4A76-AB43-EF6036BB1DA7}"/>
              </a:ext>
            </a:extLst>
          </p:cNvPr>
          <p:cNvSpPr>
            <a:spLocks noGrp="1"/>
          </p:cNvSpPr>
          <p:nvPr>
            <p:ph type="title"/>
          </p:nvPr>
        </p:nvSpPr>
        <p:spPr/>
        <p:txBody>
          <a:bodyPr/>
          <a:lstStyle/>
          <a:p>
            <a:r>
              <a:rPr lang="en-GB" dirty="0" err="1"/>
              <a:t>Hbr</a:t>
            </a:r>
            <a:r>
              <a:rPr lang="en-GB" dirty="0"/>
              <a:t> </a:t>
            </a:r>
            <a:r>
              <a:rPr lang="en-GB" dirty="0" err="1"/>
              <a:t>cont</a:t>
            </a:r>
            <a:r>
              <a:rPr lang="en-GB" dirty="0"/>
              <a:t>…</a:t>
            </a:r>
          </a:p>
        </p:txBody>
      </p:sp>
      <p:sp>
        <p:nvSpPr>
          <p:cNvPr id="3" name="Content Placeholder 2">
            <a:extLst>
              <a:ext uri="{FF2B5EF4-FFF2-40B4-BE49-F238E27FC236}">
                <a16:creationId xmlns:a16="http://schemas.microsoft.com/office/drawing/2014/main" id="{6460D555-082A-4716-A1BE-ADA874AD9325}"/>
              </a:ext>
            </a:extLst>
          </p:cNvPr>
          <p:cNvSpPr>
            <a:spLocks noGrp="1"/>
          </p:cNvSpPr>
          <p:nvPr>
            <p:ph idx="1"/>
          </p:nvPr>
        </p:nvSpPr>
        <p:spPr/>
        <p:txBody>
          <a:bodyPr>
            <a:normAutofit lnSpcReduction="10000"/>
          </a:bodyPr>
          <a:lstStyle/>
          <a:p>
            <a:r>
              <a:rPr lang="en-GB" sz="3200" dirty="0">
                <a:solidFill>
                  <a:schemeClr val="bg1"/>
                </a:solidFill>
              </a:rPr>
              <a:t>Supportive context.</a:t>
            </a:r>
          </a:p>
          <a:p>
            <a:r>
              <a:rPr lang="en-GB" sz="2800" dirty="0"/>
              <a:t>Having the right support is the third condition that enables team effectiveness. This includes maintaining a reward system that reinforces good performance, an information system that provides access to the data needed for the work, and an educational system that offers training, and last—but not least—securing the material resources required to do the job, such as funding and technological assistance. While no team ever gets everything it wants, leaders can head off a lot of problems by taking the time to get the essential pieces in place from the start.</a:t>
            </a:r>
          </a:p>
        </p:txBody>
      </p:sp>
    </p:spTree>
    <p:extLst>
      <p:ext uri="{BB962C8B-B14F-4D97-AF65-F5344CB8AC3E}">
        <p14:creationId xmlns:p14="http://schemas.microsoft.com/office/powerpoint/2010/main" val="2308966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F2FAF-51A9-4861-80D6-7A6C9EBEAF82}"/>
              </a:ext>
            </a:extLst>
          </p:cNvPr>
          <p:cNvSpPr>
            <a:spLocks noGrp="1"/>
          </p:cNvSpPr>
          <p:nvPr>
            <p:ph type="title"/>
          </p:nvPr>
        </p:nvSpPr>
        <p:spPr>
          <a:xfrm>
            <a:off x="1202919" y="284176"/>
            <a:ext cx="9784080" cy="1110991"/>
          </a:xfrm>
        </p:spPr>
        <p:txBody>
          <a:bodyPr/>
          <a:lstStyle/>
          <a:p>
            <a:r>
              <a:rPr lang="en-GB" dirty="0"/>
              <a:t>The only constant is change…..</a:t>
            </a:r>
          </a:p>
        </p:txBody>
      </p:sp>
      <p:sp>
        <p:nvSpPr>
          <p:cNvPr id="3" name="Content Placeholder 2">
            <a:extLst>
              <a:ext uri="{FF2B5EF4-FFF2-40B4-BE49-F238E27FC236}">
                <a16:creationId xmlns:a16="http://schemas.microsoft.com/office/drawing/2014/main" id="{9F22487A-07E6-4EA6-9426-90C66EE91352}"/>
              </a:ext>
            </a:extLst>
          </p:cNvPr>
          <p:cNvSpPr>
            <a:spLocks noGrp="1"/>
          </p:cNvSpPr>
          <p:nvPr>
            <p:ph idx="1"/>
          </p:nvPr>
        </p:nvSpPr>
        <p:spPr/>
        <p:txBody>
          <a:bodyPr>
            <a:normAutofit fontScale="92500"/>
          </a:bodyPr>
          <a:lstStyle/>
          <a:p>
            <a:r>
              <a:rPr lang="en-GB" dirty="0"/>
              <a:t>Identified as key part of management: Mintzberg (1990) notes that a ‘key role area’ of managers is to be an entrepreneur, involving the initiation of change and innovation</a:t>
            </a:r>
          </a:p>
          <a:p>
            <a:r>
              <a:rPr lang="en-GB" dirty="0"/>
              <a:t>A day-to-day managerial role of care managers is ‘managing change and innovation’ (</a:t>
            </a:r>
            <a:r>
              <a:rPr lang="en-GB" dirty="0" err="1"/>
              <a:t>Gopee</a:t>
            </a:r>
            <a:r>
              <a:rPr lang="en-GB" dirty="0"/>
              <a:t> and Galloway, 2014, p. 29)</a:t>
            </a:r>
          </a:p>
          <a:p>
            <a:r>
              <a:rPr lang="en-GB" dirty="0"/>
              <a:t>Evidence-based practice, putting, ‘the best evidence available from research at the heart of policy development and implementation’ (Davies, 2004, p. 3). </a:t>
            </a:r>
          </a:p>
          <a:p>
            <a:r>
              <a:rPr lang="en-GB" dirty="0"/>
              <a:t>Practice development: changing the ways that particular care interventions are performed or providing/instituting new services (see, for instance,  England Centre for Practice Development, 2013).  </a:t>
            </a:r>
          </a:p>
          <a:p>
            <a:r>
              <a:rPr lang="en-GB" dirty="0"/>
              <a:t>Staff dissatisfaction/complaints from patients/clients and their families</a:t>
            </a:r>
          </a:p>
          <a:p>
            <a:r>
              <a:rPr lang="en-GB" dirty="0"/>
              <a:t>In response to new regulations</a:t>
            </a:r>
          </a:p>
          <a:p>
            <a:endParaRPr lang="en-GB" dirty="0"/>
          </a:p>
        </p:txBody>
      </p:sp>
    </p:spTree>
    <p:extLst>
      <p:ext uri="{BB962C8B-B14F-4D97-AF65-F5344CB8AC3E}">
        <p14:creationId xmlns:p14="http://schemas.microsoft.com/office/powerpoint/2010/main" val="461453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9200D-D9B7-4ABD-9B67-CAC4FA4BA424}"/>
              </a:ext>
            </a:extLst>
          </p:cNvPr>
          <p:cNvSpPr>
            <a:spLocks noGrp="1"/>
          </p:cNvSpPr>
          <p:nvPr>
            <p:ph type="title"/>
          </p:nvPr>
        </p:nvSpPr>
        <p:spPr/>
        <p:txBody>
          <a:bodyPr/>
          <a:lstStyle/>
          <a:p>
            <a:r>
              <a:rPr lang="en-GB" dirty="0"/>
              <a:t>Types of change</a:t>
            </a:r>
          </a:p>
        </p:txBody>
      </p:sp>
      <p:sp>
        <p:nvSpPr>
          <p:cNvPr id="3" name="Content Placeholder 2">
            <a:extLst>
              <a:ext uri="{FF2B5EF4-FFF2-40B4-BE49-F238E27FC236}">
                <a16:creationId xmlns:a16="http://schemas.microsoft.com/office/drawing/2014/main" id="{03F2B49F-968B-46EC-B572-6100340E3466}"/>
              </a:ext>
            </a:extLst>
          </p:cNvPr>
          <p:cNvSpPr>
            <a:spLocks noGrp="1"/>
          </p:cNvSpPr>
          <p:nvPr>
            <p:ph idx="1"/>
          </p:nvPr>
        </p:nvSpPr>
        <p:spPr/>
        <p:txBody>
          <a:bodyPr/>
          <a:lstStyle/>
          <a:p>
            <a:r>
              <a:rPr lang="en-GB" sz="4400" dirty="0"/>
              <a:t>Planned or unplanned </a:t>
            </a:r>
          </a:p>
          <a:p>
            <a:r>
              <a:rPr lang="en-GB" sz="4400" dirty="0"/>
              <a:t>Incremental – i.e. ‘tweaking’ an existing system; e.g. adapting a form to collect fuller information</a:t>
            </a:r>
          </a:p>
          <a:p>
            <a:r>
              <a:rPr lang="en-GB" sz="4400" dirty="0"/>
              <a:t>Step change – large scale change in one hit.</a:t>
            </a:r>
          </a:p>
          <a:p>
            <a:endParaRPr lang="en-GB" dirty="0"/>
          </a:p>
        </p:txBody>
      </p:sp>
    </p:spTree>
    <p:extLst>
      <p:ext uri="{BB962C8B-B14F-4D97-AF65-F5344CB8AC3E}">
        <p14:creationId xmlns:p14="http://schemas.microsoft.com/office/powerpoint/2010/main" val="17858854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8BCFB-0D16-404C-B6BF-080FFD7E1974}"/>
              </a:ext>
            </a:extLst>
          </p:cNvPr>
          <p:cNvSpPr>
            <a:spLocks noGrp="1"/>
          </p:cNvSpPr>
          <p:nvPr>
            <p:ph type="title"/>
          </p:nvPr>
        </p:nvSpPr>
        <p:spPr/>
        <p:txBody>
          <a:bodyPr/>
          <a:lstStyle/>
          <a:p>
            <a:r>
              <a:rPr lang="en-GB" dirty="0"/>
              <a:t>Change and the individual</a:t>
            </a:r>
          </a:p>
        </p:txBody>
      </p:sp>
      <p:sp>
        <p:nvSpPr>
          <p:cNvPr id="3" name="Content Placeholder 2">
            <a:extLst>
              <a:ext uri="{FF2B5EF4-FFF2-40B4-BE49-F238E27FC236}">
                <a16:creationId xmlns:a16="http://schemas.microsoft.com/office/drawing/2014/main" id="{E88801E0-8DD0-4742-8A2C-631BEDDD6846}"/>
              </a:ext>
            </a:extLst>
          </p:cNvPr>
          <p:cNvSpPr>
            <a:spLocks noGrp="1"/>
          </p:cNvSpPr>
          <p:nvPr>
            <p:ph idx="1"/>
          </p:nvPr>
        </p:nvSpPr>
        <p:spPr/>
        <p:txBody>
          <a:bodyPr/>
          <a:lstStyle/>
          <a:p>
            <a:r>
              <a:rPr lang="en-GB" altLang="en-US" sz="3200" dirty="0"/>
              <a:t>Change – particularly when rapid – can  have psychological consequences (Huczynski and Buchanan, 2007). </a:t>
            </a:r>
          </a:p>
          <a:p>
            <a:r>
              <a:rPr lang="en-GB" altLang="en-US" sz="3200" dirty="0"/>
              <a:t>Limit to amount of change an individual can handle – ‘future shock’ (Toffler, 1970) </a:t>
            </a:r>
          </a:p>
          <a:p>
            <a:r>
              <a:rPr lang="en-GB" altLang="en-US" sz="3200" dirty="0"/>
              <a:t>Kübler-Ross (1969) coping cycle – denial; anger; bargaining; depression; acceptance.  </a:t>
            </a:r>
          </a:p>
          <a:p>
            <a:endParaRPr lang="en-GB" dirty="0"/>
          </a:p>
        </p:txBody>
      </p:sp>
    </p:spTree>
    <p:extLst>
      <p:ext uri="{BB962C8B-B14F-4D97-AF65-F5344CB8AC3E}">
        <p14:creationId xmlns:p14="http://schemas.microsoft.com/office/powerpoint/2010/main" val="24681689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32171-044D-4CC9-8CE4-6659A7551382}"/>
              </a:ext>
            </a:extLst>
          </p:cNvPr>
          <p:cNvSpPr>
            <a:spLocks noGrp="1"/>
          </p:cNvSpPr>
          <p:nvPr>
            <p:ph type="title"/>
          </p:nvPr>
        </p:nvSpPr>
        <p:spPr/>
        <p:txBody>
          <a:bodyPr/>
          <a:lstStyle/>
          <a:p>
            <a:pPr algn="ctr"/>
            <a:r>
              <a:rPr lang="en-GB" b="0" i="0" dirty="0">
                <a:effectLst/>
                <a:latin typeface="Roboto"/>
              </a:rPr>
              <a:t>A Positive Revolution in Change: Appreciative Inquiry</a:t>
            </a:r>
          </a:p>
        </p:txBody>
      </p:sp>
      <p:sp>
        <p:nvSpPr>
          <p:cNvPr id="3" name="Content Placeholder 2">
            <a:extLst>
              <a:ext uri="{FF2B5EF4-FFF2-40B4-BE49-F238E27FC236}">
                <a16:creationId xmlns:a16="http://schemas.microsoft.com/office/drawing/2014/main" id="{7FCF37FA-81EB-4350-B143-21FA330DA180}"/>
              </a:ext>
            </a:extLst>
          </p:cNvPr>
          <p:cNvSpPr>
            <a:spLocks noGrp="1"/>
          </p:cNvSpPr>
          <p:nvPr>
            <p:ph idx="1"/>
          </p:nvPr>
        </p:nvSpPr>
        <p:spPr/>
        <p:txBody>
          <a:bodyPr>
            <a:normAutofit/>
          </a:bodyPr>
          <a:lstStyle/>
          <a:p>
            <a:r>
              <a:rPr lang="en-GB" dirty="0" err="1"/>
              <a:t>Appre’ci</a:t>
            </a:r>
            <a:r>
              <a:rPr lang="en-GB" dirty="0"/>
              <a:t>-ate, v., 1. valuing; the act of recognizing the best in people or the world around us; affirming past and present strengths, successes, and potentials; to perceive those things that give life (health, vitality, excellence) to living systems 2. to increase in value, e.g. the economy has appreciated in value. </a:t>
            </a:r>
          </a:p>
          <a:p>
            <a:r>
              <a:rPr lang="en-GB" dirty="0"/>
              <a:t>In-quire’ (</a:t>
            </a:r>
            <a:r>
              <a:rPr lang="en-GB" dirty="0" err="1"/>
              <a:t>kwir</a:t>
            </a:r>
            <a:r>
              <a:rPr lang="en-GB" dirty="0"/>
              <a:t>), v., 1. the act of exploration and discovery. 2. To ask questions; to be open to seeing new potentials and possibilities</a:t>
            </a:r>
          </a:p>
          <a:p>
            <a:r>
              <a:rPr lang="en-GB" dirty="0"/>
              <a:t>‘Appreciative Inquiry (AI) begins an adventure. The urge and call to adventure has been sounded by many people and many organizations, and it will take many more to fully explore the vast vistas that are now appearing on the horizon.’  (</a:t>
            </a:r>
            <a:r>
              <a:rPr lang="en-GB" dirty="0" err="1"/>
              <a:t>Coopperider</a:t>
            </a:r>
            <a:r>
              <a:rPr lang="en-GB" dirty="0"/>
              <a:t> and Whitney 2005)</a:t>
            </a:r>
          </a:p>
        </p:txBody>
      </p:sp>
    </p:spTree>
    <p:extLst>
      <p:ext uri="{BB962C8B-B14F-4D97-AF65-F5344CB8AC3E}">
        <p14:creationId xmlns:p14="http://schemas.microsoft.com/office/powerpoint/2010/main" val="1509636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E3049-478D-4544-8D20-218FAB4CF228}"/>
              </a:ext>
            </a:extLst>
          </p:cNvPr>
          <p:cNvSpPr>
            <a:spLocks noGrp="1"/>
          </p:cNvSpPr>
          <p:nvPr>
            <p:ph type="title"/>
          </p:nvPr>
        </p:nvSpPr>
        <p:spPr/>
        <p:txBody>
          <a:bodyPr/>
          <a:lstStyle/>
          <a:p>
            <a:r>
              <a:rPr lang="en-GB" dirty="0"/>
              <a:t>Appreciative enquiry</a:t>
            </a:r>
          </a:p>
        </p:txBody>
      </p:sp>
      <p:sp>
        <p:nvSpPr>
          <p:cNvPr id="3" name="Content Placeholder 2">
            <a:extLst>
              <a:ext uri="{FF2B5EF4-FFF2-40B4-BE49-F238E27FC236}">
                <a16:creationId xmlns:a16="http://schemas.microsoft.com/office/drawing/2014/main" id="{A878D173-BD2B-43A9-8ABF-D2F1B8594349}"/>
              </a:ext>
            </a:extLst>
          </p:cNvPr>
          <p:cNvSpPr>
            <a:spLocks noGrp="1"/>
          </p:cNvSpPr>
          <p:nvPr>
            <p:ph idx="1"/>
          </p:nvPr>
        </p:nvSpPr>
        <p:spPr/>
        <p:txBody>
          <a:bodyPr>
            <a:normAutofit/>
          </a:bodyPr>
          <a:lstStyle/>
          <a:p>
            <a:r>
              <a:rPr lang="en-GB" sz="3600" dirty="0"/>
              <a:t>Very ideological in its outlook</a:t>
            </a:r>
          </a:p>
          <a:p>
            <a:r>
              <a:rPr lang="en-GB" sz="3600" dirty="0"/>
              <a:t>Relies heavily on a clear vision and excellent leadership</a:t>
            </a:r>
          </a:p>
          <a:p>
            <a:r>
              <a:rPr lang="en-GB" sz="3600" dirty="0"/>
              <a:t>However it has shown to be an effective change in mindset that can really help in bringing staff along on the journey.</a:t>
            </a:r>
          </a:p>
        </p:txBody>
      </p:sp>
    </p:spTree>
    <p:extLst>
      <p:ext uri="{BB962C8B-B14F-4D97-AF65-F5344CB8AC3E}">
        <p14:creationId xmlns:p14="http://schemas.microsoft.com/office/powerpoint/2010/main" val="2486497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9608D-CB03-4792-B527-394B07713980}"/>
              </a:ext>
            </a:extLst>
          </p:cNvPr>
          <p:cNvSpPr>
            <a:spLocks noGrp="1"/>
          </p:cNvSpPr>
          <p:nvPr>
            <p:ph type="title"/>
          </p:nvPr>
        </p:nvSpPr>
        <p:spPr/>
        <p:txBody>
          <a:bodyPr/>
          <a:lstStyle/>
          <a:p>
            <a:r>
              <a:rPr lang="en-GB" dirty="0"/>
              <a:t>A challenging approach?</a:t>
            </a:r>
          </a:p>
        </p:txBody>
      </p:sp>
      <p:sp>
        <p:nvSpPr>
          <p:cNvPr id="3" name="Content Placeholder 2">
            <a:extLst>
              <a:ext uri="{FF2B5EF4-FFF2-40B4-BE49-F238E27FC236}">
                <a16:creationId xmlns:a16="http://schemas.microsoft.com/office/drawing/2014/main" id="{4BA64C37-35D6-4511-9E4F-DE29EA7D2BDD}"/>
              </a:ext>
            </a:extLst>
          </p:cNvPr>
          <p:cNvSpPr>
            <a:spLocks noGrp="1"/>
          </p:cNvSpPr>
          <p:nvPr>
            <p:ph idx="1"/>
          </p:nvPr>
        </p:nvSpPr>
        <p:spPr/>
        <p:txBody>
          <a:bodyPr/>
          <a:lstStyle/>
          <a:p>
            <a:r>
              <a:rPr lang="en-GB" dirty="0"/>
              <a:t>Often in Health change is a necessity as a response to changes in policy, environment or national finances.</a:t>
            </a:r>
          </a:p>
          <a:p>
            <a:r>
              <a:rPr lang="en-GB" dirty="0"/>
              <a:t>As much as people don’t like change that impacts them directly you would hope they are also able to see the bigger picture and understand it needs to be done.</a:t>
            </a:r>
          </a:p>
          <a:p>
            <a:r>
              <a:rPr lang="en-GB" dirty="0"/>
              <a:t>What can we learn from COVID?</a:t>
            </a:r>
          </a:p>
          <a:p>
            <a:r>
              <a:rPr lang="en-GB" dirty="0"/>
              <a:t>As a leader should you sometimes challenge staff as part of the process of facilitating change?</a:t>
            </a:r>
          </a:p>
        </p:txBody>
      </p:sp>
    </p:spTree>
    <p:extLst>
      <p:ext uri="{BB962C8B-B14F-4D97-AF65-F5344CB8AC3E}">
        <p14:creationId xmlns:p14="http://schemas.microsoft.com/office/powerpoint/2010/main" val="33683848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395</TotalTime>
  <Words>1442</Words>
  <Application>Microsoft Office PowerPoint</Application>
  <PresentationFormat>Widescreen</PresentationFormat>
  <Paragraphs>77</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Banded</vt:lpstr>
      <vt:lpstr>Chracteristics of an effective team </vt:lpstr>
      <vt:lpstr>Managing teams, a dark art with a few guiding certainties   </vt:lpstr>
      <vt:lpstr>NHS Teams</vt:lpstr>
      <vt:lpstr>Characteristics of effective teams:</vt:lpstr>
      <vt:lpstr>Characteristics of effective teams cont…:</vt:lpstr>
      <vt:lpstr>Characteristics of effective teams cont…:</vt:lpstr>
      <vt:lpstr>Harvard Business Review article on ‘the secrets of great teamwork’.</vt:lpstr>
      <vt:lpstr>Hbr cont</vt:lpstr>
      <vt:lpstr>PowerPoint Presentation</vt:lpstr>
      <vt:lpstr>task</vt:lpstr>
      <vt:lpstr>Hbr cont…</vt:lpstr>
      <vt:lpstr>Belbin’s 9 team roles.</vt:lpstr>
      <vt:lpstr>Hbr cont…</vt:lpstr>
      <vt:lpstr>The only constant is change…..</vt:lpstr>
      <vt:lpstr>Types of change</vt:lpstr>
      <vt:lpstr>Change and the individual</vt:lpstr>
      <vt:lpstr>A Positive Revolution in Change: Appreciative Inquiry</vt:lpstr>
      <vt:lpstr>Appreciative enquiry</vt:lpstr>
      <vt:lpstr>A challenging approach?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Chracteristics of an effective team</dc:title>
  <dc:creator>Neil Hapgood</dc:creator>
  <cp:lastModifiedBy>Neil Hapgood</cp:lastModifiedBy>
  <cp:revision>15</cp:revision>
  <dcterms:created xsi:type="dcterms:W3CDTF">2020-10-28T15:18:08Z</dcterms:created>
  <dcterms:modified xsi:type="dcterms:W3CDTF">2024-10-03T12:14:58Z</dcterms:modified>
</cp:coreProperties>
</file>