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59" r:id="rId4"/>
    <p:sldId id="261" r:id="rId5"/>
    <p:sldId id="262" r:id="rId6"/>
    <p:sldId id="265" r:id="rId7"/>
    <p:sldId id="263" r:id="rId8"/>
    <p:sldId id="264" r:id="rId9"/>
    <p:sldId id="266" r:id="rId10"/>
    <p:sldId id="267"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1BEA1E-413F-43A1-AC28-1F95970791A2}" v="87" dt="2025-10-12T19:34:04.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snapToGrid="0">
      <p:cViewPr>
        <p:scale>
          <a:sx n="75" d="100"/>
          <a:sy n="75" d="100"/>
        </p:scale>
        <p:origin x="46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hohan" userId="ee3728b9f020252f" providerId="LiveId" clId="{1B1BEA1E-413F-43A1-AC28-1F95970791A2}"/>
    <pc:docChg chg="undo custSel addSld delSld modSld sldOrd">
      <pc:chgData name="maria chohan" userId="ee3728b9f020252f" providerId="LiveId" clId="{1B1BEA1E-413F-43A1-AC28-1F95970791A2}" dt="2025-10-12T19:34:04.411" v="4473" actId="313"/>
      <pc:docMkLst>
        <pc:docMk/>
      </pc:docMkLst>
      <pc:sldChg chg="modTransition">
        <pc:chgData name="maria chohan" userId="ee3728b9f020252f" providerId="LiveId" clId="{1B1BEA1E-413F-43A1-AC28-1F95970791A2}" dt="2025-10-12T19:23:08.951" v="4437"/>
        <pc:sldMkLst>
          <pc:docMk/>
          <pc:sldMk cId="4189699586" sldId="256"/>
        </pc:sldMkLst>
      </pc:sldChg>
      <pc:sldChg chg="modSp mod modTransition modAnim">
        <pc:chgData name="maria chohan" userId="ee3728b9f020252f" providerId="LiveId" clId="{1B1BEA1E-413F-43A1-AC28-1F95970791A2}" dt="2025-10-12T19:23:14.517" v="4438"/>
        <pc:sldMkLst>
          <pc:docMk/>
          <pc:sldMk cId="785071838" sldId="257"/>
        </pc:sldMkLst>
        <pc:spChg chg="mod">
          <ac:chgData name="maria chohan" userId="ee3728b9f020252f" providerId="LiveId" clId="{1B1BEA1E-413F-43A1-AC28-1F95970791A2}" dt="2025-10-12T18:34:15.726" v="2825" actId="5793"/>
          <ac:spMkLst>
            <pc:docMk/>
            <pc:sldMk cId="785071838" sldId="257"/>
            <ac:spMk id="3" creationId="{0512CDFC-BDC4-9392-4C99-21B37300A362}"/>
          </ac:spMkLst>
        </pc:spChg>
      </pc:sldChg>
      <pc:sldChg chg="addSp delSp modSp mod modTransition setBg modAnim setClrOvrMap">
        <pc:chgData name="maria chohan" userId="ee3728b9f020252f" providerId="LiveId" clId="{1B1BEA1E-413F-43A1-AC28-1F95970791A2}" dt="2025-10-12T19:23:18.334" v="4439"/>
        <pc:sldMkLst>
          <pc:docMk/>
          <pc:sldMk cId="917702755" sldId="259"/>
        </pc:sldMkLst>
        <pc:spChg chg="mod">
          <ac:chgData name="maria chohan" userId="ee3728b9f020252f" providerId="LiveId" clId="{1B1BEA1E-413F-43A1-AC28-1F95970791A2}" dt="2025-10-12T18:12:12.359" v="2485" actId="26606"/>
          <ac:spMkLst>
            <pc:docMk/>
            <pc:sldMk cId="917702755" sldId="259"/>
            <ac:spMk id="2" creationId="{75AEAA1D-1B82-2CB9-F3CD-F3AF9F9D8702}"/>
          </ac:spMkLst>
        </pc:spChg>
        <pc:spChg chg="mod ord">
          <ac:chgData name="maria chohan" userId="ee3728b9f020252f" providerId="LiveId" clId="{1B1BEA1E-413F-43A1-AC28-1F95970791A2}" dt="2025-10-12T18:12:29.176" v="2488" actId="255"/>
          <ac:spMkLst>
            <pc:docMk/>
            <pc:sldMk cId="917702755" sldId="259"/>
            <ac:spMk id="3" creationId="{B036FD27-CBCB-7FEF-0699-28FAF18CAF72}"/>
          </ac:spMkLst>
        </pc:spChg>
        <pc:spChg chg="add del">
          <ac:chgData name="maria chohan" userId="ee3728b9f020252f" providerId="LiveId" clId="{1B1BEA1E-413F-43A1-AC28-1F95970791A2}" dt="2025-10-12T18:11:57.967" v="2478" actId="26606"/>
          <ac:spMkLst>
            <pc:docMk/>
            <pc:sldMk cId="917702755" sldId="259"/>
            <ac:spMk id="1031" creationId="{89EA2611-DCBA-4E97-A2B2-9A466E76BDA4}"/>
          </ac:spMkLst>
        </pc:spChg>
        <pc:spChg chg="add del">
          <ac:chgData name="maria chohan" userId="ee3728b9f020252f" providerId="LiveId" clId="{1B1BEA1E-413F-43A1-AC28-1F95970791A2}" dt="2025-10-12T18:11:57.967" v="2478" actId="26606"/>
          <ac:spMkLst>
            <pc:docMk/>
            <pc:sldMk cId="917702755" sldId="259"/>
            <ac:spMk id="1033" creationId="{BBC615D1-6E12-40EF-915B-316CFDB550D5}"/>
          </ac:spMkLst>
        </pc:spChg>
        <pc:spChg chg="add del">
          <ac:chgData name="maria chohan" userId="ee3728b9f020252f" providerId="LiveId" clId="{1B1BEA1E-413F-43A1-AC28-1F95970791A2}" dt="2025-10-12T18:11:57.967" v="2478" actId="26606"/>
          <ac:spMkLst>
            <pc:docMk/>
            <pc:sldMk cId="917702755" sldId="259"/>
            <ac:spMk id="1035" creationId="{B9797D36-DE1E-47CD-881A-6C1F5828261B}"/>
          </ac:spMkLst>
        </pc:spChg>
        <pc:spChg chg="add del">
          <ac:chgData name="maria chohan" userId="ee3728b9f020252f" providerId="LiveId" clId="{1B1BEA1E-413F-43A1-AC28-1F95970791A2}" dt="2025-10-12T18:11:57.967" v="2478" actId="26606"/>
          <ac:spMkLst>
            <pc:docMk/>
            <pc:sldMk cId="917702755" sldId="259"/>
            <ac:spMk id="1037" creationId="{4A2FAF1F-F462-46AF-A9E6-CC93C4E2C359}"/>
          </ac:spMkLst>
        </pc:spChg>
        <pc:spChg chg="add del">
          <ac:chgData name="maria chohan" userId="ee3728b9f020252f" providerId="LiveId" clId="{1B1BEA1E-413F-43A1-AC28-1F95970791A2}" dt="2025-10-12T18:11:57.967" v="2478" actId="26606"/>
          <ac:spMkLst>
            <pc:docMk/>
            <pc:sldMk cId="917702755" sldId="259"/>
            <ac:spMk id="1039" creationId="{7146BED8-BAE9-42C5-A3DD-7B946445DB8C}"/>
          </ac:spMkLst>
        </pc:spChg>
        <pc:spChg chg="add del">
          <ac:chgData name="maria chohan" userId="ee3728b9f020252f" providerId="LiveId" clId="{1B1BEA1E-413F-43A1-AC28-1F95970791A2}" dt="2025-10-12T18:11:57.967" v="2478" actId="26606"/>
          <ac:spMkLst>
            <pc:docMk/>
            <pc:sldMk cId="917702755" sldId="259"/>
            <ac:spMk id="1041" creationId="{15765FE8-B62F-41E4-A73C-74C91A8FD945}"/>
          </ac:spMkLst>
        </pc:spChg>
        <pc:spChg chg="add del">
          <ac:chgData name="maria chohan" userId="ee3728b9f020252f" providerId="LiveId" clId="{1B1BEA1E-413F-43A1-AC28-1F95970791A2}" dt="2025-10-12T18:11:59.845" v="2480" actId="26606"/>
          <ac:spMkLst>
            <pc:docMk/>
            <pc:sldMk cId="917702755" sldId="259"/>
            <ac:spMk id="1043" creationId="{F70C2B8F-6B1B-46D5-86E6-40F36C695FC2}"/>
          </ac:spMkLst>
        </pc:spChg>
        <pc:spChg chg="add del">
          <ac:chgData name="maria chohan" userId="ee3728b9f020252f" providerId="LiveId" clId="{1B1BEA1E-413F-43A1-AC28-1F95970791A2}" dt="2025-10-12T18:11:59.845" v="2480" actId="26606"/>
          <ac:spMkLst>
            <pc:docMk/>
            <pc:sldMk cId="917702755" sldId="259"/>
            <ac:spMk id="1044" creationId="{DB521824-592C-476A-AB0A-CA0C6D1F3407}"/>
          </ac:spMkLst>
        </pc:spChg>
        <pc:spChg chg="add del">
          <ac:chgData name="maria chohan" userId="ee3728b9f020252f" providerId="LiveId" clId="{1B1BEA1E-413F-43A1-AC28-1F95970791A2}" dt="2025-10-12T18:11:59.845" v="2480" actId="26606"/>
          <ac:spMkLst>
            <pc:docMk/>
            <pc:sldMk cId="917702755" sldId="259"/>
            <ac:spMk id="1045" creationId="{A2749EFA-8EE4-4EB8-9424-8E593B9320AD}"/>
          </ac:spMkLst>
        </pc:spChg>
        <pc:spChg chg="add del">
          <ac:chgData name="maria chohan" userId="ee3728b9f020252f" providerId="LiveId" clId="{1B1BEA1E-413F-43A1-AC28-1F95970791A2}" dt="2025-10-12T18:11:59.845" v="2480" actId="26606"/>
          <ac:spMkLst>
            <pc:docMk/>
            <pc:sldMk cId="917702755" sldId="259"/>
            <ac:spMk id="1046" creationId="{B5C860C9-D4F9-4350-80DA-0D1CD36C7741}"/>
          </ac:spMkLst>
        </pc:spChg>
        <pc:spChg chg="add del">
          <ac:chgData name="maria chohan" userId="ee3728b9f020252f" providerId="LiveId" clId="{1B1BEA1E-413F-43A1-AC28-1F95970791A2}" dt="2025-10-12T18:11:59.845" v="2480" actId="26606"/>
          <ac:spMkLst>
            <pc:docMk/>
            <pc:sldMk cId="917702755" sldId="259"/>
            <ac:spMk id="1047" creationId="{538A90C8-AE0E-4EBA-9AF8-EEDB206020E0}"/>
          </ac:spMkLst>
        </pc:spChg>
        <pc:spChg chg="add del">
          <ac:chgData name="maria chohan" userId="ee3728b9f020252f" providerId="LiveId" clId="{1B1BEA1E-413F-43A1-AC28-1F95970791A2}" dt="2025-10-12T18:12:04.442" v="2482" actId="26606"/>
          <ac:spMkLst>
            <pc:docMk/>
            <pc:sldMk cId="917702755" sldId="259"/>
            <ac:spMk id="1049" creationId="{6E0488BA-180E-40D8-8350-4B179179556B}"/>
          </ac:spMkLst>
        </pc:spChg>
        <pc:spChg chg="add del">
          <ac:chgData name="maria chohan" userId="ee3728b9f020252f" providerId="LiveId" clId="{1B1BEA1E-413F-43A1-AC28-1F95970791A2}" dt="2025-10-12T18:12:12.331" v="2484" actId="26606"/>
          <ac:spMkLst>
            <pc:docMk/>
            <pc:sldMk cId="917702755" sldId="259"/>
            <ac:spMk id="1051" creationId="{38ABDB68-E3D5-448E-97D3-06FFEF680193}"/>
          </ac:spMkLst>
        </pc:spChg>
        <pc:spChg chg="add del">
          <ac:chgData name="maria chohan" userId="ee3728b9f020252f" providerId="LiveId" clId="{1B1BEA1E-413F-43A1-AC28-1F95970791A2}" dt="2025-10-12T18:12:12.331" v="2484" actId="26606"/>
          <ac:spMkLst>
            <pc:docMk/>
            <pc:sldMk cId="917702755" sldId="259"/>
            <ac:spMk id="1052" creationId="{B8DD7FEB-D9F3-4F5B-982C-36B0664D0205}"/>
          </ac:spMkLst>
        </pc:spChg>
        <pc:spChg chg="add del">
          <ac:chgData name="maria chohan" userId="ee3728b9f020252f" providerId="LiveId" clId="{1B1BEA1E-413F-43A1-AC28-1F95970791A2}" dt="2025-10-12T18:12:12.331" v="2484" actId="26606"/>
          <ac:spMkLst>
            <pc:docMk/>
            <pc:sldMk cId="917702755" sldId="259"/>
            <ac:spMk id="1053" creationId="{96BA11E4-0636-4FA9-A836-2A4FB176449A}"/>
          </ac:spMkLst>
        </pc:spChg>
        <pc:spChg chg="add del">
          <ac:chgData name="maria chohan" userId="ee3728b9f020252f" providerId="LiveId" clId="{1B1BEA1E-413F-43A1-AC28-1F95970791A2}" dt="2025-10-12T18:12:12.331" v="2484" actId="26606"/>
          <ac:spMkLst>
            <pc:docMk/>
            <pc:sldMk cId="917702755" sldId="259"/>
            <ac:spMk id="1054" creationId="{5681882E-BDD0-4311-AF62-E8019628524D}"/>
          </ac:spMkLst>
        </pc:spChg>
        <pc:spChg chg="add del">
          <ac:chgData name="maria chohan" userId="ee3728b9f020252f" providerId="LiveId" clId="{1B1BEA1E-413F-43A1-AC28-1F95970791A2}" dt="2025-10-12T18:12:12.331" v="2484" actId="26606"/>
          <ac:spMkLst>
            <pc:docMk/>
            <pc:sldMk cId="917702755" sldId="259"/>
            <ac:spMk id="1055" creationId="{EADD3260-4BDA-459B-A162-5E1B897E38FC}"/>
          </ac:spMkLst>
        </pc:spChg>
        <pc:spChg chg="add del">
          <ac:chgData name="maria chohan" userId="ee3728b9f020252f" providerId="LiveId" clId="{1B1BEA1E-413F-43A1-AC28-1F95970791A2}" dt="2025-10-12T18:12:12.331" v="2484" actId="26606"/>
          <ac:spMkLst>
            <pc:docMk/>
            <pc:sldMk cId="917702755" sldId="259"/>
            <ac:spMk id="1056" creationId="{283DA7DD-CA37-4ED7-8710-48E56B063BA4}"/>
          </ac:spMkLst>
        </pc:spChg>
        <pc:spChg chg="add del">
          <ac:chgData name="maria chohan" userId="ee3728b9f020252f" providerId="LiveId" clId="{1B1BEA1E-413F-43A1-AC28-1F95970791A2}" dt="2025-10-12T18:12:12.331" v="2484" actId="26606"/>
          <ac:spMkLst>
            <pc:docMk/>
            <pc:sldMk cId="917702755" sldId="259"/>
            <ac:spMk id="1057" creationId="{B92F2E3C-66CD-4DEB-BA14-2A5912B65A21}"/>
          </ac:spMkLst>
        </pc:spChg>
        <pc:picChg chg="add mod ord">
          <ac:chgData name="maria chohan" userId="ee3728b9f020252f" providerId="LiveId" clId="{1B1BEA1E-413F-43A1-AC28-1F95970791A2}" dt="2025-10-12T18:12:12.359" v="2485" actId="26606"/>
          <ac:picMkLst>
            <pc:docMk/>
            <pc:sldMk cId="917702755" sldId="259"/>
            <ac:picMk id="1026" creationId="{7B233902-8552-6EF9-29D4-9F3752A2CCBF}"/>
          </ac:picMkLst>
        </pc:picChg>
      </pc:sldChg>
      <pc:sldChg chg="modSp mod modTransition">
        <pc:chgData name="maria chohan" userId="ee3728b9f020252f" providerId="LiveId" clId="{1B1BEA1E-413F-43A1-AC28-1F95970791A2}" dt="2025-10-12T19:24:12.294" v="4447"/>
        <pc:sldMkLst>
          <pc:docMk/>
          <pc:sldMk cId="3164628394" sldId="260"/>
        </pc:sldMkLst>
        <pc:spChg chg="mod">
          <ac:chgData name="maria chohan" userId="ee3728b9f020252f" providerId="LiveId" clId="{1B1BEA1E-413F-43A1-AC28-1F95970791A2}" dt="2025-10-12T18:23:25.662" v="2490" actId="20577"/>
          <ac:spMkLst>
            <pc:docMk/>
            <pc:sldMk cId="3164628394" sldId="260"/>
            <ac:spMk id="3" creationId="{095D43D8-98EC-81BE-7404-ADABDD8FE504}"/>
          </ac:spMkLst>
        </pc:spChg>
      </pc:sldChg>
      <pc:sldChg chg="addSp delSp modSp mod modTransition setBg modAnim setClrOvrMap">
        <pc:chgData name="maria chohan" userId="ee3728b9f020252f" providerId="LiveId" clId="{1B1BEA1E-413F-43A1-AC28-1F95970791A2}" dt="2025-10-12T19:34:04.411" v="4473" actId="313"/>
        <pc:sldMkLst>
          <pc:docMk/>
          <pc:sldMk cId="1552342425" sldId="261"/>
        </pc:sldMkLst>
        <pc:spChg chg="mod">
          <ac:chgData name="maria chohan" userId="ee3728b9f020252f" providerId="LiveId" clId="{1B1BEA1E-413F-43A1-AC28-1F95970791A2}" dt="2025-10-12T18:40:17.579" v="3127" actId="26606"/>
          <ac:spMkLst>
            <pc:docMk/>
            <pc:sldMk cId="1552342425" sldId="261"/>
            <ac:spMk id="2" creationId="{CD6DEE38-0DBB-96A5-35A3-80BC0A05AE12}"/>
          </ac:spMkLst>
        </pc:spChg>
        <pc:spChg chg="mod ord">
          <ac:chgData name="maria chohan" userId="ee3728b9f020252f" providerId="LiveId" clId="{1B1BEA1E-413F-43A1-AC28-1F95970791A2}" dt="2025-10-12T19:34:04.411" v="4473" actId="313"/>
          <ac:spMkLst>
            <pc:docMk/>
            <pc:sldMk cId="1552342425" sldId="261"/>
            <ac:spMk id="3" creationId="{67BAF92A-0DB7-8EF3-0745-06C337FCF348}"/>
          </ac:spMkLst>
        </pc:spChg>
        <pc:spChg chg="add">
          <ac:chgData name="maria chohan" userId="ee3728b9f020252f" providerId="LiveId" clId="{1B1BEA1E-413F-43A1-AC28-1F95970791A2}" dt="2025-10-12T18:26:47.646" v="2561"/>
          <ac:spMkLst>
            <pc:docMk/>
            <pc:sldMk cId="1552342425" sldId="261"/>
            <ac:spMk id="4" creationId="{07113E43-82D3-F0FC-4BF0-643A08D40DF0}"/>
          </ac:spMkLst>
        </pc:spChg>
        <pc:spChg chg="add del">
          <ac:chgData name="maria chohan" userId="ee3728b9f020252f" providerId="LiveId" clId="{1B1BEA1E-413F-43A1-AC28-1F95970791A2}" dt="2025-10-12T18:39:48.666" v="3121" actId="26606"/>
          <ac:spMkLst>
            <pc:docMk/>
            <pc:sldMk cId="1552342425" sldId="261"/>
            <ac:spMk id="2056" creationId="{8D489E29-742E-4D34-AB08-CE3217805B81}"/>
          </ac:spMkLst>
        </pc:spChg>
        <pc:spChg chg="add">
          <ac:chgData name="maria chohan" userId="ee3728b9f020252f" providerId="LiveId" clId="{1B1BEA1E-413F-43A1-AC28-1F95970791A2}" dt="2025-10-12T18:40:17.579" v="3127" actId="26606"/>
          <ac:spMkLst>
            <pc:docMk/>
            <pc:sldMk cId="1552342425" sldId="261"/>
            <ac:spMk id="2058" creationId="{6E0488BA-180E-40D8-8350-4B179179556B}"/>
          </ac:spMkLst>
        </pc:spChg>
        <pc:picChg chg="add mod ord">
          <ac:chgData name="maria chohan" userId="ee3728b9f020252f" providerId="LiveId" clId="{1B1BEA1E-413F-43A1-AC28-1F95970791A2}" dt="2025-10-12T18:39:48.666" v="3121" actId="26606"/>
          <ac:picMkLst>
            <pc:docMk/>
            <pc:sldMk cId="1552342425" sldId="261"/>
            <ac:picMk id="2051" creationId="{774A7647-DEE8-F7D7-475F-DC0AF4C9E587}"/>
          </ac:picMkLst>
        </pc:picChg>
        <pc:picChg chg="add mod ord">
          <ac:chgData name="maria chohan" userId="ee3728b9f020252f" providerId="LiveId" clId="{1B1BEA1E-413F-43A1-AC28-1F95970791A2}" dt="2025-10-12T18:40:17.579" v="3127" actId="26606"/>
          <ac:picMkLst>
            <pc:docMk/>
            <pc:sldMk cId="1552342425" sldId="261"/>
            <ac:picMk id="2053" creationId="{7CF6B93A-3562-1D0A-71B5-CA58C2A2EE57}"/>
          </ac:picMkLst>
        </pc:picChg>
      </pc:sldChg>
      <pc:sldChg chg="modSp mod modTransition modAnim">
        <pc:chgData name="maria chohan" userId="ee3728b9f020252f" providerId="LiveId" clId="{1B1BEA1E-413F-43A1-AC28-1F95970791A2}" dt="2025-10-12T19:23:23.354" v="4441"/>
        <pc:sldMkLst>
          <pc:docMk/>
          <pc:sldMk cId="482793446" sldId="262"/>
        </pc:sldMkLst>
        <pc:spChg chg="mod">
          <ac:chgData name="maria chohan" userId="ee3728b9f020252f" providerId="LiveId" clId="{1B1BEA1E-413F-43A1-AC28-1F95970791A2}" dt="2025-10-12T18:56:15.399" v="3607" actId="20577"/>
          <ac:spMkLst>
            <pc:docMk/>
            <pc:sldMk cId="482793446" sldId="262"/>
            <ac:spMk id="3" creationId="{7A0E01AF-5130-0276-F1BD-A8D558F4088B}"/>
          </ac:spMkLst>
        </pc:spChg>
      </pc:sldChg>
      <pc:sldChg chg="modSp mod modTransition modAnim">
        <pc:chgData name="maria chohan" userId="ee3728b9f020252f" providerId="LiveId" clId="{1B1BEA1E-413F-43A1-AC28-1F95970791A2}" dt="2025-10-12T19:23:31.019" v="4443"/>
        <pc:sldMkLst>
          <pc:docMk/>
          <pc:sldMk cId="359495857" sldId="263"/>
        </pc:sldMkLst>
        <pc:spChg chg="mod">
          <ac:chgData name="maria chohan" userId="ee3728b9f020252f" providerId="LiveId" clId="{1B1BEA1E-413F-43A1-AC28-1F95970791A2}" dt="2025-10-09T20:23:28.245" v="1824" actId="20577"/>
          <ac:spMkLst>
            <pc:docMk/>
            <pc:sldMk cId="359495857" sldId="263"/>
            <ac:spMk id="2" creationId="{920C73DF-3FFB-2C9E-9A55-1F63996FB6F4}"/>
          </ac:spMkLst>
        </pc:spChg>
        <pc:spChg chg="mod">
          <ac:chgData name="maria chohan" userId="ee3728b9f020252f" providerId="LiveId" clId="{1B1BEA1E-413F-43A1-AC28-1F95970791A2}" dt="2025-10-12T18:59:10.897" v="3619" actId="20577"/>
          <ac:spMkLst>
            <pc:docMk/>
            <pc:sldMk cId="359495857" sldId="263"/>
            <ac:spMk id="3" creationId="{8208477C-8759-5F03-3791-D5525706DCB3}"/>
          </ac:spMkLst>
        </pc:spChg>
      </pc:sldChg>
      <pc:sldChg chg="modSp new mod modTransition modAnim">
        <pc:chgData name="maria chohan" userId="ee3728b9f020252f" providerId="LiveId" clId="{1B1BEA1E-413F-43A1-AC28-1F95970791A2}" dt="2025-10-12T19:23:35.375" v="4444"/>
        <pc:sldMkLst>
          <pc:docMk/>
          <pc:sldMk cId="461107832" sldId="264"/>
        </pc:sldMkLst>
        <pc:spChg chg="mod">
          <ac:chgData name="maria chohan" userId="ee3728b9f020252f" providerId="LiveId" clId="{1B1BEA1E-413F-43A1-AC28-1F95970791A2}" dt="2025-10-09T19:45:43.191" v="94" actId="20577"/>
          <ac:spMkLst>
            <pc:docMk/>
            <pc:sldMk cId="461107832" sldId="264"/>
            <ac:spMk id="2" creationId="{4FE61286-831F-45FF-4DD1-3AD310EA4F7C}"/>
          </ac:spMkLst>
        </pc:spChg>
        <pc:spChg chg="mod">
          <ac:chgData name="maria chohan" userId="ee3728b9f020252f" providerId="LiveId" clId="{1B1BEA1E-413F-43A1-AC28-1F95970791A2}" dt="2025-10-09T20:25:29.740" v="1828" actId="20577"/>
          <ac:spMkLst>
            <pc:docMk/>
            <pc:sldMk cId="461107832" sldId="264"/>
            <ac:spMk id="3" creationId="{AAB8BB30-BEC4-9EBA-274B-D78543104DD4}"/>
          </ac:spMkLst>
        </pc:spChg>
      </pc:sldChg>
      <pc:sldChg chg="modSp new mod ord modTransition modAnim">
        <pc:chgData name="maria chohan" userId="ee3728b9f020252f" providerId="LiveId" clId="{1B1BEA1E-413F-43A1-AC28-1F95970791A2}" dt="2025-10-12T19:23:26.162" v="4442"/>
        <pc:sldMkLst>
          <pc:docMk/>
          <pc:sldMk cId="1374988515" sldId="265"/>
        </pc:sldMkLst>
        <pc:spChg chg="mod">
          <ac:chgData name="maria chohan" userId="ee3728b9f020252f" providerId="LiveId" clId="{1B1BEA1E-413F-43A1-AC28-1F95970791A2}" dt="2025-10-09T20:06:24.685" v="1608" actId="313"/>
          <ac:spMkLst>
            <pc:docMk/>
            <pc:sldMk cId="1374988515" sldId="265"/>
            <ac:spMk id="2" creationId="{735DE300-28B2-3D09-0180-5A42A307ABF0}"/>
          </ac:spMkLst>
        </pc:spChg>
        <pc:spChg chg="mod">
          <ac:chgData name="maria chohan" userId="ee3728b9f020252f" providerId="LiveId" clId="{1B1BEA1E-413F-43A1-AC28-1F95970791A2}" dt="2025-10-12T19:20:39.265" v="4398" actId="20577"/>
          <ac:spMkLst>
            <pc:docMk/>
            <pc:sldMk cId="1374988515" sldId="265"/>
            <ac:spMk id="3" creationId="{1B6DEBB9-3CE8-1814-1F07-5BB5AD6A796C}"/>
          </ac:spMkLst>
        </pc:spChg>
      </pc:sldChg>
      <pc:sldChg chg="addSp delSp modSp new del mod">
        <pc:chgData name="maria chohan" userId="ee3728b9f020252f" providerId="LiveId" clId="{1B1BEA1E-413F-43A1-AC28-1F95970791A2}" dt="2025-10-09T20:10:10.052" v="1612" actId="47"/>
        <pc:sldMkLst>
          <pc:docMk/>
          <pc:sldMk cId="387015029" sldId="266"/>
        </pc:sldMkLst>
        <pc:spChg chg="del">
          <ac:chgData name="maria chohan" userId="ee3728b9f020252f" providerId="LiveId" clId="{1B1BEA1E-413F-43A1-AC28-1F95970791A2}" dt="2025-10-09T20:10:05.066" v="1610" actId="34307"/>
          <ac:spMkLst>
            <pc:docMk/>
            <pc:sldMk cId="387015029" sldId="266"/>
            <ac:spMk id="3" creationId="{AACA3A75-93FC-3868-1DA3-AC90C7772ED4}"/>
          </ac:spMkLst>
        </pc:spChg>
        <pc:spChg chg="add mod">
          <ac:chgData name="maria chohan" userId="ee3728b9f020252f" providerId="LiveId" clId="{1B1BEA1E-413F-43A1-AC28-1F95970791A2}" dt="2025-10-09T20:10:07.999" v="1611" actId="478"/>
          <ac:spMkLst>
            <pc:docMk/>
            <pc:sldMk cId="387015029" sldId="266"/>
            <ac:spMk id="6" creationId="{74F411D8-81A0-02E1-2848-6DD624EAE722}"/>
          </ac:spMkLst>
        </pc:spChg>
        <pc:picChg chg="add del mod ord">
          <ac:chgData name="maria chohan" userId="ee3728b9f020252f" providerId="LiveId" clId="{1B1BEA1E-413F-43A1-AC28-1F95970791A2}" dt="2025-10-09T20:10:07.999" v="1611" actId="478"/>
          <ac:picMkLst>
            <pc:docMk/>
            <pc:sldMk cId="387015029" sldId="266"/>
            <ac:picMk id="4" creationId="{10C01E73-9938-5638-AC82-B28E6D65E081}"/>
          </ac:picMkLst>
        </pc:picChg>
      </pc:sldChg>
      <pc:sldChg chg="modSp new mod modTransition modAnim">
        <pc:chgData name="maria chohan" userId="ee3728b9f020252f" providerId="LiveId" clId="{1B1BEA1E-413F-43A1-AC28-1F95970791A2}" dt="2025-10-12T19:23:42.735" v="4445"/>
        <pc:sldMkLst>
          <pc:docMk/>
          <pc:sldMk cId="2055082970" sldId="266"/>
        </pc:sldMkLst>
        <pc:spChg chg="mod">
          <ac:chgData name="maria chohan" userId="ee3728b9f020252f" providerId="LiveId" clId="{1B1BEA1E-413F-43A1-AC28-1F95970791A2}" dt="2025-10-09T20:11:19.800" v="1659" actId="20577"/>
          <ac:spMkLst>
            <pc:docMk/>
            <pc:sldMk cId="2055082970" sldId="266"/>
            <ac:spMk id="2" creationId="{0CA01E16-B3F7-51F7-280E-D56A4450D15F}"/>
          </ac:spMkLst>
        </pc:spChg>
        <pc:spChg chg="mod">
          <ac:chgData name="maria chohan" userId="ee3728b9f020252f" providerId="LiveId" clId="{1B1BEA1E-413F-43A1-AC28-1F95970791A2}" dt="2025-10-12T19:16:07.299" v="4370" actId="1076"/>
          <ac:spMkLst>
            <pc:docMk/>
            <pc:sldMk cId="2055082970" sldId="266"/>
            <ac:spMk id="3" creationId="{E72660DE-DE27-2D93-C9F7-C97846F4F48F}"/>
          </ac:spMkLst>
        </pc:spChg>
      </pc:sldChg>
      <pc:sldChg chg="addSp delSp modSp new mod modTransition setBg addAnim modAnim setClrOvrMap">
        <pc:chgData name="maria chohan" userId="ee3728b9f020252f" providerId="LiveId" clId="{1B1BEA1E-413F-43A1-AC28-1F95970791A2}" dt="2025-10-12T19:23:53.845" v="4446"/>
        <pc:sldMkLst>
          <pc:docMk/>
          <pc:sldMk cId="426004179" sldId="267"/>
        </pc:sldMkLst>
        <pc:spChg chg="mod">
          <ac:chgData name="maria chohan" userId="ee3728b9f020252f" providerId="LiveId" clId="{1B1BEA1E-413F-43A1-AC28-1F95970791A2}" dt="2025-10-12T19:22:41.997" v="4432" actId="26606"/>
          <ac:spMkLst>
            <pc:docMk/>
            <pc:sldMk cId="426004179" sldId="267"/>
            <ac:spMk id="2" creationId="{378F6039-D03F-A5F8-4708-BFB983A17311}"/>
          </ac:spMkLst>
        </pc:spChg>
        <pc:spChg chg="del">
          <ac:chgData name="maria chohan" userId="ee3728b9f020252f" providerId="LiveId" clId="{1B1BEA1E-413F-43A1-AC28-1F95970791A2}" dt="2025-10-12T19:22:24.688" v="4411" actId="26606"/>
          <ac:spMkLst>
            <pc:docMk/>
            <pc:sldMk cId="426004179" sldId="267"/>
            <ac:spMk id="3" creationId="{B2E5EC23-6C4F-8B17-3262-15AC49CF2F94}"/>
          </ac:spMkLst>
        </pc:spChg>
        <pc:spChg chg="add del">
          <ac:chgData name="maria chohan" userId="ee3728b9f020252f" providerId="LiveId" clId="{1B1BEA1E-413F-43A1-AC28-1F95970791A2}" dt="2025-10-12T19:22:41.997" v="4432" actId="26606"/>
          <ac:spMkLst>
            <pc:docMk/>
            <pc:sldMk cId="426004179" sldId="267"/>
            <ac:spMk id="12" creationId="{73C0A186-7444-4460-9C37-532E7671E99E}"/>
          </ac:spMkLst>
        </pc:spChg>
        <pc:spChg chg="add del">
          <ac:chgData name="maria chohan" userId="ee3728b9f020252f" providerId="LiveId" clId="{1B1BEA1E-413F-43A1-AC28-1F95970791A2}" dt="2025-10-12T19:22:41.997" v="4432" actId="26606"/>
          <ac:spMkLst>
            <pc:docMk/>
            <pc:sldMk cId="426004179" sldId="267"/>
            <ac:spMk id="18" creationId="{029C0D00-401D-42B7-94D8-008C7DAA8E80}"/>
          </ac:spMkLst>
        </pc:spChg>
        <pc:spChg chg="add">
          <ac:chgData name="maria chohan" userId="ee3728b9f020252f" providerId="LiveId" clId="{1B1BEA1E-413F-43A1-AC28-1F95970791A2}" dt="2025-10-12T19:22:41.997" v="4432" actId="26606"/>
          <ac:spMkLst>
            <pc:docMk/>
            <pc:sldMk cId="426004179" sldId="267"/>
            <ac:spMk id="27" creationId="{73C0A186-7444-4460-9C37-532E7671E99E}"/>
          </ac:spMkLst>
        </pc:spChg>
        <pc:spChg chg="add">
          <ac:chgData name="maria chohan" userId="ee3728b9f020252f" providerId="LiveId" clId="{1B1BEA1E-413F-43A1-AC28-1F95970791A2}" dt="2025-10-12T19:22:41.997" v="4432" actId="26606"/>
          <ac:spMkLst>
            <pc:docMk/>
            <pc:sldMk cId="426004179" sldId="267"/>
            <ac:spMk id="29" creationId="{D22D1B95-2B54-43E9-85D9-B489F6C5DD0F}"/>
          </ac:spMkLst>
        </pc:spChg>
        <pc:spChg chg="add">
          <ac:chgData name="maria chohan" userId="ee3728b9f020252f" providerId="LiveId" clId="{1B1BEA1E-413F-43A1-AC28-1F95970791A2}" dt="2025-10-12T19:22:41.997" v="4432" actId="26606"/>
          <ac:spMkLst>
            <pc:docMk/>
            <pc:sldMk cId="426004179" sldId="267"/>
            <ac:spMk id="31" creationId="{7D0F3F6D-A49D-4406-8D61-1C4F8D792F04}"/>
          </ac:spMkLst>
        </pc:spChg>
        <pc:spChg chg="add">
          <ac:chgData name="maria chohan" userId="ee3728b9f020252f" providerId="LiveId" clId="{1B1BEA1E-413F-43A1-AC28-1F95970791A2}" dt="2025-10-12T19:22:41.997" v="4432" actId="26606"/>
          <ac:spMkLst>
            <pc:docMk/>
            <pc:sldMk cId="426004179" sldId="267"/>
            <ac:spMk id="33" creationId="{D953A318-DA8D-4405-9536-D889E45C5E3E}"/>
          </ac:spMkLst>
        </pc:spChg>
        <pc:spChg chg="add">
          <ac:chgData name="maria chohan" userId="ee3728b9f020252f" providerId="LiveId" clId="{1B1BEA1E-413F-43A1-AC28-1F95970791A2}" dt="2025-10-12T19:22:41.997" v="4432" actId="26606"/>
          <ac:spMkLst>
            <pc:docMk/>
            <pc:sldMk cId="426004179" sldId="267"/>
            <ac:spMk id="35" creationId="{9E382A3D-2F90-475C-8DF2-F666FEA3425B}"/>
          </ac:spMkLst>
        </pc:spChg>
        <pc:grpChg chg="add del">
          <ac:chgData name="maria chohan" userId="ee3728b9f020252f" providerId="LiveId" clId="{1B1BEA1E-413F-43A1-AC28-1F95970791A2}" dt="2025-10-12T19:22:41.997" v="4432" actId="26606"/>
          <ac:grpSpMkLst>
            <pc:docMk/>
            <pc:sldMk cId="426004179" sldId="267"/>
            <ac:grpSpMk id="8" creationId="{93E10248-AF0E-477D-B4D2-47C02CE4E353}"/>
          </ac:grpSpMkLst>
        </pc:grpChg>
        <pc:grpChg chg="add del">
          <ac:chgData name="maria chohan" userId="ee3728b9f020252f" providerId="LiveId" clId="{1B1BEA1E-413F-43A1-AC28-1F95970791A2}" dt="2025-10-12T19:22:41.997" v="4432" actId="26606"/>
          <ac:grpSpMkLst>
            <pc:docMk/>
            <pc:sldMk cId="426004179" sldId="267"/>
            <ac:grpSpMk id="14" creationId="{5F72ECA3-2A46-4A5A-8330-12F7E22105BD}"/>
          </ac:grpSpMkLst>
        </pc:grpChg>
        <pc:grpChg chg="add">
          <ac:chgData name="maria chohan" userId="ee3728b9f020252f" providerId="LiveId" clId="{1B1BEA1E-413F-43A1-AC28-1F95970791A2}" dt="2025-10-12T19:22:41.997" v="4432" actId="26606"/>
          <ac:grpSpMkLst>
            <pc:docMk/>
            <pc:sldMk cId="426004179" sldId="267"/>
            <ac:grpSpMk id="23" creationId="{93E10248-AF0E-477D-B4D2-47C02CE4E353}"/>
          </ac:grpSpMkLst>
        </pc:gr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pPr algn="l"/>
            <a:fld id="{A5B0A250-5CC0-1746-B209-08E8B0DAE6AF}" type="datetimeFigureOut">
              <a:rPr lang="en-US" smtClean="0"/>
              <a:pPr algn="l"/>
              <a:t>10/12/2025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486658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534316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744979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613098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4030697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9248287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6105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67676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328292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88680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60135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63639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246915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872771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A5B0A250-5CC0-1746-B209-08E8B0DAE6AF}" type="datetimeFigureOut">
              <a:rPr lang="en-US" smtClean="0"/>
              <a:pPr/>
              <a:t>10/12/2025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575534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A5B0A250-5CC0-1746-B209-08E8B0DAE6AF}"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2438055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A5B0A250-5CC0-1746-B209-08E8B0DAE6AF}"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593247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A5B0A250-5CC0-1746-B209-08E8B0DAE6AF}" type="datetimeFigureOut">
              <a:rPr lang="en-US" smtClean="0"/>
              <a:pPr/>
              <a:t>10/12/2025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785720691"/>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rivechildcare.com/settling-into-nursery-tips-for-a-smooth-transition/" TargetMode="External"/><Relationship Id="rId7" Type="http://schemas.openxmlformats.org/officeDocument/2006/relationships/hyperlink" Target="https://www.earlyyears.tv/john-bowlbys-attachment-theory-and-developmental-phases/"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6" Type="http://schemas.openxmlformats.org/officeDocument/2006/relationships/hyperlink" Target="https://www.studocu.com/en-gb/messages/question/5840650/what-are-the-pros-and-cons-of-john-bowlbys-research" TargetMode="External"/><Relationship Id="rId5" Type="http://schemas.openxmlformats.org/officeDocument/2006/relationships/hyperlink" Target="https://www.ngeducare.ca/post/understanding-the-theory-of-attachment-pros-cons-and-real-life-examples" TargetMode="External"/><Relationship Id="rId4" Type="http://schemas.openxmlformats.org/officeDocument/2006/relationships/hyperlink" Target="https://www.verywellmind.com/what-is-nature-versus-nurture-279539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pic>
        <p:nvPicPr>
          <p:cNvPr id="4" name="Picture 3" descr="Triangular abstract background">
            <a:extLst>
              <a:ext uri="{FF2B5EF4-FFF2-40B4-BE49-F238E27FC236}">
                <a16:creationId xmlns:a16="http://schemas.microsoft.com/office/drawing/2014/main" id="{1F672732-27E7-0788-20E7-E34D2B4B3149}"/>
              </a:ext>
            </a:extLst>
          </p:cNvPr>
          <p:cNvPicPr>
            <a:picLocks noChangeAspect="1"/>
          </p:cNvPicPr>
          <p:nvPr/>
        </p:nvPicPr>
        <p:blipFill>
          <a:blip r:embed="rId2"/>
          <a:srcRect l="22529" r="23079"/>
          <a:stretch>
            <a:fillRect/>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2"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83CAAAA4-97D1-6C21-A398-E6712F10D438}"/>
              </a:ext>
            </a:extLst>
          </p:cNvPr>
          <p:cNvSpPr>
            <a:spLocks noGrp="1"/>
          </p:cNvSpPr>
          <p:nvPr>
            <p:ph type="ctrTitle"/>
          </p:nvPr>
        </p:nvSpPr>
        <p:spPr>
          <a:xfrm>
            <a:off x="5695061" y="1241266"/>
            <a:ext cx="5428551" cy="3153753"/>
          </a:xfrm>
        </p:spPr>
        <p:txBody>
          <a:bodyPr>
            <a:normAutofit/>
          </a:bodyPr>
          <a:lstStyle/>
          <a:p>
            <a:pPr>
              <a:lnSpc>
                <a:spcPct val="90000"/>
              </a:lnSpc>
            </a:pPr>
            <a:r>
              <a:rPr lang="en-GB" sz="4200" dirty="0"/>
              <a:t>Supporting early childhood development: </a:t>
            </a:r>
            <a:br>
              <a:rPr lang="en-GB" sz="4200" dirty="0"/>
            </a:br>
            <a:r>
              <a:rPr lang="en-GB" sz="4200" dirty="0"/>
              <a:t>A case study on Amira</a:t>
            </a:r>
          </a:p>
        </p:txBody>
      </p:sp>
      <p:sp>
        <p:nvSpPr>
          <p:cNvPr id="3" name="Subtitle 2">
            <a:extLst>
              <a:ext uri="{FF2B5EF4-FFF2-40B4-BE49-F238E27FC236}">
                <a16:creationId xmlns:a16="http://schemas.microsoft.com/office/drawing/2014/main" id="{67070C99-C329-F30A-82E8-14587B850977}"/>
              </a:ext>
            </a:extLst>
          </p:cNvPr>
          <p:cNvSpPr>
            <a:spLocks noGrp="1"/>
          </p:cNvSpPr>
          <p:nvPr>
            <p:ph type="subTitle" idx="1"/>
          </p:nvPr>
        </p:nvSpPr>
        <p:spPr>
          <a:xfrm>
            <a:off x="9052858" y="5104199"/>
            <a:ext cx="2549529" cy="1025069"/>
          </a:xfrm>
        </p:spPr>
        <p:txBody>
          <a:bodyPr>
            <a:normAutofit/>
          </a:bodyPr>
          <a:lstStyle/>
          <a:p>
            <a:r>
              <a:rPr lang="en-GB" dirty="0"/>
              <a:t>Maria Nadeem </a:t>
            </a:r>
          </a:p>
          <a:p>
            <a:r>
              <a:rPr lang="en-GB" dirty="0"/>
              <a:t>13/10/2025</a:t>
            </a:r>
          </a:p>
        </p:txBody>
      </p:sp>
      <p:sp>
        <p:nvSpPr>
          <p:cNvPr id="14" name="Rectangle 13">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896995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2A7C-6F01-51DF-F854-45FD35F699A4}"/>
              </a:ext>
            </a:extLst>
          </p:cNvPr>
          <p:cNvSpPr>
            <a:spLocks noGrp="1"/>
          </p:cNvSpPr>
          <p:nvPr>
            <p:ph type="title"/>
          </p:nvPr>
        </p:nvSpPr>
        <p:spPr/>
        <p:txBody>
          <a:bodyPr/>
          <a:lstStyle/>
          <a:p>
            <a:r>
              <a:rPr lang="en-GB" dirty="0"/>
              <a:t>Information about Amira:</a:t>
            </a:r>
          </a:p>
        </p:txBody>
      </p:sp>
      <p:sp>
        <p:nvSpPr>
          <p:cNvPr id="3" name="Content Placeholder 2">
            <a:extLst>
              <a:ext uri="{FF2B5EF4-FFF2-40B4-BE49-F238E27FC236}">
                <a16:creationId xmlns:a16="http://schemas.microsoft.com/office/drawing/2014/main" id="{0512CDFC-BDC4-9392-4C99-21B37300A362}"/>
              </a:ext>
            </a:extLst>
          </p:cNvPr>
          <p:cNvSpPr>
            <a:spLocks noGrp="1"/>
          </p:cNvSpPr>
          <p:nvPr>
            <p:ph idx="1"/>
          </p:nvPr>
        </p:nvSpPr>
        <p:spPr>
          <a:xfrm>
            <a:off x="494133" y="2621489"/>
            <a:ext cx="11203734" cy="3822174"/>
          </a:xfrm>
        </p:spPr>
        <p:txBody>
          <a:bodyPr>
            <a:normAutofit/>
          </a:bodyPr>
          <a:lstStyle/>
          <a:p>
            <a:pPr marL="0" indent="0">
              <a:buNone/>
            </a:pPr>
            <a:r>
              <a:rPr lang="en-GB" dirty="0"/>
              <a:t>Today, I will be presenting a case study about a 3-year-old child named Amira, who recently joined nursery.</a:t>
            </a:r>
          </a:p>
          <a:p>
            <a:pPr marL="0" indent="0">
              <a:buNone/>
            </a:pPr>
            <a:r>
              <a:rPr lang="en-GB" dirty="0"/>
              <a:t>Amira is currently experiencing:</a:t>
            </a:r>
          </a:p>
          <a:p>
            <a:r>
              <a:rPr lang="en-GB" dirty="0"/>
              <a:t>Anxiety when separated from her carers</a:t>
            </a:r>
          </a:p>
          <a:p>
            <a:r>
              <a:rPr lang="en-GB" dirty="0"/>
              <a:t>Limited verbal communication</a:t>
            </a:r>
          </a:p>
          <a:p>
            <a:r>
              <a:rPr lang="en-GB" dirty="0"/>
              <a:t>Difficulty engaging in group play</a:t>
            </a:r>
          </a:p>
          <a:p>
            <a:pPr marL="0" indent="0">
              <a:buNone/>
            </a:pPr>
            <a:r>
              <a:rPr lang="en-GB" dirty="0"/>
              <a:t>In this presentation I will talk about Amira's development needs and come up with a support plan that promotes her emotional, social and physical well-being. I will apply a psychological theory to guide this approach and propose evidence-based strategies tailored to Amira's needs.</a:t>
            </a:r>
          </a:p>
          <a:p>
            <a:endParaRPr lang="en-GB" dirty="0"/>
          </a:p>
        </p:txBody>
      </p:sp>
    </p:spTree>
    <p:extLst>
      <p:ext uri="{BB962C8B-B14F-4D97-AF65-F5344CB8AC3E}">
        <p14:creationId xmlns:p14="http://schemas.microsoft.com/office/powerpoint/2010/main" val="7850718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AA1D-1B82-2CB9-F3CD-F3AF9F9D8702}"/>
              </a:ext>
            </a:extLst>
          </p:cNvPr>
          <p:cNvSpPr>
            <a:spLocks noGrp="1"/>
          </p:cNvSpPr>
          <p:nvPr>
            <p:ph type="title"/>
          </p:nvPr>
        </p:nvSpPr>
        <p:spPr>
          <a:xfrm>
            <a:off x="1154954" y="973668"/>
            <a:ext cx="8761413" cy="706964"/>
          </a:xfrm>
        </p:spPr>
        <p:txBody>
          <a:bodyPr>
            <a:normAutofit/>
          </a:bodyPr>
          <a:lstStyle/>
          <a:p>
            <a:r>
              <a:rPr lang="en-GB">
                <a:solidFill>
                  <a:srgbClr val="EBEBEB"/>
                </a:solidFill>
              </a:rPr>
              <a:t>Bowlbys attachment theory:</a:t>
            </a:r>
          </a:p>
        </p:txBody>
      </p:sp>
      <p:sp>
        <p:nvSpPr>
          <p:cNvPr id="3" name="Content Placeholder 2">
            <a:extLst>
              <a:ext uri="{FF2B5EF4-FFF2-40B4-BE49-F238E27FC236}">
                <a16:creationId xmlns:a16="http://schemas.microsoft.com/office/drawing/2014/main" id="{B036FD27-CBCB-7FEF-0699-28FAF18CAF72}"/>
              </a:ext>
            </a:extLst>
          </p:cNvPr>
          <p:cNvSpPr>
            <a:spLocks noGrp="1"/>
          </p:cNvSpPr>
          <p:nvPr>
            <p:ph idx="1"/>
          </p:nvPr>
        </p:nvSpPr>
        <p:spPr>
          <a:xfrm>
            <a:off x="442913" y="2200275"/>
            <a:ext cx="7472361" cy="4400550"/>
          </a:xfrm>
        </p:spPr>
        <p:txBody>
          <a:bodyPr anchor="ctr">
            <a:normAutofit/>
          </a:bodyPr>
          <a:lstStyle/>
          <a:p>
            <a:pPr marL="0" indent="0">
              <a:lnSpc>
                <a:spcPct val="90000"/>
              </a:lnSpc>
              <a:buNone/>
            </a:pPr>
            <a:r>
              <a:rPr lang="en-GB" dirty="0"/>
              <a:t>I have chosen John Bowlby’s Attachment Theory to understand and support Amira’s development.</a:t>
            </a:r>
          </a:p>
          <a:p>
            <a:pPr>
              <a:lnSpc>
                <a:spcPct val="90000"/>
              </a:lnSpc>
            </a:pPr>
            <a:r>
              <a:rPr lang="en-GB" dirty="0"/>
              <a:t>Bowlby explains in his theory that attachment is a strong emotional connection</a:t>
            </a:r>
          </a:p>
          <a:p>
            <a:pPr>
              <a:lnSpc>
                <a:spcPct val="90000"/>
              </a:lnSpc>
            </a:pPr>
            <a:r>
              <a:rPr lang="en-GB" dirty="0"/>
              <a:t>A secure attachment helps the child to feel safe</a:t>
            </a:r>
          </a:p>
          <a:p>
            <a:pPr>
              <a:lnSpc>
                <a:spcPct val="90000"/>
              </a:lnSpc>
            </a:pPr>
            <a:r>
              <a:rPr lang="en-GB" dirty="0"/>
              <a:t>Bowlby calls the first 5 years of a child’s life the “critical period” this means if in the first 5 years of the child's life they have not developed an attachment, they may not form one at all. This could lead to emotional and social difficulties.</a:t>
            </a:r>
          </a:p>
          <a:p>
            <a:pPr>
              <a:lnSpc>
                <a:spcPct val="90000"/>
              </a:lnSpc>
            </a:pPr>
            <a:r>
              <a:rPr lang="en-GB" dirty="0"/>
              <a:t>The bond with the main carer is very important. If the bond is secure the child will feel safe to explore other connections however if the bond is insecure the child will most likely feel anxious and scared. A secure attachment is important because it will provide a secure base in which the child will explore the world confidently.</a:t>
            </a:r>
          </a:p>
        </p:txBody>
      </p:sp>
      <p:pic>
        <p:nvPicPr>
          <p:cNvPr id="1026" name="Picture 2" descr="Attachment Theory - John Bowlby - Fathers Truly Matter">
            <a:extLst>
              <a:ext uri="{FF2B5EF4-FFF2-40B4-BE49-F238E27FC236}">
                <a16:creationId xmlns:a16="http://schemas.microsoft.com/office/drawing/2014/main" id="{7B233902-8552-6EF9-29D4-9F3752A2CC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20571" y="3092914"/>
            <a:ext cx="3080048" cy="2433237"/>
          </a:xfrm>
          <a:prstGeom prst="roundRect">
            <a:avLst>
              <a:gd name="adj" fmla="val 1858"/>
            </a:avLst>
          </a:prstGeom>
          <a:noFill/>
          <a:effectLst>
            <a:outerShdw blurRad="50800" dist="50800" dir="54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770275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Rectangle 2057">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5" descr="Toddler Room Set-Up Ideas for Early Years Settings - Twinkl">
            <a:extLst>
              <a:ext uri="{FF2B5EF4-FFF2-40B4-BE49-F238E27FC236}">
                <a16:creationId xmlns:a16="http://schemas.microsoft.com/office/drawing/2014/main" id="{7CF6B93A-3562-1D0A-71B5-CA58C2A2EE57}"/>
              </a:ext>
            </a:extLst>
          </p:cNvPr>
          <p:cNvPicPr>
            <a:picLocks noChangeAspect="1" noChangeArrowheads="1"/>
          </p:cNvPicPr>
          <p:nvPr/>
        </p:nvPicPr>
        <p:blipFill>
          <a:blip r:embed="rId2">
            <a:alphaModFix amt="40000"/>
            <a:extLst>
              <a:ext uri="{28A0092B-C50C-407E-A947-70E740481C1C}">
                <a14:useLocalDpi xmlns:a14="http://schemas.microsoft.com/office/drawing/2010/main" val="0"/>
              </a:ext>
            </a:extLst>
          </a:blip>
          <a:srcRect t="10592" b="16827"/>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D6DEE38-0DBB-96A5-35A3-80BC0A05AE12}"/>
              </a:ext>
            </a:extLst>
          </p:cNvPr>
          <p:cNvSpPr>
            <a:spLocks noGrp="1"/>
          </p:cNvSpPr>
          <p:nvPr>
            <p:ph type="title"/>
          </p:nvPr>
        </p:nvSpPr>
        <p:spPr>
          <a:xfrm>
            <a:off x="1154954" y="973668"/>
            <a:ext cx="8761413" cy="706964"/>
          </a:xfrm>
        </p:spPr>
        <p:txBody>
          <a:bodyPr>
            <a:normAutofit/>
          </a:bodyPr>
          <a:lstStyle/>
          <a:p>
            <a:r>
              <a:rPr lang="en-GB">
                <a:solidFill>
                  <a:schemeClr val="tx1"/>
                </a:solidFill>
              </a:rPr>
              <a:t>How does the theory explain Amira</a:t>
            </a:r>
          </a:p>
        </p:txBody>
      </p:sp>
      <p:sp>
        <p:nvSpPr>
          <p:cNvPr id="3" name="Content Placeholder 2">
            <a:extLst>
              <a:ext uri="{FF2B5EF4-FFF2-40B4-BE49-F238E27FC236}">
                <a16:creationId xmlns:a16="http://schemas.microsoft.com/office/drawing/2014/main" id="{67BAF92A-0DB7-8EF3-0745-06C337FCF348}"/>
              </a:ext>
            </a:extLst>
          </p:cNvPr>
          <p:cNvSpPr>
            <a:spLocks noGrp="1"/>
          </p:cNvSpPr>
          <p:nvPr>
            <p:ph idx="1"/>
          </p:nvPr>
        </p:nvSpPr>
        <p:spPr>
          <a:xfrm>
            <a:off x="1154954" y="1985963"/>
            <a:ext cx="8825659" cy="4443411"/>
          </a:xfrm>
        </p:spPr>
        <p:txBody>
          <a:bodyPr>
            <a:normAutofit/>
          </a:bodyPr>
          <a:lstStyle/>
          <a:p>
            <a:pPr marL="0" indent="0">
              <a:buNone/>
            </a:pPr>
            <a:r>
              <a:rPr lang="en-GB" dirty="0">
                <a:solidFill>
                  <a:schemeClr val="tx1"/>
                </a:solidFill>
              </a:rPr>
              <a:t>Attachment theory helps us understand key areas of child development. </a:t>
            </a:r>
          </a:p>
          <a:p>
            <a:pPr marL="0" indent="0">
              <a:buNone/>
            </a:pPr>
            <a:r>
              <a:rPr lang="en-GB" dirty="0">
                <a:solidFill>
                  <a:schemeClr val="tx1"/>
                </a:solidFill>
              </a:rPr>
              <a:t>A secure bond allows the child to have control of emotion's, social self-assurance and language development. However, an insecure bond can result in separation anxiety and reluctance or attachment.</a:t>
            </a:r>
          </a:p>
          <a:p>
            <a:pPr marL="0" indent="0">
              <a:buNone/>
            </a:pPr>
            <a:r>
              <a:rPr lang="en-GB" dirty="0">
                <a:solidFill>
                  <a:schemeClr val="tx1"/>
                </a:solidFill>
              </a:rPr>
              <a:t>This relates to Amira because, </a:t>
            </a:r>
          </a:p>
          <a:p>
            <a:r>
              <a:rPr lang="en-GB" dirty="0">
                <a:solidFill>
                  <a:schemeClr val="tx1"/>
                </a:solidFill>
              </a:rPr>
              <a:t>Amira may not feel safe without her main carer (separation anxiety)</a:t>
            </a:r>
          </a:p>
          <a:p>
            <a:r>
              <a:rPr lang="en-GB" dirty="0">
                <a:solidFill>
                  <a:schemeClr val="tx1"/>
                </a:solidFill>
              </a:rPr>
              <a:t>Insecure attachment </a:t>
            </a:r>
          </a:p>
          <a:p>
            <a:r>
              <a:rPr lang="en-GB" dirty="0">
                <a:solidFill>
                  <a:schemeClr val="tx1"/>
                </a:solidFill>
              </a:rPr>
              <a:t>She won't play or talk until she feels safe</a:t>
            </a:r>
          </a:p>
          <a:p>
            <a:r>
              <a:rPr lang="en-GB" dirty="0">
                <a:solidFill>
                  <a:schemeClr val="tx1"/>
                </a:solidFill>
              </a:rPr>
              <a:t>She needs to build trust with someone in the nursery to form a secure bond</a:t>
            </a:r>
          </a:p>
          <a:p>
            <a:pPr marL="0" indent="0">
              <a:buNone/>
            </a:pPr>
            <a:r>
              <a:rPr lang="en-GB" dirty="0"/>
              <a:t>Understanding these patterns helps us identify and support </a:t>
            </a:r>
            <a:r>
              <a:rPr lang="en-GB"/>
              <a:t>a child's </a:t>
            </a:r>
            <a:r>
              <a:rPr lang="en-GB" dirty="0"/>
              <a:t>needs in a nursery setting</a:t>
            </a:r>
            <a:endParaRPr lang="en-GB" dirty="0">
              <a:solidFill>
                <a:schemeClr val="tx1"/>
              </a:solidFill>
            </a:endParaRPr>
          </a:p>
        </p:txBody>
      </p:sp>
    </p:spTree>
    <p:extLst>
      <p:ext uri="{BB962C8B-B14F-4D97-AF65-F5344CB8AC3E}">
        <p14:creationId xmlns:p14="http://schemas.microsoft.com/office/powerpoint/2010/main" val="15523424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C3E89-82D4-9862-4D74-7E7205DFFCFD}"/>
              </a:ext>
            </a:extLst>
          </p:cNvPr>
          <p:cNvSpPr>
            <a:spLocks noGrp="1"/>
          </p:cNvSpPr>
          <p:nvPr>
            <p:ph type="title"/>
          </p:nvPr>
        </p:nvSpPr>
        <p:spPr/>
        <p:txBody>
          <a:bodyPr/>
          <a:lstStyle/>
          <a:p>
            <a:r>
              <a:rPr lang="en-GB" dirty="0"/>
              <a:t>How can we help Amira:</a:t>
            </a:r>
          </a:p>
        </p:txBody>
      </p:sp>
      <p:sp>
        <p:nvSpPr>
          <p:cNvPr id="3" name="Content Placeholder 2">
            <a:extLst>
              <a:ext uri="{FF2B5EF4-FFF2-40B4-BE49-F238E27FC236}">
                <a16:creationId xmlns:a16="http://schemas.microsoft.com/office/drawing/2014/main" id="{7A0E01AF-5130-0276-F1BD-A8D558F4088B}"/>
              </a:ext>
            </a:extLst>
          </p:cNvPr>
          <p:cNvSpPr>
            <a:spLocks noGrp="1"/>
          </p:cNvSpPr>
          <p:nvPr>
            <p:ph idx="1"/>
          </p:nvPr>
        </p:nvSpPr>
        <p:spPr>
          <a:xfrm>
            <a:off x="585788" y="2257425"/>
            <a:ext cx="9394825" cy="4329113"/>
          </a:xfrm>
        </p:spPr>
        <p:txBody>
          <a:bodyPr>
            <a:normAutofit/>
          </a:bodyPr>
          <a:lstStyle/>
          <a:p>
            <a:pPr marL="0" indent="0">
              <a:buNone/>
            </a:pPr>
            <a:r>
              <a:rPr lang="en-GB" dirty="0" err="1"/>
              <a:t>Amiras</a:t>
            </a:r>
            <a:r>
              <a:rPr lang="en-GB" dirty="0"/>
              <a:t> behaviour shows signs of insecure attachment. </a:t>
            </a:r>
          </a:p>
          <a:p>
            <a:r>
              <a:rPr lang="en-GB" dirty="0"/>
              <a:t>Her separation anxiety shows she hasn’t formed a secure relationship with an adult in the nursery. </a:t>
            </a:r>
          </a:p>
          <a:p>
            <a:r>
              <a:rPr lang="en-GB" dirty="0"/>
              <a:t>Her limited speech is formed from her anxiety </a:t>
            </a:r>
          </a:p>
          <a:p>
            <a:r>
              <a:rPr lang="en-GB" dirty="0"/>
              <a:t>She finds it hard to engage in activities which shows a lack of social confidence.</a:t>
            </a:r>
          </a:p>
          <a:p>
            <a:pPr marL="0" indent="0">
              <a:buNone/>
            </a:pPr>
            <a:r>
              <a:rPr lang="en-GB" dirty="0"/>
              <a:t>To support Amira, we need to focus on building secure, responsive relationships.</a:t>
            </a:r>
          </a:p>
          <a:p>
            <a:r>
              <a:rPr lang="en-GB" dirty="0"/>
              <a:t>Let her settle down slowly, help her gain trust in the teachers and show her it's safe to trust them. Take a step at a time as rushing it can overwhelm Amira, and she may not feel safe with anyone but her carer</a:t>
            </a:r>
          </a:p>
          <a:p>
            <a:r>
              <a:rPr lang="en-GB" dirty="0"/>
              <a:t>Use pictures and books to encourage her to speak and do more vocal activities. </a:t>
            </a:r>
          </a:p>
          <a:p>
            <a:endParaRPr lang="en-GB" dirty="0"/>
          </a:p>
          <a:p>
            <a:endParaRPr lang="en-GB" dirty="0"/>
          </a:p>
        </p:txBody>
      </p:sp>
    </p:spTree>
    <p:extLst>
      <p:ext uri="{BB962C8B-B14F-4D97-AF65-F5344CB8AC3E}">
        <p14:creationId xmlns:p14="http://schemas.microsoft.com/office/powerpoint/2010/main" val="4827934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E300-28B2-3D09-0180-5A42A307ABF0}"/>
              </a:ext>
            </a:extLst>
          </p:cNvPr>
          <p:cNvSpPr>
            <a:spLocks noGrp="1"/>
          </p:cNvSpPr>
          <p:nvPr>
            <p:ph type="title"/>
          </p:nvPr>
        </p:nvSpPr>
        <p:spPr/>
        <p:txBody>
          <a:bodyPr/>
          <a:lstStyle/>
          <a:p>
            <a:r>
              <a:rPr lang="en-GB" dirty="0"/>
              <a:t>How nursery staff can support Amira using attachment theory:</a:t>
            </a:r>
          </a:p>
        </p:txBody>
      </p:sp>
      <p:sp>
        <p:nvSpPr>
          <p:cNvPr id="3" name="Content Placeholder 2">
            <a:extLst>
              <a:ext uri="{FF2B5EF4-FFF2-40B4-BE49-F238E27FC236}">
                <a16:creationId xmlns:a16="http://schemas.microsoft.com/office/drawing/2014/main" id="{1B6DEBB9-3CE8-1814-1F07-5BB5AD6A796C}"/>
              </a:ext>
            </a:extLst>
          </p:cNvPr>
          <p:cNvSpPr>
            <a:spLocks noGrp="1"/>
          </p:cNvSpPr>
          <p:nvPr>
            <p:ph idx="1"/>
          </p:nvPr>
        </p:nvSpPr>
        <p:spPr>
          <a:xfrm>
            <a:off x="434716" y="2603500"/>
            <a:ext cx="11227632" cy="3992172"/>
          </a:xfrm>
        </p:spPr>
        <p:txBody>
          <a:bodyPr>
            <a:normAutofit/>
          </a:bodyPr>
          <a:lstStyle/>
          <a:p>
            <a:r>
              <a:rPr lang="en-GB" b="0" i="0" dirty="0">
                <a:solidFill>
                  <a:srgbClr val="1F243C"/>
                </a:solidFill>
                <a:effectLst/>
              </a:rPr>
              <a:t> Establish a strong connection – designate a key person for Amira to ensure she feels secure. </a:t>
            </a:r>
          </a:p>
          <a:p>
            <a:r>
              <a:rPr lang="en-GB" b="0" i="0" dirty="0">
                <a:solidFill>
                  <a:srgbClr val="1F243C"/>
                </a:solidFill>
                <a:effectLst/>
              </a:rPr>
              <a:t> Introduce comfort items from her home to ease separation anxiety (such as a beloved toy or picture). </a:t>
            </a:r>
          </a:p>
          <a:p>
            <a:r>
              <a:rPr lang="en-GB" b="0" i="0" dirty="0">
                <a:solidFill>
                  <a:srgbClr val="1F243C"/>
                </a:solidFill>
                <a:effectLst/>
              </a:rPr>
              <a:t>Maintain consistent routines so Amira can anticipate each day’s activities. </a:t>
            </a:r>
          </a:p>
          <a:p>
            <a:r>
              <a:rPr lang="en-GB" b="0" i="0" dirty="0">
                <a:solidFill>
                  <a:srgbClr val="1F243C"/>
                </a:solidFill>
                <a:effectLst/>
              </a:rPr>
              <a:t>Spend individual time engaging in conversation and play with her to </a:t>
            </a:r>
            <a:r>
              <a:rPr lang="en-GB" dirty="0">
                <a:solidFill>
                  <a:srgbClr val="1F243C"/>
                </a:solidFill>
              </a:rPr>
              <a:t>gain </a:t>
            </a:r>
            <a:r>
              <a:rPr lang="en-GB" b="0" i="0" dirty="0">
                <a:solidFill>
                  <a:srgbClr val="1F243C"/>
                </a:solidFill>
                <a:effectLst/>
              </a:rPr>
              <a:t>trust and promote language development. </a:t>
            </a:r>
          </a:p>
          <a:p>
            <a:r>
              <a:rPr lang="en-GB" b="0" i="0" dirty="0">
                <a:solidFill>
                  <a:srgbClr val="1F243C"/>
                </a:solidFill>
                <a:effectLst/>
              </a:rPr>
              <a:t>Collaborate with parents to gain insight into Amira’s history and ensure continuity between home and nursery. </a:t>
            </a:r>
          </a:p>
          <a:p>
            <a:r>
              <a:rPr lang="en-GB" b="0" i="0" dirty="0">
                <a:solidFill>
                  <a:srgbClr val="1F243C"/>
                </a:solidFill>
                <a:effectLst/>
              </a:rPr>
              <a:t> Seek additional support (for instance, from a speech therapist) if concerns persist</a:t>
            </a:r>
            <a:endParaRPr lang="en-GB" dirty="0"/>
          </a:p>
        </p:txBody>
      </p:sp>
    </p:spTree>
    <p:extLst>
      <p:ext uri="{BB962C8B-B14F-4D97-AF65-F5344CB8AC3E}">
        <p14:creationId xmlns:p14="http://schemas.microsoft.com/office/powerpoint/2010/main" val="13749885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C73DF-3FFB-2C9E-9A55-1F63996FB6F4}"/>
              </a:ext>
            </a:extLst>
          </p:cNvPr>
          <p:cNvSpPr>
            <a:spLocks noGrp="1"/>
          </p:cNvSpPr>
          <p:nvPr>
            <p:ph type="title"/>
          </p:nvPr>
        </p:nvSpPr>
        <p:spPr/>
        <p:txBody>
          <a:bodyPr/>
          <a:lstStyle/>
          <a:p>
            <a:r>
              <a:rPr lang="en-GB" dirty="0"/>
              <a:t>Nature vs nurture </a:t>
            </a:r>
          </a:p>
        </p:txBody>
      </p:sp>
      <p:sp>
        <p:nvSpPr>
          <p:cNvPr id="3" name="Content Placeholder 2">
            <a:extLst>
              <a:ext uri="{FF2B5EF4-FFF2-40B4-BE49-F238E27FC236}">
                <a16:creationId xmlns:a16="http://schemas.microsoft.com/office/drawing/2014/main" id="{8208477C-8759-5F03-3791-D5525706DCB3}"/>
              </a:ext>
            </a:extLst>
          </p:cNvPr>
          <p:cNvSpPr>
            <a:spLocks noGrp="1"/>
          </p:cNvSpPr>
          <p:nvPr>
            <p:ph idx="1"/>
          </p:nvPr>
        </p:nvSpPr>
        <p:spPr>
          <a:xfrm>
            <a:off x="217714" y="2603500"/>
            <a:ext cx="11742057" cy="3416300"/>
          </a:xfrm>
        </p:spPr>
        <p:txBody>
          <a:bodyPr/>
          <a:lstStyle/>
          <a:p>
            <a:pPr marL="0" indent="0">
              <a:buNone/>
            </a:pPr>
            <a:r>
              <a:rPr lang="en-GB" dirty="0"/>
              <a:t>Amira’s development is shaped by both </a:t>
            </a:r>
            <a:r>
              <a:rPr lang="en-GB" b="1" dirty="0"/>
              <a:t>biological</a:t>
            </a:r>
            <a:r>
              <a:rPr lang="en-GB" dirty="0"/>
              <a:t> and </a:t>
            </a:r>
            <a:r>
              <a:rPr lang="en-GB" b="1" dirty="0"/>
              <a:t>environmental</a:t>
            </a:r>
            <a:r>
              <a:rPr lang="en-GB" dirty="0"/>
              <a:t> factors.</a:t>
            </a:r>
          </a:p>
          <a:p>
            <a:r>
              <a:rPr lang="en-GB" dirty="0"/>
              <a:t>Nature refers to the genetic or biological factors that influence who we are. It's what we inherit from our parents for example our DNA, health conditions, physical traits and temperament. Some children are born hyper, energetic or more sensitive.</a:t>
            </a:r>
          </a:p>
          <a:p>
            <a:r>
              <a:rPr lang="en-GB" dirty="0"/>
              <a:t>Nurture refers to the environmental factors that affect our development. It’s how we are raised, what we learn and how we interact with the world around us for example parenting style, culture, school and peers and life experiences.</a:t>
            </a:r>
          </a:p>
          <a:p>
            <a:pPr marL="0" indent="0">
              <a:buNone/>
            </a:pPr>
            <a:endParaRPr lang="en-GB" dirty="0"/>
          </a:p>
        </p:txBody>
      </p:sp>
    </p:spTree>
    <p:extLst>
      <p:ext uri="{BB962C8B-B14F-4D97-AF65-F5344CB8AC3E}">
        <p14:creationId xmlns:p14="http://schemas.microsoft.com/office/powerpoint/2010/main" val="3594958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1286-831F-45FF-4DD1-3AD310EA4F7C}"/>
              </a:ext>
            </a:extLst>
          </p:cNvPr>
          <p:cNvSpPr>
            <a:spLocks noGrp="1"/>
          </p:cNvSpPr>
          <p:nvPr>
            <p:ph type="title"/>
          </p:nvPr>
        </p:nvSpPr>
        <p:spPr/>
        <p:txBody>
          <a:bodyPr/>
          <a:lstStyle/>
          <a:p>
            <a:r>
              <a:rPr lang="en-GB" dirty="0"/>
              <a:t>Pros and cons about the theory:</a:t>
            </a:r>
          </a:p>
        </p:txBody>
      </p:sp>
      <p:sp>
        <p:nvSpPr>
          <p:cNvPr id="3" name="Content Placeholder 2">
            <a:extLst>
              <a:ext uri="{FF2B5EF4-FFF2-40B4-BE49-F238E27FC236}">
                <a16:creationId xmlns:a16="http://schemas.microsoft.com/office/drawing/2014/main" id="{AAB8BB30-BEC4-9EBA-274B-D78543104DD4}"/>
              </a:ext>
            </a:extLst>
          </p:cNvPr>
          <p:cNvSpPr>
            <a:spLocks noGrp="1"/>
          </p:cNvSpPr>
          <p:nvPr>
            <p:ph idx="1"/>
          </p:nvPr>
        </p:nvSpPr>
        <p:spPr>
          <a:xfrm>
            <a:off x="402236" y="1843790"/>
            <a:ext cx="11387528" cy="4841823"/>
          </a:xfrm>
        </p:spPr>
        <p:txBody>
          <a:bodyPr>
            <a:noAutofit/>
          </a:bodyPr>
          <a:lstStyle/>
          <a:p>
            <a:pPr marL="0" indent="0">
              <a:buNone/>
            </a:pPr>
            <a:r>
              <a:rPr lang="en-GB" sz="1750" dirty="0"/>
              <a:t>Pros:</a:t>
            </a:r>
          </a:p>
          <a:p>
            <a:r>
              <a:rPr lang="en-GB" sz="1750" dirty="0"/>
              <a:t>Emotional security – children who have a strong bond most likely grow up feeling confident for example, if the child gets hurt, they will run to their caregiver for comfort and feel safe and reassured.</a:t>
            </a:r>
          </a:p>
          <a:p>
            <a:r>
              <a:rPr lang="en-GB" sz="1750" dirty="0"/>
              <a:t>Healthy relationships – if the child has a positive relationship with their caregiver, later in life they will display empathy and effective communication for example, they will feel comfortable discussing their feelings.</a:t>
            </a:r>
          </a:p>
          <a:p>
            <a:r>
              <a:rPr lang="en-GB" sz="1750" dirty="0"/>
              <a:t>Independence – children who are securely attached will develop independence and trust their support system.</a:t>
            </a:r>
          </a:p>
          <a:p>
            <a:pPr marL="0" indent="0">
              <a:buNone/>
            </a:pPr>
            <a:r>
              <a:rPr lang="en-GB" sz="1750" dirty="0"/>
              <a:t>Cons </a:t>
            </a:r>
          </a:p>
          <a:p>
            <a:r>
              <a:rPr lang="en-GB" sz="1750" dirty="0"/>
              <a:t>Over independence – they may become overly-dependent and may struggle in the future for example; the child may refuse to interact in nursery and just want to be with their care giver.</a:t>
            </a:r>
          </a:p>
          <a:p>
            <a:r>
              <a:rPr lang="en-GB" sz="1750" dirty="0"/>
              <a:t>Attachment disorders – lack of healthy attachment can lead to challenges in establishing connections often causing “distrust, avoidance or clinginess in relationships.” (</a:t>
            </a:r>
            <a:r>
              <a:rPr lang="en-GB" sz="1750" dirty="0" err="1"/>
              <a:t>zetouni</a:t>
            </a:r>
            <a:r>
              <a:rPr lang="en-GB" sz="1750" dirty="0"/>
              <a:t>, 2024)</a:t>
            </a:r>
          </a:p>
          <a:p>
            <a:r>
              <a:rPr lang="en-GB" sz="1750" dirty="0"/>
              <a:t>Emotional vulnerability – intense emotional connections can lead individuals to experience heightened emotions when the relationships is at risk of being broken.</a:t>
            </a:r>
          </a:p>
        </p:txBody>
      </p:sp>
    </p:spTree>
    <p:extLst>
      <p:ext uri="{BB962C8B-B14F-4D97-AF65-F5344CB8AC3E}">
        <p14:creationId xmlns:p14="http://schemas.microsoft.com/office/powerpoint/2010/main" val="4611078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01E16-B3F7-51F7-280E-D56A4450D15F}"/>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E72660DE-DE27-2D93-C9F7-C97846F4F48F}"/>
              </a:ext>
            </a:extLst>
          </p:cNvPr>
          <p:cNvSpPr>
            <a:spLocks noGrp="1"/>
          </p:cNvSpPr>
          <p:nvPr>
            <p:ph idx="1"/>
          </p:nvPr>
        </p:nvSpPr>
        <p:spPr>
          <a:xfrm>
            <a:off x="370114" y="2550205"/>
            <a:ext cx="11451771" cy="3736295"/>
          </a:xfrm>
        </p:spPr>
        <p:txBody>
          <a:bodyPr>
            <a:normAutofit/>
          </a:bodyPr>
          <a:lstStyle/>
          <a:p>
            <a:pPr marL="0" indent="0">
              <a:buNone/>
            </a:pPr>
            <a:r>
              <a:rPr lang="en-GB" dirty="0">
                <a:solidFill>
                  <a:srgbClr val="1F243C"/>
                </a:solidFill>
              </a:rPr>
              <a:t>Amira and other young children's emotional and social development can be better understood using the framework that attachment theory offers. It helps explain her separation anxiety, limited communication and reluctance to participate In group play.</a:t>
            </a:r>
          </a:p>
          <a:p>
            <a:pPr marL="0" indent="0">
              <a:buNone/>
            </a:pPr>
            <a:r>
              <a:rPr lang="en-GB" dirty="0">
                <a:solidFill>
                  <a:srgbClr val="1F243C"/>
                </a:solidFill>
              </a:rPr>
              <a:t>The theory explains that a secure bond acts as a foundation for confidence, emotional regulations and social interactions which are crucial elements of early childhood development. This theory emphasizes the importance of having a solid, secure bond with a reliable caregiver. However, t</a:t>
            </a:r>
            <a:r>
              <a:rPr lang="en-GB" b="0" i="0" dirty="0">
                <a:solidFill>
                  <a:srgbClr val="1F243C"/>
                </a:solidFill>
                <a:effectLst/>
              </a:rPr>
              <a:t>he theory has its limitations—it primarily concentrates on the mother and does not address various cultural backgrounds or family structures. Moreover, it fails to cover all aspects of development, including thinking and learning abilities. In general, Attachment Theory provides a strong basis for fostering emotional and social growth in early childhood environments; however, it should be integrated with other methods to offer children optimal support</a:t>
            </a:r>
          </a:p>
          <a:p>
            <a:pPr marL="0" indent="0">
              <a:buNone/>
            </a:pPr>
            <a:endParaRPr lang="en-GB" dirty="0"/>
          </a:p>
        </p:txBody>
      </p:sp>
    </p:spTree>
    <p:extLst>
      <p:ext uri="{BB962C8B-B14F-4D97-AF65-F5344CB8AC3E}">
        <p14:creationId xmlns:p14="http://schemas.microsoft.com/office/powerpoint/2010/main" val="20550829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7" name="Rectangle 26">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5">
            <a:extLst>
              <a:ext uri="{FF2B5EF4-FFF2-40B4-BE49-F238E27FC236}">
                <a16:creationId xmlns:a16="http://schemas.microsoft.com/office/drawing/2014/main" id="{D22D1B95-2B54-43E9-85D9-B489F6C5D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31" name="Freeform 5">
            <a:extLst>
              <a:ext uri="{FF2B5EF4-FFF2-40B4-BE49-F238E27FC236}">
                <a16:creationId xmlns:a16="http://schemas.microsoft.com/office/drawing/2014/main" id="{7D0F3F6D-A49D-4406-8D61-1C4F8D792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33" name="Freeform 5">
            <a:extLst>
              <a:ext uri="{FF2B5EF4-FFF2-40B4-BE49-F238E27FC236}">
                <a16:creationId xmlns:a16="http://schemas.microsoft.com/office/drawing/2014/main" id="{D953A318-DA8D-4405-9536-D889E45C5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35" name="Rectangle 34">
            <a:extLst>
              <a:ext uri="{FF2B5EF4-FFF2-40B4-BE49-F238E27FC236}">
                <a16:creationId xmlns:a16="http://schemas.microsoft.com/office/drawing/2014/main" id="{9E382A3D-2F90-475C-8DF2-F666FEA34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78F6039-D03F-A5F8-4708-BFB983A17311}"/>
              </a:ext>
            </a:extLst>
          </p:cNvPr>
          <p:cNvSpPr>
            <a:spLocks noGrp="1"/>
          </p:cNvSpPr>
          <p:nvPr>
            <p:ph type="title"/>
          </p:nvPr>
        </p:nvSpPr>
        <p:spPr>
          <a:xfrm>
            <a:off x="1683171" y="1143000"/>
            <a:ext cx="8825658" cy="3389217"/>
          </a:xfrm>
        </p:spPr>
        <p:txBody>
          <a:bodyPr vert="horz" lIns="91440" tIns="45720" rIns="91440" bIns="45720" rtlCol="0" anchor="ctr">
            <a:normAutofit/>
          </a:bodyPr>
          <a:lstStyle/>
          <a:p>
            <a:pPr algn="ctr"/>
            <a:r>
              <a:rPr lang="en-US" sz="6600" dirty="0">
                <a:solidFill>
                  <a:srgbClr val="FFFFFF"/>
                </a:solidFill>
              </a:rPr>
              <a:t>Any questions?</a:t>
            </a:r>
          </a:p>
        </p:txBody>
      </p:sp>
    </p:spTree>
    <p:extLst>
      <p:ext uri="{BB962C8B-B14F-4D97-AF65-F5344CB8AC3E}">
        <p14:creationId xmlns:p14="http://schemas.microsoft.com/office/powerpoint/2010/main" val="42600417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4CFEF-1346-9CF8-6DD9-7C62D126CF4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95D43D8-98EC-81BE-7404-ADABDD8FE504}"/>
              </a:ext>
            </a:extLst>
          </p:cNvPr>
          <p:cNvSpPr>
            <a:spLocks noGrp="1"/>
          </p:cNvSpPr>
          <p:nvPr>
            <p:ph idx="1"/>
          </p:nvPr>
        </p:nvSpPr>
        <p:spPr/>
        <p:txBody>
          <a:bodyPr/>
          <a:lstStyle/>
          <a:p>
            <a:r>
              <a:rPr lang="en-GB" dirty="0">
                <a:hlinkClick r:id="rId2"/>
              </a:rPr>
              <a:t>John Bowlby's Attachment Theory</a:t>
            </a:r>
            <a:endParaRPr lang="en-GB" dirty="0"/>
          </a:p>
          <a:p>
            <a:r>
              <a:rPr lang="en-GB" dirty="0">
                <a:hlinkClick r:id="rId3"/>
              </a:rPr>
              <a:t>Settling into Nursery: Tips for a Smooth Transition - Thrive Childcare</a:t>
            </a:r>
            <a:endParaRPr lang="en-GB" dirty="0"/>
          </a:p>
          <a:p>
            <a:r>
              <a:rPr lang="en-GB" dirty="0">
                <a:hlinkClick r:id="rId4"/>
              </a:rPr>
              <a:t>Nature vs. Nurture: Genetic and Environmental Influences</a:t>
            </a:r>
            <a:endParaRPr lang="en-GB" dirty="0"/>
          </a:p>
          <a:p>
            <a:r>
              <a:rPr lang="en-GB" dirty="0">
                <a:hlinkClick r:id="rId5"/>
              </a:rPr>
              <a:t>Understanding the Theory of Attachment: Pros, Cons, and Real-Life Examples</a:t>
            </a:r>
            <a:endParaRPr lang="en-GB" dirty="0"/>
          </a:p>
          <a:p>
            <a:r>
              <a:rPr lang="en-GB" dirty="0"/>
              <a:t>Schaffer, H. (2007). </a:t>
            </a:r>
            <a:r>
              <a:rPr lang="en-GB" i="1" dirty="0"/>
              <a:t>Introducing Child Psychology</a:t>
            </a:r>
            <a:r>
              <a:rPr lang="en-GB" dirty="0"/>
              <a:t>. Oxford: Blackwell</a:t>
            </a:r>
          </a:p>
          <a:p>
            <a:r>
              <a:rPr lang="en-GB" dirty="0">
                <a:hlinkClick r:id="rId6"/>
              </a:rPr>
              <a:t>[Solved] What are the pros and cons of John </a:t>
            </a:r>
            <a:r>
              <a:rPr lang="en-GB" dirty="0" err="1">
                <a:hlinkClick r:id="rId6"/>
              </a:rPr>
              <a:t>Bowlbys</a:t>
            </a:r>
            <a:r>
              <a:rPr lang="en-GB" dirty="0">
                <a:hlinkClick r:id="rId6"/>
              </a:rPr>
              <a:t> research - Issues in research with children and young people (EK313) – </a:t>
            </a:r>
            <a:r>
              <a:rPr lang="en-GB" dirty="0" err="1">
                <a:hlinkClick r:id="rId6"/>
              </a:rPr>
              <a:t>Studocu</a:t>
            </a:r>
            <a:endParaRPr lang="en-GB" dirty="0"/>
          </a:p>
          <a:p>
            <a:r>
              <a:rPr lang="en-GB" dirty="0">
                <a:hlinkClick r:id="rId7"/>
              </a:rPr>
              <a:t>John Bowlby's Attachment Theory and Developmental Phases</a:t>
            </a:r>
            <a:endParaRPr lang="en-GB" dirty="0"/>
          </a:p>
          <a:p>
            <a:endParaRPr lang="en-GB" dirty="0">
              <a:solidFill>
                <a:srgbClr val="05103E"/>
              </a:solidFill>
              <a:latin typeface="Times New Roman" panose="02020603050405020304" pitchFamily="18" charset="0"/>
            </a:endParaRPr>
          </a:p>
          <a:p>
            <a:pPr marL="0" indent="0">
              <a:buNone/>
            </a:pPr>
            <a:endParaRPr lang="en-GB" dirty="0"/>
          </a:p>
          <a:p>
            <a:endParaRPr lang="en-GB" dirty="0">
              <a:solidFill>
                <a:srgbClr val="05103E"/>
              </a:solidFill>
              <a:latin typeface="Times New Roman" panose="02020603050405020304" pitchFamily="18" charset="0"/>
            </a:endParaRPr>
          </a:p>
          <a:p>
            <a:endParaRPr lang="en-GB" b="0" i="0" dirty="0">
              <a:solidFill>
                <a:srgbClr val="05103E"/>
              </a:solidFill>
              <a:effectLst/>
              <a:latin typeface="Times New Roman" panose="02020603050405020304" pitchFamily="18" charset="0"/>
            </a:endParaRPr>
          </a:p>
          <a:p>
            <a:endParaRPr lang="en-GB" dirty="0">
              <a:solidFill>
                <a:srgbClr val="05103E"/>
              </a:solidFill>
              <a:latin typeface="Times New Roman" panose="02020603050405020304" pitchFamily="18" charset="0"/>
            </a:endParaRPr>
          </a:p>
          <a:p>
            <a:endParaRPr lang="en-GB" b="0" i="0" dirty="0">
              <a:solidFill>
                <a:srgbClr val="05103E"/>
              </a:solidFill>
              <a:effectLst/>
              <a:latin typeface="Times New Roman" panose="02020603050405020304" pitchFamily="18" charset="0"/>
            </a:endParaRPr>
          </a:p>
          <a:p>
            <a:endParaRPr lang="en-GB" b="0" i="0" dirty="0">
              <a:solidFill>
                <a:srgbClr val="05103E"/>
              </a:solidFill>
              <a:effectLst/>
              <a:latin typeface="Times New Roman" panose="02020603050405020304" pitchFamily="18" charset="0"/>
            </a:endParaRPr>
          </a:p>
          <a:p>
            <a:endParaRPr lang="en-GB" b="0" i="0" dirty="0">
              <a:solidFill>
                <a:srgbClr val="05103E"/>
              </a:solidFill>
              <a:effectLst/>
              <a:latin typeface="Times New Roman" panose="02020603050405020304" pitchFamily="18" charset="0"/>
            </a:endParaRPr>
          </a:p>
          <a:p>
            <a:pPr marL="0" indent="0">
              <a:buNone/>
            </a:pPr>
            <a:endParaRPr lang="en-GB" b="0" i="0" dirty="0">
              <a:solidFill>
                <a:srgbClr val="05103E"/>
              </a:solidFill>
              <a:effectLst/>
              <a:latin typeface="Times New Roman" panose="02020603050405020304" pitchFamily="18" charset="0"/>
            </a:endParaRPr>
          </a:p>
          <a:p>
            <a:endParaRPr lang="en-GB" b="0" i="0" dirty="0">
              <a:solidFill>
                <a:srgbClr val="05103E"/>
              </a:solidFill>
              <a:effectLst/>
              <a:latin typeface="Times New Roman" panose="02020603050405020304" pitchFamily="18" charset="0"/>
            </a:endParaRPr>
          </a:p>
          <a:p>
            <a:endParaRPr lang="en-GB" dirty="0"/>
          </a:p>
        </p:txBody>
      </p:sp>
    </p:spTree>
    <p:extLst>
      <p:ext uri="{BB962C8B-B14F-4D97-AF65-F5344CB8AC3E}">
        <p14:creationId xmlns:p14="http://schemas.microsoft.com/office/powerpoint/2010/main" val="31646283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297</TotalTime>
  <Words>1148</Words>
  <Application>Microsoft Office PowerPoint</Application>
  <PresentationFormat>Widescreen</PresentationFormat>
  <Paragraphs>74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Century Gothic</vt:lpstr>
      <vt:lpstr>Times New Roman</vt:lpstr>
      <vt:lpstr>Wingdings 3</vt:lpstr>
      <vt:lpstr>Ion Boardroom</vt:lpstr>
      <vt:lpstr>Supporting early childhood development:  A case study on Amira</vt:lpstr>
      <vt:lpstr>Information about Amira:</vt:lpstr>
      <vt:lpstr>Bowlbys attachment theory:</vt:lpstr>
      <vt:lpstr>How does the theory explain Amira</vt:lpstr>
      <vt:lpstr>How can we help Amira:</vt:lpstr>
      <vt:lpstr>How nursery staff can support Amira using attachment theory:</vt:lpstr>
      <vt:lpstr>Nature vs nurture </vt:lpstr>
      <vt:lpstr>Pros and cons about the theory:</vt:lpstr>
      <vt:lpstr>Summary: </vt:lpstr>
      <vt:lpstr>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early childhood development:  A case study on Amira</dc:title>
  <dc:creator>maria chohan</dc:creator>
  <cp:lastModifiedBy>maria chohan</cp:lastModifiedBy>
  <cp:revision>1</cp:revision>
  <dcterms:created xsi:type="dcterms:W3CDTF">2025-09-28T21:40:29Z</dcterms:created>
  <dcterms:modified xsi:type="dcterms:W3CDTF">2025-10-12T19:34:06Z</dcterms:modified>
</cp:coreProperties>
</file>