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80" r:id="rId3"/>
    <p:sldId id="268" r:id="rId4"/>
    <p:sldId id="283" r:id="rId5"/>
    <p:sldId id="269" r:id="rId6"/>
    <p:sldId id="292" r:id="rId7"/>
    <p:sldId id="307" r:id="rId8"/>
    <p:sldId id="290" r:id="rId9"/>
    <p:sldId id="281" r:id="rId10"/>
    <p:sldId id="286" r:id="rId11"/>
    <p:sldId id="259" r:id="rId12"/>
    <p:sldId id="287" r:id="rId13"/>
    <p:sldId id="260" r:id="rId14"/>
    <p:sldId id="261" r:id="rId15"/>
    <p:sldId id="262" r:id="rId16"/>
    <p:sldId id="263" r:id="rId17"/>
    <p:sldId id="264" r:id="rId18"/>
    <p:sldId id="288" r:id="rId19"/>
    <p:sldId id="289" r:id="rId20"/>
    <p:sldId id="265" r:id="rId21"/>
    <p:sldId id="278" r:id="rId22"/>
    <p:sldId id="320" r:id="rId23"/>
    <p:sldId id="317" r:id="rId24"/>
    <p:sldId id="319" r:id="rId25"/>
    <p:sldId id="322" r:id="rId26"/>
    <p:sldId id="297" r:id="rId27"/>
    <p:sldId id="296" r:id="rId28"/>
    <p:sldId id="298" r:id="rId29"/>
    <p:sldId id="313" r:id="rId30"/>
    <p:sldId id="314" r:id="rId31"/>
    <p:sldId id="315" r:id="rId32"/>
    <p:sldId id="321" r:id="rId33"/>
    <p:sldId id="300" r:id="rId34"/>
    <p:sldId id="276" r:id="rId35"/>
    <p:sldId id="301" r:id="rId36"/>
    <p:sldId id="267" r:id="rId37"/>
    <p:sldId id="273" r:id="rId38"/>
    <p:sldId id="299" r:id="rId39"/>
    <p:sldId id="32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434" autoAdjust="0"/>
  </p:normalViewPr>
  <p:slideViewPr>
    <p:cSldViewPr>
      <p:cViewPr varScale="1">
        <p:scale>
          <a:sx n="101" d="100"/>
          <a:sy n="101" d="100"/>
        </p:scale>
        <p:origin x="876" y="6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6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966B65-D796-4174-92AA-F95538E47455}" type="datetimeFigureOut">
              <a:rPr lang="en-GB" smtClean="0"/>
              <a:pPr/>
              <a:t>05/02/2019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D385FC-18F7-47A2-937F-905FF3324825}" type="slidenum">
              <a:rPr lang="en-GB" smtClean="0"/>
              <a:pPr/>
              <a:t>‹#›</a:t>
            </a:fld>
            <a:endParaRPr lang="en-GB"/>
          </a:p>
        </p:txBody>
      </p:sp>
    </p:spTree>
    <p:extLst>
      <p:ext uri="{BB962C8B-B14F-4D97-AF65-F5344CB8AC3E}">
        <p14:creationId xmlns:p14="http://schemas.microsoft.com/office/powerpoint/2010/main" val="594340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3</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4</a:t>
            </a:fld>
            <a:endParaRPr lang="en-GB"/>
          </a:p>
        </p:txBody>
      </p:sp>
    </p:spTree>
    <p:extLst>
      <p:ext uri="{BB962C8B-B14F-4D97-AF65-F5344CB8AC3E}">
        <p14:creationId xmlns:p14="http://schemas.microsoft.com/office/powerpoint/2010/main" val="4149635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8</a:t>
            </a:fld>
            <a:endParaRPr lang="en-GB"/>
          </a:p>
        </p:txBody>
      </p:sp>
    </p:spTree>
    <p:extLst>
      <p:ext uri="{BB962C8B-B14F-4D97-AF65-F5344CB8AC3E}">
        <p14:creationId xmlns:p14="http://schemas.microsoft.com/office/powerpoint/2010/main" val="1698815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10</a:t>
            </a:fld>
            <a:endParaRPr lang="en-GB"/>
          </a:p>
        </p:txBody>
      </p:sp>
    </p:spTree>
    <p:extLst>
      <p:ext uri="{BB962C8B-B14F-4D97-AF65-F5344CB8AC3E}">
        <p14:creationId xmlns:p14="http://schemas.microsoft.com/office/powerpoint/2010/main" val="615824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12</a:t>
            </a:fld>
            <a:endParaRPr lang="en-GB"/>
          </a:p>
        </p:txBody>
      </p:sp>
    </p:spTree>
    <p:extLst>
      <p:ext uri="{BB962C8B-B14F-4D97-AF65-F5344CB8AC3E}">
        <p14:creationId xmlns:p14="http://schemas.microsoft.com/office/powerpoint/2010/main" val="1875712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Edgar Schein’s model of organisational culture is widely accepted and considers organisational culture in three different layers</a:t>
            </a:r>
          </a:p>
        </p:txBody>
      </p:sp>
      <p:sp>
        <p:nvSpPr>
          <p:cNvPr id="58372"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37959FB5-11AA-4046-9D1A-6BC25321AB7A}" type="slidenum">
              <a:rPr lang="en-GB" smtClean="0">
                <a:latin typeface="Calibri" pitchFamily="34" charset="0"/>
              </a:rPr>
              <a:pPr fontAlgn="base">
                <a:spcBef>
                  <a:spcPct val="0"/>
                </a:spcBef>
                <a:spcAft>
                  <a:spcPct val="0"/>
                </a:spcAft>
                <a:defRPr/>
              </a:pPr>
              <a:t>13</a:t>
            </a:fld>
            <a:endParaRPr lang="en-GB" smtClean="0">
              <a:latin typeface="Calibri" pitchFamily="34" charset="0"/>
            </a:endParaRPr>
          </a:p>
        </p:txBody>
      </p:sp>
    </p:spTree>
    <p:extLst>
      <p:ext uri="{BB962C8B-B14F-4D97-AF65-F5344CB8AC3E}">
        <p14:creationId xmlns:p14="http://schemas.microsoft.com/office/powerpoint/2010/main" val="457496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9396"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F23437DD-C056-44EA-9A23-4662687EF2E4}" type="slidenum">
              <a:rPr lang="en-GB" smtClean="0">
                <a:latin typeface="Calibri" pitchFamily="34" charset="0"/>
              </a:rPr>
              <a:pPr fontAlgn="base">
                <a:spcBef>
                  <a:spcPct val="0"/>
                </a:spcBef>
                <a:spcAft>
                  <a:spcPct val="0"/>
                </a:spcAft>
                <a:defRPr/>
              </a:pPr>
              <a:t>14</a:t>
            </a:fld>
            <a:endParaRPr lang="en-GB" smtClean="0">
              <a:latin typeface="Calibri" pitchFamily="34" charset="0"/>
            </a:endParaRPr>
          </a:p>
        </p:txBody>
      </p:sp>
    </p:spTree>
    <p:extLst>
      <p:ext uri="{BB962C8B-B14F-4D97-AF65-F5344CB8AC3E}">
        <p14:creationId xmlns:p14="http://schemas.microsoft.com/office/powerpoint/2010/main" val="2376307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0420"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F3CA4A9D-6AED-4850-8B9F-27BEA3818CBA}" type="slidenum">
              <a:rPr lang="en-GB" smtClean="0">
                <a:latin typeface="Calibri" pitchFamily="34" charset="0"/>
              </a:rPr>
              <a:pPr fontAlgn="base">
                <a:spcBef>
                  <a:spcPct val="0"/>
                </a:spcBef>
                <a:spcAft>
                  <a:spcPct val="0"/>
                </a:spcAft>
                <a:defRPr/>
              </a:pPr>
              <a:t>15</a:t>
            </a:fld>
            <a:endParaRPr lang="en-GB" smtClean="0">
              <a:latin typeface="Calibri" pitchFamily="34" charset="0"/>
            </a:endParaRPr>
          </a:p>
        </p:txBody>
      </p:sp>
    </p:spTree>
    <p:extLst>
      <p:ext uri="{BB962C8B-B14F-4D97-AF65-F5344CB8AC3E}">
        <p14:creationId xmlns:p14="http://schemas.microsoft.com/office/powerpoint/2010/main" val="3043845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1444"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3D4EA06A-BC0D-4D0E-A8EC-8DA73D041C34}" type="slidenum">
              <a:rPr lang="en-GB" smtClean="0">
                <a:latin typeface="Calibri" pitchFamily="34" charset="0"/>
              </a:rPr>
              <a:pPr fontAlgn="base">
                <a:spcBef>
                  <a:spcPct val="0"/>
                </a:spcBef>
                <a:spcAft>
                  <a:spcPct val="0"/>
                </a:spcAft>
                <a:defRPr/>
              </a:pPr>
              <a:t>16</a:t>
            </a:fld>
            <a:endParaRPr lang="en-GB" smtClean="0">
              <a:latin typeface="Calibri" pitchFamily="34" charset="0"/>
            </a:endParaRPr>
          </a:p>
        </p:txBody>
      </p:sp>
    </p:spTree>
    <p:extLst>
      <p:ext uri="{BB962C8B-B14F-4D97-AF65-F5344CB8AC3E}">
        <p14:creationId xmlns:p14="http://schemas.microsoft.com/office/powerpoint/2010/main" val="2387786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2468"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07DE5196-6102-48CF-8B37-E40077B86A90}" type="slidenum">
              <a:rPr lang="en-GB" smtClean="0">
                <a:latin typeface="Calibri" pitchFamily="34" charset="0"/>
              </a:rPr>
              <a:pPr fontAlgn="base">
                <a:spcBef>
                  <a:spcPct val="0"/>
                </a:spcBef>
                <a:spcAft>
                  <a:spcPct val="0"/>
                </a:spcAft>
                <a:defRPr/>
              </a:pPr>
              <a:t>17</a:t>
            </a:fld>
            <a:endParaRPr lang="en-GB" smtClean="0">
              <a:latin typeface="Calibri" pitchFamily="34" charset="0"/>
            </a:endParaRPr>
          </a:p>
        </p:txBody>
      </p:sp>
    </p:spTree>
    <p:extLst>
      <p:ext uri="{BB962C8B-B14F-4D97-AF65-F5344CB8AC3E}">
        <p14:creationId xmlns:p14="http://schemas.microsoft.com/office/powerpoint/2010/main" val="3956386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18</a:t>
            </a:fld>
            <a:endParaRPr lang="en-GB"/>
          </a:p>
        </p:txBody>
      </p:sp>
    </p:spTree>
    <p:extLst>
      <p:ext uri="{BB962C8B-B14F-4D97-AF65-F5344CB8AC3E}">
        <p14:creationId xmlns:p14="http://schemas.microsoft.com/office/powerpoint/2010/main" val="1904959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19</a:t>
            </a:fld>
            <a:endParaRPr lang="en-GB"/>
          </a:p>
        </p:txBody>
      </p:sp>
    </p:spTree>
    <p:extLst>
      <p:ext uri="{BB962C8B-B14F-4D97-AF65-F5344CB8AC3E}">
        <p14:creationId xmlns:p14="http://schemas.microsoft.com/office/powerpoint/2010/main" val="229808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normAutofit lnSpcReduction="10000"/>
          </a:bodyPr>
          <a:lstStyle/>
          <a:p>
            <a:pPr eaLnBrk="1" hangingPunct="1">
              <a:spcBef>
                <a:spcPct val="0"/>
              </a:spcBef>
            </a:pPr>
            <a:r>
              <a:rPr lang="en-GB" dirty="0" smtClean="0"/>
              <a:t>This analysis brings together different aspects for analysis of the organisational culture</a:t>
            </a:r>
          </a:p>
          <a:p>
            <a:pPr eaLnBrk="1" hangingPunct="1">
              <a:spcBef>
                <a:spcPct val="0"/>
              </a:spcBef>
            </a:pPr>
            <a:endParaRPr lang="en-GB" dirty="0" smtClean="0"/>
          </a:p>
          <a:p>
            <a:pPr eaLnBrk="1" hangingPunct="1">
              <a:spcBef>
                <a:spcPct val="0"/>
              </a:spcBef>
            </a:pPr>
            <a:r>
              <a:rPr lang="en-GB" dirty="0" smtClean="0"/>
              <a:t>Routine behaviours: The way members behave towards each other and towards those outside the org</a:t>
            </a:r>
          </a:p>
          <a:p>
            <a:pPr eaLnBrk="1" hangingPunct="1">
              <a:spcBef>
                <a:spcPct val="0"/>
              </a:spcBef>
            </a:pPr>
            <a:endParaRPr lang="en-GB" dirty="0" smtClean="0"/>
          </a:p>
          <a:p>
            <a:pPr eaLnBrk="1" hangingPunct="1">
              <a:spcBef>
                <a:spcPct val="0"/>
              </a:spcBef>
            </a:pPr>
            <a:r>
              <a:rPr lang="en-GB" dirty="0" smtClean="0"/>
              <a:t>Rituals: Activities which is deemed very important to the org</a:t>
            </a:r>
          </a:p>
          <a:p>
            <a:pPr eaLnBrk="1" hangingPunct="1">
              <a:spcBef>
                <a:spcPct val="0"/>
              </a:spcBef>
            </a:pPr>
            <a:endParaRPr lang="en-GB" dirty="0" smtClean="0"/>
          </a:p>
          <a:p>
            <a:pPr eaLnBrk="1" hangingPunct="1">
              <a:spcBef>
                <a:spcPct val="0"/>
              </a:spcBef>
            </a:pPr>
            <a:r>
              <a:rPr lang="en-GB" dirty="0" smtClean="0"/>
              <a:t>Stories: told by members of the organisation and flag up important times which have been shared</a:t>
            </a:r>
          </a:p>
          <a:p>
            <a:pPr eaLnBrk="1" hangingPunct="1">
              <a:spcBef>
                <a:spcPct val="0"/>
              </a:spcBef>
            </a:pPr>
            <a:endParaRPr lang="en-GB" dirty="0" smtClean="0"/>
          </a:p>
          <a:p>
            <a:pPr eaLnBrk="1" hangingPunct="1">
              <a:spcBef>
                <a:spcPct val="0"/>
              </a:spcBef>
            </a:pPr>
            <a:r>
              <a:rPr lang="en-GB" dirty="0" smtClean="0"/>
              <a:t>Symbols; Logos offices, cars etc. illustrate what the organisation stands for</a:t>
            </a:r>
          </a:p>
          <a:p>
            <a:pPr eaLnBrk="1" hangingPunct="1">
              <a:spcBef>
                <a:spcPct val="0"/>
              </a:spcBef>
            </a:pPr>
            <a:endParaRPr lang="en-GB" dirty="0" smtClean="0"/>
          </a:p>
          <a:p>
            <a:pPr eaLnBrk="1" hangingPunct="1">
              <a:spcBef>
                <a:spcPct val="0"/>
              </a:spcBef>
            </a:pPr>
            <a:r>
              <a:rPr lang="en-GB" dirty="0" smtClean="0"/>
              <a:t>Power structures: The power of the most powerful individuals or groups in the organisation</a:t>
            </a:r>
          </a:p>
          <a:p>
            <a:pPr eaLnBrk="1" hangingPunct="1">
              <a:spcBef>
                <a:spcPct val="0"/>
              </a:spcBef>
            </a:pPr>
            <a:endParaRPr lang="en-GB" dirty="0" smtClean="0"/>
          </a:p>
          <a:p>
            <a:pPr eaLnBrk="1" hangingPunct="1">
              <a:spcBef>
                <a:spcPct val="0"/>
              </a:spcBef>
            </a:pPr>
            <a:r>
              <a:rPr lang="en-GB" dirty="0" smtClean="0"/>
              <a:t>Control system: the measurement system that highlights what is important  to monitor etc.</a:t>
            </a:r>
          </a:p>
          <a:p>
            <a:pPr eaLnBrk="1" hangingPunct="1">
              <a:spcBef>
                <a:spcPct val="0"/>
              </a:spcBef>
            </a:pPr>
            <a:endParaRPr lang="en-GB" dirty="0" smtClean="0"/>
          </a:p>
          <a:p>
            <a:pPr eaLnBrk="1" hangingPunct="1">
              <a:spcBef>
                <a:spcPct val="0"/>
              </a:spcBef>
            </a:pPr>
            <a:r>
              <a:rPr lang="en-GB" dirty="0" smtClean="0"/>
              <a:t>Organisation structure: which reflects the power structures and delineates important relationship etc.</a:t>
            </a:r>
          </a:p>
          <a:p>
            <a:pPr eaLnBrk="1" hangingPunct="1">
              <a:spcBef>
                <a:spcPct val="0"/>
              </a:spcBef>
            </a:pPr>
            <a:endParaRPr lang="en-GB" dirty="0" smtClean="0"/>
          </a:p>
          <a:p>
            <a:pPr eaLnBrk="1" hangingPunct="1">
              <a:spcBef>
                <a:spcPct val="0"/>
              </a:spcBef>
            </a:pPr>
            <a:r>
              <a:rPr lang="en-GB" dirty="0" smtClean="0"/>
              <a:t>The paradigm: This encapsulates and reinforces the behaviours observed in other elements of the cultural web.</a:t>
            </a:r>
          </a:p>
          <a:p>
            <a:pPr eaLnBrk="1" hangingPunct="1">
              <a:spcBef>
                <a:spcPct val="0"/>
              </a:spcBef>
            </a:pPr>
            <a:endParaRPr lang="en-GB" dirty="0" smtClean="0"/>
          </a:p>
        </p:txBody>
      </p:sp>
      <p:sp>
        <p:nvSpPr>
          <p:cNvPr id="67588"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0A999327-5E75-40B2-BC5E-5DC808AF3DC2}" type="slidenum">
              <a:rPr lang="en-GB" smtClean="0">
                <a:latin typeface="Calibri" pitchFamily="34" charset="0"/>
              </a:rPr>
              <a:pPr fontAlgn="base">
                <a:spcBef>
                  <a:spcPct val="0"/>
                </a:spcBef>
                <a:spcAft>
                  <a:spcPct val="0"/>
                </a:spcAft>
                <a:defRPr/>
              </a:pPr>
              <a:t>20</a:t>
            </a:fld>
            <a:endParaRPr lang="en-GB" smtClean="0">
              <a:latin typeface="Calibri" pitchFamily="34" charset="0"/>
            </a:endParaRPr>
          </a:p>
        </p:txBody>
      </p:sp>
    </p:spTree>
    <p:extLst>
      <p:ext uri="{BB962C8B-B14F-4D97-AF65-F5344CB8AC3E}">
        <p14:creationId xmlns:p14="http://schemas.microsoft.com/office/powerpoint/2010/main" val="1512980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a:t>
            </a:r>
            <a:r>
              <a:rPr lang="en-GB" baseline="0" dirty="0" smtClean="0"/>
              <a:t> 1: http://www.driveactiondigital.com/wp-content/uploads/2010/01/CSL_Culture2.png</a:t>
            </a:r>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26</a:t>
            </a:fld>
            <a:endParaRPr lang="en-GB"/>
          </a:p>
        </p:txBody>
      </p:sp>
    </p:spTree>
    <p:extLst>
      <p:ext uri="{BB962C8B-B14F-4D97-AF65-F5344CB8AC3E}">
        <p14:creationId xmlns:p14="http://schemas.microsoft.com/office/powerpoint/2010/main" val="3311973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D385FC-18F7-47A2-937F-905FF3324825}" type="slidenum">
              <a:rPr lang="en-GB" smtClean="0"/>
              <a:pPr/>
              <a:t>29</a:t>
            </a:fld>
            <a:endParaRPr lang="en-GB"/>
          </a:p>
        </p:txBody>
      </p:sp>
    </p:spTree>
    <p:extLst>
      <p:ext uri="{BB962C8B-B14F-4D97-AF65-F5344CB8AC3E}">
        <p14:creationId xmlns:p14="http://schemas.microsoft.com/office/powerpoint/2010/main" val="747183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0660"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DF1151C4-5866-48D2-B036-E8E7C8BB18D7}" type="slidenum">
              <a:rPr lang="en-GB" smtClean="0">
                <a:latin typeface="Calibri" pitchFamily="34" charset="0"/>
              </a:rPr>
              <a:pPr fontAlgn="base">
                <a:spcBef>
                  <a:spcPct val="0"/>
                </a:spcBef>
                <a:spcAft>
                  <a:spcPct val="0"/>
                </a:spcAft>
                <a:defRPr/>
              </a:pPr>
              <a:t>36</a:t>
            </a:fld>
            <a:endParaRPr lang="en-GB" smtClean="0">
              <a:latin typeface="Calibri" pitchFamily="34" charset="0"/>
            </a:endParaRPr>
          </a:p>
        </p:txBody>
      </p:sp>
    </p:spTree>
    <p:extLst>
      <p:ext uri="{BB962C8B-B14F-4D97-AF65-F5344CB8AC3E}">
        <p14:creationId xmlns:p14="http://schemas.microsoft.com/office/powerpoint/2010/main" val="393177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Cummings and worley </a:t>
            </a:r>
          </a:p>
        </p:txBody>
      </p:sp>
      <p:sp>
        <p:nvSpPr>
          <p:cNvPr id="69636" name="Slide Number Placeholder 3"/>
          <p:cNvSpPr>
            <a:spLocks noGrp="1"/>
          </p:cNvSpPr>
          <p:nvPr>
            <p:ph type="sldNum" sz="quarter" idx="5"/>
          </p:nvPr>
        </p:nvSpPr>
        <p:spPr bwMode="auto">
          <a:extLst/>
        </p:spPr>
        <p:txBody>
          <a:bodyPr wrap="square" numCol="1" anchorCtr="0" compatLnSpc="1">
            <a:prstTxWarp prst="textNoShape">
              <a:avLst/>
            </a:prstTxWarp>
          </a:bodyPr>
          <a:lstStyle>
            <a:lvl1pPr>
              <a:defRPr>
                <a:solidFill>
                  <a:schemeClr val="tx1"/>
                </a:solidFill>
                <a:latin typeface="Century Schoolbook" pitchFamily="18" charset="0"/>
              </a:defRPr>
            </a:lvl1pPr>
            <a:lvl2pPr marL="742950" indent="-285750">
              <a:defRPr>
                <a:solidFill>
                  <a:schemeClr val="tx1"/>
                </a:solidFill>
                <a:latin typeface="Century Schoolbook" pitchFamily="18" charset="0"/>
              </a:defRPr>
            </a:lvl2pPr>
            <a:lvl3pPr marL="1143000" indent="-228600">
              <a:defRPr>
                <a:solidFill>
                  <a:schemeClr val="tx1"/>
                </a:solidFill>
                <a:latin typeface="Century Schoolbook" pitchFamily="18" charset="0"/>
              </a:defRPr>
            </a:lvl3pPr>
            <a:lvl4pPr marL="1600200" indent="-228600">
              <a:defRPr>
                <a:solidFill>
                  <a:schemeClr val="tx1"/>
                </a:solidFill>
                <a:latin typeface="Century Schoolbook" pitchFamily="18" charset="0"/>
              </a:defRPr>
            </a:lvl4pPr>
            <a:lvl5pPr marL="2057400" indent="-228600">
              <a:defRPr>
                <a:solidFill>
                  <a:schemeClr val="tx1"/>
                </a:solidFill>
                <a:latin typeface="Century Schoolbook" pitchFamily="18" charset="0"/>
              </a:defRPr>
            </a:lvl5pPr>
            <a:lvl6pPr marL="2514600" indent="-228600" fontAlgn="base">
              <a:spcBef>
                <a:spcPct val="0"/>
              </a:spcBef>
              <a:spcAft>
                <a:spcPct val="0"/>
              </a:spcAft>
              <a:defRPr>
                <a:solidFill>
                  <a:schemeClr val="tx1"/>
                </a:solidFill>
                <a:latin typeface="Century Schoolbook" pitchFamily="18" charset="0"/>
              </a:defRPr>
            </a:lvl6pPr>
            <a:lvl7pPr marL="2971800" indent="-228600" fontAlgn="base">
              <a:spcBef>
                <a:spcPct val="0"/>
              </a:spcBef>
              <a:spcAft>
                <a:spcPct val="0"/>
              </a:spcAft>
              <a:defRPr>
                <a:solidFill>
                  <a:schemeClr val="tx1"/>
                </a:solidFill>
                <a:latin typeface="Century Schoolbook" pitchFamily="18" charset="0"/>
              </a:defRPr>
            </a:lvl7pPr>
            <a:lvl8pPr marL="3429000" indent="-228600" fontAlgn="base">
              <a:spcBef>
                <a:spcPct val="0"/>
              </a:spcBef>
              <a:spcAft>
                <a:spcPct val="0"/>
              </a:spcAft>
              <a:defRPr>
                <a:solidFill>
                  <a:schemeClr val="tx1"/>
                </a:solidFill>
                <a:latin typeface="Century Schoolbook" pitchFamily="18" charset="0"/>
              </a:defRPr>
            </a:lvl8pPr>
            <a:lvl9pPr marL="3886200" indent="-228600" fontAlgn="base">
              <a:spcBef>
                <a:spcPct val="0"/>
              </a:spcBef>
              <a:spcAft>
                <a:spcPct val="0"/>
              </a:spcAft>
              <a:defRPr>
                <a:solidFill>
                  <a:schemeClr val="tx1"/>
                </a:solidFill>
                <a:latin typeface="Century Schoolbook" pitchFamily="18" charset="0"/>
              </a:defRPr>
            </a:lvl9pPr>
          </a:lstStyle>
          <a:p>
            <a:pPr fontAlgn="base">
              <a:spcBef>
                <a:spcPct val="0"/>
              </a:spcBef>
              <a:spcAft>
                <a:spcPct val="0"/>
              </a:spcAft>
              <a:defRPr/>
            </a:pPr>
            <a:fld id="{6403DF9F-DEAA-4316-8F02-AB4426D09730}" type="slidenum">
              <a:rPr lang="en-GB" smtClean="0">
                <a:latin typeface="Calibri" pitchFamily="34" charset="0"/>
              </a:rPr>
              <a:pPr fontAlgn="base">
                <a:spcBef>
                  <a:spcPct val="0"/>
                </a:spcBef>
                <a:spcAft>
                  <a:spcPct val="0"/>
                </a:spcAft>
                <a:defRPr/>
              </a:pPr>
              <a:t>38</a:t>
            </a:fld>
            <a:endParaRPr lang="en-GB" smtClean="0">
              <a:latin typeface="Calibri" pitchFamily="34" charset="0"/>
            </a:endParaRPr>
          </a:p>
        </p:txBody>
      </p:sp>
    </p:spTree>
    <p:extLst>
      <p:ext uri="{BB962C8B-B14F-4D97-AF65-F5344CB8AC3E}">
        <p14:creationId xmlns:p14="http://schemas.microsoft.com/office/powerpoint/2010/main" val="452009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0C10B3D-E49A-4996-9C36-ABB7E3E5F82C}" type="datetimeFigureOut">
              <a:rPr lang="en-GB" smtClean="0"/>
              <a:pPr/>
              <a:t>05/02/2019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256574D-C0D0-4F76-8639-52A3D67AC7D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56574D-C0D0-4F76-8639-52A3D67AC7DB}"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56574D-C0D0-4F76-8639-52A3D67AC7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56574D-C0D0-4F76-8639-52A3D67AC7DB}"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56574D-C0D0-4F76-8639-52A3D67AC7D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60C10B3D-E49A-4996-9C36-ABB7E3E5F82C}"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56574D-C0D0-4F76-8639-52A3D67AC7D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0C10B3D-E49A-4996-9C36-ABB7E3E5F82C}" type="datetimeFigureOut">
              <a:rPr lang="en-GB" smtClean="0"/>
              <a:pPr/>
              <a:t>05/02/2019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256574D-C0D0-4F76-8639-52A3D67AC7D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0C10B3D-E49A-4996-9C36-ABB7E3E5F82C}"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6574D-C0D0-4F76-8639-52A3D67AC7D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0C10B3D-E49A-4996-9C36-ABB7E3E5F82C}" type="datetimeFigureOut">
              <a:rPr lang="en-GB" smtClean="0"/>
              <a:pPr/>
              <a:t>05/02/2019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256574D-C0D0-4F76-8639-52A3D67AC7D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businessdictionary.com/definition/organizational-culture.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businessdictionary.com/definition/organizational-culture.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Organizational_cultur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4YA9QWceEfE" TargetMode="External"/><Relationship Id="rId7"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hyperlink" Target="http://www.youtube.com/watch?v=5g_YsLR1wZo" TargetMode="External"/><Relationship Id="rId4" Type="http://schemas.openxmlformats.org/officeDocument/2006/relationships/hyperlink" Target="http://www.youtube.com/watch?v=FRsJbpppvEU"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education-portal.com/academy/lesson/what-is-organizational-culture-definition-characteristics.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en.wikipedia.org/wiki/Organizational_cultur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education-portal.com/academy/lesson/what-is-organizational-culture-definition-characteristics.htm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education-portal.com/academy/lesson/what-is-organizational-culture-definition-characteristics.htm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mindtools.com/media/Diagrams/CulturalWeb.gif"/>
          <p:cNvPicPr>
            <a:picLocks noChangeAspect="1" noChangeArrowheads="1"/>
          </p:cNvPicPr>
          <p:nvPr/>
        </p:nvPicPr>
        <p:blipFill rotWithShape="1">
          <a:blip r:embed="rId2" cstate="print"/>
          <a:srcRect t="9796"/>
          <a:stretch/>
        </p:blipFill>
        <p:spPr bwMode="auto">
          <a:xfrm>
            <a:off x="251520" y="116632"/>
            <a:ext cx="2857500" cy="3024336"/>
          </a:xfrm>
          <a:prstGeom prst="rect">
            <a:avLst/>
          </a:prstGeom>
          <a:noFill/>
        </p:spPr>
      </p:pic>
      <p:sp>
        <p:nvSpPr>
          <p:cNvPr id="2" name="Title 1"/>
          <p:cNvSpPr>
            <a:spLocks noGrp="1"/>
          </p:cNvSpPr>
          <p:nvPr>
            <p:ph type="ctrTitle"/>
          </p:nvPr>
        </p:nvSpPr>
        <p:spPr>
          <a:xfrm>
            <a:off x="683568" y="1844824"/>
            <a:ext cx="7772400" cy="1829761"/>
          </a:xfrm>
        </p:spPr>
        <p:txBody>
          <a:bodyPr/>
          <a:lstStyle/>
          <a:p>
            <a:pPr algn="ctr"/>
            <a:r>
              <a:rPr lang="en-GB" dirty="0" smtClean="0"/>
              <a:t>Organisation Culture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Think about what the Culture or Environment is </a:t>
            </a:r>
          </a:p>
          <a:p>
            <a:pPr>
              <a:buNone/>
            </a:pPr>
            <a:r>
              <a:rPr lang="en-GB" dirty="0" smtClean="0"/>
              <a:t>like within a:</a:t>
            </a:r>
          </a:p>
          <a:p>
            <a:r>
              <a:rPr lang="en-GB" dirty="0" smtClean="0"/>
              <a:t>Sports Stadium?</a:t>
            </a:r>
          </a:p>
          <a:p>
            <a:r>
              <a:rPr lang="en-GB" dirty="0" smtClean="0"/>
              <a:t>A Library?</a:t>
            </a:r>
          </a:p>
          <a:p>
            <a:r>
              <a:rPr lang="en-GB" dirty="0" smtClean="0"/>
              <a:t>A Concert?</a:t>
            </a:r>
          </a:p>
          <a:p>
            <a:r>
              <a:rPr lang="en-GB" dirty="0" smtClean="0"/>
              <a:t>School?</a:t>
            </a:r>
          </a:p>
          <a:p>
            <a:r>
              <a:rPr lang="en-GB" dirty="0" smtClean="0"/>
              <a:t>Google?</a:t>
            </a:r>
          </a:p>
          <a:p>
            <a:r>
              <a:rPr lang="en-GB" dirty="0" smtClean="0"/>
              <a:t>Military Base?</a:t>
            </a:r>
            <a:endParaRPr lang="en-GB" dirty="0" smtClean="0"/>
          </a:p>
          <a:p>
            <a:r>
              <a:rPr lang="en-GB" dirty="0" smtClean="0"/>
              <a:t>Tesco</a:t>
            </a:r>
            <a:r>
              <a:rPr lang="en-GB" dirty="0"/>
              <a:t>?</a:t>
            </a:r>
          </a:p>
          <a:p>
            <a:r>
              <a:rPr lang="en-GB" dirty="0" smtClean="0"/>
              <a:t>Disney World?</a:t>
            </a:r>
            <a:endParaRPr lang="en-GB" dirty="0"/>
          </a:p>
        </p:txBody>
      </p:sp>
      <p:sp>
        <p:nvSpPr>
          <p:cNvPr id="3" name="Title 2"/>
          <p:cNvSpPr>
            <a:spLocks noGrp="1"/>
          </p:cNvSpPr>
          <p:nvPr>
            <p:ph type="title"/>
          </p:nvPr>
        </p:nvSpPr>
        <p:spPr/>
        <p:txBody>
          <a:bodyPr/>
          <a:lstStyle/>
          <a:p>
            <a:r>
              <a:rPr lang="en-GB" dirty="0" smtClean="0"/>
              <a:t>Q. Culture = Environment?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for the term ‘</a:t>
            </a:r>
            <a:r>
              <a:rPr lang="en-GB" b="1" dirty="0" smtClean="0"/>
              <a:t>Organisational Culture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What is Organisational Culture?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what </a:t>
            </a:r>
            <a:r>
              <a:rPr lang="en-GB" b="1" dirty="0" smtClean="0"/>
              <a:t>constitutes</a:t>
            </a:r>
            <a:r>
              <a:rPr lang="en-GB" dirty="0" smtClean="0"/>
              <a:t> i.e. what makes up a </a:t>
            </a:r>
            <a:r>
              <a:rPr lang="en-GB" b="1" dirty="0" smtClean="0"/>
              <a:t>Organisations ‘Culture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What is Organisational Culture?</a:t>
            </a:r>
            <a:endParaRPr lang="en-GB" dirty="0"/>
          </a:p>
        </p:txBody>
      </p:sp>
    </p:spTree>
    <p:extLst>
      <p:ext uri="{BB962C8B-B14F-4D97-AF65-F5344CB8AC3E}">
        <p14:creationId xmlns:p14="http://schemas.microsoft.com/office/powerpoint/2010/main" val="1999405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4251928"/>
          </a:xfrm>
        </p:spPr>
        <p:txBody>
          <a:bodyPr/>
          <a:lstStyle/>
          <a:p>
            <a:r>
              <a:rPr lang="en-GB" dirty="0" smtClean="0"/>
              <a:t>Can be defined as “</a:t>
            </a:r>
            <a:r>
              <a:rPr lang="en-GB" b="1" dirty="0" smtClean="0"/>
              <a:t>The values and behaviors that contribute to the unique social and psychological </a:t>
            </a:r>
          </a:p>
          <a:p>
            <a:pPr>
              <a:buNone/>
            </a:pPr>
            <a:r>
              <a:rPr lang="en-GB" b="1" dirty="0" smtClean="0"/>
              <a:t>   environment of an organization</a:t>
            </a:r>
            <a:r>
              <a:rPr lang="en-GB" dirty="0" smtClean="0"/>
              <a:t>.”</a:t>
            </a:r>
            <a:br>
              <a:rPr lang="en-GB" dirty="0" smtClean="0"/>
            </a:br>
            <a:endParaRPr lang="en-GB" dirty="0"/>
          </a:p>
        </p:txBody>
      </p:sp>
      <p:sp>
        <p:nvSpPr>
          <p:cNvPr id="3" name="Title 2"/>
          <p:cNvSpPr>
            <a:spLocks noGrp="1"/>
          </p:cNvSpPr>
          <p:nvPr>
            <p:ph type="title"/>
          </p:nvPr>
        </p:nvSpPr>
        <p:spPr/>
        <p:txBody>
          <a:bodyPr/>
          <a:lstStyle/>
          <a:p>
            <a:r>
              <a:rPr lang="en-GB" dirty="0"/>
              <a:t>Bg: </a:t>
            </a:r>
            <a:r>
              <a:rPr lang="en-GB" dirty="0" smtClean="0"/>
              <a:t>Organisational Culture</a:t>
            </a:r>
            <a:endParaRPr lang="en-GB" dirty="0"/>
          </a:p>
        </p:txBody>
      </p:sp>
      <p:sp>
        <p:nvSpPr>
          <p:cNvPr id="4" name="TextBox 3"/>
          <p:cNvSpPr txBox="1"/>
          <p:nvPr/>
        </p:nvSpPr>
        <p:spPr>
          <a:xfrm>
            <a:off x="0" y="6669940"/>
            <a:ext cx="7236296" cy="215444"/>
          </a:xfrm>
          <a:prstGeom prst="rect">
            <a:avLst/>
          </a:prstGeom>
          <a:noFill/>
        </p:spPr>
        <p:txBody>
          <a:bodyPr wrap="square" rtlCol="0">
            <a:spAutoFit/>
          </a:bodyPr>
          <a:lstStyle/>
          <a:p>
            <a:r>
              <a:rPr lang="en-GB" sz="800" dirty="0" smtClean="0"/>
              <a:t>Ref:  </a:t>
            </a:r>
            <a:r>
              <a:rPr lang="en-GB" sz="800" dirty="0" smtClean="0">
                <a:hlinkClick r:id="rId2"/>
              </a:rPr>
              <a:t>http://www.businessdictionary.com/definition/organizational-culture.html#ixzz3HLdI2naW</a:t>
            </a:r>
            <a:endParaRPr lang="en-GB" sz="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The </a:t>
            </a:r>
            <a:r>
              <a:rPr lang="en-GB" dirty="0" smtClean="0"/>
              <a:t>Culture </a:t>
            </a:r>
            <a:r>
              <a:rPr lang="en-GB" dirty="0"/>
              <a:t>for </a:t>
            </a:r>
            <a:r>
              <a:rPr lang="en-GB" dirty="0" smtClean="0"/>
              <a:t>each </a:t>
            </a:r>
            <a:r>
              <a:rPr lang="en-GB" dirty="0" smtClean="0"/>
              <a:t>Organisation </a:t>
            </a:r>
            <a:r>
              <a:rPr lang="en-GB" dirty="0" smtClean="0"/>
              <a:t>is </a:t>
            </a:r>
            <a:r>
              <a:rPr lang="en-GB" dirty="0"/>
              <a:t>unique.</a:t>
            </a:r>
            <a:endParaRPr lang="en-GB" dirty="0" smtClean="0"/>
          </a:p>
          <a:p>
            <a:r>
              <a:rPr lang="en-GB" dirty="0" smtClean="0"/>
              <a:t>It is based on shared attitudes, beliefs, customs, written and unwritten rules of an Organisation.</a:t>
            </a:r>
          </a:p>
          <a:p>
            <a:r>
              <a:rPr lang="en-GB" dirty="0" smtClean="0"/>
              <a:t>It </a:t>
            </a:r>
            <a:r>
              <a:rPr lang="en-GB" dirty="0" smtClean="0"/>
              <a:t>physically affects an </a:t>
            </a:r>
            <a:r>
              <a:rPr lang="en-GB" dirty="0" smtClean="0"/>
              <a:t>organization's </a:t>
            </a:r>
            <a:r>
              <a:rPr lang="en-GB" dirty="0" smtClean="0"/>
              <a:t>productivity</a:t>
            </a:r>
          </a:p>
          <a:p>
            <a:pPr marL="109728" indent="0">
              <a:buNone/>
            </a:pPr>
            <a:r>
              <a:rPr lang="en-GB" dirty="0" smtClean="0"/>
              <a:t>   performance and well-being.</a:t>
            </a:r>
            <a:endParaRPr lang="en-GB" dirty="0" smtClean="0"/>
          </a:p>
          <a:p>
            <a:endParaRPr lang="en-GB" dirty="0" smtClean="0"/>
          </a:p>
          <a:p>
            <a:r>
              <a:rPr lang="en-GB" dirty="0"/>
              <a:t>I</a:t>
            </a:r>
            <a:r>
              <a:rPr lang="en-GB" dirty="0" smtClean="0"/>
              <a:t>t's </a:t>
            </a:r>
            <a:r>
              <a:rPr lang="en-GB" dirty="0" smtClean="0"/>
              <a:t>shown in </a:t>
            </a:r>
            <a:br>
              <a:rPr lang="en-GB" dirty="0" smtClean="0"/>
            </a:br>
            <a:r>
              <a:rPr lang="en-GB" dirty="0" smtClean="0"/>
              <a:t>(1) the ways the organisation conducts its business, treats its employees, it’s customers, and the wider community, </a:t>
            </a:r>
            <a:br>
              <a:rPr lang="en-GB" dirty="0" smtClean="0"/>
            </a:br>
            <a:r>
              <a:rPr lang="en-GB" dirty="0" smtClean="0"/>
              <a:t>(2) the extent to which freedom is allowed in decision making, developing new ideas, and personal expression, </a:t>
            </a:r>
            <a:br>
              <a:rPr lang="en-GB" dirty="0" smtClean="0"/>
            </a:br>
            <a:r>
              <a:rPr lang="en-GB" dirty="0" smtClean="0"/>
              <a:t>(3) how power and information flow through its hierarchy, and </a:t>
            </a:r>
            <a:br>
              <a:rPr lang="en-GB" dirty="0" smtClean="0"/>
            </a:br>
            <a:r>
              <a:rPr lang="en-GB" dirty="0" smtClean="0"/>
              <a:t>(4) how committed employees are towards collective objectives. </a:t>
            </a:r>
            <a:br>
              <a:rPr lang="en-GB" dirty="0" smtClean="0"/>
            </a:br>
            <a:endParaRPr lang="en-GB" dirty="0"/>
          </a:p>
        </p:txBody>
      </p:sp>
      <p:sp>
        <p:nvSpPr>
          <p:cNvPr id="3" name="Title 2"/>
          <p:cNvSpPr>
            <a:spLocks noGrp="1"/>
          </p:cNvSpPr>
          <p:nvPr>
            <p:ph type="title"/>
          </p:nvPr>
        </p:nvSpPr>
        <p:spPr/>
        <p:txBody>
          <a:bodyPr/>
          <a:lstStyle/>
          <a:p>
            <a:r>
              <a:rPr lang="en-GB" dirty="0" smtClean="0"/>
              <a:t>Organisation </a:t>
            </a:r>
            <a:r>
              <a:rPr lang="en-GB" dirty="0" smtClean="0"/>
              <a:t>Culture</a:t>
            </a:r>
            <a:endParaRPr lang="en-GB" dirty="0"/>
          </a:p>
        </p:txBody>
      </p:sp>
      <p:sp>
        <p:nvSpPr>
          <p:cNvPr id="4" name="TextBox 3"/>
          <p:cNvSpPr txBox="1"/>
          <p:nvPr/>
        </p:nvSpPr>
        <p:spPr>
          <a:xfrm>
            <a:off x="0" y="6669940"/>
            <a:ext cx="7236296" cy="215444"/>
          </a:xfrm>
          <a:prstGeom prst="rect">
            <a:avLst/>
          </a:prstGeom>
          <a:noFill/>
        </p:spPr>
        <p:txBody>
          <a:bodyPr wrap="square" rtlCol="0">
            <a:spAutoFit/>
          </a:bodyPr>
          <a:lstStyle/>
          <a:p>
            <a:r>
              <a:rPr lang="en-GB" sz="800" dirty="0" smtClean="0"/>
              <a:t>Ref:  </a:t>
            </a:r>
            <a:r>
              <a:rPr lang="en-GB" sz="800" dirty="0" smtClean="0">
                <a:hlinkClick r:id="rId2"/>
              </a:rPr>
              <a:t>http://www.businessdictionary.com/definition/organizational-culture.html#ixzz3HLdI2naW</a:t>
            </a:r>
            <a:endParaRPr lang="en-GB" sz="800" dirty="0"/>
          </a:p>
        </p:txBody>
      </p:sp>
    </p:spTree>
    <p:extLst>
      <p:ext uri="{BB962C8B-B14F-4D97-AF65-F5344CB8AC3E}">
        <p14:creationId xmlns:p14="http://schemas.microsoft.com/office/powerpoint/2010/main" val="908323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Q. Research and </a:t>
            </a:r>
            <a:r>
              <a:rPr lang="en-GB" dirty="0" smtClean="0"/>
              <a:t>discover </a:t>
            </a:r>
            <a:r>
              <a:rPr lang="en-GB" dirty="0" smtClean="0"/>
              <a:t>an </a:t>
            </a:r>
            <a:r>
              <a:rPr lang="en-GB" dirty="0" smtClean="0"/>
              <a:t>Organisation’s </a:t>
            </a:r>
            <a:r>
              <a:rPr lang="en-GB" b="1" dirty="0" smtClean="0"/>
              <a:t>Values statement</a:t>
            </a:r>
            <a:r>
              <a:rPr lang="en-GB" dirty="0" smtClean="0"/>
              <a:t>?</a:t>
            </a:r>
          </a:p>
          <a:p>
            <a:endParaRPr lang="en-GB" dirty="0"/>
          </a:p>
          <a:p>
            <a:r>
              <a:rPr lang="en-GB" dirty="0" smtClean="0"/>
              <a:t>Q. What is the link between an Organisations </a:t>
            </a:r>
            <a:r>
              <a:rPr lang="en-GB" b="1" dirty="0" smtClean="0"/>
              <a:t>Values and Culture</a:t>
            </a:r>
            <a:r>
              <a:rPr lang="en-GB" dirty="0" smtClean="0"/>
              <a:t>?</a:t>
            </a:r>
            <a:endParaRPr lang="en-GB" dirty="0"/>
          </a:p>
        </p:txBody>
      </p:sp>
      <p:sp>
        <p:nvSpPr>
          <p:cNvPr id="3" name="Title 2"/>
          <p:cNvSpPr>
            <a:spLocks noGrp="1"/>
          </p:cNvSpPr>
          <p:nvPr>
            <p:ph type="title"/>
          </p:nvPr>
        </p:nvSpPr>
        <p:spPr/>
        <p:txBody>
          <a:bodyPr/>
          <a:lstStyle/>
          <a:p>
            <a:r>
              <a:rPr lang="en-GB" dirty="0"/>
              <a:t>Values and Culture</a:t>
            </a:r>
          </a:p>
        </p:txBody>
      </p:sp>
    </p:spTree>
    <p:extLst>
      <p:ext uri="{BB962C8B-B14F-4D97-AF65-F5344CB8AC3E}">
        <p14:creationId xmlns:p14="http://schemas.microsoft.com/office/powerpoint/2010/main" val="4230476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the </a:t>
            </a:r>
            <a:r>
              <a:rPr lang="en-GB" b="1" dirty="0" smtClean="0"/>
              <a:t>effect of Leadership and Management styles on Culture</a:t>
            </a:r>
            <a:r>
              <a:rPr lang="en-GB" dirty="0" smtClean="0"/>
              <a:t>?</a:t>
            </a:r>
            <a:endParaRPr lang="en-GB" dirty="0"/>
          </a:p>
        </p:txBody>
      </p:sp>
      <p:sp>
        <p:nvSpPr>
          <p:cNvPr id="3" name="Title 2"/>
          <p:cNvSpPr>
            <a:spLocks noGrp="1"/>
          </p:cNvSpPr>
          <p:nvPr>
            <p:ph type="title"/>
          </p:nvPr>
        </p:nvSpPr>
        <p:spPr>
          <a:xfrm>
            <a:off x="457200" y="274638"/>
            <a:ext cx="8435280" cy="1143000"/>
          </a:xfrm>
        </p:spPr>
        <p:txBody>
          <a:bodyPr>
            <a:normAutofit fontScale="90000"/>
          </a:bodyPr>
          <a:lstStyle/>
          <a:p>
            <a:r>
              <a:rPr lang="en-GB" dirty="0" smtClean="0"/>
              <a:t>Q. Leadership &amp; Management styles on Culture?</a:t>
            </a:r>
            <a:endParaRPr lang="en-GB" dirty="0"/>
          </a:p>
        </p:txBody>
      </p:sp>
    </p:spTree>
    <p:extLst>
      <p:ext uri="{BB962C8B-B14F-4D97-AF65-F5344CB8AC3E}">
        <p14:creationId xmlns:p14="http://schemas.microsoft.com/office/powerpoint/2010/main" val="3922131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The type of Management style being used greatly affects Organisation Culture. The basic styles include:</a:t>
            </a:r>
          </a:p>
          <a:p>
            <a:r>
              <a:rPr lang="en-GB" dirty="0" smtClean="0"/>
              <a:t>Autocratic</a:t>
            </a:r>
          </a:p>
          <a:p>
            <a:r>
              <a:rPr lang="en-GB" dirty="0" smtClean="0"/>
              <a:t>Paternalistic</a:t>
            </a:r>
          </a:p>
          <a:p>
            <a:r>
              <a:rPr lang="en-GB" dirty="0" smtClean="0"/>
              <a:t>Democratic</a:t>
            </a:r>
          </a:p>
          <a:p>
            <a:r>
              <a:rPr lang="en-GB" dirty="0" smtClean="0"/>
              <a:t>Laissez faire.</a:t>
            </a:r>
          </a:p>
          <a:p>
            <a:endParaRPr lang="en-GB" dirty="0" smtClean="0"/>
          </a:p>
          <a:p>
            <a:r>
              <a:rPr lang="en-GB" dirty="0" smtClean="0"/>
              <a:t>It </a:t>
            </a:r>
            <a:r>
              <a:rPr lang="en-GB" b="1" dirty="0" smtClean="0"/>
              <a:t>sets the tone </a:t>
            </a:r>
            <a:r>
              <a:rPr lang="en-GB" dirty="0" smtClean="0"/>
              <a:t>of the Organisation and comes across in forms of communication such as verbal, </a:t>
            </a:r>
            <a:r>
              <a:rPr lang="en-GB" dirty="0"/>
              <a:t>e-mails, </a:t>
            </a:r>
            <a:r>
              <a:rPr lang="en-GB" dirty="0" smtClean="0"/>
              <a:t>policies/procedures, values, emotion/energy, body language etc.</a:t>
            </a:r>
            <a:endParaRPr lang="en-GB" dirty="0"/>
          </a:p>
        </p:txBody>
      </p:sp>
      <p:sp>
        <p:nvSpPr>
          <p:cNvPr id="3" name="Title 2"/>
          <p:cNvSpPr>
            <a:spLocks noGrp="1"/>
          </p:cNvSpPr>
          <p:nvPr>
            <p:ph type="title"/>
          </p:nvPr>
        </p:nvSpPr>
        <p:spPr/>
        <p:txBody>
          <a:bodyPr>
            <a:normAutofit fontScale="90000"/>
          </a:bodyPr>
          <a:lstStyle/>
          <a:p>
            <a:r>
              <a:rPr lang="en-GB" b="0" dirty="0" smtClean="0"/>
              <a:t>Bg: </a:t>
            </a:r>
            <a:r>
              <a:rPr lang="en-GB" dirty="0" smtClean="0"/>
              <a:t>Culture &amp; Management Style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How </a:t>
            </a:r>
            <a:r>
              <a:rPr lang="en-GB" dirty="0"/>
              <a:t>do you create </a:t>
            </a:r>
            <a:r>
              <a:rPr lang="en-GB" dirty="0" smtClean="0"/>
              <a:t>a </a:t>
            </a:r>
            <a:r>
              <a:rPr lang="en-GB" b="1" dirty="0" smtClean="0"/>
              <a:t>Healthy Organisational </a:t>
            </a:r>
            <a:r>
              <a:rPr lang="en-GB" b="1" dirty="0"/>
              <a:t>Culture</a:t>
            </a:r>
            <a:r>
              <a:rPr lang="en-GB" dirty="0" smtClean="0"/>
              <a:t>? Research and document your answer.</a:t>
            </a:r>
            <a:endParaRPr lang="en-GB" dirty="0"/>
          </a:p>
        </p:txBody>
      </p:sp>
      <p:sp>
        <p:nvSpPr>
          <p:cNvPr id="3" name="Title 2"/>
          <p:cNvSpPr>
            <a:spLocks noGrp="1"/>
          </p:cNvSpPr>
          <p:nvPr>
            <p:ph type="title"/>
          </p:nvPr>
        </p:nvSpPr>
        <p:spPr/>
        <p:txBody>
          <a:bodyPr>
            <a:normAutofit fontScale="90000"/>
          </a:bodyPr>
          <a:lstStyle/>
          <a:p>
            <a:r>
              <a:rPr lang="en-GB" dirty="0" smtClean="0"/>
              <a:t>Q</a:t>
            </a:r>
            <a:r>
              <a:rPr lang="en-GB" dirty="0"/>
              <a:t>. Healthy </a:t>
            </a:r>
            <a:r>
              <a:rPr lang="en-GB" dirty="0" smtClean="0"/>
              <a:t>Organisational </a:t>
            </a:r>
            <a:r>
              <a:rPr lang="en-GB" dirty="0"/>
              <a:t>Culture?</a:t>
            </a:r>
          </a:p>
        </p:txBody>
      </p:sp>
    </p:spTree>
    <p:extLst>
      <p:ext uri="{BB962C8B-B14F-4D97-AF65-F5344CB8AC3E}">
        <p14:creationId xmlns:p14="http://schemas.microsoft.com/office/powerpoint/2010/main" val="1100686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196752"/>
            <a:ext cx="8640960" cy="4810539"/>
          </a:xfrm>
        </p:spPr>
        <p:txBody>
          <a:bodyPr>
            <a:noAutofit/>
          </a:bodyPr>
          <a:lstStyle/>
          <a:p>
            <a:r>
              <a:rPr lang="en-GB" sz="2000" dirty="0" smtClean="0"/>
              <a:t>Organisations </a:t>
            </a:r>
            <a:r>
              <a:rPr lang="en-GB" sz="2000" dirty="0"/>
              <a:t>should strive for what is considered a "healthy" </a:t>
            </a:r>
            <a:r>
              <a:rPr lang="en-GB" sz="2000" dirty="0" smtClean="0"/>
              <a:t>organisational </a:t>
            </a:r>
            <a:r>
              <a:rPr lang="en-GB" sz="2000" dirty="0"/>
              <a:t>culture in order to increase productivity, growth, efficiency and reduce counterproductive </a:t>
            </a:r>
            <a:r>
              <a:rPr lang="en-GB" sz="2000" dirty="0" smtClean="0"/>
              <a:t>behaviour </a:t>
            </a:r>
            <a:r>
              <a:rPr lang="en-GB" sz="2000" dirty="0"/>
              <a:t>and turnover of employees. A variety of characteristics describe a healthy culture, including:</a:t>
            </a:r>
          </a:p>
          <a:p>
            <a:pPr lvl="1"/>
            <a:r>
              <a:rPr lang="en-GB" sz="1600" dirty="0"/>
              <a:t>Acceptance and appreciation for diversity</a:t>
            </a:r>
          </a:p>
          <a:p>
            <a:pPr lvl="1"/>
            <a:r>
              <a:rPr lang="en-GB" sz="1600" dirty="0"/>
              <a:t>Regard for and fair treatment of each employee as well as respect for each employee’s contribution to the company</a:t>
            </a:r>
          </a:p>
          <a:p>
            <a:pPr lvl="1"/>
            <a:r>
              <a:rPr lang="en-GB" sz="1600" dirty="0"/>
              <a:t>Employee pride and enthusiasm for the organization and the work performed</a:t>
            </a:r>
          </a:p>
          <a:p>
            <a:pPr lvl="1"/>
            <a:r>
              <a:rPr lang="en-GB" sz="1600" dirty="0"/>
              <a:t>Equal opportunity for each employee </a:t>
            </a:r>
            <a:r>
              <a:rPr lang="en-GB" sz="1600" b="1" dirty="0"/>
              <a:t>to realize their full potential </a:t>
            </a:r>
            <a:r>
              <a:rPr lang="en-GB" sz="1600" dirty="0"/>
              <a:t>within the company</a:t>
            </a:r>
          </a:p>
          <a:p>
            <a:pPr lvl="1"/>
            <a:r>
              <a:rPr lang="en-GB" sz="1600" dirty="0"/>
              <a:t>Strong communication with all employees regarding policies and company issues</a:t>
            </a:r>
          </a:p>
          <a:p>
            <a:pPr lvl="1"/>
            <a:r>
              <a:rPr lang="en-GB" sz="1600" dirty="0"/>
              <a:t>Strong company leaders with a strong sense of direction and purpose</a:t>
            </a:r>
          </a:p>
          <a:p>
            <a:pPr lvl="1"/>
            <a:r>
              <a:rPr lang="en-GB" sz="1600" dirty="0"/>
              <a:t>Ability to compete in industry innovation and customer service, as well as </a:t>
            </a:r>
            <a:r>
              <a:rPr lang="en-GB" sz="1600" dirty="0" smtClean="0"/>
              <a:t>price</a:t>
            </a:r>
          </a:p>
          <a:p>
            <a:pPr lvl="1"/>
            <a:r>
              <a:rPr lang="en-GB" sz="1600" dirty="0" smtClean="0"/>
              <a:t>Investment </a:t>
            </a:r>
            <a:r>
              <a:rPr lang="en-GB" sz="1600" dirty="0"/>
              <a:t>in learning, training, and employee knowledge</a:t>
            </a:r>
          </a:p>
          <a:p>
            <a:endParaRPr lang="en-GB" sz="2000" dirty="0"/>
          </a:p>
        </p:txBody>
      </p:sp>
      <p:sp>
        <p:nvSpPr>
          <p:cNvPr id="2" name="Title 1"/>
          <p:cNvSpPr>
            <a:spLocks noGrp="1"/>
          </p:cNvSpPr>
          <p:nvPr>
            <p:ph type="title"/>
          </p:nvPr>
        </p:nvSpPr>
        <p:spPr>
          <a:xfrm>
            <a:off x="457200" y="188640"/>
            <a:ext cx="8229600" cy="1143000"/>
          </a:xfrm>
        </p:spPr>
        <p:txBody>
          <a:bodyPr>
            <a:normAutofit fontScale="90000"/>
          </a:bodyPr>
          <a:lstStyle/>
          <a:p>
            <a:r>
              <a:rPr lang="en-GB" b="0" dirty="0" smtClean="0"/>
              <a:t>Bg: </a:t>
            </a:r>
            <a:r>
              <a:rPr lang="en-GB" dirty="0" smtClean="0"/>
              <a:t>Healthy Organisation Culture</a:t>
            </a:r>
            <a:endParaRPr lang="en-GB" dirty="0"/>
          </a:p>
        </p:txBody>
      </p:sp>
      <p:sp>
        <p:nvSpPr>
          <p:cNvPr id="4" name="TextBox 3"/>
          <p:cNvSpPr txBox="1"/>
          <p:nvPr/>
        </p:nvSpPr>
        <p:spPr>
          <a:xfrm>
            <a:off x="179512" y="6669360"/>
            <a:ext cx="322524" cy="215444"/>
          </a:xfrm>
          <a:prstGeom prst="rect">
            <a:avLst/>
          </a:prstGeom>
          <a:noFill/>
        </p:spPr>
        <p:txBody>
          <a:bodyPr wrap="none" rtlCol="0">
            <a:spAutoFit/>
          </a:bodyPr>
          <a:lstStyle/>
          <a:p>
            <a:r>
              <a:rPr lang="en-GB" sz="800" dirty="0" smtClean="0">
                <a:hlinkClick r:id="rId2"/>
              </a:rPr>
              <a:t>ref</a:t>
            </a:r>
            <a:endParaRPr lang="en-GB"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an explanation for ‘</a:t>
            </a:r>
            <a:r>
              <a:rPr lang="en-GB" b="1" dirty="0" smtClean="0"/>
              <a:t>Edgar Schein’s’ Model </a:t>
            </a:r>
            <a:r>
              <a:rPr lang="en-GB" b="1" dirty="0"/>
              <a:t>of O</a:t>
            </a:r>
            <a:r>
              <a:rPr lang="en-GB" b="1" dirty="0" smtClean="0"/>
              <a:t>rganisational Culture</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a:t>
            </a:r>
            <a:r>
              <a:rPr lang="en-GB" dirty="0"/>
              <a:t>. </a:t>
            </a:r>
            <a:r>
              <a:rPr lang="en-GB" dirty="0" smtClean="0"/>
              <a:t>Edgar </a:t>
            </a:r>
            <a:r>
              <a:rPr lang="en-GB" dirty="0"/>
              <a:t>Schein’s </a:t>
            </a:r>
            <a:r>
              <a:rPr lang="en-GB" dirty="0" smtClean="0"/>
              <a:t>Culture Model?</a:t>
            </a:r>
            <a:endParaRPr lang="en-GB" dirty="0"/>
          </a:p>
        </p:txBody>
      </p:sp>
    </p:spTree>
    <p:extLst>
      <p:ext uri="{BB962C8B-B14F-4D97-AF65-F5344CB8AC3E}">
        <p14:creationId xmlns:p14="http://schemas.microsoft.com/office/powerpoint/2010/main" val="2469443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Content Placeholder 1"/>
          <p:cNvSpPr>
            <a:spLocks noGrp="1"/>
          </p:cNvSpPr>
          <p:nvPr>
            <p:ph idx="1"/>
          </p:nvPr>
        </p:nvSpPr>
        <p:spPr>
          <a:xfrm>
            <a:off x="457200" y="1600200"/>
            <a:ext cx="7787208" cy="4873625"/>
          </a:xfrm>
        </p:spPr>
        <p:txBody>
          <a:bodyPr/>
          <a:lstStyle/>
          <a:p>
            <a:r>
              <a:rPr lang="en-GB" dirty="0" smtClean="0"/>
              <a:t>Edgar Schein’s model of organisational culture is widely accepted and considers organisational culture in three different layers:</a:t>
            </a:r>
          </a:p>
          <a:p>
            <a:pPr eaLnBrk="1" hangingPunct="1"/>
            <a:endParaRPr lang="en-GB" dirty="0" smtClean="0"/>
          </a:p>
        </p:txBody>
      </p:sp>
      <p:sp>
        <p:nvSpPr>
          <p:cNvPr id="3" name="Title 2"/>
          <p:cNvSpPr>
            <a:spLocks noGrp="1"/>
          </p:cNvSpPr>
          <p:nvPr>
            <p:ph type="title"/>
          </p:nvPr>
        </p:nvSpPr>
        <p:spPr/>
        <p:txBody>
          <a:bodyPr>
            <a:normAutofit fontScale="90000"/>
          </a:bodyPr>
          <a:lstStyle/>
          <a:p>
            <a:pPr algn="ctr" eaLnBrk="1" fontAlgn="auto" hangingPunct="1">
              <a:spcAft>
                <a:spcPts val="0"/>
              </a:spcAft>
              <a:defRPr/>
            </a:pPr>
            <a:r>
              <a:rPr lang="en-GB" b="0" dirty="0" smtClean="0">
                <a:effectLst/>
              </a:rPr>
              <a:t>Bg: </a:t>
            </a:r>
            <a:r>
              <a:rPr lang="en-GB" dirty="0" smtClean="0"/>
              <a:t>Edgar Schein and Organisational Culture *</a:t>
            </a:r>
            <a:endParaRPr lang="en-GB" dirty="0"/>
          </a:p>
        </p:txBody>
      </p:sp>
      <p:pic>
        <p:nvPicPr>
          <p:cNvPr id="1026" name="Picture 2" descr="http://images.flatworldknowledge.com/carpenter/carpenter-fig08_004.jpg"/>
          <p:cNvPicPr>
            <a:picLocks noChangeAspect="1" noChangeArrowheads="1"/>
          </p:cNvPicPr>
          <p:nvPr/>
        </p:nvPicPr>
        <p:blipFill>
          <a:blip r:embed="rId3" cstate="print"/>
          <a:srcRect/>
          <a:stretch>
            <a:fillRect/>
          </a:stretch>
        </p:blipFill>
        <p:spPr bwMode="auto">
          <a:xfrm>
            <a:off x="2699792" y="2873586"/>
            <a:ext cx="4976349" cy="3600400"/>
          </a:xfrm>
          <a:prstGeom prst="rect">
            <a:avLst/>
          </a:prstGeom>
          <a:noFill/>
          <a:ln w="9525">
            <a:noFill/>
            <a:miter lim="800000"/>
            <a:headEnd/>
            <a:tailEnd/>
          </a:ln>
        </p:spPr>
      </p:pic>
      <p:sp>
        <p:nvSpPr>
          <p:cNvPr id="2" name="TextBox 1"/>
          <p:cNvSpPr txBox="1"/>
          <p:nvPr/>
        </p:nvSpPr>
        <p:spPr>
          <a:xfrm>
            <a:off x="7740352" y="2920876"/>
            <a:ext cx="1224136" cy="2585323"/>
          </a:xfrm>
          <a:prstGeom prst="rect">
            <a:avLst/>
          </a:prstGeom>
          <a:noFill/>
        </p:spPr>
        <p:txBody>
          <a:bodyPr wrap="square" rtlCol="0">
            <a:spAutoFit/>
          </a:bodyPr>
          <a:lstStyle/>
          <a:p>
            <a:r>
              <a:rPr lang="en-GB" b="1" dirty="0" smtClean="0"/>
              <a:t>Layer 1</a:t>
            </a:r>
          </a:p>
          <a:p>
            <a:endParaRPr lang="en-GB" b="1" dirty="0"/>
          </a:p>
          <a:p>
            <a:endParaRPr lang="en-GB" b="1" dirty="0" smtClean="0"/>
          </a:p>
          <a:p>
            <a:endParaRPr lang="en-GB" b="1" dirty="0"/>
          </a:p>
          <a:p>
            <a:r>
              <a:rPr lang="en-GB" b="1" dirty="0" smtClean="0"/>
              <a:t>Layer 2</a:t>
            </a:r>
          </a:p>
          <a:p>
            <a:endParaRPr lang="en-GB" b="1" dirty="0"/>
          </a:p>
          <a:p>
            <a:endParaRPr lang="en-GB" b="1" dirty="0" smtClean="0"/>
          </a:p>
          <a:p>
            <a:endParaRPr lang="en-GB" b="1" dirty="0" smtClean="0"/>
          </a:p>
          <a:p>
            <a:r>
              <a:rPr lang="en-GB" b="1" dirty="0" smtClean="0"/>
              <a:t>Layer 3</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linds(horizont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7467600" cy="4873625"/>
          </a:xfrm>
        </p:spPr>
        <p:txBody>
          <a:bodyPr/>
          <a:lstStyle/>
          <a:p>
            <a:pPr eaLnBrk="1" hangingPunct="1"/>
            <a:r>
              <a:rPr lang="en-GB" dirty="0" smtClean="0"/>
              <a:t>This is the most visible level of culture, its the physical and social environment in which individuals work in.</a:t>
            </a:r>
          </a:p>
          <a:p>
            <a:pPr eaLnBrk="1" hangingPunct="1"/>
            <a:endParaRPr lang="en-GB" dirty="0" smtClean="0"/>
          </a:p>
          <a:p>
            <a:pPr eaLnBrk="1" hangingPunct="1"/>
            <a:r>
              <a:rPr lang="en-GB" dirty="0" smtClean="0"/>
              <a:t>i.e. Physical space, office layout / surroundings.</a:t>
            </a:r>
          </a:p>
        </p:txBody>
      </p:sp>
      <p:sp>
        <p:nvSpPr>
          <p:cNvPr id="3" name="Title 2"/>
          <p:cNvSpPr>
            <a:spLocks noGrp="1"/>
          </p:cNvSpPr>
          <p:nvPr>
            <p:ph type="title"/>
          </p:nvPr>
        </p:nvSpPr>
        <p:spPr>
          <a:xfrm>
            <a:off x="457200" y="274638"/>
            <a:ext cx="8507288" cy="1143000"/>
          </a:xfrm>
        </p:spPr>
        <p:txBody>
          <a:bodyPr>
            <a:normAutofit fontScale="90000"/>
          </a:bodyPr>
          <a:lstStyle/>
          <a:p>
            <a:pPr algn="ctr">
              <a:defRPr/>
            </a:pPr>
            <a:r>
              <a:rPr lang="en-GB" sz="2200" b="0" dirty="0">
                <a:effectLst/>
              </a:rPr>
              <a:t>Bg: </a:t>
            </a:r>
            <a:r>
              <a:rPr lang="en-GB" dirty="0"/>
              <a:t>Schein Layer </a:t>
            </a:r>
            <a:r>
              <a:rPr lang="en-GB" dirty="0" smtClean="0"/>
              <a:t>1: </a:t>
            </a:r>
            <a:br>
              <a:rPr lang="en-GB" dirty="0" smtClean="0"/>
            </a:br>
            <a:r>
              <a:rPr lang="en-GB" dirty="0" smtClean="0"/>
              <a:t>Artefacts and Creations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Content Placeholder 1"/>
          <p:cNvSpPr>
            <a:spLocks noGrp="1"/>
          </p:cNvSpPr>
          <p:nvPr>
            <p:ph idx="1"/>
          </p:nvPr>
        </p:nvSpPr>
        <p:spPr>
          <a:xfrm>
            <a:off x="457200" y="1340769"/>
            <a:ext cx="8291264" cy="3672408"/>
          </a:xfrm>
        </p:spPr>
        <p:txBody>
          <a:bodyPr>
            <a:normAutofit/>
          </a:bodyPr>
          <a:lstStyle/>
          <a:p>
            <a:pPr eaLnBrk="1" hangingPunct="1">
              <a:buFont typeface="Wingdings" pitchFamily="2" charset="2"/>
              <a:buNone/>
            </a:pPr>
            <a:r>
              <a:rPr lang="en-GB" sz="2400" dirty="0" smtClean="0"/>
              <a:t>   Look at the working environment at Google, what do you think</a:t>
            </a:r>
          </a:p>
          <a:p>
            <a:pPr eaLnBrk="1" hangingPunct="1">
              <a:buFont typeface="Wingdings" pitchFamily="2" charset="2"/>
              <a:buNone/>
            </a:pPr>
            <a:r>
              <a:rPr lang="en-GB" sz="2400" dirty="0" smtClean="0">
                <a:hlinkClick r:id="rId3"/>
              </a:rPr>
              <a:t>http://www.youtube.com/watch?v=4YA9QWceEfE</a:t>
            </a:r>
            <a:r>
              <a:rPr lang="en-GB" sz="2400" dirty="0" smtClean="0"/>
              <a:t> </a:t>
            </a:r>
          </a:p>
          <a:p>
            <a:pPr eaLnBrk="1" hangingPunct="1">
              <a:buFont typeface="Wingdings" pitchFamily="2" charset="2"/>
              <a:buNone/>
            </a:pPr>
            <a:r>
              <a:rPr lang="en-GB" sz="2400" dirty="0" smtClean="0">
                <a:hlinkClick r:id="rId4"/>
              </a:rPr>
              <a:t>http://www.youtube.com/watch?v=FRsJbpppvEU</a:t>
            </a:r>
            <a:endParaRPr lang="en-GB" sz="2400" dirty="0" smtClean="0"/>
          </a:p>
        </p:txBody>
      </p:sp>
      <p:sp>
        <p:nvSpPr>
          <p:cNvPr id="3" name="Title 2"/>
          <p:cNvSpPr>
            <a:spLocks noGrp="1"/>
          </p:cNvSpPr>
          <p:nvPr>
            <p:ph type="title"/>
          </p:nvPr>
        </p:nvSpPr>
        <p:spPr/>
        <p:txBody>
          <a:bodyPr/>
          <a:lstStyle/>
          <a:p>
            <a:pPr>
              <a:defRPr/>
            </a:pPr>
            <a:r>
              <a:rPr lang="en-GB" sz="2000" b="0" dirty="0">
                <a:effectLst/>
              </a:rPr>
              <a:t>Bg: </a:t>
            </a:r>
            <a:r>
              <a:rPr lang="en-GB" dirty="0" smtClean="0"/>
              <a:t>Layer 1 - E.g. Google</a:t>
            </a:r>
            <a:endParaRPr lang="en-GB" dirty="0"/>
          </a:p>
        </p:txBody>
      </p:sp>
      <p:sp>
        <p:nvSpPr>
          <p:cNvPr id="26628" name="Rectangle 3"/>
          <p:cNvSpPr>
            <a:spLocks noChangeArrowheads="1"/>
          </p:cNvSpPr>
          <p:nvPr/>
        </p:nvSpPr>
        <p:spPr bwMode="auto">
          <a:xfrm>
            <a:off x="2286000" y="3105150"/>
            <a:ext cx="4572000" cy="1477963"/>
          </a:xfrm>
          <a:prstGeom prst="rect">
            <a:avLst/>
          </a:prstGeom>
          <a:noFill/>
          <a:ln w="9525">
            <a:noFill/>
            <a:miter lim="800000"/>
            <a:headEnd/>
            <a:tailEnd/>
          </a:ln>
        </p:spPr>
        <p:txBody>
          <a:bodyPr>
            <a:spAutoFit/>
          </a:bodyPr>
          <a:lstStyle/>
          <a:p>
            <a:endParaRPr lang="en-GB">
              <a:hlinkClick r:id="rId5"/>
            </a:endParaRPr>
          </a:p>
          <a:p>
            <a:endParaRPr lang="en-GB">
              <a:hlinkClick r:id="rId5"/>
            </a:endParaRPr>
          </a:p>
          <a:p>
            <a:endParaRPr lang="en-GB"/>
          </a:p>
          <a:p>
            <a:endParaRPr lang="en-GB"/>
          </a:p>
          <a:p>
            <a:endParaRPr lang="en-GB"/>
          </a:p>
        </p:txBody>
      </p:sp>
      <p:sp>
        <p:nvSpPr>
          <p:cNvPr id="26629" name="AutoShape 2" descr="data:image/jpeg;base64,/9j/4AAQSkZJRgABAQAAAQABAAD/2wCEAAkGBhQSEBQUEhQVFBUVFRcVFBQXGRgVFBUVFxQYFRQVFhcXHSYeGBokGRUUHy8gIycpLCwsFx4xNTAqNSYrLCkBCQoKDgwOGg8PGiwkHCQsLCwpLCwvLCwpKSwsLCwpLCwsLCwsLCwsLCwsLCwsLCksLCwsLCwsLCwsLCwsKSwsLP/AABEIAMEBBQMBIgACEQEDEQH/xAAbAAABBQEBAAAAAAAAAAAAAAAFAQIDBAYAB//EAEcQAAEEAAMDBwgFDAEDBQAAAAEAAgMRBBIhBTFBBhMiUWFxkRQyQoGhscHRFSNSkuEkM1NicoKissLD0vAWByVDNERjo/H/xAAZAQADAQEBAAAAAAAAAAAAAAABAgMABAX/xAAuEQACAgEDAwMDAwQDAAAAAAAAAQIRAxIhMRNRcSIyYUGBwaGx8FKR0eEEFJL/2gAMAwEAAhEDEQA/APMXxkat0P8AvirkeFmIsNJHWGOr3phCPYV5yDUjfuPaVHTZVyoDeSzD0T9w/Nd5PL1H7p+aOFx6z4lIb6yjoQOp8AXyaXqP3T813k8vV/CfmjBvrPiUhB6z4odNB6nwCObk/wBafml5qT/Wn5ooQe1dR6yh0zdX4BTmPG+h3g/NKGvO6vA/NXMYwnS+BpVm7LkG6Su4uG7cl0b0U17JneTzfZ/gcu5qX7P8LkTwWImjbXOuJu7sn3qyNqTfpHez5J+mu4nV+AHzUv2fY5dkl+yP4vkjw2tP+lf4pw2xP+ld7Pkt0l3/AE/2brfH6/6M+GydTfE/JODJPsjxP+KuMwbOMY/hRLY3JluLl5uMNYQ0uJOgIFD0e0hc7TXKLqUfowF9Z9kfe/Bd9Z9j+L8F6GeRGMblbzsNbhr1NJF9DqasttzYxjnc2Zwc+hZjLso00Gla+rit6X7Xf2An3VfcCFz/ALB8QmmZ32HeLfmrb8C2jlL7rTpP38OKlwWZjKcGuN7zqeHFNGDYJTSB3lB+w72fNd5T+q7wRRzgfQb6gmU37AT9NidWIN8pHU7wK7ykdv3XfJE8jPse0oRJiHndGW+on3hBwaCsiY/ypvX7D8l3lbftBPwhLj0gRrXVwtXvJWcQ71H5rKLZnNLkoDFt+0PEJRiB1jxVw4Fn63s+SaNlxnifAH4I6GDXEr86u5xWvoSI+n/AoX7Ebwc0+ohbSzakRc4kMiedjdo8SPioMRstwG/f1OKOlg1I1HIicZpxfCP+4uVX/p9BXP8AdF/cSKiQjYAyrSQlpgZ9oWD94n4rPge/4rb7FgjOHZmDCdbsC/OPWjCOpiZHSAZSZVpJcFFr+bHhqqAgj4mMdgIVdDJakDeaTHxUtFHBDXoHwKSXDx1ub4BJpaKXFmcpJSvTYdt6Ulhw7SLoexZKwPYGmg9pIsa6epPpS4uMc40Cu2lLFG07wEkV6mPJ+mI3AYlscge6NkoG9j7ynvykFEdrbbhmZlZg4YXadNjn33VoPG1awODgI6TWn1IVtbEshma1kDZGnXjrrVCjv+aq4VuTUr2RTAS0FtmbGwp9Bnt+aV2wsL9hvif8k/SYvURiKCVpINtJHcSD7FrcTsXDBppo+87/ACQrDbNjLqI06rPzQeJh1oF+UurSSS/2nfNRO1Nkkk7ydSfWtQNhwEgZT1k5ndtcez2KQ8mYOp33nIdJm1oyWVJlWmxHJuJoJGf7xPwQ2HZId9o60KP4LODRtSBJCOQ4fZ3NjPLi89agRxVfGulu9aqYjZD25ui6mi3WW6Dx19Sqsw18Sk0jaiAt1NXXC99cLXG+Cu/RxrefYoXQEFbSzWirLH0m9u9S5U9mFLpmN4n5WibeT8h3EeBSQi3fkeb48ArIlDERfstzN9HxSR4BzjQA9vyWlsaKsoZEhCN4nktMxnOENy9hN+5C/JXdXtCEWpcDTi48leupdtXAPjY0vFAmgczXXoT6JKuQxPYbA17x81Ft3FPe1ufgTX3SnaZJcj+Qg1n7o/7i5P5CDWbuj/uLkqHM4Bu7x71s9k4e4Iz2H+YrIZdR3j3rcbGj/J4+7+op8PIuXgZJAqbcEO3xKNyjr196rR4cHdXrtdJzg5+AYOmRqNbGa/ZqnNkDhbSa7QR7CAiRgrq8SoJ4OJr7xSNDKQLcNVJFGasX2hRzNo1Xr1pXcHF0fR8VGqexZtNbgfEC5G9xSxtU+NjqZm7UcO8p8uFrUf73pcb9TDP2x/n1LWFZp+NKbDt6f4qKGRrGFzzlA3kmk3C48l1shleOB6LL7s5B9i7Ixs5XINRw/wC2FI6L/bCHM5SRseGTNkhJ3c4BlPc5tj1oxIbojUEWCCCCDuIKo4tCqSYOxkfRP4KtsSBpk6bsorfRd7Ar2LByn8PkqOztHJGhkwljMNGDbJc5usuQt0o2bJ6/eoS3v9inbhj9k+IS+Sn7J9iyVGbKGKHRO9B2DfqUdx0VAg2D6r13aeo+CCxRdHiautN1mzVaCz1JJDIHzDXeU6AHrKbinhtk3Q7L9yl2aRLqzUXV1XfvUr3Da4LbQ6t7lWMZvU/gjUcYaNAb66QvEHpFBsaC7leEViY+8/ylaPyp3X7lnsOPyiP1/wApR/L2pcP18lMrqvBVxeJf39mnvVTDYqYHzW+r/wDVclbrvHtSYdoJTzjYsJUXcTt+Yx5CwAdZdY8Ag8WIIJKtTtzOoE8eDuHqVaNgsiro1qpYoKJbNNyRYknJb5toPto21vDzv5UckBMe/juFBAtsM6Lf3v5VWXtZCK9SLPIcazd0f9xcn8hxrN3R/wBxIoouzPtGo7x716BsT/00X7PxKwTRqO8e9eqcmcAHYSH6yMEs3HNe86aBPhVsnmdIoyBRQw3p8VpJNj8OeiB7naexCdjRvkha52U3epLG3TiN1jqXVRy6ig4gcfFQShp4rSfR7v1PvM+arYzCEMdbW+adbYRu4a6+pBo1mUkwx/2lJAwhp6Qvqo6+u1VxMItaHk7A0xatBOY766h1qSKSdIzONjPPw2d4v2kIg6DXQg+Kl23C36QwoDQAWgkaa9N+/wBQWjxAiZdsbYvS2XusUL1UoqOp7/X8DTnUY+PyYTZ7BicU8n83Boxu8F9kZj17nexH8LCc+ug60I5BAjFYiAgZ3agEjex7g4XuOjr06iruzMfPPiHxRiIvGY0WtAytdlvMSAfFd2SoyrwcuJ2gntHBRyR09plohwjaOk4g6AX7dRY0V94blF0zog5SMpZpdEAUKQTGbXlhJEvNDKaLshcyzwzttpPcUJ5dY3EDAxuIYIsQ6g9gALmgF1VdgGhw1HYUspOMba2L4odSaguWF8VteMtJjEkrdenHG5zNN9OoB3e21BsLHMl6ULmurQ2Ly39prh8EVm2djIYc/MwiKOPNYLDTGtuwA+zoOCw2xsVL9LNMDQHT30QCGnM0kmiRWrc29SlNqrL4sUcmpLZpWvsb3E40AAOczsDGDMeG5guvYqrNrR5spJa7g17XsJ7r0Kp7AOKxD55GM551tBBOjB0qa0FwoaexP5SbIxRw7nS4bII+nnHojcfSOmvsCl128fUj87eCej1aWX8ZDcZNtuuvUaLMsxsY0MkY/eHzUW2doS+TYYyR1G92r9amEZALSeo8VYxGIixWFmtmV0bc8ZGbL0W5qBdoNARQ+S6oqMoxk+JHNKTTaX0K2Pja6GRzXBwDHatOYbusKTk3EfJmUNLd/OVYlYTsnO9j8zoX/WX0dHZWki+Irvsdaq4geT7EjmaHB7+i13AF0j9R+6x3rXLkilN78D47nNJcsKHabWuyuOV3AF7QT3AutDJnEu3OGvFG3cmI3QiGLCzT9Gi4t5thcRq8yyC3G7NsDis3gMNLAwROkDi0ncLAH2bdqRv6kx0VGrT3LOBH5XH3O/lctOGu7f8AfUgGxsKZcbG3Wyxx6O/zTuC2X/G3/wDy+B+SGH6+Rc73XgBTNN7ifUqkLxZ1O/qK07thvYDbZD3tea7kOw2yXyvLW52sBo8C40d/UFTJNQVsGKDm6RUje29+qhwuUukuvzhA7gAie0eSxjGYZmm9HajUIRhZjAHB5vM/MSSSdSGmhRvrrvUMeaM3uqOjJhlBbOy1iIxl3e9Z3bw6LN25/uC1suG6Od2rKu6IBbV2DSzXKmMARlooFjiN+6hxIHWq5F6SEHckdyIbrN3R/wBxcnciRrN3R/1pVzrg6GZ9g1HePetzsWN7YoXMc12g6BJFWToeCwzB0h+0Petzyegf9Qc7Mtt6NNzVm3dd71XByyOfhBDarmc64zOMchrM0ONA5QBVKnhDH5PFzjnNNPqrGmd3Uje0YAZ5C4xkaUHZbBrXeguz+c5iPm3sb52rsl+e7cXa0uxtnFWxclyMydJ9Fga2z0SbNbzv/wB7EyWYUG24ecRV5TZOnbx39ifPG4sZboycoJBEbhx3B1mu7d7DEWGwTlGhoBobYJOoLaB17Otc020zJbgPEs1KN7Ih/J73DpF3cNd/qQbF7ytDsUF+EMYrV3rN2O7q8Uq3OjL7TMbTxgONjczXIw6nQEjO7efegvKvlXK9wazogt3XmI85paSToBv38exTYzM2WTPdiOQ11ARu09QQCTDGSIu6RofquGjbOtWG2B496hFbvyGUVpj4/LNNhtjSvazGYZ2WQdMDQA5AS4izQOhGU3m17ivJfa4jxYkla5t3eVjnizIHaBuo49e5Js/ESCNkLBROrqIBsgiyBu4jtBvuvclInHFtaGh2WybG4c5vGu8fFd2PJcUmuP7nP06doXbmLONhbDC1z3Z2kWwxjcRq6R1cQjW2+SomwIgkcxkkbY6JN5ZGMDDdHUHpDTrtE9lbKy5HFjAS5lgMIIp4/W9apbd2bI7ESuGHjeM5IcbzEDrpw1+Sdz1x01saEdEtUeQRHj5o8I+DFRyCWOF0bXMHOskaGgMdmZeUgAA5q4HiQAfJOA+WCZwAyMOQG9OGY5QaOp8VqduYJ4EzjAA0M/OU69GtH2q07RwQPk6WOnyuo2ygMxbZttAFpB9qlKlV/Q6Iyfq0qnLkJwNfhJJJYxnZKWnK3PbOm+97QTRB4biiUnPYyLmYg484XCSVwe1kbLYTXONa57uiRQHpbwoNsYFzWta3Dlwyt3mWx9ZLY8++IP73dV/krtQCVkLWta7plzAXFzei2swcbAPb1KaglHSuH+QPm3yRbW2OGbKkikyO5oksJFFoaw5SN3SLr142d682i2g6MCPNmicWOezg7L6LiNaFnS1peXG0SMdPHiL5trPqW65A5wb9bXpHzwL6uxJsrZjZcFNYFNcwlx0ytDAST4WuhTWFK+H+nj5OSS121zZldrbXLjzeZ2UNoC8wJJb0STrVbvxKL4Od2MwHkbALY0ObmOXptcXU3SiCC4akb77Dl8S7pOaG3lF3WtE/g3f1rXf9O8M57m66NvS70As6UOJGt9XC1yZMajJqy8G1WRchjkvy+ZHEMPjHGCeEZPrA5ocGim2QDRrQ336oU6YSOc5ptpJo0RY6xfBem4fK4EkDQGiQCdQao1pvXnMx+sd+0fetG0iylGUm0q/ngu8k3EbSZW8RO7PRpehs2jJqSddAK1PHfppqvOeSzv8AuN9UT/gt6yfovd9kt0NXdFx7jvHeEuKTtr5Fz+5eEQnbuJ3OjIB0JsaA7z5qXYG029JtelfDqo+5Qg52jWrAIGUcdaNd6FxbJLXgGSjZNNHAm6sn4K+bG5rbk3/HyaX6jU7e20wxZKrUanVYX6LGIko3kNW4NDi0lwcN/mntGvDii8GBbM9rXPkIJ1GVrb0J1Ica0Vx2Ijgc6NoDWsI6IsuJoWa9IklRhileqR0ZM0aqBSxkuXBujAdlbEQCeOh6tLsngszy1xBdHhWn0YNPXkFexaDa+0A6GRvSPRNAtcKsdZFALK8qpL5ur0hA1BFdIXvTTfpoji91juRI1m7o/wC4uTuRLtZu6P8ArXKSOlmfG8d494W35PROAheecytGYdNuQ6Ghlq69aw7RqO8e9egbFf8Ak0X7PxKrg5ZHOtkTbWD3TvcznC0kEU6MDzQNA5pI8VSGEkETGjnAQHAhjowNXE65geB4IpnS5l2WcmkFS4R4y1z1hjWmnxk6ZrHS46jXuT4sK4VZed95stk1oTW7TTT5olaY9TnFSDW4CxOEeSaafZ80Y2HPzUJDtHXoPx8Ej1GVPTQ83qRmuUxzTvoUXQS6cbLJBqgnJbCPo5QK0Y4bg4OeGlruvu7VoNrMLsWxoNF0LmgncCRIAfaqo5OYoVlljHSaSbd6NcMup6IO/goxju/P+Ck9oxXx+WafZzGRyPboHNElVGOlWclws77J141Wiz/JWQeVNska8ADZ5wmjZFe1a7Z+Je1oDiHmhZIB1u311NOunag+wNiy4eVz7idbSKOY1b817tF0xhXBFUh+wog6WJ4c8gSxizG0NsvbpYea3jxVjbOKacVKOec36x4y5ARYzVrm11A4cEZwEpa8ZmRtYCDTBrYGhGgF2ApsXibeSxkZbd9Mamx0r0Na2qKNC2jJcoMYMsw52yRWXIBplbpYPXxris7sVrHSWTuacpyPdRFCzQqt+vcvQNtR87h3MZHG17mkXQ32PSqxu3rLcjNmvY0SubG9j46a13S1LhvBFDzSklG3RSLSVouY2d2SL8oq2jUxu1+sl16LdOA9Xam4AYbDYhuIfIQ45udkDJyHMBHENIBGXX1LQWzjBCaAoFoNdJxNWN2p8SqPKEt8ln+rY36mQNLdKzNN0N2pKMougRash5VRxT4Ay9AuEzwyQZiSKBpri0HUUertWYwJjiw7nOonnGABznFtlt0WHouGm/eKWskijk2VHCxvTMUbm30QJCxgc6+4O8UGh2AfJ5I5C3M52YekLEYDDwrXN6ig7qkLpj2MBjtoMJdlBzXpvvzr16+G/q616N/0xwoMQkBBysDb4t6RJBAA4g8ePVSxx5BTiTMCyhuObXTcay9favQ9mYowsDWsaNAHmzqBV/HxKgoDSaNRFiWhpBNEMsizxA7O72LzOQ/WO/aPvW8i2nFl1YcxbRrT47tyyDthyl5Iy6knf+CpKO2wcbS5F5Kn/uDta+pdrpp5u+969BhkJabLd/W3UZfmvPOTA/LpeyKv4mLZtS4Fs38sOf3LwinjsQWudQdpWoFjXdVKs2d3PxedrvNaXXHqRjMkzrpJIqbNxZMrLjLdHZnWwjRp6je9R4mQl77bROTpUKzGje/rKvFyheUGagBj3yCEZgNQ4SEAdla9x7kB5UyAyDqEbf5gto9Y3lgfrR+w3+YrmyxqJfE7kS8im6zd0fvekTuRe+buj/rSKCOpmdB1HePet1sd/wCTx/s/ErCXqO/4rY7Ll+oZ3fEp8L3YmZbBYSKVrlQZKrEci67OWi2Ejgmteuc5azURPURT3uUJclMA9o35dHl383p39Ovai8GHneOiYwQ1rnZgQKdinw6dLQ5WDTrN3wQfaD6x0RuqYNd1av4q/NtOHNT5YidwBe26u+J69VGDVy8lpRbUa7fk1Uew3ADpNJIGoIrN1b91+9Zvk9tWbEzOjDWdFpdppufl9J1cVb2dhOebmhZzrd2ZgztvvboqbpMM2/zLTx1YDv4+tdKZFxrk1uA2HKXDnBlbZ1Fbq0O88U/G7Fla5wjBc0VlJ46dK1jvpKD9JF2fWN+anj2tHwlb1aSezzlTcnSCe1454IZJTGKYAdd3nAcD2rPch8XJMxsLGA83EHWLJPSA1+8iEuJie0tc9rgd4L7B46jN2BDeTsUTcNE4ZWudG3MQ7K49YNHs9iV3aHS2Dc75IzKXMtkWXnHNIuO25iXhx3bhv6+pCMdtuPEYTFc1zn1cTw/NGWZTkLgDmPGupXZYonRljspBoFpdoWjpURfXqhO1sJDFhJxE1jM0VENO8DRul8NaQk3TCo7hWSDEQYOOTmg5ojjpxcIxWRtWCXEg352m7zeKtcm8HJi4nPIylsmTogkeYHX/ABIbFlMMYdRAYzQkkDot6z2KXDYkwtIicY2k2Q1xAJ8d+nsQVgaLr8BlndE52ovLQNk1DlBB6zPX7qHS41rJxE6zmBc3KLcADrmbv4jUXxsDemjFfWc5n+s06Waz0fN3ngo3BriSacSKPE0RVHs4UhYKLmI2th2Rl/OPeAcpDI3Pc12bKA9oFtt2gurO60Oh5UkgFrNCCQHW11drTqiEeJdY1NjUWSTurj2OPiqv0DhXO5x0MZfq7Md+bfe/faz+AxpcjOTTKx2I7GD+Zq17SsdyUfeKxBO/KP5vwWsEiTB7fu/3Hz+77L9ibMm5lE6VMMyuQJy5RPcojOonzIGHSOWL5WG5v3Wf1Fat8yx3KeT64/uD2FQz+0vg9wQ5Gb5u6P8ArXJORe+buj98i5cq4OtmaB18Fp8BJ9Uzu+JWWz6rQ4N/Qb6/eVsWzBl4CkcqtRSIWyRWY5F0pnO0E2ypxkVFsqcZU1gomfIoi9RukUZkQs1AXb0RfOGtOVzosrSdwJzAHRApuRWIdq6WIuB0Nv8AV6K0GJGbGxA7jlHi4qTlpijhGROio53ODs2oFAEVVVx8FzpRbk33OyDmnFR7FbZeyZY4yx0jQM5cMuahmDQeri1MxuwnOjcGuYSeDg4A63Rq1n/+bzfZj8Hf5JWct5T6Ef8AF/kqwyRiNkxTm22lb/ncuM2FMP8A2+Bd3h1qzBs+djg5mFwIcDYOW67RZUsmKxmmXDto9Zdf4KzA7GHfCwfvO+S61nbPOliSZFLhMRI0mRkTXa6MNMI4W26tV8FgZObhc2COUBocC6TIQSOw+9WdubYdhWRc4y3yB107oiqGli/S49SG4TlcyNjI3Mf0Ghtgt1oVdFLJRk93Q+Kbx7pX53DcZmAJ8kaCSSaxB1JqzZvX5Ibt2B743Pfhgwtb54nDg3d6IHS3bk4csoasiQakbm8AD19qr7S5UwywyRsz5nNoWABvBN69SWWJaXv+p0f9uT2cV/5X+AoMLM6JrSBVAkEsJ01FuAB6lTn2JK7MD5otzBmFZy2t16Vqb/XK02z8OySNpzncL6PZ2lTybNbwefWB80tbEG97POcPyQna1xyNzeiMzK6tTemiubJ2BPFmdlAfoQczDZvXcdOuyjW0douhdlLWk9jjVcOHVSHu5Su/Rj734LmeWCdFljnJBHC+VZ5HkjM4FpJLSS3eBetGwDpW4b6VeTZmI6H1UTw0lzyX5QQDYoA2DxVb/lbh/wCMfePyRbDbTley2xtLXMvNnIyaHNmbls9Yr2KkMkZ7Jk5Y5Q5RPyTk+tnPWG+9xWlOIWS5MPoyn9j+pGnzpsD9C+/7iZ/e/t+xdkxSrvxqoS4hUpZir2c4Wdj1G7HoG+UqIzlCwjJ+WLxOYxG0gSZLs3WarVTb+0R5SWUboOvhQFfFW34h3A16rQ7aEALhJ6dZb6xQO5cmRtKnudOFeqzRciH6zd0f9aVN5EjWbuj/ALi5RXB1PkzCLxwX/vahFo5B5vrPvWg9wTWxNDEBwVthpUucSiRVRIItkCk58daFiUrudTbg2CRlHWmGcdaoF5SX1lbc2xFjpfyhjhwAr1EqvtCOSdpa5xLTw4exSTfnmdw95RAUpwTbe/1KTaVeDJHkhrvcFf2XySDHh1usGwd3uWg56k9s6qo0TcmwpHPoNVOJwg4nK5+J0VtRKgD/ANSY3OEDwCWtLmuI4FxblHrorKv2k5zMmlaA6UdDY37lsdssMrMpJqwa4WNQs7JsdpOt2pzmr4KQVIESH6sftO/lYpYtoPLWx6EVlGmupJrTfqSiB2C0tAzOGpPDqb8ld2bswQuD2vdbTYOgqxR9miXWnyhqf0N3Do0AaaDh2JJMQqkG0g4aqV04PUn1iaPkznKousPa1zhVOA4VuKzJ2kOLXj1L0Nzb7VQn2U1xvQLnniUndF4ZHFVZi244O0AdfcdV6BhpAzDhgcDljIuqs0bVCLZobqGgnrpPmaQ12gGhvwTY4KBPJLWN2FJlEne34p+0cWXMLeBrsOhB3+pVdng07v8AgrD402J+hAzL1sqY3lC9zS18Ubx6wfUQbCzc2P6XpNHVmJpaGeIIfPgAUzkS0JgB4k/X9qb0/wBf+JE8TsnM4m96pv2RXFTKaSAB/wCv4kLR5aiiB35RfflagH0b2laGYUyMdTa9gHwU58FMaph/kO3Wbuj98i5LyJOs3dH/AHFyC4KPky9oxFLQ9Z96CkomHoQ5NPgtCdO55VOdC7nQqkSbnjfUOu/hSe6at1Hv0+Cr5kudGzLZlmOXr99hPMo7FT51IZFvkzJJH/WtPd7yrfODihxd0h/vFTF/Ylg935HnwvBa54WnCRUw9PLlWyRczpc9qo0pwctYKLBATHYRpChzKVsnaiwjH7PanMwASc5r1pedQMTNhA7VID1Ks6ZcJgsEth6dfZ7VTE6dzoQth2LQKZjGjm3n9U+5RDE1uUeKxVxuHWClbYySItlttjv2vgpXqvs+XK0959wUz5rSY29KGyJamQvj7VA6BWHPCjc5UIkJw1qN2B7VPnSGXsWo1lQ7PS4vh2D4n5KcvKrYw6gdnxKlk+hXHyaDkSelNw0j/uLknIgazd0f9xchHgd8mWpXnfBUQVbk4dwSx5NPgVcCo85S5u9VIk3OJOcKiDilDusrBJRIlElqIUkcVgE19q7N3qNjtCnB6SD3fkpPheCRhUmdVyUmZUJlgSpWyb1EHpM61mos51zXKvzq4SImLAkS5lXDk7RazE2ZLarc6nc6tZiYBLag5xIK60LNRIZaTXy2CEhKidJw7veg3sFck0bqCUyHrUDjqkHelh7UNk9zJi5JziiLykEhTiEpeo3PTS5JosAUONjeosY7p+oKZp1HeFXxZ6Z7h7gp5CuM0fIh2s3dH75FyZyIOs3dH/cSrR4GfJmWNRWLAc40EPYKAGrq4BBqvcruG2cXDuUtTT2K6FJbl76CfwdH94/JKNhS/qn978FTOyj1+5J9FO/2vkjrfYTpR7lx2wpuAHiozsOf7I8R81X+jXdZ9iXyJ44lHqPsbpLuTjZMw9D2t+a47Ll+wfFvzVfyZ/2nJRFJ9p3ih1X2D0V3HSsMYOcVx4H3KEYtp4hST4J7hTnHX1/FVmbHIvW76xu7BRQjNbhlj4LBI6/XvTS4Dcjuy4MsYBZC7Te6NpPiQSVdj2cxxFshoXYyb7rWwRW7culRTXJztNfQyvlCUSWta/ZER/8AFEPU/wDzUR2NF+ji/wDs+D02j5Fv4MyE4OR+fY0ZHRZE3tHOH3vXQbGYN7WO7zIPc5BxCgBf+6ppAWi+imWQGRjdxlP9aadlRDfHH6jJ/ktXyYzzpKSeUI9Ls6D9HX7Lj8bVeTZ8fBtdpcSfcht3DT7AgPtKHq+dmDs9qmbDQAyQmhVlps9pS6l3Dpl2BnPDiQFGMU0uAzA2RXire0MNmroRih6IcPcRaHDY7s2bMN91WnzU5TRWON8hNmCe7VrSQd25L9Dy8I3ez5qJkcu4PIHCrr2FP8nn+2/xd80sclKqDLFbuyQbCn4RO9nzSjk9if0R8W/5KMYLEfbf/F80v0ViD6T/AG/NP1PgXpLuSf8AF8Sf/EfvM/yS/wDFsR+jr95n+Sh+hZ+t/gmnYU3HN7Edb/pf8+wOmv6v5/cn+gpmauaABqek0+wFCMW36x3fXhorcmx5Ggk5vYh74C2zqR7VOUrfA8YJLZmn5DDWfuj98i5dyEP57uj98i5PHgWXJmIfkjOB3FcuU1yWfBYCV/8AvguXJyQo3+pc9cuWCiud6c3zh6ly5Ixh0nnBTLlyWPIzLESvQLly64EJkijkXLlQQhKcEq5IMho849w97kyZcuQMuSu9RlcuU2UQ1I1cuU2MMcoiuXKcikSz6PqVuJcuVYcEZck7OPcphuXLlZCMVNK5cqCMqY7zD3LNOXLlzZeUdGLgNch/On/c98i5cuTx4Jvk/9k="/>
          <p:cNvSpPr>
            <a:spLocks noChangeAspect="1" noChangeArrowheads="1"/>
          </p:cNvSpPr>
          <p:nvPr/>
        </p:nvSpPr>
        <p:spPr bwMode="auto">
          <a:xfrm>
            <a:off x="155575" y="-144463"/>
            <a:ext cx="304800" cy="304801"/>
          </a:xfrm>
          <a:prstGeom prst="rect">
            <a:avLst/>
          </a:prstGeom>
          <a:noFill/>
          <a:ln w="9525">
            <a:noFill/>
            <a:miter lim="800000"/>
            <a:headEnd/>
            <a:tailEnd/>
          </a:ln>
        </p:spPr>
        <p:txBody>
          <a:bodyPr/>
          <a:lstStyle/>
          <a:p>
            <a:endParaRPr lang="en-GB"/>
          </a:p>
        </p:txBody>
      </p:sp>
      <p:pic>
        <p:nvPicPr>
          <p:cNvPr id="26630" name="Picture 5" descr="Google Office interior-1227637.jpg"/>
          <p:cNvPicPr>
            <a:picLocks noChangeAspect="1"/>
          </p:cNvPicPr>
          <p:nvPr/>
        </p:nvPicPr>
        <p:blipFill>
          <a:blip r:embed="rId6" cstate="print"/>
          <a:srcRect/>
          <a:stretch>
            <a:fillRect/>
          </a:stretch>
        </p:blipFill>
        <p:spPr bwMode="auto">
          <a:xfrm>
            <a:off x="4499992" y="3212976"/>
            <a:ext cx="3686175" cy="2452688"/>
          </a:xfrm>
          <a:prstGeom prst="rect">
            <a:avLst/>
          </a:prstGeom>
          <a:noFill/>
          <a:ln w="9525">
            <a:noFill/>
            <a:miter lim="800000"/>
            <a:headEnd/>
            <a:tailEnd/>
          </a:ln>
        </p:spPr>
      </p:pic>
      <p:pic>
        <p:nvPicPr>
          <p:cNvPr id="26631" name="Picture 6" descr="images1.jpg"/>
          <p:cNvPicPr>
            <a:picLocks noChangeAspect="1"/>
          </p:cNvPicPr>
          <p:nvPr/>
        </p:nvPicPr>
        <p:blipFill>
          <a:blip r:embed="rId7" cstate="print"/>
          <a:srcRect/>
          <a:stretch>
            <a:fillRect/>
          </a:stretch>
        </p:blipFill>
        <p:spPr bwMode="auto">
          <a:xfrm>
            <a:off x="467544" y="3212976"/>
            <a:ext cx="3816350" cy="2447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7467600" cy="4873625"/>
          </a:xfrm>
        </p:spPr>
        <p:txBody>
          <a:bodyPr>
            <a:normAutofit/>
          </a:bodyPr>
          <a:lstStyle/>
          <a:p>
            <a:pPr eaLnBrk="1" hangingPunct="1"/>
            <a:r>
              <a:rPr lang="en-GB" dirty="0" smtClean="0"/>
              <a:t>Represents how work should be done, they are often unspoken but guide employees behaviours. </a:t>
            </a:r>
          </a:p>
          <a:p>
            <a:pPr eaLnBrk="1" hangingPunct="1"/>
            <a:r>
              <a:rPr lang="en-GB" dirty="0" smtClean="0"/>
              <a:t>For example employees are encouraged to :</a:t>
            </a:r>
          </a:p>
          <a:p>
            <a:pPr lvl="1"/>
            <a:r>
              <a:rPr lang="en-GB" dirty="0" smtClean="0"/>
              <a:t>Be innovative</a:t>
            </a:r>
          </a:p>
          <a:p>
            <a:pPr lvl="1"/>
            <a:r>
              <a:rPr lang="en-GB" dirty="0" smtClean="0"/>
              <a:t>Be honest </a:t>
            </a:r>
          </a:p>
          <a:p>
            <a:pPr lvl="1"/>
            <a:r>
              <a:rPr lang="en-GB" dirty="0" smtClean="0"/>
              <a:t>Respect everyone.</a:t>
            </a:r>
          </a:p>
        </p:txBody>
      </p:sp>
      <p:sp>
        <p:nvSpPr>
          <p:cNvPr id="3" name="Title 2"/>
          <p:cNvSpPr>
            <a:spLocks noGrp="1"/>
          </p:cNvSpPr>
          <p:nvPr>
            <p:ph type="title"/>
          </p:nvPr>
        </p:nvSpPr>
        <p:spPr/>
        <p:txBody>
          <a:bodyPr>
            <a:normAutofit fontScale="90000"/>
          </a:bodyPr>
          <a:lstStyle/>
          <a:p>
            <a:pPr>
              <a:defRPr/>
            </a:pPr>
            <a:r>
              <a:rPr lang="en-GB" sz="2200" b="0" dirty="0">
                <a:effectLst/>
              </a:rPr>
              <a:t>Bg: </a:t>
            </a:r>
            <a:r>
              <a:rPr lang="en-GB" dirty="0" smtClean="0"/>
              <a:t>Layer 2: Organisational Values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par>
                                <p:cTn id="19" presetID="3" presetClass="entr" presetSubtype="10"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blinds(horizontal)">
                                      <p:cBhvr>
                                        <p:cTn id="21"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7467600" cy="4873625"/>
          </a:xfrm>
        </p:spPr>
        <p:txBody>
          <a:bodyPr>
            <a:normAutofit/>
          </a:bodyPr>
          <a:lstStyle/>
          <a:p>
            <a:pPr eaLnBrk="1" hangingPunct="1"/>
            <a:r>
              <a:rPr lang="en-GB" sz="2400" dirty="0" smtClean="0"/>
              <a:t>These are then assumptions that actually guide behaviour and determine how group members perceive, think and feel about things.</a:t>
            </a:r>
          </a:p>
          <a:p>
            <a:pPr eaLnBrk="1" hangingPunct="1"/>
            <a:r>
              <a:rPr lang="en-GB" sz="2400" dirty="0" smtClean="0"/>
              <a:t>If an Org. has an autocratic style of management one assumption might be that expressing ideas or concerns to management is a waste of time because they have not listened or valued staff feedback in the past. Vice-versa for an Org. with a more democratic approach.</a:t>
            </a:r>
          </a:p>
        </p:txBody>
      </p:sp>
      <p:sp>
        <p:nvSpPr>
          <p:cNvPr id="3" name="Title 2"/>
          <p:cNvSpPr>
            <a:spLocks noGrp="1"/>
          </p:cNvSpPr>
          <p:nvPr>
            <p:ph type="title"/>
          </p:nvPr>
        </p:nvSpPr>
        <p:spPr/>
        <p:txBody>
          <a:bodyPr>
            <a:normAutofit/>
          </a:bodyPr>
          <a:lstStyle/>
          <a:p>
            <a:pPr>
              <a:defRPr/>
            </a:pPr>
            <a:r>
              <a:rPr lang="en-GB" sz="2000" b="0" dirty="0">
                <a:effectLst/>
              </a:rPr>
              <a:t>Bg: </a:t>
            </a:r>
            <a:r>
              <a:rPr lang="en-GB" dirty="0" smtClean="0"/>
              <a:t>Layer 3: Basic Assumptions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and illustration for the </a:t>
            </a:r>
            <a:r>
              <a:rPr lang="en-GB" b="1" dirty="0" smtClean="0"/>
              <a:t>Cultural Web Model</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Q</a:t>
            </a:r>
            <a:r>
              <a:rPr lang="en-GB" dirty="0"/>
              <a:t>. The Cultural </a:t>
            </a:r>
            <a:r>
              <a:rPr lang="en-GB" dirty="0" smtClean="0"/>
              <a:t>Web?</a:t>
            </a:r>
            <a:endParaRPr lang="en-GB" dirty="0"/>
          </a:p>
        </p:txBody>
      </p:sp>
    </p:spTree>
    <p:extLst>
      <p:ext uri="{BB962C8B-B14F-4D97-AF65-F5344CB8AC3E}">
        <p14:creationId xmlns:p14="http://schemas.microsoft.com/office/powerpoint/2010/main" val="514218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brief description for each area of the </a:t>
            </a:r>
            <a:r>
              <a:rPr lang="en-GB" b="1" dirty="0" smtClean="0"/>
              <a:t>Cultural Web Model</a:t>
            </a:r>
            <a:r>
              <a:rPr lang="en-GB" dirty="0" smtClean="0"/>
              <a:t>?</a:t>
            </a:r>
            <a:endParaRPr lang="en-GB" dirty="0"/>
          </a:p>
        </p:txBody>
      </p:sp>
      <p:sp>
        <p:nvSpPr>
          <p:cNvPr id="3" name="Title 2"/>
          <p:cNvSpPr>
            <a:spLocks noGrp="1"/>
          </p:cNvSpPr>
          <p:nvPr>
            <p:ph type="title"/>
          </p:nvPr>
        </p:nvSpPr>
        <p:spPr/>
        <p:txBody>
          <a:bodyPr>
            <a:normAutofit/>
          </a:bodyPr>
          <a:lstStyle/>
          <a:p>
            <a:r>
              <a:rPr lang="en-GB" dirty="0" smtClean="0"/>
              <a:t>Q</a:t>
            </a:r>
            <a:r>
              <a:rPr lang="en-GB" dirty="0"/>
              <a:t>. The Cultural </a:t>
            </a:r>
            <a:r>
              <a:rPr lang="en-GB" dirty="0" smtClean="0"/>
              <a:t>Web?</a:t>
            </a:r>
            <a:endParaRPr lang="en-GB" dirty="0"/>
          </a:p>
        </p:txBody>
      </p:sp>
    </p:spTree>
    <p:extLst>
      <p:ext uri="{BB962C8B-B14F-4D97-AF65-F5344CB8AC3E}">
        <p14:creationId xmlns:p14="http://schemas.microsoft.com/office/powerpoint/2010/main" val="1946340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b="0" dirty="0" smtClean="0"/>
              <a:t>Bg: </a:t>
            </a:r>
            <a:r>
              <a:rPr lang="en-GB" dirty="0" smtClean="0"/>
              <a:t>The Cultural Web *</a:t>
            </a:r>
            <a:br>
              <a:rPr lang="en-GB" dirty="0" smtClean="0"/>
            </a:br>
            <a:r>
              <a:rPr lang="en-GB" dirty="0" smtClean="0"/>
              <a:t> </a:t>
            </a:r>
            <a:r>
              <a:rPr lang="en-GB" sz="2800" dirty="0" smtClean="0"/>
              <a:t>(Johnson, Scholes and Whittington, 2005)</a:t>
            </a:r>
            <a:endParaRPr lang="en-GB" sz="2800" dirty="0"/>
          </a:p>
        </p:txBody>
      </p:sp>
      <p:pic>
        <p:nvPicPr>
          <p:cNvPr id="29699" name="Picture 2" descr="http://www.jamesford.co.uk/images/stories/diagrams/large/recipe.jpg"/>
          <p:cNvPicPr>
            <a:picLocks noChangeAspect="1" noChangeArrowheads="1"/>
          </p:cNvPicPr>
          <p:nvPr/>
        </p:nvPicPr>
        <p:blipFill>
          <a:blip r:embed="rId3" cstate="print"/>
          <a:srcRect/>
          <a:stretch>
            <a:fillRect/>
          </a:stretch>
        </p:blipFill>
        <p:spPr bwMode="auto">
          <a:xfrm>
            <a:off x="2339752" y="1772816"/>
            <a:ext cx="4286250" cy="351472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marL="109728" indent="0">
              <a:spcBef>
                <a:spcPct val="0"/>
              </a:spcBef>
              <a:buNone/>
            </a:pPr>
            <a:r>
              <a:rPr lang="en-GB" dirty="0" smtClean="0"/>
              <a:t>This analysis brings together different aspects for analysis of the organisational culture including:</a:t>
            </a:r>
          </a:p>
          <a:p>
            <a:pPr>
              <a:spcBef>
                <a:spcPct val="0"/>
              </a:spcBef>
            </a:pPr>
            <a:endParaRPr lang="en-GB" dirty="0" smtClean="0"/>
          </a:p>
          <a:p>
            <a:pPr>
              <a:spcBef>
                <a:spcPct val="0"/>
              </a:spcBef>
            </a:pPr>
            <a:r>
              <a:rPr lang="en-GB" b="1" dirty="0" smtClean="0"/>
              <a:t>Routine behaviours: </a:t>
            </a:r>
            <a:r>
              <a:rPr lang="en-GB" dirty="0" smtClean="0"/>
              <a:t>The way members behave towards each other and towards those outside the organisation.</a:t>
            </a:r>
          </a:p>
          <a:p>
            <a:pPr>
              <a:spcBef>
                <a:spcPct val="0"/>
              </a:spcBef>
            </a:pPr>
            <a:endParaRPr lang="en-GB" dirty="0" smtClean="0"/>
          </a:p>
          <a:p>
            <a:pPr>
              <a:spcBef>
                <a:spcPct val="0"/>
              </a:spcBef>
            </a:pPr>
            <a:r>
              <a:rPr lang="en-GB" b="1" dirty="0" smtClean="0"/>
              <a:t>Rituals: </a:t>
            </a:r>
            <a:r>
              <a:rPr lang="en-GB" dirty="0" smtClean="0"/>
              <a:t>Activities which is deemed very important to the organisation.</a:t>
            </a:r>
          </a:p>
          <a:p>
            <a:pPr>
              <a:spcBef>
                <a:spcPct val="0"/>
              </a:spcBef>
            </a:pPr>
            <a:endParaRPr lang="en-GB" dirty="0" smtClean="0"/>
          </a:p>
          <a:p>
            <a:pPr>
              <a:spcBef>
                <a:spcPct val="0"/>
              </a:spcBef>
            </a:pPr>
            <a:r>
              <a:rPr lang="en-GB" b="1" dirty="0" smtClean="0"/>
              <a:t>Stories: </a:t>
            </a:r>
            <a:r>
              <a:rPr lang="en-GB" dirty="0" smtClean="0"/>
              <a:t>told by members of the organisation and flag up important times which have been shared.</a:t>
            </a:r>
          </a:p>
          <a:p>
            <a:pPr>
              <a:spcBef>
                <a:spcPct val="0"/>
              </a:spcBef>
            </a:pPr>
            <a:endParaRPr lang="en-GB" dirty="0" smtClean="0"/>
          </a:p>
          <a:p>
            <a:pPr>
              <a:spcBef>
                <a:spcPct val="0"/>
              </a:spcBef>
            </a:pPr>
            <a:r>
              <a:rPr lang="en-GB" b="1" dirty="0" smtClean="0"/>
              <a:t>Symbols: </a:t>
            </a:r>
            <a:r>
              <a:rPr lang="en-GB" dirty="0" smtClean="0"/>
              <a:t>Logos offices, cars etc. illustrate what the organisation stands for</a:t>
            </a:r>
          </a:p>
          <a:p>
            <a:pPr>
              <a:spcBef>
                <a:spcPct val="0"/>
              </a:spcBef>
            </a:pPr>
            <a:endParaRPr lang="en-GB" dirty="0" smtClean="0"/>
          </a:p>
          <a:p>
            <a:pPr>
              <a:spcBef>
                <a:spcPct val="0"/>
              </a:spcBef>
            </a:pPr>
            <a:r>
              <a:rPr lang="en-GB" b="1" dirty="0" smtClean="0"/>
              <a:t>Power structures: </a:t>
            </a:r>
            <a:r>
              <a:rPr lang="en-GB" dirty="0" smtClean="0"/>
              <a:t>The power of the most powerful individuals or groups in the organisation.</a:t>
            </a:r>
          </a:p>
          <a:p>
            <a:pPr>
              <a:spcBef>
                <a:spcPct val="0"/>
              </a:spcBef>
            </a:pPr>
            <a:endParaRPr lang="en-GB" dirty="0" smtClean="0"/>
          </a:p>
          <a:p>
            <a:pPr>
              <a:spcBef>
                <a:spcPct val="0"/>
              </a:spcBef>
            </a:pPr>
            <a:r>
              <a:rPr lang="en-GB" b="1" dirty="0" smtClean="0"/>
              <a:t>Control system: </a:t>
            </a:r>
            <a:r>
              <a:rPr lang="en-GB" dirty="0" smtClean="0"/>
              <a:t>the measurement system that highlights what is important  to monitor etc.</a:t>
            </a:r>
          </a:p>
          <a:p>
            <a:pPr>
              <a:spcBef>
                <a:spcPct val="0"/>
              </a:spcBef>
            </a:pPr>
            <a:endParaRPr lang="en-GB" dirty="0" smtClean="0"/>
          </a:p>
          <a:p>
            <a:pPr>
              <a:spcBef>
                <a:spcPct val="0"/>
              </a:spcBef>
            </a:pPr>
            <a:r>
              <a:rPr lang="en-GB" b="1" dirty="0" smtClean="0"/>
              <a:t>Organisation structure: </a:t>
            </a:r>
            <a:r>
              <a:rPr lang="en-GB" dirty="0" smtClean="0"/>
              <a:t>which reflects the power structures and delineates important relationship etc.</a:t>
            </a:r>
          </a:p>
          <a:p>
            <a:pPr>
              <a:spcBef>
                <a:spcPct val="0"/>
              </a:spcBef>
            </a:pPr>
            <a:endParaRPr lang="en-GB" dirty="0" smtClean="0"/>
          </a:p>
          <a:p>
            <a:pPr>
              <a:spcBef>
                <a:spcPct val="0"/>
              </a:spcBef>
            </a:pPr>
            <a:r>
              <a:rPr lang="en-GB" b="1" dirty="0" smtClean="0"/>
              <a:t>The paradigm: </a:t>
            </a:r>
            <a:r>
              <a:rPr lang="en-GB" dirty="0" smtClean="0"/>
              <a:t>This encapsulates and reinforces the behaviours observed in other elements of the cultural web.</a:t>
            </a:r>
          </a:p>
          <a:p>
            <a:endParaRPr lang="en-GB" dirty="0"/>
          </a:p>
        </p:txBody>
      </p:sp>
      <p:sp>
        <p:nvSpPr>
          <p:cNvPr id="3" name="Title 2"/>
          <p:cNvSpPr>
            <a:spLocks noGrp="1"/>
          </p:cNvSpPr>
          <p:nvPr>
            <p:ph type="title"/>
          </p:nvPr>
        </p:nvSpPr>
        <p:spPr/>
        <p:txBody>
          <a:bodyPr/>
          <a:lstStyle/>
          <a:p>
            <a:r>
              <a:rPr lang="en-GB" sz="2000" b="0" dirty="0" smtClean="0"/>
              <a:t>Bg: </a:t>
            </a:r>
            <a:r>
              <a:rPr lang="en-GB" dirty="0" smtClean="0"/>
              <a:t>The Cultural Web</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2000" dirty="0" smtClean="0"/>
              <a:t>Research document and cite answers to the following:</a:t>
            </a:r>
          </a:p>
          <a:p>
            <a:r>
              <a:rPr lang="en-GB" dirty="0" smtClean="0"/>
              <a:t>Q. What is a Collaborative Culture?</a:t>
            </a:r>
          </a:p>
          <a:p>
            <a:endParaRPr lang="en-GB" dirty="0"/>
          </a:p>
          <a:p>
            <a:r>
              <a:rPr lang="en-GB" dirty="0" smtClean="0"/>
              <a:t>Q. How do you create a Collaborative Culture?</a:t>
            </a:r>
            <a:endParaRPr lang="en-GB" dirty="0"/>
          </a:p>
        </p:txBody>
      </p:sp>
      <p:sp>
        <p:nvSpPr>
          <p:cNvPr id="3" name="Title 2"/>
          <p:cNvSpPr>
            <a:spLocks noGrp="1"/>
          </p:cNvSpPr>
          <p:nvPr>
            <p:ph type="title"/>
          </p:nvPr>
        </p:nvSpPr>
        <p:spPr/>
        <p:txBody>
          <a:bodyPr/>
          <a:lstStyle/>
          <a:p>
            <a:r>
              <a:rPr lang="en-GB" dirty="0" smtClean="0"/>
              <a:t>Collaborative Culture</a:t>
            </a:r>
            <a:endParaRPr lang="en-GB" dirty="0"/>
          </a:p>
        </p:txBody>
      </p:sp>
    </p:spTree>
    <p:extLst>
      <p:ext uri="{BB962C8B-B14F-4D97-AF65-F5344CB8AC3E}">
        <p14:creationId xmlns:p14="http://schemas.microsoft.com/office/powerpoint/2010/main" val="3131268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dirty="0" smtClean="0"/>
              <a:t>Different </a:t>
            </a:r>
            <a:r>
              <a:rPr lang="en-GB" dirty="0" smtClean="0"/>
              <a:t>types of Organisations </a:t>
            </a:r>
            <a:r>
              <a:rPr lang="en-GB" dirty="0" smtClean="0"/>
              <a:t>can </a:t>
            </a:r>
            <a:r>
              <a:rPr lang="en-GB" dirty="0" smtClean="0"/>
              <a:t>have different cultural environments.</a:t>
            </a:r>
          </a:p>
          <a:p>
            <a:pPr marL="109728" indent="0">
              <a:buNone/>
            </a:pPr>
            <a:endParaRPr lang="en-GB" dirty="0"/>
          </a:p>
          <a:p>
            <a:pPr marL="624078" indent="-514350">
              <a:buFont typeface="+mj-lt"/>
              <a:buAutoNum type="arabicPeriod"/>
            </a:pPr>
            <a:r>
              <a:rPr lang="en-GB" dirty="0" smtClean="0"/>
              <a:t>Q. What is a Product v Service Organisation? </a:t>
            </a:r>
            <a:r>
              <a:rPr lang="en-GB" sz="1800" dirty="0" smtClean="0"/>
              <a:t>Research and document your answer.</a:t>
            </a:r>
          </a:p>
          <a:p>
            <a:pPr marL="624078" indent="-514350">
              <a:buFont typeface="+mj-lt"/>
              <a:buAutoNum type="arabicPeriod"/>
            </a:pPr>
            <a:endParaRPr lang="en-GB" dirty="0" smtClean="0"/>
          </a:p>
          <a:p>
            <a:pPr marL="624078" indent="-514350">
              <a:buFont typeface="+mj-lt"/>
              <a:buAutoNum type="arabicPeriod"/>
            </a:pPr>
            <a:r>
              <a:rPr lang="en-GB" dirty="0" smtClean="0"/>
              <a:t>Q. How might their cultures differ? </a:t>
            </a:r>
            <a:r>
              <a:rPr lang="en-GB" sz="1800" dirty="0"/>
              <a:t>Research and document your answer.</a:t>
            </a:r>
          </a:p>
          <a:p>
            <a:pPr marL="624078" indent="-514350">
              <a:buFont typeface="+mj-lt"/>
              <a:buAutoNum type="arabicPeriod"/>
            </a:pPr>
            <a:endParaRPr lang="en-GB" dirty="0" smtClean="0"/>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Service </a:t>
            </a:r>
            <a:r>
              <a:rPr lang="en-GB" dirty="0"/>
              <a:t>v </a:t>
            </a:r>
            <a:r>
              <a:rPr lang="en-GB" dirty="0" smtClean="0"/>
              <a:t>Product Organisation &amp; Culture</a:t>
            </a:r>
            <a:endParaRPr lang="en-GB" dirty="0"/>
          </a:p>
        </p:txBody>
      </p:sp>
    </p:spTree>
    <p:extLst>
      <p:ext uri="{BB962C8B-B14F-4D97-AF65-F5344CB8AC3E}">
        <p14:creationId xmlns:p14="http://schemas.microsoft.com/office/powerpoint/2010/main" val="1383538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Some people will argue that a Service or Product orientated culture is </a:t>
            </a:r>
            <a:r>
              <a:rPr lang="en-GB" dirty="0" smtClean="0"/>
              <a:t>best. Others </a:t>
            </a:r>
            <a:r>
              <a:rPr lang="en-GB" dirty="0" smtClean="0"/>
              <a:t>argue a Mixed culture is best whereby different cultures co-exist and complement each another </a:t>
            </a:r>
            <a:r>
              <a:rPr lang="en-GB" dirty="0" smtClean="0"/>
              <a:t>or </a:t>
            </a:r>
            <a:r>
              <a:rPr lang="en-GB" dirty="0" smtClean="0"/>
              <a:t>may be more present in different areas of the organisation. </a:t>
            </a:r>
          </a:p>
          <a:p>
            <a:pPr marL="109728" indent="0">
              <a:buNone/>
            </a:pPr>
            <a:endParaRPr lang="en-GB" dirty="0" smtClean="0"/>
          </a:p>
          <a:p>
            <a:r>
              <a:rPr lang="en-GB" dirty="0" smtClean="0"/>
              <a:t>Q. What do you think?</a:t>
            </a:r>
            <a:endParaRPr lang="en-GB" dirty="0"/>
          </a:p>
        </p:txBody>
      </p:sp>
      <p:sp>
        <p:nvSpPr>
          <p:cNvPr id="3" name="Title 2"/>
          <p:cNvSpPr>
            <a:spLocks noGrp="1"/>
          </p:cNvSpPr>
          <p:nvPr>
            <p:ph type="title"/>
          </p:nvPr>
        </p:nvSpPr>
        <p:spPr/>
        <p:txBody>
          <a:bodyPr/>
          <a:lstStyle/>
          <a:p>
            <a:r>
              <a:rPr lang="en-GB" dirty="0" smtClean="0"/>
              <a:t>Mixed Culture?</a:t>
            </a:r>
            <a:endParaRPr lang="en-GB" dirty="0"/>
          </a:p>
        </p:txBody>
      </p:sp>
    </p:spTree>
    <p:extLst>
      <p:ext uri="{BB962C8B-B14F-4D97-AF65-F5344CB8AC3E}">
        <p14:creationId xmlns:p14="http://schemas.microsoft.com/office/powerpoint/2010/main" val="1682947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There’s a saying that most decisions and problem-solving happen at the water cooler.</a:t>
            </a:r>
          </a:p>
          <a:p>
            <a:pPr marL="624078" indent="-514350">
              <a:buFont typeface="+mj-lt"/>
              <a:buAutoNum type="arabicPeriod"/>
            </a:pPr>
            <a:r>
              <a:rPr lang="en-GB" dirty="0" smtClean="0"/>
              <a:t>Q. What do you think is the impact of introducing more informal social areas, collaborative work spaces and breaks in the work environment?</a:t>
            </a:r>
            <a:endParaRPr lang="en-GB" dirty="0" smtClean="0"/>
          </a:p>
          <a:p>
            <a:pPr marL="624078" indent="-514350">
              <a:buFont typeface="+mj-lt"/>
              <a:buAutoNum type="arabicPeriod"/>
            </a:pPr>
            <a:r>
              <a:rPr lang="en-GB" dirty="0" smtClean="0"/>
              <a:t>Q</a:t>
            </a:r>
            <a:r>
              <a:rPr lang="en-GB" dirty="0"/>
              <a:t>. </a:t>
            </a:r>
            <a:r>
              <a:rPr lang="en-GB" dirty="0" smtClean="0"/>
              <a:t>How </a:t>
            </a:r>
            <a:r>
              <a:rPr lang="en-GB" dirty="0" smtClean="0"/>
              <a:t>would</a:t>
            </a:r>
            <a:r>
              <a:rPr lang="en-GB" dirty="0" smtClean="0"/>
              <a:t> </a:t>
            </a:r>
            <a:r>
              <a:rPr lang="en-GB" dirty="0" smtClean="0"/>
              <a:t>you create a positive </a:t>
            </a:r>
            <a:r>
              <a:rPr lang="en-GB" b="1" dirty="0" smtClean="0"/>
              <a:t>Social environment</a:t>
            </a:r>
            <a:r>
              <a:rPr lang="en-GB" dirty="0"/>
              <a:t> </a:t>
            </a:r>
            <a:r>
              <a:rPr lang="en-GB" dirty="0" smtClean="0"/>
              <a:t>in the workplace?</a:t>
            </a:r>
            <a:endParaRPr lang="en-GB" dirty="0"/>
          </a:p>
          <a:p>
            <a:endParaRPr lang="en-GB" dirty="0"/>
          </a:p>
        </p:txBody>
      </p:sp>
      <p:sp>
        <p:nvSpPr>
          <p:cNvPr id="3" name="Title 2"/>
          <p:cNvSpPr>
            <a:spLocks noGrp="1"/>
          </p:cNvSpPr>
          <p:nvPr>
            <p:ph type="title"/>
          </p:nvPr>
        </p:nvSpPr>
        <p:spPr/>
        <p:txBody>
          <a:bodyPr/>
          <a:lstStyle/>
          <a:p>
            <a:r>
              <a:rPr lang="en-GB" dirty="0"/>
              <a:t>Social environment </a:t>
            </a:r>
            <a:r>
              <a:rPr lang="en-GB" dirty="0" smtClean="0"/>
              <a:t>and </a:t>
            </a:r>
            <a:r>
              <a:rPr lang="en-GB" dirty="0"/>
              <a:t>Culture</a:t>
            </a:r>
          </a:p>
        </p:txBody>
      </p:sp>
    </p:spTree>
    <p:extLst>
      <p:ext uri="{BB962C8B-B14F-4D97-AF65-F5344CB8AC3E}">
        <p14:creationId xmlns:p14="http://schemas.microsoft.com/office/powerpoint/2010/main" val="1799675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Research and document a definition for ‘</a:t>
            </a:r>
            <a:r>
              <a:rPr lang="en-GB" b="1" dirty="0" smtClean="0"/>
              <a:t>Organisational Sub-Cultures</a:t>
            </a:r>
            <a:r>
              <a:rPr lang="en-GB" dirty="0" smtClean="0"/>
              <a:t>’?</a:t>
            </a:r>
            <a:endParaRPr lang="en-GB" dirty="0"/>
          </a:p>
        </p:txBody>
      </p:sp>
      <p:sp>
        <p:nvSpPr>
          <p:cNvPr id="3" name="Title 2"/>
          <p:cNvSpPr>
            <a:spLocks noGrp="1"/>
          </p:cNvSpPr>
          <p:nvPr>
            <p:ph type="title"/>
          </p:nvPr>
        </p:nvSpPr>
        <p:spPr/>
        <p:txBody>
          <a:bodyPr>
            <a:normAutofit fontScale="90000"/>
          </a:bodyPr>
          <a:lstStyle/>
          <a:p>
            <a:r>
              <a:rPr lang="en-GB" dirty="0" smtClean="0"/>
              <a:t>Q. Organisational Sub-Cultures?</a:t>
            </a:r>
            <a:endParaRPr lang="en-GB" dirty="0"/>
          </a:p>
        </p:txBody>
      </p:sp>
    </p:spTree>
    <p:extLst>
      <p:ext uri="{BB962C8B-B14F-4D97-AF65-F5344CB8AC3E}">
        <p14:creationId xmlns:p14="http://schemas.microsoft.com/office/powerpoint/2010/main" val="33254586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	Think about what the Culture or Environment is like within each of these departments:</a:t>
            </a:r>
          </a:p>
          <a:p>
            <a:r>
              <a:rPr lang="en-GB" dirty="0" smtClean="0"/>
              <a:t>R&amp;D</a:t>
            </a:r>
            <a:r>
              <a:rPr lang="en-GB" dirty="0"/>
              <a:t>?</a:t>
            </a:r>
          </a:p>
          <a:p>
            <a:r>
              <a:rPr lang="en-GB" dirty="0" smtClean="0"/>
              <a:t>Manufacturing?</a:t>
            </a:r>
          </a:p>
          <a:p>
            <a:r>
              <a:rPr lang="en-GB" dirty="0" smtClean="0"/>
              <a:t>Marketing?</a:t>
            </a:r>
            <a:endParaRPr lang="en-GB" dirty="0"/>
          </a:p>
          <a:p>
            <a:r>
              <a:rPr lang="en-GB" dirty="0"/>
              <a:t>Finance?</a:t>
            </a:r>
          </a:p>
          <a:p>
            <a:r>
              <a:rPr lang="en-GB" dirty="0" smtClean="0"/>
              <a:t>Café area?</a:t>
            </a:r>
          </a:p>
          <a:p>
            <a:r>
              <a:rPr lang="en-GB" dirty="0" smtClean="0"/>
              <a:t>Admin/Office?</a:t>
            </a:r>
          </a:p>
          <a:p>
            <a:r>
              <a:rPr lang="en-GB" dirty="0" smtClean="0"/>
              <a:t>Senior Management?</a:t>
            </a:r>
          </a:p>
          <a:p>
            <a:r>
              <a:rPr lang="en-GB" dirty="0" smtClean="0"/>
              <a:t>IT / Tech dept.?</a:t>
            </a:r>
            <a:endParaRPr lang="en-GB" dirty="0"/>
          </a:p>
        </p:txBody>
      </p:sp>
      <p:sp>
        <p:nvSpPr>
          <p:cNvPr id="3" name="Title 2"/>
          <p:cNvSpPr>
            <a:spLocks noGrp="1"/>
          </p:cNvSpPr>
          <p:nvPr>
            <p:ph type="title"/>
          </p:nvPr>
        </p:nvSpPr>
        <p:spPr/>
        <p:txBody>
          <a:bodyPr>
            <a:normAutofit/>
          </a:bodyPr>
          <a:lstStyle/>
          <a:p>
            <a:r>
              <a:rPr lang="en-GB" dirty="0" smtClean="0"/>
              <a:t>Q. Sub-Cultures?</a:t>
            </a:r>
            <a:endParaRPr lang="en-GB" dirty="0"/>
          </a:p>
        </p:txBody>
      </p:sp>
    </p:spTree>
    <p:extLst>
      <p:ext uri="{BB962C8B-B14F-4D97-AF65-F5344CB8AC3E}">
        <p14:creationId xmlns:p14="http://schemas.microsoft.com/office/powerpoint/2010/main" val="2690023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Organisations can have several different cultures aka ‘sub-cultures’ e.g. each department may have a different culture as a result of having different values/acceptable norms of behaviour.</a:t>
            </a:r>
          </a:p>
          <a:p>
            <a:r>
              <a:rPr lang="en-GB" sz="2000" dirty="0" smtClean="0"/>
              <a:t>For more information on the ‘Characteristics of Organisational Culture’ please </a:t>
            </a:r>
            <a:r>
              <a:rPr lang="en-GB" sz="2000" dirty="0" smtClean="0">
                <a:hlinkClick r:id="rId2"/>
              </a:rPr>
              <a:t>click-here</a:t>
            </a:r>
            <a:r>
              <a:rPr lang="en-GB" sz="2000" dirty="0" smtClean="0"/>
              <a:t>. </a:t>
            </a:r>
          </a:p>
          <a:p>
            <a:endParaRPr lang="en-GB" dirty="0"/>
          </a:p>
        </p:txBody>
      </p:sp>
      <p:sp>
        <p:nvSpPr>
          <p:cNvPr id="3" name="Title 2"/>
          <p:cNvSpPr>
            <a:spLocks noGrp="1"/>
          </p:cNvSpPr>
          <p:nvPr>
            <p:ph type="title"/>
          </p:nvPr>
        </p:nvSpPr>
        <p:spPr/>
        <p:txBody>
          <a:bodyPr/>
          <a:lstStyle/>
          <a:p>
            <a:r>
              <a:rPr lang="en-GB" b="0" dirty="0" smtClean="0">
                <a:effectLst/>
              </a:rPr>
              <a:t>Bg: </a:t>
            </a:r>
            <a:r>
              <a:rPr lang="en-GB" dirty="0" smtClean="0"/>
              <a:t>Sub-Cultures</a:t>
            </a:r>
            <a:endParaRPr lang="en-GB" dirty="0"/>
          </a:p>
        </p:txBody>
      </p:sp>
    </p:spTree>
    <p:extLst>
      <p:ext uri="{BB962C8B-B14F-4D97-AF65-F5344CB8AC3E}">
        <p14:creationId xmlns:p14="http://schemas.microsoft.com/office/powerpoint/2010/main" val="38076101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dirty="0" smtClean="0"/>
              <a:t>Research document and cite a definition for the terms:</a:t>
            </a:r>
          </a:p>
          <a:p>
            <a:pPr marL="109728" indent="0">
              <a:buNone/>
            </a:pPr>
            <a:endParaRPr lang="en-GB" dirty="0"/>
          </a:p>
          <a:p>
            <a:r>
              <a:rPr lang="en-GB" dirty="0" smtClean="0"/>
              <a:t>Q. What is an </a:t>
            </a:r>
            <a:r>
              <a:rPr lang="en-GB" b="1" dirty="0" smtClean="0"/>
              <a:t>Adaptive Culture</a:t>
            </a:r>
            <a:r>
              <a:rPr lang="en-GB" dirty="0" smtClean="0"/>
              <a:t>?</a:t>
            </a:r>
          </a:p>
          <a:p>
            <a:endParaRPr lang="en-GB" dirty="0"/>
          </a:p>
          <a:p>
            <a:r>
              <a:rPr lang="en-GB" dirty="0"/>
              <a:t>Q. What is an </a:t>
            </a:r>
            <a:r>
              <a:rPr lang="en-GB" b="1" dirty="0" smtClean="0"/>
              <a:t>Enterprising </a:t>
            </a:r>
            <a:r>
              <a:rPr lang="en-GB" b="1" dirty="0"/>
              <a:t>Culture</a:t>
            </a:r>
            <a:r>
              <a:rPr lang="en-GB" dirty="0" smtClean="0"/>
              <a:t>?</a:t>
            </a:r>
          </a:p>
        </p:txBody>
      </p:sp>
      <p:sp>
        <p:nvSpPr>
          <p:cNvPr id="3" name="Title 2"/>
          <p:cNvSpPr>
            <a:spLocks noGrp="1"/>
          </p:cNvSpPr>
          <p:nvPr>
            <p:ph type="title"/>
          </p:nvPr>
        </p:nvSpPr>
        <p:spPr>
          <a:xfrm>
            <a:off x="457200" y="274638"/>
            <a:ext cx="8435280" cy="1143000"/>
          </a:xfrm>
        </p:spPr>
        <p:txBody>
          <a:bodyPr>
            <a:normAutofit fontScale="90000"/>
          </a:bodyPr>
          <a:lstStyle/>
          <a:p>
            <a:r>
              <a:rPr lang="en-GB" dirty="0" smtClean="0"/>
              <a:t>What: Enterprising Adaptive Culture</a:t>
            </a:r>
            <a:endParaRPr lang="en-GB" dirty="0"/>
          </a:p>
        </p:txBody>
      </p:sp>
    </p:spTree>
    <p:extLst>
      <p:ext uri="{BB962C8B-B14F-4D97-AF65-F5344CB8AC3E}">
        <p14:creationId xmlns:p14="http://schemas.microsoft.com/office/powerpoint/2010/main" val="3703860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Q. Why is it important for Organisations to have an </a:t>
            </a:r>
            <a:r>
              <a:rPr lang="en-GB" b="1" dirty="0" smtClean="0"/>
              <a:t>Adaptive </a:t>
            </a:r>
            <a:r>
              <a:rPr lang="en-GB" b="1" dirty="0" smtClean="0"/>
              <a:t>Enterprising Culture</a:t>
            </a:r>
            <a:r>
              <a:rPr lang="en-GB" dirty="0" smtClean="0"/>
              <a:t>?</a:t>
            </a:r>
          </a:p>
        </p:txBody>
      </p:sp>
      <p:sp>
        <p:nvSpPr>
          <p:cNvPr id="3" name="Title 2"/>
          <p:cNvSpPr>
            <a:spLocks noGrp="1"/>
          </p:cNvSpPr>
          <p:nvPr>
            <p:ph type="title"/>
          </p:nvPr>
        </p:nvSpPr>
        <p:spPr/>
        <p:txBody>
          <a:bodyPr>
            <a:normAutofit fontScale="90000"/>
          </a:bodyPr>
          <a:lstStyle/>
          <a:p>
            <a:r>
              <a:rPr lang="en-GB" dirty="0" smtClean="0"/>
              <a:t>Why: Adaptive Enterprising </a:t>
            </a:r>
            <a:r>
              <a:rPr lang="en-GB" dirty="0"/>
              <a:t>Culture</a:t>
            </a:r>
          </a:p>
        </p:txBody>
      </p:sp>
    </p:spTree>
    <p:extLst>
      <p:ext uri="{BB962C8B-B14F-4D97-AF65-F5344CB8AC3E}">
        <p14:creationId xmlns:p14="http://schemas.microsoft.com/office/powerpoint/2010/main" val="29269055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Q. How can Organisations create an </a:t>
            </a:r>
            <a:r>
              <a:rPr lang="en-GB" dirty="0" smtClean="0"/>
              <a:t>Adaptive Enterprising </a:t>
            </a:r>
            <a:r>
              <a:rPr lang="en-GB" dirty="0" smtClean="0"/>
              <a:t>Culture?</a:t>
            </a:r>
            <a:endParaRPr lang="en-GB" dirty="0"/>
          </a:p>
        </p:txBody>
      </p:sp>
      <p:sp>
        <p:nvSpPr>
          <p:cNvPr id="3" name="Title 2"/>
          <p:cNvSpPr>
            <a:spLocks noGrp="1"/>
          </p:cNvSpPr>
          <p:nvPr>
            <p:ph type="title"/>
          </p:nvPr>
        </p:nvSpPr>
        <p:spPr>
          <a:xfrm>
            <a:off x="457200" y="274638"/>
            <a:ext cx="8579296" cy="1143000"/>
          </a:xfrm>
        </p:spPr>
        <p:txBody>
          <a:bodyPr>
            <a:normAutofit fontScale="90000"/>
          </a:bodyPr>
          <a:lstStyle/>
          <a:p>
            <a:r>
              <a:rPr lang="en-GB" dirty="0" smtClean="0"/>
              <a:t>How: </a:t>
            </a:r>
            <a:r>
              <a:rPr lang="en-GB" dirty="0"/>
              <a:t>Adaptive Enterprising Culture</a:t>
            </a:r>
          </a:p>
        </p:txBody>
      </p:sp>
    </p:spTree>
    <p:extLst>
      <p:ext uri="{BB962C8B-B14F-4D97-AF65-F5344CB8AC3E}">
        <p14:creationId xmlns:p14="http://schemas.microsoft.com/office/powerpoint/2010/main" val="15049308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sz="2800" dirty="0" smtClean="0"/>
              <a:t>Additionally, performance oriented cultures have been shown to possess statistically better financial growth. Such cultures possess high employee involvement, strong internal communications and an acceptance and encouragement of a healthy level of risk-taking in order to achieve innovation. Additionally, organizational cultures that explicitly emphasize factors related to the demands placed on them by industry technology and growth will be better performers in their industries.</a:t>
            </a:r>
          </a:p>
          <a:p>
            <a:r>
              <a:rPr lang="en-GB" sz="2800" dirty="0" smtClean="0"/>
              <a:t>According to </a:t>
            </a:r>
            <a:r>
              <a:rPr lang="en-GB" sz="2800" dirty="0" err="1" smtClean="0"/>
              <a:t>Kotter</a:t>
            </a:r>
            <a:r>
              <a:rPr lang="en-GB" sz="2800" dirty="0" smtClean="0"/>
              <a:t> and </a:t>
            </a:r>
            <a:r>
              <a:rPr lang="en-GB" sz="2800" dirty="0" err="1" smtClean="0"/>
              <a:t>Heskett</a:t>
            </a:r>
            <a:r>
              <a:rPr lang="en-GB" sz="2800" dirty="0" smtClean="0"/>
              <a:t> (1992), organizations with adaptive cultures perform much better than organizations with </a:t>
            </a:r>
            <a:r>
              <a:rPr lang="en-GB" sz="2800" dirty="0" err="1" smtClean="0"/>
              <a:t>unadaptive</a:t>
            </a:r>
            <a:r>
              <a:rPr lang="en-GB" sz="2800" dirty="0" smtClean="0"/>
              <a:t> cultures. </a:t>
            </a:r>
          </a:p>
          <a:p>
            <a:r>
              <a:rPr lang="en-GB" sz="2800" dirty="0" smtClean="0"/>
              <a:t>An adaptive culture translates into organizational success; </a:t>
            </a:r>
            <a:r>
              <a:rPr lang="en-GB" b="1" dirty="0"/>
              <a:t>it is characterized by managers paying close attention to all of their constituencies, especially customers, initiating change when needed, and taking risks. </a:t>
            </a:r>
          </a:p>
          <a:p>
            <a:r>
              <a:rPr lang="en-GB" sz="2800" dirty="0" smtClean="0"/>
              <a:t>An </a:t>
            </a:r>
            <a:r>
              <a:rPr lang="en-GB" sz="2800" dirty="0" err="1" smtClean="0"/>
              <a:t>unadaptive</a:t>
            </a:r>
            <a:r>
              <a:rPr lang="en-GB" sz="2800" dirty="0" smtClean="0"/>
              <a:t> culture can significantly reduce a firm's effectiveness, disabling the firm from pursuing all its competitive/operational options.</a:t>
            </a:r>
          </a:p>
          <a:p>
            <a:endParaRPr lang="en-GB" dirty="0"/>
          </a:p>
        </p:txBody>
      </p:sp>
      <p:sp>
        <p:nvSpPr>
          <p:cNvPr id="3" name="Title 2"/>
          <p:cNvSpPr>
            <a:spLocks noGrp="1"/>
          </p:cNvSpPr>
          <p:nvPr>
            <p:ph type="title"/>
          </p:nvPr>
        </p:nvSpPr>
        <p:spPr/>
        <p:txBody>
          <a:bodyPr/>
          <a:lstStyle/>
          <a:p>
            <a:r>
              <a:rPr lang="en-GB" sz="4400" dirty="0" err="1" smtClean="0"/>
              <a:t>Bg</a:t>
            </a:r>
            <a:r>
              <a:rPr lang="en-GB" sz="4400" dirty="0" smtClean="0"/>
              <a:t>: Adaptive cultures</a:t>
            </a:r>
            <a:endParaRPr lang="en-GB" dirty="0"/>
          </a:p>
        </p:txBody>
      </p:sp>
      <p:sp>
        <p:nvSpPr>
          <p:cNvPr id="4" name="TextBox 3"/>
          <p:cNvSpPr txBox="1"/>
          <p:nvPr/>
        </p:nvSpPr>
        <p:spPr>
          <a:xfrm>
            <a:off x="179512" y="6669360"/>
            <a:ext cx="322524" cy="215444"/>
          </a:xfrm>
          <a:prstGeom prst="rect">
            <a:avLst/>
          </a:prstGeom>
          <a:noFill/>
        </p:spPr>
        <p:txBody>
          <a:bodyPr wrap="none" rtlCol="0">
            <a:spAutoFit/>
          </a:bodyPr>
          <a:lstStyle/>
          <a:p>
            <a:r>
              <a:rPr lang="en-GB" sz="800" dirty="0" smtClean="0">
                <a:hlinkClick r:id="rId2"/>
              </a:rPr>
              <a:t>ref</a:t>
            </a:r>
            <a:endParaRPr lang="en-GB" sz="800" dirty="0"/>
          </a:p>
        </p:txBody>
      </p:sp>
    </p:spTree>
    <p:extLst>
      <p:ext uri="{BB962C8B-B14F-4D97-AF65-F5344CB8AC3E}">
        <p14:creationId xmlns:p14="http://schemas.microsoft.com/office/powerpoint/2010/main" val="1790221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 Culture</a:t>
            </a:r>
          </a:p>
          <a:p>
            <a:r>
              <a:rPr lang="en-GB" dirty="0" smtClean="0"/>
              <a:t>Healthy Organisation Cultures</a:t>
            </a:r>
          </a:p>
          <a:p>
            <a:r>
              <a:rPr lang="en-GB" dirty="0" smtClean="0"/>
              <a:t>Edgar Schein’s Culture Model</a:t>
            </a:r>
          </a:p>
          <a:p>
            <a:r>
              <a:rPr lang="en-GB" dirty="0" smtClean="0"/>
              <a:t>The Cultural </a:t>
            </a:r>
            <a:r>
              <a:rPr lang="en-GB" dirty="0" smtClean="0"/>
              <a:t>Web</a:t>
            </a:r>
          </a:p>
          <a:p>
            <a:r>
              <a:rPr lang="en-GB" dirty="0" smtClean="0"/>
              <a:t>Informal Culture</a:t>
            </a:r>
            <a:endParaRPr lang="en-GB" dirty="0" smtClean="0"/>
          </a:p>
          <a:p>
            <a:r>
              <a:rPr lang="en-GB" dirty="0"/>
              <a:t>Product v Service cultures</a:t>
            </a:r>
            <a:r>
              <a:rPr lang="en-GB" dirty="0" smtClean="0"/>
              <a:t>.</a:t>
            </a:r>
            <a:endParaRPr lang="en-GB" dirty="0" smtClean="0"/>
          </a:p>
          <a:p>
            <a:r>
              <a:rPr lang="en-GB" dirty="0" smtClean="0"/>
              <a:t>Sub-Cultures</a:t>
            </a:r>
          </a:p>
          <a:p>
            <a:r>
              <a:rPr lang="en-GB" dirty="0"/>
              <a:t>Adaptive / Enterprising </a:t>
            </a:r>
            <a:r>
              <a:rPr lang="en-GB" dirty="0" smtClean="0"/>
              <a:t>Culture.</a:t>
            </a:r>
          </a:p>
          <a:p>
            <a:endParaRPr lang="en-GB" dirty="0"/>
          </a:p>
        </p:txBody>
      </p:sp>
      <p:sp>
        <p:nvSpPr>
          <p:cNvPr id="3" name="Title 2"/>
          <p:cNvSpPr>
            <a:spLocks noGrp="1"/>
          </p:cNvSpPr>
          <p:nvPr>
            <p:ph type="title"/>
          </p:nvPr>
        </p:nvSpPr>
        <p:spPr/>
        <p:txBody>
          <a:bodyPr/>
          <a:lstStyle/>
          <a:p>
            <a:r>
              <a:rPr lang="en-GB" dirty="0" smtClean="0"/>
              <a:t>Re-cap / Overview</a:t>
            </a:r>
            <a:endParaRPr lang="en-GB" dirty="0"/>
          </a:p>
        </p:txBody>
      </p:sp>
    </p:spTree>
    <p:extLst>
      <p:ext uri="{BB962C8B-B14F-4D97-AF65-F5344CB8AC3E}">
        <p14:creationId xmlns:p14="http://schemas.microsoft.com/office/powerpoint/2010/main" val="7906585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 watch the Video overview please </a:t>
            </a:r>
            <a:r>
              <a:rPr lang="en-GB" dirty="0" smtClean="0">
                <a:hlinkClick r:id="rId2"/>
              </a:rPr>
              <a:t>click-here</a:t>
            </a:r>
            <a:r>
              <a:rPr lang="en-GB" dirty="0" smtClean="0"/>
              <a:t>.</a:t>
            </a:r>
          </a:p>
          <a:p>
            <a:endParaRPr lang="en-GB" dirty="0"/>
          </a:p>
        </p:txBody>
      </p:sp>
      <p:sp>
        <p:nvSpPr>
          <p:cNvPr id="3" name="Title 2"/>
          <p:cNvSpPr>
            <a:spLocks noGrp="1"/>
          </p:cNvSpPr>
          <p:nvPr>
            <p:ph type="title"/>
          </p:nvPr>
        </p:nvSpPr>
        <p:spPr/>
        <p:txBody>
          <a:bodyPr/>
          <a:lstStyle/>
          <a:p>
            <a:r>
              <a:rPr lang="en-GB" dirty="0" err="1" smtClean="0"/>
              <a:t>Bg</a:t>
            </a:r>
            <a:r>
              <a:rPr lang="en-GB" dirty="0" smtClean="0"/>
              <a:t> - Video: Culture overview</a:t>
            </a:r>
            <a:endParaRPr lang="en-GB" dirty="0"/>
          </a:p>
        </p:txBody>
      </p:sp>
      <p:pic>
        <p:nvPicPr>
          <p:cNvPr id="2050" name="Picture 2" descr="https://c1.staticflickr.com/9/8337/8211388838_84682b08c5_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2060848"/>
            <a:ext cx="3816424" cy="38118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lgn="ctr">
              <a:buNone/>
            </a:pPr>
            <a:r>
              <a:rPr lang="en-GB" sz="19600" dirty="0">
                <a:solidFill>
                  <a:srgbClr val="00B0F0"/>
                </a:solidFill>
                <a:effectLst>
                  <a:outerShdw blurRad="38100" dist="38100" dir="2700000" algn="tl">
                    <a:srgbClr val="000000">
                      <a:alpha val="43137"/>
                    </a:srgbClr>
                  </a:outerShdw>
                </a:effectLst>
              </a:rPr>
              <a:t>?</a:t>
            </a:r>
          </a:p>
        </p:txBody>
      </p:sp>
      <p:sp>
        <p:nvSpPr>
          <p:cNvPr id="3" name="Title 2"/>
          <p:cNvSpPr>
            <a:spLocks noGrp="1"/>
          </p:cNvSpPr>
          <p:nvPr>
            <p:ph type="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34136511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1"/>
          <p:cNvSpPr>
            <a:spLocks noGrp="1"/>
          </p:cNvSpPr>
          <p:nvPr>
            <p:ph idx="1"/>
          </p:nvPr>
        </p:nvSpPr>
        <p:spPr>
          <a:xfrm>
            <a:off x="457200" y="1600200"/>
            <a:ext cx="7467600" cy="4873625"/>
          </a:xfrm>
        </p:spPr>
        <p:txBody>
          <a:bodyPr/>
          <a:lstStyle/>
          <a:p>
            <a:pPr eaLnBrk="1" hangingPunct="1"/>
            <a:r>
              <a:rPr lang="en-GB" smtClean="0"/>
              <a:t>Buchanan, D.A &amp; Huczynski, A.A (2010) </a:t>
            </a:r>
            <a:r>
              <a:rPr lang="en-GB" i="1" smtClean="0"/>
              <a:t>Organisational Behaviour, </a:t>
            </a:r>
            <a:r>
              <a:rPr lang="en-GB" smtClean="0"/>
              <a:t>Essex: Pearson Education Ltd</a:t>
            </a:r>
          </a:p>
          <a:p>
            <a:pPr eaLnBrk="1" hangingPunct="1"/>
            <a:r>
              <a:rPr lang="en-GB" smtClean="0"/>
              <a:t>Mullins, L.J ( 2010) </a:t>
            </a:r>
            <a:r>
              <a:rPr lang="en-GB" i="1" smtClean="0"/>
              <a:t>Management  Organisational Behaviour, </a:t>
            </a:r>
            <a:r>
              <a:rPr lang="en-GB" smtClean="0"/>
              <a:t>Essex : Pearson Education Ltd</a:t>
            </a:r>
          </a:p>
          <a:p>
            <a:pPr eaLnBrk="1" hangingPunct="1"/>
            <a:r>
              <a:rPr lang="en-GB" smtClean="0"/>
              <a:t>Robbins, S, Judge,T &amp; Campbell.T (2010) </a:t>
            </a:r>
            <a:r>
              <a:rPr lang="en-GB" i="1" smtClean="0"/>
              <a:t>Organisational Behaviour, </a:t>
            </a:r>
            <a:r>
              <a:rPr lang="en-GB" smtClean="0"/>
              <a:t>Essex: Pearson Education Ltd.</a:t>
            </a:r>
          </a:p>
        </p:txBody>
      </p:sp>
      <p:sp>
        <p:nvSpPr>
          <p:cNvPr id="3" name="Title 2"/>
          <p:cNvSpPr>
            <a:spLocks noGrp="1"/>
          </p:cNvSpPr>
          <p:nvPr>
            <p:ph type="title"/>
          </p:nvPr>
        </p:nvSpPr>
        <p:spPr/>
        <p:txBody>
          <a:bodyPr/>
          <a:lstStyle/>
          <a:p>
            <a:pPr eaLnBrk="1" fontAlgn="auto" hangingPunct="1">
              <a:spcAft>
                <a:spcPts val="0"/>
              </a:spcAft>
              <a:defRPr/>
            </a:pPr>
            <a:r>
              <a:rPr lang="en-GB" dirty="0" smtClean="0"/>
              <a:t>References</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520" y="1143000"/>
            <a:ext cx="9144000" cy="4752528"/>
          </a:xfrm>
        </p:spPr>
        <p:txBody>
          <a:bodyPr>
            <a:noAutofit/>
          </a:bodyPr>
          <a:lstStyle/>
          <a:p>
            <a:pPr fontAlgn="base"/>
            <a:r>
              <a:rPr lang="en-GB" sz="1200" b="1" dirty="0" smtClean="0"/>
              <a:t>Innovation</a:t>
            </a:r>
            <a:r>
              <a:rPr lang="en-GB" sz="1200" dirty="0" smtClean="0"/>
              <a:t> (Risk Orientation) - Companies with cultures that place a high value on innovation encourage their employees to take risks and innovate in the performance of their jobs. Companies with cultures that place a low value on innovation expect their employees to do their jobs the same way that they have been trained to do them, without looking for ways to improve their performance.</a:t>
            </a:r>
          </a:p>
          <a:p>
            <a:pPr fontAlgn="base"/>
            <a:r>
              <a:rPr lang="en-GB" sz="1200" b="1" dirty="0" smtClean="0"/>
              <a:t>Attention to Detail</a:t>
            </a:r>
            <a:r>
              <a:rPr lang="en-GB" sz="1200" dirty="0" smtClean="0"/>
              <a:t> (Precision Orientation) - This characteristic of organizational culture dictates the degree to which employees are expected to be accurate in their work. A culture that places a high value on attention to detail expects their employees to perform their work with precision. A culture that places a low value on this characteristic does not.</a:t>
            </a:r>
            <a:br>
              <a:rPr lang="en-GB" sz="1200" dirty="0" smtClean="0"/>
            </a:br>
            <a:r>
              <a:rPr lang="en-GB" sz="1200" b="1" dirty="0" smtClean="0"/>
              <a:t>Emphasis on Outcome</a:t>
            </a:r>
            <a:r>
              <a:rPr lang="en-GB" sz="1200" dirty="0" smtClean="0"/>
              <a:t> (Achievement Orientation) - Companies that focus on results, but not on how the results are achieved, place a high emphasis on this value of organizational culture. A company that instructs its sales force to do whatever it takes to get sales orders has a culture that places a high value on the emphasis on outcome characteristic.</a:t>
            </a:r>
            <a:br>
              <a:rPr lang="en-GB" sz="1200" dirty="0" smtClean="0"/>
            </a:br>
            <a:r>
              <a:rPr lang="en-GB" sz="1200" b="1" dirty="0" smtClean="0"/>
              <a:t>Emphasis on People</a:t>
            </a:r>
            <a:r>
              <a:rPr lang="en-GB" sz="1200" dirty="0" smtClean="0"/>
              <a:t> (Fairness Orientation) - Companies that place a high value on this characteristic of organizational culture place a great deal of importance on how their decisions will affect the people in their organizations. For these companies, it is important to treat their employees with respect and dignity.</a:t>
            </a:r>
            <a:br>
              <a:rPr lang="en-GB" sz="1200" dirty="0" smtClean="0"/>
            </a:br>
            <a:r>
              <a:rPr lang="en-GB" sz="1200" b="1" dirty="0" smtClean="0"/>
              <a:t>Teamwork</a:t>
            </a:r>
            <a:r>
              <a:rPr lang="en-GB" sz="1200" dirty="0" smtClean="0"/>
              <a:t> (Collaboration Orientation) - Companies that organize work activities around teams instead of individuals place a high value on this characteristic of organizational culture. People who work for these types of companies tend to have a positive relationship with their </a:t>
            </a:r>
            <a:r>
              <a:rPr lang="en-GB" sz="1200" dirty="0" err="1" smtClean="0"/>
              <a:t>coworkers</a:t>
            </a:r>
            <a:r>
              <a:rPr lang="en-GB" sz="1200" dirty="0" smtClean="0"/>
              <a:t> and managers.</a:t>
            </a:r>
            <a:br>
              <a:rPr lang="en-GB" sz="1200" dirty="0" smtClean="0"/>
            </a:br>
            <a:r>
              <a:rPr lang="en-GB" sz="1200" b="1" dirty="0" smtClean="0"/>
              <a:t>Aggressiveness</a:t>
            </a:r>
            <a:r>
              <a:rPr lang="en-GB" sz="1200" dirty="0" smtClean="0"/>
              <a:t> (Competitive Orientation) - This characteristic of organizational culture dictates whether group members are expected to be assertive or easygoing when dealing with companies they compete with in the marketplace. Companies with an aggressive culture place a high value on competitiveness and outperforming the competition at all costs.</a:t>
            </a:r>
            <a:br>
              <a:rPr lang="en-GB" sz="1200" dirty="0" smtClean="0"/>
            </a:br>
            <a:r>
              <a:rPr lang="en-GB" sz="1200" b="1" dirty="0" smtClean="0"/>
              <a:t>Stability</a:t>
            </a:r>
            <a:r>
              <a:rPr lang="en-GB" sz="1200" dirty="0" smtClean="0"/>
              <a:t> (Rule Orientation) - A company whose culture places a high value on stability are rule-oriented, predictable, and bureaucratic in nature. These types of companies typically provide consistent and predictable levels of output and operate best in non-changing market conditions.</a:t>
            </a:r>
          </a:p>
        </p:txBody>
      </p:sp>
      <p:sp>
        <p:nvSpPr>
          <p:cNvPr id="3" name="Title 2"/>
          <p:cNvSpPr>
            <a:spLocks noGrp="1"/>
          </p:cNvSpPr>
          <p:nvPr>
            <p:ph type="title"/>
          </p:nvPr>
        </p:nvSpPr>
        <p:spPr>
          <a:xfrm>
            <a:off x="179512" y="184584"/>
            <a:ext cx="8686800" cy="1143000"/>
          </a:xfrm>
        </p:spPr>
        <p:txBody>
          <a:bodyPr>
            <a:normAutofit/>
          </a:bodyPr>
          <a:lstStyle/>
          <a:p>
            <a:r>
              <a:rPr lang="en-GB" sz="3200" dirty="0" smtClean="0"/>
              <a:t>7 Characteristics of Organizational Culture</a:t>
            </a:r>
            <a:endParaRPr lang="en-GB" sz="3200" dirty="0"/>
          </a:p>
        </p:txBody>
      </p:sp>
      <p:sp>
        <p:nvSpPr>
          <p:cNvPr id="4" name="TextBox 3"/>
          <p:cNvSpPr txBox="1"/>
          <p:nvPr/>
        </p:nvSpPr>
        <p:spPr>
          <a:xfrm>
            <a:off x="0" y="6669360"/>
            <a:ext cx="7812360" cy="216024"/>
          </a:xfrm>
          <a:prstGeom prst="rect">
            <a:avLst/>
          </a:prstGeom>
          <a:noFill/>
        </p:spPr>
        <p:txBody>
          <a:bodyPr wrap="square" rtlCol="0">
            <a:spAutoFit/>
          </a:bodyPr>
          <a:lstStyle/>
          <a:p>
            <a:r>
              <a:rPr lang="en-GB" sz="800" dirty="0" smtClean="0"/>
              <a:t>Ref: </a:t>
            </a:r>
            <a:r>
              <a:rPr lang="en-GB" sz="800" dirty="0" smtClean="0">
                <a:hlinkClick r:id="rId2"/>
              </a:rPr>
              <a:t>http://education-portal.com/academy/lesson/what-is-organizational-culture-definition-characteristics.html#lesson</a:t>
            </a:r>
            <a:r>
              <a:rPr lang="en-GB" sz="800" dirty="0" smtClean="0"/>
              <a:t> </a:t>
            </a:r>
            <a:endParaRPr lang="en-GB" sz="8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Content Placeholder 2"/>
          <p:cNvSpPr>
            <a:spLocks noGrp="1"/>
          </p:cNvSpPr>
          <p:nvPr>
            <p:ph idx="1"/>
          </p:nvPr>
        </p:nvSpPr>
        <p:spPr>
          <a:xfrm>
            <a:off x="457200" y="1600200"/>
            <a:ext cx="7467600" cy="4873625"/>
          </a:xfrm>
        </p:spPr>
        <p:txBody>
          <a:bodyPr/>
          <a:lstStyle/>
          <a:p>
            <a:pPr eaLnBrk="1" hangingPunct="1"/>
            <a:r>
              <a:rPr lang="en-GB" dirty="0" smtClean="0"/>
              <a:t>An organisations’ culture is the pattern of assumptions, values and norms that are more or less shared by an organisation’s members</a:t>
            </a:r>
            <a:r>
              <a:rPr lang="en-GB" b="1" dirty="0" smtClean="0"/>
              <a:t>. </a:t>
            </a:r>
          </a:p>
          <a:p>
            <a:pPr eaLnBrk="1" hangingPunct="1"/>
            <a:endParaRPr lang="en-GB" dirty="0" smtClean="0"/>
          </a:p>
        </p:txBody>
      </p:sp>
      <p:sp>
        <p:nvSpPr>
          <p:cNvPr id="2" name="Title 1"/>
          <p:cNvSpPr>
            <a:spLocks noGrp="1"/>
          </p:cNvSpPr>
          <p:nvPr>
            <p:ph type="title"/>
          </p:nvPr>
        </p:nvSpPr>
        <p:spPr/>
        <p:txBody>
          <a:bodyPr>
            <a:normAutofit/>
          </a:bodyPr>
          <a:lstStyle/>
          <a:p>
            <a:pPr algn="ctr">
              <a:defRPr/>
            </a:pPr>
            <a:r>
              <a:rPr lang="en-GB" b="0" dirty="0" smtClean="0">
                <a:effectLst/>
              </a:rPr>
              <a:t>Bg: </a:t>
            </a:r>
            <a:r>
              <a:rPr lang="en-GB" dirty="0" smtClean="0"/>
              <a:t>Organisational </a:t>
            </a:r>
            <a:r>
              <a:rPr lang="en-GB" dirty="0"/>
              <a:t>Culture</a:t>
            </a:r>
          </a:p>
        </p:txBody>
      </p:sp>
    </p:spTree>
    <p:extLst>
      <p:ext uri="{BB962C8B-B14F-4D97-AF65-F5344CB8AC3E}">
        <p14:creationId xmlns:p14="http://schemas.microsoft.com/office/powerpoint/2010/main" val="82118334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Q. What is a </a:t>
            </a:r>
            <a:r>
              <a:rPr lang="en-GB" sz="2800" b="1" dirty="0" smtClean="0"/>
              <a:t>Customer Responsive Culture</a:t>
            </a:r>
            <a:r>
              <a:rPr lang="en-GB" sz="2800" dirty="0" smtClean="0"/>
              <a:t>?</a:t>
            </a:r>
            <a:endParaRPr lang="en-GB" dirty="0" smtClean="0"/>
          </a:p>
          <a:p>
            <a:endParaRPr lang="en-GB" dirty="0"/>
          </a:p>
          <a:p>
            <a:r>
              <a:rPr lang="en-GB" dirty="0" smtClean="0"/>
              <a:t>Q</a:t>
            </a:r>
            <a:r>
              <a:rPr lang="en-GB" dirty="0"/>
              <a:t>. What is CRM Technology</a:t>
            </a:r>
            <a:r>
              <a:rPr lang="en-GB" dirty="0" smtClean="0"/>
              <a:t>?</a:t>
            </a:r>
          </a:p>
          <a:p>
            <a:pPr marL="109728" indent="0">
              <a:buNone/>
            </a:pPr>
            <a:endParaRPr lang="en-GB" dirty="0"/>
          </a:p>
          <a:p>
            <a:r>
              <a:rPr lang="en-GB" dirty="0"/>
              <a:t>Q. What can it do and how is it used by </a:t>
            </a:r>
            <a:r>
              <a:rPr lang="en-GB" dirty="0" smtClean="0"/>
              <a:t>Organisations?</a:t>
            </a:r>
          </a:p>
          <a:p>
            <a:pPr marL="109728" indent="0">
              <a:buNone/>
            </a:pPr>
            <a:endParaRPr lang="en-GB" dirty="0"/>
          </a:p>
          <a:p>
            <a:r>
              <a:rPr lang="en-GB" dirty="0"/>
              <a:t>Q. How can CRM Technology help to create a CRC </a:t>
            </a:r>
            <a:r>
              <a:rPr lang="en-GB" dirty="0" smtClean="0"/>
              <a:t>Customer </a:t>
            </a:r>
            <a:r>
              <a:rPr lang="en-GB" dirty="0"/>
              <a:t>Responsive Culture</a:t>
            </a:r>
            <a:r>
              <a:rPr lang="en-GB" dirty="0" smtClean="0"/>
              <a:t>?</a:t>
            </a:r>
            <a:endParaRPr lang="en-GB" dirty="0"/>
          </a:p>
          <a:p>
            <a:endParaRPr lang="en-GB" dirty="0"/>
          </a:p>
        </p:txBody>
      </p:sp>
      <p:sp>
        <p:nvSpPr>
          <p:cNvPr id="3" name="Title 2"/>
          <p:cNvSpPr>
            <a:spLocks noGrp="1"/>
          </p:cNvSpPr>
          <p:nvPr>
            <p:ph type="title"/>
          </p:nvPr>
        </p:nvSpPr>
        <p:spPr/>
        <p:txBody>
          <a:bodyPr>
            <a:normAutofit fontScale="90000"/>
          </a:bodyPr>
          <a:lstStyle/>
          <a:p>
            <a:r>
              <a:rPr lang="en-GB" sz="4400" b="0" dirty="0" smtClean="0">
                <a:effectLst/>
              </a:rPr>
              <a:t>X </a:t>
            </a:r>
            <a:r>
              <a:rPr lang="en-GB" sz="4400" u="sng" dirty="0" smtClean="0">
                <a:effectLst/>
              </a:rPr>
              <a:t>Customer </a:t>
            </a:r>
            <a:r>
              <a:rPr lang="en-GB" sz="4400" u="sng" dirty="0">
                <a:effectLst/>
              </a:rPr>
              <a:t>Responsive Culture</a:t>
            </a:r>
            <a:endParaRPr lang="en-GB" u="sng" dirty="0">
              <a:effectLst/>
            </a:endParaRPr>
          </a:p>
        </p:txBody>
      </p:sp>
    </p:spTree>
    <p:extLst>
      <p:ext uri="{BB962C8B-B14F-4D97-AF65-F5344CB8AC3E}">
        <p14:creationId xmlns:p14="http://schemas.microsoft.com/office/powerpoint/2010/main" val="191677046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685</TotalTime>
  <Words>1558</Words>
  <Application>Microsoft Office PowerPoint</Application>
  <PresentationFormat>On-screen Show (4:3)</PresentationFormat>
  <Paragraphs>235</Paragraphs>
  <Slides>39</Slides>
  <Notes>17</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Calibri</vt:lpstr>
      <vt:lpstr>Lucida Sans Unicode</vt:lpstr>
      <vt:lpstr>Verdana</vt:lpstr>
      <vt:lpstr>Wingdings</vt:lpstr>
      <vt:lpstr>Wingdings 2</vt:lpstr>
      <vt:lpstr>Wingdings 3</vt:lpstr>
      <vt:lpstr>Concourse</vt:lpstr>
      <vt:lpstr>Organisation Culture</vt:lpstr>
      <vt:lpstr>Q. Culture = Environment?</vt:lpstr>
      <vt:lpstr>Q. What is Organisational Culture?</vt:lpstr>
      <vt:lpstr>Q. What is Organisational Culture?</vt:lpstr>
      <vt:lpstr>Bg: Organisational Culture</vt:lpstr>
      <vt:lpstr>Organisation Culture</vt:lpstr>
      <vt:lpstr>Values and Culture</vt:lpstr>
      <vt:lpstr>Q. Leadership &amp; Management styles on Culture?</vt:lpstr>
      <vt:lpstr>Bg: Culture &amp; Management Style</vt:lpstr>
      <vt:lpstr>Q. Healthy Organisational Culture?</vt:lpstr>
      <vt:lpstr>Bg: Healthy Organisation Culture</vt:lpstr>
      <vt:lpstr>Q. Edgar Schein’s Culture Model?</vt:lpstr>
      <vt:lpstr>Bg: Edgar Schein and Organisational Culture *</vt:lpstr>
      <vt:lpstr>Bg: Schein Layer 1:  Artefacts and Creations</vt:lpstr>
      <vt:lpstr>Bg: Layer 1 - E.g. Google</vt:lpstr>
      <vt:lpstr>Bg: Layer 2: Organisational Values</vt:lpstr>
      <vt:lpstr>Bg: Layer 3: Basic Assumptions</vt:lpstr>
      <vt:lpstr>Q. The Cultural Web?</vt:lpstr>
      <vt:lpstr>Q. The Cultural Web?</vt:lpstr>
      <vt:lpstr>Bg: The Cultural Web *  (Johnson, Scholes and Whittington, 2005)</vt:lpstr>
      <vt:lpstr>Bg: The Cultural Web</vt:lpstr>
      <vt:lpstr>Collaborative Culture</vt:lpstr>
      <vt:lpstr>Service v Product Organisation &amp; Culture</vt:lpstr>
      <vt:lpstr>Mixed Culture?</vt:lpstr>
      <vt:lpstr>Social environment and Culture</vt:lpstr>
      <vt:lpstr>Q. Organisational Sub-Cultures?</vt:lpstr>
      <vt:lpstr>Q. Sub-Cultures?</vt:lpstr>
      <vt:lpstr>Bg: Sub-Cultures</vt:lpstr>
      <vt:lpstr>What: Enterprising Adaptive Culture</vt:lpstr>
      <vt:lpstr>Why: Adaptive Enterprising Culture</vt:lpstr>
      <vt:lpstr>How: Adaptive Enterprising Culture</vt:lpstr>
      <vt:lpstr>Bg: Adaptive cultures</vt:lpstr>
      <vt:lpstr>Re-cap / Overview</vt:lpstr>
      <vt:lpstr>Bg - Video: Culture overview</vt:lpstr>
      <vt:lpstr>Any Questions</vt:lpstr>
      <vt:lpstr>References</vt:lpstr>
      <vt:lpstr>7 Characteristics of Organizational Culture</vt:lpstr>
      <vt:lpstr>Bg: Organisational Culture</vt:lpstr>
      <vt:lpstr>X Customer Responsive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 Culture</dc:title>
  <dc:creator>Pamela</dc:creator>
  <cp:lastModifiedBy>James Williams</cp:lastModifiedBy>
  <cp:revision>47</cp:revision>
  <dcterms:created xsi:type="dcterms:W3CDTF">2014-10-27T12:14:10Z</dcterms:created>
  <dcterms:modified xsi:type="dcterms:W3CDTF">2019-02-05T13:14:24Z</dcterms:modified>
</cp:coreProperties>
</file>