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6.xml" ContentType="application/vnd.openxmlformats-officedocument.presentationml.slide+xml"/>
  <Default Extension="jpeg" ContentType="image/jpeg"/>
  <Override PartName="/docProps/app.xml" ContentType="application/vnd.openxmlformats-officedocument.extended-properties+xml"/>
  <Override PartName="/ppt/theme/theme2.xml" ContentType="application/vnd.openxmlformats-officedocument.theme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slideLayouts/slideLayout16.xml" ContentType="application/vnd.openxmlformats-officedocument.presentationml.slideLayout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Layouts/slideLayout17.xml" ContentType="application/vnd.openxmlformats-officedocument.presentationml.slideLayout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28"/>
  </p:notesMasterIdLst>
  <p:sldIdLst>
    <p:sldId id="256" r:id="rId2"/>
    <p:sldId id="257" r:id="rId3"/>
    <p:sldId id="326" r:id="rId4"/>
    <p:sldId id="338" r:id="rId5"/>
    <p:sldId id="318" r:id="rId6"/>
    <p:sldId id="322" r:id="rId7"/>
    <p:sldId id="328" r:id="rId8"/>
    <p:sldId id="327" r:id="rId9"/>
    <p:sldId id="329" r:id="rId10"/>
    <p:sldId id="324" r:id="rId11"/>
    <p:sldId id="330" r:id="rId12"/>
    <p:sldId id="340" r:id="rId13"/>
    <p:sldId id="331" r:id="rId14"/>
    <p:sldId id="332" r:id="rId15"/>
    <p:sldId id="333" r:id="rId16"/>
    <p:sldId id="335" r:id="rId17"/>
    <p:sldId id="341" r:id="rId18"/>
    <p:sldId id="339" r:id="rId19"/>
    <p:sldId id="307" r:id="rId20"/>
    <p:sldId id="334" r:id="rId21"/>
    <p:sldId id="342" r:id="rId22"/>
    <p:sldId id="343" r:id="rId23"/>
    <p:sldId id="344" r:id="rId24"/>
    <p:sldId id="347" r:id="rId25"/>
    <p:sldId id="345" r:id="rId26"/>
    <p:sldId id="346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407" autoAdjust="0"/>
    <p:restoredTop sz="98495" autoAdjust="0"/>
  </p:normalViewPr>
  <p:slideViewPr>
    <p:cSldViewPr snapToGrid="0" snapToObjects="1">
      <p:cViewPr>
        <p:scale>
          <a:sx n="75" d="100"/>
          <a:sy n="75" d="100"/>
        </p:scale>
        <p:origin x="-1312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notesMaster" Target="notesMasters/notesMaster1.xml"/><Relationship Id="rId29" Type="http://schemas.openxmlformats.org/officeDocument/2006/relationships/printerSettings" Target="printerSettings/printerSettings1.bin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esProps" Target="presProps.xml"/><Relationship Id="rId31" Type="http://schemas.openxmlformats.org/officeDocument/2006/relationships/viewProps" Target="viewProps.xml"/><Relationship Id="rId32" Type="http://schemas.openxmlformats.org/officeDocument/2006/relationships/theme" Target="theme/theme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4/23/13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4/23/13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7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718407"/>
            <a:ext cx="8915400" cy="1549726"/>
          </a:xfrm>
        </p:spPr>
        <p:txBody>
          <a:bodyPr>
            <a:normAutofit/>
          </a:bodyPr>
          <a:lstStyle/>
          <a:p>
            <a:r>
              <a:rPr lang="en-GB" dirty="0" smtClean="0"/>
              <a:t>The Body in Capitalist Relations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of the Lecture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/>
          </a:bodyPr>
          <a:lstStyle/>
          <a:p>
            <a:r>
              <a:rPr lang="en-GB" dirty="0" smtClean="0"/>
              <a:t>What insights can a focus on ‘the body’ provide?</a:t>
            </a:r>
          </a:p>
          <a:p>
            <a:r>
              <a:rPr lang="en-GB" dirty="0" smtClean="0"/>
              <a:t>Power relations</a:t>
            </a:r>
          </a:p>
          <a:p>
            <a:pPr lvl="1"/>
            <a:r>
              <a:rPr lang="en-GB" dirty="0" smtClean="0"/>
              <a:t>Bodies are subjected to power </a:t>
            </a:r>
          </a:p>
          <a:p>
            <a:pPr lvl="1"/>
            <a:r>
              <a:rPr lang="en-GB" dirty="0" smtClean="0"/>
              <a:t>Bodies as a site of resistance</a:t>
            </a:r>
          </a:p>
          <a:p>
            <a:r>
              <a:rPr lang="en-GB" dirty="0" smtClean="0"/>
              <a:t>Commodification and the market</a:t>
            </a:r>
          </a:p>
          <a:p>
            <a:r>
              <a:rPr lang="en-GB" dirty="0" smtClean="0"/>
              <a:t>Concepts of scarcity, waste, choice, and supply and demand.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0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Foucault &amp; Regulatory Power 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Micro-operations and technologies of power</a:t>
            </a:r>
          </a:p>
          <a:p>
            <a:r>
              <a:rPr lang="en-GB" dirty="0" smtClean="0"/>
              <a:t>As a critique of Marx and the dominance of economic power</a:t>
            </a:r>
          </a:p>
          <a:p>
            <a:r>
              <a:rPr lang="en-GB" dirty="0" smtClean="0"/>
              <a:t>Not held by agencies </a:t>
            </a:r>
          </a:p>
          <a:p>
            <a:pPr lvl="1"/>
            <a:r>
              <a:rPr lang="en-GB" dirty="0" smtClean="0"/>
              <a:t>Power is exercised not possessed</a:t>
            </a:r>
          </a:p>
          <a:p>
            <a:r>
              <a:rPr lang="en-GB" dirty="0" smtClean="0"/>
              <a:t>Incorporated into numerous practices</a:t>
            </a:r>
          </a:p>
          <a:p>
            <a:r>
              <a:rPr lang="en-GB" dirty="0" smtClean="0"/>
              <a:t>Capillary network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‘How’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/>
          <a:lstStyle/>
          <a:p>
            <a:r>
              <a:rPr lang="en-GB" dirty="0" smtClean="0"/>
              <a:t>We are all regulated</a:t>
            </a:r>
          </a:p>
          <a:p>
            <a:r>
              <a:rPr lang="en-GB" dirty="0" smtClean="0"/>
              <a:t>How power operates</a:t>
            </a:r>
          </a:p>
          <a:p>
            <a:pPr lvl="1"/>
            <a:r>
              <a:rPr lang="en-GB" dirty="0" smtClean="0"/>
              <a:t>Strategies, networks and mechanisms </a:t>
            </a:r>
          </a:p>
          <a:p>
            <a:r>
              <a:rPr lang="en-GB" dirty="0" smtClean="0"/>
              <a:t>How major shifts in exercising power had occurred</a:t>
            </a:r>
          </a:p>
          <a:p>
            <a:r>
              <a:rPr lang="en-GB" dirty="0" smtClean="0"/>
              <a:t>It is only by asking the ‘how’ of power, that we can get to the ‘who’</a:t>
            </a:r>
          </a:p>
          <a:p>
            <a:r>
              <a:rPr lang="en-GB" dirty="0" smtClean="0"/>
              <a:t>Bureaucracy, categorisation, discourse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333" y="734484"/>
            <a:ext cx="4269317" cy="288925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8817" y="734484"/>
            <a:ext cx="3289300" cy="2463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8817" y="3403600"/>
            <a:ext cx="3289300" cy="30395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7332" y="3860800"/>
            <a:ext cx="4269317" cy="25823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Techniques of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98838"/>
          </a:xfrm>
        </p:spPr>
        <p:txBody>
          <a:bodyPr>
            <a:normAutofit/>
          </a:bodyPr>
          <a:lstStyle/>
          <a:p>
            <a:r>
              <a:rPr lang="en-GB" dirty="0" smtClean="0"/>
              <a:t>Not unique to capitalism </a:t>
            </a:r>
          </a:p>
          <a:p>
            <a:pPr lvl="1"/>
            <a:r>
              <a:rPr lang="en-GB" dirty="0" smtClean="0"/>
              <a:t>But gained prominence in 17</a:t>
            </a:r>
            <a:r>
              <a:rPr lang="en-GB" baseline="30000" dirty="0" smtClean="0"/>
              <a:t>th</a:t>
            </a:r>
            <a:r>
              <a:rPr lang="en-GB" dirty="0" smtClean="0"/>
              <a:t> &amp; 18</a:t>
            </a:r>
            <a:r>
              <a:rPr lang="en-GB" baseline="30000" dirty="0" smtClean="0"/>
              <a:t>th</a:t>
            </a:r>
            <a:r>
              <a:rPr lang="en-GB" dirty="0" smtClean="0"/>
              <a:t> centuries</a:t>
            </a:r>
          </a:p>
          <a:p>
            <a:r>
              <a:rPr lang="en-GB" dirty="0" smtClean="0"/>
              <a:t>Not a mastery of your own body </a:t>
            </a:r>
          </a:p>
          <a:p>
            <a:pPr lvl="1"/>
            <a:r>
              <a:rPr lang="en-GB" dirty="0" smtClean="0"/>
              <a:t>Like monks</a:t>
            </a:r>
          </a:p>
          <a:p>
            <a:r>
              <a:rPr lang="en-GB" dirty="0" smtClean="0"/>
              <a:t>Nor an express appropriation </a:t>
            </a:r>
          </a:p>
          <a:p>
            <a:pPr lvl="1"/>
            <a:r>
              <a:rPr lang="en-GB" dirty="0" smtClean="0"/>
              <a:t>Slavery </a:t>
            </a:r>
          </a:p>
          <a:p>
            <a:r>
              <a:rPr lang="en-GB" dirty="0" smtClean="0"/>
              <a:t>But an everyday manipulation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“A modest suspicious power”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>
            <a:normAutofit/>
          </a:bodyPr>
          <a:lstStyle/>
          <a:p>
            <a:r>
              <a:rPr lang="en-GB" dirty="0" smtClean="0"/>
              <a:t>Bodies just don’t do as they are told</a:t>
            </a:r>
          </a:p>
          <a:p>
            <a:pPr lvl="1"/>
            <a:r>
              <a:rPr lang="en-GB" dirty="0" smtClean="0"/>
              <a:t>Less about output </a:t>
            </a:r>
          </a:p>
          <a:p>
            <a:r>
              <a:rPr lang="en-GB" dirty="0" smtClean="0"/>
              <a:t>They behave as they are disciplined </a:t>
            </a:r>
          </a:p>
          <a:p>
            <a:r>
              <a:rPr lang="en-GB" dirty="0" smtClean="0"/>
              <a:t>Subjected bodies </a:t>
            </a:r>
          </a:p>
          <a:p>
            <a:r>
              <a:rPr lang="en-GB" dirty="0" smtClean="0"/>
              <a:t>To be a ‘productive’ body (as labour, Marx), it first has to be a ‘subjected’ body.</a:t>
            </a:r>
          </a:p>
          <a:p>
            <a:r>
              <a:rPr lang="en-GB" dirty="0" smtClean="0"/>
              <a:t>‘A political technology of the body’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Discipline and Punish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8134" y="2302933"/>
            <a:ext cx="3166534" cy="3974042"/>
          </a:xfrm>
        </p:spPr>
        <p:txBody>
          <a:bodyPr/>
          <a:lstStyle/>
          <a:p>
            <a:r>
              <a:rPr lang="en-GB" dirty="0" smtClean="0"/>
              <a:t>Western Europe, 18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r>
              <a:rPr lang="en-GB" dirty="0" smtClean="0"/>
              <a:t>Shift from exemplary torture as punishment  </a:t>
            </a:r>
          </a:p>
          <a:p>
            <a:pPr lvl="1"/>
            <a:r>
              <a:rPr lang="en-GB" dirty="0" smtClean="0"/>
              <a:t>Inefficient and costly</a:t>
            </a:r>
          </a:p>
          <a:p>
            <a:r>
              <a:rPr lang="en-GB" dirty="0" smtClean="0"/>
              <a:t>To surveillance as punishment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9867" y="1608666"/>
            <a:ext cx="2783946" cy="356648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4668" y="3879755"/>
            <a:ext cx="312420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3456"/>
            <a:ext cx="8913813" cy="914400"/>
          </a:xfrm>
        </p:spPr>
        <p:txBody>
          <a:bodyPr/>
          <a:lstStyle/>
          <a:p>
            <a:r>
              <a:rPr lang="en-GB" dirty="0" smtClean="0"/>
              <a:t>Bentham’s </a:t>
            </a:r>
            <a:r>
              <a:rPr lang="en-GB" dirty="0" err="1" smtClean="0"/>
              <a:t>Panopticon</a:t>
            </a:r>
            <a:r>
              <a:rPr lang="en-GB" dirty="0" smtClean="0"/>
              <a:t> (1785)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40268" y="1693333"/>
            <a:ext cx="3708400" cy="4583642"/>
          </a:xfrm>
        </p:spPr>
        <p:txBody>
          <a:bodyPr/>
          <a:lstStyle/>
          <a:p>
            <a:r>
              <a:rPr lang="en-GB" dirty="0" smtClean="0"/>
              <a:t>Metaphor for power relations</a:t>
            </a:r>
          </a:p>
          <a:p>
            <a:r>
              <a:rPr lang="en-GB" dirty="0" smtClean="0"/>
              <a:t>All-seeing gaze</a:t>
            </a:r>
          </a:p>
          <a:p>
            <a:pPr lvl="1"/>
            <a:r>
              <a:rPr lang="en-GB" dirty="0" smtClean="0"/>
              <a:t>Marked yet masked</a:t>
            </a:r>
          </a:p>
          <a:p>
            <a:r>
              <a:rPr lang="en-GB" dirty="0" smtClean="0"/>
              <a:t>Prisoners assume that they are being watched</a:t>
            </a:r>
          </a:p>
          <a:p>
            <a:r>
              <a:rPr lang="en-GB" dirty="0" smtClean="0"/>
              <a:t>Begin to self-discipline</a:t>
            </a:r>
          </a:p>
          <a:p>
            <a:r>
              <a:rPr lang="en-GB" dirty="0" smtClean="0"/>
              <a:t>Internalization</a:t>
            </a:r>
          </a:p>
          <a:p>
            <a:r>
              <a:rPr lang="en-GB" dirty="0" smtClean="0"/>
              <a:t>“Docile Bodies’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2595563"/>
            <a:ext cx="4029934" cy="36814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8668" y="1693333"/>
            <a:ext cx="3732106" cy="36041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6294" y="4078286"/>
            <a:ext cx="33274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333" y="596899"/>
            <a:ext cx="4157134" cy="25696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333" y="3742268"/>
            <a:ext cx="4157134" cy="25675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33" y="1640417"/>
            <a:ext cx="3492500" cy="4203702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133" y="1016000"/>
            <a:ext cx="7010399" cy="49953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0133" y="406401"/>
            <a:ext cx="6654800" cy="6146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 P. Thompson (1967)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534305"/>
          </a:xfrm>
        </p:spPr>
        <p:txBody>
          <a:bodyPr>
            <a:normAutofit/>
          </a:bodyPr>
          <a:lstStyle/>
          <a:p>
            <a:r>
              <a:rPr lang="en-GB" dirty="0" smtClean="0"/>
              <a:t>Penetration of ‘the clock’ in public and private life</a:t>
            </a:r>
          </a:p>
          <a:p>
            <a:r>
              <a:rPr lang="en-GB" dirty="0" smtClean="0"/>
              <a:t>Relation between notions of time and working patterns   </a:t>
            </a:r>
          </a:p>
          <a:p>
            <a:r>
              <a:rPr lang="en-GB" dirty="0" smtClean="0"/>
              <a:t>The expansion of industrial capitalism</a:t>
            </a:r>
          </a:p>
          <a:p>
            <a:r>
              <a:rPr lang="en-GB" dirty="0" smtClean="0"/>
              <a:t>Construction of work : life dichotomy </a:t>
            </a:r>
          </a:p>
          <a:p>
            <a:r>
              <a:rPr lang="en-GB" dirty="0" smtClean="0"/>
              <a:t>Internalization and discipline among the working classes </a:t>
            </a:r>
          </a:p>
          <a:p>
            <a:r>
              <a:rPr lang="en-GB" dirty="0" smtClean="0"/>
              <a:t>Interplay of Christian morality and capitalism</a:t>
            </a:r>
          </a:p>
          <a:p>
            <a:pPr lvl="1"/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Orientated Production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114424" y="2387600"/>
            <a:ext cx="7610476" cy="387872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Flexible labour</a:t>
            </a:r>
          </a:p>
          <a:p>
            <a:pPr lvl="1"/>
            <a:r>
              <a:rPr lang="en-GB" dirty="0" smtClean="0"/>
              <a:t>Intense periods of work and idleness</a:t>
            </a:r>
          </a:p>
          <a:p>
            <a:pPr lvl="2"/>
            <a:r>
              <a:rPr lang="en-GB" dirty="0" smtClean="0"/>
              <a:t>Saint Mondays</a:t>
            </a:r>
          </a:p>
          <a:p>
            <a:r>
              <a:rPr lang="en-GB" dirty="0" smtClean="0"/>
              <a:t>Putting-out system </a:t>
            </a:r>
          </a:p>
          <a:p>
            <a:pPr lvl="1"/>
            <a:r>
              <a:rPr lang="en-GB" dirty="0" smtClean="0"/>
              <a:t>Produce a fixed quantity by a fixed deadline</a:t>
            </a:r>
          </a:p>
          <a:p>
            <a:r>
              <a:rPr lang="en-GB" dirty="0" smtClean="0"/>
              <a:t>Questions ideas of ‘natural’ work-rhythm</a:t>
            </a:r>
          </a:p>
          <a:p>
            <a:r>
              <a:rPr lang="en-GB" dirty="0" smtClean="0"/>
              <a:t>In some contexts, ‘natural’ rhythms play a role</a:t>
            </a:r>
          </a:p>
          <a:p>
            <a:pPr lvl="1"/>
            <a:r>
              <a:rPr lang="en-GB" dirty="0" smtClean="0"/>
              <a:t>E.g. agriculture, fishing, and hunting</a:t>
            </a:r>
          </a:p>
          <a:p>
            <a:r>
              <a:rPr lang="en-GB" dirty="0" smtClean="0"/>
              <a:t>Less demarcation between work and life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Industrial Capitalism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Division of Labour requires synchronization </a:t>
            </a:r>
          </a:p>
          <a:p>
            <a:r>
              <a:rPr lang="en-GB" dirty="0" smtClean="0"/>
              <a:t>Labour paid according to time, not product</a:t>
            </a:r>
          </a:p>
          <a:p>
            <a:r>
              <a:rPr lang="en-GB" dirty="0" smtClean="0"/>
              <a:t>Time becomes a currency and is </a:t>
            </a:r>
            <a:r>
              <a:rPr lang="en-GB" dirty="0" err="1" smtClean="0"/>
              <a:t>commodified</a:t>
            </a:r>
            <a:endParaRPr lang="en-GB" dirty="0" smtClean="0"/>
          </a:p>
          <a:p>
            <a:r>
              <a:rPr lang="en-GB" dirty="0" smtClean="0"/>
              <a:t>Important to employers that time isn’t wasted</a:t>
            </a:r>
          </a:p>
          <a:p>
            <a:r>
              <a:rPr lang="en-GB" dirty="0" smtClean="0"/>
              <a:t>Increasing importance of the clock</a:t>
            </a:r>
          </a:p>
          <a:p>
            <a:pPr lvl="1"/>
            <a:r>
              <a:rPr lang="en-GB" dirty="0" smtClean="0"/>
              <a:t>Clocking on as surveillance</a:t>
            </a:r>
          </a:p>
          <a:p>
            <a:r>
              <a:rPr lang="en-GB" dirty="0" smtClean="0"/>
              <a:t>Distinction between work-time and leisure-time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‘Problem’ of Idleness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problem for the leisure class is that the working classes had too much leisure</a:t>
            </a:r>
          </a:p>
          <a:p>
            <a:r>
              <a:rPr lang="en-GB" dirty="0" smtClean="0"/>
              <a:t>Christian moral discourse against idleness and ‘wasting’ time</a:t>
            </a:r>
          </a:p>
          <a:p>
            <a:r>
              <a:rPr lang="en-GB" dirty="0" smtClean="0"/>
              <a:t>Time-discipline becomes internalized </a:t>
            </a:r>
          </a:p>
          <a:p>
            <a:r>
              <a:rPr lang="en-GB" dirty="0" smtClean="0"/>
              <a:t>Extends to other spheres</a:t>
            </a:r>
          </a:p>
          <a:p>
            <a:pPr lvl="1"/>
            <a:r>
              <a:rPr lang="en-GB" dirty="0" smtClean="0"/>
              <a:t>Schools and domestic life</a:t>
            </a: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1867" y="1811867"/>
            <a:ext cx="5994400" cy="474133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666656"/>
            <a:ext cx="8913813" cy="914400"/>
          </a:xfrm>
        </p:spPr>
        <p:txBody>
          <a:bodyPr/>
          <a:lstStyle/>
          <a:p>
            <a:r>
              <a:rPr lang="en-GB" dirty="0" smtClean="0"/>
              <a:t>Politically Benign?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1867" y="1811867"/>
            <a:ext cx="5994400" cy="4741333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666656"/>
            <a:ext cx="8913813" cy="914400"/>
          </a:xfrm>
        </p:spPr>
        <p:txBody>
          <a:bodyPr/>
          <a:lstStyle/>
          <a:p>
            <a:r>
              <a:rPr lang="en-GB" dirty="0" smtClean="0"/>
              <a:t>A Disciplinary Mechanism?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Scheper-Hughes (2000, 2003)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692400"/>
            <a:ext cx="7610476" cy="357392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Global traffic </a:t>
            </a:r>
            <a:r>
              <a:rPr lang="en-GB" dirty="0" smtClean="0"/>
              <a:t>in human organs, particularly kidneys 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A range o</a:t>
            </a:r>
            <a:r>
              <a:rPr lang="en-GB" dirty="0" smtClean="0"/>
              <a:t>f locations </a:t>
            </a:r>
          </a:p>
          <a:p>
            <a:pPr lvl="1">
              <a:lnSpc>
                <a:spcPct val="90000"/>
              </a:lnSpc>
            </a:pPr>
            <a:r>
              <a:rPr lang="en-GB" sz="1800" dirty="0" smtClean="0"/>
              <a:t>E.g. Brazil, S. Africa, India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Follows established routes of capital 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Exacerbated divisions between the haves and the </a:t>
            </a:r>
            <a:r>
              <a:rPr lang="en-GB" dirty="0" smtClean="0"/>
              <a:t>have-nots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Between the North and the South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Global Market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9566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Social isolation of donors </a:t>
            </a:r>
          </a:p>
          <a:p>
            <a:pPr lvl="1"/>
            <a:r>
              <a:rPr lang="en-GB" dirty="0" smtClean="0"/>
              <a:t>Sense of shame </a:t>
            </a:r>
          </a:p>
          <a:p>
            <a:pPr lvl="1"/>
            <a:r>
              <a:rPr lang="en-GB" dirty="0" smtClean="0"/>
              <a:t>Lack of health and support infrastructure</a:t>
            </a:r>
          </a:p>
          <a:p>
            <a:r>
              <a:rPr lang="en-GB" dirty="0" smtClean="0"/>
              <a:t>Can there ever be a fair price? </a:t>
            </a:r>
          </a:p>
          <a:p>
            <a:pPr lvl="1"/>
            <a:r>
              <a:rPr lang="en-GB" dirty="0" smtClean="0"/>
              <a:t>$1,000 for an African kidney</a:t>
            </a:r>
          </a:p>
          <a:p>
            <a:pPr lvl="1"/>
            <a:r>
              <a:rPr lang="en-GB" dirty="0" smtClean="0"/>
              <a:t>$30,000 for a USA kidney</a:t>
            </a:r>
          </a:p>
          <a:p>
            <a:r>
              <a:rPr lang="en-GB" dirty="0" smtClean="0"/>
              <a:t>The trade exploits the vulnerable and the marginal</a:t>
            </a:r>
          </a:p>
          <a:p>
            <a:r>
              <a:rPr lang="en-GB" dirty="0" smtClean="0"/>
              <a:t>Feeds off existing inequalities</a:t>
            </a:r>
          </a:p>
          <a:p>
            <a:r>
              <a:rPr lang="en-GB" dirty="0" smtClean="0"/>
              <a:t>(Certain) Bodies as waste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Bio-ethics and </a:t>
            </a:r>
            <a:r>
              <a:rPr lang="en-GB" dirty="0" err="1" smtClean="0"/>
              <a:t>Neo</a:t>
            </a:r>
            <a:r>
              <a:rPr lang="en-GB" dirty="0" err="1" smtClean="0"/>
              <a:t>l</a:t>
            </a:r>
            <a:r>
              <a:rPr lang="en-GB" dirty="0" err="1" smtClean="0"/>
              <a:t>iberalism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87600"/>
            <a:ext cx="7610476" cy="387872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Bioethical arguments about the right to buy and sell body parts </a:t>
            </a:r>
          </a:p>
          <a:p>
            <a:r>
              <a:rPr lang="en-GB" dirty="0" smtClean="0"/>
              <a:t>Based on Euro-American notions of free choice and consent</a:t>
            </a:r>
          </a:p>
          <a:p>
            <a:r>
              <a:rPr lang="en-GB" dirty="0" smtClean="0"/>
              <a:t>But what ‘choice’ do the marginal have?</a:t>
            </a:r>
          </a:p>
          <a:p>
            <a:r>
              <a:rPr lang="en-GB" dirty="0" smtClean="0"/>
              <a:t>Choice creates a semblance of ethics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grafts  </a:t>
            </a:r>
            <a:r>
              <a:rPr lang="en-GB" dirty="0" smtClean="0"/>
              <a:t>morality on a system that is inherently unethical </a:t>
            </a:r>
          </a:p>
          <a:p>
            <a:r>
              <a:rPr lang="en-GB" dirty="0" smtClean="0"/>
              <a:t>Models of scarcity dominate the discourse on organs</a:t>
            </a:r>
          </a:p>
          <a:p>
            <a:pPr lvl="1"/>
            <a:r>
              <a:rPr lang="en-GB" dirty="0" smtClean="0"/>
              <a:t>Invented needs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Sharp (2000)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421467"/>
            <a:ext cx="7610476" cy="3844863"/>
          </a:xfrm>
        </p:spPr>
        <p:txBody>
          <a:bodyPr/>
          <a:lstStyle/>
          <a:p>
            <a:r>
              <a:rPr lang="en-GB" dirty="0" smtClean="0"/>
              <a:t>Organ procurement in the USA </a:t>
            </a:r>
          </a:p>
          <a:p>
            <a:r>
              <a:rPr lang="en-GB" dirty="0" smtClean="0"/>
              <a:t>Bodies are </a:t>
            </a:r>
            <a:r>
              <a:rPr lang="en-GB" dirty="0" err="1" smtClean="0"/>
              <a:t>commodified</a:t>
            </a:r>
            <a:r>
              <a:rPr lang="en-GB" dirty="0" smtClean="0"/>
              <a:t> and fragmented </a:t>
            </a:r>
          </a:p>
          <a:p>
            <a:r>
              <a:rPr lang="en-GB" dirty="0" smtClean="0"/>
              <a:t>Brain death is the marker of death </a:t>
            </a:r>
          </a:p>
          <a:p>
            <a:r>
              <a:rPr lang="en-GB" dirty="0" smtClean="0"/>
              <a:t>Bodies become </a:t>
            </a:r>
            <a:r>
              <a:rPr lang="en-GB" dirty="0" err="1" smtClean="0"/>
              <a:t>fetishized</a:t>
            </a:r>
            <a:r>
              <a:rPr lang="en-GB" dirty="0" smtClean="0"/>
              <a:t> and the donor dehumanized</a:t>
            </a:r>
          </a:p>
          <a:p>
            <a:pPr lvl="1"/>
            <a:r>
              <a:rPr lang="en-GB" dirty="0" smtClean="0"/>
              <a:t>The value of the body part is dependent on its mystification</a:t>
            </a:r>
          </a:p>
          <a:p>
            <a:r>
              <a:rPr lang="en-GB" dirty="0" smtClean="0"/>
              <a:t>Procurement professionals enact this process</a:t>
            </a:r>
          </a:p>
          <a:p>
            <a:r>
              <a:rPr lang="en-GB" dirty="0" smtClean="0"/>
              <a:t>Medical worth and social worth: hierarchies of bodies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“Greening the Body’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48267" y="2336801"/>
            <a:ext cx="3657600" cy="3940174"/>
          </a:xfrm>
        </p:spPr>
        <p:txBody>
          <a:bodyPr>
            <a:normAutofit/>
          </a:bodyPr>
          <a:lstStyle/>
          <a:p>
            <a:r>
              <a:rPr lang="en-GB" dirty="0" smtClean="0"/>
              <a:t>Ideas of redemption </a:t>
            </a:r>
          </a:p>
          <a:p>
            <a:r>
              <a:rPr lang="en-GB" dirty="0" smtClean="0"/>
              <a:t>Gift and altruism</a:t>
            </a:r>
          </a:p>
          <a:p>
            <a:r>
              <a:rPr lang="en-GB" dirty="0" smtClean="0"/>
              <a:t>Being reborn</a:t>
            </a:r>
          </a:p>
          <a:p>
            <a:r>
              <a:rPr lang="en-GB" dirty="0" smtClean="0"/>
              <a:t>Recycling</a:t>
            </a:r>
          </a:p>
          <a:p>
            <a:r>
              <a:rPr lang="en-GB" dirty="0" smtClean="0"/>
              <a:t>Ecological metaphors</a:t>
            </a:r>
          </a:p>
          <a:p>
            <a:r>
              <a:rPr lang="en-GB" dirty="0" smtClean="0"/>
              <a:t>Veil the origins of the donor</a:t>
            </a:r>
          </a:p>
          <a:p>
            <a:r>
              <a:rPr lang="en-GB" dirty="0" smtClean="0"/>
              <a:t>Displaces death for productiveness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336801"/>
            <a:ext cx="3336066" cy="3940174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934" y="999067"/>
            <a:ext cx="3945466" cy="485986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0471" y="1236134"/>
            <a:ext cx="3410196" cy="4284133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Response of Donor Families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Intensified grief</a:t>
            </a:r>
          </a:p>
          <a:p>
            <a:r>
              <a:rPr lang="en-GB" dirty="0" smtClean="0"/>
              <a:t>Challenge the mystification of the professionals</a:t>
            </a:r>
          </a:p>
          <a:p>
            <a:r>
              <a:rPr lang="en-GB" dirty="0" err="1" smtClean="0"/>
              <a:t>Repersonalize</a:t>
            </a:r>
            <a:r>
              <a:rPr lang="en-GB" dirty="0" smtClean="0"/>
              <a:t> donors</a:t>
            </a:r>
          </a:p>
          <a:p>
            <a:r>
              <a:rPr lang="en-GB" dirty="0" smtClean="0"/>
              <a:t>Donor quilts </a:t>
            </a:r>
          </a:p>
          <a:p>
            <a:r>
              <a:rPr lang="en-GB" dirty="0" smtClean="0"/>
              <a:t>Web cemeteries and memorials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760" y="2319867"/>
            <a:ext cx="4029934" cy="421216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Revisiting Earlier Ethnographies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1114424" y="2370668"/>
            <a:ext cx="7610476" cy="3860799"/>
          </a:xfrm>
        </p:spPr>
        <p:txBody>
          <a:bodyPr>
            <a:normAutofit/>
          </a:bodyPr>
          <a:lstStyle/>
          <a:p>
            <a:r>
              <a:rPr lang="en-GB" dirty="0" err="1" smtClean="0"/>
              <a:t>Ong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Resistance on production lines through possession</a:t>
            </a:r>
          </a:p>
          <a:p>
            <a:pPr lvl="1"/>
            <a:r>
              <a:rPr lang="en-GB" dirty="0" smtClean="0"/>
              <a:t>Ordered and disordered bodies</a:t>
            </a:r>
          </a:p>
          <a:p>
            <a:r>
              <a:rPr lang="en-GB" dirty="0" err="1" smtClean="0"/>
              <a:t>Zaloom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Chicago financial markets</a:t>
            </a:r>
          </a:p>
          <a:p>
            <a:pPr lvl="1"/>
            <a:r>
              <a:rPr lang="en-GB" dirty="0" smtClean="0"/>
              <a:t>Shift from embodied decision-making to computer </a:t>
            </a:r>
            <a:r>
              <a:rPr lang="en-GB" dirty="0" smtClean="0"/>
              <a:t>screens</a:t>
            </a:r>
          </a:p>
          <a:p>
            <a:pPr lvl="1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>
              <a:buNone/>
            </a:pPr>
            <a:r>
              <a:rPr lang="en-GB" dirty="0" smtClean="0"/>
              <a:t>  </a:t>
            </a:r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1444</TotalTime>
  <Words>791</Words>
  <Application>Microsoft Macintosh PowerPoint</Application>
  <PresentationFormat>On-screen Show (4:3)</PresentationFormat>
  <Paragraphs>142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The Body in Capitalist Relations</vt:lpstr>
      <vt:lpstr> Key Themes of the Lecture  </vt:lpstr>
      <vt:lpstr>Foucault &amp; Regulatory Power </vt:lpstr>
      <vt:lpstr>The ‘How’ of Power</vt:lpstr>
      <vt:lpstr>Slide 5</vt:lpstr>
      <vt:lpstr>Techniques of the Body</vt:lpstr>
      <vt:lpstr>“A modest suspicious power”</vt:lpstr>
      <vt:lpstr>Discipline and Punish</vt:lpstr>
      <vt:lpstr>Bentham’s Panopticon (1785)</vt:lpstr>
      <vt:lpstr>Slide 10</vt:lpstr>
      <vt:lpstr>Slide 11</vt:lpstr>
      <vt:lpstr>Slide 12</vt:lpstr>
      <vt:lpstr>E. P. Thompson (1967) </vt:lpstr>
      <vt:lpstr>Task Orientated Production</vt:lpstr>
      <vt:lpstr>Industrial Capitalism</vt:lpstr>
      <vt:lpstr>The ‘Problem’ of Idleness</vt:lpstr>
      <vt:lpstr>Politically Benign?</vt:lpstr>
      <vt:lpstr>A Disciplinary Mechanism?</vt:lpstr>
      <vt:lpstr>Scheper-Hughes (2000, 2003)</vt:lpstr>
      <vt:lpstr>A Global Market</vt:lpstr>
      <vt:lpstr>Bio-ethics and Neoliberalism</vt:lpstr>
      <vt:lpstr>Sharp (2000) </vt:lpstr>
      <vt:lpstr>“Greening the Body’</vt:lpstr>
      <vt:lpstr>Slide 24</vt:lpstr>
      <vt:lpstr>The Response of Donor Families</vt:lpstr>
      <vt:lpstr>Revisiting Earlier Ethnographies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123</cp:revision>
  <dcterms:created xsi:type="dcterms:W3CDTF">2013-04-23T11:48:49Z</dcterms:created>
  <dcterms:modified xsi:type="dcterms:W3CDTF">2013-04-23T11:57:33Z</dcterms:modified>
</cp:coreProperties>
</file>