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4.xml" ContentType="application/vnd.openxmlformats-officedocument.presentationml.tags+xml"/>
  <Override PartName="/ppt/notesSlides/notesSlide5.xml" ContentType="application/vnd.openxmlformats-officedocument.presentationml.notesSlide+xml"/>
  <Override PartName="/ppt/tags/tag5.xml" ContentType="application/vnd.openxmlformats-officedocument.presentationml.tags+xml"/>
  <Override PartName="/ppt/notesSlides/notesSlide6.xml" ContentType="application/vnd.openxmlformats-officedocument.presentationml.notesSlide+xml"/>
  <Override PartName="/ppt/tags/tag6.xml" ContentType="application/vnd.openxmlformats-officedocument.presentationml.tags+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7.xml" ContentType="application/vnd.openxmlformats-officedocument.presentationml.tags+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ags/tag8.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16"/>
  </p:notesMasterIdLst>
  <p:sldIdLst>
    <p:sldId id="256" r:id="rId5"/>
    <p:sldId id="257" r:id="rId6"/>
    <p:sldId id="263" r:id="rId7"/>
    <p:sldId id="264" r:id="rId8"/>
    <p:sldId id="265" r:id="rId9"/>
    <p:sldId id="260" r:id="rId10"/>
    <p:sldId id="268" r:id="rId11"/>
    <p:sldId id="261" r:id="rId12"/>
    <p:sldId id="262" r:id="rId13"/>
    <p:sldId id="267"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14995" autoAdjust="0"/>
    <p:restoredTop sz="94660"/>
  </p:normalViewPr>
  <p:slideViewPr>
    <p:cSldViewPr snapToGrid="0">
      <p:cViewPr varScale="1">
        <p:scale>
          <a:sx n="106" d="100"/>
          <a:sy n="106" d="100"/>
        </p:scale>
        <p:origin x="792" y="96"/>
      </p:cViewPr>
      <p:guideLst/>
    </p:cSldViewPr>
  </p:slideViewPr>
  <p:notesTextViewPr>
    <p:cViewPr>
      <p:scale>
        <a:sx n="3" d="2"/>
        <a:sy n="3" d="2"/>
      </p:scale>
      <p:origin x="0" y="0"/>
    </p:cViewPr>
  </p:notesTextViewPr>
  <p:notesViewPr>
    <p:cSldViewPr snapToGrid="0">
      <p:cViewPr varScale="1">
        <p:scale>
          <a:sx n="85" d="100"/>
          <a:sy n="85" d="100"/>
        </p:scale>
        <p:origin x="3888" y="-9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2688FB-32BC-4D5D-8FCF-0BE0C701A1FC}" type="doc">
      <dgm:prSet loTypeId="urn:microsoft.com/office/officeart/2008/layout/LinedList" loCatId="list" qsTypeId="urn:microsoft.com/office/officeart/2005/8/quickstyle/simple5" qsCatId="simple" csTypeId="urn:microsoft.com/office/officeart/2005/8/colors/accent5_2" csCatId="accent5"/>
      <dgm:spPr/>
      <dgm:t>
        <a:bodyPr/>
        <a:lstStyle/>
        <a:p>
          <a:endParaRPr lang="en-US"/>
        </a:p>
      </dgm:t>
    </dgm:pt>
    <dgm:pt modelId="{F4C3A6DD-7BBD-495A-BB50-EAAA9EABC056}">
      <dgm:prSet custT="1"/>
      <dgm:spPr/>
      <dgm:t>
        <a:bodyPr/>
        <a:lstStyle/>
        <a:p>
          <a:r>
            <a:rPr lang="en-GB" sz="4000" dirty="0"/>
            <a:t>National Level</a:t>
          </a:r>
          <a:endParaRPr lang="en-US" sz="4000" dirty="0"/>
        </a:p>
      </dgm:t>
    </dgm:pt>
    <dgm:pt modelId="{395DFA43-6A6F-4181-BF26-83A29549CB5E}" type="parTrans" cxnId="{A64EAB09-BF71-4173-8F58-84FC647B9953}">
      <dgm:prSet/>
      <dgm:spPr/>
      <dgm:t>
        <a:bodyPr/>
        <a:lstStyle/>
        <a:p>
          <a:endParaRPr lang="en-US"/>
        </a:p>
      </dgm:t>
    </dgm:pt>
    <dgm:pt modelId="{0973B92D-92CF-4401-A1E1-B70B8E1D98FA}" type="sibTrans" cxnId="{A64EAB09-BF71-4173-8F58-84FC647B9953}">
      <dgm:prSet/>
      <dgm:spPr/>
      <dgm:t>
        <a:bodyPr/>
        <a:lstStyle/>
        <a:p>
          <a:endParaRPr lang="en-US"/>
        </a:p>
      </dgm:t>
    </dgm:pt>
    <dgm:pt modelId="{091BA905-F495-4A1B-B24C-A115BB6FC9D1}">
      <dgm:prSet custT="1"/>
      <dgm:spPr/>
      <dgm:t>
        <a:bodyPr/>
        <a:lstStyle/>
        <a:p>
          <a:r>
            <a:rPr lang="en-GB" sz="4000" dirty="0"/>
            <a:t>Regional Level </a:t>
          </a:r>
          <a:endParaRPr lang="en-US" sz="4000" dirty="0"/>
        </a:p>
      </dgm:t>
    </dgm:pt>
    <dgm:pt modelId="{2D6E3C28-38F1-4BFC-8F52-FDF957909E41}" type="parTrans" cxnId="{CB04EF72-8ADF-49F7-8E6A-8B4B182ECD6C}">
      <dgm:prSet/>
      <dgm:spPr/>
      <dgm:t>
        <a:bodyPr/>
        <a:lstStyle/>
        <a:p>
          <a:endParaRPr lang="en-US"/>
        </a:p>
      </dgm:t>
    </dgm:pt>
    <dgm:pt modelId="{8F32F8BE-ADEF-4E45-AC8F-E445E581BD02}" type="sibTrans" cxnId="{CB04EF72-8ADF-49F7-8E6A-8B4B182ECD6C}">
      <dgm:prSet/>
      <dgm:spPr/>
      <dgm:t>
        <a:bodyPr/>
        <a:lstStyle/>
        <a:p>
          <a:endParaRPr lang="en-US"/>
        </a:p>
      </dgm:t>
    </dgm:pt>
    <dgm:pt modelId="{21976E38-5E51-4E66-A943-F75863084249}">
      <dgm:prSet custT="1"/>
      <dgm:spPr/>
      <dgm:t>
        <a:bodyPr/>
        <a:lstStyle/>
        <a:p>
          <a:r>
            <a:rPr lang="en-GB" sz="4000" dirty="0"/>
            <a:t>Local Level</a:t>
          </a:r>
          <a:endParaRPr lang="en-US" sz="4000" dirty="0"/>
        </a:p>
      </dgm:t>
    </dgm:pt>
    <dgm:pt modelId="{A5C73008-8C57-4F5D-893D-6B3F35E6E46D}" type="parTrans" cxnId="{13965829-635C-451E-9D34-8119C152F63C}">
      <dgm:prSet/>
      <dgm:spPr/>
      <dgm:t>
        <a:bodyPr/>
        <a:lstStyle/>
        <a:p>
          <a:endParaRPr lang="en-US"/>
        </a:p>
      </dgm:t>
    </dgm:pt>
    <dgm:pt modelId="{13F761A1-0366-427F-9616-C1F81F452ABF}" type="sibTrans" cxnId="{13965829-635C-451E-9D34-8119C152F63C}">
      <dgm:prSet/>
      <dgm:spPr/>
      <dgm:t>
        <a:bodyPr/>
        <a:lstStyle/>
        <a:p>
          <a:endParaRPr lang="en-US"/>
        </a:p>
      </dgm:t>
    </dgm:pt>
    <dgm:pt modelId="{2183893E-5A94-4E35-8237-7E6AB93201FC}" type="pres">
      <dgm:prSet presAssocID="{222688FB-32BC-4D5D-8FCF-0BE0C701A1FC}" presName="vert0" presStyleCnt="0">
        <dgm:presLayoutVars>
          <dgm:dir/>
          <dgm:animOne val="branch"/>
          <dgm:animLvl val="lvl"/>
        </dgm:presLayoutVars>
      </dgm:prSet>
      <dgm:spPr/>
    </dgm:pt>
    <dgm:pt modelId="{22643FFA-4E45-4136-AF4E-612BBC2ADA47}" type="pres">
      <dgm:prSet presAssocID="{F4C3A6DD-7BBD-495A-BB50-EAAA9EABC056}" presName="thickLine" presStyleLbl="alignNode1" presStyleIdx="0" presStyleCnt="3"/>
      <dgm:spPr/>
    </dgm:pt>
    <dgm:pt modelId="{7C4A0B15-8AB3-4DE1-A29D-634DDF430DCB}" type="pres">
      <dgm:prSet presAssocID="{F4C3A6DD-7BBD-495A-BB50-EAAA9EABC056}" presName="horz1" presStyleCnt="0"/>
      <dgm:spPr/>
    </dgm:pt>
    <dgm:pt modelId="{A31FB73D-E80E-48AF-933D-82F96E4F14F6}" type="pres">
      <dgm:prSet presAssocID="{F4C3A6DD-7BBD-495A-BB50-EAAA9EABC056}" presName="tx1" presStyleLbl="revTx" presStyleIdx="0" presStyleCnt="3"/>
      <dgm:spPr/>
    </dgm:pt>
    <dgm:pt modelId="{E0181332-830C-40BC-9F37-834119D7F422}" type="pres">
      <dgm:prSet presAssocID="{F4C3A6DD-7BBD-495A-BB50-EAAA9EABC056}" presName="vert1" presStyleCnt="0"/>
      <dgm:spPr/>
    </dgm:pt>
    <dgm:pt modelId="{39790C25-DB1A-40BB-ABA8-2798115FFEA4}" type="pres">
      <dgm:prSet presAssocID="{091BA905-F495-4A1B-B24C-A115BB6FC9D1}" presName="thickLine" presStyleLbl="alignNode1" presStyleIdx="1" presStyleCnt="3"/>
      <dgm:spPr/>
    </dgm:pt>
    <dgm:pt modelId="{30F4045B-E70D-4FCD-BA37-80981DC3FC7C}" type="pres">
      <dgm:prSet presAssocID="{091BA905-F495-4A1B-B24C-A115BB6FC9D1}" presName="horz1" presStyleCnt="0"/>
      <dgm:spPr/>
    </dgm:pt>
    <dgm:pt modelId="{51539C5E-EE5E-483E-97F1-63D9981A0543}" type="pres">
      <dgm:prSet presAssocID="{091BA905-F495-4A1B-B24C-A115BB6FC9D1}" presName="tx1" presStyleLbl="revTx" presStyleIdx="1" presStyleCnt="3"/>
      <dgm:spPr/>
    </dgm:pt>
    <dgm:pt modelId="{30893873-947C-473E-9AE7-BB614AB62695}" type="pres">
      <dgm:prSet presAssocID="{091BA905-F495-4A1B-B24C-A115BB6FC9D1}" presName="vert1" presStyleCnt="0"/>
      <dgm:spPr/>
    </dgm:pt>
    <dgm:pt modelId="{52A01B4A-0010-4B91-88B6-9D63A6012D11}" type="pres">
      <dgm:prSet presAssocID="{21976E38-5E51-4E66-A943-F75863084249}" presName="thickLine" presStyleLbl="alignNode1" presStyleIdx="2" presStyleCnt="3"/>
      <dgm:spPr/>
    </dgm:pt>
    <dgm:pt modelId="{BE5AB32B-4919-49CA-9D3F-369B761F3997}" type="pres">
      <dgm:prSet presAssocID="{21976E38-5E51-4E66-A943-F75863084249}" presName="horz1" presStyleCnt="0"/>
      <dgm:spPr/>
    </dgm:pt>
    <dgm:pt modelId="{B642EE3A-78FF-4037-8BC6-375FF837B3A5}" type="pres">
      <dgm:prSet presAssocID="{21976E38-5E51-4E66-A943-F75863084249}" presName="tx1" presStyleLbl="revTx" presStyleIdx="2" presStyleCnt="3"/>
      <dgm:spPr/>
    </dgm:pt>
    <dgm:pt modelId="{9A1A4963-1827-4D80-BD73-54B566AB7803}" type="pres">
      <dgm:prSet presAssocID="{21976E38-5E51-4E66-A943-F75863084249}" presName="vert1" presStyleCnt="0"/>
      <dgm:spPr/>
    </dgm:pt>
  </dgm:ptLst>
  <dgm:cxnLst>
    <dgm:cxn modelId="{A64EAB09-BF71-4173-8F58-84FC647B9953}" srcId="{222688FB-32BC-4D5D-8FCF-0BE0C701A1FC}" destId="{F4C3A6DD-7BBD-495A-BB50-EAAA9EABC056}" srcOrd="0" destOrd="0" parTransId="{395DFA43-6A6F-4181-BF26-83A29549CB5E}" sibTransId="{0973B92D-92CF-4401-A1E1-B70B8E1D98FA}"/>
    <dgm:cxn modelId="{13965829-635C-451E-9D34-8119C152F63C}" srcId="{222688FB-32BC-4D5D-8FCF-0BE0C701A1FC}" destId="{21976E38-5E51-4E66-A943-F75863084249}" srcOrd="2" destOrd="0" parTransId="{A5C73008-8C57-4F5D-893D-6B3F35E6E46D}" sibTransId="{13F761A1-0366-427F-9616-C1F81F452ABF}"/>
    <dgm:cxn modelId="{9646B12D-4E83-49BB-A8C0-391B0F6104EB}" type="presOf" srcId="{091BA905-F495-4A1B-B24C-A115BB6FC9D1}" destId="{51539C5E-EE5E-483E-97F1-63D9981A0543}" srcOrd="0" destOrd="0" presId="urn:microsoft.com/office/officeart/2008/layout/LinedList"/>
    <dgm:cxn modelId="{10ACF834-0C58-4606-A895-D975AA336A61}" type="presOf" srcId="{222688FB-32BC-4D5D-8FCF-0BE0C701A1FC}" destId="{2183893E-5A94-4E35-8237-7E6AB93201FC}" srcOrd="0" destOrd="0" presId="urn:microsoft.com/office/officeart/2008/layout/LinedList"/>
    <dgm:cxn modelId="{CB04EF72-8ADF-49F7-8E6A-8B4B182ECD6C}" srcId="{222688FB-32BC-4D5D-8FCF-0BE0C701A1FC}" destId="{091BA905-F495-4A1B-B24C-A115BB6FC9D1}" srcOrd="1" destOrd="0" parTransId="{2D6E3C28-38F1-4BFC-8F52-FDF957909E41}" sibTransId="{8F32F8BE-ADEF-4E45-AC8F-E445E581BD02}"/>
    <dgm:cxn modelId="{F93D69A2-BDB6-4885-8107-44169AEA5D0C}" type="presOf" srcId="{F4C3A6DD-7BBD-495A-BB50-EAAA9EABC056}" destId="{A31FB73D-E80E-48AF-933D-82F96E4F14F6}" srcOrd="0" destOrd="0" presId="urn:microsoft.com/office/officeart/2008/layout/LinedList"/>
    <dgm:cxn modelId="{406831E7-A0FC-4876-8087-C8E52BFA21E9}" type="presOf" srcId="{21976E38-5E51-4E66-A943-F75863084249}" destId="{B642EE3A-78FF-4037-8BC6-375FF837B3A5}" srcOrd="0" destOrd="0" presId="urn:microsoft.com/office/officeart/2008/layout/LinedList"/>
    <dgm:cxn modelId="{7C966E42-CB1A-4D45-A596-00B236AC961C}" type="presParOf" srcId="{2183893E-5A94-4E35-8237-7E6AB93201FC}" destId="{22643FFA-4E45-4136-AF4E-612BBC2ADA47}" srcOrd="0" destOrd="0" presId="urn:microsoft.com/office/officeart/2008/layout/LinedList"/>
    <dgm:cxn modelId="{CC2F63B6-35E3-4232-B35C-548EC8C62D55}" type="presParOf" srcId="{2183893E-5A94-4E35-8237-7E6AB93201FC}" destId="{7C4A0B15-8AB3-4DE1-A29D-634DDF430DCB}" srcOrd="1" destOrd="0" presId="urn:microsoft.com/office/officeart/2008/layout/LinedList"/>
    <dgm:cxn modelId="{385CEED1-2EB2-4789-A5E0-34F6B692F6FF}" type="presParOf" srcId="{7C4A0B15-8AB3-4DE1-A29D-634DDF430DCB}" destId="{A31FB73D-E80E-48AF-933D-82F96E4F14F6}" srcOrd="0" destOrd="0" presId="urn:microsoft.com/office/officeart/2008/layout/LinedList"/>
    <dgm:cxn modelId="{CE6D888F-0AC3-41E2-8BEC-C23D430A52C6}" type="presParOf" srcId="{7C4A0B15-8AB3-4DE1-A29D-634DDF430DCB}" destId="{E0181332-830C-40BC-9F37-834119D7F422}" srcOrd="1" destOrd="0" presId="urn:microsoft.com/office/officeart/2008/layout/LinedList"/>
    <dgm:cxn modelId="{EE0C2D5D-0110-4433-A436-EBBA6F44E71A}" type="presParOf" srcId="{2183893E-5A94-4E35-8237-7E6AB93201FC}" destId="{39790C25-DB1A-40BB-ABA8-2798115FFEA4}" srcOrd="2" destOrd="0" presId="urn:microsoft.com/office/officeart/2008/layout/LinedList"/>
    <dgm:cxn modelId="{66032760-7FF3-43F1-B391-FE1F2A1F104E}" type="presParOf" srcId="{2183893E-5A94-4E35-8237-7E6AB93201FC}" destId="{30F4045B-E70D-4FCD-BA37-80981DC3FC7C}" srcOrd="3" destOrd="0" presId="urn:microsoft.com/office/officeart/2008/layout/LinedList"/>
    <dgm:cxn modelId="{C235E1CC-189B-4D6E-9D73-62AF995FDCEA}" type="presParOf" srcId="{30F4045B-E70D-4FCD-BA37-80981DC3FC7C}" destId="{51539C5E-EE5E-483E-97F1-63D9981A0543}" srcOrd="0" destOrd="0" presId="urn:microsoft.com/office/officeart/2008/layout/LinedList"/>
    <dgm:cxn modelId="{C9A64CDD-ABFD-4885-B758-8A6639C4C83E}" type="presParOf" srcId="{30F4045B-E70D-4FCD-BA37-80981DC3FC7C}" destId="{30893873-947C-473E-9AE7-BB614AB62695}" srcOrd="1" destOrd="0" presId="urn:microsoft.com/office/officeart/2008/layout/LinedList"/>
    <dgm:cxn modelId="{0233D249-8D3F-48D8-BBBC-0530101172F7}" type="presParOf" srcId="{2183893E-5A94-4E35-8237-7E6AB93201FC}" destId="{52A01B4A-0010-4B91-88B6-9D63A6012D11}" srcOrd="4" destOrd="0" presId="urn:microsoft.com/office/officeart/2008/layout/LinedList"/>
    <dgm:cxn modelId="{C5AD289C-8D37-4E36-983D-812A9D040188}" type="presParOf" srcId="{2183893E-5A94-4E35-8237-7E6AB93201FC}" destId="{BE5AB32B-4919-49CA-9D3F-369B761F3997}" srcOrd="5" destOrd="0" presId="urn:microsoft.com/office/officeart/2008/layout/LinedList"/>
    <dgm:cxn modelId="{EFC0BF45-B14F-473B-BCB6-E96A53B5777C}" type="presParOf" srcId="{BE5AB32B-4919-49CA-9D3F-369B761F3997}" destId="{B642EE3A-78FF-4037-8BC6-375FF837B3A5}" srcOrd="0" destOrd="0" presId="urn:microsoft.com/office/officeart/2008/layout/LinedList"/>
    <dgm:cxn modelId="{175C887F-1789-4F66-8DDB-7F08E5CEC0E7}" type="presParOf" srcId="{BE5AB32B-4919-49CA-9D3F-369B761F3997}" destId="{9A1A4963-1827-4D80-BD73-54B566AB7803}"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7711AD1-CB92-49E2-A251-5B1484FFB67D}"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B68A213-FF85-4807-8816-6D7F5C34F891}">
      <dgm:prSet/>
      <dgm:spPr/>
      <dgm:t>
        <a:bodyPr/>
        <a:lstStyle/>
        <a:p>
          <a:r>
            <a:rPr lang="en-GB" dirty="0"/>
            <a:t>Policy Framework &amp; Strategic Direction</a:t>
          </a:r>
          <a:endParaRPr lang="en-US" dirty="0"/>
        </a:p>
      </dgm:t>
    </dgm:pt>
    <dgm:pt modelId="{6B8FE519-2723-4A5E-9EFB-B8BAFFD6FB5A}" type="parTrans" cxnId="{12B8573A-CC42-4AB3-BB6F-7E88248AACE1}">
      <dgm:prSet/>
      <dgm:spPr/>
      <dgm:t>
        <a:bodyPr/>
        <a:lstStyle/>
        <a:p>
          <a:endParaRPr lang="en-US"/>
        </a:p>
      </dgm:t>
    </dgm:pt>
    <dgm:pt modelId="{1D272D7E-2736-4ECD-A969-F07DFB331F8F}" type="sibTrans" cxnId="{12B8573A-CC42-4AB3-BB6F-7E88248AACE1}">
      <dgm:prSet/>
      <dgm:spPr/>
      <dgm:t>
        <a:bodyPr/>
        <a:lstStyle/>
        <a:p>
          <a:endParaRPr lang="en-US"/>
        </a:p>
      </dgm:t>
    </dgm:pt>
    <dgm:pt modelId="{1396D226-1061-4156-AD39-EFB7F419EBAB}">
      <dgm:prSet/>
      <dgm:spPr/>
      <dgm:t>
        <a:bodyPr/>
        <a:lstStyle/>
        <a:p>
          <a:r>
            <a:rPr lang="en-GB"/>
            <a:t>Funding Allocation &amp; Resource Distribution</a:t>
          </a:r>
          <a:endParaRPr lang="en-US"/>
        </a:p>
      </dgm:t>
    </dgm:pt>
    <dgm:pt modelId="{89B81225-51D4-4120-AEAC-70FF14230BB2}" type="parTrans" cxnId="{F4ECF5B0-BAEC-4A3B-A48A-D67AE945B3C2}">
      <dgm:prSet/>
      <dgm:spPr/>
      <dgm:t>
        <a:bodyPr/>
        <a:lstStyle/>
        <a:p>
          <a:endParaRPr lang="en-US"/>
        </a:p>
      </dgm:t>
    </dgm:pt>
    <dgm:pt modelId="{3EC6CA39-3300-4572-8534-E14AE55AA025}" type="sibTrans" cxnId="{F4ECF5B0-BAEC-4A3B-A48A-D67AE945B3C2}">
      <dgm:prSet/>
      <dgm:spPr/>
      <dgm:t>
        <a:bodyPr/>
        <a:lstStyle/>
        <a:p>
          <a:endParaRPr lang="en-US"/>
        </a:p>
      </dgm:t>
    </dgm:pt>
    <dgm:pt modelId="{7943427F-970C-4F97-BE03-A8A8A1A11FB4}">
      <dgm:prSet/>
      <dgm:spPr/>
      <dgm:t>
        <a:bodyPr/>
        <a:lstStyle/>
        <a:p>
          <a:r>
            <a:rPr lang="en-GB"/>
            <a:t>Public Trust &amp; Accountability</a:t>
          </a:r>
          <a:endParaRPr lang="en-US"/>
        </a:p>
      </dgm:t>
    </dgm:pt>
    <dgm:pt modelId="{51D3A895-C174-4A63-AA1E-505CFF5BFD2D}" type="parTrans" cxnId="{6E967B0D-B384-461D-BB65-71EB88A30BBD}">
      <dgm:prSet/>
      <dgm:spPr/>
      <dgm:t>
        <a:bodyPr/>
        <a:lstStyle/>
        <a:p>
          <a:endParaRPr lang="en-US"/>
        </a:p>
      </dgm:t>
    </dgm:pt>
    <dgm:pt modelId="{E0068A67-70CB-42DC-AEFD-C9DC87BEB9A2}" type="sibTrans" cxnId="{6E967B0D-B384-461D-BB65-71EB88A30BBD}">
      <dgm:prSet/>
      <dgm:spPr/>
      <dgm:t>
        <a:bodyPr/>
        <a:lstStyle/>
        <a:p>
          <a:endParaRPr lang="en-US"/>
        </a:p>
      </dgm:t>
    </dgm:pt>
    <dgm:pt modelId="{C24F1128-E1E8-45B5-B385-AFC738602213}">
      <dgm:prSet/>
      <dgm:spPr/>
      <dgm:t>
        <a:bodyPr/>
        <a:lstStyle/>
        <a:p>
          <a:r>
            <a:rPr lang="en-GB"/>
            <a:t>Regulatory &amp; Legislative Challenges </a:t>
          </a:r>
          <a:endParaRPr lang="en-US"/>
        </a:p>
      </dgm:t>
    </dgm:pt>
    <dgm:pt modelId="{04915180-797A-44E6-9EB1-721B4528F358}" type="parTrans" cxnId="{ACA37A90-BB3A-4429-9AA2-A7681A0BFF5A}">
      <dgm:prSet/>
      <dgm:spPr/>
      <dgm:t>
        <a:bodyPr/>
        <a:lstStyle/>
        <a:p>
          <a:endParaRPr lang="en-US"/>
        </a:p>
      </dgm:t>
    </dgm:pt>
    <dgm:pt modelId="{8A33005C-5C3B-4DB2-926A-36E35CE0F46A}" type="sibTrans" cxnId="{ACA37A90-BB3A-4429-9AA2-A7681A0BFF5A}">
      <dgm:prSet/>
      <dgm:spPr/>
      <dgm:t>
        <a:bodyPr/>
        <a:lstStyle/>
        <a:p>
          <a:endParaRPr lang="en-US"/>
        </a:p>
      </dgm:t>
    </dgm:pt>
    <dgm:pt modelId="{B53E5FA3-934C-4E1D-AEBF-9C7A2700E109}" type="pres">
      <dgm:prSet presAssocID="{47711AD1-CB92-49E2-A251-5B1484FFB67D}" presName="root" presStyleCnt="0">
        <dgm:presLayoutVars>
          <dgm:dir/>
          <dgm:resizeHandles val="exact"/>
        </dgm:presLayoutVars>
      </dgm:prSet>
      <dgm:spPr/>
    </dgm:pt>
    <dgm:pt modelId="{7A514DC7-9946-491A-BF54-A61D04356ED8}" type="pres">
      <dgm:prSet presAssocID="{EB68A213-FF85-4807-8816-6D7F5C34F891}" presName="compNode" presStyleCnt="0"/>
      <dgm:spPr/>
    </dgm:pt>
    <dgm:pt modelId="{E5EA966D-F03C-4925-ADA2-D28DA467EDE1}" type="pres">
      <dgm:prSet presAssocID="{EB68A213-FF85-4807-8816-6D7F5C34F89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laybook"/>
        </a:ext>
      </dgm:extLst>
    </dgm:pt>
    <dgm:pt modelId="{EFE81E72-9C7E-4849-8787-2F0256592F12}" type="pres">
      <dgm:prSet presAssocID="{EB68A213-FF85-4807-8816-6D7F5C34F891}" presName="spaceRect" presStyleCnt="0"/>
      <dgm:spPr/>
    </dgm:pt>
    <dgm:pt modelId="{46FF14DB-5176-4CBC-B984-FCD956199BF9}" type="pres">
      <dgm:prSet presAssocID="{EB68A213-FF85-4807-8816-6D7F5C34F891}" presName="textRect" presStyleLbl="revTx" presStyleIdx="0" presStyleCnt="4">
        <dgm:presLayoutVars>
          <dgm:chMax val="1"/>
          <dgm:chPref val="1"/>
        </dgm:presLayoutVars>
      </dgm:prSet>
      <dgm:spPr/>
    </dgm:pt>
    <dgm:pt modelId="{D6AEF642-8699-481C-9C17-5FCA5CD158CF}" type="pres">
      <dgm:prSet presAssocID="{1D272D7E-2736-4ECD-A969-F07DFB331F8F}" presName="sibTrans" presStyleCnt="0"/>
      <dgm:spPr/>
    </dgm:pt>
    <dgm:pt modelId="{EF22C039-E8A6-49D9-B9A0-98C56C7AEC06}" type="pres">
      <dgm:prSet presAssocID="{1396D226-1061-4156-AD39-EFB7F419EBAB}" presName="compNode" presStyleCnt="0"/>
      <dgm:spPr/>
    </dgm:pt>
    <dgm:pt modelId="{BA2F5C4E-277E-48F5-988C-32483ECC084A}" type="pres">
      <dgm:prSet presAssocID="{1396D226-1061-4156-AD39-EFB7F419EBA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DD59929B-9163-40BA-B850-C8BE2D0802F2}" type="pres">
      <dgm:prSet presAssocID="{1396D226-1061-4156-AD39-EFB7F419EBAB}" presName="spaceRect" presStyleCnt="0"/>
      <dgm:spPr/>
    </dgm:pt>
    <dgm:pt modelId="{4939C857-984F-4E31-90CC-F849BC5E8801}" type="pres">
      <dgm:prSet presAssocID="{1396D226-1061-4156-AD39-EFB7F419EBAB}" presName="textRect" presStyleLbl="revTx" presStyleIdx="1" presStyleCnt="4">
        <dgm:presLayoutVars>
          <dgm:chMax val="1"/>
          <dgm:chPref val="1"/>
        </dgm:presLayoutVars>
      </dgm:prSet>
      <dgm:spPr/>
    </dgm:pt>
    <dgm:pt modelId="{9B71BEDD-F95C-4435-9C4B-11F875578B79}" type="pres">
      <dgm:prSet presAssocID="{3EC6CA39-3300-4572-8534-E14AE55AA025}" presName="sibTrans" presStyleCnt="0"/>
      <dgm:spPr/>
    </dgm:pt>
    <dgm:pt modelId="{6CF89C4E-98E7-4093-A57B-476AF4AC91E1}" type="pres">
      <dgm:prSet presAssocID="{7943427F-970C-4F97-BE03-A8A8A1A11FB4}" presName="compNode" presStyleCnt="0"/>
      <dgm:spPr/>
    </dgm:pt>
    <dgm:pt modelId="{31B9AC7E-990F-4DAE-8691-C2767D36FF54}" type="pres">
      <dgm:prSet presAssocID="{7943427F-970C-4F97-BE03-A8A8A1A11FB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34972729-3830-445C-A921-6B1ED34AF69C}" type="pres">
      <dgm:prSet presAssocID="{7943427F-970C-4F97-BE03-A8A8A1A11FB4}" presName="spaceRect" presStyleCnt="0"/>
      <dgm:spPr/>
    </dgm:pt>
    <dgm:pt modelId="{FB8F6B8D-8E1A-4097-B14A-84414EB9BFC1}" type="pres">
      <dgm:prSet presAssocID="{7943427F-970C-4F97-BE03-A8A8A1A11FB4}" presName="textRect" presStyleLbl="revTx" presStyleIdx="2" presStyleCnt="4">
        <dgm:presLayoutVars>
          <dgm:chMax val="1"/>
          <dgm:chPref val="1"/>
        </dgm:presLayoutVars>
      </dgm:prSet>
      <dgm:spPr/>
    </dgm:pt>
    <dgm:pt modelId="{7FE75FEF-DE19-4AFF-B496-68D98ECD2110}" type="pres">
      <dgm:prSet presAssocID="{E0068A67-70CB-42DC-AEFD-C9DC87BEB9A2}" presName="sibTrans" presStyleCnt="0"/>
      <dgm:spPr/>
    </dgm:pt>
    <dgm:pt modelId="{F20C6FC6-FD1D-4579-8AE5-362DFA38CB5F}" type="pres">
      <dgm:prSet presAssocID="{C24F1128-E1E8-45B5-B385-AFC738602213}" presName="compNode" presStyleCnt="0"/>
      <dgm:spPr/>
    </dgm:pt>
    <dgm:pt modelId="{7CCAB1B1-8BC5-4318-92D9-BA6780F09762}" type="pres">
      <dgm:prSet presAssocID="{C24F1128-E1E8-45B5-B385-AFC73860221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vel"/>
        </a:ext>
      </dgm:extLst>
    </dgm:pt>
    <dgm:pt modelId="{58211D3D-FF18-4110-ACFF-AEEECB440D50}" type="pres">
      <dgm:prSet presAssocID="{C24F1128-E1E8-45B5-B385-AFC738602213}" presName="spaceRect" presStyleCnt="0"/>
      <dgm:spPr/>
    </dgm:pt>
    <dgm:pt modelId="{66AB46E2-5FFD-492A-A4A3-7A41886169DB}" type="pres">
      <dgm:prSet presAssocID="{C24F1128-E1E8-45B5-B385-AFC738602213}" presName="textRect" presStyleLbl="revTx" presStyleIdx="3" presStyleCnt="4">
        <dgm:presLayoutVars>
          <dgm:chMax val="1"/>
          <dgm:chPref val="1"/>
        </dgm:presLayoutVars>
      </dgm:prSet>
      <dgm:spPr/>
    </dgm:pt>
  </dgm:ptLst>
  <dgm:cxnLst>
    <dgm:cxn modelId="{6E967B0D-B384-461D-BB65-71EB88A30BBD}" srcId="{47711AD1-CB92-49E2-A251-5B1484FFB67D}" destId="{7943427F-970C-4F97-BE03-A8A8A1A11FB4}" srcOrd="2" destOrd="0" parTransId="{51D3A895-C174-4A63-AA1E-505CFF5BFD2D}" sibTransId="{E0068A67-70CB-42DC-AEFD-C9DC87BEB9A2}"/>
    <dgm:cxn modelId="{2378A90E-EA29-40BC-9371-2C168948A36D}" type="presOf" srcId="{47711AD1-CB92-49E2-A251-5B1484FFB67D}" destId="{B53E5FA3-934C-4E1D-AEBF-9C7A2700E109}" srcOrd="0" destOrd="0" presId="urn:microsoft.com/office/officeart/2018/2/layout/IconLabelList"/>
    <dgm:cxn modelId="{3BF68D18-6BE0-4BC4-825C-7E173EEDE552}" type="presOf" srcId="{1396D226-1061-4156-AD39-EFB7F419EBAB}" destId="{4939C857-984F-4E31-90CC-F849BC5E8801}" srcOrd="0" destOrd="0" presId="urn:microsoft.com/office/officeart/2018/2/layout/IconLabelList"/>
    <dgm:cxn modelId="{A855DE27-440C-4ED0-B9F6-F6ECF14F7FA8}" type="presOf" srcId="{EB68A213-FF85-4807-8816-6D7F5C34F891}" destId="{46FF14DB-5176-4CBC-B984-FCD956199BF9}" srcOrd="0" destOrd="0" presId="urn:microsoft.com/office/officeart/2018/2/layout/IconLabelList"/>
    <dgm:cxn modelId="{12B8573A-CC42-4AB3-BB6F-7E88248AACE1}" srcId="{47711AD1-CB92-49E2-A251-5B1484FFB67D}" destId="{EB68A213-FF85-4807-8816-6D7F5C34F891}" srcOrd="0" destOrd="0" parTransId="{6B8FE519-2723-4A5E-9EFB-B8BAFFD6FB5A}" sibTransId="{1D272D7E-2736-4ECD-A969-F07DFB331F8F}"/>
    <dgm:cxn modelId="{C927EA7F-766C-4319-881E-78E1B655DB2E}" type="presOf" srcId="{7943427F-970C-4F97-BE03-A8A8A1A11FB4}" destId="{FB8F6B8D-8E1A-4097-B14A-84414EB9BFC1}" srcOrd="0" destOrd="0" presId="urn:microsoft.com/office/officeart/2018/2/layout/IconLabelList"/>
    <dgm:cxn modelId="{ACA37A90-BB3A-4429-9AA2-A7681A0BFF5A}" srcId="{47711AD1-CB92-49E2-A251-5B1484FFB67D}" destId="{C24F1128-E1E8-45B5-B385-AFC738602213}" srcOrd="3" destOrd="0" parTransId="{04915180-797A-44E6-9EB1-721B4528F358}" sibTransId="{8A33005C-5C3B-4DB2-926A-36E35CE0F46A}"/>
    <dgm:cxn modelId="{F4ECF5B0-BAEC-4A3B-A48A-D67AE945B3C2}" srcId="{47711AD1-CB92-49E2-A251-5B1484FFB67D}" destId="{1396D226-1061-4156-AD39-EFB7F419EBAB}" srcOrd="1" destOrd="0" parTransId="{89B81225-51D4-4120-AEAC-70FF14230BB2}" sibTransId="{3EC6CA39-3300-4572-8534-E14AE55AA025}"/>
    <dgm:cxn modelId="{5F36D9E7-6FE4-4F3A-962D-565DE98524C4}" type="presOf" srcId="{C24F1128-E1E8-45B5-B385-AFC738602213}" destId="{66AB46E2-5FFD-492A-A4A3-7A41886169DB}" srcOrd="0" destOrd="0" presId="urn:microsoft.com/office/officeart/2018/2/layout/IconLabelList"/>
    <dgm:cxn modelId="{70F014D4-E70C-48FF-9C1C-BC576E1216D6}" type="presParOf" srcId="{B53E5FA3-934C-4E1D-AEBF-9C7A2700E109}" destId="{7A514DC7-9946-491A-BF54-A61D04356ED8}" srcOrd="0" destOrd="0" presId="urn:microsoft.com/office/officeart/2018/2/layout/IconLabelList"/>
    <dgm:cxn modelId="{D189BF9D-32CE-4363-88CC-8BC79975EED4}" type="presParOf" srcId="{7A514DC7-9946-491A-BF54-A61D04356ED8}" destId="{E5EA966D-F03C-4925-ADA2-D28DA467EDE1}" srcOrd="0" destOrd="0" presId="urn:microsoft.com/office/officeart/2018/2/layout/IconLabelList"/>
    <dgm:cxn modelId="{6D1DDF66-A34B-465D-9E4F-E6ECCFBA4857}" type="presParOf" srcId="{7A514DC7-9946-491A-BF54-A61D04356ED8}" destId="{EFE81E72-9C7E-4849-8787-2F0256592F12}" srcOrd="1" destOrd="0" presId="urn:microsoft.com/office/officeart/2018/2/layout/IconLabelList"/>
    <dgm:cxn modelId="{856A5BF1-89B6-45FD-A980-EA617ED4A9FF}" type="presParOf" srcId="{7A514DC7-9946-491A-BF54-A61D04356ED8}" destId="{46FF14DB-5176-4CBC-B984-FCD956199BF9}" srcOrd="2" destOrd="0" presId="urn:microsoft.com/office/officeart/2018/2/layout/IconLabelList"/>
    <dgm:cxn modelId="{D1C6C638-A92D-4B63-BF87-3F4B10A6C262}" type="presParOf" srcId="{B53E5FA3-934C-4E1D-AEBF-9C7A2700E109}" destId="{D6AEF642-8699-481C-9C17-5FCA5CD158CF}" srcOrd="1" destOrd="0" presId="urn:microsoft.com/office/officeart/2018/2/layout/IconLabelList"/>
    <dgm:cxn modelId="{9F861884-DA8E-4E79-A490-CA5E0F11558B}" type="presParOf" srcId="{B53E5FA3-934C-4E1D-AEBF-9C7A2700E109}" destId="{EF22C039-E8A6-49D9-B9A0-98C56C7AEC06}" srcOrd="2" destOrd="0" presId="urn:microsoft.com/office/officeart/2018/2/layout/IconLabelList"/>
    <dgm:cxn modelId="{409B614F-B0FC-4C9F-9EB9-42B8632FDE12}" type="presParOf" srcId="{EF22C039-E8A6-49D9-B9A0-98C56C7AEC06}" destId="{BA2F5C4E-277E-48F5-988C-32483ECC084A}" srcOrd="0" destOrd="0" presId="urn:microsoft.com/office/officeart/2018/2/layout/IconLabelList"/>
    <dgm:cxn modelId="{475E0C0A-7090-4ECF-BD20-7ABD73176821}" type="presParOf" srcId="{EF22C039-E8A6-49D9-B9A0-98C56C7AEC06}" destId="{DD59929B-9163-40BA-B850-C8BE2D0802F2}" srcOrd="1" destOrd="0" presId="urn:microsoft.com/office/officeart/2018/2/layout/IconLabelList"/>
    <dgm:cxn modelId="{7DD0BE8C-916F-48BC-A23D-3367ADBC68AF}" type="presParOf" srcId="{EF22C039-E8A6-49D9-B9A0-98C56C7AEC06}" destId="{4939C857-984F-4E31-90CC-F849BC5E8801}" srcOrd="2" destOrd="0" presId="urn:microsoft.com/office/officeart/2018/2/layout/IconLabelList"/>
    <dgm:cxn modelId="{5AE00CF6-52D4-4C3B-B1CD-89C48920648F}" type="presParOf" srcId="{B53E5FA3-934C-4E1D-AEBF-9C7A2700E109}" destId="{9B71BEDD-F95C-4435-9C4B-11F875578B79}" srcOrd="3" destOrd="0" presId="urn:microsoft.com/office/officeart/2018/2/layout/IconLabelList"/>
    <dgm:cxn modelId="{050AB3E3-3CFF-47E4-93DC-5969AA278B62}" type="presParOf" srcId="{B53E5FA3-934C-4E1D-AEBF-9C7A2700E109}" destId="{6CF89C4E-98E7-4093-A57B-476AF4AC91E1}" srcOrd="4" destOrd="0" presId="urn:microsoft.com/office/officeart/2018/2/layout/IconLabelList"/>
    <dgm:cxn modelId="{E47121EC-CF7C-49A2-A518-8D7BE9B4AE47}" type="presParOf" srcId="{6CF89C4E-98E7-4093-A57B-476AF4AC91E1}" destId="{31B9AC7E-990F-4DAE-8691-C2767D36FF54}" srcOrd="0" destOrd="0" presId="urn:microsoft.com/office/officeart/2018/2/layout/IconLabelList"/>
    <dgm:cxn modelId="{7B9D41BF-3249-4582-9B8D-A012D07D6691}" type="presParOf" srcId="{6CF89C4E-98E7-4093-A57B-476AF4AC91E1}" destId="{34972729-3830-445C-A921-6B1ED34AF69C}" srcOrd="1" destOrd="0" presId="urn:microsoft.com/office/officeart/2018/2/layout/IconLabelList"/>
    <dgm:cxn modelId="{27C639F5-8F57-498B-9DD9-CDDCD31990FA}" type="presParOf" srcId="{6CF89C4E-98E7-4093-A57B-476AF4AC91E1}" destId="{FB8F6B8D-8E1A-4097-B14A-84414EB9BFC1}" srcOrd="2" destOrd="0" presId="urn:microsoft.com/office/officeart/2018/2/layout/IconLabelList"/>
    <dgm:cxn modelId="{6440E46E-92BB-4BD2-BF85-3F58B479D016}" type="presParOf" srcId="{B53E5FA3-934C-4E1D-AEBF-9C7A2700E109}" destId="{7FE75FEF-DE19-4AFF-B496-68D98ECD2110}" srcOrd="5" destOrd="0" presId="urn:microsoft.com/office/officeart/2018/2/layout/IconLabelList"/>
    <dgm:cxn modelId="{B7263CE6-35A0-473F-9F3E-67B6DFF19128}" type="presParOf" srcId="{B53E5FA3-934C-4E1D-AEBF-9C7A2700E109}" destId="{F20C6FC6-FD1D-4579-8AE5-362DFA38CB5F}" srcOrd="6" destOrd="0" presId="urn:microsoft.com/office/officeart/2018/2/layout/IconLabelList"/>
    <dgm:cxn modelId="{C4F66E7E-0590-491C-85BD-6D74B2F97156}" type="presParOf" srcId="{F20C6FC6-FD1D-4579-8AE5-362DFA38CB5F}" destId="{7CCAB1B1-8BC5-4318-92D9-BA6780F09762}" srcOrd="0" destOrd="0" presId="urn:microsoft.com/office/officeart/2018/2/layout/IconLabelList"/>
    <dgm:cxn modelId="{E81C1E31-315D-409E-92A3-821E41838ED4}" type="presParOf" srcId="{F20C6FC6-FD1D-4579-8AE5-362DFA38CB5F}" destId="{58211D3D-FF18-4110-ACFF-AEEECB440D50}" srcOrd="1" destOrd="0" presId="urn:microsoft.com/office/officeart/2018/2/layout/IconLabelList"/>
    <dgm:cxn modelId="{35BC555D-693F-4EF0-A070-13C0A34CC9B0}" type="presParOf" srcId="{F20C6FC6-FD1D-4579-8AE5-362DFA38CB5F}" destId="{66AB46E2-5FFD-492A-A4A3-7A41886169DB}"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D019D01-F97F-4B80-B660-B85D4AB4656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44563F53-2447-4A43-97BD-D1FEE3912E2D}">
      <dgm:prSet/>
      <dgm:spPr/>
      <dgm:t>
        <a:bodyPr/>
        <a:lstStyle/>
        <a:p>
          <a:r>
            <a:rPr lang="en-GB" dirty="0"/>
            <a:t>Legislative Changes and Policymaking</a:t>
          </a:r>
          <a:endParaRPr lang="en-US" dirty="0"/>
        </a:p>
      </dgm:t>
    </dgm:pt>
    <dgm:pt modelId="{1759B568-06B2-4386-8F55-6AFDA6541B93}" type="parTrans" cxnId="{4D10204B-E657-4B66-B0DB-EDE7F120071E}">
      <dgm:prSet/>
      <dgm:spPr/>
      <dgm:t>
        <a:bodyPr/>
        <a:lstStyle/>
        <a:p>
          <a:endParaRPr lang="en-US"/>
        </a:p>
      </dgm:t>
    </dgm:pt>
    <dgm:pt modelId="{2C026B66-ECAF-4933-AD4D-98CA5EEB4D52}" type="sibTrans" cxnId="{4D10204B-E657-4B66-B0DB-EDE7F120071E}">
      <dgm:prSet/>
      <dgm:spPr/>
      <dgm:t>
        <a:bodyPr/>
        <a:lstStyle/>
        <a:p>
          <a:endParaRPr lang="en-US"/>
        </a:p>
      </dgm:t>
    </dgm:pt>
    <dgm:pt modelId="{412FEC6A-DF2E-45BE-BB0B-C99FE03F224F}">
      <dgm:prSet/>
      <dgm:spPr/>
      <dgm:t>
        <a:bodyPr/>
        <a:lstStyle/>
        <a:p>
          <a:r>
            <a:rPr lang="en-GB"/>
            <a:t>Budgeting and Resource Allocation</a:t>
          </a:r>
          <a:endParaRPr lang="en-US"/>
        </a:p>
      </dgm:t>
    </dgm:pt>
    <dgm:pt modelId="{13EA1659-2859-4356-9DFC-D247B02EDCF3}" type="parTrans" cxnId="{1428AAF0-2E21-4D0E-A5D4-E792B7211DA9}">
      <dgm:prSet/>
      <dgm:spPr/>
      <dgm:t>
        <a:bodyPr/>
        <a:lstStyle/>
        <a:p>
          <a:endParaRPr lang="en-US"/>
        </a:p>
      </dgm:t>
    </dgm:pt>
    <dgm:pt modelId="{EC9B7AD7-6355-41D8-9FD1-9A6F447C00C0}" type="sibTrans" cxnId="{1428AAF0-2E21-4D0E-A5D4-E792B7211DA9}">
      <dgm:prSet/>
      <dgm:spPr/>
      <dgm:t>
        <a:bodyPr/>
        <a:lstStyle/>
        <a:p>
          <a:endParaRPr lang="en-US"/>
        </a:p>
      </dgm:t>
    </dgm:pt>
    <dgm:pt modelId="{7950FB52-5F73-46C2-80A8-C79766307302}">
      <dgm:prSet/>
      <dgm:spPr/>
      <dgm:t>
        <a:bodyPr/>
        <a:lstStyle/>
        <a:p>
          <a:r>
            <a:rPr lang="en-GB"/>
            <a:t>Challenges and Demands of Future Policing</a:t>
          </a:r>
          <a:endParaRPr lang="en-US"/>
        </a:p>
      </dgm:t>
    </dgm:pt>
    <dgm:pt modelId="{4D783D4E-0693-45CF-A115-754395406B9D}" type="parTrans" cxnId="{A97E9E6B-D66D-4866-94CF-64177191A4BC}">
      <dgm:prSet/>
      <dgm:spPr/>
      <dgm:t>
        <a:bodyPr/>
        <a:lstStyle/>
        <a:p>
          <a:endParaRPr lang="en-US"/>
        </a:p>
      </dgm:t>
    </dgm:pt>
    <dgm:pt modelId="{D43359EE-75DD-4C52-95C7-03278589B82B}" type="sibTrans" cxnId="{A97E9E6B-D66D-4866-94CF-64177191A4BC}">
      <dgm:prSet/>
      <dgm:spPr/>
      <dgm:t>
        <a:bodyPr/>
        <a:lstStyle/>
        <a:p>
          <a:endParaRPr lang="en-US"/>
        </a:p>
      </dgm:t>
    </dgm:pt>
    <dgm:pt modelId="{7F9AF761-5A12-4177-8795-E8201EDD73F3}">
      <dgm:prSet/>
      <dgm:spPr/>
      <dgm:t>
        <a:bodyPr/>
        <a:lstStyle/>
        <a:p>
          <a:r>
            <a:rPr lang="en-GB"/>
            <a:t>Technological Advancements</a:t>
          </a:r>
          <a:endParaRPr lang="en-US"/>
        </a:p>
      </dgm:t>
    </dgm:pt>
    <dgm:pt modelId="{D5BC4B67-7F02-4E2F-B6C2-23353B70DBFD}" type="parTrans" cxnId="{8CF0FAAB-9CFC-4DD6-90E2-A7E96AF492BA}">
      <dgm:prSet/>
      <dgm:spPr/>
      <dgm:t>
        <a:bodyPr/>
        <a:lstStyle/>
        <a:p>
          <a:endParaRPr lang="en-US"/>
        </a:p>
      </dgm:t>
    </dgm:pt>
    <dgm:pt modelId="{39A27FDC-4666-4444-8FEE-5C4700BE3274}" type="sibTrans" cxnId="{8CF0FAAB-9CFC-4DD6-90E2-A7E96AF492BA}">
      <dgm:prSet/>
      <dgm:spPr/>
      <dgm:t>
        <a:bodyPr/>
        <a:lstStyle/>
        <a:p>
          <a:endParaRPr lang="en-US"/>
        </a:p>
      </dgm:t>
    </dgm:pt>
    <dgm:pt modelId="{7EDD70C0-BCFD-433F-B966-AE5B44B0ED74}">
      <dgm:prSet/>
      <dgm:spPr/>
      <dgm:t>
        <a:bodyPr/>
        <a:lstStyle/>
        <a:p>
          <a:r>
            <a:rPr lang="en-GB"/>
            <a:t>Social and Cultural Shifts </a:t>
          </a:r>
          <a:endParaRPr lang="en-US"/>
        </a:p>
      </dgm:t>
    </dgm:pt>
    <dgm:pt modelId="{AD8A0E05-BE87-4434-9462-BA822DEB1349}" type="parTrans" cxnId="{CB78200A-9D48-4044-B35E-87681E71A266}">
      <dgm:prSet/>
      <dgm:spPr/>
      <dgm:t>
        <a:bodyPr/>
        <a:lstStyle/>
        <a:p>
          <a:endParaRPr lang="en-US"/>
        </a:p>
      </dgm:t>
    </dgm:pt>
    <dgm:pt modelId="{907ADF2D-60AB-4882-BC43-1715E29B601A}" type="sibTrans" cxnId="{CB78200A-9D48-4044-B35E-87681E71A266}">
      <dgm:prSet/>
      <dgm:spPr/>
      <dgm:t>
        <a:bodyPr/>
        <a:lstStyle/>
        <a:p>
          <a:endParaRPr lang="en-US"/>
        </a:p>
      </dgm:t>
    </dgm:pt>
    <dgm:pt modelId="{C7E80D14-BE7C-4D0C-B683-4C1A134F0F2A}">
      <dgm:prSet/>
      <dgm:spPr/>
      <dgm:t>
        <a:bodyPr/>
        <a:lstStyle/>
        <a:p>
          <a:r>
            <a:rPr lang="en-GB"/>
            <a:t>Transnational and Organised Crime</a:t>
          </a:r>
          <a:endParaRPr lang="en-US"/>
        </a:p>
      </dgm:t>
    </dgm:pt>
    <dgm:pt modelId="{9895F453-127C-45F9-8D37-D731B87037C5}" type="parTrans" cxnId="{7997861C-D045-4AEE-AD6C-AE922DF31AA3}">
      <dgm:prSet/>
      <dgm:spPr/>
      <dgm:t>
        <a:bodyPr/>
        <a:lstStyle/>
        <a:p>
          <a:endParaRPr lang="en-US"/>
        </a:p>
      </dgm:t>
    </dgm:pt>
    <dgm:pt modelId="{16871B61-C37A-4526-8267-1641DD243903}" type="sibTrans" cxnId="{7997861C-D045-4AEE-AD6C-AE922DF31AA3}">
      <dgm:prSet/>
      <dgm:spPr/>
      <dgm:t>
        <a:bodyPr/>
        <a:lstStyle/>
        <a:p>
          <a:endParaRPr lang="en-US"/>
        </a:p>
      </dgm:t>
    </dgm:pt>
    <dgm:pt modelId="{29709F0B-EA19-4789-86BB-54C0632D92D7}">
      <dgm:prSet/>
      <dgm:spPr/>
      <dgm:t>
        <a:bodyPr/>
        <a:lstStyle/>
        <a:p>
          <a:r>
            <a:rPr lang="en-GB"/>
            <a:t>Risks of Over-Politicisation</a:t>
          </a:r>
          <a:endParaRPr lang="en-US"/>
        </a:p>
      </dgm:t>
    </dgm:pt>
    <dgm:pt modelId="{38DAA227-82B5-42D1-9742-9089C6FB0249}" type="parTrans" cxnId="{E89BE045-28C3-4B35-9C23-C60472782486}">
      <dgm:prSet/>
      <dgm:spPr/>
      <dgm:t>
        <a:bodyPr/>
        <a:lstStyle/>
        <a:p>
          <a:endParaRPr lang="en-US"/>
        </a:p>
      </dgm:t>
    </dgm:pt>
    <dgm:pt modelId="{A7A4FF12-E855-449C-B3AB-4C2ADB042F45}" type="sibTrans" cxnId="{E89BE045-28C3-4B35-9C23-C60472782486}">
      <dgm:prSet/>
      <dgm:spPr/>
      <dgm:t>
        <a:bodyPr/>
        <a:lstStyle/>
        <a:p>
          <a:endParaRPr lang="en-US"/>
        </a:p>
      </dgm:t>
    </dgm:pt>
    <dgm:pt modelId="{7369AE22-6FAB-444E-8A03-03BBFEE52BBE}" type="pres">
      <dgm:prSet presAssocID="{AD019D01-F97F-4B80-B660-B85D4AB4656E}" presName="linear" presStyleCnt="0">
        <dgm:presLayoutVars>
          <dgm:animLvl val="lvl"/>
          <dgm:resizeHandles val="exact"/>
        </dgm:presLayoutVars>
      </dgm:prSet>
      <dgm:spPr/>
    </dgm:pt>
    <dgm:pt modelId="{F8418459-2391-4188-9ED1-78724554C8B7}" type="pres">
      <dgm:prSet presAssocID="{44563F53-2447-4A43-97BD-D1FEE3912E2D}" presName="parentText" presStyleLbl="node1" presStyleIdx="0" presStyleCnt="7">
        <dgm:presLayoutVars>
          <dgm:chMax val="0"/>
          <dgm:bulletEnabled val="1"/>
        </dgm:presLayoutVars>
      </dgm:prSet>
      <dgm:spPr/>
    </dgm:pt>
    <dgm:pt modelId="{2FCEED02-DF0D-4484-B967-21A5E146249F}" type="pres">
      <dgm:prSet presAssocID="{2C026B66-ECAF-4933-AD4D-98CA5EEB4D52}" presName="spacer" presStyleCnt="0"/>
      <dgm:spPr/>
    </dgm:pt>
    <dgm:pt modelId="{68A1985D-3730-4A49-AF03-02179A5B3155}" type="pres">
      <dgm:prSet presAssocID="{412FEC6A-DF2E-45BE-BB0B-C99FE03F224F}" presName="parentText" presStyleLbl="node1" presStyleIdx="1" presStyleCnt="7">
        <dgm:presLayoutVars>
          <dgm:chMax val="0"/>
          <dgm:bulletEnabled val="1"/>
        </dgm:presLayoutVars>
      </dgm:prSet>
      <dgm:spPr/>
    </dgm:pt>
    <dgm:pt modelId="{F2BEC104-8970-4028-9911-453158770B02}" type="pres">
      <dgm:prSet presAssocID="{EC9B7AD7-6355-41D8-9FD1-9A6F447C00C0}" presName="spacer" presStyleCnt="0"/>
      <dgm:spPr/>
    </dgm:pt>
    <dgm:pt modelId="{A6E4C2C2-D244-4AC5-8007-9422939C1768}" type="pres">
      <dgm:prSet presAssocID="{7950FB52-5F73-46C2-80A8-C79766307302}" presName="parentText" presStyleLbl="node1" presStyleIdx="2" presStyleCnt="7">
        <dgm:presLayoutVars>
          <dgm:chMax val="0"/>
          <dgm:bulletEnabled val="1"/>
        </dgm:presLayoutVars>
      </dgm:prSet>
      <dgm:spPr/>
    </dgm:pt>
    <dgm:pt modelId="{BA79FB41-DD97-4D37-9ABF-BD0D602161BB}" type="pres">
      <dgm:prSet presAssocID="{D43359EE-75DD-4C52-95C7-03278589B82B}" presName="spacer" presStyleCnt="0"/>
      <dgm:spPr/>
    </dgm:pt>
    <dgm:pt modelId="{5B024BD6-2AA1-4235-ADA1-304916B5D23E}" type="pres">
      <dgm:prSet presAssocID="{7F9AF761-5A12-4177-8795-E8201EDD73F3}" presName="parentText" presStyleLbl="node1" presStyleIdx="3" presStyleCnt="7">
        <dgm:presLayoutVars>
          <dgm:chMax val="0"/>
          <dgm:bulletEnabled val="1"/>
        </dgm:presLayoutVars>
      </dgm:prSet>
      <dgm:spPr/>
    </dgm:pt>
    <dgm:pt modelId="{1EAB8F23-F7D6-43A0-8D1F-FFF6C0933811}" type="pres">
      <dgm:prSet presAssocID="{39A27FDC-4666-4444-8FEE-5C4700BE3274}" presName="spacer" presStyleCnt="0"/>
      <dgm:spPr/>
    </dgm:pt>
    <dgm:pt modelId="{23856FCB-7720-41BF-AEC0-299F1EE91DD9}" type="pres">
      <dgm:prSet presAssocID="{7EDD70C0-BCFD-433F-B966-AE5B44B0ED74}" presName="parentText" presStyleLbl="node1" presStyleIdx="4" presStyleCnt="7">
        <dgm:presLayoutVars>
          <dgm:chMax val="0"/>
          <dgm:bulletEnabled val="1"/>
        </dgm:presLayoutVars>
      </dgm:prSet>
      <dgm:spPr/>
    </dgm:pt>
    <dgm:pt modelId="{E941DCBC-DEB3-430A-BE41-646AB7E07C34}" type="pres">
      <dgm:prSet presAssocID="{907ADF2D-60AB-4882-BC43-1715E29B601A}" presName="spacer" presStyleCnt="0"/>
      <dgm:spPr/>
    </dgm:pt>
    <dgm:pt modelId="{5B86F71A-6E6D-4AB3-BB88-FFE466D1ECFD}" type="pres">
      <dgm:prSet presAssocID="{C7E80D14-BE7C-4D0C-B683-4C1A134F0F2A}" presName="parentText" presStyleLbl="node1" presStyleIdx="5" presStyleCnt="7">
        <dgm:presLayoutVars>
          <dgm:chMax val="0"/>
          <dgm:bulletEnabled val="1"/>
        </dgm:presLayoutVars>
      </dgm:prSet>
      <dgm:spPr/>
    </dgm:pt>
    <dgm:pt modelId="{8D3D08B5-41A8-4660-B20A-F7A97AC4E5D8}" type="pres">
      <dgm:prSet presAssocID="{16871B61-C37A-4526-8267-1641DD243903}" presName="spacer" presStyleCnt="0"/>
      <dgm:spPr/>
    </dgm:pt>
    <dgm:pt modelId="{02F62FB0-7F8C-4071-9CC9-BAC094AED8AE}" type="pres">
      <dgm:prSet presAssocID="{29709F0B-EA19-4789-86BB-54C0632D92D7}" presName="parentText" presStyleLbl="node1" presStyleIdx="6" presStyleCnt="7">
        <dgm:presLayoutVars>
          <dgm:chMax val="0"/>
          <dgm:bulletEnabled val="1"/>
        </dgm:presLayoutVars>
      </dgm:prSet>
      <dgm:spPr/>
    </dgm:pt>
  </dgm:ptLst>
  <dgm:cxnLst>
    <dgm:cxn modelId="{CB78200A-9D48-4044-B35E-87681E71A266}" srcId="{AD019D01-F97F-4B80-B660-B85D4AB4656E}" destId="{7EDD70C0-BCFD-433F-B966-AE5B44B0ED74}" srcOrd="4" destOrd="0" parTransId="{AD8A0E05-BE87-4434-9462-BA822DEB1349}" sibTransId="{907ADF2D-60AB-4882-BC43-1715E29B601A}"/>
    <dgm:cxn modelId="{7997861C-D045-4AEE-AD6C-AE922DF31AA3}" srcId="{AD019D01-F97F-4B80-B660-B85D4AB4656E}" destId="{C7E80D14-BE7C-4D0C-B683-4C1A134F0F2A}" srcOrd="5" destOrd="0" parTransId="{9895F453-127C-45F9-8D37-D731B87037C5}" sibTransId="{16871B61-C37A-4526-8267-1641DD243903}"/>
    <dgm:cxn modelId="{56AF3D30-9DFE-48A7-A446-B618B3DBDDA2}" type="presOf" srcId="{44563F53-2447-4A43-97BD-D1FEE3912E2D}" destId="{F8418459-2391-4188-9ED1-78724554C8B7}" srcOrd="0" destOrd="0" presId="urn:microsoft.com/office/officeart/2005/8/layout/vList2"/>
    <dgm:cxn modelId="{E89BE045-28C3-4B35-9C23-C60472782486}" srcId="{AD019D01-F97F-4B80-B660-B85D4AB4656E}" destId="{29709F0B-EA19-4789-86BB-54C0632D92D7}" srcOrd="6" destOrd="0" parTransId="{38DAA227-82B5-42D1-9742-9089C6FB0249}" sibTransId="{A7A4FF12-E855-449C-B3AB-4C2ADB042F45}"/>
    <dgm:cxn modelId="{4D10204B-E657-4B66-B0DB-EDE7F120071E}" srcId="{AD019D01-F97F-4B80-B660-B85D4AB4656E}" destId="{44563F53-2447-4A43-97BD-D1FEE3912E2D}" srcOrd="0" destOrd="0" parTransId="{1759B568-06B2-4386-8F55-6AFDA6541B93}" sibTransId="{2C026B66-ECAF-4933-AD4D-98CA5EEB4D52}"/>
    <dgm:cxn modelId="{A97E9E6B-D66D-4866-94CF-64177191A4BC}" srcId="{AD019D01-F97F-4B80-B660-B85D4AB4656E}" destId="{7950FB52-5F73-46C2-80A8-C79766307302}" srcOrd="2" destOrd="0" parTransId="{4D783D4E-0693-45CF-A115-754395406B9D}" sibTransId="{D43359EE-75DD-4C52-95C7-03278589B82B}"/>
    <dgm:cxn modelId="{BBEE019A-8A38-45F0-AE5B-34C2343BF8DC}" type="presOf" srcId="{412FEC6A-DF2E-45BE-BB0B-C99FE03F224F}" destId="{68A1985D-3730-4A49-AF03-02179A5B3155}" srcOrd="0" destOrd="0" presId="urn:microsoft.com/office/officeart/2005/8/layout/vList2"/>
    <dgm:cxn modelId="{E2E8CD9A-8C59-4EDE-B5B5-7D1D5AAE5382}" type="presOf" srcId="{7F9AF761-5A12-4177-8795-E8201EDD73F3}" destId="{5B024BD6-2AA1-4235-ADA1-304916B5D23E}" srcOrd="0" destOrd="0" presId="urn:microsoft.com/office/officeart/2005/8/layout/vList2"/>
    <dgm:cxn modelId="{8CF0FAAB-9CFC-4DD6-90E2-A7E96AF492BA}" srcId="{AD019D01-F97F-4B80-B660-B85D4AB4656E}" destId="{7F9AF761-5A12-4177-8795-E8201EDD73F3}" srcOrd="3" destOrd="0" parTransId="{D5BC4B67-7F02-4E2F-B6C2-23353B70DBFD}" sibTransId="{39A27FDC-4666-4444-8FEE-5C4700BE3274}"/>
    <dgm:cxn modelId="{9947D7B8-F40A-48ED-B8CE-34C0694CB051}" type="presOf" srcId="{C7E80D14-BE7C-4D0C-B683-4C1A134F0F2A}" destId="{5B86F71A-6E6D-4AB3-BB88-FFE466D1ECFD}" srcOrd="0" destOrd="0" presId="urn:microsoft.com/office/officeart/2005/8/layout/vList2"/>
    <dgm:cxn modelId="{47CE82C5-E000-4E19-AA32-2E57CA5ED524}" type="presOf" srcId="{AD019D01-F97F-4B80-B660-B85D4AB4656E}" destId="{7369AE22-6FAB-444E-8A03-03BBFEE52BBE}" srcOrd="0" destOrd="0" presId="urn:microsoft.com/office/officeart/2005/8/layout/vList2"/>
    <dgm:cxn modelId="{537288CD-9B62-4763-8BA8-5F27786ECD26}" type="presOf" srcId="{7950FB52-5F73-46C2-80A8-C79766307302}" destId="{A6E4C2C2-D244-4AC5-8007-9422939C1768}" srcOrd="0" destOrd="0" presId="urn:microsoft.com/office/officeart/2005/8/layout/vList2"/>
    <dgm:cxn modelId="{BE0613E9-2E73-4C0B-BFF3-12CBE4A2B012}" type="presOf" srcId="{29709F0B-EA19-4789-86BB-54C0632D92D7}" destId="{02F62FB0-7F8C-4071-9CC9-BAC094AED8AE}" srcOrd="0" destOrd="0" presId="urn:microsoft.com/office/officeart/2005/8/layout/vList2"/>
    <dgm:cxn modelId="{579C8CF0-9975-4EE4-AABC-7355ADC52E23}" type="presOf" srcId="{7EDD70C0-BCFD-433F-B966-AE5B44B0ED74}" destId="{23856FCB-7720-41BF-AEC0-299F1EE91DD9}" srcOrd="0" destOrd="0" presId="urn:microsoft.com/office/officeart/2005/8/layout/vList2"/>
    <dgm:cxn modelId="{1428AAF0-2E21-4D0E-A5D4-E792B7211DA9}" srcId="{AD019D01-F97F-4B80-B660-B85D4AB4656E}" destId="{412FEC6A-DF2E-45BE-BB0B-C99FE03F224F}" srcOrd="1" destOrd="0" parTransId="{13EA1659-2859-4356-9DFC-D247B02EDCF3}" sibTransId="{EC9B7AD7-6355-41D8-9FD1-9A6F447C00C0}"/>
    <dgm:cxn modelId="{36005EE0-4E85-47F3-B9B1-54518870C42C}" type="presParOf" srcId="{7369AE22-6FAB-444E-8A03-03BBFEE52BBE}" destId="{F8418459-2391-4188-9ED1-78724554C8B7}" srcOrd="0" destOrd="0" presId="urn:microsoft.com/office/officeart/2005/8/layout/vList2"/>
    <dgm:cxn modelId="{B3BD2C9C-3323-431F-9573-E5844610635D}" type="presParOf" srcId="{7369AE22-6FAB-444E-8A03-03BBFEE52BBE}" destId="{2FCEED02-DF0D-4484-B967-21A5E146249F}" srcOrd="1" destOrd="0" presId="urn:microsoft.com/office/officeart/2005/8/layout/vList2"/>
    <dgm:cxn modelId="{86CBCA8E-6820-4348-B1DE-9599A7F41BBE}" type="presParOf" srcId="{7369AE22-6FAB-444E-8A03-03BBFEE52BBE}" destId="{68A1985D-3730-4A49-AF03-02179A5B3155}" srcOrd="2" destOrd="0" presId="urn:microsoft.com/office/officeart/2005/8/layout/vList2"/>
    <dgm:cxn modelId="{09BFE1B7-9128-46A8-9F12-BF8FE81B24F4}" type="presParOf" srcId="{7369AE22-6FAB-444E-8A03-03BBFEE52BBE}" destId="{F2BEC104-8970-4028-9911-453158770B02}" srcOrd="3" destOrd="0" presId="urn:microsoft.com/office/officeart/2005/8/layout/vList2"/>
    <dgm:cxn modelId="{2E55FBFA-BCCF-4829-935E-167220C1121A}" type="presParOf" srcId="{7369AE22-6FAB-444E-8A03-03BBFEE52BBE}" destId="{A6E4C2C2-D244-4AC5-8007-9422939C1768}" srcOrd="4" destOrd="0" presId="urn:microsoft.com/office/officeart/2005/8/layout/vList2"/>
    <dgm:cxn modelId="{354689ED-78C6-4646-9B54-6C0FD4B25097}" type="presParOf" srcId="{7369AE22-6FAB-444E-8A03-03BBFEE52BBE}" destId="{BA79FB41-DD97-4D37-9ABF-BD0D602161BB}" srcOrd="5" destOrd="0" presId="urn:microsoft.com/office/officeart/2005/8/layout/vList2"/>
    <dgm:cxn modelId="{C9AD6840-955C-48F5-96E1-5A3452730BBD}" type="presParOf" srcId="{7369AE22-6FAB-444E-8A03-03BBFEE52BBE}" destId="{5B024BD6-2AA1-4235-ADA1-304916B5D23E}" srcOrd="6" destOrd="0" presId="urn:microsoft.com/office/officeart/2005/8/layout/vList2"/>
    <dgm:cxn modelId="{4B9FBD19-D218-4CB9-8D2C-A8DF5D3AE288}" type="presParOf" srcId="{7369AE22-6FAB-444E-8A03-03BBFEE52BBE}" destId="{1EAB8F23-F7D6-43A0-8D1F-FFF6C0933811}" srcOrd="7" destOrd="0" presId="urn:microsoft.com/office/officeart/2005/8/layout/vList2"/>
    <dgm:cxn modelId="{7858190D-BF32-4F0F-834A-E63325A01714}" type="presParOf" srcId="{7369AE22-6FAB-444E-8A03-03BBFEE52BBE}" destId="{23856FCB-7720-41BF-AEC0-299F1EE91DD9}" srcOrd="8" destOrd="0" presId="urn:microsoft.com/office/officeart/2005/8/layout/vList2"/>
    <dgm:cxn modelId="{34A9E725-2F12-441D-9A8A-61D8CD5DEC3C}" type="presParOf" srcId="{7369AE22-6FAB-444E-8A03-03BBFEE52BBE}" destId="{E941DCBC-DEB3-430A-BE41-646AB7E07C34}" srcOrd="9" destOrd="0" presId="urn:microsoft.com/office/officeart/2005/8/layout/vList2"/>
    <dgm:cxn modelId="{76813313-465E-4D5E-99DA-757908535AAF}" type="presParOf" srcId="{7369AE22-6FAB-444E-8A03-03BBFEE52BBE}" destId="{5B86F71A-6E6D-4AB3-BB88-FFE466D1ECFD}" srcOrd="10" destOrd="0" presId="urn:microsoft.com/office/officeart/2005/8/layout/vList2"/>
    <dgm:cxn modelId="{32B01463-5A5E-4958-A688-13E829E0178A}" type="presParOf" srcId="{7369AE22-6FAB-444E-8A03-03BBFEE52BBE}" destId="{8D3D08B5-41A8-4660-B20A-F7A97AC4E5D8}" srcOrd="11" destOrd="0" presId="urn:microsoft.com/office/officeart/2005/8/layout/vList2"/>
    <dgm:cxn modelId="{200DF21A-1495-44BF-BD0A-EB44F470B388}" type="presParOf" srcId="{7369AE22-6FAB-444E-8A03-03BBFEE52BBE}" destId="{02F62FB0-7F8C-4071-9CC9-BAC094AED8AE}" srcOrd="1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059BDC0-F615-4ADB-964F-6226F0B8C0E2}" type="doc">
      <dgm:prSet loTypeId="urn:microsoft.com/office/officeart/2005/8/layout/cycle8" loCatId="cycle" qsTypeId="urn:microsoft.com/office/officeart/2005/8/quickstyle/simple1" qsCatId="simple" csTypeId="urn:microsoft.com/office/officeart/2005/8/colors/accent1_2" csCatId="accent1" phldr="1"/>
      <dgm:spPr/>
      <dgm:t>
        <a:bodyPr/>
        <a:lstStyle/>
        <a:p>
          <a:endParaRPr lang="en-US"/>
        </a:p>
      </dgm:t>
    </dgm:pt>
    <dgm:pt modelId="{9D5C71DD-942A-4121-AF37-0F4A48393FBE}">
      <dgm:prSet custT="1"/>
      <dgm:spPr/>
      <dgm:t>
        <a:bodyPr/>
        <a:lstStyle/>
        <a:p>
          <a:r>
            <a:rPr lang="en-US" sz="1400" dirty="0"/>
            <a:t>Resource Allocation</a:t>
          </a:r>
        </a:p>
      </dgm:t>
    </dgm:pt>
    <dgm:pt modelId="{55575A3B-899B-40A4-800D-5F8F169715E0}" type="parTrans" cxnId="{55C84578-2942-470C-BE7E-5547E2D5712C}">
      <dgm:prSet/>
      <dgm:spPr/>
      <dgm:t>
        <a:bodyPr/>
        <a:lstStyle/>
        <a:p>
          <a:endParaRPr lang="en-US"/>
        </a:p>
      </dgm:t>
    </dgm:pt>
    <dgm:pt modelId="{7ABE194B-7A9F-4164-829C-F770E3FFA326}" type="sibTrans" cxnId="{55C84578-2942-470C-BE7E-5547E2D5712C}">
      <dgm:prSet/>
      <dgm:spPr/>
      <dgm:t>
        <a:bodyPr/>
        <a:lstStyle/>
        <a:p>
          <a:endParaRPr lang="en-US"/>
        </a:p>
      </dgm:t>
    </dgm:pt>
    <dgm:pt modelId="{1F699CD5-7FFF-4880-A92D-C97B13EA7A36}">
      <dgm:prSet custT="1"/>
      <dgm:spPr/>
      <dgm:t>
        <a:bodyPr/>
        <a:lstStyle/>
        <a:p>
          <a:r>
            <a:rPr lang="en-US" sz="1400" dirty="0"/>
            <a:t>Professional</a:t>
          </a:r>
          <a:r>
            <a:rPr lang="en-US" sz="1600" dirty="0"/>
            <a:t> </a:t>
          </a:r>
          <a:r>
            <a:rPr lang="en-US" sz="1400" dirty="0"/>
            <a:t>Standards</a:t>
          </a:r>
        </a:p>
      </dgm:t>
    </dgm:pt>
    <dgm:pt modelId="{05C9F14D-AECD-4E31-922E-458D15C70916}" type="parTrans" cxnId="{E1502D3F-C5A4-4445-887F-183BE7569A49}">
      <dgm:prSet/>
      <dgm:spPr/>
      <dgm:t>
        <a:bodyPr/>
        <a:lstStyle/>
        <a:p>
          <a:endParaRPr lang="en-US"/>
        </a:p>
      </dgm:t>
    </dgm:pt>
    <dgm:pt modelId="{87976909-56E9-47E4-B3B9-8958D20E7245}" type="sibTrans" cxnId="{E1502D3F-C5A4-4445-887F-183BE7569A49}">
      <dgm:prSet/>
      <dgm:spPr/>
      <dgm:t>
        <a:bodyPr/>
        <a:lstStyle/>
        <a:p>
          <a:endParaRPr lang="en-US"/>
        </a:p>
      </dgm:t>
    </dgm:pt>
    <dgm:pt modelId="{7998CFE7-FE42-4AF9-A6EC-01A77D9C48D3}">
      <dgm:prSet custT="1"/>
      <dgm:spPr/>
      <dgm:t>
        <a:bodyPr/>
        <a:lstStyle/>
        <a:p>
          <a:r>
            <a:rPr lang="en-GB" sz="1400" dirty="0"/>
            <a:t>Public Safety &amp; Crime Reduction</a:t>
          </a:r>
          <a:endParaRPr lang="en-US" sz="1400" dirty="0"/>
        </a:p>
      </dgm:t>
    </dgm:pt>
    <dgm:pt modelId="{9443542C-0806-47EA-82FC-EE9FC926DBD1}" type="parTrans" cxnId="{40A00031-A572-4A8F-A2DC-A440C24CC905}">
      <dgm:prSet/>
      <dgm:spPr/>
      <dgm:t>
        <a:bodyPr/>
        <a:lstStyle/>
        <a:p>
          <a:endParaRPr lang="en-US"/>
        </a:p>
      </dgm:t>
    </dgm:pt>
    <dgm:pt modelId="{76A6849B-6075-4D00-9DFB-59366B3950D5}" type="sibTrans" cxnId="{40A00031-A572-4A8F-A2DC-A440C24CC905}">
      <dgm:prSet/>
      <dgm:spPr/>
      <dgm:t>
        <a:bodyPr/>
        <a:lstStyle/>
        <a:p>
          <a:endParaRPr lang="en-US"/>
        </a:p>
      </dgm:t>
    </dgm:pt>
    <dgm:pt modelId="{A694D749-BEF7-46A7-BBE9-EEDBE4BC6B03}">
      <dgm:prSet custT="1"/>
      <dgm:spPr/>
      <dgm:t>
        <a:bodyPr/>
        <a:lstStyle/>
        <a:p>
          <a:r>
            <a:rPr lang="en-US" sz="1400" dirty="0"/>
            <a:t>Operational Leadership</a:t>
          </a:r>
        </a:p>
      </dgm:t>
    </dgm:pt>
    <dgm:pt modelId="{49253383-B1AC-4CBF-ACAB-B06159151D67}" type="parTrans" cxnId="{8FC39482-BB98-4E50-8B1A-99CC893E508E}">
      <dgm:prSet/>
      <dgm:spPr/>
      <dgm:t>
        <a:bodyPr/>
        <a:lstStyle/>
        <a:p>
          <a:endParaRPr lang="en-US"/>
        </a:p>
      </dgm:t>
    </dgm:pt>
    <dgm:pt modelId="{0C26E5B4-050B-44C1-87AE-9CBC5252BDCD}" type="sibTrans" cxnId="{8FC39482-BB98-4E50-8B1A-99CC893E508E}">
      <dgm:prSet/>
      <dgm:spPr/>
      <dgm:t>
        <a:bodyPr/>
        <a:lstStyle/>
        <a:p>
          <a:endParaRPr lang="en-US"/>
        </a:p>
      </dgm:t>
    </dgm:pt>
    <dgm:pt modelId="{FFCAC83C-B56D-4BBE-B0C9-F64BAF56B92D}" type="pres">
      <dgm:prSet presAssocID="{A059BDC0-F615-4ADB-964F-6226F0B8C0E2}" presName="compositeShape" presStyleCnt="0">
        <dgm:presLayoutVars>
          <dgm:chMax val="7"/>
          <dgm:dir/>
          <dgm:resizeHandles val="exact"/>
        </dgm:presLayoutVars>
      </dgm:prSet>
      <dgm:spPr/>
    </dgm:pt>
    <dgm:pt modelId="{E2CDB1F9-EC72-4915-8C99-1D4A7B201734}" type="pres">
      <dgm:prSet presAssocID="{A059BDC0-F615-4ADB-964F-6226F0B8C0E2}" presName="wedge1" presStyleLbl="node1" presStyleIdx="0" presStyleCnt="4"/>
      <dgm:spPr/>
    </dgm:pt>
    <dgm:pt modelId="{C8CAEA47-02E3-40D8-8BEE-B33449A64AB8}" type="pres">
      <dgm:prSet presAssocID="{A059BDC0-F615-4ADB-964F-6226F0B8C0E2}" presName="dummy1a" presStyleCnt="0"/>
      <dgm:spPr/>
    </dgm:pt>
    <dgm:pt modelId="{D289C569-6BBD-4C42-A2BD-627A858793CF}" type="pres">
      <dgm:prSet presAssocID="{A059BDC0-F615-4ADB-964F-6226F0B8C0E2}" presName="dummy1b" presStyleCnt="0"/>
      <dgm:spPr/>
    </dgm:pt>
    <dgm:pt modelId="{CDA268BC-11AF-400F-A440-D0E32B5D2E91}" type="pres">
      <dgm:prSet presAssocID="{A059BDC0-F615-4ADB-964F-6226F0B8C0E2}" presName="wedge1Tx" presStyleLbl="node1" presStyleIdx="0" presStyleCnt="4">
        <dgm:presLayoutVars>
          <dgm:chMax val="0"/>
          <dgm:chPref val="0"/>
          <dgm:bulletEnabled val="1"/>
        </dgm:presLayoutVars>
      </dgm:prSet>
      <dgm:spPr/>
    </dgm:pt>
    <dgm:pt modelId="{136A7874-823A-4850-97CD-D5109FC2F3BB}" type="pres">
      <dgm:prSet presAssocID="{A059BDC0-F615-4ADB-964F-6226F0B8C0E2}" presName="wedge2" presStyleLbl="node1" presStyleIdx="1" presStyleCnt="4"/>
      <dgm:spPr/>
    </dgm:pt>
    <dgm:pt modelId="{E9CCDD33-5EF9-4B3B-8D71-FE110FE14A9B}" type="pres">
      <dgm:prSet presAssocID="{A059BDC0-F615-4ADB-964F-6226F0B8C0E2}" presName="dummy2a" presStyleCnt="0"/>
      <dgm:spPr/>
    </dgm:pt>
    <dgm:pt modelId="{FAABB2FB-B6CD-4080-B8AD-5E9FAF434F5A}" type="pres">
      <dgm:prSet presAssocID="{A059BDC0-F615-4ADB-964F-6226F0B8C0E2}" presName="dummy2b" presStyleCnt="0"/>
      <dgm:spPr/>
    </dgm:pt>
    <dgm:pt modelId="{538FFA22-274A-4111-A03A-B65D2E4E2EAA}" type="pres">
      <dgm:prSet presAssocID="{A059BDC0-F615-4ADB-964F-6226F0B8C0E2}" presName="wedge2Tx" presStyleLbl="node1" presStyleIdx="1" presStyleCnt="4">
        <dgm:presLayoutVars>
          <dgm:chMax val="0"/>
          <dgm:chPref val="0"/>
          <dgm:bulletEnabled val="1"/>
        </dgm:presLayoutVars>
      </dgm:prSet>
      <dgm:spPr/>
    </dgm:pt>
    <dgm:pt modelId="{54009CB8-B96B-428B-B1C9-79C534381875}" type="pres">
      <dgm:prSet presAssocID="{A059BDC0-F615-4ADB-964F-6226F0B8C0E2}" presName="wedge3" presStyleLbl="node1" presStyleIdx="2" presStyleCnt="4"/>
      <dgm:spPr/>
    </dgm:pt>
    <dgm:pt modelId="{BB1E6F78-EDAB-4569-A59B-1C4DACAB6563}" type="pres">
      <dgm:prSet presAssocID="{A059BDC0-F615-4ADB-964F-6226F0B8C0E2}" presName="dummy3a" presStyleCnt="0"/>
      <dgm:spPr/>
    </dgm:pt>
    <dgm:pt modelId="{7C175F5A-4A18-4338-9CA8-010B6C182FCD}" type="pres">
      <dgm:prSet presAssocID="{A059BDC0-F615-4ADB-964F-6226F0B8C0E2}" presName="dummy3b" presStyleCnt="0"/>
      <dgm:spPr/>
    </dgm:pt>
    <dgm:pt modelId="{CE948DC8-1977-4519-9C91-CC64FEDB8B76}" type="pres">
      <dgm:prSet presAssocID="{A059BDC0-F615-4ADB-964F-6226F0B8C0E2}" presName="wedge3Tx" presStyleLbl="node1" presStyleIdx="2" presStyleCnt="4">
        <dgm:presLayoutVars>
          <dgm:chMax val="0"/>
          <dgm:chPref val="0"/>
          <dgm:bulletEnabled val="1"/>
        </dgm:presLayoutVars>
      </dgm:prSet>
      <dgm:spPr/>
    </dgm:pt>
    <dgm:pt modelId="{72F02F45-A23F-4445-B614-62C6C0167996}" type="pres">
      <dgm:prSet presAssocID="{A059BDC0-F615-4ADB-964F-6226F0B8C0E2}" presName="wedge4" presStyleLbl="node1" presStyleIdx="3" presStyleCnt="4"/>
      <dgm:spPr/>
    </dgm:pt>
    <dgm:pt modelId="{4251ED4D-3F1B-45BB-B1A6-AA1498CF90F7}" type="pres">
      <dgm:prSet presAssocID="{A059BDC0-F615-4ADB-964F-6226F0B8C0E2}" presName="dummy4a" presStyleCnt="0"/>
      <dgm:spPr/>
    </dgm:pt>
    <dgm:pt modelId="{97606D7E-8DB2-4B79-A402-C316380C56F3}" type="pres">
      <dgm:prSet presAssocID="{A059BDC0-F615-4ADB-964F-6226F0B8C0E2}" presName="dummy4b" presStyleCnt="0"/>
      <dgm:spPr/>
    </dgm:pt>
    <dgm:pt modelId="{29855F11-838C-4549-8192-D377B43FC812}" type="pres">
      <dgm:prSet presAssocID="{A059BDC0-F615-4ADB-964F-6226F0B8C0E2}" presName="wedge4Tx" presStyleLbl="node1" presStyleIdx="3" presStyleCnt="4">
        <dgm:presLayoutVars>
          <dgm:chMax val="0"/>
          <dgm:chPref val="0"/>
          <dgm:bulletEnabled val="1"/>
        </dgm:presLayoutVars>
      </dgm:prSet>
      <dgm:spPr/>
    </dgm:pt>
    <dgm:pt modelId="{FE842E29-6795-44B0-8F5E-ABCB678B5A5F}" type="pres">
      <dgm:prSet presAssocID="{7ABE194B-7A9F-4164-829C-F770E3FFA326}" presName="arrowWedge1" presStyleLbl="fgSibTrans2D1" presStyleIdx="0" presStyleCnt="4"/>
      <dgm:spPr/>
    </dgm:pt>
    <dgm:pt modelId="{A1E4D66C-05AC-4E61-90DF-05F181D32E08}" type="pres">
      <dgm:prSet presAssocID="{87976909-56E9-47E4-B3B9-8958D20E7245}" presName="arrowWedge2" presStyleLbl="fgSibTrans2D1" presStyleIdx="1" presStyleCnt="4"/>
      <dgm:spPr/>
    </dgm:pt>
    <dgm:pt modelId="{B2EBCE8A-2C26-41C0-BD9A-FAD84D6A7DE3}" type="pres">
      <dgm:prSet presAssocID="{76A6849B-6075-4D00-9DFB-59366B3950D5}" presName="arrowWedge3" presStyleLbl="fgSibTrans2D1" presStyleIdx="2" presStyleCnt="4"/>
      <dgm:spPr/>
    </dgm:pt>
    <dgm:pt modelId="{8C035AF7-56E5-4C44-A6ED-FA1FF7A0F60B}" type="pres">
      <dgm:prSet presAssocID="{0C26E5B4-050B-44C1-87AE-9CBC5252BDCD}" presName="arrowWedge4" presStyleLbl="fgSibTrans2D1" presStyleIdx="3" presStyleCnt="4"/>
      <dgm:spPr/>
    </dgm:pt>
  </dgm:ptLst>
  <dgm:cxnLst>
    <dgm:cxn modelId="{40A00031-A572-4A8F-A2DC-A440C24CC905}" srcId="{A059BDC0-F615-4ADB-964F-6226F0B8C0E2}" destId="{7998CFE7-FE42-4AF9-A6EC-01A77D9C48D3}" srcOrd="2" destOrd="0" parTransId="{9443542C-0806-47EA-82FC-EE9FC926DBD1}" sibTransId="{76A6849B-6075-4D00-9DFB-59366B3950D5}"/>
    <dgm:cxn modelId="{E1502D3F-C5A4-4445-887F-183BE7569A49}" srcId="{A059BDC0-F615-4ADB-964F-6226F0B8C0E2}" destId="{1F699CD5-7FFF-4880-A92D-C97B13EA7A36}" srcOrd="1" destOrd="0" parTransId="{05C9F14D-AECD-4E31-922E-458D15C70916}" sibTransId="{87976909-56E9-47E4-B3B9-8958D20E7245}"/>
    <dgm:cxn modelId="{4F96513F-0979-42BD-9C14-2C58FEBD017C}" type="presOf" srcId="{1F699CD5-7FFF-4880-A92D-C97B13EA7A36}" destId="{538FFA22-274A-4111-A03A-B65D2E4E2EAA}" srcOrd="1" destOrd="0" presId="urn:microsoft.com/office/officeart/2005/8/layout/cycle8"/>
    <dgm:cxn modelId="{152F535B-D542-46B6-90A6-5D5E5661B462}" type="presOf" srcId="{7998CFE7-FE42-4AF9-A6EC-01A77D9C48D3}" destId="{54009CB8-B96B-428B-B1C9-79C534381875}" srcOrd="0" destOrd="0" presId="urn:microsoft.com/office/officeart/2005/8/layout/cycle8"/>
    <dgm:cxn modelId="{5548EE71-9902-4CEE-8C5B-1F0E37F1BADE}" type="presOf" srcId="{7998CFE7-FE42-4AF9-A6EC-01A77D9C48D3}" destId="{CE948DC8-1977-4519-9C91-CC64FEDB8B76}" srcOrd="1" destOrd="0" presId="urn:microsoft.com/office/officeart/2005/8/layout/cycle8"/>
    <dgm:cxn modelId="{55C84578-2942-470C-BE7E-5547E2D5712C}" srcId="{A059BDC0-F615-4ADB-964F-6226F0B8C0E2}" destId="{9D5C71DD-942A-4121-AF37-0F4A48393FBE}" srcOrd="0" destOrd="0" parTransId="{55575A3B-899B-40A4-800D-5F8F169715E0}" sibTransId="{7ABE194B-7A9F-4164-829C-F770E3FFA326}"/>
    <dgm:cxn modelId="{8FC39482-BB98-4E50-8B1A-99CC893E508E}" srcId="{A059BDC0-F615-4ADB-964F-6226F0B8C0E2}" destId="{A694D749-BEF7-46A7-BBE9-EEDBE4BC6B03}" srcOrd="3" destOrd="0" parTransId="{49253383-B1AC-4CBF-ACAB-B06159151D67}" sibTransId="{0C26E5B4-050B-44C1-87AE-9CBC5252BDCD}"/>
    <dgm:cxn modelId="{FC991D83-EBD3-4062-8EB1-02966207C15B}" type="presOf" srcId="{1F699CD5-7FFF-4880-A92D-C97B13EA7A36}" destId="{136A7874-823A-4850-97CD-D5109FC2F3BB}" srcOrd="0" destOrd="0" presId="urn:microsoft.com/office/officeart/2005/8/layout/cycle8"/>
    <dgm:cxn modelId="{60CB8294-E961-4429-920A-A371BB5218AD}" type="presOf" srcId="{9D5C71DD-942A-4121-AF37-0F4A48393FBE}" destId="{E2CDB1F9-EC72-4915-8C99-1D4A7B201734}" srcOrd="0" destOrd="0" presId="urn:microsoft.com/office/officeart/2005/8/layout/cycle8"/>
    <dgm:cxn modelId="{99C7019D-A27A-4957-9D0F-A8D23282BAAB}" type="presOf" srcId="{A694D749-BEF7-46A7-BBE9-EEDBE4BC6B03}" destId="{72F02F45-A23F-4445-B614-62C6C0167996}" srcOrd="0" destOrd="0" presId="urn:microsoft.com/office/officeart/2005/8/layout/cycle8"/>
    <dgm:cxn modelId="{881F54B0-320B-44BB-8FD1-73276D6B4959}" type="presOf" srcId="{A694D749-BEF7-46A7-BBE9-EEDBE4BC6B03}" destId="{29855F11-838C-4549-8192-D377B43FC812}" srcOrd="1" destOrd="0" presId="urn:microsoft.com/office/officeart/2005/8/layout/cycle8"/>
    <dgm:cxn modelId="{BB7FE8D5-7216-48D9-8EEC-ECCC02B4AC42}" type="presOf" srcId="{A059BDC0-F615-4ADB-964F-6226F0B8C0E2}" destId="{FFCAC83C-B56D-4BBE-B0C9-F64BAF56B92D}" srcOrd="0" destOrd="0" presId="urn:microsoft.com/office/officeart/2005/8/layout/cycle8"/>
    <dgm:cxn modelId="{20A253F0-5056-430A-867C-509BF90C6125}" type="presOf" srcId="{9D5C71DD-942A-4121-AF37-0F4A48393FBE}" destId="{CDA268BC-11AF-400F-A440-D0E32B5D2E91}" srcOrd="1" destOrd="0" presId="urn:microsoft.com/office/officeart/2005/8/layout/cycle8"/>
    <dgm:cxn modelId="{D3ED7474-4CCD-4C77-8D73-F906C6CD0A90}" type="presParOf" srcId="{FFCAC83C-B56D-4BBE-B0C9-F64BAF56B92D}" destId="{E2CDB1F9-EC72-4915-8C99-1D4A7B201734}" srcOrd="0" destOrd="0" presId="urn:microsoft.com/office/officeart/2005/8/layout/cycle8"/>
    <dgm:cxn modelId="{EABEB7A2-82CF-4818-8A59-CB05796761B2}" type="presParOf" srcId="{FFCAC83C-B56D-4BBE-B0C9-F64BAF56B92D}" destId="{C8CAEA47-02E3-40D8-8BEE-B33449A64AB8}" srcOrd="1" destOrd="0" presId="urn:microsoft.com/office/officeart/2005/8/layout/cycle8"/>
    <dgm:cxn modelId="{0D8BE010-1A69-4467-9A78-780EF1A1279C}" type="presParOf" srcId="{FFCAC83C-B56D-4BBE-B0C9-F64BAF56B92D}" destId="{D289C569-6BBD-4C42-A2BD-627A858793CF}" srcOrd="2" destOrd="0" presId="urn:microsoft.com/office/officeart/2005/8/layout/cycle8"/>
    <dgm:cxn modelId="{F1810FDB-3DF7-48F6-8798-90ADA4106DC3}" type="presParOf" srcId="{FFCAC83C-B56D-4BBE-B0C9-F64BAF56B92D}" destId="{CDA268BC-11AF-400F-A440-D0E32B5D2E91}" srcOrd="3" destOrd="0" presId="urn:microsoft.com/office/officeart/2005/8/layout/cycle8"/>
    <dgm:cxn modelId="{071FD6F4-6CD6-4254-9D54-E0E239F8269F}" type="presParOf" srcId="{FFCAC83C-B56D-4BBE-B0C9-F64BAF56B92D}" destId="{136A7874-823A-4850-97CD-D5109FC2F3BB}" srcOrd="4" destOrd="0" presId="urn:microsoft.com/office/officeart/2005/8/layout/cycle8"/>
    <dgm:cxn modelId="{89673644-6AA7-4C1E-ADFD-B10228B93CAD}" type="presParOf" srcId="{FFCAC83C-B56D-4BBE-B0C9-F64BAF56B92D}" destId="{E9CCDD33-5EF9-4B3B-8D71-FE110FE14A9B}" srcOrd="5" destOrd="0" presId="urn:microsoft.com/office/officeart/2005/8/layout/cycle8"/>
    <dgm:cxn modelId="{5ACE6524-2FEE-44E1-9A66-3516449C3A56}" type="presParOf" srcId="{FFCAC83C-B56D-4BBE-B0C9-F64BAF56B92D}" destId="{FAABB2FB-B6CD-4080-B8AD-5E9FAF434F5A}" srcOrd="6" destOrd="0" presId="urn:microsoft.com/office/officeart/2005/8/layout/cycle8"/>
    <dgm:cxn modelId="{60859303-64CE-481B-8D6D-07A0B41E396F}" type="presParOf" srcId="{FFCAC83C-B56D-4BBE-B0C9-F64BAF56B92D}" destId="{538FFA22-274A-4111-A03A-B65D2E4E2EAA}" srcOrd="7" destOrd="0" presId="urn:microsoft.com/office/officeart/2005/8/layout/cycle8"/>
    <dgm:cxn modelId="{3E0E0206-6AE4-4DED-B426-453F04CF1975}" type="presParOf" srcId="{FFCAC83C-B56D-4BBE-B0C9-F64BAF56B92D}" destId="{54009CB8-B96B-428B-B1C9-79C534381875}" srcOrd="8" destOrd="0" presId="urn:microsoft.com/office/officeart/2005/8/layout/cycle8"/>
    <dgm:cxn modelId="{DF3E8DE3-8CB4-44E2-8A6D-AF5743E14AFA}" type="presParOf" srcId="{FFCAC83C-B56D-4BBE-B0C9-F64BAF56B92D}" destId="{BB1E6F78-EDAB-4569-A59B-1C4DACAB6563}" srcOrd="9" destOrd="0" presId="urn:microsoft.com/office/officeart/2005/8/layout/cycle8"/>
    <dgm:cxn modelId="{1757354E-05F5-46AE-A6E1-7D6D7E09F4ED}" type="presParOf" srcId="{FFCAC83C-B56D-4BBE-B0C9-F64BAF56B92D}" destId="{7C175F5A-4A18-4338-9CA8-010B6C182FCD}" srcOrd="10" destOrd="0" presId="urn:microsoft.com/office/officeart/2005/8/layout/cycle8"/>
    <dgm:cxn modelId="{0ACE6BAC-B3C3-43DB-9C2A-D40B5206D9DD}" type="presParOf" srcId="{FFCAC83C-B56D-4BBE-B0C9-F64BAF56B92D}" destId="{CE948DC8-1977-4519-9C91-CC64FEDB8B76}" srcOrd="11" destOrd="0" presId="urn:microsoft.com/office/officeart/2005/8/layout/cycle8"/>
    <dgm:cxn modelId="{81134D71-9FEC-476E-AA92-B2B27BCBEA4D}" type="presParOf" srcId="{FFCAC83C-B56D-4BBE-B0C9-F64BAF56B92D}" destId="{72F02F45-A23F-4445-B614-62C6C0167996}" srcOrd="12" destOrd="0" presId="urn:microsoft.com/office/officeart/2005/8/layout/cycle8"/>
    <dgm:cxn modelId="{DDCBA939-054E-410D-A9C2-9997D8FA4A20}" type="presParOf" srcId="{FFCAC83C-B56D-4BBE-B0C9-F64BAF56B92D}" destId="{4251ED4D-3F1B-45BB-B1A6-AA1498CF90F7}" srcOrd="13" destOrd="0" presId="urn:microsoft.com/office/officeart/2005/8/layout/cycle8"/>
    <dgm:cxn modelId="{A92E2D11-A325-4A53-9C2C-2FD8F7B32FBA}" type="presParOf" srcId="{FFCAC83C-B56D-4BBE-B0C9-F64BAF56B92D}" destId="{97606D7E-8DB2-4B79-A402-C316380C56F3}" srcOrd="14" destOrd="0" presId="urn:microsoft.com/office/officeart/2005/8/layout/cycle8"/>
    <dgm:cxn modelId="{82D2FA52-452A-4BE4-B8D9-9F4104222B10}" type="presParOf" srcId="{FFCAC83C-B56D-4BBE-B0C9-F64BAF56B92D}" destId="{29855F11-838C-4549-8192-D377B43FC812}" srcOrd="15" destOrd="0" presId="urn:microsoft.com/office/officeart/2005/8/layout/cycle8"/>
    <dgm:cxn modelId="{A9225E4E-7253-4365-886C-446C059BFE3F}" type="presParOf" srcId="{FFCAC83C-B56D-4BBE-B0C9-F64BAF56B92D}" destId="{FE842E29-6795-44B0-8F5E-ABCB678B5A5F}" srcOrd="16" destOrd="0" presId="urn:microsoft.com/office/officeart/2005/8/layout/cycle8"/>
    <dgm:cxn modelId="{B9AFAC20-7D60-4773-B17B-159F04B27274}" type="presParOf" srcId="{FFCAC83C-B56D-4BBE-B0C9-F64BAF56B92D}" destId="{A1E4D66C-05AC-4E61-90DF-05F181D32E08}" srcOrd="17" destOrd="0" presId="urn:microsoft.com/office/officeart/2005/8/layout/cycle8"/>
    <dgm:cxn modelId="{20CB3B84-FE51-426D-949A-213FE064A700}" type="presParOf" srcId="{FFCAC83C-B56D-4BBE-B0C9-F64BAF56B92D}" destId="{B2EBCE8A-2C26-41C0-BD9A-FAD84D6A7DE3}" srcOrd="18" destOrd="0" presId="urn:microsoft.com/office/officeart/2005/8/layout/cycle8"/>
    <dgm:cxn modelId="{CF2FA1DB-F4EB-4B93-B05E-1AC07760F5FB}" type="presParOf" srcId="{FFCAC83C-B56D-4BBE-B0C9-F64BAF56B92D}" destId="{8C035AF7-56E5-4C44-A6ED-FA1FF7A0F60B}" srcOrd="19" destOrd="0" presId="urn:microsoft.com/office/officeart/2005/8/layout/cycle8"/>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059BDC0-F615-4ADB-964F-6226F0B8C0E2}" type="doc">
      <dgm:prSet loTypeId="urn:microsoft.com/office/officeart/2005/8/layout/cycle8" loCatId="cycle" qsTypeId="urn:microsoft.com/office/officeart/2005/8/quickstyle/simple1" qsCatId="simple" csTypeId="urn:microsoft.com/office/officeart/2005/8/colors/accent1_2" csCatId="accent1" phldr="1"/>
      <dgm:spPr/>
      <dgm:t>
        <a:bodyPr/>
        <a:lstStyle/>
        <a:p>
          <a:endParaRPr lang="en-US"/>
        </a:p>
      </dgm:t>
    </dgm:pt>
    <dgm:pt modelId="{9D5C71DD-942A-4121-AF37-0F4A48393FBE}">
      <dgm:prSet custT="1"/>
      <dgm:spPr/>
      <dgm:t>
        <a:bodyPr/>
        <a:lstStyle/>
        <a:p>
          <a:r>
            <a:rPr lang="en-US" sz="1400" dirty="0"/>
            <a:t>Budget Control</a:t>
          </a:r>
        </a:p>
      </dgm:t>
    </dgm:pt>
    <dgm:pt modelId="{55575A3B-899B-40A4-800D-5F8F169715E0}" type="parTrans" cxnId="{55C84578-2942-470C-BE7E-5547E2D5712C}">
      <dgm:prSet/>
      <dgm:spPr/>
      <dgm:t>
        <a:bodyPr/>
        <a:lstStyle/>
        <a:p>
          <a:endParaRPr lang="en-US"/>
        </a:p>
      </dgm:t>
    </dgm:pt>
    <dgm:pt modelId="{7ABE194B-7A9F-4164-829C-F770E3FFA326}" type="sibTrans" cxnId="{55C84578-2942-470C-BE7E-5547E2D5712C}">
      <dgm:prSet/>
      <dgm:spPr/>
      <dgm:t>
        <a:bodyPr/>
        <a:lstStyle/>
        <a:p>
          <a:endParaRPr lang="en-US"/>
        </a:p>
      </dgm:t>
    </dgm:pt>
    <dgm:pt modelId="{1F699CD5-7FFF-4880-A92D-C97B13EA7A36}">
      <dgm:prSet custT="1"/>
      <dgm:spPr/>
      <dgm:t>
        <a:bodyPr/>
        <a:lstStyle/>
        <a:p>
          <a:r>
            <a:rPr lang="en-US" sz="1300" dirty="0"/>
            <a:t>Appointment</a:t>
          </a:r>
        </a:p>
      </dgm:t>
    </dgm:pt>
    <dgm:pt modelId="{05C9F14D-AECD-4E31-922E-458D15C70916}" type="parTrans" cxnId="{E1502D3F-C5A4-4445-887F-183BE7569A49}">
      <dgm:prSet/>
      <dgm:spPr/>
      <dgm:t>
        <a:bodyPr/>
        <a:lstStyle/>
        <a:p>
          <a:endParaRPr lang="en-US"/>
        </a:p>
      </dgm:t>
    </dgm:pt>
    <dgm:pt modelId="{87976909-56E9-47E4-B3B9-8958D20E7245}" type="sibTrans" cxnId="{E1502D3F-C5A4-4445-887F-183BE7569A49}">
      <dgm:prSet/>
      <dgm:spPr/>
      <dgm:t>
        <a:bodyPr/>
        <a:lstStyle/>
        <a:p>
          <a:endParaRPr lang="en-US"/>
        </a:p>
      </dgm:t>
    </dgm:pt>
    <dgm:pt modelId="{7998CFE7-FE42-4AF9-A6EC-01A77D9C48D3}">
      <dgm:prSet custT="1"/>
      <dgm:spPr/>
      <dgm:t>
        <a:bodyPr/>
        <a:lstStyle/>
        <a:p>
          <a:r>
            <a:rPr lang="en-GB" sz="1400" dirty="0"/>
            <a:t>Public Engagement</a:t>
          </a:r>
          <a:endParaRPr lang="en-US" sz="1400" dirty="0"/>
        </a:p>
      </dgm:t>
    </dgm:pt>
    <dgm:pt modelId="{9443542C-0806-47EA-82FC-EE9FC926DBD1}" type="parTrans" cxnId="{40A00031-A572-4A8F-A2DC-A440C24CC905}">
      <dgm:prSet/>
      <dgm:spPr/>
      <dgm:t>
        <a:bodyPr/>
        <a:lstStyle/>
        <a:p>
          <a:endParaRPr lang="en-US"/>
        </a:p>
      </dgm:t>
    </dgm:pt>
    <dgm:pt modelId="{76A6849B-6075-4D00-9DFB-59366B3950D5}" type="sibTrans" cxnId="{40A00031-A572-4A8F-A2DC-A440C24CC905}">
      <dgm:prSet/>
      <dgm:spPr/>
      <dgm:t>
        <a:bodyPr/>
        <a:lstStyle/>
        <a:p>
          <a:endParaRPr lang="en-US"/>
        </a:p>
      </dgm:t>
    </dgm:pt>
    <dgm:pt modelId="{A694D749-BEF7-46A7-BBE9-EEDBE4BC6B03}">
      <dgm:prSet custT="1"/>
      <dgm:spPr/>
      <dgm:t>
        <a:bodyPr/>
        <a:lstStyle/>
        <a:p>
          <a:r>
            <a:rPr lang="en-US" sz="1400" dirty="0"/>
            <a:t>Strategic Oversight</a:t>
          </a:r>
        </a:p>
      </dgm:t>
    </dgm:pt>
    <dgm:pt modelId="{49253383-B1AC-4CBF-ACAB-B06159151D67}" type="parTrans" cxnId="{8FC39482-BB98-4E50-8B1A-99CC893E508E}">
      <dgm:prSet/>
      <dgm:spPr/>
      <dgm:t>
        <a:bodyPr/>
        <a:lstStyle/>
        <a:p>
          <a:endParaRPr lang="en-US"/>
        </a:p>
      </dgm:t>
    </dgm:pt>
    <dgm:pt modelId="{0C26E5B4-050B-44C1-87AE-9CBC5252BDCD}" type="sibTrans" cxnId="{8FC39482-BB98-4E50-8B1A-99CC893E508E}">
      <dgm:prSet/>
      <dgm:spPr/>
      <dgm:t>
        <a:bodyPr/>
        <a:lstStyle/>
        <a:p>
          <a:endParaRPr lang="en-US"/>
        </a:p>
      </dgm:t>
    </dgm:pt>
    <dgm:pt modelId="{FFCAC83C-B56D-4BBE-B0C9-F64BAF56B92D}" type="pres">
      <dgm:prSet presAssocID="{A059BDC0-F615-4ADB-964F-6226F0B8C0E2}" presName="compositeShape" presStyleCnt="0">
        <dgm:presLayoutVars>
          <dgm:chMax val="7"/>
          <dgm:dir/>
          <dgm:resizeHandles val="exact"/>
        </dgm:presLayoutVars>
      </dgm:prSet>
      <dgm:spPr/>
    </dgm:pt>
    <dgm:pt modelId="{E2CDB1F9-EC72-4915-8C99-1D4A7B201734}" type="pres">
      <dgm:prSet presAssocID="{A059BDC0-F615-4ADB-964F-6226F0B8C0E2}" presName="wedge1" presStyleLbl="node1" presStyleIdx="0" presStyleCnt="4"/>
      <dgm:spPr/>
    </dgm:pt>
    <dgm:pt modelId="{C8CAEA47-02E3-40D8-8BEE-B33449A64AB8}" type="pres">
      <dgm:prSet presAssocID="{A059BDC0-F615-4ADB-964F-6226F0B8C0E2}" presName="dummy1a" presStyleCnt="0"/>
      <dgm:spPr/>
    </dgm:pt>
    <dgm:pt modelId="{D289C569-6BBD-4C42-A2BD-627A858793CF}" type="pres">
      <dgm:prSet presAssocID="{A059BDC0-F615-4ADB-964F-6226F0B8C0E2}" presName="dummy1b" presStyleCnt="0"/>
      <dgm:spPr/>
    </dgm:pt>
    <dgm:pt modelId="{CDA268BC-11AF-400F-A440-D0E32B5D2E91}" type="pres">
      <dgm:prSet presAssocID="{A059BDC0-F615-4ADB-964F-6226F0B8C0E2}" presName="wedge1Tx" presStyleLbl="node1" presStyleIdx="0" presStyleCnt="4">
        <dgm:presLayoutVars>
          <dgm:chMax val="0"/>
          <dgm:chPref val="0"/>
          <dgm:bulletEnabled val="1"/>
        </dgm:presLayoutVars>
      </dgm:prSet>
      <dgm:spPr/>
    </dgm:pt>
    <dgm:pt modelId="{136A7874-823A-4850-97CD-D5109FC2F3BB}" type="pres">
      <dgm:prSet presAssocID="{A059BDC0-F615-4ADB-964F-6226F0B8C0E2}" presName="wedge2" presStyleLbl="node1" presStyleIdx="1" presStyleCnt="4"/>
      <dgm:spPr/>
    </dgm:pt>
    <dgm:pt modelId="{E9CCDD33-5EF9-4B3B-8D71-FE110FE14A9B}" type="pres">
      <dgm:prSet presAssocID="{A059BDC0-F615-4ADB-964F-6226F0B8C0E2}" presName="dummy2a" presStyleCnt="0"/>
      <dgm:spPr/>
    </dgm:pt>
    <dgm:pt modelId="{FAABB2FB-B6CD-4080-B8AD-5E9FAF434F5A}" type="pres">
      <dgm:prSet presAssocID="{A059BDC0-F615-4ADB-964F-6226F0B8C0E2}" presName="dummy2b" presStyleCnt="0"/>
      <dgm:spPr/>
    </dgm:pt>
    <dgm:pt modelId="{538FFA22-274A-4111-A03A-B65D2E4E2EAA}" type="pres">
      <dgm:prSet presAssocID="{A059BDC0-F615-4ADB-964F-6226F0B8C0E2}" presName="wedge2Tx" presStyleLbl="node1" presStyleIdx="1" presStyleCnt="4">
        <dgm:presLayoutVars>
          <dgm:chMax val="0"/>
          <dgm:chPref val="0"/>
          <dgm:bulletEnabled val="1"/>
        </dgm:presLayoutVars>
      </dgm:prSet>
      <dgm:spPr/>
    </dgm:pt>
    <dgm:pt modelId="{54009CB8-B96B-428B-B1C9-79C534381875}" type="pres">
      <dgm:prSet presAssocID="{A059BDC0-F615-4ADB-964F-6226F0B8C0E2}" presName="wedge3" presStyleLbl="node1" presStyleIdx="2" presStyleCnt="4"/>
      <dgm:spPr/>
    </dgm:pt>
    <dgm:pt modelId="{BB1E6F78-EDAB-4569-A59B-1C4DACAB6563}" type="pres">
      <dgm:prSet presAssocID="{A059BDC0-F615-4ADB-964F-6226F0B8C0E2}" presName="dummy3a" presStyleCnt="0"/>
      <dgm:spPr/>
    </dgm:pt>
    <dgm:pt modelId="{7C175F5A-4A18-4338-9CA8-010B6C182FCD}" type="pres">
      <dgm:prSet presAssocID="{A059BDC0-F615-4ADB-964F-6226F0B8C0E2}" presName="dummy3b" presStyleCnt="0"/>
      <dgm:spPr/>
    </dgm:pt>
    <dgm:pt modelId="{CE948DC8-1977-4519-9C91-CC64FEDB8B76}" type="pres">
      <dgm:prSet presAssocID="{A059BDC0-F615-4ADB-964F-6226F0B8C0E2}" presName="wedge3Tx" presStyleLbl="node1" presStyleIdx="2" presStyleCnt="4">
        <dgm:presLayoutVars>
          <dgm:chMax val="0"/>
          <dgm:chPref val="0"/>
          <dgm:bulletEnabled val="1"/>
        </dgm:presLayoutVars>
      </dgm:prSet>
      <dgm:spPr/>
    </dgm:pt>
    <dgm:pt modelId="{72F02F45-A23F-4445-B614-62C6C0167996}" type="pres">
      <dgm:prSet presAssocID="{A059BDC0-F615-4ADB-964F-6226F0B8C0E2}" presName="wedge4" presStyleLbl="node1" presStyleIdx="3" presStyleCnt="4"/>
      <dgm:spPr/>
    </dgm:pt>
    <dgm:pt modelId="{4251ED4D-3F1B-45BB-B1A6-AA1498CF90F7}" type="pres">
      <dgm:prSet presAssocID="{A059BDC0-F615-4ADB-964F-6226F0B8C0E2}" presName="dummy4a" presStyleCnt="0"/>
      <dgm:spPr/>
    </dgm:pt>
    <dgm:pt modelId="{97606D7E-8DB2-4B79-A402-C316380C56F3}" type="pres">
      <dgm:prSet presAssocID="{A059BDC0-F615-4ADB-964F-6226F0B8C0E2}" presName="dummy4b" presStyleCnt="0"/>
      <dgm:spPr/>
    </dgm:pt>
    <dgm:pt modelId="{29855F11-838C-4549-8192-D377B43FC812}" type="pres">
      <dgm:prSet presAssocID="{A059BDC0-F615-4ADB-964F-6226F0B8C0E2}" presName="wedge4Tx" presStyleLbl="node1" presStyleIdx="3" presStyleCnt="4">
        <dgm:presLayoutVars>
          <dgm:chMax val="0"/>
          <dgm:chPref val="0"/>
          <dgm:bulletEnabled val="1"/>
        </dgm:presLayoutVars>
      </dgm:prSet>
      <dgm:spPr/>
    </dgm:pt>
    <dgm:pt modelId="{FE842E29-6795-44B0-8F5E-ABCB678B5A5F}" type="pres">
      <dgm:prSet presAssocID="{7ABE194B-7A9F-4164-829C-F770E3FFA326}" presName="arrowWedge1" presStyleLbl="fgSibTrans2D1" presStyleIdx="0" presStyleCnt="4"/>
      <dgm:spPr/>
    </dgm:pt>
    <dgm:pt modelId="{A1E4D66C-05AC-4E61-90DF-05F181D32E08}" type="pres">
      <dgm:prSet presAssocID="{87976909-56E9-47E4-B3B9-8958D20E7245}" presName="arrowWedge2" presStyleLbl="fgSibTrans2D1" presStyleIdx="1" presStyleCnt="4" custLinFactNeighborX="2011" custLinFactNeighborY="804"/>
      <dgm:spPr/>
    </dgm:pt>
    <dgm:pt modelId="{B2EBCE8A-2C26-41C0-BD9A-FAD84D6A7DE3}" type="pres">
      <dgm:prSet presAssocID="{76A6849B-6075-4D00-9DFB-59366B3950D5}" presName="arrowWedge3" presStyleLbl="fgSibTrans2D1" presStyleIdx="2" presStyleCnt="4"/>
      <dgm:spPr/>
    </dgm:pt>
    <dgm:pt modelId="{8C035AF7-56E5-4C44-A6ED-FA1FF7A0F60B}" type="pres">
      <dgm:prSet presAssocID="{0C26E5B4-050B-44C1-87AE-9CBC5252BDCD}" presName="arrowWedge4" presStyleLbl="fgSibTrans2D1" presStyleIdx="3" presStyleCnt="4"/>
      <dgm:spPr/>
    </dgm:pt>
  </dgm:ptLst>
  <dgm:cxnLst>
    <dgm:cxn modelId="{40A00031-A572-4A8F-A2DC-A440C24CC905}" srcId="{A059BDC0-F615-4ADB-964F-6226F0B8C0E2}" destId="{7998CFE7-FE42-4AF9-A6EC-01A77D9C48D3}" srcOrd="2" destOrd="0" parTransId="{9443542C-0806-47EA-82FC-EE9FC926DBD1}" sibTransId="{76A6849B-6075-4D00-9DFB-59366B3950D5}"/>
    <dgm:cxn modelId="{E1502D3F-C5A4-4445-887F-183BE7569A49}" srcId="{A059BDC0-F615-4ADB-964F-6226F0B8C0E2}" destId="{1F699CD5-7FFF-4880-A92D-C97B13EA7A36}" srcOrd="1" destOrd="0" parTransId="{05C9F14D-AECD-4E31-922E-458D15C70916}" sibTransId="{87976909-56E9-47E4-B3B9-8958D20E7245}"/>
    <dgm:cxn modelId="{4F96513F-0979-42BD-9C14-2C58FEBD017C}" type="presOf" srcId="{1F699CD5-7FFF-4880-A92D-C97B13EA7A36}" destId="{538FFA22-274A-4111-A03A-B65D2E4E2EAA}" srcOrd="1" destOrd="0" presId="urn:microsoft.com/office/officeart/2005/8/layout/cycle8"/>
    <dgm:cxn modelId="{152F535B-D542-46B6-90A6-5D5E5661B462}" type="presOf" srcId="{7998CFE7-FE42-4AF9-A6EC-01A77D9C48D3}" destId="{54009CB8-B96B-428B-B1C9-79C534381875}" srcOrd="0" destOrd="0" presId="urn:microsoft.com/office/officeart/2005/8/layout/cycle8"/>
    <dgm:cxn modelId="{5548EE71-9902-4CEE-8C5B-1F0E37F1BADE}" type="presOf" srcId="{7998CFE7-FE42-4AF9-A6EC-01A77D9C48D3}" destId="{CE948DC8-1977-4519-9C91-CC64FEDB8B76}" srcOrd="1" destOrd="0" presId="urn:microsoft.com/office/officeart/2005/8/layout/cycle8"/>
    <dgm:cxn modelId="{55C84578-2942-470C-BE7E-5547E2D5712C}" srcId="{A059BDC0-F615-4ADB-964F-6226F0B8C0E2}" destId="{9D5C71DD-942A-4121-AF37-0F4A48393FBE}" srcOrd="0" destOrd="0" parTransId="{55575A3B-899B-40A4-800D-5F8F169715E0}" sibTransId="{7ABE194B-7A9F-4164-829C-F770E3FFA326}"/>
    <dgm:cxn modelId="{8FC39482-BB98-4E50-8B1A-99CC893E508E}" srcId="{A059BDC0-F615-4ADB-964F-6226F0B8C0E2}" destId="{A694D749-BEF7-46A7-BBE9-EEDBE4BC6B03}" srcOrd="3" destOrd="0" parTransId="{49253383-B1AC-4CBF-ACAB-B06159151D67}" sibTransId="{0C26E5B4-050B-44C1-87AE-9CBC5252BDCD}"/>
    <dgm:cxn modelId="{FC991D83-EBD3-4062-8EB1-02966207C15B}" type="presOf" srcId="{1F699CD5-7FFF-4880-A92D-C97B13EA7A36}" destId="{136A7874-823A-4850-97CD-D5109FC2F3BB}" srcOrd="0" destOrd="0" presId="urn:microsoft.com/office/officeart/2005/8/layout/cycle8"/>
    <dgm:cxn modelId="{60CB8294-E961-4429-920A-A371BB5218AD}" type="presOf" srcId="{9D5C71DD-942A-4121-AF37-0F4A48393FBE}" destId="{E2CDB1F9-EC72-4915-8C99-1D4A7B201734}" srcOrd="0" destOrd="0" presId="urn:microsoft.com/office/officeart/2005/8/layout/cycle8"/>
    <dgm:cxn modelId="{99C7019D-A27A-4957-9D0F-A8D23282BAAB}" type="presOf" srcId="{A694D749-BEF7-46A7-BBE9-EEDBE4BC6B03}" destId="{72F02F45-A23F-4445-B614-62C6C0167996}" srcOrd="0" destOrd="0" presId="urn:microsoft.com/office/officeart/2005/8/layout/cycle8"/>
    <dgm:cxn modelId="{881F54B0-320B-44BB-8FD1-73276D6B4959}" type="presOf" srcId="{A694D749-BEF7-46A7-BBE9-EEDBE4BC6B03}" destId="{29855F11-838C-4549-8192-D377B43FC812}" srcOrd="1" destOrd="0" presId="urn:microsoft.com/office/officeart/2005/8/layout/cycle8"/>
    <dgm:cxn modelId="{BB7FE8D5-7216-48D9-8EEC-ECCC02B4AC42}" type="presOf" srcId="{A059BDC0-F615-4ADB-964F-6226F0B8C0E2}" destId="{FFCAC83C-B56D-4BBE-B0C9-F64BAF56B92D}" srcOrd="0" destOrd="0" presId="urn:microsoft.com/office/officeart/2005/8/layout/cycle8"/>
    <dgm:cxn modelId="{20A253F0-5056-430A-867C-509BF90C6125}" type="presOf" srcId="{9D5C71DD-942A-4121-AF37-0F4A48393FBE}" destId="{CDA268BC-11AF-400F-A440-D0E32B5D2E91}" srcOrd="1" destOrd="0" presId="urn:microsoft.com/office/officeart/2005/8/layout/cycle8"/>
    <dgm:cxn modelId="{D3ED7474-4CCD-4C77-8D73-F906C6CD0A90}" type="presParOf" srcId="{FFCAC83C-B56D-4BBE-B0C9-F64BAF56B92D}" destId="{E2CDB1F9-EC72-4915-8C99-1D4A7B201734}" srcOrd="0" destOrd="0" presId="urn:microsoft.com/office/officeart/2005/8/layout/cycle8"/>
    <dgm:cxn modelId="{EABEB7A2-82CF-4818-8A59-CB05796761B2}" type="presParOf" srcId="{FFCAC83C-B56D-4BBE-B0C9-F64BAF56B92D}" destId="{C8CAEA47-02E3-40D8-8BEE-B33449A64AB8}" srcOrd="1" destOrd="0" presId="urn:microsoft.com/office/officeart/2005/8/layout/cycle8"/>
    <dgm:cxn modelId="{0D8BE010-1A69-4467-9A78-780EF1A1279C}" type="presParOf" srcId="{FFCAC83C-B56D-4BBE-B0C9-F64BAF56B92D}" destId="{D289C569-6BBD-4C42-A2BD-627A858793CF}" srcOrd="2" destOrd="0" presId="urn:microsoft.com/office/officeart/2005/8/layout/cycle8"/>
    <dgm:cxn modelId="{F1810FDB-3DF7-48F6-8798-90ADA4106DC3}" type="presParOf" srcId="{FFCAC83C-B56D-4BBE-B0C9-F64BAF56B92D}" destId="{CDA268BC-11AF-400F-A440-D0E32B5D2E91}" srcOrd="3" destOrd="0" presId="urn:microsoft.com/office/officeart/2005/8/layout/cycle8"/>
    <dgm:cxn modelId="{071FD6F4-6CD6-4254-9D54-E0E239F8269F}" type="presParOf" srcId="{FFCAC83C-B56D-4BBE-B0C9-F64BAF56B92D}" destId="{136A7874-823A-4850-97CD-D5109FC2F3BB}" srcOrd="4" destOrd="0" presId="urn:microsoft.com/office/officeart/2005/8/layout/cycle8"/>
    <dgm:cxn modelId="{89673644-6AA7-4C1E-ADFD-B10228B93CAD}" type="presParOf" srcId="{FFCAC83C-B56D-4BBE-B0C9-F64BAF56B92D}" destId="{E9CCDD33-5EF9-4B3B-8D71-FE110FE14A9B}" srcOrd="5" destOrd="0" presId="urn:microsoft.com/office/officeart/2005/8/layout/cycle8"/>
    <dgm:cxn modelId="{5ACE6524-2FEE-44E1-9A66-3516449C3A56}" type="presParOf" srcId="{FFCAC83C-B56D-4BBE-B0C9-F64BAF56B92D}" destId="{FAABB2FB-B6CD-4080-B8AD-5E9FAF434F5A}" srcOrd="6" destOrd="0" presId="urn:microsoft.com/office/officeart/2005/8/layout/cycle8"/>
    <dgm:cxn modelId="{60859303-64CE-481B-8D6D-07A0B41E396F}" type="presParOf" srcId="{FFCAC83C-B56D-4BBE-B0C9-F64BAF56B92D}" destId="{538FFA22-274A-4111-A03A-B65D2E4E2EAA}" srcOrd="7" destOrd="0" presId="urn:microsoft.com/office/officeart/2005/8/layout/cycle8"/>
    <dgm:cxn modelId="{3E0E0206-6AE4-4DED-B426-453F04CF1975}" type="presParOf" srcId="{FFCAC83C-B56D-4BBE-B0C9-F64BAF56B92D}" destId="{54009CB8-B96B-428B-B1C9-79C534381875}" srcOrd="8" destOrd="0" presId="urn:microsoft.com/office/officeart/2005/8/layout/cycle8"/>
    <dgm:cxn modelId="{DF3E8DE3-8CB4-44E2-8A6D-AF5743E14AFA}" type="presParOf" srcId="{FFCAC83C-B56D-4BBE-B0C9-F64BAF56B92D}" destId="{BB1E6F78-EDAB-4569-A59B-1C4DACAB6563}" srcOrd="9" destOrd="0" presId="urn:microsoft.com/office/officeart/2005/8/layout/cycle8"/>
    <dgm:cxn modelId="{1757354E-05F5-46AE-A6E1-7D6D7E09F4ED}" type="presParOf" srcId="{FFCAC83C-B56D-4BBE-B0C9-F64BAF56B92D}" destId="{7C175F5A-4A18-4338-9CA8-010B6C182FCD}" srcOrd="10" destOrd="0" presId="urn:microsoft.com/office/officeart/2005/8/layout/cycle8"/>
    <dgm:cxn modelId="{0ACE6BAC-B3C3-43DB-9C2A-D40B5206D9DD}" type="presParOf" srcId="{FFCAC83C-B56D-4BBE-B0C9-F64BAF56B92D}" destId="{CE948DC8-1977-4519-9C91-CC64FEDB8B76}" srcOrd="11" destOrd="0" presId="urn:microsoft.com/office/officeart/2005/8/layout/cycle8"/>
    <dgm:cxn modelId="{81134D71-9FEC-476E-AA92-B2B27BCBEA4D}" type="presParOf" srcId="{FFCAC83C-B56D-4BBE-B0C9-F64BAF56B92D}" destId="{72F02F45-A23F-4445-B614-62C6C0167996}" srcOrd="12" destOrd="0" presId="urn:microsoft.com/office/officeart/2005/8/layout/cycle8"/>
    <dgm:cxn modelId="{DDCBA939-054E-410D-A9C2-9997D8FA4A20}" type="presParOf" srcId="{FFCAC83C-B56D-4BBE-B0C9-F64BAF56B92D}" destId="{4251ED4D-3F1B-45BB-B1A6-AA1498CF90F7}" srcOrd="13" destOrd="0" presId="urn:microsoft.com/office/officeart/2005/8/layout/cycle8"/>
    <dgm:cxn modelId="{A92E2D11-A325-4A53-9C2C-2FD8F7B32FBA}" type="presParOf" srcId="{FFCAC83C-B56D-4BBE-B0C9-F64BAF56B92D}" destId="{97606D7E-8DB2-4B79-A402-C316380C56F3}" srcOrd="14" destOrd="0" presId="urn:microsoft.com/office/officeart/2005/8/layout/cycle8"/>
    <dgm:cxn modelId="{82D2FA52-452A-4BE4-B8D9-9F4104222B10}" type="presParOf" srcId="{FFCAC83C-B56D-4BBE-B0C9-F64BAF56B92D}" destId="{29855F11-838C-4549-8192-D377B43FC812}" srcOrd="15" destOrd="0" presId="urn:microsoft.com/office/officeart/2005/8/layout/cycle8"/>
    <dgm:cxn modelId="{A9225E4E-7253-4365-886C-446C059BFE3F}" type="presParOf" srcId="{FFCAC83C-B56D-4BBE-B0C9-F64BAF56B92D}" destId="{FE842E29-6795-44B0-8F5E-ABCB678B5A5F}" srcOrd="16" destOrd="0" presId="urn:microsoft.com/office/officeart/2005/8/layout/cycle8"/>
    <dgm:cxn modelId="{B9AFAC20-7D60-4773-B17B-159F04B27274}" type="presParOf" srcId="{FFCAC83C-B56D-4BBE-B0C9-F64BAF56B92D}" destId="{A1E4D66C-05AC-4E61-90DF-05F181D32E08}" srcOrd="17" destOrd="0" presId="urn:microsoft.com/office/officeart/2005/8/layout/cycle8"/>
    <dgm:cxn modelId="{20CB3B84-FE51-426D-949A-213FE064A700}" type="presParOf" srcId="{FFCAC83C-B56D-4BBE-B0C9-F64BAF56B92D}" destId="{B2EBCE8A-2C26-41C0-BD9A-FAD84D6A7DE3}" srcOrd="18" destOrd="0" presId="urn:microsoft.com/office/officeart/2005/8/layout/cycle8"/>
    <dgm:cxn modelId="{CF2FA1DB-F4EB-4B93-B05E-1AC07760F5FB}" type="presParOf" srcId="{FFCAC83C-B56D-4BBE-B0C9-F64BAF56B92D}" destId="{8C035AF7-56E5-4C44-A6ED-FA1FF7A0F60B}" srcOrd="19" destOrd="0" presId="urn:microsoft.com/office/officeart/2005/8/layout/cycle8"/>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643FFA-4E45-4136-AF4E-612BBC2ADA47}">
      <dsp:nvSpPr>
        <dsp:cNvPr id="0" name=""/>
        <dsp:cNvSpPr/>
      </dsp:nvSpPr>
      <dsp:spPr>
        <a:xfrm>
          <a:off x="0" y="1894"/>
          <a:ext cx="3851122" cy="0"/>
        </a:xfrm>
        <a:prstGeom prst="line">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w="12700" cap="rnd" cmpd="sng" algn="ctr">
          <a:solidFill>
            <a:schemeClr val="accent5">
              <a:hueOff val="0"/>
              <a:satOff val="0"/>
              <a:lumOff val="0"/>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A31FB73D-E80E-48AF-933D-82F96E4F14F6}">
      <dsp:nvSpPr>
        <dsp:cNvPr id="0" name=""/>
        <dsp:cNvSpPr/>
      </dsp:nvSpPr>
      <dsp:spPr>
        <a:xfrm>
          <a:off x="0" y="1894"/>
          <a:ext cx="3851122" cy="1292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t>National Level</a:t>
          </a:r>
          <a:endParaRPr lang="en-US" sz="4000" kern="1200" dirty="0"/>
        </a:p>
      </dsp:txBody>
      <dsp:txXfrm>
        <a:off x="0" y="1894"/>
        <a:ext cx="3851122" cy="1292327"/>
      </dsp:txXfrm>
    </dsp:sp>
    <dsp:sp modelId="{39790C25-DB1A-40BB-ABA8-2798115FFEA4}">
      <dsp:nvSpPr>
        <dsp:cNvPr id="0" name=""/>
        <dsp:cNvSpPr/>
      </dsp:nvSpPr>
      <dsp:spPr>
        <a:xfrm>
          <a:off x="0" y="1294222"/>
          <a:ext cx="3851122" cy="0"/>
        </a:xfrm>
        <a:prstGeom prst="line">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w="12700" cap="rnd" cmpd="sng" algn="ctr">
          <a:solidFill>
            <a:schemeClr val="accent5">
              <a:hueOff val="0"/>
              <a:satOff val="0"/>
              <a:lumOff val="0"/>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51539C5E-EE5E-483E-97F1-63D9981A0543}">
      <dsp:nvSpPr>
        <dsp:cNvPr id="0" name=""/>
        <dsp:cNvSpPr/>
      </dsp:nvSpPr>
      <dsp:spPr>
        <a:xfrm>
          <a:off x="0" y="1294222"/>
          <a:ext cx="3851122" cy="1292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t>Regional Level </a:t>
          </a:r>
          <a:endParaRPr lang="en-US" sz="4000" kern="1200" dirty="0"/>
        </a:p>
      </dsp:txBody>
      <dsp:txXfrm>
        <a:off x="0" y="1294222"/>
        <a:ext cx="3851122" cy="1292327"/>
      </dsp:txXfrm>
    </dsp:sp>
    <dsp:sp modelId="{52A01B4A-0010-4B91-88B6-9D63A6012D11}">
      <dsp:nvSpPr>
        <dsp:cNvPr id="0" name=""/>
        <dsp:cNvSpPr/>
      </dsp:nvSpPr>
      <dsp:spPr>
        <a:xfrm>
          <a:off x="0" y="2586550"/>
          <a:ext cx="3851122" cy="0"/>
        </a:xfrm>
        <a:prstGeom prst="line">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w="12700" cap="rnd" cmpd="sng" algn="ctr">
          <a:solidFill>
            <a:schemeClr val="accent5">
              <a:hueOff val="0"/>
              <a:satOff val="0"/>
              <a:lumOff val="0"/>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B642EE3A-78FF-4037-8BC6-375FF837B3A5}">
      <dsp:nvSpPr>
        <dsp:cNvPr id="0" name=""/>
        <dsp:cNvSpPr/>
      </dsp:nvSpPr>
      <dsp:spPr>
        <a:xfrm>
          <a:off x="0" y="2586550"/>
          <a:ext cx="3851122" cy="1292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t>Local Level</a:t>
          </a:r>
          <a:endParaRPr lang="en-US" sz="4000" kern="1200" dirty="0"/>
        </a:p>
      </dsp:txBody>
      <dsp:txXfrm>
        <a:off x="0" y="2586550"/>
        <a:ext cx="3851122" cy="12923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EA966D-F03C-4925-ADA2-D28DA467EDE1}">
      <dsp:nvSpPr>
        <dsp:cNvPr id="0" name=""/>
        <dsp:cNvSpPr/>
      </dsp:nvSpPr>
      <dsp:spPr>
        <a:xfrm>
          <a:off x="745987" y="1082018"/>
          <a:ext cx="919942" cy="9199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6FF14DB-5176-4CBC-B984-FCD956199BF9}">
      <dsp:nvSpPr>
        <dsp:cNvPr id="0" name=""/>
        <dsp:cNvSpPr/>
      </dsp:nvSpPr>
      <dsp:spPr>
        <a:xfrm>
          <a:off x="183800" y="2291463"/>
          <a:ext cx="204431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dirty="0"/>
            <a:t>Policy Framework &amp; Strategic Direction</a:t>
          </a:r>
          <a:endParaRPr lang="en-US" sz="1800" kern="1200" dirty="0"/>
        </a:p>
      </dsp:txBody>
      <dsp:txXfrm>
        <a:off x="183800" y="2291463"/>
        <a:ext cx="2044316" cy="720000"/>
      </dsp:txXfrm>
    </dsp:sp>
    <dsp:sp modelId="{BA2F5C4E-277E-48F5-988C-32483ECC084A}">
      <dsp:nvSpPr>
        <dsp:cNvPr id="0" name=""/>
        <dsp:cNvSpPr/>
      </dsp:nvSpPr>
      <dsp:spPr>
        <a:xfrm>
          <a:off x="3148059" y="1082018"/>
          <a:ext cx="919942" cy="9199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939C857-984F-4E31-90CC-F849BC5E8801}">
      <dsp:nvSpPr>
        <dsp:cNvPr id="0" name=""/>
        <dsp:cNvSpPr/>
      </dsp:nvSpPr>
      <dsp:spPr>
        <a:xfrm>
          <a:off x="2585872" y="2291463"/>
          <a:ext cx="204431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Funding Allocation &amp; Resource Distribution</a:t>
          </a:r>
          <a:endParaRPr lang="en-US" sz="1800" kern="1200"/>
        </a:p>
      </dsp:txBody>
      <dsp:txXfrm>
        <a:off x="2585872" y="2291463"/>
        <a:ext cx="2044316" cy="720000"/>
      </dsp:txXfrm>
    </dsp:sp>
    <dsp:sp modelId="{31B9AC7E-990F-4DAE-8691-C2767D36FF54}">
      <dsp:nvSpPr>
        <dsp:cNvPr id="0" name=""/>
        <dsp:cNvSpPr/>
      </dsp:nvSpPr>
      <dsp:spPr>
        <a:xfrm>
          <a:off x="5550131" y="1082018"/>
          <a:ext cx="919942" cy="91994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B8F6B8D-8E1A-4097-B14A-84414EB9BFC1}">
      <dsp:nvSpPr>
        <dsp:cNvPr id="0" name=""/>
        <dsp:cNvSpPr/>
      </dsp:nvSpPr>
      <dsp:spPr>
        <a:xfrm>
          <a:off x="4987944" y="2291463"/>
          <a:ext cx="204431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Public Trust &amp; Accountability</a:t>
          </a:r>
          <a:endParaRPr lang="en-US" sz="1800" kern="1200"/>
        </a:p>
      </dsp:txBody>
      <dsp:txXfrm>
        <a:off x="4987944" y="2291463"/>
        <a:ext cx="2044316" cy="720000"/>
      </dsp:txXfrm>
    </dsp:sp>
    <dsp:sp modelId="{7CCAB1B1-8BC5-4318-92D9-BA6780F09762}">
      <dsp:nvSpPr>
        <dsp:cNvPr id="0" name=""/>
        <dsp:cNvSpPr/>
      </dsp:nvSpPr>
      <dsp:spPr>
        <a:xfrm>
          <a:off x="7952203" y="1082018"/>
          <a:ext cx="919942" cy="91994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6AB46E2-5FFD-492A-A4A3-7A41886169DB}">
      <dsp:nvSpPr>
        <dsp:cNvPr id="0" name=""/>
        <dsp:cNvSpPr/>
      </dsp:nvSpPr>
      <dsp:spPr>
        <a:xfrm>
          <a:off x="7390016" y="2291463"/>
          <a:ext cx="204431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Regulatory &amp; Legislative Challenges </a:t>
          </a:r>
          <a:endParaRPr lang="en-US" sz="1800" kern="1200"/>
        </a:p>
      </dsp:txBody>
      <dsp:txXfrm>
        <a:off x="7390016" y="2291463"/>
        <a:ext cx="2044316"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418459-2391-4188-9ED1-78724554C8B7}">
      <dsp:nvSpPr>
        <dsp:cNvPr id="0" name=""/>
        <dsp:cNvSpPr/>
      </dsp:nvSpPr>
      <dsp:spPr>
        <a:xfrm>
          <a:off x="0" y="135750"/>
          <a:ext cx="6628804" cy="6084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Legislative Changes and Policymaking</a:t>
          </a:r>
          <a:endParaRPr lang="en-US" sz="2600" kern="1200" dirty="0"/>
        </a:p>
      </dsp:txBody>
      <dsp:txXfrm>
        <a:off x="29700" y="165450"/>
        <a:ext cx="6569404" cy="549000"/>
      </dsp:txXfrm>
    </dsp:sp>
    <dsp:sp modelId="{68A1985D-3730-4A49-AF03-02179A5B3155}">
      <dsp:nvSpPr>
        <dsp:cNvPr id="0" name=""/>
        <dsp:cNvSpPr/>
      </dsp:nvSpPr>
      <dsp:spPr>
        <a:xfrm>
          <a:off x="0" y="819030"/>
          <a:ext cx="6628804" cy="608400"/>
        </a:xfrm>
        <a:prstGeom prst="roundRect">
          <a:avLst/>
        </a:prstGeom>
        <a:gradFill rotWithShape="0">
          <a:gsLst>
            <a:gs pos="0">
              <a:schemeClr val="accent2">
                <a:hueOff val="1073936"/>
                <a:satOff val="-3082"/>
                <a:lumOff val="-4935"/>
                <a:alphaOff val="0"/>
                <a:tint val="96000"/>
                <a:lumMod val="100000"/>
              </a:schemeClr>
            </a:gs>
            <a:gs pos="78000">
              <a:schemeClr val="accent2">
                <a:hueOff val="1073936"/>
                <a:satOff val="-3082"/>
                <a:lumOff val="-493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Budgeting and Resource Allocation</a:t>
          </a:r>
          <a:endParaRPr lang="en-US" sz="2600" kern="1200"/>
        </a:p>
      </dsp:txBody>
      <dsp:txXfrm>
        <a:off x="29700" y="848730"/>
        <a:ext cx="6569404" cy="549000"/>
      </dsp:txXfrm>
    </dsp:sp>
    <dsp:sp modelId="{A6E4C2C2-D244-4AC5-8007-9422939C1768}">
      <dsp:nvSpPr>
        <dsp:cNvPr id="0" name=""/>
        <dsp:cNvSpPr/>
      </dsp:nvSpPr>
      <dsp:spPr>
        <a:xfrm>
          <a:off x="0" y="1502310"/>
          <a:ext cx="6628804" cy="608400"/>
        </a:xfrm>
        <a:prstGeom prst="roundRect">
          <a:avLst/>
        </a:prstGeom>
        <a:gradFill rotWithShape="0">
          <a:gsLst>
            <a:gs pos="0">
              <a:schemeClr val="accent2">
                <a:hueOff val="2147871"/>
                <a:satOff val="-6164"/>
                <a:lumOff val="-9870"/>
                <a:alphaOff val="0"/>
                <a:tint val="96000"/>
                <a:lumMod val="100000"/>
              </a:schemeClr>
            </a:gs>
            <a:gs pos="78000">
              <a:schemeClr val="accent2">
                <a:hueOff val="2147871"/>
                <a:satOff val="-6164"/>
                <a:lumOff val="-987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Challenges and Demands of Future Policing</a:t>
          </a:r>
          <a:endParaRPr lang="en-US" sz="2600" kern="1200"/>
        </a:p>
      </dsp:txBody>
      <dsp:txXfrm>
        <a:off x="29700" y="1532010"/>
        <a:ext cx="6569404" cy="549000"/>
      </dsp:txXfrm>
    </dsp:sp>
    <dsp:sp modelId="{5B024BD6-2AA1-4235-ADA1-304916B5D23E}">
      <dsp:nvSpPr>
        <dsp:cNvPr id="0" name=""/>
        <dsp:cNvSpPr/>
      </dsp:nvSpPr>
      <dsp:spPr>
        <a:xfrm>
          <a:off x="0" y="2185590"/>
          <a:ext cx="6628804" cy="608400"/>
        </a:xfrm>
        <a:prstGeom prst="roundRect">
          <a:avLst/>
        </a:prstGeom>
        <a:gradFill rotWithShape="0">
          <a:gsLst>
            <a:gs pos="0">
              <a:schemeClr val="accent2">
                <a:hueOff val="3221807"/>
                <a:satOff val="-9246"/>
                <a:lumOff val="-14805"/>
                <a:alphaOff val="0"/>
                <a:tint val="96000"/>
                <a:lumMod val="100000"/>
              </a:schemeClr>
            </a:gs>
            <a:gs pos="78000">
              <a:schemeClr val="accent2">
                <a:hueOff val="3221807"/>
                <a:satOff val="-9246"/>
                <a:lumOff val="-1480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Technological Advancements</a:t>
          </a:r>
          <a:endParaRPr lang="en-US" sz="2600" kern="1200"/>
        </a:p>
      </dsp:txBody>
      <dsp:txXfrm>
        <a:off x="29700" y="2215290"/>
        <a:ext cx="6569404" cy="549000"/>
      </dsp:txXfrm>
    </dsp:sp>
    <dsp:sp modelId="{23856FCB-7720-41BF-AEC0-299F1EE91DD9}">
      <dsp:nvSpPr>
        <dsp:cNvPr id="0" name=""/>
        <dsp:cNvSpPr/>
      </dsp:nvSpPr>
      <dsp:spPr>
        <a:xfrm>
          <a:off x="0" y="2868870"/>
          <a:ext cx="6628804" cy="608400"/>
        </a:xfrm>
        <a:prstGeom prst="roundRect">
          <a:avLst/>
        </a:prstGeom>
        <a:gradFill rotWithShape="0">
          <a:gsLst>
            <a:gs pos="0">
              <a:schemeClr val="accent2">
                <a:hueOff val="4295743"/>
                <a:satOff val="-12329"/>
                <a:lumOff val="-19739"/>
                <a:alphaOff val="0"/>
                <a:tint val="96000"/>
                <a:lumMod val="100000"/>
              </a:schemeClr>
            </a:gs>
            <a:gs pos="78000">
              <a:schemeClr val="accent2">
                <a:hueOff val="4295743"/>
                <a:satOff val="-12329"/>
                <a:lumOff val="-1973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Social and Cultural Shifts </a:t>
          </a:r>
          <a:endParaRPr lang="en-US" sz="2600" kern="1200"/>
        </a:p>
      </dsp:txBody>
      <dsp:txXfrm>
        <a:off x="29700" y="2898570"/>
        <a:ext cx="6569404" cy="549000"/>
      </dsp:txXfrm>
    </dsp:sp>
    <dsp:sp modelId="{5B86F71A-6E6D-4AB3-BB88-FFE466D1ECFD}">
      <dsp:nvSpPr>
        <dsp:cNvPr id="0" name=""/>
        <dsp:cNvSpPr/>
      </dsp:nvSpPr>
      <dsp:spPr>
        <a:xfrm>
          <a:off x="0" y="3552150"/>
          <a:ext cx="6628804" cy="608400"/>
        </a:xfrm>
        <a:prstGeom prst="roundRect">
          <a:avLst/>
        </a:prstGeom>
        <a:gradFill rotWithShape="0">
          <a:gsLst>
            <a:gs pos="0">
              <a:schemeClr val="accent2">
                <a:hueOff val="5369678"/>
                <a:satOff val="-15411"/>
                <a:lumOff val="-24674"/>
                <a:alphaOff val="0"/>
                <a:tint val="96000"/>
                <a:lumMod val="100000"/>
              </a:schemeClr>
            </a:gs>
            <a:gs pos="78000">
              <a:schemeClr val="accent2">
                <a:hueOff val="5369678"/>
                <a:satOff val="-15411"/>
                <a:lumOff val="-2467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Transnational and Organised Crime</a:t>
          </a:r>
          <a:endParaRPr lang="en-US" sz="2600" kern="1200"/>
        </a:p>
      </dsp:txBody>
      <dsp:txXfrm>
        <a:off x="29700" y="3581850"/>
        <a:ext cx="6569404" cy="549000"/>
      </dsp:txXfrm>
    </dsp:sp>
    <dsp:sp modelId="{02F62FB0-7F8C-4071-9CC9-BAC094AED8AE}">
      <dsp:nvSpPr>
        <dsp:cNvPr id="0" name=""/>
        <dsp:cNvSpPr/>
      </dsp:nvSpPr>
      <dsp:spPr>
        <a:xfrm>
          <a:off x="0" y="4235430"/>
          <a:ext cx="6628804" cy="608400"/>
        </a:xfrm>
        <a:prstGeom prst="roundRect">
          <a:avLst/>
        </a:prstGeom>
        <a:gradFill rotWithShape="0">
          <a:gsLst>
            <a:gs pos="0">
              <a:schemeClr val="accent2">
                <a:hueOff val="6443614"/>
                <a:satOff val="-18493"/>
                <a:lumOff val="-29609"/>
                <a:alphaOff val="0"/>
                <a:tint val="96000"/>
                <a:lumMod val="100000"/>
              </a:schemeClr>
            </a:gs>
            <a:gs pos="78000">
              <a:schemeClr val="accent2">
                <a:hueOff val="6443614"/>
                <a:satOff val="-18493"/>
                <a:lumOff val="-2960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Risks of Over-Politicisation</a:t>
          </a:r>
          <a:endParaRPr lang="en-US" sz="2600" kern="1200"/>
        </a:p>
      </dsp:txBody>
      <dsp:txXfrm>
        <a:off x="29700" y="4265130"/>
        <a:ext cx="6569404" cy="549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CDB1F9-EC72-4915-8C99-1D4A7B201734}">
      <dsp:nvSpPr>
        <dsp:cNvPr id="0" name=""/>
        <dsp:cNvSpPr/>
      </dsp:nvSpPr>
      <dsp:spPr>
        <a:xfrm>
          <a:off x="732754" y="199811"/>
          <a:ext cx="2776347" cy="2776347"/>
        </a:xfrm>
        <a:prstGeom prst="pie">
          <a:avLst>
            <a:gd name="adj1" fmla="val 16200000"/>
            <a:gd name="adj2" fmla="val 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Resource Allocation</a:t>
          </a:r>
        </a:p>
      </dsp:txBody>
      <dsp:txXfrm>
        <a:off x="2206532" y="775241"/>
        <a:ext cx="1024604" cy="760190"/>
      </dsp:txXfrm>
    </dsp:sp>
    <dsp:sp modelId="{136A7874-823A-4850-97CD-D5109FC2F3BB}">
      <dsp:nvSpPr>
        <dsp:cNvPr id="0" name=""/>
        <dsp:cNvSpPr/>
      </dsp:nvSpPr>
      <dsp:spPr>
        <a:xfrm>
          <a:off x="732754" y="293016"/>
          <a:ext cx="2776347" cy="2776347"/>
        </a:xfrm>
        <a:prstGeom prst="pie">
          <a:avLst>
            <a:gd name="adj1" fmla="val 0"/>
            <a:gd name="adj2" fmla="val 540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Professional</a:t>
          </a:r>
          <a:r>
            <a:rPr lang="en-US" sz="1600" kern="1200" dirty="0"/>
            <a:t> </a:t>
          </a:r>
          <a:r>
            <a:rPr lang="en-US" sz="1400" kern="1200" dirty="0"/>
            <a:t>Standards</a:t>
          </a:r>
        </a:p>
      </dsp:txBody>
      <dsp:txXfrm>
        <a:off x="2206532" y="1733742"/>
        <a:ext cx="1024604" cy="760190"/>
      </dsp:txXfrm>
    </dsp:sp>
    <dsp:sp modelId="{54009CB8-B96B-428B-B1C9-79C534381875}">
      <dsp:nvSpPr>
        <dsp:cNvPr id="0" name=""/>
        <dsp:cNvSpPr/>
      </dsp:nvSpPr>
      <dsp:spPr>
        <a:xfrm>
          <a:off x="639548" y="293016"/>
          <a:ext cx="2776347" cy="2776347"/>
        </a:xfrm>
        <a:prstGeom prst="pie">
          <a:avLst>
            <a:gd name="adj1" fmla="val 5400000"/>
            <a:gd name="adj2" fmla="val 1080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Public Safety &amp; Crime Reduction</a:t>
          </a:r>
          <a:endParaRPr lang="en-US" sz="1400" kern="1200" dirty="0"/>
        </a:p>
      </dsp:txBody>
      <dsp:txXfrm>
        <a:off x="917513" y="1733742"/>
        <a:ext cx="1024604" cy="760190"/>
      </dsp:txXfrm>
    </dsp:sp>
    <dsp:sp modelId="{72F02F45-A23F-4445-B614-62C6C0167996}">
      <dsp:nvSpPr>
        <dsp:cNvPr id="0" name=""/>
        <dsp:cNvSpPr/>
      </dsp:nvSpPr>
      <dsp:spPr>
        <a:xfrm>
          <a:off x="639548" y="199811"/>
          <a:ext cx="2776347" cy="2776347"/>
        </a:xfrm>
        <a:prstGeom prst="pie">
          <a:avLst>
            <a:gd name="adj1" fmla="val 10800000"/>
            <a:gd name="adj2" fmla="val 1620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Operational Leadership</a:t>
          </a:r>
        </a:p>
      </dsp:txBody>
      <dsp:txXfrm>
        <a:off x="917513" y="775241"/>
        <a:ext cx="1024604" cy="760190"/>
      </dsp:txXfrm>
    </dsp:sp>
    <dsp:sp modelId="{FE842E29-6795-44B0-8F5E-ABCB678B5A5F}">
      <dsp:nvSpPr>
        <dsp:cNvPr id="0" name=""/>
        <dsp:cNvSpPr/>
      </dsp:nvSpPr>
      <dsp:spPr>
        <a:xfrm>
          <a:off x="560885" y="27941"/>
          <a:ext cx="3120085" cy="3120085"/>
        </a:xfrm>
        <a:prstGeom prst="circularArrow">
          <a:avLst>
            <a:gd name="adj1" fmla="val 5085"/>
            <a:gd name="adj2" fmla="val 327528"/>
            <a:gd name="adj3" fmla="val 21272472"/>
            <a:gd name="adj4" fmla="val 162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1E4D66C-05AC-4E61-90DF-05F181D32E08}">
      <dsp:nvSpPr>
        <dsp:cNvPr id="0" name=""/>
        <dsp:cNvSpPr/>
      </dsp:nvSpPr>
      <dsp:spPr>
        <a:xfrm>
          <a:off x="560885" y="121147"/>
          <a:ext cx="3120085" cy="3120085"/>
        </a:xfrm>
        <a:prstGeom prst="circularArrow">
          <a:avLst>
            <a:gd name="adj1" fmla="val 5085"/>
            <a:gd name="adj2" fmla="val 327528"/>
            <a:gd name="adj3" fmla="val 5072472"/>
            <a:gd name="adj4" fmla="val 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2EBCE8A-2C26-41C0-BD9A-FAD84D6A7DE3}">
      <dsp:nvSpPr>
        <dsp:cNvPr id="0" name=""/>
        <dsp:cNvSpPr/>
      </dsp:nvSpPr>
      <dsp:spPr>
        <a:xfrm>
          <a:off x="467679" y="121147"/>
          <a:ext cx="3120085" cy="3120085"/>
        </a:xfrm>
        <a:prstGeom prst="circularArrow">
          <a:avLst>
            <a:gd name="adj1" fmla="val 5085"/>
            <a:gd name="adj2" fmla="val 327528"/>
            <a:gd name="adj3" fmla="val 10472472"/>
            <a:gd name="adj4" fmla="val 54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C035AF7-56E5-4C44-A6ED-FA1FF7A0F60B}">
      <dsp:nvSpPr>
        <dsp:cNvPr id="0" name=""/>
        <dsp:cNvSpPr/>
      </dsp:nvSpPr>
      <dsp:spPr>
        <a:xfrm>
          <a:off x="467679" y="27941"/>
          <a:ext cx="3120085" cy="3120085"/>
        </a:xfrm>
        <a:prstGeom prst="circularArrow">
          <a:avLst>
            <a:gd name="adj1" fmla="val 5085"/>
            <a:gd name="adj2" fmla="val 327528"/>
            <a:gd name="adj3" fmla="val 15872472"/>
            <a:gd name="adj4" fmla="val 108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CDB1F9-EC72-4915-8C99-1D4A7B201734}">
      <dsp:nvSpPr>
        <dsp:cNvPr id="0" name=""/>
        <dsp:cNvSpPr/>
      </dsp:nvSpPr>
      <dsp:spPr>
        <a:xfrm>
          <a:off x="733547" y="199811"/>
          <a:ext cx="2776347" cy="2776347"/>
        </a:xfrm>
        <a:prstGeom prst="pie">
          <a:avLst>
            <a:gd name="adj1" fmla="val 16200000"/>
            <a:gd name="adj2" fmla="val 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Budget Control</a:t>
          </a:r>
        </a:p>
      </dsp:txBody>
      <dsp:txXfrm>
        <a:off x="2207325" y="775241"/>
        <a:ext cx="1024604" cy="760190"/>
      </dsp:txXfrm>
    </dsp:sp>
    <dsp:sp modelId="{136A7874-823A-4850-97CD-D5109FC2F3BB}">
      <dsp:nvSpPr>
        <dsp:cNvPr id="0" name=""/>
        <dsp:cNvSpPr/>
      </dsp:nvSpPr>
      <dsp:spPr>
        <a:xfrm>
          <a:off x="733547" y="293016"/>
          <a:ext cx="2776347" cy="2776347"/>
        </a:xfrm>
        <a:prstGeom prst="pie">
          <a:avLst>
            <a:gd name="adj1" fmla="val 0"/>
            <a:gd name="adj2" fmla="val 540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dirty="0"/>
            <a:t>Appointment</a:t>
          </a:r>
        </a:p>
      </dsp:txBody>
      <dsp:txXfrm>
        <a:off x="2207325" y="1733742"/>
        <a:ext cx="1024604" cy="760190"/>
      </dsp:txXfrm>
    </dsp:sp>
    <dsp:sp modelId="{54009CB8-B96B-428B-B1C9-79C534381875}">
      <dsp:nvSpPr>
        <dsp:cNvPr id="0" name=""/>
        <dsp:cNvSpPr/>
      </dsp:nvSpPr>
      <dsp:spPr>
        <a:xfrm>
          <a:off x="640342" y="293016"/>
          <a:ext cx="2776347" cy="2776347"/>
        </a:xfrm>
        <a:prstGeom prst="pie">
          <a:avLst>
            <a:gd name="adj1" fmla="val 5400000"/>
            <a:gd name="adj2" fmla="val 1080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Public Engagement</a:t>
          </a:r>
          <a:endParaRPr lang="en-US" sz="1400" kern="1200" dirty="0"/>
        </a:p>
      </dsp:txBody>
      <dsp:txXfrm>
        <a:off x="918307" y="1733742"/>
        <a:ext cx="1024604" cy="760190"/>
      </dsp:txXfrm>
    </dsp:sp>
    <dsp:sp modelId="{72F02F45-A23F-4445-B614-62C6C0167996}">
      <dsp:nvSpPr>
        <dsp:cNvPr id="0" name=""/>
        <dsp:cNvSpPr/>
      </dsp:nvSpPr>
      <dsp:spPr>
        <a:xfrm>
          <a:off x="640342" y="199811"/>
          <a:ext cx="2776347" cy="2776347"/>
        </a:xfrm>
        <a:prstGeom prst="pie">
          <a:avLst>
            <a:gd name="adj1" fmla="val 10800000"/>
            <a:gd name="adj2" fmla="val 1620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Strategic Oversight</a:t>
          </a:r>
        </a:p>
      </dsp:txBody>
      <dsp:txXfrm>
        <a:off x="918307" y="775241"/>
        <a:ext cx="1024604" cy="760190"/>
      </dsp:txXfrm>
    </dsp:sp>
    <dsp:sp modelId="{FE842E29-6795-44B0-8F5E-ABCB678B5A5F}">
      <dsp:nvSpPr>
        <dsp:cNvPr id="0" name=""/>
        <dsp:cNvSpPr/>
      </dsp:nvSpPr>
      <dsp:spPr>
        <a:xfrm>
          <a:off x="561678" y="27941"/>
          <a:ext cx="3120085" cy="3120085"/>
        </a:xfrm>
        <a:prstGeom prst="circularArrow">
          <a:avLst>
            <a:gd name="adj1" fmla="val 5085"/>
            <a:gd name="adj2" fmla="val 327528"/>
            <a:gd name="adj3" fmla="val 21272472"/>
            <a:gd name="adj4" fmla="val 162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1E4D66C-05AC-4E61-90DF-05F181D32E08}">
      <dsp:nvSpPr>
        <dsp:cNvPr id="0" name=""/>
        <dsp:cNvSpPr/>
      </dsp:nvSpPr>
      <dsp:spPr>
        <a:xfrm>
          <a:off x="624423" y="146233"/>
          <a:ext cx="3120085" cy="3120085"/>
        </a:xfrm>
        <a:prstGeom prst="circularArrow">
          <a:avLst>
            <a:gd name="adj1" fmla="val 5085"/>
            <a:gd name="adj2" fmla="val 327528"/>
            <a:gd name="adj3" fmla="val 5072472"/>
            <a:gd name="adj4" fmla="val 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2EBCE8A-2C26-41C0-BD9A-FAD84D6A7DE3}">
      <dsp:nvSpPr>
        <dsp:cNvPr id="0" name=""/>
        <dsp:cNvSpPr/>
      </dsp:nvSpPr>
      <dsp:spPr>
        <a:xfrm>
          <a:off x="468472" y="121147"/>
          <a:ext cx="3120085" cy="3120085"/>
        </a:xfrm>
        <a:prstGeom prst="circularArrow">
          <a:avLst>
            <a:gd name="adj1" fmla="val 5085"/>
            <a:gd name="adj2" fmla="val 327528"/>
            <a:gd name="adj3" fmla="val 10472472"/>
            <a:gd name="adj4" fmla="val 54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C035AF7-56E5-4C44-A6ED-FA1FF7A0F60B}">
      <dsp:nvSpPr>
        <dsp:cNvPr id="0" name=""/>
        <dsp:cNvSpPr/>
      </dsp:nvSpPr>
      <dsp:spPr>
        <a:xfrm>
          <a:off x="468472" y="27941"/>
          <a:ext cx="3120085" cy="3120085"/>
        </a:xfrm>
        <a:prstGeom prst="circularArrow">
          <a:avLst>
            <a:gd name="adj1" fmla="val 5085"/>
            <a:gd name="adj2" fmla="val 327528"/>
            <a:gd name="adj3" fmla="val 15872472"/>
            <a:gd name="adj4" fmla="val 108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D8C12E-A17B-4D3F-BAB0-230A965D380C}" type="datetimeFigureOut">
              <a:rPr lang="en-GB" smtClean="0"/>
              <a:t>22/07/2025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72D20F-F075-4DEF-8ED8-7B95A160FDFF}" type="slidenum">
              <a:rPr lang="en-GB" smtClean="0"/>
              <a:t>‹#›</a:t>
            </a:fld>
            <a:endParaRPr lang="en-GB"/>
          </a:p>
        </p:txBody>
      </p:sp>
    </p:spTree>
    <p:extLst>
      <p:ext uri="{BB962C8B-B14F-4D97-AF65-F5344CB8AC3E}">
        <p14:creationId xmlns:p14="http://schemas.microsoft.com/office/powerpoint/2010/main" val="17253354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472D20F-F075-4DEF-8ED8-7B95A160FDFF}" type="slidenum">
              <a:rPr lang="en-GB" smtClean="0"/>
              <a:t>1</a:t>
            </a:fld>
            <a:endParaRPr lang="en-GB"/>
          </a:p>
        </p:txBody>
      </p:sp>
    </p:spTree>
    <p:extLst>
      <p:ext uri="{BB962C8B-B14F-4D97-AF65-F5344CB8AC3E}">
        <p14:creationId xmlns:p14="http://schemas.microsoft.com/office/powerpoint/2010/main" val="839855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sz="1100" b="1" dirty="0">
                <a:effectLst/>
                <a:latin typeface="Aptos" panose="020B0004020202020204" pitchFamily="34" charset="0"/>
                <a:ea typeface="Times New Roman" panose="02020603050405020304" pitchFamily="18" charset="0"/>
              </a:rPr>
              <a:t>National Level</a:t>
            </a:r>
            <a:endParaRPr lang="en-GB" sz="11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100" dirty="0">
                <a:effectLst/>
                <a:latin typeface="Aptos" panose="020B0004020202020204" pitchFamily="34" charset="0"/>
                <a:ea typeface="Times New Roman" panose="02020603050405020304" pitchFamily="18" charset="0"/>
              </a:rPr>
              <a:t>Political ideologies dictate law enforcement priorities. </a:t>
            </a:r>
            <a:endParaRPr lang="en-GB" sz="11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100" dirty="0">
                <a:solidFill>
                  <a:srgbClr val="FF0000"/>
                </a:solidFill>
                <a:effectLst/>
                <a:latin typeface="Aptos" panose="020B0004020202020204" pitchFamily="34" charset="0"/>
                <a:ea typeface="Times New Roman" panose="02020603050405020304" pitchFamily="18" charset="0"/>
              </a:rPr>
              <a:t>‘Determine how societies define crime, enforce law and punish offenders’ (Mckee, 2025)</a:t>
            </a:r>
            <a:endParaRPr lang="en-GB" sz="11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100" dirty="0">
                <a:effectLst/>
                <a:latin typeface="Aptos" panose="020B0004020202020204" pitchFamily="34" charset="0"/>
                <a:ea typeface="Times New Roman" panose="02020603050405020304" pitchFamily="18" charset="0"/>
              </a:rPr>
              <a:t>Governments influence police policies through legislative frameworks, budget allocations, and institutional reforms. </a:t>
            </a:r>
            <a:endParaRPr lang="en-GB" sz="11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100" dirty="0">
                <a:effectLst/>
                <a:latin typeface="Aptos" panose="020B0004020202020204" pitchFamily="34" charset="0"/>
                <a:ea typeface="Times New Roman" panose="02020603050405020304" pitchFamily="18" charset="0"/>
              </a:rPr>
              <a:t>Political figures may advocate for tough-on-crime approaches or emphasize rehabilitation and community-oriented policing based on their party ideologies.</a:t>
            </a:r>
            <a:endParaRPr lang="en-GB" sz="11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100" dirty="0">
                <a:effectLst/>
                <a:latin typeface="Aptos" panose="020B0004020202020204" pitchFamily="34" charset="0"/>
                <a:ea typeface="Times New Roman" panose="02020603050405020304" pitchFamily="18" charset="0"/>
              </a:rPr>
              <a:t>The UK Home Office outlines national threats and mandates police capabilities to address them, </a:t>
            </a:r>
            <a:r>
              <a:rPr lang="en-GB" sz="1100" dirty="0">
                <a:solidFill>
                  <a:srgbClr val="FF0000"/>
                </a:solidFill>
                <a:effectLst/>
                <a:latin typeface="Aptos" panose="020B0004020202020204" pitchFamily="34" charset="0"/>
                <a:ea typeface="Times New Roman" panose="02020603050405020304" pitchFamily="18" charset="0"/>
              </a:rPr>
              <a:t>‘reflecting political priorities such as Violence against women and girls, terrorism and cybercrime’ (</a:t>
            </a:r>
            <a:r>
              <a:rPr lang="en-GB" sz="1100" dirty="0" err="1">
                <a:solidFill>
                  <a:srgbClr val="FF0000"/>
                </a:solidFill>
                <a:effectLst/>
                <a:latin typeface="Aptos" panose="020B0004020202020204" pitchFamily="34" charset="0"/>
                <a:ea typeface="Times New Roman" panose="02020603050405020304" pitchFamily="18" charset="0"/>
              </a:rPr>
              <a:t>Gov.Uk</a:t>
            </a:r>
            <a:r>
              <a:rPr lang="en-GB" sz="1100" dirty="0">
                <a:solidFill>
                  <a:srgbClr val="FF0000"/>
                </a:solidFill>
                <a:effectLst/>
                <a:latin typeface="Aptos" panose="020B0004020202020204" pitchFamily="34" charset="0"/>
                <a:ea typeface="Times New Roman" panose="02020603050405020304" pitchFamily="18" charset="0"/>
              </a:rPr>
              <a:t>, 2025)</a:t>
            </a:r>
            <a:endParaRPr lang="en-GB" sz="1100" dirty="0">
              <a:effectLst/>
              <a:latin typeface="Times New Roman" panose="02020603050405020304" pitchFamily="18" charset="0"/>
              <a:ea typeface="Times New Roman" panose="02020603050405020304" pitchFamily="18" charset="0"/>
            </a:endParaRPr>
          </a:p>
          <a:p>
            <a:pPr>
              <a:buNone/>
            </a:pPr>
            <a:r>
              <a:rPr lang="en-GB" sz="1100" b="1" dirty="0">
                <a:effectLst/>
                <a:latin typeface="Aptos" panose="020B0004020202020204" pitchFamily="34" charset="0"/>
                <a:ea typeface="Times New Roman" panose="02020603050405020304" pitchFamily="18" charset="0"/>
              </a:rPr>
              <a:t>Regional Level</a:t>
            </a:r>
            <a:endParaRPr lang="en-GB" sz="11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100" dirty="0">
                <a:effectLst/>
                <a:latin typeface="Aptos" panose="020B0004020202020204" pitchFamily="34" charset="0"/>
                <a:ea typeface="Times New Roman" panose="02020603050405020304" pitchFamily="18" charset="0"/>
              </a:rPr>
              <a:t>Regional politics shape policing strategies through localized policies. For instance, devolved governments or states may introduce region-specific policing models, affecting how officers engage with communities. </a:t>
            </a:r>
            <a:endParaRPr lang="en-GB" sz="11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100" dirty="0">
                <a:solidFill>
                  <a:srgbClr val="2A2A2A"/>
                </a:solidFill>
                <a:effectLst/>
                <a:latin typeface="Aptos" panose="020B0004020202020204" pitchFamily="34" charset="0"/>
                <a:ea typeface="Times New Roman" panose="02020603050405020304" pitchFamily="18" charset="0"/>
              </a:rPr>
              <a:t>Political devolution in the UK has been responsible for major legislative changes to police governance, policy, and practice. </a:t>
            </a:r>
            <a:endParaRPr lang="en-GB" sz="11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100" dirty="0">
                <a:solidFill>
                  <a:srgbClr val="2A2A2A"/>
                </a:solidFill>
                <a:effectLst/>
                <a:latin typeface="Aptos" panose="020B0004020202020204" pitchFamily="34" charset="0"/>
                <a:ea typeface="Times New Roman" panose="02020603050405020304" pitchFamily="18" charset="0"/>
              </a:rPr>
              <a:t>Although policing in Wales remains formally part of the unitary ‘England and </a:t>
            </a:r>
            <a:r>
              <a:rPr lang="en-GB" sz="1100" dirty="0" err="1">
                <a:solidFill>
                  <a:srgbClr val="2A2A2A"/>
                </a:solidFill>
                <a:effectLst/>
                <a:latin typeface="Aptos" panose="020B0004020202020204" pitchFamily="34" charset="0"/>
                <a:ea typeface="Times New Roman" panose="02020603050405020304" pitchFamily="18" charset="0"/>
              </a:rPr>
              <a:t>Wales’</a:t>
            </a:r>
            <a:r>
              <a:rPr lang="en-GB" sz="1100" dirty="0">
                <a:solidFill>
                  <a:srgbClr val="2A2A2A"/>
                </a:solidFill>
                <a:effectLst/>
                <a:latin typeface="Aptos" panose="020B0004020202020204" pitchFamily="34" charset="0"/>
                <a:ea typeface="Times New Roman" panose="02020603050405020304" pitchFamily="18" charset="0"/>
              </a:rPr>
              <a:t> system, the devolution of other key policy areas has contributed to the emergence of a distinctive Welsh policy context. </a:t>
            </a:r>
            <a:endParaRPr lang="en-GB" sz="11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100" dirty="0">
                <a:solidFill>
                  <a:srgbClr val="FF0000"/>
                </a:solidFill>
                <a:effectLst/>
                <a:latin typeface="Aptos" panose="020B0004020202020204" pitchFamily="34" charset="0"/>
                <a:ea typeface="Times New Roman" panose="02020603050405020304" pitchFamily="18" charset="0"/>
              </a:rPr>
              <a:t>And has added ‘a significant degree of complexity for Welsh police forces’.</a:t>
            </a:r>
            <a:r>
              <a:rPr lang="en-GB" sz="1100" dirty="0">
                <a:effectLst/>
                <a:latin typeface="Times New Roman" panose="02020603050405020304" pitchFamily="18" charset="0"/>
                <a:ea typeface="Times New Roman" panose="02020603050405020304" pitchFamily="18" charset="0"/>
              </a:rPr>
              <a:t> (Jones, Harrison, &amp; Jones, 2023)</a:t>
            </a:r>
          </a:p>
          <a:p>
            <a:pPr marL="342900" lvl="0" indent="-342900">
              <a:buFont typeface="Symbol" panose="05050102010706020507" pitchFamily="18" charset="2"/>
              <a:buChar char=""/>
            </a:pPr>
            <a:r>
              <a:rPr lang="en-GB" sz="1100" dirty="0">
                <a:effectLst/>
                <a:latin typeface="Aptos" panose="020B0004020202020204" pitchFamily="34" charset="0"/>
                <a:ea typeface="Times New Roman" panose="02020603050405020304" pitchFamily="18" charset="0"/>
              </a:rPr>
              <a:t> Localized policy shifts: Regional governments may emphasize community-oriented or preventive policing</a:t>
            </a:r>
            <a:r>
              <a:rPr lang="en-GB" sz="1100" dirty="0">
                <a:solidFill>
                  <a:srgbClr val="FF0000"/>
                </a:solidFill>
                <a:effectLst/>
                <a:latin typeface="Aptos" panose="020B0004020202020204" pitchFamily="34" charset="0"/>
                <a:ea typeface="Times New Roman" panose="02020603050405020304" pitchFamily="18" charset="0"/>
              </a:rPr>
              <a:t>, ‘depending on political leadership and local needs’ (Felix &amp; Hilgers, 2020)</a:t>
            </a:r>
            <a:endParaRPr lang="en-GB" sz="1100" dirty="0">
              <a:effectLst/>
              <a:latin typeface="Times New Roman" panose="02020603050405020304" pitchFamily="18" charset="0"/>
              <a:ea typeface="Times New Roman" panose="02020603050405020304" pitchFamily="18" charset="0"/>
            </a:endParaRPr>
          </a:p>
          <a:p>
            <a:pPr>
              <a:buNone/>
            </a:pPr>
            <a:r>
              <a:rPr lang="en-GB" sz="1100" b="1" dirty="0">
                <a:effectLst/>
                <a:latin typeface="Aptos" panose="020B0004020202020204" pitchFamily="34" charset="0"/>
                <a:ea typeface="Times New Roman" panose="02020603050405020304" pitchFamily="18" charset="0"/>
              </a:rPr>
              <a:t>Local Level</a:t>
            </a:r>
            <a:endParaRPr lang="en-GB" sz="11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100" dirty="0">
                <a:effectLst/>
                <a:latin typeface="Aptos" panose="020B0004020202020204" pitchFamily="34" charset="0"/>
                <a:ea typeface="Times New Roman" panose="02020603050405020304" pitchFamily="18" charset="0"/>
              </a:rPr>
              <a:t>Policing at the local level is often affected by leadership, community stakeholders, and grassroots political movements. </a:t>
            </a:r>
            <a:endParaRPr lang="en-GB" sz="11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100" dirty="0">
                <a:effectLst/>
                <a:latin typeface="Aptos" panose="020B0004020202020204" pitchFamily="34" charset="0"/>
                <a:ea typeface="Times New Roman" panose="02020603050405020304" pitchFamily="18" charset="0"/>
              </a:rPr>
              <a:t>Local politicians may pressure law enforcement agencies to address specific concerns, such as increased patrols or special crime initiatives. </a:t>
            </a:r>
            <a:endParaRPr lang="en-GB" sz="11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100" dirty="0">
                <a:effectLst/>
                <a:latin typeface="Aptos" panose="020B0004020202020204" pitchFamily="34" charset="0"/>
                <a:ea typeface="Times New Roman" panose="02020603050405020304" pitchFamily="18" charset="0"/>
              </a:rPr>
              <a:t>Community perceptions of policing can significantly influence political discourse and electoral outcomes.</a:t>
            </a:r>
            <a:endParaRPr lang="en-GB" sz="11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472D20F-F075-4DEF-8ED8-7B95A160FDFF}" type="slidenum">
              <a:rPr lang="en-GB" smtClean="0"/>
              <a:t>2</a:t>
            </a:fld>
            <a:endParaRPr lang="en-GB"/>
          </a:p>
        </p:txBody>
      </p:sp>
    </p:spTree>
    <p:extLst>
      <p:ext uri="{BB962C8B-B14F-4D97-AF65-F5344CB8AC3E}">
        <p14:creationId xmlns:p14="http://schemas.microsoft.com/office/powerpoint/2010/main" val="21038756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 </a:t>
            </a:r>
          </a:p>
          <a:p>
            <a:pPr>
              <a:buNone/>
            </a:pPr>
            <a:r>
              <a:rPr lang="en-GB" sz="1100" dirty="0">
                <a:effectLst/>
                <a:latin typeface="Aptos" panose="020B0004020202020204" pitchFamily="34" charset="0"/>
                <a:ea typeface="Times New Roman" panose="02020603050405020304" pitchFamily="18" charset="0"/>
              </a:rPr>
              <a:t>Partnership Engagement and Non-Devolved Political Challenges</a:t>
            </a:r>
            <a:endParaRPr lang="en-GB" sz="1100" dirty="0">
              <a:effectLst/>
              <a:latin typeface="Times New Roman" panose="02020603050405020304" pitchFamily="18" charset="0"/>
              <a:ea typeface="Times New Roman" panose="02020603050405020304" pitchFamily="18" charset="0"/>
            </a:endParaRPr>
          </a:p>
          <a:p>
            <a:pPr>
              <a:lnSpc>
                <a:spcPct val="107000"/>
              </a:lnSpc>
              <a:spcAft>
                <a:spcPts val="800"/>
              </a:spcAft>
              <a:buNone/>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The non-devolved nature of policing in Wales presents several challenges: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Limited Autonomy</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While Welsh PCCs play a crucial role in local policing strategies, ultimate legislative control remains with Westminster, sometimes leading to misalignment with Welsh Government priorities.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Funding and Resource Allocation</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Decisions on police funding are made at a UK level, which can create disparities in resource distribution compared to devolved services.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Cross-Sector Coordination</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Welsh police forces must navigate both devolved and non-devolved agencies, requiring careful coordination to ensure effective service delivery.</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Much debate on how the relationship between UK and Welsh government works. </a:t>
            </a:r>
            <a:r>
              <a:rPr lang="en-GB" sz="11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For policing and justice this has been described as a ‘jagged edge' (Jones &amp; Jones, The Welsh Justice System - On the Jagged Edge , 2022).</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The Silk Commission (2014) and Thomas Commission (2019) recommended further devolution of policing to Wales. </a:t>
            </a:r>
          </a:p>
          <a:p>
            <a:pPr>
              <a:lnSpc>
                <a:spcPct val="107000"/>
              </a:lnSpc>
              <a:spcAft>
                <a:spcPts val="800"/>
              </a:spcAft>
              <a:buNone/>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Pursuing the devolution of policing and justice is a commitment in the Welsh Government’s Programme for Government 2021 - 2026. In May 2022, the Welsh Government published Delivering Justice for Wales reiterating their commitment to pursuing the devolution of justice and indicating an intention to focus in the first instance on the potential devolution of policing, youth justice and probation.</a:t>
            </a:r>
          </a:p>
          <a:p>
            <a:pPr>
              <a:lnSpc>
                <a:spcPct val="107000"/>
              </a:lnSpc>
              <a:spcAft>
                <a:spcPts val="800"/>
              </a:spcAft>
              <a:buNone/>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The 4 current Police and Crime Commissioners in Wales have stated publicly that they support the devolution of policing and criminal justice because of the benefits they believe it would bring. However, it is important to acknowledge that Chief Police Officers have made it clear that decisions on whether to devolve those responsibilities are political decisions and that commenting in advance of those political decisions would risk being drawn into inappropriate political debate.</a:t>
            </a:r>
          </a:p>
          <a:p>
            <a:pPr>
              <a:buNone/>
            </a:pPr>
            <a:r>
              <a:rPr lang="en-GB" sz="1100" dirty="0">
                <a:effectLst/>
                <a:latin typeface="Aptos" panose="020B0004020202020204" pitchFamily="34" charset="0"/>
                <a:ea typeface="Times New Roman" panose="02020603050405020304" pitchFamily="18" charset="0"/>
              </a:rPr>
              <a:t>There are a range of governance and practical arrangements in Wales that support the delivery of public services and set the direction for local delivery across the partnership landscape that is unique to Wales. For example, devolved areas such as safeguarding and substance misuse, which are also priorities for policing, are inter-connected via regional and local boards in varying strategic and operational capacities.</a:t>
            </a:r>
            <a:endParaRPr lang="en-GB" sz="1100" dirty="0">
              <a:effectLst/>
              <a:latin typeface="Times New Roman" panose="02020603050405020304" pitchFamily="18" charset="0"/>
              <a:ea typeface="Times New Roman" panose="02020603050405020304" pitchFamily="18" charset="0"/>
            </a:endParaRPr>
          </a:p>
          <a:p>
            <a:pPr>
              <a:buNone/>
            </a:pPr>
            <a:r>
              <a:rPr lang="en-GB" sz="1100" u="sng" dirty="0">
                <a:effectLst/>
                <a:latin typeface="Aptos" panose="020B0004020202020204" pitchFamily="34" charset="0"/>
                <a:ea typeface="Times New Roman" panose="02020603050405020304" pitchFamily="18" charset="0"/>
              </a:rPr>
              <a:t>Opportunities</a:t>
            </a:r>
            <a:endParaRPr lang="en-GB" sz="1100" dirty="0">
              <a:effectLst/>
              <a:latin typeface="Times New Roman" panose="02020603050405020304" pitchFamily="18" charset="0"/>
              <a:ea typeface="Times New Roman" panose="02020603050405020304" pitchFamily="18" charset="0"/>
            </a:endParaRPr>
          </a:p>
          <a:p>
            <a:pPr>
              <a:buNone/>
            </a:pPr>
            <a:r>
              <a:rPr lang="en-GB" sz="1100" dirty="0">
                <a:effectLst/>
                <a:latin typeface="Aptos" panose="020B0004020202020204" pitchFamily="34" charset="0"/>
                <a:ea typeface="Times New Roman" panose="02020603050405020304" pitchFamily="18" charset="0"/>
              </a:rPr>
              <a:t>The opportunity to align policing with other partners and formalise partnership arrangements in Wales. </a:t>
            </a:r>
            <a:endParaRPr lang="en-GB" sz="1100" dirty="0">
              <a:effectLst/>
              <a:latin typeface="Times New Roman" panose="02020603050405020304" pitchFamily="18" charset="0"/>
              <a:ea typeface="Times New Roman" panose="02020603050405020304" pitchFamily="18" charset="0"/>
            </a:endParaRPr>
          </a:p>
          <a:p>
            <a:pPr>
              <a:buNone/>
            </a:pPr>
            <a:r>
              <a:rPr lang="en-GB" sz="1100" dirty="0">
                <a:effectLst/>
                <a:latin typeface="Aptos" panose="020B0004020202020204" pitchFamily="34" charset="0"/>
                <a:ea typeface="Times New Roman" panose="02020603050405020304" pitchFamily="18" charset="0"/>
              </a:rPr>
              <a:t>The current devolution settlement prevented policing from being fully aligned to other partners, due to lack of Welsh Government powers to set strategic direction for policing, and the potential for Home Office policy to put policing in Wales in conflict with devolved partners</a:t>
            </a:r>
            <a:endParaRPr lang="en-GB" sz="1100" dirty="0">
              <a:effectLst/>
              <a:latin typeface="Times New Roman" panose="02020603050405020304" pitchFamily="18" charset="0"/>
              <a:ea typeface="Times New Roman" panose="02020603050405020304" pitchFamily="18" charset="0"/>
            </a:endParaRPr>
          </a:p>
          <a:p>
            <a:pPr>
              <a:buNone/>
            </a:pPr>
            <a:r>
              <a:rPr lang="en-GB" sz="1100" dirty="0">
                <a:effectLst/>
                <a:latin typeface="Aptos" panose="020B0004020202020204" pitchFamily="34" charset="0"/>
                <a:ea typeface="Times New Roman" panose="02020603050405020304" pitchFamily="18" charset="0"/>
              </a:rPr>
              <a:t>However, there are several examples of how this works well:</a:t>
            </a:r>
            <a:endParaRPr lang="en-GB" sz="1100" dirty="0">
              <a:effectLst/>
              <a:latin typeface="Times New Roman" panose="02020603050405020304" pitchFamily="18" charset="0"/>
              <a:ea typeface="Times New Roman" panose="02020603050405020304" pitchFamily="18" charset="0"/>
            </a:endParaRPr>
          </a:p>
          <a:p>
            <a:pPr>
              <a:buNone/>
            </a:pPr>
            <a:r>
              <a:rPr lang="en-GB" sz="1100" dirty="0">
                <a:effectLst/>
                <a:latin typeface="Aptos" panose="020B0004020202020204" pitchFamily="34" charset="0"/>
                <a:ea typeface="Times New Roman" panose="02020603050405020304" pitchFamily="18" charset="0"/>
              </a:rPr>
              <a:t>• The Criminal Justice Board for Wales which brings devolved and non-devolved partners together to drive action against priority areas within the whole justice system. </a:t>
            </a:r>
            <a:endParaRPr lang="en-GB" sz="1100" dirty="0">
              <a:effectLst/>
              <a:latin typeface="Times New Roman" panose="02020603050405020304" pitchFamily="18" charset="0"/>
              <a:ea typeface="Times New Roman" panose="02020603050405020304" pitchFamily="18" charset="0"/>
            </a:endParaRPr>
          </a:p>
          <a:p>
            <a:pPr>
              <a:buNone/>
            </a:pPr>
            <a:r>
              <a:rPr lang="en-GB" sz="1100" dirty="0">
                <a:effectLst/>
                <a:latin typeface="Aptos" panose="020B0004020202020204" pitchFamily="34" charset="0"/>
                <a:ea typeface="Times New Roman" panose="02020603050405020304" pitchFamily="18" charset="0"/>
              </a:rPr>
              <a:t>• The Police Liaison Unit which provides the interface between policing and Welsh Government improving communication and co-ordination. </a:t>
            </a:r>
            <a:endParaRPr lang="en-GB" sz="1100" dirty="0">
              <a:effectLst/>
              <a:latin typeface="Times New Roman" panose="02020603050405020304" pitchFamily="18" charset="0"/>
              <a:ea typeface="Times New Roman" panose="02020603050405020304" pitchFamily="18" charset="0"/>
            </a:endParaRPr>
          </a:p>
          <a:p>
            <a:pPr>
              <a:buNone/>
            </a:pPr>
            <a:r>
              <a:rPr lang="en-GB" sz="1100" dirty="0">
                <a:effectLst/>
                <a:latin typeface="Aptos" panose="020B0004020202020204" pitchFamily="34" charset="0"/>
                <a:ea typeface="Times New Roman" panose="02020603050405020304" pitchFamily="18" charset="0"/>
              </a:rPr>
              <a:t>• The Welsh Government Anti-Racist Wales Action Plan and Criminal Justice Anti-Racist Action Plan for Wales: national initiatives providing drive for inclusivity that, discussed as one, bring organisations together, devolved, and non-devolved, obtaining commitment from everyone to drive.</a:t>
            </a:r>
            <a:endParaRPr lang="en-GB" sz="1100" dirty="0">
              <a:effectLst/>
              <a:latin typeface="Times New Roman" panose="02020603050405020304" pitchFamily="18" charset="0"/>
              <a:ea typeface="Times New Roman" panose="02020603050405020304" pitchFamily="18" charset="0"/>
            </a:endParaRPr>
          </a:p>
          <a:p>
            <a:pPr>
              <a:buNone/>
            </a:pPr>
            <a:r>
              <a:rPr lang="en-GB" sz="1100" dirty="0">
                <a:effectLst/>
                <a:latin typeface="Aptos" panose="020B0004020202020204" pitchFamily="34" charset="0"/>
                <a:ea typeface="Times New Roman" panose="02020603050405020304" pitchFamily="18" charset="0"/>
              </a:rPr>
              <a:t>The importance of connecting policing to communities in Wales. One of the advantages of devolving policing to Wales, is that it would bring decision making about policing closer to communities in Wales and therefore in line with this community ethos. One respondent suggested that: “society, a more equal society, and more cohesive communities. I think the principles included in there [the Act] are ones which can be equally applied to the police service.” </a:t>
            </a:r>
            <a:endParaRPr lang="en-GB" sz="1100" dirty="0">
              <a:effectLst/>
              <a:latin typeface="Times New Roman" panose="02020603050405020304" pitchFamily="18" charset="0"/>
              <a:ea typeface="Times New Roman" panose="02020603050405020304" pitchFamily="18" charset="0"/>
            </a:endParaRPr>
          </a:p>
          <a:p>
            <a:pPr>
              <a:buNone/>
            </a:pPr>
            <a:r>
              <a:rPr lang="en-GB" sz="1100" u="sng" dirty="0">
                <a:effectLst/>
                <a:latin typeface="Aptos" panose="020B0004020202020204" pitchFamily="34" charset="0"/>
                <a:ea typeface="Times New Roman" panose="02020603050405020304" pitchFamily="18" charset="0"/>
              </a:rPr>
              <a:t>Challenges:</a:t>
            </a:r>
            <a:endParaRPr lang="en-GB" sz="1100" dirty="0">
              <a:effectLst/>
              <a:latin typeface="Times New Roman" panose="02020603050405020304" pitchFamily="18" charset="0"/>
              <a:ea typeface="Times New Roman" panose="02020603050405020304" pitchFamily="18" charset="0"/>
            </a:endParaRPr>
          </a:p>
          <a:p>
            <a:pPr>
              <a:buNone/>
            </a:pPr>
            <a:r>
              <a:rPr lang="en-GB" sz="1100" dirty="0">
                <a:effectLst/>
                <a:latin typeface="Aptos" panose="020B0004020202020204" pitchFamily="34" charset="0"/>
                <a:ea typeface="Times New Roman" panose="02020603050405020304" pitchFamily="18" charset="0"/>
              </a:rPr>
              <a:t>Broadly these centred on 4 key areas: </a:t>
            </a:r>
            <a:endParaRPr lang="en-GB" sz="1100" dirty="0">
              <a:effectLst/>
              <a:latin typeface="Times New Roman" panose="02020603050405020304" pitchFamily="18" charset="0"/>
              <a:ea typeface="Times New Roman" panose="02020603050405020304" pitchFamily="18" charset="0"/>
            </a:endParaRPr>
          </a:p>
          <a:p>
            <a:pPr>
              <a:buNone/>
            </a:pPr>
            <a:r>
              <a:rPr lang="en-GB" sz="1100" dirty="0">
                <a:effectLst/>
                <a:latin typeface="Aptos" panose="020B0004020202020204" pitchFamily="34" charset="0"/>
                <a:ea typeface="Times New Roman" panose="02020603050405020304" pitchFamily="18" charset="0"/>
              </a:rPr>
              <a:t>• Finance and resourcing </a:t>
            </a:r>
            <a:endParaRPr lang="en-GB" sz="1100" dirty="0">
              <a:effectLst/>
              <a:latin typeface="Times New Roman" panose="02020603050405020304" pitchFamily="18" charset="0"/>
              <a:ea typeface="Times New Roman" panose="02020603050405020304" pitchFamily="18" charset="0"/>
            </a:endParaRPr>
          </a:p>
          <a:p>
            <a:pPr>
              <a:buNone/>
            </a:pPr>
            <a:r>
              <a:rPr lang="en-GB" sz="1100" dirty="0">
                <a:effectLst/>
                <a:latin typeface="Aptos" panose="020B0004020202020204" pitchFamily="34" charset="0"/>
                <a:ea typeface="Times New Roman" panose="02020603050405020304" pitchFamily="18" charset="0"/>
              </a:rPr>
              <a:t>• National infrastructure and interoperability </a:t>
            </a:r>
            <a:endParaRPr lang="en-GB" sz="1100" dirty="0">
              <a:effectLst/>
              <a:latin typeface="Times New Roman" panose="02020603050405020304" pitchFamily="18" charset="0"/>
              <a:ea typeface="Times New Roman" panose="02020603050405020304" pitchFamily="18" charset="0"/>
            </a:endParaRPr>
          </a:p>
          <a:p>
            <a:pPr>
              <a:buNone/>
            </a:pPr>
            <a:r>
              <a:rPr lang="en-GB" sz="1100" dirty="0">
                <a:effectLst/>
                <a:latin typeface="Aptos" panose="020B0004020202020204" pitchFamily="34" charset="0"/>
                <a:ea typeface="Times New Roman" panose="02020603050405020304" pitchFamily="18" charset="0"/>
              </a:rPr>
              <a:t>• Governance and accountability </a:t>
            </a:r>
            <a:endParaRPr lang="en-GB" sz="1100" dirty="0">
              <a:effectLst/>
              <a:latin typeface="Times New Roman" panose="02020603050405020304" pitchFamily="18" charset="0"/>
              <a:ea typeface="Times New Roman" panose="02020603050405020304" pitchFamily="18" charset="0"/>
            </a:endParaRPr>
          </a:p>
          <a:p>
            <a:pPr>
              <a:buNone/>
            </a:pPr>
            <a:r>
              <a:rPr lang="en-GB" sz="1100" dirty="0">
                <a:effectLst/>
                <a:latin typeface="Aptos" panose="020B0004020202020204" pitchFamily="34" charset="0"/>
                <a:ea typeface="Times New Roman" panose="02020603050405020304" pitchFamily="18" charset="0"/>
              </a:rPr>
              <a:t>• Powers and legislation.</a:t>
            </a:r>
            <a:endParaRPr lang="en-GB" sz="1100" dirty="0">
              <a:effectLst/>
              <a:latin typeface="Times New Roman" panose="02020603050405020304" pitchFamily="18" charset="0"/>
              <a:ea typeface="Times New Roman" panose="02020603050405020304" pitchFamily="18" charset="0"/>
            </a:endParaRPr>
          </a:p>
          <a:p>
            <a:r>
              <a:rPr lang="en-GB" sz="1100" dirty="0">
                <a:effectLst/>
                <a:latin typeface="Aptos" panose="020B0004020202020204" pitchFamily="34" charset="0"/>
                <a:ea typeface="Times New Roman" panose="02020603050405020304" pitchFamily="18" charset="0"/>
              </a:rPr>
              <a:t>Ultimately the policing environment in totality will of course never be devolved until the wider criminal justice system is fully devolved, because some functions require the devolution of criminal law for example, to enable them to operate in Wales as devolved functions. </a:t>
            </a:r>
            <a:r>
              <a:rPr lang="en-GB" sz="1100" dirty="0">
                <a:solidFill>
                  <a:srgbClr val="FF0000"/>
                </a:solidFill>
                <a:effectLst/>
                <a:latin typeface="Aptos" panose="020B0004020202020204" pitchFamily="34" charset="0"/>
                <a:ea typeface="Times New Roman" panose="02020603050405020304" pitchFamily="18" charset="0"/>
              </a:rPr>
              <a:t>So, the devolved model of policing will need to take account of what is intrinsically linked and therefore cannot be devolved separately.  (Foulkes &amp; Ackland, 2024)</a:t>
            </a:r>
            <a:endParaRPr lang="en-GB" sz="1100" dirty="0">
              <a:effectLst/>
              <a:latin typeface="Times New Roman" panose="02020603050405020304" pitchFamily="18" charset="0"/>
              <a:ea typeface="Times New Roman" panose="02020603050405020304" pitchFamily="18" charset="0"/>
            </a:endParaRPr>
          </a:p>
          <a:p>
            <a:pPr>
              <a:lnSpc>
                <a:spcPct val="107000"/>
              </a:lnSpc>
              <a:spcAft>
                <a:spcPts val="800"/>
              </a:spcAft>
            </a:pP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472D20F-F075-4DEF-8ED8-7B95A160FDFF}" type="slidenum">
              <a:rPr lang="en-GB" smtClean="0"/>
              <a:t>3</a:t>
            </a:fld>
            <a:endParaRPr lang="en-GB"/>
          </a:p>
        </p:txBody>
      </p:sp>
    </p:spTree>
    <p:extLst>
      <p:ext uri="{BB962C8B-B14F-4D97-AF65-F5344CB8AC3E}">
        <p14:creationId xmlns:p14="http://schemas.microsoft.com/office/powerpoint/2010/main" val="3323279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buNone/>
            </a:pPr>
            <a:r>
              <a:rPr lang="en-GB" sz="1100" kern="100" dirty="0">
                <a:solidFill>
                  <a:srgbClr val="FF0000"/>
                </a:solidFill>
                <a:effectLst/>
                <a:latin typeface="Aptos" panose="020B0004020202020204" pitchFamily="34" charset="0"/>
                <a:ea typeface="Times New Roman" panose="02020603050405020304" pitchFamily="18" charset="0"/>
                <a:cs typeface="Times New Roman" panose="02020603050405020304" pitchFamily="18" charset="0"/>
              </a:rPr>
              <a:t>Political decision-making affects various aspects of partnership delivery, including policy implementation, funding distribution, and inter-agency cooperation. (Child, Rodrigues, &amp; Elbanna, 2010)</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1. Policy Framework and Strategic Direction</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Political leaders establish priorities that shape partnership objectives, such as tackling crime, improving healthcare access, or addressing social inequalities.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Legislative changes, including reforms in policing, welfare, or education, can redefine collaboration structures.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2. Funding Allocation and Resource Distribution</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Government budgets determine the availability of financial and human resources for partnership initiatives.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Political shifts can lead to reallocation of funding, impacting long-term sustainability of collaborative programs.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Austerity measures or policy-driven budget cuts may reduce service capacity and partnership effectiveness.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3. Public Trust and Accountability</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Political decisions influence public perceptions of partnerships. Transparency in policymaking enhances legitimacy, while inconsistent decisions can lead to distrust.</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Political controversies, such as mismanagement or corruption, may weaken collaboration efforts.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4. Regulatory and Legislative Challenges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Laws governing data-sharing, safeguarding policies, and inter-agency protocols shape partnership operations.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Political debates over privacy and security can restrict or enable collaboration between entities.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472D20F-F075-4DEF-8ED8-7B95A160FDFF}" type="slidenum">
              <a:rPr lang="en-GB" smtClean="0"/>
              <a:t>4</a:t>
            </a:fld>
            <a:endParaRPr lang="en-GB"/>
          </a:p>
        </p:txBody>
      </p:sp>
    </p:spTree>
    <p:extLst>
      <p:ext uri="{BB962C8B-B14F-4D97-AF65-F5344CB8AC3E}">
        <p14:creationId xmlns:p14="http://schemas.microsoft.com/office/powerpoint/2010/main" val="27758143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buNone/>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Challenges and Opportunities in Political Partnership Delivery</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Challenges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Policy Fragmentation:</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Frequent political shifts can disrupt long-term partnership continuity.</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Partisan Influences:</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Political bias can lead to unequal resource distribution and selective prioritization.</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Public Scepticism:</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Political decisions that lack transparency may reduce public engagement with partnerships.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Opportunities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Innovative Governance:</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Political backing can drive transformative policies that strengthen inter-agency collaboration.</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Improved Accountability:</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Political oversight ensures adherence to ethical standards and accountability measures.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Adaptive Strategies:</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Government-led initiatives can introduce flexible models for partnership delivery, enabling responsiveness to societal changes.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100" kern="100" dirty="0">
                <a:solidFill>
                  <a:srgbClr val="FF0000"/>
                </a:solidFill>
                <a:effectLst/>
                <a:latin typeface="Aptos" panose="020B0004020202020204" pitchFamily="34" charset="0"/>
                <a:ea typeface="Times New Roman" panose="02020603050405020304" pitchFamily="18" charset="0"/>
                <a:cs typeface="Times New Roman" panose="02020603050405020304" pitchFamily="18" charset="0"/>
              </a:rPr>
              <a:t>2024-25 Delivering Impact and Driving Change – celebrates the success and ambitions of the public sector. Encapsulates unwavering commitment to delivering value and efficacy for the public sector (Local Partnerships , 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472D20F-F075-4DEF-8ED8-7B95A160FDFF}" type="slidenum">
              <a:rPr lang="en-GB" smtClean="0"/>
              <a:t>5</a:t>
            </a:fld>
            <a:endParaRPr lang="en-GB"/>
          </a:p>
        </p:txBody>
      </p:sp>
    </p:spTree>
    <p:extLst>
      <p:ext uri="{BB962C8B-B14F-4D97-AF65-F5344CB8AC3E}">
        <p14:creationId xmlns:p14="http://schemas.microsoft.com/office/powerpoint/2010/main" val="40348303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15244" y="4400550"/>
            <a:ext cx="5486400" cy="3600450"/>
          </a:xfrm>
        </p:spPr>
        <p:txBody>
          <a:bodyPr/>
          <a:lstStyle/>
          <a:p>
            <a:pPr>
              <a:lnSpc>
                <a:spcPct val="107000"/>
              </a:lnSpc>
              <a:spcAft>
                <a:spcPts val="800"/>
              </a:spcAft>
              <a:buNone/>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The interplay between politics and policing has both positive and negative effects on policing effectiveness.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100" kern="100" dirty="0">
                <a:solidFill>
                  <a:srgbClr val="FF0000"/>
                </a:solidFill>
                <a:effectLst/>
                <a:latin typeface="Aptos" panose="020B0004020202020204" pitchFamily="34" charset="0"/>
                <a:ea typeface="Times New Roman" panose="02020603050405020304" pitchFamily="18" charset="0"/>
                <a:cs typeface="Times New Roman" panose="02020603050405020304" pitchFamily="18" charset="0"/>
              </a:rPr>
              <a:t>Political Influence can be both beneficial and harmful – political influence in policing is a moving target, taking on different forms and permutations over time. (Reisig &amp; Kane, 2014)</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Positive Impacts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Policy Innovation:</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Political oversight encourages policy development, promoting modernized policing methods like community engagement and restorative justice.</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Public Accountability:</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Democratically elected governments enforce police accountability through oversight committees and transparency initiatives.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Resource Allocation:</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Political advocacy can increase funding for training, equipment, and crime prevention programs.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Negative Impacts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Political Influence on Policing Decisions:</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Law enforcement agencies may be pressured to act in ways that align with political agendas rather than objective justice.</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Polarization and Public Trust:</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Politicized law enforcement can erode trust, especially in societies where policing is perceived as biased or selective.</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Inconsistencies in Law Enforcement:</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Frequent political shifts may disrupt continuity in policing strategies, affecting long-term effectiveness.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endParaRPr lang="en-GB" dirty="0"/>
          </a:p>
        </p:txBody>
      </p:sp>
      <p:sp>
        <p:nvSpPr>
          <p:cNvPr id="4" name="Slide Number Placeholder 3"/>
          <p:cNvSpPr>
            <a:spLocks noGrp="1"/>
          </p:cNvSpPr>
          <p:nvPr>
            <p:ph type="sldNum" sz="quarter" idx="5"/>
          </p:nvPr>
        </p:nvSpPr>
        <p:spPr/>
        <p:txBody>
          <a:bodyPr/>
          <a:lstStyle/>
          <a:p>
            <a:fld id="{E472D20F-F075-4DEF-8ED8-7B95A160FDFF}" type="slidenum">
              <a:rPr lang="en-GB" smtClean="0"/>
              <a:t>6</a:t>
            </a:fld>
            <a:endParaRPr lang="en-GB"/>
          </a:p>
        </p:txBody>
      </p:sp>
    </p:spTree>
    <p:extLst>
      <p:ext uri="{BB962C8B-B14F-4D97-AF65-F5344CB8AC3E}">
        <p14:creationId xmlns:p14="http://schemas.microsoft.com/office/powerpoint/2010/main" val="32002269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sz="1100" dirty="0">
                <a:solidFill>
                  <a:srgbClr val="FF0000"/>
                </a:solidFill>
                <a:effectLst/>
                <a:latin typeface="Aptos" panose="020B0004020202020204" pitchFamily="34" charset="0"/>
                <a:ea typeface="Times New Roman" panose="02020603050405020304" pitchFamily="18" charset="0"/>
                <a:cs typeface="Arial" panose="020B0604020202020204" pitchFamily="34" charset="0"/>
              </a:rPr>
              <a:t>The influence of politics on criminal justice is observable at every level of government, from local municipalities to federal institutions. Understanding this relationship is crucial for addressing issues of fairness, equity, and public safety effectively. Politics and criminal justice are deeply interconnected, with political decisions often determining the direction and priorities of the criminal justice system.</a:t>
            </a:r>
            <a:r>
              <a:rPr lang="en-GB" sz="1100" dirty="0">
                <a:effectLst/>
                <a:latin typeface="Times New Roman" panose="02020603050405020304" pitchFamily="18" charset="0"/>
                <a:ea typeface="Times New Roman" panose="02020603050405020304" pitchFamily="18" charset="0"/>
              </a:rPr>
              <a:t> (Business Case Studies, 2025)</a:t>
            </a:r>
          </a:p>
          <a:p>
            <a:pPr marL="342900" lvl="0" indent="-342900">
              <a:buSzPts val="1000"/>
              <a:buFont typeface="Symbol" panose="05050102010706020507" pitchFamily="18" charset="2"/>
              <a:buChar char=""/>
              <a:tabLst>
                <a:tab pos="457200" algn="l"/>
              </a:tabLst>
            </a:pPr>
            <a:r>
              <a:rPr lang="en-GB" sz="1100" dirty="0">
                <a:effectLst/>
                <a:latin typeface="Aptos" panose="020B0004020202020204" pitchFamily="34" charset="0"/>
                <a:ea typeface="Times New Roman" panose="02020603050405020304" pitchFamily="18" charset="0"/>
              </a:rPr>
              <a:t>Political ideologies and governance approaches directly impact law enforcement strategies. Policymakers dictate resource allocation, legislative reform, and operational directives.</a:t>
            </a:r>
            <a:endParaRPr lang="en-GB" sz="1100" dirty="0">
              <a:effectLst/>
              <a:latin typeface="Times New Roman" panose="02020603050405020304" pitchFamily="18" charset="0"/>
              <a:ea typeface="Times New Roman" panose="02020603050405020304" pitchFamily="18" charset="0"/>
            </a:endParaRPr>
          </a:p>
          <a:p>
            <a:pPr>
              <a:lnSpc>
                <a:spcPct val="107000"/>
              </a:lnSpc>
              <a:spcAft>
                <a:spcPts val="800"/>
              </a:spcAft>
              <a:buNone/>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Legislative Changes and Policymaking</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Governments establish legal frameworks that define police powers, accountability measures, and operational structures.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Political debates on crime prevention, justice reforms, and sentencing policies influence policing effectiveness and law enforcement methodologies.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Budgeting and Resource Allocation</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Political decisions determine funding for police departments, impacting recruitment, training, and technological upgrades.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Shifts in political leadership may result in financial constraints, limiting law enforcement’s ability to address emerging threats.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Challenges and Demands of Future Policing</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Modern policing faces growing complexities due to technological advancements, changing crime patterns, and public expectations.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Technological Advancements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Artificial Intelligence and Surveillance:</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Political decisions affect regulations surrounding AI-powered surveillance, facial recognition, and data privacy in policing.</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Cybercrime Enforcement:</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Lawmakers must continuously update cybercrime laws to empower law enforcement in combating digital threats.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Social and Cultural Shifts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Community-Oriented Policing:</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Political support for community engagement initiatives can strengthen police-community relations.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Public Trust and Accountability:</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Political movements advocating for police transparency influence policy changes, oversight measures, and body-camera mandates.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Transnational and Organized Crime</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Terrorism and Global Security:</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Governments must collaborate internationally to strengthen law enforcement intelligence-sharing and counterterrorism strategies.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Human Trafficking and Drug Enforcement:</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Political frameworks guiding cross-border policing efforts shape strategies to combat organized crime networks.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Risks of Over-Politicization</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Law Enforcement Bias:</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Political interference may lead to selective enforcement or biased policing approaches.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Instability in Policing Strategies:</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Frequent political shifts can disrupt long-term law enforcement planning and operational continuity.</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472D20F-F075-4DEF-8ED8-7B95A160FDFF}" type="slidenum">
              <a:rPr lang="en-GB" smtClean="0"/>
              <a:t>7</a:t>
            </a:fld>
            <a:endParaRPr lang="en-GB"/>
          </a:p>
        </p:txBody>
      </p:sp>
    </p:spTree>
    <p:extLst>
      <p:ext uri="{BB962C8B-B14F-4D97-AF65-F5344CB8AC3E}">
        <p14:creationId xmlns:p14="http://schemas.microsoft.com/office/powerpoint/2010/main" val="4415956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a:lnSpc>
                <a:spcPct val="107000"/>
              </a:lnSpc>
              <a:spcAft>
                <a:spcPts val="800"/>
              </a:spcAft>
              <a:buNone/>
            </a:pPr>
            <a:r>
              <a:rPr lang="en-GB" sz="1100" b="1" u="sng" kern="100" dirty="0">
                <a:effectLst/>
                <a:latin typeface="Aptos" panose="020B0004020202020204" pitchFamily="34" charset="0"/>
                <a:ea typeface="Times New Roman" panose="02020603050405020304" pitchFamily="18" charset="0"/>
                <a:cs typeface="Times New Roman" panose="02020603050405020304" pitchFamily="18" charset="0"/>
              </a:rPr>
              <a:t>Role of CC</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Operational Leadership</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Managing day-to-day policing, crime prevention, and law enforcement.</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Resource Allocation</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Ensuring effective use of personnel and budget.</a:t>
            </a: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Political decisions impact police budgets, affecting staffing levels, equipment, and crime prevention initiatives. Funding constraints can limit the ability of police forces to address emerging threats effectively.</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Public Safety and Crime Reduction</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Implementing strategies to tackle crime and maintain order.</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Professional Standards</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Upholding ethical conduct and discipline within the force.</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100" b="1" u="sng" kern="100" dirty="0">
                <a:effectLst/>
                <a:latin typeface="Aptos" panose="020B0004020202020204" pitchFamily="34" charset="0"/>
                <a:ea typeface="Times New Roman" panose="02020603050405020304" pitchFamily="18" charset="0"/>
                <a:cs typeface="Times New Roman" panose="02020603050405020304" pitchFamily="18" charset="0"/>
              </a:rPr>
              <a:t>Role of the PCC is an elected official responsible for:</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Strategic Oversight</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Setting policing priorities and ensuring accountability.</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Budget Control</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Allocating funds and approving financial plans.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Public Engagement</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Representing community concerns and ensuring transparency.</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Appointment of Chief Constables</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Selecting and, if necessary, dismissing Chief Constables.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buNone/>
            </a:pPr>
            <a:r>
              <a:rPr lang="en-GB" sz="1100" dirty="0">
                <a:solidFill>
                  <a:srgbClr val="FF0000"/>
                </a:solidFill>
                <a:effectLst/>
                <a:latin typeface="Aptos" panose="020B0004020202020204" pitchFamily="34" charset="0"/>
                <a:ea typeface="Times New Roman" panose="02020603050405020304" pitchFamily="18" charset="0"/>
                <a:cs typeface="Arial" panose="020B0604020202020204" pitchFamily="34" charset="0"/>
              </a:rPr>
              <a:t>The turn-out for the PCC elections in November 2012 was exceptionally low, around 15%. (Maggs, 2025)</a:t>
            </a:r>
            <a:endParaRPr lang="en-GB" sz="1100" dirty="0">
              <a:effectLst/>
              <a:latin typeface="Times New Roman" panose="02020603050405020304" pitchFamily="18" charset="0"/>
              <a:ea typeface="Times New Roman" panose="02020603050405020304" pitchFamily="18" charset="0"/>
            </a:endParaRPr>
          </a:p>
          <a:p>
            <a:pPr>
              <a:buNone/>
            </a:pPr>
            <a:r>
              <a:rPr lang="en-GB" sz="1100" dirty="0">
                <a:effectLst/>
                <a:latin typeface="Aptos" panose="020B0004020202020204" pitchFamily="34" charset="0"/>
                <a:ea typeface="Times New Roman" panose="02020603050405020304" pitchFamily="18" charset="0"/>
                <a:cs typeface="Arial" panose="020B0604020202020204" pitchFamily="34" charset="0"/>
              </a:rPr>
              <a:t>Raises a legitimate concern as to whether the commissioners have a sufficient mandate on which to set policing priorities for their areas, it also fails to reflect the extent to which the general public is interested in policing issues. </a:t>
            </a:r>
            <a:endParaRPr lang="en-GB" sz="1100" dirty="0">
              <a:effectLst/>
              <a:latin typeface="Times New Roman" panose="02020603050405020304" pitchFamily="18" charset="0"/>
              <a:ea typeface="Times New Roman" panose="02020603050405020304" pitchFamily="18" charset="0"/>
            </a:endParaRPr>
          </a:p>
          <a:p>
            <a:r>
              <a:rPr lang="en-GB" sz="1100" dirty="0">
                <a:effectLst/>
                <a:latin typeface="Aptos" panose="020B0004020202020204" pitchFamily="34" charset="0"/>
                <a:ea typeface="Times New Roman" panose="02020603050405020304" pitchFamily="18" charset="0"/>
                <a:cs typeface="Arial" panose="020B0604020202020204" pitchFamily="34" charset="0"/>
              </a:rPr>
              <a:t>Since the first elections, public awareness of police and crime commissioners has increased greatly. Many commissioners attributed the greater level of awareness in part to the work they have undertaken to engage with the public since taking office.</a:t>
            </a:r>
            <a:endParaRPr lang="en-GB" sz="11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472D20F-F075-4DEF-8ED8-7B95A160FDFF}" type="slidenum">
              <a:rPr lang="en-GB" smtClean="0"/>
              <a:t>8</a:t>
            </a:fld>
            <a:endParaRPr lang="en-GB"/>
          </a:p>
        </p:txBody>
      </p:sp>
    </p:spTree>
    <p:extLst>
      <p:ext uri="{BB962C8B-B14F-4D97-AF65-F5344CB8AC3E}">
        <p14:creationId xmlns:p14="http://schemas.microsoft.com/office/powerpoint/2010/main" val="35575473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buNone/>
            </a:pPr>
            <a:r>
              <a:rPr lang="en-GB" sz="1100" kern="100" dirty="0">
                <a:solidFill>
                  <a:srgbClr val="FF0000"/>
                </a:solidFill>
                <a:effectLst/>
                <a:latin typeface="Aptos" panose="020B0004020202020204" pitchFamily="34" charset="0"/>
                <a:ea typeface="Aptos" panose="020B0004020202020204" pitchFamily="34" charset="0"/>
                <a:cs typeface="Arial" panose="020B0604020202020204" pitchFamily="34" charset="0"/>
              </a:rPr>
              <a:t>The British tradition of policing by consent relies on mutual bonds of trust between the public and the police. The public need to have confidence that there is an appropriate system to hold officers to account where they may exceed the lawful use of their powers or otherwise fall short of the standards we expect our police to meet.</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(Home Office, 2025).</a:t>
            </a:r>
          </a:p>
          <a:p>
            <a:pPr>
              <a:lnSpc>
                <a:spcPct val="107000"/>
              </a:lnSpc>
              <a:spcAft>
                <a:spcPts val="800"/>
              </a:spcAft>
              <a:buNone/>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Challenges Faced by the Chief Constable</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Operational Independence vs. Political Oversight</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While Chief Constables have autonomy in policing decisions, they must align with PCC priorities. Political figures may attempt to influence policing decisions, which can challenge the principle of operational independence. A recent inspection found that senior officers often experience improper pressure from political figures, sometimes through direct contact or media influence.</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Public Scrutiny</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High-profile incidents and misconduct allegations can impact trust and require careful management.</a:t>
            </a: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 Public Accountability and Political Influence</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In cases where police forces were criticized for their handling of sensitive issues, Chief Constables had to navigate political scrutiny. For example, when Essex Police was criticized for failing to protect children at risk, both the Chief Constable and the PCC were expected to respond and implement improvements. </a:t>
            </a: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Public Perception and Trust</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When police forces are perceived as politically influenced, public trust can erode. For example, officers have reported being asked whether their force aligns with a particular political party based on the Police and Crime Commissioner (PCC) or mayor.</a:t>
            </a: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 Balancing Public Safety and Political Expectations</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Police leaders must navigate tensions between enforcing the law and responding to political expectations. This can be particularly challenging in cases involving protests, public order policing, or controversial policies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Budget Constraints</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Limited funding affects recruitment, equipment, and crime prevention efforts.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Complex Crime Trends</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Adapting to evolving threats such as cybercrime and organized crime.</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07000"/>
              </a:lnSpc>
              <a:spcAft>
                <a:spcPts val="800"/>
              </a:spcAft>
              <a:buNone/>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07000"/>
              </a:lnSpc>
              <a:spcAft>
                <a:spcPts val="800"/>
              </a:spcAft>
              <a:buNone/>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Political pressure can significantly influence police operations in various ways, affecting decision-making, resource allocation, and public trust. Here are some key impacts: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Challenges Faced by the PCC</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Balancing Political and Policing Interests</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Navigating tensions between public expectations and operational realities.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Holding Chief Constables Accountable</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Ensuring effective policing while respecting operational independence.</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Public Trust and Political Influence</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Managing perceptions of bias and maintaining credibility.</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Funding and Policy Alignment</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Advocating for resources while working within government constraints.</a:t>
            </a:r>
            <a:r>
              <a:rPr lang="en-GB" sz="1100" b="1" kern="100" dirty="0">
                <a:effectLst/>
                <a:latin typeface="Aptos" panose="020B0004020202020204" pitchFamily="34" charset="0"/>
                <a:ea typeface="Times New Roman" panose="02020603050405020304" pitchFamily="18" charset="0"/>
                <a:cs typeface="Times New Roman" panose="02020603050405020304" pitchFamily="18" charset="0"/>
              </a:rPr>
              <a:t> Policy and Strategy Adjustments</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Political priorities can shape policing strategies, sometimes leading to shifts in focus. For instance, policing of protests has been influenced by government policies, with legislation such as the Public Order Act 2023 granting additional powers to manage disruptive protests.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472D20F-F075-4DEF-8ED8-7B95A160FDFF}" type="slidenum">
              <a:rPr lang="en-GB" smtClean="0"/>
              <a:t>9</a:t>
            </a:fld>
            <a:endParaRPr lang="en-GB"/>
          </a:p>
        </p:txBody>
      </p:sp>
    </p:spTree>
    <p:extLst>
      <p:ext uri="{BB962C8B-B14F-4D97-AF65-F5344CB8AC3E}">
        <p14:creationId xmlns:p14="http://schemas.microsoft.com/office/powerpoint/2010/main" val="15697553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sz="1100" dirty="0">
                <a:effectLst/>
                <a:latin typeface="Arial" panose="020B0604020202020204" pitchFamily="34" charset="0"/>
                <a:ea typeface="Times New Roman" panose="02020603050405020304" pitchFamily="18" charset="0"/>
              </a:rPr>
              <a:t>Undoubtedly, Politics and policing are intrinsically linked, which shapes decision making and ultimately the effectiveness of the police service. Despite the challenges of non-devolved policing, Welsh police forces continue to develop relationships to enhance community safety. Political decisions shape the effectiveness of partnership delivery, as they influence collaboration, policy and importantly funding. </a:t>
            </a:r>
            <a:endParaRPr lang="en-GB" sz="1100" dirty="0">
              <a:effectLst/>
              <a:latin typeface="Times New Roman" panose="02020603050405020304" pitchFamily="18" charset="0"/>
              <a:ea typeface="Times New Roman" panose="02020603050405020304" pitchFamily="18" charset="0"/>
            </a:endParaRPr>
          </a:p>
          <a:p>
            <a:r>
              <a:rPr lang="en-GB" sz="1100" dirty="0">
                <a:effectLst/>
                <a:latin typeface="Arial" panose="020B0604020202020204" pitchFamily="34" charset="0"/>
                <a:ea typeface="Times New Roman" panose="02020603050405020304" pitchFamily="18" charset="0"/>
              </a:rPr>
              <a:t>To ensure sustainable and lasting collaboration, both the PCC, from a governance stance and the Chief Constable from an operational perspective must ensure that they work collaboratively whilst maintaining their distinct roles. Their relationship must be carefully monitored to ensure that political interference is not excessive and straying across into the operational remit.</a:t>
            </a:r>
            <a:endParaRPr lang="en-GB" sz="11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472D20F-F075-4DEF-8ED8-7B95A160FDFF}" type="slidenum">
              <a:rPr lang="en-GB" smtClean="0"/>
              <a:t>10</a:t>
            </a:fld>
            <a:endParaRPr lang="en-GB"/>
          </a:p>
        </p:txBody>
      </p:sp>
    </p:spTree>
    <p:extLst>
      <p:ext uri="{BB962C8B-B14F-4D97-AF65-F5344CB8AC3E}">
        <p14:creationId xmlns:p14="http://schemas.microsoft.com/office/powerpoint/2010/main" val="7924347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472D20F-F075-4DEF-8ED8-7B95A160FDFF}" type="slidenum">
              <a:rPr lang="en-GB" smtClean="0"/>
              <a:t>11</a:t>
            </a:fld>
            <a:endParaRPr lang="en-GB"/>
          </a:p>
        </p:txBody>
      </p:sp>
    </p:spTree>
    <p:extLst>
      <p:ext uri="{BB962C8B-B14F-4D97-AF65-F5344CB8AC3E}">
        <p14:creationId xmlns:p14="http://schemas.microsoft.com/office/powerpoint/2010/main" val="40615540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1F850D6-7E6C-40BE-918E-F94F8D18A45E}" type="datetimeFigureOut">
              <a:rPr lang="en-GB" smtClean="0"/>
              <a:t>22/07/2025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543179-9F5D-401D-B0BA-B10370A61C6E}" type="slidenum">
              <a:rPr lang="en-GB" smtClean="0"/>
              <a:t>‹#›</a:t>
            </a:fld>
            <a:endParaRPr lang="en-GB"/>
          </a:p>
        </p:txBody>
      </p:sp>
    </p:spTree>
    <p:extLst>
      <p:ext uri="{BB962C8B-B14F-4D97-AF65-F5344CB8AC3E}">
        <p14:creationId xmlns:p14="http://schemas.microsoft.com/office/powerpoint/2010/main" val="42020918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F850D6-7E6C-40BE-918E-F94F8D18A45E}" type="datetimeFigureOut">
              <a:rPr lang="en-GB" smtClean="0"/>
              <a:t>22/07/2025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543179-9F5D-401D-B0BA-B10370A61C6E}" type="slidenum">
              <a:rPr lang="en-GB" smtClean="0"/>
              <a:t>‹#›</a:t>
            </a:fld>
            <a:endParaRPr lang="en-GB"/>
          </a:p>
        </p:txBody>
      </p:sp>
    </p:spTree>
    <p:extLst>
      <p:ext uri="{BB962C8B-B14F-4D97-AF65-F5344CB8AC3E}">
        <p14:creationId xmlns:p14="http://schemas.microsoft.com/office/powerpoint/2010/main" val="6646062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F850D6-7E6C-40BE-918E-F94F8D18A45E}" type="datetimeFigureOut">
              <a:rPr lang="en-GB" smtClean="0"/>
              <a:t>22/07/2025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543179-9F5D-401D-B0BA-B10370A61C6E}" type="slidenum">
              <a:rPr lang="en-GB" smtClean="0"/>
              <a:t>‹#›</a:t>
            </a:fld>
            <a:endParaRPr lang="en-GB"/>
          </a:p>
        </p:txBody>
      </p:sp>
    </p:spTree>
    <p:extLst>
      <p:ext uri="{BB962C8B-B14F-4D97-AF65-F5344CB8AC3E}">
        <p14:creationId xmlns:p14="http://schemas.microsoft.com/office/powerpoint/2010/main" val="41982480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F850D6-7E6C-40BE-918E-F94F8D18A45E}" type="datetimeFigureOut">
              <a:rPr lang="en-GB" smtClean="0"/>
              <a:t>22/07/2025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543179-9F5D-401D-B0BA-B10370A61C6E}" type="slidenum">
              <a:rPr lang="en-GB" smtClean="0"/>
              <a:t>‹#›</a:t>
            </a:fld>
            <a:endParaRPr lang="en-GB"/>
          </a:p>
        </p:txBody>
      </p:sp>
    </p:spTree>
    <p:extLst>
      <p:ext uri="{BB962C8B-B14F-4D97-AF65-F5344CB8AC3E}">
        <p14:creationId xmlns:p14="http://schemas.microsoft.com/office/powerpoint/2010/main" val="42223633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F850D6-7E6C-40BE-918E-F94F8D18A45E}" type="datetimeFigureOut">
              <a:rPr lang="en-GB" smtClean="0"/>
              <a:t>22/07/2025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1543179-9F5D-401D-B0BA-B10370A61C6E}" type="slidenum">
              <a:rPr lang="en-GB" smtClean="0"/>
              <a:t>‹#›</a:t>
            </a:fld>
            <a:endParaRPr lang="en-GB"/>
          </a:p>
        </p:txBody>
      </p:sp>
    </p:spTree>
    <p:extLst>
      <p:ext uri="{BB962C8B-B14F-4D97-AF65-F5344CB8AC3E}">
        <p14:creationId xmlns:p14="http://schemas.microsoft.com/office/powerpoint/2010/main" val="190365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F850D6-7E6C-40BE-918E-F94F8D18A45E}" type="datetimeFigureOut">
              <a:rPr lang="en-GB" smtClean="0"/>
              <a:t>22/07/2025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1543179-9F5D-401D-B0BA-B10370A61C6E}" type="slidenum">
              <a:rPr lang="en-GB" smtClean="0"/>
              <a:t>‹#›</a:t>
            </a:fld>
            <a:endParaRPr lang="en-GB"/>
          </a:p>
        </p:txBody>
      </p:sp>
    </p:spTree>
    <p:extLst>
      <p:ext uri="{BB962C8B-B14F-4D97-AF65-F5344CB8AC3E}">
        <p14:creationId xmlns:p14="http://schemas.microsoft.com/office/powerpoint/2010/main" val="833680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F850D6-7E6C-40BE-918E-F94F8D18A45E}" type="datetimeFigureOut">
              <a:rPr lang="en-GB" smtClean="0"/>
              <a:t>22/07/2025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1543179-9F5D-401D-B0BA-B10370A61C6E}" type="slidenum">
              <a:rPr lang="en-GB" smtClean="0"/>
              <a:t>‹#›</a:t>
            </a:fld>
            <a:endParaRPr lang="en-GB"/>
          </a:p>
        </p:txBody>
      </p:sp>
    </p:spTree>
    <p:extLst>
      <p:ext uri="{BB962C8B-B14F-4D97-AF65-F5344CB8AC3E}">
        <p14:creationId xmlns:p14="http://schemas.microsoft.com/office/powerpoint/2010/main" val="1723436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F850D6-7E6C-40BE-918E-F94F8D18A45E}" type="datetimeFigureOut">
              <a:rPr lang="en-GB" smtClean="0"/>
              <a:t>22/07/2025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543179-9F5D-401D-B0BA-B10370A61C6E}" type="slidenum">
              <a:rPr lang="en-GB" smtClean="0"/>
              <a:t>‹#›</a:t>
            </a:fld>
            <a:endParaRPr lang="en-GB"/>
          </a:p>
        </p:txBody>
      </p:sp>
    </p:spTree>
    <p:extLst>
      <p:ext uri="{BB962C8B-B14F-4D97-AF65-F5344CB8AC3E}">
        <p14:creationId xmlns:p14="http://schemas.microsoft.com/office/powerpoint/2010/main" val="39324458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F850D6-7E6C-40BE-918E-F94F8D18A45E}" type="datetimeFigureOut">
              <a:rPr lang="en-GB" smtClean="0"/>
              <a:t>22/07/2025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543179-9F5D-401D-B0BA-B10370A61C6E}" type="slidenum">
              <a:rPr lang="en-GB" smtClean="0"/>
              <a:t>‹#›</a:t>
            </a:fld>
            <a:endParaRPr lang="en-GB"/>
          </a:p>
        </p:txBody>
      </p:sp>
    </p:spTree>
    <p:extLst>
      <p:ext uri="{BB962C8B-B14F-4D97-AF65-F5344CB8AC3E}">
        <p14:creationId xmlns:p14="http://schemas.microsoft.com/office/powerpoint/2010/main" val="19610069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F850D6-7E6C-40BE-918E-F94F8D18A45E}" type="datetimeFigureOut">
              <a:rPr lang="en-GB" smtClean="0"/>
              <a:t>22/07/2025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543179-9F5D-401D-B0BA-B10370A61C6E}" type="slidenum">
              <a:rPr lang="en-GB" smtClean="0"/>
              <a:t>‹#›</a:t>
            </a:fld>
            <a:endParaRPr lang="en-GB"/>
          </a:p>
        </p:txBody>
      </p:sp>
    </p:spTree>
    <p:extLst>
      <p:ext uri="{BB962C8B-B14F-4D97-AF65-F5344CB8AC3E}">
        <p14:creationId xmlns:p14="http://schemas.microsoft.com/office/powerpoint/2010/main" val="4484196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F850D6-7E6C-40BE-918E-F94F8D18A45E}" type="datetimeFigureOut">
              <a:rPr lang="en-GB" smtClean="0"/>
              <a:t>22/07/2025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543179-9F5D-401D-B0BA-B10370A61C6E}"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5431111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F850D6-7E6C-40BE-918E-F94F8D18A45E}" type="datetimeFigureOut">
              <a:rPr lang="en-GB" smtClean="0"/>
              <a:t>22/07/2025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543179-9F5D-401D-B0BA-B10370A61C6E}" type="slidenum">
              <a:rPr lang="en-GB" smtClean="0"/>
              <a:t>‹#›</a:t>
            </a:fld>
            <a:endParaRPr lang="en-GB"/>
          </a:p>
        </p:txBody>
      </p:sp>
    </p:spTree>
    <p:extLst>
      <p:ext uri="{BB962C8B-B14F-4D97-AF65-F5344CB8AC3E}">
        <p14:creationId xmlns:p14="http://schemas.microsoft.com/office/powerpoint/2010/main" val="35089787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F850D6-7E6C-40BE-918E-F94F8D18A45E}" type="datetimeFigureOut">
              <a:rPr lang="en-GB" smtClean="0"/>
              <a:t>22/07/2025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543179-9F5D-401D-B0BA-B10370A61C6E}"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838553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F850D6-7E6C-40BE-918E-F94F8D18A45E}" type="datetimeFigureOut">
              <a:rPr lang="en-GB" smtClean="0"/>
              <a:t>22/07/2025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543179-9F5D-401D-B0BA-B10370A61C6E}" type="slidenum">
              <a:rPr lang="en-GB" smtClean="0"/>
              <a:t>‹#›</a:t>
            </a:fld>
            <a:endParaRPr lang="en-GB"/>
          </a:p>
        </p:txBody>
      </p:sp>
    </p:spTree>
    <p:extLst>
      <p:ext uri="{BB962C8B-B14F-4D97-AF65-F5344CB8AC3E}">
        <p14:creationId xmlns:p14="http://schemas.microsoft.com/office/powerpoint/2010/main" val="30607580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F850D6-7E6C-40BE-918E-F94F8D18A45E}" type="datetimeFigureOut">
              <a:rPr lang="en-GB" smtClean="0"/>
              <a:t>22/07/2025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543179-9F5D-401D-B0BA-B10370A61C6E}" type="slidenum">
              <a:rPr lang="en-GB" smtClean="0"/>
              <a:t>‹#›</a:t>
            </a:fld>
            <a:endParaRPr lang="en-GB"/>
          </a:p>
        </p:txBody>
      </p:sp>
    </p:spTree>
    <p:extLst>
      <p:ext uri="{BB962C8B-B14F-4D97-AF65-F5344CB8AC3E}">
        <p14:creationId xmlns:p14="http://schemas.microsoft.com/office/powerpoint/2010/main" val="18808856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F850D6-7E6C-40BE-918E-F94F8D18A45E}" type="datetimeFigureOut">
              <a:rPr lang="en-GB" smtClean="0"/>
              <a:t>22/07/2025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543179-9F5D-401D-B0BA-B10370A61C6E}" type="slidenum">
              <a:rPr lang="en-GB" smtClean="0"/>
              <a:t>‹#›</a:t>
            </a:fld>
            <a:endParaRPr lang="en-GB"/>
          </a:p>
        </p:txBody>
      </p:sp>
    </p:spTree>
    <p:extLst>
      <p:ext uri="{BB962C8B-B14F-4D97-AF65-F5344CB8AC3E}">
        <p14:creationId xmlns:p14="http://schemas.microsoft.com/office/powerpoint/2010/main" val="2727946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1F850D6-7E6C-40BE-918E-F94F8D18A45E}" type="datetimeFigureOut">
              <a:rPr lang="en-GB" smtClean="0"/>
              <a:t>22/07/2025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1543179-9F5D-401D-B0BA-B10370A61C6E}" type="slidenum">
              <a:rPr lang="en-GB" smtClean="0"/>
              <a:t>‹#›</a:t>
            </a:fld>
            <a:endParaRPr lang="en-GB"/>
          </a:p>
        </p:txBody>
      </p:sp>
    </p:spTree>
    <p:extLst>
      <p:ext uri="{BB962C8B-B14F-4D97-AF65-F5344CB8AC3E}">
        <p14:creationId xmlns:p14="http://schemas.microsoft.com/office/powerpoint/2010/main" val="328777357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notesSlide" Target="../notesSlides/notesSlide2.xml"/><Relationship Id="rId7" Type="http://schemas.openxmlformats.org/officeDocument/2006/relationships/diagramQuickStyle" Target="../diagrams/quickStyle1.xml"/><Relationship Id="rId2" Type="http://schemas.openxmlformats.org/officeDocument/2006/relationships/slideLayout" Target="../slideLayouts/slideLayout2.xml"/><Relationship Id="rId1" Type="http://schemas.openxmlformats.org/officeDocument/2006/relationships/tags" Target="../tags/tag1.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1.jpe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notesSlide" Target="../notesSlides/notesSlide4.xml"/><Relationship Id="rId7" Type="http://schemas.openxmlformats.org/officeDocument/2006/relationships/diagramColors" Target="../diagrams/colors2.xml"/><Relationship Id="rId2" Type="http://schemas.openxmlformats.org/officeDocument/2006/relationships/slideLayout" Target="../slideLayouts/slideLayout2.xml"/><Relationship Id="rId1" Type="http://schemas.openxmlformats.org/officeDocument/2006/relationships/tags" Target="../tags/tag3.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5.xml"/><Relationship Id="rId1" Type="http://schemas.openxmlformats.org/officeDocument/2006/relationships/tags" Target="../tags/tag4.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5.xml"/><Relationship Id="rId1" Type="http://schemas.openxmlformats.org/officeDocument/2006/relationships/tags" Target="../tags/tag5.xml"/></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notesSlide" Target="../notesSlides/notesSlide7.xml"/><Relationship Id="rId7" Type="http://schemas.openxmlformats.org/officeDocument/2006/relationships/diagramColors" Target="../diagrams/colors3.xml"/><Relationship Id="rId2" Type="http://schemas.openxmlformats.org/officeDocument/2006/relationships/slideLayout" Target="../slideLayouts/slideLayout2.xml"/><Relationship Id="rId1" Type="http://schemas.openxmlformats.org/officeDocument/2006/relationships/tags" Target="../tags/tag6.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8" Type="http://schemas.microsoft.com/office/2007/relationships/diagramDrawing" Target="../diagrams/drawing4.xml"/><Relationship Id="rId13" Type="http://schemas.microsoft.com/office/2007/relationships/diagramDrawing" Target="../diagrams/drawing5.xml"/><Relationship Id="rId3" Type="http://schemas.openxmlformats.org/officeDocument/2006/relationships/notesSlide" Target="../notesSlides/notesSlide8.xml"/><Relationship Id="rId7" Type="http://schemas.openxmlformats.org/officeDocument/2006/relationships/diagramColors" Target="../diagrams/colors4.xml"/><Relationship Id="rId12" Type="http://schemas.openxmlformats.org/officeDocument/2006/relationships/diagramColors" Target="../diagrams/colors5.xml"/><Relationship Id="rId2" Type="http://schemas.openxmlformats.org/officeDocument/2006/relationships/slideLayout" Target="../slideLayouts/slideLayout5.xml"/><Relationship Id="rId1" Type="http://schemas.openxmlformats.org/officeDocument/2006/relationships/tags" Target="../tags/tag7.xml"/><Relationship Id="rId6" Type="http://schemas.openxmlformats.org/officeDocument/2006/relationships/diagramQuickStyle" Target="../diagrams/quickStyle4.xml"/><Relationship Id="rId11" Type="http://schemas.openxmlformats.org/officeDocument/2006/relationships/diagramQuickStyle" Target="../diagrams/quickStyle5.xml"/><Relationship Id="rId5" Type="http://schemas.openxmlformats.org/officeDocument/2006/relationships/diagramLayout" Target="../diagrams/layout4.xml"/><Relationship Id="rId10" Type="http://schemas.openxmlformats.org/officeDocument/2006/relationships/diagramLayout" Target="../diagrams/layout5.xml"/><Relationship Id="rId4" Type="http://schemas.openxmlformats.org/officeDocument/2006/relationships/diagramData" Target="../diagrams/data4.xml"/><Relationship Id="rId9" Type="http://schemas.openxmlformats.org/officeDocument/2006/relationships/diagramData" Target="../diagrams/data5.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5.xml"/><Relationship Id="rId1" Type="http://schemas.openxmlformats.org/officeDocument/2006/relationships/tags" Target="../tags/tag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A118C-65AF-77E3-CBC5-0DD9F9C2ABF8}"/>
              </a:ext>
            </a:extLst>
          </p:cNvPr>
          <p:cNvSpPr>
            <a:spLocks noGrp="1"/>
          </p:cNvSpPr>
          <p:nvPr>
            <p:ph type="ctrTitle"/>
          </p:nvPr>
        </p:nvSpPr>
        <p:spPr>
          <a:xfrm>
            <a:off x="1314824" y="735106"/>
            <a:ext cx="10053763" cy="2928470"/>
          </a:xfrm>
        </p:spPr>
        <p:txBody>
          <a:bodyPr anchor="b">
            <a:normAutofit/>
          </a:bodyPr>
          <a:lstStyle/>
          <a:p>
            <a:pPr algn="ctr"/>
            <a:r>
              <a:rPr lang="en-GB" sz="4800" dirty="0">
                <a:solidFill>
                  <a:schemeClr val="tx1"/>
                </a:solidFill>
              </a:rPr>
              <a:t>Policing and the Political </a:t>
            </a:r>
            <a:br>
              <a:rPr lang="en-GB" sz="4800" dirty="0">
                <a:solidFill>
                  <a:schemeClr val="tx1"/>
                </a:solidFill>
              </a:rPr>
            </a:br>
            <a:r>
              <a:rPr lang="en-GB" sz="4800" dirty="0">
                <a:solidFill>
                  <a:schemeClr val="tx1"/>
                </a:solidFill>
              </a:rPr>
              <a:t>Landscape</a:t>
            </a:r>
          </a:p>
        </p:txBody>
      </p:sp>
      <p:sp>
        <p:nvSpPr>
          <p:cNvPr id="3" name="Subtitle 2">
            <a:extLst>
              <a:ext uri="{FF2B5EF4-FFF2-40B4-BE49-F238E27FC236}">
                <a16:creationId xmlns:a16="http://schemas.microsoft.com/office/drawing/2014/main" id="{8464AB84-073C-A55A-D14D-959FC0BBA677}"/>
              </a:ext>
            </a:extLst>
          </p:cNvPr>
          <p:cNvSpPr>
            <a:spLocks noGrp="1"/>
          </p:cNvSpPr>
          <p:nvPr>
            <p:ph type="subTitle" idx="1"/>
          </p:nvPr>
        </p:nvSpPr>
        <p:spPr>
          <a:xfrm>
            <a:off x="1350682" y="4870824"/>
            <a:ext cx="10005951" cy="1458258"/>
          </a:xfrm>
        </p:spPr>
        <p:txBody>
          <a:bodyPr anchor="ctr">
            <a:normAutofit lnSpcReduction="10000"/>
          </a:bodyPr>
          <a:lstStyle/>
          <a:p>
            <a:pPr algn="l"/>
            <a:r>
              <a:rPr lang="en-GB" sz="1700" b="1" i="1" dirty="0">
                <a:solidFill>
                  <a:schemeClr val="tx1"/>
                </a:solidFill>
              </a:rPr>
              <a:t>Course: BMP07003D</a:t>
            </a:r>
          </a:p>
          <a:p>
            <a:pPr algn="l"/>
            <a:r>
              <a:rPr lang="en-GB" sz="1700" b="1" i="1" dirty="0">
                <a:solidFill>
                  <a:schemeClr val="tx1"/>
                </a:solidFill>
              </a:rPr>
              <a:t>HANNAH DURHAM </a:t>
            </a:r>
          </a:p>
          <a:p>
            <a:pPr algn="l"/>
            <a:r>
              <a:rPr lang="en-GB" sz="1700" b="1" i="1" dirty="0">
                <a:solidFill>
                  <a:schemeClr val="tx1"/>
                </a:solidFill>
              </a:rPr>
              <a:t>Student No. 2116876</a:t>
            </a:r>
          </a:p>
          <a:p>
            <a:pPr algn="l"/>
            <a:r>
              <a:rPr lang="en-GB" sz="1700" b="1" i="1" dirty="0">
                <a:solidFill>
                  <a:schemeClr val="tx1"/>
                </a:solidFill>
              </a:rPr>
              <a:t>Date: 23.07.25</a:t>
            </a:r>
          </a:p>
        </p:txBody>
      </p:sp>
    </p:spTree>
    <p:extLst>
      <p:ext uri="{BB962C8B-B14F-4D97-AF65-F5344CB8AC3E}">
        <p14:creationId xmlns:p14="http://schemas.microsoft.com/office/powerpoint/2010/main" val="1927681122"/>
      </p:ext>
    </p:extLst>
  </p:cSld>
  <p:clrMapOvr>
    <a:masterClrMapping/>
  </p:clrMapOvr>
  <mc:AlternateContent xmlns:mc="http://schemas.openxmlformats.org/markup-compatibility/2006" xmlns:p14="http://schemas.microsoft.com/office/powerpoint/2010/main">
    <mc:Choice Requires="p14">
      <p:transition spd="slow" p14:dur="2000" advTm="6361"/>
    </mc:Choice>
    <mc:Fallback xmlns="">
      <p:transition spd="slow" advTm="6361"/>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up of a blue and green striped surface&#10;&#10;AI-generated content may be incorrect.">
            <a:extLst>
              <a:ext uri="{FF2B5EF4-FFF2-40B4-BE49-F238E27FC236}">
                <a16:creationId xmlns:a16="http://schemas.microsoft.com/office/drawing/2014/main" id="{B0856418-15AA-2F67-B303-040E83DE24B7}"/>
              </a:ext>
            </a:extLst>
          </p:cNvPr>
          <p:cNvPicPr>
            <a:picLocks noChangeAspect="1"/>
          </p:cNvPicPr>
          <p:nvPr/>
        </p:nvPicPr>
        <p:blipFill>
          <a:blip r:embed="rId4"/>
          <a:srcRect l="11446" r="11445"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CE2940B4-CC9A-86F3-3454-5A072C6B845C}"/>
              </a:ext>
            </a:extLst>
          </p:cNvPr>
          <p:cNvSpPr>
            <a:spLocks noGrp="1"/>
          </p:cNvSpPr>
          <p:nvPr>
            <p:ph type="title"/>
          </p:nvPr>
        </p:nvSpPr>
        <p:spPr>
          <a:xfrm>
            <a:off x="677333" y="609600"/>
            <a:ext cx="3851123" cy="1320800"/>
          </a:xfrm>
        </p:spPr>
        <p:txBody>
          <a:bodyPr>
            <a:normAutofit/>
          </a:bodyPr>
          <a:lstStyle/>
          <a:p>
            <a:pPr algn="ctr"/>
            <a:r>
              <a:rPr lang="en-GB" sz="4000" dirty="0"/>
              <a:t>Policing Overview</a:t>
            </a:r>
          </a:p>
        </p:txBody>
      </p:sp>
      <p:cxnSp>
        <p:nvCxnSpPr>
          <p:cNvPr id="11" name="Straight Connector 1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C1163845-5BAF-37DF-050D-DD661A2299A0}"/>
              </a:ext>
            </a:extLst>
          </p:cNvPr>
          <p:cNvGraphicFramePr>
            <a:graphicFrameLocks noGrp="1"/>
          </p:cNvGraphicFramePr>
          <p:nvPr>
            <p:ph idx="1"/>
            <p:extLst>
              <p:ext uri="{D42A27DB-BD31-4B8C-83A1-F6EECF244321}">
                <p14:modId xmlns:p14="http://schemas.microsoft.com/office/powerpoint/2010/main" val="3126699403"/>
              </p:ext>
            </p:extLst>
          </p:nvPr>
        </p:nvGraphicFramePr>
        <p:xfrm>
          <a:off x="677334" y="2160589"/>
          <a:ext cx="3851122" cy="388077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ustDataLst>
      <p:tags r:id="rId1"/>
    </p:custDataLst>
    <p:extLst>
      <p:ext uri="{BB962C8B-B14F-4D97-AF65-F5344CB8AC3E}">
        <p14:creationId xmlns:p14="http://schemas.microsoft.com/office/powerpoint/2010/main" val="2503811396"/>
      </p:ext>
    </p:extLst>
  </p:cSld>
  <p:clrMapOvr>
    <a:masterClrMapping/>
  </p:clrMapOvr>
  <mc:AlternateContent xmlns:mc="http://schemas.openxmlformats.org/markup-compatibility/2006" xmlns:p14="http://schemas.microsoft.com/office/powerpoint/2010/main">
    <mc:Choice Requires="p14">
      <p:transition spd="slow" p14:dur="2000" advTm="119925"/>
    </mc:Choice>
    <mc:Fallback xmlns="">
      <p:transition spd="slow" advTm="11992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52BF5D5-BB8C-9190-53D1-73C0F5BCCDEB}"/>
              </a:ext>
            </a:extLst>
          </p:cNvPr>
          <p:cNvSpPr>
            <a:spLocks noGrp="1"/>
          </p:cNvSpPr>
          <p:nvPr>
            <p:ph type="title"/>
          </p:nvPr>
        </p:nvSpPr>
        <p:spPr>
          <a:xfrm>
            <a:off x="643467" y="816638"/>
            <a:ext cx="3367359" cy="5224724"/>
          </a:xfrm>
        </p:spPr>
        <p:txBody>
          <a:bodyPr anchor="ctr">
            <a:normAutofit/>
          </a:bodyPr>
          <a:lstStyle/>
          <a:p>
            <a:pPr algn="ctr"/>
            <a:r>
              <a:rPr lang="en-GB" sz="4400" dirty="0"/>
              <a:t>Policing in Wales </a:t>
            </a:r>
          </a:p>
        </p:txBody>
      </p:sp>
      <p:sp>
        <p:nvSpPr>
          <p:cNvPr id="3" name="Content Placeholder 2">
            <a:extLst>
              <a:ext uri="{FF2B5EF4-FFF2-40B4-BE49-F238E27FC236}">
                <a16:creationId xmlns:a16="http://schemas.microsoft.com/office/drawing/2014/main" id="{871B7D1C-C64A-715D-B2CF-94D6625A00BF}"/>
              </a:ext>
            </a:extLst>
          </p:cNvPr>
          <p:cNvSpPr>
            <a:spLocks noGrp="1"/>
          </p:cNvSpPr>
          <p:nvPr>
            <p:ph idx="1"/>
          </p:nvPr>
        </p:nvSpPr>
        <p:spPr>
          <a:xfrm>
            <a:off x="4654295" y="816638"/>
            <a:ext cx="4619706" cy="5224724"/>
          </a:xfrm>
        </p:spPr>
        <p:txBody>
          <a:bodyPr anchor="ctr">
            <a:normAutofit/>
          </a:bodyPr>
          <a:lstStyle/>
          <a:p>
            <a:r>
              <a:rPr lang="en-GB" sz="3200" dirty="0"/>
              <a:t>Limited Autonomy</a:t>
            </a:r>
          </a:p>
          <a:p>
            <a:pPr marL="0" indent="0">
              <a:buNone/>
            </a:pPr>
            <a:r>
              <a:rPr lang="en-GB" sz="3200" dirty="0"/>
              <a:t> </a:t>
            </a:r>
          </a:p>
          <a:p>
            <a:r>
              <a:rPr lang="en-GB" sz="3200" dirty="0"/>
              <a:t>Funding &amp; Resource Allocation</a:t>
            </a:r>
          </a:p>
          <a:p>
            <a:pPr marL="0" indent="0">
              <a:buNone/>
            </a:pPr>
            <a:endParaRPr lang="en-GB" sz="3200" dirty="0"/>
          </a:p>
          <a:p>
            <a:r>
              <a:rPr lang="en-GB" sz="3200" dirty="0"/>
              <a:t>Cross-Sector Coordination </a:t>
            </a:r>
          </a:p>
        </p:txBody>
      </p:sp>
    </p:spTree>
    <p:custDataLst>
      <p:tags r:id="rId1"/>
    </p:custDataLst>
    <p:extLst>
      <p:ext uri="{BB962C8B-B14F-4D97-AF65-F5344CB8AC3E}">
        <p14:creationId xmlns:p14="http://schemas.microsoft.com/office/powerpoint/2010/main" val="274471606"/>
      </p:ext>
    </p:extLst>
  </p:cSld>
  <p:clrMapOvr>
    <a:masterClrMapping/>
  </p:clrMapOvr>
  <mc:AlternateContent xmlns:mc="http://schemas.openxmlformats.org/markup-compatibility/2006" xmlns:p14="http://schemas.microsoft.com/office/powerpoint/2010/main">
    <mc:Choice Requires="p14">
      <p:transition spd="slow" p14:dur="2000" advTm="100938"/>
    </mc:Choice>
    <mc:Fallback xmlns="">
      <p:transition spd="slow" advTm="10093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FFD794-A4EA-2D50-8BD5-AEA69219BC96}"/>
              </a:ext>
            </a:extLst>
          </p:cNvPr>
          <p:cNvSpPr>
            <a:spLocks noGrp="1"/>
          </p:cNvSpPr>
          <p:nvPr>
            <p:ph type="title"/>
          </p:nvPr>
        </p:nvSpPr>
        <p:spPr>
          <a:xfrm>
            <a:off x="1286933" y="609600"/>
            <a:ext cx="10197494" cy="1099457"/>
          </a:xfrm>
        </p:spPr>
        <p:txBody>
          <a:bodyPr>
            <a:normAutofit/>
          </a:bodyPr>
          <a:lstStyle/>
          <a:p>
            <a:r>
              <a:rPr lang="en-GB" dirty="0"/>
              <a:t>Partnership Delivery – Political Influence</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F3D6799D-382A-968D-659E-4B8D906009C2}"/>
              </a:ext>
            </a:extLst>
          </p:cNvPr>
          <p:cNvGraphicFramePr>
            <a:graphicFrameLocks noGrp="1"/>
          </p:cNvGraphicFramePr>
          <p:nvPr>
            <p:ph idx="1"/>
            <p:extLst>
              <p:ext uri="{D42A27DB-BD31-4B8C-83A1-F6EECF244321}">
                <p14:modId xmlns:p14="http://schemas.microsoft.com/office/powerpoint/2010/main" val="2699804507"/>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1498504691"/>
      </p:ext>
    </p:extLst>
  </p:cSld>
  <p:clrMapOvr>
    <a:masterClrMapping/>
  </p:clrMapOvr>
  <mc:AlternateContent xmlns:mc="http://schemas.openxmlformats.org/markup-compatibility/2006" xmlns:p14="http://schemas.microsoft.com/office/powerpoint/2010/main">
    <mc:Choice Requires="p14">
      <p:transition spd="slow" p14:dur="2000" advTm="89594"/>
    </mc:Choice>
    <mc:Fallback xmlns="">
      <p:transition spd="slow" advTm="8959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E6506-2282-89D8-7CA2-BF1FA0E721D9}"/>
              </a:ext>
            </a:extLst>
          </p:cNvPr>
          <p:cNvSpPr>
            <a:spLocks noGrp="1"/>
          </p:cNvSpPr>
          <p:nvPr>
            <p:ph type="title"/>
          </p:nvPr>
        </p:nvSpPr>
        <p:spPr/>
        <p:txBody>
          <a:bodyPr/>
          <a:lstStyle/>
          <a:p>
            <a:r>
              <a:rPr lang="en-GB" dirty="0"/>
              <a:t>Political Partnership Delivery</a:t>
            </a:r>
          </a:p>
        </p:txBody>
      </p:sp>
      <p:sp>
        <p:nvSpPr>
          <p:cNvPr id="3" name="Text Placeholder 2">
            <a:extLst>
              <a:ext uri="{FF2B5EF4-FFF2-40B4-BE49-F238E27FC236}">
                <a16:creationId xmlns:a16="http://schemas.microsoft.com/office/drawing/2014/main" id="{21F90774-D028-9BD3-E223-31D233DEEA56}"/>
              </a:ext>
            </a:extLst>
          </p:cNvPr>
          <p:cNvSpPr>
            <a:spLocks noGrp="1"/>
          </p:cNvSpPr>
          <p:nvPr>
            <p:ph type="body" idx="1"/>
          </p:nvPr>
        </p:nvSpPr>
        <p:spPr/>
        <p:txBody>
          <a:bodyPr/>
          <a:lstStyle/>
          <a:p>
            <a:r>
              <a:rPr lang="en-GB" dirty="0"/>
              <a:t>Challenges:</a:t>
            </a:r>
          </a:p>
        </p:txBody>
      </p:sp>
      <p:sp>
        <p:nvSpPr>
          <p:cNvPr id="4" name="Content Placeholder 3">
            <a:extLst>
              <a:ext uri="{FF2B5EF4-FFF2-40B4-BE49-F238E27FC236}">
                <a16:creationId xmlns:a16="http://schemas.microsoft.com/office/drawing/2014/main" id="{6516D5ED-B11E-97BD-BB2E-43EBB327C855}"/>
              </a:ext>
            </a:extLst>
          </p:cNvPr>
          <p:cNvSpPr>
            <a:spLocks noGrp="1"/>
          </p:cNvSpPr>
          <p:nvPr>
            <p:ph sz="half" idx="2"/>
          </p:nvPr>
        </p:nvSpPr>
        <p:spPr/>
        <p:txBody>
          <a:bodyPr/>
          <a:lstStyle/>
          <a:p>
            <a:endParaRPr lang="en-GB" dirty="0"/>
          </a:p>
          <a:p>
            <a:r>
              <a:rPr lang="en-GB" dirty="0"/>
              <a:t>Policy Fragmentation</a:t>
            </a:r>
          </a:p>
          <a:p>
            <a:pPr marL="0" indent="0">
              <a:buNone/>
            </a:pPr>
            <a:endParaRPr lang="en-GB" dirty="0"/>
          </a:p>
          <a:p>
            <a:r>
              <a:rPr lang="en-GB" dirty="0"/>
              <a:t>Partisan Influences </a:t>
            </a:r>
          </a:p>
          <a:p>
            <a:pPr marL="0" indent="0">
              <a:buNone/>
            </a:pPr>
            <a:endParaRPr lang="en-GB" dirty="0"/>
          </a:p>
          <a:p>
            <a:r>
              <a:rPr lang="en-GB" dirty="0"/>
              <a:t>Public Scepticism</a:t>
            </a:r>
          </a:p>
        </p:txBody>
      </p:sp>
      <p:sp>
        <p:nvSpPr>
          <p:cNvPr id="5" name="Text Placeholder 4">
            <a:extLst>
              <a:ext uri="{FF2B5EF4-FFF2-40B4-BE49-F238E27FC236}">
                <a16:creationId xmlns:a16="http://schemas.microsoft.com/office/drawing/2014/main" id="{B3AB9F4D-4814-8431-A90C-284FE84C28A9}"/>
              </a:ext>
            </a:extLst>
          </p:cNvPr>
          <p:cNvSpPr>
            <a:spLocks noGrp="1"/>
          </p:cNvSpPr>
          <p:nvPr>
            <p:ph type="body" sz="quarter" idx="3"/>
          </p:nvPr>
        </p:nvSpPr>
        <p:spPr/>
        <p:txBody>
          <a:bodyPr/>
          <a:lstStyle/>
          <a:p>
            <a:r>
              <a:rPr lang="en-GB" dirty="0"/>
              <a:t>Opportunities:</a:t>
            </a:r>
          </a:p>
        </p:txBody>
      </p:sp>
      <p:sp>
        <p:nvSpPr>
          <p:cNvPr id="6" name="Content Placeholder 5">
            <a:extLst>
              <a:ext uri="{FF2B5EF4-FFF2-40B4-BE49-F238E27FC236}">
                <a16:creationId xmlns:a16="http://schemas.microsoft.com/office/drawing/2014/main" id="{F4011BB1-FB26-C336-94DC-E7A0D2BBB32B}"/>
              </a:ext>
            </a:extLst>
          </p:cNvPr>
          <p:cNvSpPr>
            <a:spLocks noGrp="1"/>
          </p:cNvSpPr>
          <p:nvPr>
            <p:ph sz="quarter" idx="4"/>
          </p:nvPr>
        </p:nvSpPr>
        <p:spPr/>
        <p:txBody>
          <a:bodyPr/>
          <a:lstStyle/>
          <a:p>
            <a:endParaRPr lang="en-GB" dirty="0"/>
          </a:p>
          <a:p>
            <a:r>
              <a:rPr lang="en-GB" dirty="0"/>
              <a:t>Innovative Governance </a:t>
            </a:r>
          </a:p>
          <a:p>
            <a:pPr marL="0" indent="0">
              <a:buNone/>
            </a:pPr>
            <a:endParaRPr lang="en-GB" dirty="0"/>
          </a:p>
          <a:p>
            <a:r>
              <a:rPr lang="en-GB" dirty="0"/>
              <a:t>Improved Accountability </a:t>
            </a:r>
          </a:p>
          <a:p>
            <a:pPr marL="0" indent="0">
              <a:buNone/>
            </a:pPr>
            <a:endParaRPr lang="en-GB" dirty="0"/>
          </a:p>
          <a:p>
            <a:r>
              <a:rPr lang="en-GB" dirty="0"/>
              <a:t>Adaptive Strategies </a:t>
            </a:r>
          </a:p>
        </p:txBody>
      </p:sp>
    </p:spTree>
    <p:custDataLst>
      <p:tags r:id="rId1"/>
    </p:custDataLst>
    <p:extLst>
      <p:ext uri="{BB962C8B-B14F-4D97-AF65-F5344CB8AC3E}">
        <p14:creationId xmlns:p14="http://schemas.microsoft.com/office/powerpoint/2010/main" val="2540472405"/>
      </p:ext>
    </p:extLst>
  </p:cSld>
  <p:clrMapOvr>
    <a:masterClrMapping/>
  </p:clrMapOvr>
  <mc:AlternateContent xmlns:mc="http://schemas.openxmlformats.org/markup-compatibility/2006" xmlns:p14="http://schemas.microsoft.com/office/powerpoint/2010/main">
    <mc:Choice Requires="p14">
      <p:transition spd="slow" p14:dur="2000" advTm="78971"/>
    </mc:Choice>
    <mc:Fallback xmlns="">
      <p:transition spd="slow" advTm="7897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 calcmode="lin" valueType="num">
                                      <p:cBhvr additive="base">
                                        <p:cTn id="1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anim calcmode="lin" valueType="num">
                                      <p:cBhvr additive="base">
                                        <p:cTn id="31"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0" end="0"/>
                                            </p:txEl>
                                          </p:spTgt>
                                        </p:tgtEl>
                                        <p:attrNameLst>
                                          <p:attrName>style.visibility</p:attrName>
                                        </p:attrNameLst>
                                      </p:cBhvr>
                                      <p:to>
                                        <p:strVal val="visible"/>
                                      </p:to>
                                    </p:set>
                                    <p:anim calcmode="lin" valueType="num">
                                      <p:cBhvr additive="base">
                                        <p:cTn id="3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xEl>
                                              <p:pRg st="1" end="1"/>
                                            </p:txEl>
                                          </p:spTgt>
                                        </p:tgtEl>
                                        <p:attrNameLst>
                                          <p:attrName>style.visibility</p:attrName>
                                        </p:attrNameLst>
                                      </p:cBhvr>
                                      <p:to>
                                        <p:strVal val="visible"/>
                                      </p:to>
                                    </p:set>
                                    <p:anim calcmode="lin" valueType="num">
                                      <p:cBhvr additive="base">
                                        <p:cTn id="4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
                                            <p:txEl>
                                              <p:pRg st="3" end="3"/>
                                            </p:txEl>
                                          </p:spTgt>
                                        </p:tgtEl>
                                        <p:attrNameLst>
                                          <p:attrName>style.visibility</p:attrName>
                                        </p:attrNameLst>
                                      </p:cBhvr>
                                      <p:to>
                                        <p:strVal val="visible"/>
                                      </p:to>
                                    </p:set>
                                    <p:anim calcmode="lin" valueType="num">
                                      <p:cBhvr additive="base">
                                        <p:cTn id="4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6">
                                            <p:txEl>
                                              <p:pRg st="5" end="5"/>
                                            </p:txEl>
                                          </p:spTgt>
                                        </p:tgtEl>
                                        <p:attrNameLst>
                                          <p:attrName>style.visibility</p:attrName>
                                        </p:attrNameLst>
                                      </p:cBhvr>
                                      <p:to>
                                        <p:strVal val="visible"/>
                                      </p:to>
                                    </p:set>
                                    <p:anim calcmode="lin" valueType="num">
                                      <p:cBhvr additive="base">
                                        <p:cTn id="55"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5" grpId="0" build="p"/>
      <p:bldP spid="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D2CFB-EEA7-C98D-BC95-B012BD85438C}"/>
              </a:ext>
            </a:extLst>
          </p:cNvPr>
          <p:cNvSpPr>
            <a:spLocks noGrp="1"/>
          </p:cNvSpPr>
          <p:nvPr>
            <p:ph type="title"/>
          </p:nvPr>
        </p:nvSpPr>
        <p:spPr/>
        <p:txBody>
          <a:bodyPr/>
          <a:lstStyle/>
          <a:p>
            <a:pPr algn="ctr"/>
            <a:r>
              <a:rPr lang="en-GB" dirty="0"/>
              <a:t>Politics &amp; Police Effectiveness </a:t>
            </a:r>
          </a:p>
        </p:txBody>
      </p:sp>
      <p:sp>
        <p:nvSpPr>
          <p:cNvPr id="3" name="Text Placeholder 2">
            <a:extLst>
              <a:ext uri="{FF2B5EF4-FFF2-40B4-BE49-F238E27FC236}">
                <a16:creationId xmlns:a16="http://schemas.microsoft.com/office/drawing/2014/main" id="{1B3D0C51-9D36-3295-212B-AAFC5C86FDB1}"/>
              </a:ext>
            </a:extLst>
          </p:cNvPr>
          <p:cNvSpPr>
            <a:spLocks noGrp="1"/>
          </p:cNvSpPr>
          <p:nvPr>
            <p:ph type="body" idx="1"/>
          </p:nvPr>
        </p:nvSpPr>
        <p:spPr/>
        <p:txBody>
          <a:bodyPr/>
          <a:lstStyle/>
          <a:p>
            <a:r>
              <a:rPr lang="en-GB" dirty="0"/>
              <a:t>Positive Impacts: </a:t>
            </a:r>
          </a:p>
          <a:p>
            <a:endParaRPr lang="en-GB" dirty="0"/>
          </a:p>
        </p:txBody>
      </p:sp>
      <p:sp>
        <p:nvSpPr>
          <p:cNvPr id="4" name="Content Placeholder 3">
            <a:extLst>
              <a:ext uri="{FF2B5EF4-FFF2-40B4-BE49-F238E27FC236}">
                <a16:creationId xmlns:a16="http://schemas.microsoft.com/office/drawing/2014/main" id="{CE3FEA96-9E87-B193-D363-1004A94380CC}"/>
              </a:ext>
            </a:extLst>
          </p:cNvPr>
          <p:cNvSpPr>
            <a:spLocks noGrp="1"/>
          </p:cNvSpPr>
          <p:nvPr>
            <p:ph sz="half" idx="2"/>
          </p:nvPr>
        </p:nvSpPr>
        <p:spPr/>
        <p:txBody>
          <a:bodyPr/>
          <a:lstStyle/>
          <a:p>
            <a:r>
              <a:rPr lang="en-GB" dirty="0"/>
              <a:t>Policy Development</a:t>
            </a:r>
          </a:p>
          <a:p>
            <a:pPr marL="0" indent="0">
              <a:buNone/>
            </a:pPr>
            <a:endParaRPr lang="en-GB" dirty="0"/>
          </a:p>
          <a:p>
            <a:r>
              <a:rPr lang="en-GB" dirty="0"/>
              <a:t>Accountability</a:t>
            </a:r>
          </a:p>
          <a:p>
            <a:pPr marL="0" indent="0">
              <a:buNone/>
            </a:pPr>
            <a:endParaRPr lang="en-GB" dirty="0"/>
          </a:p>
          <a:p>
            <a:r>
              <a:rPr lang="en-GB" dirty="0"/>
              <a:t>Resources</a:t>
            </a:r>
          </a:p>
        </p:txBody>
      </p:sp>
      <p:sp>
        <p:nvSpPr>
          <p:cNvPr id="5" name="Text Placeholder 4">
            <a:extLst>
              <a:ext uri="{FF2B5EF4-FFF2-40B4-BE49-F238E27FC236}">
                <a16:creationId xmlns:a16="http://schemas.microsoft.com/office/drawing/2014/main" id="{8E44905E-A74A-3DE5-AB86-918ED1504219}"/>
              </a:ext>
            </a:extLst>
          </p:cNvPr>
          <p:cNvSpPr>
            <a:spLocks noGrp="1"/>
          </p:cNvSpPr>
          <p:nvPr>
            <p:ph type="body" sz="quarter" idx="3"/>
          </p:nvPr>
        </p:nvSpPr>
        <p:spPr>
          <a:xfrm>
            <a:off x="5524471" y="1899338"/>
            <a:ext cx="5183188" cy="823912"/>
          </a:xfrm>
        </p:spPr>
        <p:txBody>
          <a:bodyPr/>
          <a:lstStyle/>
          <a:p>
            <a:endParaRPr lang="en-GB" dirty="0"/>
          </a:p>
          <a:p>
            <a:endParaRPr lang="en-GB" dirty="0"/>
          </a:p>
          <a:p>
            <a:r>
              <a:rPr lang="en-GB" dirty="0"/>
              <a:t>Negative Impacts: </a:t>
            </a:r>
          </a:p>
          <a:p>
            <a:endParaRPr lang="en-GB" dirty="0"/>
          </a:p>
        </p:txBody>
      </p:sp>
      <p:sp>
        <p:nvSpPr>
          <p:cNvPr id="6" name="Content Placeholder 5">
            <a:extLst>
              <a:ext uri="{FF2B5EF4-FFF2-40B4-BE49-F238E27FC236}">
                <a16:creationId xmlns:a16="http://schemas.microsoft.com/office/drawing/2014/main" id="{B3E992EC-DC3A-FCD4-EB0E-C9CC21D5381C}"/>
              </a:ext>
            </a:extLst>
          </p:cNvPr>
          <p:cNvSpPr>
            <a:spLocks noGrp="1"/>
          </p:cNvSpPr>
          <p:nvPr>
            <p:ph sz="quarter" idx="4"/>
          </p:nvPr>
        </p:nvSpPr>
        <p:spPr/>
        <p:txBody>
          <a:bodyPr/>
          <a:lstStyle/>
          <a:p>
            <a:r>
              <a:rPr lang="en-GB" dirty="0"/>
              <a:t>Political Influence on Decisions</a:t>
            </a:r>
          </a:p>
          <a:p>
            <a:pPr marL="0" indent="0">
              <a:buNone/>
            </a:pPr>
            <a:endParaRPr lang="en-GB" dirty="0"/>
          </a:p>
          <a:p>
            <a:r>
              <a:rPr lang="en-GB" dirty="0"/>
              <a:t>Impact on Public Trust </a:t>
            </a:r>
          </a:p>
          <a:p>
            <a:pPr marL="0" indent="0">
              <a:buNone/>
            </a:pPr>
            <a:endParaRPr lang="en-GB" dirty="0"/>
          </a:p>
          <a:p>
            <a:r>
              <a:rPr lang="en-GB" dirty="0"/>
              <a:t>Inconsistences</a:t>
            </a:r>
          </a:p>
        </p:txBody>
      </p:sp>
    </p:spTree>
    <p:custDataLst>
      <p:tags r:id="rId1"/>
    </p:custDataLst>
    <p:extLst>
      <p:ext uri="{BB962C8B-B14F-4D97-AF65-F5344CB8AC3E}">
        <p14:creationId xmlns:p14="http://schemas.microsoft.com/office/powerpoint/2010/main" val="4239611248"/>
      </p:ext>
    </p:extLst>
  </p:cSld>
  <p:clrMapOvr>
    <a:masterClrMapping/>
  </p:clrMapOvr>
  <mc:AlternateContent xmlns:mc="http://schemas.openxmlformats.org/markup-compatibility/2006" xmlns:p14="http://schemas.microsoft.com/office/powerpoint/2010/main">
    <mc:Choice Requires="p14">
      <p:transition spd="slow" p14:dur="2000" advTm="84561"/>
    </mc:Choice>
    <mc:Fallback xmlns="">
      <p:transition spd="slow" advTm="8456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anim calcmode="lin" valueType="num">
                                      <p:cBhvr additive="base">
                                        <p:cTn id="2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2" end="2"/>
                                            </p:txEl>
                                          </p:spTgt>
                                        </p:tgtEl>
                                        <p:attrNameLst>
                                          <p:attrName>style.visibility</p:attrName>
                                        </p:attrNameLst>
                                      </p:cBhvr>
                                      <p:to>
                                        <p:strVal val="visible"/>
                                      </p:to>
                                    </p:set>
                                    <p:anim calcmode="lin" valueType="num">
                                      <p:cBhvr additive="base">
                                        <p:cTn id="3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xEl>
                                              <p:pRg st="0" end="0"/>
                                            </p:txEl>
                                          </p:spTgt>
                                        </p:tgtEl>
                                        <p:attrNameLst>
                                          <p:attrName>style.visibility</p:attrName>
                                        </p:attrNameLst>
                                      </p:cBhvr>
                                      <p:to>
                                        <p:strVal val="visible"/>
                                      </p:to>
                                    </p:set>
                                    <p:anim calcmode="lin" valueType="num">
                                      <p:cBhvr additive="base">
                                        <p:cTn id="4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
                                            <p:txEl>
                                              <p:pRg st="2" end="2"/>
                                            </p:txEl>
                                          </p:spTgt>
                                        </p:tgtEl>
                                        <p:attrNameLst>
                                          <p:attrName>style.visibility</p:attrName>
                                        </p:attrNameLst>
                                      </p:cBhvr>
                                      <p:to>
                                        <p:strVal val="visible"/>
                                      </p:to>
                                    </p:set>
                                    <p:anim calcmode="lin" valueType="num">
                                      <p:cBhvr additive="base">
                                        <p:cTn id="4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6">
                                            <p:txEl>
                                              <p:pRg st="4" end="4"/>
                                            </p:txEl>
                                          </p:spTgt>
                                        </p:tgtEl>
                                        <p:attrNameLst>
                                          <p:attrName>style.visibility</p:attrName>
                                        </p:attrNameLst>
                                      </p:cBhvr>
                                      <p:to>
                                        <p:strVal val="visible"/>
                                      </p:to>
                                    </p:set>
                                    <p:anim calcmode="lin" valueType="num">
                                      <p:cBhvr additive="base">
                                        <p:cTn id="55"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5" grpId="0" build="p"/>
      <p:bldP spid="6"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2CAC15-CB6D-3330-E247-C6231A052A67}"/>
              </a:ext>
            </a:extLst>
          </p:cNvPr>
          <p:cNvSpPr>
            <a:spLocks noGrp="1"/>
          </p:cNvSpPr>
          <p:nvPr>
            <p:ph type="title"/>
          </p:nvPr>
        </p:nvSpPr>
        <p:spPr>
          <a:xfrm>
            <a:off x="652481" y="1382486"/>
            <a:ext cx="3547581" cy="4093028"/>
          </a:xfrm>
        </p:spPr>
        <p:txBody>
          <a:bodyPr anchor="ctr">
            <a:normAutofit/>
          </a:bodyPr>
          <a:lstStyle/>
          <a:p>
            <a:r>
              <a:rPr lang="en-GB" sz="4400" dirty="0"/>
              <a:t>Political Influence on Policing Priorities</a:t>
            </a:r>
          </a:p>
        </p:txBody>
      </p:sp>
      <p:grpSp>
        <p:nvGrpSpPr>
          <p:cNvPr id="34" name="Group 33">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6" name="Rectangle 35">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7" name="Content Placeholder 2">
            <a:extLst>
              <a:ext uri="{FF2B5EF4-FFF2-40B4-BE49-F238E27FC236}">
                <a16:creationId xmlns:a16="http://schemas.microsoft.com/office/drawing/2014/main" id="{858A2147-C3F6-FF73-14A3-305A5CCEB0DE}"/>
              </a:ext>
            </a:extLst>
          </p:cNvPr>
          <p:cNvGraphicFramePr>
            <a:graphicFrameLocks noGrp="1"/>
          </p:cNvGraphicFramePr>
          <p:nvPr>
            <p:ph idx="1"/>
            <p:extLst>
              <p:ext uri="{D42A27DB-BD31-4B8C-83A1-F6EECF244321}">
                <p14:modId xmlns:p14="http://schemas.microsoft.com/office/powerpoint/2010/main" val="3995675222"/>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2881748342"/>
      </p:ext>
    </p:extLst>
  </p:cSld>
  <p:clrMapOvr>
    <a:masterClrMapping/>
  </p:clrMapOvr>
  <mc:AlternateContent xmlns:mc="http://schemas.openxmlformats.org/markup-compatibility/2006" xmlns:p14="http://schemas.microsoft.com/office/powerpoint/2010/main">
    <mc:Choice Requires="p14">
      <p:transition spd="slow" p14:dur="2000" advTm="139406"/>
    </mc:Choice>
    <mc:Fallback xmlns="">
      <p:transition spd="slow" advTm="13940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7"/>
                                        </p:tgtEl>
                                        <p:attrNameLst>
                                          <p:attrName>style.visibility</p:attrName>
                                        </p:attrNameLst>
                                      </p:cBhvr>
                                      <p:to>
                                        <p:strVal val="visible"/>
                                      </p:to>
                                    </p:set>
                                    <p:anim calcmode="lin" valueType="num">
                                      <p:cBhvr additive="base">
                                        <p:cTn id="13" dur="500" fill="hold"/>
                                        <p:tgtEl>
                                          <p:spTgt spid="37"/>
                                        </p:tgtEl>
                                        <p:attrNameLst>
                                          <p:attrName>ppt_x</p:attrName>
                                        </p:attrNameLst>
                                      </p:cBhvr>
                                      <p:tavLst>
                                        <p:tav tm="0">
                                          <p:val>
                                            <p:strVal val="#ppt_x"/>
                                          </p:val>
                                        </p:tav>
                                        <p:tav tm="100000">
                                          <p:val>
                                            <p:strVal val="#ppt_x"/>
                                          </p:val>
                                        </p:tav>
                                      </p:tavLst>
                                    </p:anim>
                                    <p:anim calcmode="lin" valueType="num">
                                      <p:cBhvr additive="base">
                                        <p:cTn id="14" dur="500" fill="hold"/>
                                        <p:tgtEl>
                                          <p:spTgt spid="3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37"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77F95-F1A3-3D30-BC88-26010598D89D}"/>
              </a:ext>
            </a:extLst>
          </p:cNvPr>
          <p:cNvSpPr>
            <a:spLocks noGrp="1"/>
          </p:cNvSpPr>
          <p:nvPr>
            <p:ph type="title"/>
          </p:nvPr>
        </p:nvSpPr>
        <p:spPr/>
        <p:txBody>
          <a:bodyPr>
            <a:normAutofit/>
          </a:bodyPr>
          <a:lstStyle/>
          <a:p>
            <a:pPr algn="ctr"/>
            <a:r>
              <a:rPr lang="en-GB" sz="3600" b="1" dirty="0"/>
              <a:t>Chief Constable &amp; Police &amp; Crime Commissioner</a:t>
            </a:r>
          </a:p>
        </p:txBody>
      </p:sp>
      <p:sp>
        <p:nvSpPr>
          <p:cNvPr id="3" name="Text Placeholder 2">
            <a:extLst>
              <a:ext uri="{FF2B5EF4-FFF2-40B4-BE49-F238E27FC236}">
                <a16:creationId xmlns:a16="http://schemas.microsoft.com/office/drawing/2014/main" id="{F206D3F3-1FE8-305B-09FD-3C20304F371F}"/>
              </a:ext>
            </a:extLst>
          </p:cNvPr>
          <p:cNvSpPr>
            <a:spLocks noGrp="1"/>
          </p:cNvSpPr>
          <p:nvPr>
            <p:ph type="body" idx="1"/>
          </p:nvPr>
        </p:nvSpPr>
        <p:spPr/>
        <p:txBody>
          <a:bodyPr>
            <a:normAutofit fontScale="92500" lnSpcReduction="20000"/>
          </a:bodyPr>
          <a:lstStyle/>
          <a:p>
            <a:r>
              <a:rPr lang="en-GB" sz="2000" dirty="0"/>
              <a:t>Role of the Chief Constable:</a:t>
            </a:r>
          </a:p>
        </p:txBody>
      </p:sp>
      <p:graphicFrame>
        <p:nvGraphicFramePr>
          <p:cNvPr id="8" name="Content Placeholder 3">
            <a:extLst>
              <a:ext uri="{FF2B5EF4-FFF2-40B4-BE49-F238E27FC236}">
                <a16:creationId xmlns:a16="http://schemas.microsoft.com/office/drawing/2014/main" id="{8079CAC2-CFBB-7407-E1C3-B7245BE1BEB8}"/>
              </a:ext>
            </a:extLst>
          </p:cNvPr>
          <p:cNvGraphicFramePr>
            <a:graphicFrameLocks noGrp="1"/>
          </p:cNvGraphicFramePr>
          <p:nvPr>
            <p:ph sz="half" idx="2"/>
            <p:extLst>
              <p:ext uri="{D42A27DB-BD31-4B8C-83A1-F6EECF244321}">
                <p14:modId xmlns:p14="http://schemas.microsoft.com/office/powerpoint/2010/main" val="256199346"/>
              </p:ext>
            </p:extLst>
          </p:nvPr>
        </p:nvGraphicFramePr>
        <p:xfrm>
          <a:off x="675745" y="2900207"/>
          <a:ext cx="4184650" cy="33051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 Placeholder 4">
            <a:extLst>
              <a:ext uri="{FF2B5EF4-FFF2-40B4-BE49-F238E27FC236}">
                <a16:creationId xmlns:a16="http://schemas.microsoft.com/office/drawing/2014/main" id="{5E9A0F2E-81BA-0EC6-D9D6-F7EEDE9D6804}"/>
              </a:ext>
            </a:extLst>
          </p:cNvPr>
          <p:cNvSpPr>
            <a:spLocks noGrp="1"/>
          </p:cNvSpPr>
          <p:nvPr>
            <p:ph type="body" sz="quarter" idx="3"/>
          </p:nvPr>
        </p:nvSpPr>
        <p:spPr>
          <a:xfrm>
            <a:off x="5081459" y="2323945"/>
            <a:ext cx="4185618" cy="576262"/>
          </a:xfrm>
        </p:spPr>
        <p:txBody>
          <a:bodyPr>
            <a:normAutofit fontScale="92500" lnSpcReduction="20000"/>
          </a:bodyPr>
          <a:lstStyle/>
          <a:p>
            <a:r>
              <a:rPr lang="en-GB" sz="2000" dirty="0"/>
              <a:t>Role of the Police &amp; Crime Commissioner:</a:t>
            </a:r>
          </a:p>
        </p:txBody>
      </p:sp>
      <p:graphicFrame>
        <p:nvGraphicFramePr>
          <p:cNvPr id="9" name="Content Placeholder 3">
            <a:extLst>
              <a:ext uri="{FF2B5EF4-FFF2-40B4-BE49-F238E27FC236}">
                <a16:creationId xmlns:a16="http://schemas.microsoft.com/office/drawing/2014/main" id="{86103FF1-99B9-62E6-1889-419DE6F74C85}"/>
              </a:ext>
            </a:extLst>
          </p:cNvPr>
          <p:cNvGraphicFramePr>
            <a:graphicFrameLocks noGrp="1"/>
          </p:cNvGraphicFramePr>
          <p:nvPr>
            <p:ph sz="quarter" idx="4"/>
            <p:extLst>
              <p:ext uri="{D42A27DB-BD31-4B8C-83A1-F6EECF244321}">
                <p14:modId xmlns:p14="http://schemas.microsoft.com/office/powerpoint/2010/main" val="2110758528"/>
              </p:ext>
            </p:extLst>
          </p:nvPr>
        </p:nvGraphicFramePr>
        <p:xfrm>
          <a:off x="5080840" y="2900207"/>
          <a:ext cx="4186237" cy="3305175"/>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custDataLst>
      <p:tags r:id="rId1"/>
    </p:custDataLst>
    <p:extLst>
      <p:ext uri="{BB962C8B-B14F-4D97-AF65-F5344CB8AC3E}">
        <p14:creationId xmlns:p14="http://schemas.microsoft.com/office/powerpoint/2010/main" val="503860578"/>
      </p:ext>
    </p:extLst>
  </p:cSld>
  <p:clrMapOvr>
    <a:masterClrMapping/>
  </p:clrMapOvr>
  <mc:AlternateContent xmlns:mc="http://schemas.openxmlformats.org/markup-compatibility/2006" xmlns:p14="http://schemas.microsoft.com/office/powerpoint/2010/main">
    <mc:Choice Requires="p14">
      <p:transition spd="slow" p14:dur="2000" advTm="107488"/>
    </mc:Choice>
    <mc:Fallback xmlns="">
      <p:transition spd="slow" advTm="10748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 calcmode="lin" valueType="num">
                                      <p:cBhvr additive="base">
                                        <p:cTn id="25"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Graphic spid="8" grpId="0">
        <p:bldAsOne/>
      </p:bldGraphic>
      <p:bldP spid="5" grpId="0" build="p"/>
      <p:bldGraphic spid="9"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A3F8C-4BA5-75DB-5718-9CDA42754090}"/>
              </a:ext>
            </a:extLst>
          </p:cNvPr>
          <p:cNvSpPr>
            <a:spLocks noGrp="1"/>
          </p:cNvSpPr>
          <p:nvPr>
            <p:ph type="title"/>
          </p:nvPr>
        </p:nvSpPr>
        <p:spPr/>
        <p:txBody>
          <a:bodyPr/>
          <a:lstStyle/>
          <a:p>
            <a:pPr algn="ctr"/>
            <a:r>
              <a:rPr lang="en-GB" dirty="0"/>
              <a:t>Challenges</a:t>
            </a:r>
          </a:p>
        </p:txBody>
      </p:sp>
      <p:sp>
        <p:nvSpPr>
          <p:cNvPr id="3" name="Text Placeholder 2">
            <a:extLst>
              <a:ext uri="{FF2B5EF4-FFF2-40B4-BE49-F238E27FC236}">
                <a16:creationId xmlns:a16="http://schemas.microsoft.com/office/drawing/2014/main" id="{D43276FE-3251-F5A6-1B85-3D56BBDC2D2F}"/>
              </a:ext>
            </a:extLst>
          </p:cNvPr>
          <p:cNvSpPr>
            <a:spLocks noGrp="1"/>
          </p:cNvSpPr>
          <p:nvPr>
            <p:ph type="body" idx="1"/>
          </p:nvPr>
        </p:nvSpPr>
        <p:spPr/>
        <p:txBody>
          <a:bodyPr/>
          <a:lstStyle/>
          <a:p>
            <a:r>
              <a:rPr lang="en-GB" sz="2000" dirty="0"/>
              <a:t>Chief Constable: </a:t>
            </a:r>
          </a:p>
        </p:txBody>
      </p:sp>
      <p:sp>
        <p:nvSpPr>
          <p:cNvPr id="4" name="Content Placeholder 3">
            <a:extLst>
              <a:ext uri="{FF2B5EF4-FFF2-40B4-BE49-F238E27FC236}">
                <a16:creationId xmlns:a16="http://schemas.microsoft.com/office/drawing/2014/main" id="{9A1D8650-9738-92E4-51BB-55E826DF1A45}"/>
              </a:ext>
            </a:extLst>
          </p:cNvPr>
          <p:cNvSpPr>
            <a:spLocks noGrp="1"/>
          </p:cNvSpPr>
          <p:nvPr>
            <p:ph sz="half" idx="2"/>
          </p:nvPr>
        </p:nvSpPr>
        <p:spPr>
          <a:xfrm>
            <a:off x="675745" y="2944282"/>
            <a:ext cx="4185623" cy="3304117"/>
          </a:xfrm>
        </p:spPr>
        <p:txBody>
          <a:bodyPr>
            <a:normAutofit lnSpcReduction="10000"/>
          </a:bodyPr>
          <a:lstStyle/>
          <a:p>
            <a:endParaRPr lang="en-GB" dirty="0"/>
          </a:p>
          <a:p>
            <a:r>
              <a:rPr lang="en-GB" dirty="0"/>
              <a:t>Operational Independence v. Political Oversight</a:t>
            </a:r>
          </a:p>
          <a:p>
            <a:pPr marL="0" indent="0">
              <a:buNone/>
            </a:pPr>
            <a:endParaRPr lang="en-GB" dirty="0"/>
          </a:p>
          <a:p>
            <a:r>
              <a:rPr lang="en-GB" dirty="0"/>
              <a:t>Public Scrutiny &amp; Trust</a:t>
            </a:r>
          </a:p>
          <a:p>
            <a:pPr marL="0" indent="0">
              <a:buNone/>
            </a:pPr>
            <a:endParaRPr lang="en-GB" dirty="0"/>
          </a:p>
          <a:p>
            <a:r>
              <a:rPr lang="en-GB" dirty="0"/>
              <a:t>Budget Constraints </a:t>
            </a:r>
          </a:p>
          <a:p>
            <a:endParaRPr lang="en-GB" dirty="0"/>
          </a:p>
          <a:p>
            <a:r>
              <a:rPr lang="en-GB" dirty="0"/>
              <a:t>Complex Crime Trends</a:t>
            </a:r>
          </a:p>
        </p:txBody>
      </p:sp>
      <p:sp>
        <p:nvSpPr>
          <p:cNvPr id="5" name="Text Placeholder 4">
            <a:extLst>
              <a:ext uri="{FF2B5EF4-FFF2-40B4-BE49-F238E27FC236}">
                <a16:creationId xmlns:a16="http://schemas.microsoft.com/office/drawing/2014/main" id="{ED186CC7-D8F9-7870-17BD-7EFB87910782}"/>
              </a:ext>
            </a:extLst>
          </p:cNvPr>
          <p:cNvSpPr>
            <a:spLocks noGrp="1"/>
          </p:cNvSpPr>
          <p:nvPr>
            <p:ph type="body" sz="quarter" idx="3"/>
          </p:nvPr>
        </p:nvSpPr>
        <p:spPr/>
        <p:txBody>
          <a:bodyPr/>
          <a:lstStyle/>
          <a:p>
            <a:r>
              <a:rPr lang="en-GB" sz="2000" dirty="0"/>
              <a:t>Police &amp; Crime Commissioner:</a:t>
            </a:r>
          </a:p>
        </p:txBody>
      </p:sp>
      <p:sp>
        <p:nvSpPr>
          <p:cNvPr id="6" name="Content Placeholder 5">
            <a:extLst>
              <a:ext uri="{FF2B5EF4-FFF2-40B4-BE49-F238E27FC236}">
                <a16:creationId xmlns:a16="http://schemas.microsoft.com/office/drawing/2014/main" id="{B1EEFBB2-0C84-7F7A-328A-541633BBBAB5}"/>
              </a:ext>
            </a:extLst>
          </p:cNvPr>
          <p:cNvSpPr>
            <a:spLocks noGrp="1"/>
          </p:cNvSpPr>
          <p:nvPr>
            <p:ph sz="quarter" idx="4"/>
          </p:nvPr>
        </p:nvSpPr>
        <p:spPr>
          <a:xfrm>
            <a:off x="5088383" y="2944283"/>
            <a:ext cx="4185617" cy="3304117"/>
          </a:xfrm>
        </p:spPr>
        <p:txBody>
          <a:bodyPr>
            <a:normAutofit lnSpcReduction="10000"/>
          </a:bodyPr>
          <a:lstStyle/>
          <a:p>
            <a:endParaRPr lang="en-GB" dirty="0"/>
          </a:p>
          <a:p>
            <a:r>
              <a:rPr lang="en-GB" dirty="0"/>
              <a:t>Balancing Priorities </a:t>
            </a:r>
          </a:p>
          <a:p>
            <a:pPr marL="0" indent="0">
              <a:buNone/>
            </a:pPr>
            <a:endParaRPr lang="en-GB" dirty="0"/>
          </a:p>
          <a:p>
            <a:r>
              <a:rPr lang="en-GB" dirty="0"/>
              <a:t>Holding CC to account</a:t>
            </a:r>
          </a:p>
          <a:p>
            <a:pPr marL="0" indent="0">
              <a:buNone/>
            </a:pPr>
            <a:endParaRPr lang="en-GB" dirty="0"/>
          </a:p>
          <a:p>
            <a:r>
              <a:rPr lang="en-GB" dirty="0"/>
              <a:t>Public Trust &amp; Political Influence</a:t>
            </a:r>
          </a:p>
          <a:p>
            <a:pPr marL="0" indent="0">
              <a:buNone/>
            </a:pPr>
            <a:r>
              <a:rPr lang="en-GB" dirty="0"/>
              <a:t> </a:t>
            </a:r>
          </a:p>
          <a:p>
            <a:r>
              <a:rPr lang="en-GB" dirty="0"/>
              <a:t>Funding &amp; Policy Alignment</a:t>
            </a:r>
          </a:p>
        </p:txBody>
      </p:sp>
    </p:spTree>
    <p:custDataLst>
      <p:tags r:id="rId1"/>
    </p:custDataLst>
    <p:extLst>
      <p:ext uri="{BB962C8B-B14F-4D97-AF65-F5344CB8AC3E}">
        <p14:creationId xmlns:p14="http://schemas.microsoft.com/office/powerpoint/2010/main" val="3731900308"/>
      </p:ext>
    </p:extLst>
  </p:cSld>
  <p:clrMapOvr>
    <a:masterClrMapping/>
  </p:clrMapOvr>
  <mc:AlternateContent xmlns:mc="http://schemas.openxmlformats.org/markup-compatibility/2006" xmlns:p14="http://schemas.microsoft.com/office/powerpoint/2010/main">
    <mc:Choice Requires="p14">
      <p:transition spd="slow" p14:dur="2000" advTm="122276"/>
    </mc:Choice>
    <mc:Fallback xmlns="">
      <p:transition spd="slow" advTm="12227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 calcmode="lin" valueType="num">
                                      <p:cBhvr additive="base">
                                        <p:cTn id="1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anim calcmode="lin" valueType="num">
                                      <p:cBhvr additive="base">
                                        <p:cTn id="31"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7" end="7"/>
                                            </p:txEl>
                                          </p:spTgt>
                                        </p:tgtEl>
                                        <p:attrNameLst>
                                          <p:attrName>style.visibility</p:attrName>
                                        </p:attrNameLst>
                                      </p:cBhvr>
                                      <p:to>
                                        <p:strVal val="visible"/>
                                      </p:to>
                                    </p:set>
                                    <p:anim calcmode="lin" valueType="num">
                                      <p:cBhvr additive="base">
                                        <p:cTn id="37"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xEl>
                                              <p:pRg st="0" end="0"/>
                                            </p:txEl>
                                          </p:spTgt>
                                        </p:tgtEl>
                                        <p:attrNameLst>
                                          <p:attrName>style.visibility</p:attrName>
                                        </p:attrNameLst>
                                      </p:cBhvr>
                                      <p:to>
                                        <p:strVal val="visible"/>
                                      </p:to>
                                    </p:set>
                                    <p:anim calcmode="lin" valueType="num">
                                      <p:cBhvr additive="base">
                                        <p:cTn id="4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
                                            <p:txEl>
                                              <p:pRg st="1" end="1"/>
                                            </p:txEl>
                                          </p:spTgt>
                                        </p:tgtEl>
                                        <p:attrNameLst>
                                          <p:attrName>style.visibility</p:attrName>
                                        </p:attrNameLst>
                                      </p:cBhvr>
                                      <p:to>
                                        <p:strVal val="visible"/>
                                      </p:to>
                                    </p:set>
                                    <p:anim calcmode="lin" valueType="num">
                                      <p:cBhvr additive="base">
                                        <p:cTn id="49"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6">
                                            <p:txEl>
                                              <p:pRg st="3" end="3"/>
                                            </p:txEl>
                                          </p:spTgt>
                                        </p:tgtEl>
                                        <p:attrNameLst>
                                          <p:attrName>style.visibility</p:attrName>
                                        </p:attrNameLst>
                                      </p:cBhvr>
                                      <p:to>
                                        <p:strVal val="visible"/>
                                      </p:to>
                                    </p:set>
                                    <p:anim calcmode="lin" valueType="num">
                                      <p:cBhvr additive="base">
                                        <p:cTn id="5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6">
                                            <p:txEl>
                                              <p:pRg st="5" end="5"/>
                                            </p:txEl>
                                          </p:spTgt>
                                        </p:tgtEl>
                                        <p:attrNameLst>
                                          <p:attrName>style.visibility</p:attrName>
                                        </p:attrNameLst>
                                      </p:cBhvr>
                                      <p:to>
                                        <p:strVal val="visible"/>
                                      </p:to>
                                    </p:set>
                                    <p:anim calcmode="lin" valueType="num">
                                      <p:cBhvr additive="base">
                                        <p:cTn id="61"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6">
                                            <p:txEl>
                                              <p:pRg st="6" end="6"/>
                                            </p:txEl>
                                          </p:spTgt>
                                        </p:tgtEl>
                                        <p:attrNameLst>
                                          <p:attrName>style.visibility</p:attrName>
                                        </p:attrNameLst>
                                      </p:cBhvr>
                                      <p:to>
                                        <p:strVal val="visible"/>
                                      </p:to>
                                    </p:set>
                                    <p:anim calcmode="lin" valueType="num">
                                      <p:cBhvr additive="base">
                                        <p:cTn id="67"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6">
                                            <p:txEl>
                                              <p:pRg st="7" end="7"/>
                                            </p:txEl>
                                          </p:spTgt>
                                        </p:tgtEl>
                                        <p:attrNameLst>
                                          <p:attrName>style.visibility</p:attrName>
                                        </p:attrNameLst>
                                      </p:cBhvr>
                                      <p:to>
                                        <p:strVal val="visible"/>
                                      </p:to>
                                    </p:set>
                                    <p:anim calcmode="lin" valueType="num">
                                      <p:cBhvr additive="base">
                                        <p:cTn id="73"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5" grpId="0" build="p"/>
      <p:bldP spid="6"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 name="Straight Connector 7">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Isosceles Triangle 11">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19" name="Rectangle 18">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22" name="Straight Connector 21">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extBox 1">
            <a:extLst>
              <a:ext uri="{FF2B5EF4-FFF2-40B4-BE49-F238E27FC236}">
                <a16:creationId xmlns:a16="http://schemas.microsoft.com/office/drawing/2014/main" id="{D53D7403-6FC5-4BB5-CBA6-F80D804800F4}"/>
              </a:ext>
            </a:extLst>
          </p:cNvPr>
          <p:cNvSpPr txBox="1"/>
          <p:nvPr/>
        </p:nvSpPr>
        <p:spPr>
          <a:xfrm>
            <a:off x="677335" y="1282701"/>
            <a:ext cx="5096060" cy="4307148"/>
          </a:xfrm>
          <a:prstGeom prst="rect">
            <a:avLst/>
          </a:prstGeom>
        </p:spPr>
        <p:txBody>
          <a:bodyPr vert="horz" lIns="91440" tIns="45720" rIns="91440" bIns="45720" rtlCol="0" anchor="ctr">
            <a:normAutofit/>
          </a:bodyPr>
          <a:lstStyle/>
          <a:p>
            <a:pPr algn="ctr">
              <a:spcBef>
                <a:spcPct val="0"/>
              </a:spcBef>
              <a:spcAft>
                <a:spcPts val="600"/>
              </a:spcAft>
            </a:pPr>
            <a:r>
              <a:rPr lang="en-US" sz="5400" i="1" dirty="0">
                <a:solidFill>
                  <a:schemeClr val="accent1"/>
                </a:solidFill>
                <a:latin typeface="+mj-lt"/>
                <a:ea typeface="+mj-ea"/>
                <a:cs typeface="+mj-cs"/>
              </a:rPr>
              <a:t>DIOLCH  </a:t>
            </a:r>
          </a:p>
          <a:p>
            <a:pPr algn="ctr">
              <a:spcBef>
                <a:spcPct val="0"/>
              </a:spcBef>
              <a:spcAft>
                <a:spcPts val="600"/>
              </a:spcAft>
            </a:pPr>
            <a:r>
              <a:rPr lang="en-US" sz="5400" i="1" dirty="0">
                <a:solidFill>
                  <a:schemeClr val="accent1"/>
                </a:solidFill>
                <a:latin typeface="+mj-lt"/>
                <a:ea typeface="+mj-ea"/>
                <a:cs typeface="+mj-cs"/>
              </a:rPr>
              <a:t>THANK YOU</a:t>
            </a:r>
          </a:p>
        </p:txBody>
      </p:sp>
      <p:sp>
        <p:nvSpPr>
          <p:cNvPr id="30" name="Freeform: Shape 29">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459338484"/>
      </p:ext>
    </p:extLst>
  </p:cSld>
  <p:clrMapOvr>
    <a:masterClrMapping/>
  </p:clrMapOvr>
  <mc:AlternateContent xmlns:mc="http://schemas.openxmlformats.org/markup-compatibility/2006" xmlns:p14="http://schemas.microsoft.com/office/powerpoint/2010/main">
    <mc:Choice Requires="p14">
      <p:transition spd="slow" p14:dur="2000" advTm="51003"/>
    </mc:Choice>
    <mc:Fallback xmlns="">
      <p:transition spd="slow" advTm="51003"/>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4" name="Group 53">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5"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7" name="Isosceles Triangle 56">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8"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9"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0"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1" name="Isosceles Triangle 60">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2" name="Isosceles Triangle 61">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7" name="TextBox 6">
            <a:extLst>
              <a:ext uri="{FF2B5EF4-FFF2-40B4-BE49-F238E27FC236}">
                <a16:creationId xmlns:a16="http://schemas.microsoft.com/office/drawing/2014/main" id="{3EBFD9FD-F989-25AF-E85E-CFDA47A602CD}"/>
              </a:ext>
            </a:extLst>
          </p:cNvPr>
          <p:cNvSpPr txBox="1"/>
          <p:nvPr/>
        </p:nvSpPr>
        <p:spPr>
          <a:xfrm>
            <a:off x="685167" y="2160589"/>
            <a:ext cx="3720916" cy="3560733"/>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a:solidFill>
                  <a:schemeClr val="tx1">
                    <a:lumMod val="75000"/>
                    <a:lumOff val="25000"/>
                  </a:schemeClr>
                </a:solidFill>
              </a:rPr>
              <a:t>References:</a:t>
            </a:r>
          </a:p>
        </p:txBody>
      </p:sp>
      <p:pic>
        <p:nvPicPr>
          <p:cNvPr id="6" name="Picture 5">
            <a:extLst>
              <a:ext uri="{FF2B5EF4-FFF2-40B4-BE49-F238E27FC236}">
                <a16:creationId xmlns:a16="http://schemas.microsoft.com/office/drawing/2014/main" id="{5D283157-71EA-AF33-C47D-084DE6958120}"/>
              </a:ext>
            </a:extLst>
          </p:cNvPr>
          <p:cNvPicPr>
            <a:picLocks noChangeAspect="1"/>
          </p:cNvPicPr>
          <p:nvPr/>
        </p:nvPicPr>
        <p:blipFill>
          <a:blip r:embed="rId3"/>
          <a:stretch>
            <a:fillRect/>
          </a:stretch>
        </p:blipFill>
        <p:spPr>
          <a:xfrm>
            <a:off x="2405743" y="874750"/>
            <a:ext cx="6851039" cy="5983250"/>
          </a:xfrm>
          <a:prstGeom prst="rect">
            <a:avLst/>
          </a:prstGeom>
        </p:spPr>
      </p:pic>
    </p:spTree>
    <p:extLst>
      <p:ext uri="{BB962C8B-B14F-4D97-AF65-F5344CB8AC3E}">
        <p14:creationId xmlns:p14="http://schemas.microsoft.com/office/powerpoint/2010/main" val="29225254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0.9|2.9"/>
</p:tagLst>
</file>

<file path=ppt/tags/tag2.xml><?xml version="1.0" encoding="utf-8"?>
<p:tagLst xmlns:a="http://schemas.openxmlformats.org/drawingml/2006/main" xmlns:r="http://schemas.openxmlformats.org/officeDocument/2006/relationships" xmlns:p="http://schemas.openxmlformats.org/presentationml/2006/main">
  <p:tag name="TIMING" val="|3.6|1.2|14.1|0.8|10.5"/>
</p:tagLst>
</file>

<file path=ppt/tags/tag3.xml><?xml version="1.0" encoding="utf-8"?>
<p:tagLst xmlns:a="http://schemas.openxmlformats.org/drawingml/2006/main" xmlns:r="http://schemas.openxmlformats.org/officeDocument/2006/relationships" xmlns:p="http://schemas.openxmlformats.org/presentationml/2006/main">
  <p:tag name="TIMING" val="|0.8|3.3"/>
</p:tagLst>
</file>

<file path=ppt/tags/tag4.xml><?xml version="1.0" encoding="utf-8"?>
<p:tagLst xmlns:a="http://schemas.openxmlformats.org/drawingml/2006/main" xmlns:r="http://schemas.openxmlformats.org/officeDocument/2006/relationships" xmlns:p="http://schemas.openxmlformats.org/presentationml/2006/main">
  <p:tag name="TIMING" val="|1.5|0.9|7|7.7|6.9|9.5|5.4|7.3|5.9"/>
</p:tagLst>
</file>

<file path=ppt/tags/tag5.xml><?xml version="1.0" encoding="utf-8"?>
<p:tagLst xmlns:a="http://schemas.openxmlformats.org/drawingml/2006/main" xmlns:r="http://schemas.openxmlformats.org/officeDocument/2006/relationships" xmlns:p="http://schemas.openxmlformats.org/presentationml/2006/main">
  <p:tag name="TIMING" val="|0.8|18.7|6|10.3|7.8|8.1|2.2|10.4|10.6"/>
</p:tagLst>
</file>

<file path=ppt/tags/tag6.xml><?xml version="1.0" encoding="utf-8"?>
<p:tagLst xmlns:a="http://schemas.openxmlformats.org/drawingml/2006/main" xmlns:r="http://schemas.openxmlformats.org/officeDocument/2006/relationships" xmlns:p="http://schemas.openxmlformats.org/presentationml/2006/main">
  <p:tag name="TIMING" val="|1|27.3"/>
</p:tagLst>
</file>

<file path=ppt/tags/tag7.xml><?xml version="1.0" encoding="utf-8"?>
<p:tagLst xmlns:a="http://schemas.openxmlformats.org/drawingml/2006/main" xmlns:r="http://schemas.openxmlformats.org/officeDocument/2006/relationships" xmlns:p="http://schemas.openxmlformats.org/presentationml/2006/main">
  <p:tag name="TIMING" val="|0.8|3.8|2.5|33.1|1.9"/>
</p:tagLst>
</file>

<file path=ppt/tags/tag8.xml><?xml version="1.0" encoding="utf-8"?>
<p:tagLst xmlns:a="http://schemas.openxmlformats.org/drawingml/2006/main" xmlns:r="http://schemas.openxmlformats.org/officeDocument/2006/relationships" xmlns:p="http://schemas.openxmlformats.org/presentationml/2006/main">
  <p:tag name="TIMING" val="|4.5|15|1.2|2.2|24.5|15.1|3.8|1.7|11.6|7.1|8.5|1.7"/>
</p:tagLst>
</file>

<file path=ppt/theme/theme1.xml><?xml version="1.0" encoding="utf-8"?>
<a:theme xmlns:a="http://schemas.openxmlformats.org/drawingml/2006/main" name="Facet">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1B6458E4B4E7B40A002ACA9002D61C7" ma:contentTypeVersion="17" ma:contentTypeDescription="Create a new document." ma:contentTypeScope="" ma:versionID="40b134574c2115d7636bf917ceee70d5">
  <xsd:schema xmlns:xsd="http://www.w3.org/2001/XMLSchema" xmlns:xs="http://www.w3.org/2001/XMLSchema" xmlns:p="http://schemas.microsoft.com/office/2006/metadata/properties" xmlns:ns3="b4d8a195-6844-4fc2-a0cc-5fa10090fad6" xmlns:ns4="2ea427c4-37e6-48ab-b5fb-e7a9dc678fa2" targetNamespace="http://schemas.microsoft.com/office/2006/metadata/properties" ma:root="true" ma:fieldsID="8812c1a952139068d78e9f18101f269c" ns3:_="" ns4:_="">
    <xsd:import namespace="b4d8a195-6844-4fc2-a0cc-5fa10090fad6"/>
    <xsd:import namespace="2ea427c4-37e6-48ab-b5fb-e7a9dc678fa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3:MediaLengthInSeconds" minOccurs="0"/>
                <xsd:element ref="ns3:_activity" minOccurs="0"/>
                <xsd:element ref="ns3:MediaServiceObjectDetectorVersions" minOccurs="0"/>
                <xsd:element ref="ns3:MediaServiceSearchPropertie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d8a195-6844-4fc2-a0cc-5fa10090fad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_activity" ma:index="21" nillable="true" ma:displayName="_activity" ma:hidden="true" ma:internalName="_activity">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ServiceSystemTags" ma:index="24"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ea427c4-37e6-48ab-b5fb-e7a9dc678fa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4d8a195-6844-4fc2-a0cc-5fa10090fad6" xsi:nil="true"/>
  </documentManagement>
</p:properties>
</file>

<file path=customXml/itemProps1.xml><?xml version="1.0" encoding="utf-8"?>
<ds:datastoreItem xmlns:ds="http://schemas.openxmlformats.org/officeDocument/2006/customXml" ds:itemID="{88EA7129-01B7-40F9-8EE2-3A9FAB549B9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d8a195-6844-4fc2-a0cc-5fa10090fad6"/>
    <ds:schemaRef ds:uri="2ea427c4-37e6-48ab-b5fb-e7a9dc678fa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68C665A-E543-4012-ADFF-8D553A9C9146}">
  <ds:schemaRefs>
    <ds:schemaRef ds:uri="http://schemas.microsoft.com/sharepoint/v3/contenttype/forms"/>
  </ds:schemaRefs>
</ds:datastoreItem>
</file>

<file path=customXml/itemProps3.xml><?xml version="1.0" encoding="utf-8"?>
<ds:datastoreItem xmlns:ds="http://schemas.openxmlformats.org/officeDocument/2006/customXml" ds:itemID="{4E2B6272-FA22-4F5E-85E6-6A2895580741}">
  <ds:schemaRefs>
    <ds:schemaRef ds:uri="http://schemas.openxmlformats.org/package/2006/metadata/core-properties"/>
    <ds:schemaRef ds:uri="http://www.w3.org/XML/1998/namespace"/>
    <ds:schemaRef ds:uri="http://schemas.microsoft.com/office/2006/documentManagement/types"/>
    <ds:schemaRef ds:uri="http://purl.org/dc/dcmitype/"/>
    <ds:schemaRef ds:uri="http://schemas.microsoft.com/office/2006/metadata/properties"/>
    <ds:schemaRef ds:uri="http://purl.org/dc/terms/"/>
    <ds:schemaRef ds:uri="2ea427c4-37e6-48ab-b5fb-e7a9dc678fa2"/>
    <ds:schemaRef ds:uri="http://purl.org/dc/elements/1.1/"/>
    <ds:schemaRef ds:uri="http://schemas.microsoft.com/office/infopath/2007/PartnerControls"/>
    <ds:schemaRef ds:uri="b4d8a195-6844-4fc2-a0cc-5fa10090fad6"/>
  </ds:schemaRefs>
</ds:datastoreItem>
</file>

<file path=docProps/app.xml><?xml version="1.0" encoding="utf-8"?>
<Properties xmlns="http://schemas.openxmlformats.org/officeDocument/2006/extended-properties" xmlns:vt="http://schemas.openxmlformats.org/officeDocument/2006/docPropsVTypes">
  <Template/>
  <TotalTime>410</TotalTime>
  <Words>2956</Words>
  <Application>Microsoft Office PowerPoint</Application>
  <PresentationFormat>Widescreen</PresentationFormat>
  <Paragraphs>231</Paragraphs>
  <Slides>11</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Aptos</vt:lpstr>
      <vt:lpstr>Arial</vt:lpstr>
      <vt:lpstr>Symbol</vt:lpstr>
      <vt:lpstr>Times New Roman</vt:lpstr>
      <vt:lpstr>Trebuchet MS</vt:lpstr>
      <vt:lpstr>Wingdings 3</vt:lpstr>
      <vt:lpstr>Facet</vt:lpstr>
      <vt:lpstr>Policing and the Political  Landscape</vt:lpstr>
      <vt:lpstr>Policing Overview</vt:lpstr>
      <vt:lpstr>Policing in Wales </vt:lpstr>
      <vt:lpstr>Partnership Delivery – Political Influence</vt:lpstr>
      <vt:lpstr>Political Partnership Delivery</vt:lpstr>
      <vt:lpstr>Politics &amp; Police Effectiveness </vt:lpstr>
      <vt:lpstr>Political Influence on Policing Priorities</vt:lpstr>
      <vt:lpstr>Chief Constable &amp; Police &amp; Crime Commissioner</vt:lpstr>
      <vt:lpstr>Challenges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Durham,Hannah swp3141</dc:creator>
  <cp:lastModifiedBy>Durham,Hannah swp3141</cp:lastModifiedBy>
  <cp:revision>3</cp:revision>
  <dcterms:created xsi:type="dcterms:W3CDTF">2025-07-07T11:35:49Z</dcterms:created>
  <dcterms:modified xsi:type="dcterms:W3CDTF">2025-07-22T07:53:50Z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6cf8fe5-b7b7-4df7-b38d-1c61ac2f6639_Enabled">
    <vt:lpwstr>true</vt:lpwstr>
  </property>
  <property fmtid="{D5CDD505-2E9C-101B-9397-08002B2CF9AE}" pid="3" name="MSIP_Label_66cf8fe5-b7b7-4df7-b38d-1c61ac2f6639_SetDate">
    <vt:lpwstr>2025-07-07T12:35:26Z</vt:lpwstr>
  </property>
  <property fmtid="{D5CDD505-2E9C-101B-9397-08002B2CF9AE}" pid="4" name="MSIP_Label_66cf8fe5-b7b7-4df7-b38d-1c61ac2f6639_Method">
    <vt:lpwstr>Standard</vt:lpwstr>
  </property>
  <property fmtid="{D5CDD505-2E9C-101B-9397-08002B2CF9AE}" pid="5" name="MSIP_Label_66cf8fe5-b7b7-4df7-b38d-1c61ac2f6639_Name">
    <vt:lpwstr>66cf8fe5-b7b7-4df7-b38d-1c61ac2f6639</vt:lpwstr>
  </property>
  <property fmtid="{D5CDD505-2E9C-101B-9397-08002B2CF9AE}" pid="6" name="MSIP_Label_66cf8fe5-b7b7-4df7-b38d-1c61ac2f6639_SiteId">
    <vt:lpwstr>270c2f4d-fd0c-4f08-92a9-e5bdd8a87e09</vt:lpwstr>
  </property>
  <property fmtid="{D5CDD505-2E9C-101B-9397-08002B2CF9AE}" pid="7" name="MSIP_Label_66cf8fe5-b7b7-4df7-b38d-1c61ac2f6639_ActionId">
    <vt:lpwstr>02646b62-3524-4f66-8ffe-a5340311fca2</vt:lpwstr>
  </property>
  <property fmtid="{D5CDD505-2E9C-101B-9397-08002B2CF9AE}" pid="8" name="MSIP_Label_66cf8fe5-b7b7-4df7-b38d-1c61ac2f6639_ContentBits">
    <vt:lpwstr>0</vt:lpwstr>
  </property>
  <property fmtid="{D5CDD505-2E9C-101B-9397-08002B2CF9AE}" pid="9" name="MSIP_Label_66cf8fe5-b7b7-4df7-b38d-1c61ac2f6639_Tag">
    <vt:lpwstr>10, 3, 0, 1</vt:lpwstr>
  </property>
  <property fmtid="{D5CDD505-2E9C-101B-9397-08002B2CF9AE}" pid="10" name="ContentTypeId">
    <vt:lpwstr>0x010100C1B6458E4B4E7B40A002ACA9002D61C7</vt:lpwstr>
  </property>
</Properties>
</file>