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FACE1"/>
    <a:srgbClr val="5ABC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7B156-B3AA-4426-A1BA-74E5E37AD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93FF1F-F039-4E7B-A41B-1367E279BC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0A923-CAF5-4CB2-8F61-2133699B1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33FE-D15B-4D32-A960-25F535815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26501-1D05-4955-803B-0268934BD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70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87CA6-279E-4C16-980F-66A8D0B41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CC8E4-A42E-4735-99AA-33DB05208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0146F-7368-4BD6-A00B-5205AFD8F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041A95-4E1A-4B6A-AC24-5B3C0BA60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1EF43-B8CF-4B2D-BB81-2A6BD65F1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174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0ABF-8DFD-4A54-9C9F-657B4F584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FDB52-A71E-4264-BEB4-7556956D53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D55A5-5DB2-4FF3-8F7C-E6AC9EE38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A2332-FC2F-4F5D-8E23-73443CF1E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7C051-CBBF-45A8-B6EB-9603859E0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243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DD0BF-FAC0-400A-AD16-2AD9CF8EE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BD753-513C-4A21-8CE9-690B4C0B37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47F584-70AC-4208-B230-77CAE8C40D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55C0D-2CC0-4F32-BE7D-9B756929E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92F153-99D1-4A88-AAA2-F7DA00D2F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60D60C-336F-41FA-B36D-FEFCB470F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7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450F5-2BA5-40BB-9C0C-D92B0ACB9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9D3025-7564-41CD-B06C-938C5E214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C5C1D-45AC-472A-921A-A5504A5DA9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C9910-108E-4C5A-8E67-C31087B615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090A7A-D5F7-4DA1-BB7E-64294B30FB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0FDDA4-F560-484D-8694-340197788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2B1020-D485-466F-AED3-A7BEABA7D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0E4131-3B1C-42BB-B255-7E91BAEBE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41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26747-1659-4606-ADCE-392540D73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7D7391-A8DF-4FCC-8B20-B80134D39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280176-D1D1-4065-8C93-E958AE6B1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773705-0E9F-43D6-9D7F-7BE4367CB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976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853D49-8DA8-46F9-AA08-2D2E909B0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104C80-55CB-46F9-91C3-749CC0292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A9FA00-0988-4D9E-9613-D7C6B49E1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485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A1342-3CFA-40C1-926A-EC77C54D1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021B1-AEF2-46FD-ACB1-475E1BCD3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337BD7-10CF-4C8E-9ABB-8A8AA4FF3B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4047F-373F-4913-A9A6-F06E55630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4C4163-A70B-41CA-8337-317872C2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51EADF-8C0A-42AA-8A85-4B3BD90C7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094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42552-D732-45FF-89B6-28D7DC42B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DD7307-413B-46EB-A59A-F51D4FDA25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6A9532-D5AB-456C-9F6F-A00D7FBD8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1E782A-309A-4837-9E5C-0BB75006B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9A116-DADA-4A93-9119-9B655C033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C30FB-BF53-470F-A89F-3F1AF4D92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38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9A01C-35FE-4C00-A1CB-5AC718923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E8AC5B-5BC0-40D8-B6AE-84C1FB84A0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B5EC1-2E05-4BF9-9483-BC736C7E2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57CDD-85EB-4107-AE8B-8F56FF10F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C126B-1C53-4281-82A7-C76ED9E6F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745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83733D-0390-4540-A23E-23C807D5AD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0BE54-F193-4708-ACE0-0ACAEFAA53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33739-F57B-4A69-B8C1-ECFDB716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B86F8-3D4A-43A5-9BC3-8948242D2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D2FF5-AB5E-43B1-9581-376925B5D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46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8183FF-B256-4352-9141-7718C397D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FB8BF-DB62-46F5-99EF-DBFADA738C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0C7D3-9776-4F3F-B1FA-81DE2106C6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C56E5-28A5-4BCB-B663-55A1C8AF790E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BA17D-8340-4690-BDEF-FDAD503594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79C8F-C4BA-41CA-B381-433535509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F7DC9-8AE4-41E7-94E6-A81686328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84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oogle.com/images" TargetMode="External"/><Relationship Id="rId4" Type="http://schemas.openxmlformats.org/officeDocument/2006/relationships/hyperlink" Target="http://www.logomix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5B884B-87FF-4CEE-AC32-0A671C6BBED7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E101BD-48AF-4F78-8F3A-92449AE045DB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968"/>
            <a:ext cx="9894277" cy="316358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7529C76-A2A7-42FC-8860-9C8B2EE35B5A}"/>
              </a:ext>
            </a:extLst>
          </p:cNvPr>
          <p:cNvSpPr/>
          <p:nvPr/>
        </p:nvSpPr>
        <p:spPr>
          <a:xfrm>
            <a:off x="450574" y="755375"/>
            <a:ext cx="10243930" cy="278296"/>
          </a:xfrm>
          <a:prstGeom prst="roundRect">
            <a:avLst/>
          </a:prstGeom>
          <a:solidFill>
            <a:srgbClr val="2FAC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B3226EF-6168-4B4A-B678-599FCFC06F9B}"/>
              </a:ext>
            </a:extLst>
          </p:cNvPr>
          <p:cNvSpPr/>
          <p:nvPr/>
        </p:nvSpPr>
        <p:spPr>
          <a:xfrm>
            <a:off x="510208" y="5811079"/>
            <a:ext cx="10243930" cy="278296"/>
          </a:xfrm>
          <a:prstGeom prst="roundRect">
            <a:avLst/>
          </a:prstGeom>
          <a:solidFill>
            <a:srgbClr val="5ABC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962A0-AB12-4FFE-972F-E5691AEB7224}"/>
              </a:ext>
            </a:extLst>
          </p:cNvPr>
          <p:cNvSpPr txBox="1"/>
          <p:nvPr/>
        </p:nvSpPr>
        <p:spPr>
          <a:xfrm>
            <a:off x="9303026" y="5380383"/>
            <a:ext cx="1417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Toby Mackie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12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104D386-4D93-4FE3-BD5A-32FE43F03022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9AF323-A4AF-4B97-ABC0-A8059238C28A}"/>
              </a:ext>
            </a:extLst>
          </p:cNvPr>
          <p:cNvSpPr/>
          <p:nvPr/>
        </p:nvSpPr>
        <p:spPr>
          <a:xfrm>
            <a:off x="2009973" y="362587"/>
            <a:ext cx="59841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400" b="1" dirty="0"/>
              <a:t>The Itinerary</a:t>
            </a:r>
            <a:endParaRPr lang="en-GB" sz="54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964B59E-E09B-4364-BF67-43F4A7BE5EEF}"/>
              </a:ext>
            </a:extLst>
          </p:cNvPr>
          <p:cNvSpPr txBox="1">
            <a:spLocks/>
          </p:cNvSpPr>
          <p:nvPr/>
        </p:nvSpPr>
        <p:spPr>
          <a:xfrm>
            <a:off x="526473" y="1537856"/>
            <a:ext cx="10321636" cy="4821380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/>
              <a:t> </a:t>
            </a:r>
            <a:r>
              <a:rPr lang="en-GB" sz="3600" b="1" dirty="0">
                <a:latin typeface="Baskerville Old Face" panose="02020602080505020303" pitchFamily="18" charset="0"/>
              </a:rPr>
              <a:t>Accommodation:</a:t>
            </a:r>
          </a:p>
          <a:p>
            <a:pPr marL="0" indent="0">
              <a:buNone/>
            </a:pPr>
            <a:r>
              <a:rPr lang="en-GB" sz="3200" b="1" dirty="0">
                <a:latin typeface="Baskerville Old Face" panose="02020602080505020303" pitchFamily="18" charset="0"/>
              </a:rPr>
              <a:t>	</a:t>
            </a:r>
            <a:r>
              <a:rPr lang="en-GB" sz="3600" dirty="0">
                <a:latin typeface="Baskerville Old Face" panose="02020602080505020303" pitchFamily="18" charset="0"/>
              </a:rPr>
              <a:t>Glamping at Three Cliffs Bay Holiday Park</a:t>
            </a:r>
          </a:p>
          <a:p>
            <a:pPr marL="0" indent="0">
              <a:buNone/>
            </a:pPr>
            <a:endParaRPr lang="en-GB" sz="3200" b="1" dirty="0">
              <a:latin typeface="Baskerville Old Face" panose="02020602080505020303" pitchFamily="18" charset="0"/>
            </a:endParaRPr>
          </a:p>
          <a:p>
            <a:r>
              <a:rPr lang="en-GB" sz="3600" b="1" dirty="0">
                <a:latin typeface="Baskerville Old Face" panose="02020602080505020303" pitchFamily="18" charset="0"/>
              </a:rPr>
              <a:t>Main Attraction: </a:t>
            </a:r>
          </a:p>
          <a:p>
            <a:pPr marL="0" indent="0">
              <a:buNone/>
            </a:pPr>
            <a:r>
              <a:rPr lang="en-GB" sz="4100" b="1" dirty="0">
                <a:latin typeface="Baskerville Old Face" panose="02020602080505020303" pitchFamily="18" charset="0"/>
              </a:rPr>
              <a:t>	</a:t>
            </a:r>
            <a:r>
              <a:rPr lang="en-GB" sz="3600" dirty="0">
                <a:latin typeface="Baskerville Old Face" panose="02020602080505020303" pitchFamily="18" charset="0"/>
              </a:rPr>
              <a:t>Swansea Tidal Lagoon</a:t>
            </a:r>
          </a:p>
          <a:p>
            <a:endParaRPr lang="en-GB" sz="3200" b="1" dirty="0">
              <a:latin typeface="Baskerville Old Face" panose="02020602080505020303" pitchFamily="18" charset="0"/>
            </a:endParaRPr>
          </a:p>
          <a:p>
            <a:r>
              <a:rPr lang="en-US" sz="3600" b="1" dirty="0">
                <a:latin typeface="Baskerville Old Face" panose="02020602080505020303" pitchFamily="18" charset="0"/>
              </a:rPr>
              <a:t>Followed by:</a:t>
            </a:r>
            <a:endParaRPr lang="en-GB" sz="3600" b="1" dirty="0">
              <a:latin typeface="Baskerville Old Face" panose="02020602080505020303" pitchFamily="18" charset="0"/>
            </a:endParaRPr>
          </a:p>
          <a:p>
            <a:pPr marL="0" indent="0">
              <a:buNone/>
            </a:pPr>
            <a:r>
              <a:rPr lang="en-GB" sz="3200" b="1" dirty="0">
                <a:latin typeface="Baskerville Old Face" panose="02020602080505020303" pitchFamily="18" charset="0"/>
              </a:rPr>
              <a:t>	</a:t>
            </a:r>
            <a:r>
              <a:rPr lang="en-GB" sz="3600" dirty="0">
                <a:latin typeface="Baskerville Old Face" panose="02020602080505020303" pitchFamily="18" charset="0"/>
              </a:rPr>
              <a:t>Swansea Community Boat </a:t>
            </a:r>
          </a:p>
          <a:p>
            <a:pPr marL="0" indent="0">
              <a:buNone/>
            </a:pPr>
            <a:r>
              <a:rPr lang="en-GB" sz="3600" dirty="0">
                <a:latin typeface="Baskerville Old Face" panose="02020602080505020303" pitchFamily="18" charset="0"/>
              </a:rPr>
              <a:t>	Mumbles Pier</a:t>
            </a:r>
          </a:p>
          <a:p>
            <a:pPr marL="0" indent="0">
              <a:buNone/>
            </a:pPr>
            <a:r>
              <a:rPr lang="en-GB" sz="3600" dirty="0">
                <a:latin typeface="Baskerville Old Face" panose="02020602080505020303" pitchFamily="18" charset="0"/>
              </a:rPr>
              <a:t>	Rhossili Nature walk</a:t>
            </a:r>
          </a:p>
          <a:p>
            <a:pPr marL="0" indent="0">
              <a:buNone/>
            </a:pPr>
            <a:r>
              <a:rPr lang="en-GB" sz="3600" dirty="0">
                <a:latin typeface="Baskerville Old Face" panose="02020602080505020303" pitchFamily="18" charset="0"/>
              </a:rPr>
              <a:t>	360 Beach and Water sports </a:t>
            </a:r>
          </a:p>
        </p:txBody>
      </p:sp>
      <p:pic>
        <p:nvPicPr>
          <p:cNvPr id="9" name="Picture 8" descr="Image result for swansea tidal lagoon">
            <a:extLst>
              <a:ext uri="{FF2B5EF4-FFF2-40B4-BE49-F238E27FC236}">
                <a16:creationId xmlns:a16="http://schemas.microsoft.com/office/drawing/2014/main" id="{237A79C2-A60A-4A8F-A597-48C6C35C1E80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910" y="2881746"/>
            <a:ext cx="5056910" cy="2951017"/>
          </a:xfrm>
          <a:prstGeom prst="rect">
            <a:avLst/>
          </a:prstGeom>
          <a:noFill/>
          <a:ln>
            <a:noFill/>
          </a:ln>
          <a:effectLst>
            <a:softEdge rad="228600"/>
          </a:effectLst>
        </p:spPr>
      </p:pic>
      <p:pic>
        <p:nvPicPr>
          <p:cNvPr id="2050" name="Picture 2" descr="Image result for 3 cliffs bay">
            <a:extLst>
              <a:ext uri="{FF2B5EF4-FFF2-40B4-BE49-F238E27FC236}">
                <a16:creationId xmlns:a16="http://schemas.microsoft.com/office/drawing/2014/main" id="{C8D1A58C-6070-4289-B513-AD04D51F7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513" y="596860"/>
            <a:ext cx="3146897" cy="1754874"/>
          </a:xfrm>
          <a:prstGeom prst="rect">
            <a:avLst/>
          </a:prstGeom>
          <a:noFill/>
          <a:effectLst>
            <a:softEdge rad="76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26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A88CB3-DD50-49BA-A3F4-7C335CFAE970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9F43691-7557-488B-B7B7-07AA3D5207EF}"/>
              </a:ext>
            </a:extLst>
          </p:cNvPr>
          <p:cNvSpPr txBox="1">
            <a:spLocks/>
          </p:cNvSpPr>
          <p:nvPr/>
        </p:nvSpPr>
        <p:spPr>
          <a:xfrm>
            <a:off x="6511563" y="2092655"/>
            <a:ext cx="4267962" cy="1077229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dirty="0">
                <a:latin typeface="Baskerville Old Face" panose="02020602080505020303" pitchFamily="18" charset="0"/>
              </a:rPr>
              <a:t>What is IMC?</a:t>
            </a:r>
            <a:endParaRPr lang="en-GB" sz="6000" dirty="0">
              <a:latin typeface="Baskerville Old Face" panose="02020602080505020303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AD990E-3FC4-4B41-B98D-8A285B421190}"/>
              </a:ext>
            </a:extLst>
          </p:cNvPr>
          <p:cNvSpPr txBox="1"/>
          <p:nvPr/>
        </p:nvSpPr>
        <p:spPr>
          <a:xfrm>
            <a:off x="2216727" y="276432"/>
            <a:ext cx="6899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Integrated Marketing Communications</a:t>
            </a:r>
            <a:endParaRPr lang="en-GB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49DF92-45DD-4410-AEDA-3F78ADA08E1F}"/>
              </a:ext>
            </a:extLst>
          </p:cNvPr>
          <p:cNvSpPr txBox="1"/>
          <p:nvPr/>
        </p:nvSpPr>
        <p:spPr>
          <a:xfrm>
            <a:off x="748146" y="4239492"/>
            <a:ext cx="982287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Baskerville Old Face" panose="02020602080505020303" pitchFamily="18" charset="0"/>
              </a:rPr>
              <a:t>Unified message across all forms of advertising and promotion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Baskerville Old Face" panose="02020602080505020303" pitchFamily="18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Baskerville Old Face" panose="02020602080505020303" pitchFamily="18" charset="0"/>
              </a:rPr>
              <a:t>Consistent communications strategies</a:t>
            </a:r>
            <a:endParaRPr lang="en-US" sz="2800" dirty="0">
              <a:solidFill>
                <a:schemeClr val="tx1"/>
              </a:solidFill>
              <a:latin typeface="Baskerville Old Face" panose="02020602080505020303" pitchFamily="18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088701-50CA-4A9A-8C68-C02C0B2C43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81" y="956088"/>
            <a:ext cx="5543550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53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779B9FA-5130-4E09-AE11-79D5BC04C58A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CDE210-86E6-421F-9B26-2F2ADF46C5C9}"/>
              </a:ext>
            </a:extLst>
          </p:cNvPr>
          <p:cNvSpPr txBox="1">
            <a:spLocks/>
          </p:cNvSpPr>
          <p:nvPr/>
        </p:nvSpPr>
        <p:spPr>
          <a:xfrm>
            <a:off x="399143" y="884052"/>
            <a:ext cx="10377714" cy="66765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800" b="1" dirty="0"/>
              <a:t>Marketing Communications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7818DE-B06A-47DC-9C0C-3291049B487A}"/>
              </a:ext>
            </a:extLst>
          </p:cNvPr>
          <p:cNvSpPr txBox="1"/>
          <p:nvPr/>
        </p:nvSpPr>
        <p:spPr>
          <a:xfrm>
            <a:off x="851754" y="2190223"/>
            <a:ext cx="94765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Baskerville Old Face" panose="02020602080505020303" pitchFamily="18" charset="0"/>
              </a:rPr>
              <a:t>My Target Market Segment: </a:t>
            </a:r>
          </a:p>
          <a:p>
            <a:pPr algn="ctr"/>
            <a:r>
              <a:rPr lang="en-GB" sz="2800" dirty="0">
                <a:latin typeface="Baskerville Old Face" panose="02020602080505020303" pitchFamily="18" charset="0"/>
              </a:rPr>
              <a:t>European travellers, focusing on couples between 45-64 years old, traveling from Germany</a:t>
            </a:r>
            <a:endParaRPr lang="en-GB" sz="2400" dirty="0">
              <a:latin typeface="Baskerville Old Face" panose="02020602080505020303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E3B889-3EA1-4DD5-9EEF-4E67A3B66C94}"/>
              </a:ext>
            </a:extLst>
          </p:cNvPr>
          <p:cNvSpPr txBox="1"/>
          <p:nvPr/>
        </p:nvSpPr>
        <p:spPr>
          <a:xfrm>
            <a:off x="119271" y="4074441"/>
            <a:ext cx="104686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askerville Old Face" panose="02020602080505020303" pitchFamily="18" charset="0"/>
              </a:rPr>
              <a:t>My unified message: </a:t>
            </a:r>
            <a:r>
              <a:rPr lang="en-US" sz="2800" dirty="0">
                <a:latin typeface="Baskerville Old Face" panose="02020602080505020303" pitchFamily="18" charset="0"/>
              </a:rPr>
              <a:t> </a:t>
            </a:r>
          </a:p>
          <a:p>
            <a:pPr algn="ctr"/>
            <a:r>
              <a:rPr lang="en-US" sz="2800" dirty="0">
                <a:latin typeface="Baskerville Old Face" panose="02020602080505020303" pitchFamily="18" charset="0"/>
              </a:rPr>
              <a:t>		‘</a:t>
            </a:r>
            <a:r>
              <a:rPr lang="en-GB" sz="2800" dirty="0">
                <a:latin typeface="Baskerville Old Face" panose="02020602080505020303" pitchFamily="18" charset="0"/>
              </a:rPr>
              <a:t>keeping your climates future at the heart of your adventure’</a:t>
            </a:r>
          </a:p>
        </p:txBody>
      </p:sp>
    </p:spTree>
    <p:extLst>
      <p:ext uri="{BB962C8B-B14F-4D97-AF65-F5344CB8AC3E}">
        <p14:creationId xmlns:p14="http://schemas.microsoft.com/office/powerpoint/2010/main" val="2971049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271FFC-9757-4310-AD3A-54970F6B1ECA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Aww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4B5CB3-3253-46C6-83FA-BD7518C9E378}"/>
              </a:ext>
            </a:extLst>
          </p:cNvPr>
          <p:cNvSpPr txBox="1"/>
          <p:nvPr/>
        </p:nvSpPr>
        <p:spPr>
          <a:xfrm>
            <a:off x="1568203" y="278410"/>
            <a:ext cx="85337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How will I apply IMC to this product?</a:t>
            </a:r>
            <a:endParaRPr lang="en-GB" sz="4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91CCCB-FAD3-400E-810C-CBF20DB762D0}"/>
              </a:ext>
            </a:extLst>
          </p:cNvPr>
          <p:cNvSpPr txBox="1"/>
          <p:nvPr/>
        </p:nvSpPr>
        <p:spPr>
          <a:xfrm>
            <a:off x="484306" y="1214380"/>
            <a:ext cx="969818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Create a website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BC169A-2E8C-4C38-AB48-AC0E7F87D9B8}"/>
              </a:ext>
            </a:extLst>
          </p:cNvPr>
          <p:cNvSpPr txBox="1"/>
          <p:nvPr/>
        </p:nvSpPr>
        <p:spPr>
          <a:xfrm>
            <a:off x="432500" y="2182391"/>
            <a:ext cx="101692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Create social media pages for the product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FC8D86-6DBB-408C-B232-CABCEC3523B4}"/>
              </a:ext>
            </a:extLst>
          </p:cNvPr>
          <p:cNvSpPr txBox="1"/>
          <p:nvPr/>
        </p:nvSpPr>
        <p:spPr>
          <a:xfrm>
            <a:off x="469246" y="4051549"/>
            <a:ext cx="961505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Set up a monthly Email news letter 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6118D9-D9E6-40DC-90B8-41EBD6107869}"/>
              </a:ext>
            </a:extLst>
          </p:cNvPr>
          <p:cNvSpPr txBox="1"/>
          <p:nvPr/>
        </p:nvSpPr>
        <p:spPr>
          <a:xfrm>
            <a:off x="563819" y="4962336"/>
            <a:ext cx="48563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Set up online, radio, newspaper adverts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166093-40AF-4363-9AA9-931F2AB5907D}"/>
              </a:ext>
            </a:extLst>
          </p:cNvPr>
          <p:cNvSpPr txBox="1"/>
          <p:nvPr/>
        </p:nvSpPr>
        <p:spPr>
          <a:xfrm>
            <a:off x="548762" y="5427369"/>
            <a:ext cx="333412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Gain free media coverage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5C7F8C-10DF-4A82-8E94-9C99DF9B2B2B}"/>
              </a:ext>
            </a:extLst>
          </p:cNvPr>
          <p:cNvSpPr txBox="1"/>
          <p:nvPr/>
        </p:nvSpPr>
        <p:spPr>
          <a:xfrm>
            <a:off x="445152" y="2690192"/>
            <a:ext cx="91024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Tag line - Your Climate, Your Adventure: </a:t>
            </a:r>
            <a:r>
              <a:rPr lang="en-US" sz="2200" b="1" dirty="0">
                <a:latin typeface="Baskerville Old Face" panose="02020602080505020303" pitchFamily="18" charset="0"/>
              </a:rPr>
              <a:t>#YCYA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DF62AF-EE24-4D6B-A697-54CD8CDBF229}"/>
              </a:ext>
            </a:extLst>
          </p:cNvPr>
          <p:cNvSpPr txBox="1"/>
          <p:nvPr/>
        </p:nvSpPr>
        <p:spPr>
          <a:xfrm>
            <a:off x="463826" y="3551583"/>
            <a:ext cx="64405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Baskerville Old Face" panose="02020602080505020303" pitchFamily="18" charset="0"/>
              </a:rPr>
              <a:t>marketing stalls at travel shows abroad</a:t>
            </a:r>
            <a:endParaRPr lang="en-GB" sz="2200" dirty="0">
              <a:latin typeface="Baskerville Old Face" panose="02020602080505020303" pitchFamily="18" charset="0"/>
            </a:endParaRPr>
          </a:p>
        </p:txBody>
      </p:sp>
      <p:sp>
        <p:nvSpPr>
          <p:cNvPr id="4" name="AutoShape 6" descr="Image result for facebook">
            <a:extLst>
              <a:ext uri="{FF2B5EF4-FFF2-40B4-BE49-F238E27FC236}">
                <a16:creationId xmlns:a16="http://schemas.microsoft.com/office/drawing/2014/main" id="{522C4D0D-2BC4-4B9A-A3F6-CA56DC3480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196548" cy="219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Image result for Social Media">
            <a:extLst>
              <a:ext uri="{FF2B5EF4-FFF2-40B4-BE49-F238E27FC236}">
                <a16:creationId xmlns:a16="http://schemas.microsoft.com/office/drawing/2014/main" id="{C3C2FB39-00E3-4792-87AE-C423FE220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642" y="2456754"/>
            <a:ext cx="2344152" cy="156325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mail">
            <a:extLst>
              <a:ext uri="{FF2B5EF4-FFF2-40B4-BE49-F238E27FC236}">
                <a16:creationId xmlns:a16="http://schemas.microsoft.com/office/drawing/2014/main" id="{69A960FA-C88F-4F25-B044-99ADCB874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9255">
            <a:off x="9102943" y="3021338"/>
            <a:ext cx="1627533" cy="1627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Related image">
            <a:extLst>
              <a:ext uri="{FF2B5EF4-FFF2-40B4-BE49-F238E27FC236}">
                <a16:creationId xmlns:a16="http://schemas.microsoft.com/office/drawing/2014/main" id="{EEABCE37-3CEB-44FD-B037-7FC02EE882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895" y="4281714"/>
            <a:ext cx="2803676" cy="206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7075914-9307-4F6C-BE28-80871C3480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49540" y="853170"/>
            <a:ext cx="2186973" cy="2003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27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CE2365-FEA9-4B2F-85A3-D46483757F18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53FCE1-334C-43B9-A2A3-1673FAB98D95}"/>
              </a:ext>
            </a:extLst>
          </p:cNvPr>
          <p:cNvSpPr txBox="1"/>
          <p:nvPr/>
        </p:nvSpPr>
        <p:spPr>
          <a:xfrm>
            <a:off x="484908" y="332295"/>
            <a:ext cx="31034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Advertising</a:t>
            </a:r>
            <a:endParaRPr lang="en-GB" sz="40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9AAAFE7-D235-4C10-BC4A-426E369DA38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02" y="1180649"/>
            <a:ext cx="10127672" cy="5061630"/>
          </a:xfrm>
          <a:prstGeom prst="rect">
            <a:avLst/>
          </a:prstGeom>
          <a:noFill/>
          <a:ln>
            <a:noFill/>
          </a:ln>
          <a:effectLst>
            <a:outerShdw dist="38100" dir="2700000" algn="tl" rotWithShape="0">
              <a:prstClr val="black">
                <a:alpha val="51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9A6EC75-A008-40D2-AEA8-8908984E2197}"/>
              </a:ext>
            </a:extLst>
          </p:cNvPr>
          <p:cNvSpPr txBox="1"/>
          <p:nvPr/>
        </p:nvSpPr>
        <p:spPr>
          <a:xfrm>
            <a:off x="5086964" y="457841"/>
            <a:ext cx="5856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askerville Old Face" panose="02020602080505020303" pitchFamily="18" charset="0"/>
              </a:rPr>
              <a:t>Social Media </a:t>
            </a:r>
            <a:r>
              <a:rPr lang="en-US" sz="2800" dirty="0">
                <a:latin typeface="Baskerville Old Face" panose="02020602080505020303" pitchFamily="18" charset="0"/>
              </a:rPr>
              <a:t>– Facebook Page</a:t>
            </a:r>
            <a:r>
              <a:rPr lang="en-US" sz="2800" b="1" u="sng" dirty="0">
                <a:latin typeface="Baskerville Old Face" panose="02020602080505020303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940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998810-B6E4-4054-9AFC-8F38EA5F8D37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04761F-6BAB-448D-8A18-A1301D37CDD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9" r="3940"/>
          <a:stretch/>
        </p:blipFill>
        <p:spPr bwMode="auto">
          <a:xfrm>
            <a:off x="4815272" y="331744"/>
            <a:ext cx="6071137" cy="5973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7DB7CB2-78CD-4D27-ADA5-2B575FCDB35C}"/>
              </a:ext>
            </a:extLst>
          </p:cNvPr>
          <p:cNvSpPr/>
          <p:nvPr/>
        </p:nvSpPr>
        <p:spPr>
          <a:xfrm>
            <a:off x="256568" y="338075"/>
            <a:ext cx="410548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 </a:t>
            </a:r>
            <a:r>
              <a:rPr lang="en-US" sz="2800" b="1" dirty="0"/>
              <a:t>Targeted advertising on Facebook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7170CC-2E52-4B15-B96C-E352CA5DD9A1}"/>
              </a:ext>
            </a:extLst>
          </p:cNvPr>
          <p:cNvSpPr txBox="1"/>
          <p:nvPr/>
        </p:nvSpPr>
        <p:spPr>
          <a:xfrm>
            <a:off x="485119" y="1378421"/>
            <a:ext cx="34043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Baskerville Old Face" panose="02020602080505020303" pitchFamily="18" charset="0"/>
              </a:rPr>
              <a:t>Target Gender</a:t>
            </a:r>
            <a:endParaRPr lang="en-GB" sz="2800" dirty="0">
              <a:latin typeface="Baskerville Old Face" panose="0202060208050502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226AF6-86BB-483D-BF2E-DB2E132CCB2F}"/>
              </a:ext>
            </a:extLst>
          </p:cNvPr>
          <p:cNvSpPr txBox="1"/>
          <p:nvPr/>
        </p:nvSpPr>
        <p:spPr>
          <a:xfrm>
            <a:off x="485760" y="1836475"/>
            <a:ext cx="34043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Baskerville Old Face" panose="02020602080505020303" pitchFamily="18" charset="0"/>
              </a:rPr>
              <a:t>Target Age</a:t>
            </a:r>
            <a:endParaRPr lang="en-GB" sz="2800" dirty="0">
              <a:latin typeface="Baskerville Old Face" panose="02020602080505020303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C85308-6B90-4C88-A55D-5424E0E3DBC5}"/>
              </a:ext>
            </a:extLst>
          </p:cNvPr>
          <p:cNvSpPr txBox="1"/>
          <p:nvPr/>
        </p:nvSpPr>
        <p:spPr>
          <a:xfrm>
            <a:off x="457624" y="2349093"/>
            <a:ext cx="34043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Baskerville Old Face" panose="02020602080505020303" pitchFamily="18" charset="0"/>
              </a:rPr>
              <a:t>Target Location</a:t>
            </a:r>
            <a:endParaRPr lang="en-GB" sz="2800" dirty="0">
              <a:latin typeface="Baskerville Old Face" panose="020206020805050203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CB4C82-595A-4FD3-9AA7-D56F026C07F2}"/>
              </a:ext>
            </a:extLst>
          </p:cNvPr>
          <p:cNvSpPr txBox="1"/>
          <p:nvPr/>
        </p:nvSpPr>
        <p:spPr>
          <a:xfrm>
            <a:off x="443343" y="3185693"/>
            <a:ext cx="3740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Baskerville Old Face" panose="02020602080505020303" pitchFamily="18" charset="0"/>
              </a:rPr>
              <a:t>Providing a potential reach of 7,600,000</a:t>
            </a:r>
            <a:endParaRPr lang="en-GB" sz="2800" dirty="0">
              <a:latin typeface="Baskerville Old Face" panose="02020602080505020303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0E64863-5755-4135-9156-0E7A54217ADA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39" y="4195108"/>
            <a:ext cx="3204772" cy="21172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057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66EA5D8-EC8D-4F47-8F16-B098E2BB298F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630335-B8C0-4427-91D4-9ED371E1823A}"/>
              </a:ext>
            </a:extLst>
          </p:cNvPr>
          <p:cNvSpPr txBox="1"/>
          <p:nvPr/>
        </p:nvSpPr>
        <p:spPr>
          <a:xfrm>
            <a:off x="2869870" y="527792"/>
            <a:ext cx="53887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Branding &amp; Key Message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1643AA-B032-422E-90AA-DB311E803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723" y="2585582"/>
            <a:ext cx="3448957" cy="22339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E812213-480C-48A8-88D6-ECE5F596B1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940" y="1357125"/>
            <a:ext cx="4665331" cy="10654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316CAE-7F12-40EB-9B51-2D6C284AD3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341" y="4896780"/>
            <a:ext cx="5364434" cy="9713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326837-8326-4324-BB11-6D34A72816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82" y="3014309"/>
            <a:ext cx="3685309" cy="7656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4C51C1C-ACD1-4AC3-B3D2-CA279F8484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0088" y="3015575"/>
            <a:ext cx="4591876" cy="700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E2240D-EE8E-40BD-AF6F-7566052182A1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E72C6F-CBCA-4474-97B3-C3562D550C15}"/>
              </a:ext>
            </a:extLst>
          </p:cNvPr>
          <p:cNvSpPr txBox="1"/>
          <p:nvPr/>
        </p:nvSpPr>
        <p:spPr>
          <a:xfrm>
            <a:off x="2862471" y="2332382"/>
            <a:ext cx="53538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dirty="0">
                <a:solidFill>
                  <a:srgbClr val="2FACE1"/>
                </a:solidFill>
                <a:latin typeface="ChopinScript" panose="03000603000000000000" pitchFamily="66" charset="0"/>
              </a:rPr>
              <a:t>Thank You</a:t>
            </a:r>
            <a:endParaRPr lang="en-GB" sz="8800" dirty="0">
              <a:solidFill>
                <a:srgbClr val="2FACE1"/>
              </a:solidFill>
              <a:latin typeface="ChopinScript" panose="03000603000000000000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017E1C-A0A2-469D-8BE7-F8CAB38FA9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119" y="5027296"/>
            <a:ext cx="1302115" cy="8434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6785A5-15DD-441B-BCCD-3C8BEC488F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1439" y="4651514"/>
            <a:ext cx="1444923" cy="3299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D63A27-804E-41EA-9A67-6DB8DEA690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874" y="5857461"/>
            <a:ext cx="2045574" cy="3704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6717A4-7520-4A8C-A2F8-D68925179F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4014" y="579368"/>
            <a:ext cx="4777921" cy="85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136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3BCA342-24FE-4447-8D3D-7878D7EAB6DD}"/>
              </a:ext>
            </a:extLst>
          </p:cNvPr>
          <p:cNvSpPr/>
          <p:nvPr/>
        </p:nvSpPr>
        <p:spPr>
          <a:xfrm>
            <a:off x="0" y="0"/>
            <a:ext cx="11254154" cy="6658708"/>
          </a:xfrm>
          <a:prstGeom prst="rect">
            <a:avLst/>
          </a:prstGeom>
          <a:solidFill>
            <a:schemeClr val="bg1"/>
          </a:solidFill>
          <a:effectLst>
            <a:outerShdw blurRad="50800" dist="38100" dir="2700000" sx="101000" sy="101000" algn="tl" rotWithShape="0">
              <a:prstClr val="black"/>
            </a:outerShdw>
            <a:softEdge rad="241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70782-6287-43DE-83E4-B9D04AF5E66D}"/>
              </a:ext>
            </a:extLst>
          </p:cNvPr>
          <p:cNvSpPr txBox="1"/>
          <p:nvPr/>
        </p:nvSpPr>
        <p:spPr>
          <a:xfrm>
            <a:off x="675861" y="662609"/>
            <a:ext cx="45322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Baskerville Old Face" panose="02020602080505020303" pitchFamily="18" charset="0"/>
              </a:rPr>
              <a:t>References</a:t>
            </a:r>
            <a:endParaRPr lang="en-GB" sz="2800" b="1" dirty="0">
              <a:latin typeface="Baskerville Old Face" panose="02020602080505020303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E9BFEB-9CBA-4274-85FB-BA1360F39585}"/>
              </a:ext>
            </a:extLst>
          </p:cNvPr>
          <p:cNvSpPr txBox="1"/>
          <p:nvPr/>
        </p:nvSpPr>
        <p:spPr>
          <a:xfrm>
            <a:off x="715616" y="1696278"/>
            <a:ext cx="99788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Facebook (2018) </a:t>
            </a:r>
            <a:r>
              <a:rPr lang="en-US" i="1" dirty="0"/>
              <a:t>create a page. Available: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www.facebook.com</a:t>
            </a:r>
            <a:r>
              <a:rPr lang="en-US" dirty="0"/>
              <a:t> (Accessed: 4 May 2018)</a:t>
            </a:r>
          </a:p>
          <a:p>
            <a:endParaRPr lang="en-US" dirty="0">
              <a:hlinkClick r:id="rId4"/>
            </a:endParaRPr>
          </a:p>
          <a:p>
            <a:r>
              <a:rPr lang="en-US" dirty="0"/>
              <a:t>Images (2018) </a:t>
            </a:r>
            <a:r>
              <a:rPr lang="en-US" i="1" dirty="0"/>
              <a:t>Image Search.</a:t>
            </a:r>
            <a:r>
              <a:rPr lang="en-US" dirty="0"/>
              <a:t> </a:t>
            </a:r>
            <a:r>
              <a:rPr lang="en-US" i="1" dirty="0"/>
              <a:t>Available: </a:t>
            </a:r>
            <a:r>
              <a:rPr lang="en-US" dirty="0">
                <a:hlinkClick r:id="rId5"/>
              </a:rPr>
              <a:t>www.google.com/images</a:t>
            </a:r>
            <a:r>
              <a:rPr lang="en-US" dirty="0"/>
              <a:t> (Accessed: 4 May 2018)</a:t>
            </a:r>
          </a:p>
          <a:p>
            <a:endParaRPr lang="en-US" dirty="0"/>
          </a:p>
          <a:p>
            <a:r>
              <a:rPr lang="en-US" dirty="0"/>
              <a:t>Logo (2018) </a:t>
            </a:r>
            <a:r>
              <a:rPr lang="en-US" i="1" dirty="0"/>
              <a:t>logo maker. Available: </a:t>
            </a:r>
            <a:r>
              <a:rPr lang="en-US" dirty="0">
                <a:hlinkClick r:id="rId4"/>
              </a:rPr>
              <a:t>www.logomix.com</a:t>
            </a:r>
            <a:r>
              <a:rPr lang="en-US" dirty="0"/>
              <a:t> (Accessed: 4 May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954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7320</TotalTime>
  <Words>209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Baskerville Old Face</vt:lpstr>
      <vt:lpstr>Calibri</vt:lpstr>
      <vt:lpstr>Calibri Light</vt:lpstr>
      <vt:lpstr>ChopinScript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Toby Mackie (1707393)</dc:creator>
  <cp:lastModifiedBy>Toby Mackie (1707393)</cp:lastModifiedBy>
  <cp:revision>70</cp:revision>
  <dcterms:created xsi:type="dcterms:W3CDTF">2018-05-03T18:37:37Z</dcterms:created>
  <dcterms:modified xsi:type="dcterms:W3CDTF">2018-05-09T21:39:01Z</dcterms:modified>
</cp:coreProperties>
</file>