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8" r:id="rId3"/>
    <p:sldId id="25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20"/>
    <p:restoredTop sz="94626"/>
  </p:normalViewPr>
  <p:slideViewPr>
    <p:cSldViewPr snapToGrid="0" snapToObjects="1">
      <p:cViewPr varScale="1">
        <p:scale>
          <a:sx n="83" d="100"/>
          <a:sy n="83" d="100"/>
        </p:scale>
        <p:origin x="888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349D2-125C-544A-BC1F-733728EC2EC6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948D7713-4ECF-5B48-86A1-F98050D35C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3205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349D2-125C-544A-BC1F-733728EC2EC6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D7713-4ECF-5B48-86A1-F98050D35C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5202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BC7349D2-125C-544A-BC1F-733728EC2EC6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948D7713-4ECF-5B48-86A1-F98050D35C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8735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349D2-125C-544A-BC1F-733728EC2EC6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D7713-4ECF-5B48-86A1-F98050D35C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2937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349D2-125C-544A-BC1F-733728EC2EC6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D7713-4ECF-5B48-86A1-F98050D35C74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74608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349D2-125C-544A-BC1F-733728EC2EC6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D7713-4ECF-5B48-86A1-F98050D35C74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36152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349D2-125C-544A-BC1F-733728EC2EC6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D7713-4ECF-5B48-86A1-F98050D35C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6457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349D2-125C-544A-BC1F-733728EC2EC6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D7713-4ECF-5B48-86A1-F98050D35C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6132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349D2-125C-544A-BC1F-733728EC2EC6}" type="datetimeFigureOut">
              <a:rPr lang="en-GB" smtClean="0"/>
              <a:t>17/06/2022</a:t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D7713-4ECF-5B48-86A1-F98050D35C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6901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349D2-125C-544A-BC1F-733728EC2EC6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D7713-4ECF-5B48-86A1-F98050D35C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5544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349D2-125C-544A-BC1F-733728EC2EC6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D7713-4ECF-5B48-86A1-F98050D35C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7044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BC7349D2-125C-544A-BC1F-733728EC2EC6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948D7713-4ECF-5B48-86A1-F98050D35C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5186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espanol.marriott.com/hotels/travel/madlc-santo-mauro-a-luxury-collection-hotel-madrid/" TargetMode="Externa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090B90-9510-1F1F-8861-354E584214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HOTEL PRICE BOARD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7D44F3-0C88-9344-1FDD-48104A1F201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TANIA KHAN</a:t>
            </a:r>
          </a:p>
          <a:p>
            <a:r>
              <a:rPr lang="en-GB" dirty="0"/>
              <a:t>2028533</a:t>
            </a:r>
          </a:p>
        </p:txBody>
      </p:sp>
    </p:spTree>
    <p:extLst>
      <p:ext uri="{BB962C8B-B14F-4D97-AF65-F5344CB8AC3E}">
        <p14:creationId xmlns:p14="http://schemas.microsoft.com/office/powerpoint/2010/main" val="18808338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B0E8C5-3926-3E18-E7B5-22ECCEC291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TR" b="1" dirty="0">
                <a:solidFill>
                  <a:schemeClr val="tx1"/>
                </a:solidFill>
              </a:rPr>
              <a:t>Santo Mauro</a:t>
            </a:r>
            <a:br>
              <a:rPr lang="en-TR" b="1" dirty="0">
                <a:solidFill>
                  <a:schemeClr val="tx1"/>
                </a:solidFill>
              </a:rPr>
            </a:br>
            <a:r>
              <a:rPr lang="en-TR" sz="4000" b="1" dirty="0">
                <a:solidFill>
                  <a:schemeClr val="tx1"/>
                </a:solidFill>
                <a:latin typeface="Georgia" panose="02040502050405020303" pitchFamily="18" charset="0"/>
              </a:rPr>
              <a:t>Madrid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2915AE-F798-82B7-AD21-B151BD159C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3200" kern="0" dirty="0" err="1">
                <a:solidFill>
                  <a:srgbClr val="000000"/>
                </a:solidFill>
                <a:latin typeface="Phosphate Inline" panose="02000506050000020004" pitchFamily="2" charset="77"/>
                <a:cs typeface="Phosphate Inline" panose="02000506050000020004" pitchFamily="2" charset="77"/>
              </a:rPr>
              <a:t>Tableros</a:t>
            </a:r>
            <a:r>
              <a:rPr lang="en-GB" sz="3200" kern="0" dirty="0">
                <a:solidFill>
                  <a:srgbClr val="000000"/>
                </a:solidFill>
                <a:latin typeface="Phosphate Inline" panose="02000506050000020004" pitchFamily="2" charset="77"/>
                <a:cs typeface="Phosphate Inline" panose="02000506050000020004" pitchFamily="2" charset="77"/>
              </a:rPr>
              <a:t> de </a:t>
            </a:r>
            <a:r>
              <a:rPr lang="en-GB" sz="3200" kern="0" dirty="0" err="1">
                <a:solidFill>
                  <a:srgbClr val="000000"/>
                </a:solidFill>
                <a:latin typeface="Phosphate Inline" panose="02000506050000020004" pitchFamily="2" charset="77"/>
                <a:cs typeface="Phosphate Inline" panose="02000506050000020004" pitchFamily="2" charset="77"/>
              </a:rPr>
              <a:t>precios</a:t>
            </a:r>
            <a:r>
              <a:rPr lang="en-GB" sz="3200" kern="0" dirty="0">
                <a:solidFill>
                  <a:srgbClr val="000000"/>
                </a:solidFill>
                <a:latin typeface="Phosphate Inline" panose="02000506050000020004" pitchFamily="2" charset="77"/>
                <a:cs typeface="Phosphate Inline" panose="02000506050000020004" pitchFamily="2" charset="77"/>
              </a:rPr>
              <a:t> </a:t>
            </a:r>
            <a:endParaRPr lang="en-GB" sz="3200" dirty="0">
              <a:latin typeface="Phosphate Inline" panose="02000506050000020004" pitchFamily="2" charset="77"/>
              <a:cs typeface="Phosphate Inline" panose="02000506050000020004" pitchFamily="2" charset="77"/>
            </a:endParaRPr>
          </a:p>
          <a:p>
            <a:endParaRPr lang="en-GB" sz="3200" dirty="0"/>
          </a:p>
        </p:txBody>
      </p:sp>
      <p:pic>
        <p:nvPicPr>
          <p:cNvPr id="4" name="Picture 2" descr="Santo Mauro a Luxury Collection Hotel Madrid">
            <a:hlinkClick r:id="rId2"/>
            <a:extLst>
              <a:ext uri="{FF2B5EF4-FFF2-40B4-BE49-F238E27FC236}">
                <a16:creationId xmlns:a16="http://schemas.microsoft.com/office/drawing/2014/main" id="{4961EB66-D495-9860-7DB9-6087BFD8869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86" r="26464" b="44130"/>
          <a:stretch/>
        </p:blipFill>
        <p:spPr bwMode="auto">
          <a:xfrm>
            <a:off x="310732" y="771144"/>
            <a:ext cx="2073991" cy="15876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8276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B6533-E9C2-0A73-73B7-2873599EA8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cuotas</a:t>
            </a:r>
            <a:r>
              <a:rPr lang="en-GB" dirty="0"/>
              <a:t> de </a:t>
            </a:r>
            <a:r>
              <a:rPr lang="en-GB" dirty="0" err="1"/>
              <a:t>membresía</a:t>
            </a:r>
            <a:r>
              <a:rPr lang="en-GB" dirty="0"/>
              <a:t> PARA HOTEL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86F933-1248-7AF0-A46A-4E1B14A27FA1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1 AÑO</a:t>
            </a:r>
            <a:r>
              <a:rPr lang="en-GB" sz="2800" dirty="0"/>
              <a:t>.              </a:t>
            </a:r>
            <a:r>
              <a:rPr lang="en-TR" sz="1800" dirty="0"/>
              <a:t>€</a:t>
            </a:r>
            <a:r>
              <a:rPr lang="es-ES" sz="2000" dirty="0"/>
              <a:t>100.00</a:t>
            </a:r>
            <a:endParaRPr lang="es-ES" sz="2000" dirty="0">
              <a:latin typeface="Calibri" pitchFamily="34"/>
              <a:ea typeface="Calibri" pitchFamily="34"/>
              <a:cs typeface="Times New Roman" pitchFamily="18"/>
            </a:endParaRPr>
          </a:p>
          <a:p>
            <a:endParaRPr lang="en-GB" sz="2000" dirty="0"/>
          </a:p>
          <a:p>
            <a:r>
              <a:rPr lang="en-GB" sz="2000" dirty="0"/>
              <a:t>5 AÑOS.                  </a:t>
            </a:r>
            <a:r>
              <a:rPr lang="en-TR" sz="1800" dirty="0"/>
              <a:t>€</a:t>
            </a:r>
            <a:r>
              <a:rPr lang="es-ES" sz="2000" dirty="0"/>
              <a:t>150.00</a:t>
            </a:r>
            <a:endParaRPr lang="es-ES" sz="2000" dirty="0">
              <a:latin typeface="Calibri" pitchFamily="34"/>
              <a:ea typeface="Calibri" pitchFamily="34"/>
              <a:cs typeface="Times New Roman" pitchFamily="18"/>
            </a:endParaRPr>
          </a:p>
          <a:p>
            <a:endParaRPr lang="en-GB" sz="2000" dirty="0"/>
          </a:p>
          <a:p>
            <a:r>
              <a:rPr lang="en-GB" sz="2000" dirty="0"/>
              <a:t>10 AÑOS                 </a:t>
            </a:r>
            <a:r>
              <a:rPr lang="en-TR" sz="1800" dirty="0"/>
              <a:t>€</a:t>
            </a:r>
            <a:r>
              <a:rPr lang="es-ES" sz="2000" dirty="0"/>
              <a:t>209.99</a:t>
            </a:r>
            <a:endParaRPr lang="es-ES" sz="2000" dirty="0">
              <a:latin typeface="Calibri" pitchFamily="34"/>
              <a:ea typeface="Calibri" pitchFamily="34"/>
              <a:cs typeface="Times New Roman" pitchFamily="18"/>
            </a:endParaRPr>
          </a:p>
          <a:p>
            <a:endParaRPr lang="en-GB" sz="2000" dirty="0"/>
          </a:p>
          <a:p>
            <a:r>
              <a:rPr lang="en-GB" sz="2000" dirty="0"/>
              <a:t>TODA LA VIDA      </a:t>
            </a:r>
            <a:r>
              <a:rPr lang="en-TR" sz="1800" dirty="0"/>
              <a:t>€</a:t>
            </a:r>
            <a:r>
              <a:rPr lang="es-ES" sz="2000" dirty="0"/>
              <a:t>509.99</a:t>
            </a:r>
            <a:endParaRPr lang="es-ES" sz="2000" dirty="0">
              <a:latin typeface="Calibri" pitchFamily="34"/>
              <a:ea typeface="Calibri" pitchFamily="34"/>
              <a:cs typeface="Times New Roman" pitchFamily="18"/>
            </a:endParaRPr>
          </a:p>
          <a:p>
            <a:endParaRPr lang="en-GB" sz="2000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DE64ED1-34E3-7D30-8A9A-1A8F87EB29F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8887658"/>
              </p:ext>
            </p:extLst>
          </p:nvPr>
        </p:nvGraphicFramePr>
        <p:xfrm>
          <a:off x="303770" y="608352"/>
          <a:ext cx="7696200" cy="61235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65400">
                  <a:extLst>
                    <a:ext uri="{9D8B030D-6E8A-4147-A177-3AD203B41FA5}">
                      <a16:colId xmlns:a16="http://schemas.microsoft.com/office/drawing/2014/main" val="1639635775"/>
                    </a:ext>
                  </a:extLst>
                </a:gridCol>
                <a:gridCol w="448796">
                  <a:extLst>
                    <a:ext uri="{9D8B030D-6E8A-4147-A177-3AD203B41FA5}">
                      <a16:colId xmlns:a16="http://schemas.microsoft.com/office/drawing/2014/main" val="2049631209"/>
                    </a:ext>
                  </a:extLst>
                </a:gridCol>
                <a:gridCol w="2116604">
                  <a:extLst>
                    <a:ext uri="{9D8B030D-6E8A-4147-A177-3AD203B41FA5}">
                      <a16:colId xmlns:a16="http://schemas.microsoft.com/office/drawing/2014/main" val="3716763011"/>
                    </a:ext>
                  </a:extLst>
                </a:gridCol>
                <a:gridCol w="2565400">
                  <a:extLst>
                    <a:ext uri="{9D8B030D-6E8A-4147-A177-3AD203B41FA5}">
                      <a16:colId xmlns:a16="http://schemas.microsoft.com/office/drawing/2014/main" val="2350312938"/>
                    </a:ext>
                  </a:extLst>
                </a:gridCol>
              </a:tblGrid>
              <a:tr h="459466">
                <a:tc gridSpan="2"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800" dirty="0" err="1"/>
                        <a:t>Habitacion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800"/>
                        <a:t>Precio (no miembros)</a:t>
                      </a:r>
                      <a:endParaRPr lang="es-ES" sz="18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800"/>
                        <a:t>Precio (no miembros)</a:t>
                      </a:r>
                      <a:endParaRPr lang="es-ES" sz="18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800" dirty="0"/>
                        <a:t>Precio (miembros)</a:t>
                      </a:r>
                      <a:endParaRPr lang="es-ES" sz="1800" dirty="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99219706"/>
                  </a:ext>
                </a:extLst>
              </a:tr>
              <a:tr h="513688">
                <a:tc gridSpan="2">
                  <a:txBody>
                    <a:bodyPr/>
                    <a:lstStyle/>
                    <a:p>
                      <a:r>
                        <a:rPr lang="en-GB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Habitación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Doble </a:t>
                      </a:r>
                      <a:r>
                        <a:rPr lang="en-GB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Estándar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TR" sz="1600" dirty="0"/>
                        <a:t>€</a:t>
                      </a:r>
                      <a:r>
                        <a:rPr lang="es-ES" sz="1800" dirty="0"/>
                        <a:t>209.99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TR" sz="1600" dirty="0"/>
                        <a:t>€1</a:t>
                      </a:r>
                      <a:r>
                        <a:rPr lang="es-ES" sz="1800" dirty="0"/>
                        <a:t>09.99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9277176"/>
                  </a:ext>
                </a:extLst>
              </a:tr>
              <a:tr h="513688">
                <a:tc gridSpan="2">
                  <a:txBody>
                    <a:bodyPr/>
                    <a:lstStyle/>
                    <a:p>
                      <a:r>
                        <a:rPr lang="en-GB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Habitación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Doble Vista Piscina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TR" sz="1600" dirty="0"/>
                        <a:t>€</a:t>
                      </a:r>
                      <a:r>
                        <a:rPr lang="es-ES" sz="1800" dirty="0"/>
                        <a:t>259.99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TR" sz="1600" dirty="0"/>
                        <a:t>€</a:t>
                      </a:r>
                      <a:r>
                        <a:rPr lang="es-ES" sz="1800" dirty="0"/>
                        <a:t>209.99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7758290"/>
                  </a:ext>
                </a:extLst>
              </a:tr>
              <a:tr h="348088">
                <a:tc gridSpan="2"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Grand Suite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TR" sz="1600" dirty="0"/>
                        <a:t>€</a:t>
                      </a:r>
                      <a:r>
                        <a:rPr lang="es-ES" sz="1800" dirty="0"/>
                        <a:t>309.99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TR" sz="1600" dirty="0"/>
                        <a:t>€</a:t>
                      </a:r>
                      <a:r>
                        <a:rPr lang="es-ES" sz="1800" dirty="0"/>
                        <a:t>280.00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4889263"/>
                  </a:ext>
                </a:extLst>
              </a:tr>
              <a:tr h="513688">
                <a:tc gridSpan="2"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Suite Vista Mar Lateral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TR" sz="1600" dirty="0"/>
                        <a:t>€</a:t>
                      </a:r>
                      <a:r>
                        <a:rPr lang="es-ES" sz="1800" dirty="0"/>
                        <a:t>359.99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TR" sz="1600" dirty="0"/>
                        <a:t>€</a:t>
                      </a:r>
                      <a:r>
                        <a:rPr lang="es-ES" sz="1800" dirty="0"/>
                        <a:t>300.00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271724"/>
                  </a:ext>
                </a:extLst>
              </a:tr>
              <a:tr h="348088">
                <a:tc gridSpan="2"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Junior Suite 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TR" sz="1600" dirty="0"/>
                        <a:t>€</a:t>
                      </a:r>
                      <a:r>
                        <a:rPr lang="es-ES" sz="1800" dirty="0"/>
                        <a:t>209.99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TR" sz="1600" dirty="0"/>
                        <a:t>€</a:t>
                      </a:r>
                      <a:r>
                        <a:rPr lang="es-ES" sz="1800" dirty="0"/>
                        <a:t>150.00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1200123"/>
                  </a:ext>
                </a:extLst>
              </a:tr>
              <a:tr h="513688">
                <a:tc gridSpan="2">
                  <a:txBody>
                    <a:bodyPr/>
                    <a:lstStyle/>
                    <a:p>
                      <a:r>
                        <a:rPr lang="en-GB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Pensión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completa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TR" sz="1600" dirty="0"/>
                        <a:t>€</a:t>
                      </a:r>
                      <a:r>
                        <a:rPr lang="es-ES" sz="1800" dirty="0"/>
                        <a:t>400.00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TR" sz="1600" dirty="0"/>
                        <a:t>€</a:t>
                      </a:r>
                      <a:r>
                        <a:rPr lang="es-ES" sz="1800" dirty="0"/>
                        <a:t>380.99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1140326"/>
                  </a:ext>
                </a:extLst>
              </a:tr>
              <a:tr h="348088">
                <a:tc gridSpan="2"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Media </a:t>
                      </a:r>
                      <a:r>
                        <a:rPr lang="en-GB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pensión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TR" sz="1600" dirty="0"/>
                        <a:t>€</a:t>
                      </a:r>
                      <a:r>
                        <a:rPr lang="es-ES" sz="1800" dirty="0"/>
                        <a:t>300.99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TR" sz="1600" dirty="0"/>
                        <a:t>€</a:t>
                      </a:r>
                      <a:r>
                        <a:rPr lang="es-ES" sz="1800" dirty="0"/>
                        <a:t>289.99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4489745"/>
                  </a:ext>
                </a:extLst>
              </a:tr>
              <a:tr h="348088">
                <a:tc gridSpan="4">
                  <a:txBody>
                    <a:bodyPr/>
                    <a:lstStyle/>
                    <a:p>
                      <a:pPr algn="ctr"/>
                      <a:r>
                        <a:rPr lang="en-GB" b="0" dirty="0"/>
                        <a:t>SERVICIOS EXTRA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4517525"/>
                  </a:ext>
                </a:extLst>
              </a:tr>
              <a:tr h="348088">
                <a:tc>
                  <a:txBody>
                    <a:bodyPr/>
                    <a:lstStyle/>
                    <a:p>
                      <a:r>
                        <a:rPr lang="en-GB" dirty="0"/>
                        <a:t>Spa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TR" sz="1600" dirty="0"/>
                        <a:t>€</a:t>
                      </a:r>
                      <a:r>
                        <a:rPr lang="es-ES" sz="1800" dirty="0"/>
                        <a:t>15.99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TR" sz="1600" dirty="0"/>
                        <a:t>€</a:t>
                      </a:r>
                      <a:r>
                        <a:rPr lang="es-ES" sz="1800" dirty="0"/>
                        <a:t>10.99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7048964"/>
                  </a:ext>
                </a:extLst>
              </a:tr>
              <a:tr h="51368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Parking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TR" sz="1600" dirty="0"/>
                        <a:t>€</a:t>
                      </a:r>
                      <a:r>
                        <a:rPr lang="es-ES" sz="1800" dirty="0"/>
                        <a:t>6.99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Gratis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9834997"/>
                  </a:ext>
                </a:extLst>
              </a:tr>
              <a:tr h="51368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Deportes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y </a:t>
                      </a:r>
                      <a:r>
                        <a:rPr lang="en-GB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gimnasio</a:t>
                      </a:r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TR" sz="1600" dirty="0"/>
                        <a:t>€</a:t>
                      </a:r>
                      <a:r>
                        <a:rPr lang="es-ES" sz="1800" dirty="0"/>
                        <a:t>20.99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TR" sz="1600" dirty="0"/>
                        <a:t>€</a:t>
                      </a:r>
                      <a:r>
                        <a:rPr lang="es-ES" sz="1800" dirty="0"/>
                        <a:t>18.99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9363019"/>
                  </a:ext>
                </a:extLst>
              </a:tr>
              <a:tr h="513688">
                <a:tc>
                  <a:txBody>
                    <a:bodyPr/>
                    <a:lstStyle/>
                    <a:p>
                      <a:r>
                        <a:rPr lang="en-GB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Servicio</a:t>
                      </a: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de Transfer</a:t>
                      </a:r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TR" sz="1600" dirty="0"/>
                        <a:t>€4</a:t>
                      </a:r>
                      <a:r>
                        <a:rPr lang="es-ES" sz="1800" dirty="0"/>
                        <a:t>.99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Gratis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9854264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CE8A973D-729C-0444-4A5A-36F5EC749BB1}"/>
              </a:ext>
            </a:extLst>
          </p:cNvPr>
          <p:cNvSpPr txBox="1"/>
          <p:nvPr/>
        </p:nvSpPr>
        <p:spPr>
          <a:xfrm>
            <a:off x="1063833" y="126124"/>
            <a:ext cx="617607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i="0" u="sng" strike="noStrike" kern="0" cap="none" spc="0" baseline="0" dirty="0" err="1">
                <a:solidFill>
                  <a:srgbClr val="000000"/>
                </a:solidFill>
                <a:uFillTx/>
                <a:latin typeface="Phosphate Inline" panose="02000506050000020004" pitchFamily="2" charset="77"/>
                <a:cs typeface="Phosphate Inline" panose="02000506050000020004" pitchFamily="2" charset="77"/>
              </a:rPr>
              <a:t>Tableros</a:t>
            </a:r>
            <a:r>
              <a:rPr lang="en-GB" sz="2400" i="0" u="sng" strike="noStrike" kern="0" cap="none" spc="0" baseline="0" dirty="0">
                <a:solidFill>
                  <a:srgbClr val="000000"/>
                </a:solidFill>
                <a:uFillTx/>
                <a:latin typeface="Phosphate Inline" panose="02000506050000020004" pitchFamily="2" charset="77"/>
                <a:cs typeface="Phosphate Inline" panose="02000506050000020004" pitchFamily="2" charset="77"/>
              </a:rPr>
              <a:t> de </a:t>
            </a:r>
            <a:r>
              <a:rPr lang="en-GB" sz="2400" i="0" u="sng" strike="noStrike" kern="0" cap="none" spc="0" baseline="0" dirty="0" err="1">
                <a:solidFill>
                  <a:srgbClr val="000000"/>
                </a:solidFill>
                <a:uFillTx/>
                <a:latin typeface="Phosphate Inline" panose="02000506050000020004" pitchFamily="2" charset="77"/>
                <a:cs typeface="Phosphate Inline" panose="02000506050000020004" pitchFamily="2" charset="77"/>
              </a:rPr>
              <a:t>precios</a:t>
            </a:r>
            <a:r>
              <a:rPr lang="en-GB" sz="2400" i="0" u="sng" strike="noStrike" kern="0" cap="none" spc="0" baseline="0" dirty="0">
                <a:solidFill>
                  <a:srgbClr val="000000"/>
                </a:solidFill>
                <a:uFillTx/>
                <a:latin typeface="Phosphate Inline" panose="02000506050000020004" pitchFamily="2" charset="77"/>
                <a:cs typeface="Phosphate Inline" panose="02000506050000020004" pitchFamily="2" charset="77"/>
              </a:rPr>
              <a:t> </a:t>
            </a:r>
            <a:endParaRPr lang="en-GB" sz="2400" dirty="0">
              <a:latin typeface="Phosphate Inline" panose="02000506050000020004" pitchFamily="2" charset="77"/>
              <a:cs typeface="Phosphate Inline" panose="02000506050000020004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0315574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{2FE9A888-C5B9-BA4E-8026-0D58AAE626FA}tf10001070_mac</Template>
  <TotalTime>27</TotalTime>
  <Words>123</Words>
  <Application>Microsoft Macintosh PowerPoint</Application>
  <PresentationFormat>Widescreen</PresentationFormat>
  <Paragraphs>51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1" baseType="lpstr">
      <vt:lpstr>Calibri</vt:lpstr>
      <vt:lpstr>Georgia</vt:lpstr>
      <vt:lpstr>Phosphate Inline</vt:lpstr>
      <vt:lpstr>Rockwell</vt:lpstr>
      <vt:lpstr>Rockwell Condensed</vt:lpstr>
      <vt:lpstr>Rockwell Extra Bold</vt:lpstr>
      <vt:lpstr>Wingdings</vt:lpstr>
      <vt:lpstr>Wood Type</vt:lpstr>
      <vt:lpstr>HOTEL PRICE BOARD </vt:lpstr>
      <vt:lpstr>Santo Mauro Madrid</vt:lpstr>
      <vt:lpstr>cuotas de membresía PARA HOTEL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PRICE BOARD </dc:title>
  <dc:creator>Microsoft Office User</dc:creator>
  <cp:lastModifiedBy>Microsoft Office User</cp:lastModifiedBy>
  <cp:revision>5</cp:revision>
  <dcterms:created xsi:type="dcterms:W3CDTF">2022-06-17T13:13:01Z</dcterms:created>
  <dcterms:modified xsi:type="dcterms:W3CDTF">2022-06-17T13:42:17Z</dcterms:modified>
</cp:coreProperties>
</file>