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8"/>
  </p:notesMasterIdLst>
  <p:sldIdLst>
    <p:sldId id="256" r:id="rId5"/>
    <p:sldId id="260" r:id="rId6"/>
    <p:sldId id="258" r:id="rId7"/>
    <p:sldId id="262" r:id="rId8"/>
    <p:sldId id="263" r:id="rId9"/>
    <p:sldId id="313" r:id="rId10"/>
    <p:sldId id="328" r:id="rId11"/>
    <p:sldId id="265" r:id="rId12"/>
    <p:sldId id="267" r:id="rId13"/>
    <p:sldId id="322" r:id="rId14"/>
    <p:sldId id="325" r:id="rId15"/>
    <p:sldId id="269" r:id="rId16"/>
    <p:sldId id="326" r:id="rId17"/>
    <p:sldId id="323" r:id="rId18"/>
    <p:sldId id="324" r:id="rId19"/>
    <p:sldId id="270" r:id="rId20"/>
    <p:sldId id="314" r:id="rId21"/>
    <p:sldId id="329" r:id="rId22"/>
    <p:sldId id="330" r:id="rId23"/>
    <p:sldId id="331" r:id="rId24"/>
    <p:sldId id="286" r:id="rId25"/>
    <p:sldId id="287" r:id="rId26"/>
    <p:sldId id="332" r:id="rId27"/>
  </p:sldIdLst>
  <p:sldSz cx="9144000" cy="6858000" type="screen4x3"/>
  <p:notesSz cx="6858000" cy="9144000"/>
  <p:custDataLst>
    <p:tags r:id="rId29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0354"/>
    <a:srgbClr val="F41427"/>
    <a:srgbClr val="FAAC04"/>
    <a:srgbClr val="23157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678E28-38B1-46A9-B4A0-27FEEB9D2DBC}" v="9" dt="2022-11-17T10:49:51.4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99" autoAdjust="0"/>
    <p:restoredTop sz="68155" autoAdjust="0"/>
  </p:normalViewPr>
  <p:slideViewPr>
    <p:cSldViewPr snapToGrid="0" snapToObjects="1">
      <p:cViewPr varScale="1">
        <p:scale>
          <a:sx n="58" d="100"/>
          <a:sy n="58" d="100"/>
        </p:scale>
        <p:origin x="219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gs" Target="tags/tag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7B5794-4AEE-47C2-9B17-229D12BFDCA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9E57DF6-588E-4139-AE03-B40CD0C46E38}">
      <dgm:prSet/>
      <dgm:spPr>
        <a:solidFill>
          <a:srgbClr val="231571"/>
        </a:solidFill>
      </dgm:spPr>
      <dgm:t>
        <a:bodyPr/>
        <a:lstStyle/>
        <a:p>
          <a:r>
            <a:rPr lang="en-GB"/>
            <a:t>In breakout rooms share these documents. </a:t>
          </a:r>
          <a:endParaRPr lang="en-US"/>
        </a:p>
      </dgm:t>
    </dgm:pt>
    <dgm:pt modelId="{B8FC3239-06C8-4428-ABA8-20F3EA7098BB}" type="parTrans" cxnId="{BDAFEED6-24AB-40E0-ACD7-BF31556CA38E}">
      <dgm:prSet/>
      <dgm:spPr/>
      <dgm:t>
        <a:bodyPr/>
        <a:lstStyle/>
        <a:p>
          <a:endParaRPr lang="en-US"/>
        </a:p>
      </dgm:t>
    </dgm:pt>
    <dgm:pt modelId="{EE90C4AB-435F-49FC-A02C-336E29D29C61}" type="sibTrans" cxnId="{BDAFEED6-24AB-40E0-ACD7-BF31556CA38E}">
      <dgm:prSet/>
      <dgm:spPr/>
      <dgm:t>
        <a:bodyPr/>
        <a:lstStyle/>
        <a:p>
          <a:endParaRPr lang="en-US"/>
        </a:p>
      </dgm:t>
    </dgm:pt>
    <dgm:pt modelId="{8C4908C7-B0A1-4DF1-9B13-1A17D3AAADA4}">
      <dgm:prSet/>
      <dgm:spPr>
        <a:solidFill>
          <a:srgbClr val="FAAC04"/>
        </a:solidFill>
      </dgm:spPr>
      <dgm:t>
        <a:bodyPr/>
        <a:lstStyle/>
        <a:p>
          <a:r>
            <a:rPr lang="en-GB" dirty="0"/>
            <a:t>Step 1 : Think about the barriers to inclusion within these classrooms </a:t>
          </a:r>
          <a:endParaRPr lang="en-US" dirty="0"/>
        </a:p>
      </dgm:t>
    </dgm:pt>
    <dgm:pt modelId="{462C8636-E682-45A4-BD44-D320B2A07F95}" type="parTrans" cxnId="{BA9C9C9B-EB04-4D1D-8AB0-5BADF382E4A0}">
      <dgm:prSet/>
      <dgm:spPr/>
      <dgm:t>
        <a:bodyPr/>
        <a:lstStyle/>
        <a:p>
          <a:endParaRPr lang="en-US"/>
        </a:p>
      </dgm:t>
    </dgm:pt>
    <dgm:pt modelId="{1497CD80-4858-4C9E-8BC7-A346E13C7AA2}" type="sibTrans" cxnId="{BA9C9C9B-EB04-4D1D-8AB0-5BADF382E4A0}">
      <dgm:prSet/>
      <dgm:spPr/>
      <dgm:t>
        <a:bodyPr/>
        <a:lstStyle/>
        <a:p>
          <a:endParaRPr lang="en-US"/>
        </a:p>
      </dgm:t>
    </dgm:pt>
    <dgm:pt modelId="{9D740575-B372-4150-9478-784F11C702F5}">
      <dgm:prSet/>
      <dgm:spPr>
        <a:solidFill>
          <a:srgbClr val="F41427"/>
        </a:solidFill>
      </dgm:spPr>
      <dgm:t>
        <a:bodyPr/>
        <a:lstStyle/>
        <a:p>
          <a:r>
            <a:rPr lang="en-GB" dirty="0"/>
            <a:t>Step 2: Using the reading from the asynchronous materials and your discussions, can you find any strategies to remove these barriers? </a:t>
          </a:r>
          <a:endParaRPr lang="en-US" dirty="0"/>
        </a:p>
      </dgm:t>
    </dgm:pt>
    <dgm:pt modelId="{DA59FACE-C643-4377-B90E-4096F7B35C89}" type="parTrans" cxnId="{B5F115DB-53EC-45D2-A701-81C35382D8BC}">
      <dgm:prSet/>
      <dgm:spPr/>
      <dgm:t>
        <a:bodyPr/>
        <a:lstStyle/>
        <a:p>
          <a:endParaRPr lang="en-US"/>
        </a:p>
      </dgm:t>
    </dgm:pt>
    <dgm:pt modelId="{CFD18681-D4D9-4E1F-AC2D-9C144C5F4B6D}" type="sibTrans" cxnId="{B5F115DB-53EC-45D2-A701-81C35382D8BC}">
      <dgm:prSet/>
      <dgm:spPr/>
      <dgm:t>
        <a:bodyPr/>
        <a:lstStyle/>
        <a:p>
          <a:endParaRPr lang="en-US"/>
        </a:p>
      </dgm:t>
    </dgm:pt>
    <dgm:pt modelId="{319C83FD-D904-7843-A510-CEF12E125535}" type="pres">
      <dgm:prSet presAssocID="{7F7B5794-4AEE-47C2-9B17-229D12BFDCAE}" presName="outerComposite" presStyleCnt="0">
        <dgm:presLayoutVars>
          <dgm:chMax val="5"/>
          <dgm:dir/>
          <dgm:resizeHandles val="exact"/>
        </dgm:presLayoutVars>
      </dgm:prSet>
      <dgm:spPr/>
    </dgm:pt>
    <dgm:pt modelId="{9FDB37D8-4107-0E4F-8EFF-7A08C4DF5186}" type="pres">
      <dgm:prSet presAssocID="{7F7B5794-4AEE-47C2-9B17-229D12BFDCAE}" presName="dummyMaxCanvas" presStyleCnt="0">
        <dgm:presLayoutVars/>
      </dgm:prSet>
      <dgm:spPr/>
    </dgm:pt>
    <dgm:pt modelId="{CD77C8A8-83D3-0B46-9460-2D9F1070D4E7}" type="pres">
      <dgm:prSet presAssocID="{7F7B5794-4AEE-47C2-9B17-229D12BFDCAE}" presName="ThreeNodes_1" presStyleLbl="node1" presStyleIdx="0" presStyleCnt="3" custLinFactNeighborX="-4324" custLinFactNeighborY="-318">
        <dgm:presLayoutVars>
          <dgm:bulletEnabled val="1"/>
        </dgm:presLayoutVars>
      </dgm:prSet>
      <dgm:spPr/>
    </dgm:pt>
    <dgm:pt modelId="{C42101AE-4F79-F349-92D4-FA6F85F843D9}" type="pres">
      <dgm:prSet presAssocID="{7F7B5794-4AEE-47C2-9B17-229D12BFDCAE}" presName="ThreeNodes_2" presStyleLbl="node1" presStyleIdx="1" presStyleCnt="3">
        <dgm:presLayoutVars>
          <dgm:bulletEnabled val="1"/>
        </dgm:presLayoutVars>
      </dgm:prSet>
      <dgm:spPr/>
    </dgm:pt>
    <dgm:pt modelId="{7EB1C0F7-3501-DD46-B5EC-278FF7467678}" type="pres">
      <dgm:prSet presAssocID="{7F7B5794-4AEE-47C2-9B17-229D12BFDCAE}" presName="ThreeNodes_3" presStyleLbl="node1" presStyleIdx="2" presStyleCnt="3">
        <dgm:presLayoutVars>
          <dgm:bulletEnabled val="1"/>
        </dgm:presLayoutVars>
      </dgm:prSet>
      <dgm:spPr/>
    </dgm:pt>
    <dgm:pt modelId="{FF265CBF-8F8A-0F41-922E-9A3A4D36B3A5}" type="pres">
      <dgm:prSet presAssocID="{7F7B5794-4AEE-47C2-9B17-229D12BFDCAE}" presName="ThreeConn_1-2" presStyleLbl="fgAccFollowNode1" presStyleIdx="0" presStyleCnt="2">
        <dgm:presLayoutVars>
          <dgm:bulletEnabled val="1"/>
        </dgm:presLayoutVars>
      </dgm:prSet>
      <dgm:spPr/>
    </dgm:pt>
    <dgm:pt modelId="{A56B0940-508A-E048-8C29-2CD7AEF2AE66}" type="pres">
      <dgm:prSet presAssocID="{7F7B5794-4AEE-47C2-9B17-229D12BFDCAE}" presName="ThreeConn_2-3" presStyleLbl="fgAccFollowNode1" presStyleIdx="1" presStyleCnt="2">
        <dgm:presLayoutVars>
          <dgm:bulletEnabled val="1"/>
        </dgm:presLayoutVars>
      </dgm:prSet>
      <dgm:spPr/>
    </dgm:pt>
    <dgm:pt modelId="{9CBCD8A9-7CC5-C34E-8382-8FCA8607F4DB}" type="pres">
      <dgm:prSet presAssocID="{7F7B5794-4AEE-47C2-9B17-229D12BFDCAE}" presName="ThreeNodes_1_text" presStyleLbl="node1" presStyleIdx="2" presStyleCnt="3">
        <dgm:presLayoutVars>
          <dgm:bulletEnabled val="1"/>
        </dgm:presLayoutVars>
      </dgm:prSet>
      <dgm:spPr/>
    </dgm:pt>
    <dgm:pt modelId="{17BC06E5-8F8D-9C4B-A65E-B77ADFE126D7}" type="pres">
      <dgm:prSet presAssocID="{7F7B5794-4AEE-47C2-9B17-229D12BFDCAE}" presName="ThreeNodes_2_text" presStyleLbl="node1" presStyleIdx="2" presStyleCnt="3">
        <dgm:presLayoutVars>
          <dgm:bulletEnabled val="1"/>
        </dgm:presLayoutVars>
      </dgm:prSet>
      <dgm:spPr/>
    </dgm:pt>
    <dgm:pt modelId="{E01214A0-6FC1-714A-B176-247BA03E8902}" type="pres">
      <dgm:prSet presAssocID="{7F7B5794-4AEE-47C2-9B17-229D12BFDCA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0AAE141D-F1E9-DD47-BEE6-5FE28F0FEDB1}" type="presOf" srcId="{EE90C4AB-435F-49FC-A02C-336E29D29C61}" destId="{FF265CBF-8F8A-0F41-922E-9A3A4D36B3A5}" srcOrd="0" destOrd="0" presId="urn:microsoft.com/office/officeart/2005/8/layout/vProcess5"/>
    <dgm:cxn modelId="{56788027-D993-6549-8F33-5E845C2096B8}" type="presOf" srcId="{8C4908C7-B0A1-4DF1-9B13-1A17D3AAADA4}" destId="{C42101AE-4F79-F349-92D4-FA6F85F843D9}" srcOrd="0" destOrd="0" presId="urn:microsoft.com/office/officeart/2005/8/layout/vProcess5"/>
    <dgm:cxn modelId="{AA63A13B-E267-204B-AA68-0C95F6B0A233}" type="presOf" srcId="{9D740575-B372-4150-9478-784F11C702F5}" destId="{7EB1C0F7-3501-DD46-B5EC-278FF7467678}" srcOrd="0" destOrd="0" presId="urn:microsoft.com/office/officeart/2005/8/layout/vProcess5"/>
    <dgm:cxn modelId="{9E91054E-A0B5-9248-B6BB-203AA99EB696}" type="presOf" srcId="{1497CD80-4858-4C9E-8BC7-A346E13C7AA2}" destId="{A56B0940-508A-E048-8C29-2CD7AEF2AE66}" srcOrd="0" destOrd="0" presId="urn:microsoft.com/office/officeart/2005/8/layout/vProcess5"/>
    <dgm:cxn modelId="{033F467C-C62B-A54E-A575-4EE3A40B1BF2}" type="presOf" srcId="{A9E57DF6-588E-4139-AE03-B40CD0C46E38}" destId="{CD77C8A8-83D3-0B46-9460-2D9F1070D4E7}" srcOrd="0" destOrd="0" presId="urn:microsoft.com/office/officeart/2005/8/layout/vProcess5"/>
    <dgm:cxn modelId="{5A86A87C-497F-DB45-8CEA-0AA25FB65109}" type="presOf" srcId="{9D740575-B372-4150-9478-784F11C702F5}" destId="{E01214A0-6FC1-714A-B176-247BA03E8902}" srcOrd="1" destOrd="0" presId="urn:microsoft.com/office/officeart/2005/8/layout/vProcess5"/>
    <dgm:cxn modelId="{20481894-4629-4A4B-99E2-D2D73BBBF1E6}" type="presOf" srcId="{7F7B5794-4AEE-47C2-9B17-229D12BFDCAE}" destId="{319C83FD-D904-7843-A510-CEF12E125535}" srcOrd="0" destOrd="0" presId="urn:microsoft.com/office/officeart/2005/8/layout/vProcess5"/>
    <dgm:cxn modelId="{BA9C9C9B-EB04-4D1D-8AB0-5BADF382E4A0}" srcId="{7F7B5794-4AEE-47C2-9B17-229D12BFDCAE}" destId="{8C4908C7-B0A1-4DF1-9B13-1A17D3AAADA4}" srcOrd="1" destOrd="0" parTransId="{462C8636-E682-45A4-BD44-D320B2A07F95}" sibTransId="{1497CD80-4858-4C9E-8BC7-A346E13C7AA2}"/>
    <dgm:cxn modelId="{C1BA12AC-2778-684F-A1E2-F27AD11FB174}" type="presOf" srcId="{A9E57DF6-588E-4139-AE03-B40CD0C46E38}" destId="{9CBCD8A9-7CC5-C34E-8382-8FCA8607F4DB}" srcOrd="1" destOrd="0" presId="urn:microsoft.com/office/officeart/2005/8/layout/vProcess5"/>
    <dgm:cxn modelId="{BDAFEED6-24AB-40E0-ACD7-BF31556CA38E}" srcId="{7F7B5794-4AEE-47C2-9B17-229D12BFDCAE}" destId="{A9E57DF6-588E-4139-AE03-B40CD0C46E38}" srcOrd="0" destOrd="0" parTransId="{B8FC3239-06C8-4428-ABA8-20F3EA7098BB}" sibTransId="{EE90C4AB-435F-49FC-A02C-336E29D29C61}"/>
    <dgm:cxn modelId="{B5F115DB-53EC-45D2-A701-81C35382D8BC}" srcId="{7F7B5794-4AEE-47C2-9B17-229D12BFDCAE}" destId="{9D740575-B372-4150-9478-784F11C702F5}" srcOrd="2" destOrd="0" parTransId="{DA59FACE-C643-4377-B90E-4096F7B35C89}" sibTransId="{CFD18681-D4D9-4E1F-AC2D-9C144C5F4B6D}"/>
    <dgm:cxn modelId="{3E596CE0-877C-8A48-900A-82D1281D6426}" type="presOf" srcId="{8C4908C7-B0A1-4DF1-9B13-1A17D3AAADA4}" destId="{17BC06E5-8F8D-9C4B-A65E-B77ADFE126D7}" srcOrd="1" destOrd="0" presId="urn:microsoft.com/office/officeart/2005/8/layout/vProcess5"/>
    <dgm:cxn modelId="{DAF29E55-82E7-834F-AE1B-450E7435B083}" type="presParOf" srcId="{319C83FD-D904-7843-A510-CEF12E125535}" destId="{9FDB37D8-4107-0E4F-8EFF-7A08C4DF5186}" srcOrd="0" destOrd="0" presId="urn:microsoft.com/office/officeart/2005/8/layout/vProcess5"/>
    <dgm:cxn modelId="{0320F125-472F-9C4F-9AD9-EB9535B62446}" type="presParOf" srcId="{319C83FD-D904-7843-A510-CEF12E125535}" destId="{CD77C8A8-83D3-0B46-9460-2D9F1070D4E7}" srcOrd="1" destOrd="0" presId="urn:microsoft.com/office/officeart/2005/8/layout/vProcess5"/>
    <dgm:cxn modelId="{0E7CC726-BB69-6146-81BC-B159C568AE53}" type="presParOf" srcId="{319C83FD-D904-7843-A510-CEF12E125535}" destId="{C42101AE-4F79-F349-92D4-FA6F85F843D9}" srcOrd="2" destOrd="0" presId="urn:microsoft.com/office/officeart/2005/8/layout/vProcess5"/>
    <dgm:cxn modelId="{8A88AD0B-6E68-244A-BBB4-02E67F2CA433}" type="presParOf" srcId="{319C83FD-D904-7843-A510-CEF12E125535}" destId="{7EB1C0F7-3501-DD46-B5EC-278FF7467678}" srcOrd="3" destOrd="0" presId="urn:microsoft.com/office/officeart/2005/8/layout/vProcess5"/>
    <dgm:cxn modelId="{725C0C34-6742-E946-86AD-307B43819498}" type="presParOf" srcId="{319C83FD-D904-7843-A510-CEF12E125535}" destId="{FF265CBF-8F8A-0F41-922E-9A3A4D36B3A5}" srcOrd="4" destOrd="0" presId="urn:microsoft.com/office/officeart/2005/8/layout/vProcess5"/>
    <dgm:cxn modelId="{99D054B8-D774-A34E-BEC0-55CE64B23C3F}" type="presParOf" srcId="{319C83FD-D904-7843-A510-CEF12E125535}" destId="{A56B0940-508A-E048-8C29-2CD7AEF2AE66}" srcOrd="5" destOrd="0" presId="urn:microsoft.com/office/officeart/2005/8/layout/vProcess5"/>
    <dgm:cxn modelId="{F3A1E5BF-D3D1-4246-85F9-38DC665E0807}" type="presParOf" srcId="{319C83FD-D904-7843-A510-CEF12E125535}" destId="{9CBCD8A9-7CC5-C34E-8382-8FCA8607F4DB}" srcOrd="6" destOrd="0" presId="urn:microsoft.com/office/officeart/2005/8/layout/vProcess5"/>
    <dgm:cxn modelId="{E2474D20-9FC9-6240-819B-08A7BA0E6D2F}" type="presParOf" srcId="{319C83FD-D904-7843-A510-CEF12E125535}" destId="{17BC06E5-8F8D-9C4B-A65E-B77ADFE126D7}" srcOrd="7" destOrd="0" presId="urn:microsoft.com/office/officeart/2005/8/layout/vProcess5"/>
    <dgm:cxn modelId="{9D242EBB-CA0B-074D-B1B4-33FC6997616B}" type="presParOf" srcId="{319C83FD-D904-7843-A510-CEF12E125535}" destId="{E01214A0-6FC1-714A-B176-247BA03E890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D4E1D29-A09C-4E19-BB53-D01F998668D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E377DF-0527-41E4-9A23-81C51873D8F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How could we differentiate?</a:t>
          </a:r>
          <a:endParaRPr lang="en-US" b="1" dirty="0"/>
        </a:p>
      </dgm:t>
    </dgm:pt>
    <dgm:pt modelId="{E5912695-49C7-49CA-A056-F761D881CCAC}" type="parTrans" cxnId="{AA0BA3DF-9C93-4C6D-8111-09A0D009F702}">
      <dgm:prSet/>
      <dgm:spPr/>
      <dgm:t>
        <a:bodyPr/>
        <a:lstStyle/>
        <a:p>
          <a:endParaRPr lang="en-US"/>
        </a:p>
      </dgm:t>
    </dgm:pt>
    <dgm:pt modelId="{BB2E545C-D3E3-468E-ABA4-290F4CAA1495}" type="sibTrans" cxnId="{AA0BA3DF-9C93-4C6D-8111-09A0D009F702}">
      <dgm:prSet/>
      <dgm:spPr/>
      <dgm:t>
        <a:bodyPr/>
        <a:lstStyle/>
        <a:p>
          <a:endParaRPr lang="en-US"/>
        </a:p>
      </dgm:t>
    </dgm:pt>
    <dgm:pt modelId="{311410CC-B7F0-4646-9986-BAD4480B586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learning materials</a:t>
          </a:r>
          <a:endParaRPr lang="en-US"/>
        </a:p>
      </dgm:t>
    </dgm:pt>
    <dgm:pt modelId="{D9473838-D844-4F45-A7DD-B66673ED0CE3}" type="parTrans" cxnId="{B4DE8F61-3E8A-4A01-84A5-C80EBF103F9E}">
      <dgm:prSet/>
      <dgm:spPr/>
      <dgm:t>
        <a:bodyPr/>
        <a:lstStyle/>
        <a:p>
          <a:endParaRPr lang="en-US"/>
        </a:p>
      </dgm:t>
    </dgm:pt>
    <dgm:pt modelId="{DD4FFAAD-C28A-4DC2-95F1-0B4846158AA6}" type="sibTrans" cxnId="{B4DE8F61-3E8A-4A01-84A5-C80EBF103F9E}">
      <dgm:prSet/>
      <dgm:spPr/>
      <dgm:t>
        <a:bodyPr/>
        <a:lstStyle/>
        <a:p>
          <a:endParaRPr lang="en-US"/>
        </a:p>
      </dgm:t>
    </dgm:pt>
    <dgm:pt modelId="{DFD6C55F-C461-4F51-A77D-EC35E9639F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- methods of presenting </a:t>
          </a:r>
          <a:endParaRPr lang="en-US" dirty="0"/>
        </a:p>
      </dgm:t>
    </dgm:pt>
    <dgm:pt modelId="{CF7F703C-B998-4CF0-9E76-CBE63F30129D}" type="parTrans" cxnId="{C4B1D7AE-D356-40F9-9D56-0B4D40A1BC32}">
      <dgm:prSet/>
      <dgm:spPr/>
      <dgm:t>
        <a:bodyPr/>
        <a:lstStyle/>
        <a:p>
          <a:endParaRPr lang="en-US"/>
        </a:p>
      </dgm:t>
    </dgm:pt>
    <dgm:pt modelId="{CF7D89DE-6606-4952-8FEF-E1E05741FBFB}" type="sibTrans" cxnId="{C4B1D7AE-D356-40F9-9D56-0B4D40A1BC32}">
      <dgm:prSet/>
      <dgm:spPr/>
      <dgm:t>
        <a:bodyPr/>
        <a:lstStyle/>
        <a:p>
          <a:endParaRPr lang="en-US"/>
        </a:p>
      </dgm:t>
    </dgm:pt>
    <dgm:pt modelId="{8E751862-49D8-4F52-BF8C-85E505687D0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learning activities </a:t>
          </a:r>
          <a:endParaRPr lang="en-US"/>
        </a:p>
      </dgm:t>
    </dgm:pt>
    <dgm:pt modelId="{4EB3B44E-5237-40A0-AD6C-898966BA8C57}" type="parTrans" cxnId="{6508FBDA-87CA-4E1C-ADFB-66DA2239BCDE}">
      <dgm:prSet/>
      <dgm:spPr/>
      <dgm:t>
        <a:bodyPr/>
        <a:lstStyle/>
        <a:p>
          <a:endParaRPr lang="en-US"/>
        </a:p>
      </dgm:t>
    </dgm:pt>
    <dgm:pt modelId="{C92E50C7-3AC5-401E-B197-6DD2B741AA9B}" type="sibTrans" cxnId="{6508FBDA-87CA-4E1C-ADFB-66DA2239BCDE}">
      <dgm:prSet/>
      <dgm:spPr/>
      <dgm:t>
        <a:bodyPr/>
        <a:lstStyle/>
        <a:p>
          <a:endParaRPr lang="en-US"/>
        </a:p>
      </dgm:t>
    </dgm:pt>
    <dgm:pt modelId="{44080B22-3612-4F43-9BC6-1B873AC897F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the way that we organise learning</a:t>
          </a:r>
          <a:endParaRPr lang="en-US"/>
        </a:p>
      </dgm:t>
    </dgm:pt>
    <dgm:pt modelId="{ED0DD829-DB81-4E8D-814C-D318B320D355}" type="parTrans" cxnId="{EED40673-17EC-46E3-9E32-E8AB79C3E49A}">
      <dgm:prSet/>
      <dgm:spPr/>
      <dgm:t>
        <a:bodyPr/>
        <a:lstStyle/>
        <a:p>
          <a:endParaRPr lang="en-US"/>
        </a:p>
      </dgm:t>
    </dgm:pt>
    <dgm:pt modelId="{13ADCA1A-7147-4F13-A922-A58E8917F279}" type="sibTrans" cxnId="{EED40673-17EC-46E3-9E32-E8AB79C3E49A}">
      <dgm:prSet/>
      <dgm:spPr/>
      <dgm:t>
        <a:bodyPr/>
        <a:lstStyle/>
        <a:p>
          <a:endParaRPr lang="en-US"/>
        </a:p>
      </dgm:t>
    </dgm:pt>
    <dgm:pt modelId="{F00E0258-56EA-4BCC-A382-28C3A5324AAC}" type="pres">
      <dgm:prSet presAssocID="{4D4E1D29-A09C-4E19-BB53-D01F998668DB}" presName="root" presStyleCnt="0">
        <dgm:presLayoutVars>
          <dgm:dir/>
          <dgm:resizeHandles val="exact"/>
        </dgm:presLayoutVars>
      </dgm:prSet>
      <dgm:spPr/>
    </dgm:pt>
    <dgm:pt modelId="{415BE413-ED6B-4595-A0C6-72D096C8015F}" type="pres">
      <dgm:prSet presAssocID="{2FE377DF-0527-41E4-9A23-81C51873D8F0}" presName="compNode" presStyleCnt="0"/>
      <dgm:spPr/>
    </dgm:pt>
    <dgm:pt modelId="{71A80E9C-945A-4EDA-BD46-C6E7F81FB3F2}" type="pres">
      <dgm:prSet presAssocID="{2FE377DF-0527-41E4-9A23-81C51873D8F0}" presName="bgRect" presStyleLbl="bgShp" presStyleIdx="0" presStyleCnt="5"/>
      <dgm:spPr/>
    </dgm:pt>
    <dgm:pt modelId="{E40998A6-383B-423D-AAF6-D89D9E213841}" type="pres">
      <dgm:prSet presAssocID="{2FE377DF-0527-41E4-9A23-81C51873D8F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340E2C19-CBA4-40CA-82C8-37D50CBC76F0}" type="pres">
      <dgm:prSet presAssocID="{2FE377DF-0527-41E4-9A23-81C51873D8F0}" presName="spaceRect" presStyleCnt="0"/>
      <dgm:spPr/>
    </dgm:pt>
    <dgm:pt modelId="{B868012B-1B66-4C59-B56C-038463EE3691}" type="pres">
      <dgm:prSet presAssocID="{2FE377DF-0527-41E4-9A23-81C51873D8F0}" presName="parTx" presStyleLbl="revTx" presStyleIdx="0" presStyleCnt="5">
        <dgm:presLayoutVars>
          <dgm:chMax val="0"/>
          <dgm:chPref val="0"/>
        </dgm:presLayoutVars>
      </dgm:prSet>
      <dgm:spPr/>
    </dgm:pt>
    <dgm:pt modelId="{9760917A-FA50-42FE-8932-76676ACCE087}" type="pres">
      <dgm:prSet presAssocID="{BB2E545C-D3E3-468E-ABA4-290F4CAA1495}" presName="sibTrans" presStyleCnt="0"/>
      <dgm:spPr/>
    </dgm:pt>
    <dgm:pt modelId="{4D1D97F6-8AAB-496B-BFE2-A51D1505091F}" type="pres">
      <dgm:prSet presAssocID="{311410CC-B7F0-4646-9986-BAD4480B5869}" presName="compNode" presStyleCnt="0"/>
      <dgm:spPr/>
    </dgm:pt>
    <dgm:pt modelId="{897F6DFD-6167-40D0-8022-EB0520EC0349}" type="pres">
      <dgm:prSet presAssocID="{311410CC-B7F0-4646-9986-BAD4480B5869}" presName="bgRect" presStyleLbl="bgShp" presStyleIdx="1" presStyleCnt="5"/>
      <dgm:spPr/>
    </dgm:pt>
    <dgm:pt modelId="{6F986459-354F-464F-B737-9D54A6F4AF56}" type="pres">
      <dgm:prSet presAssocID="{311410CC-B7F0-4646-9986-BAD4480B586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491C515-2AC6-4AB2-994E-4AA6E298AFD1}" type="pres">
      <dgm:prSet presAssocID="{311410CC-B7F0-4646-9986-BAD4480B5869}" presName="spaceRect" presStyleCnt="0"/>
      <dgm:spPr/>
    </dgm:pt>
    <dgm:pt modelId="{8C34A544-D971-40DB-9CAD-A108E4661ADE}" type="pres">
      <dgm:prSet presAssocID="{311410CC-B7F0-4646-9986-BAD4480B5869}" presName="parTx" presStyleLbl="revTx" presStyleIdx="1" presStyleCnt="5">
        <dgm:presLayoutVars>
          <dgm:chMax val="0"/>
          <dgm:chPref val="0"/>
        </dgm:presLayoutVars>
      </dgm:prSet>
      <dgm:spPr/>
    </dgm:pt>
    <dgm:pt modelId="{DF09F3C5-B8BA-49E9-A02F-0EDA5D1F4268}" type="pres">
      <dgm:prSet presAssocID="{DD4FFAAD-C28A-4DC2-95F1-0B4846158AA6}" presName="sibTrans" presStyleCnt="0"/>
      <dgm:spPr/>
    </dgm:pt>
    <dgm:pt modelId="{E12E8012-A943-43BD-A941-9CC3D136C333}" type="pres">
      <dgm:prSet presAssocID="{DFD6C55F-C461-4F51-A77D-EC35E9639F03}" presName="compNode" presStyleCnt="0"/>
      <dgm:spPr/>
    </dgm:pt>
    <dgm:pt modelId="{BA82FC3D-2C1D-4D79-8B9A-B634EA3D6E31}" type="pres">
      <dgm:prSet presAssocID="{DFD6C55F-C461-4F51-A77D-EC35E9639F03}" presName="bgRect" presStyleLbl="bgShp" presStyleIdx="2" presStyleCnt="5"/>
      <dgm:spPr/>
    </dgm:pt>
    <dgm:pt modelId="{504864EC-36E9-44D5-A030-336C25922C02}" type="pres">
      <dgm:prSet presAssocID="{DFD6C55F-C461-4F51-A77D-EC35E9639F0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838A463B-1B3D-4B37-8855-4DFC8003BD0A}" type="pres">
      <dgm:prSet presAssocID="{DFD6C55F-C461-4F51-A77D-EC35E9639F03}" presName="spaceRect" presStyleCnt="0"/>
      <dgm:spPr/>
    </dgm:pt>
    <dgm:pt modelId="{43BCFD91-6C46-45DF-9FFD-2EEAA9D849B6}" type="pres">
      <dgm:prSet presAssocID="{DFD6C55F-C461-4F51-A77D-EC35E9639F03}" presName="parTx" presStyleLbl="revTx" presStyleIdx="2" presStyleCnt="5">
        <dgm:presLayoutVars>
          <dgm:chMax val="0"/>
          <dgm:chPref val="0"/>
        </dgm:presLayoutVars>
      </dgm:prSet>
      <dgm:spPr/>
    </dgm:pt>
    <dgm:pt modelId="{CCCFAABD-E00E-43AD-898D-B9F3F4370F19}" type="pres">
      <dgm:prSet presAssocID="{CF7D89DE-6606-4952-8FEF-E1E05741FBFB}" presName="sibTrans" presStyleCnt="0"/>
      <dgm:spPr/>
    </dgm:pt>
    <dgm:pt modelId="{F47D8FBE-ADBB-4589-964D-58D36231032C}" type="pres">
      <dgm:prSet presAssocID="{8E751862-49D8-4F52-BF8C-85E505687D07}" presName="compNode" presStyleCnt="0"/>
      <dgm:spPr/>
    </dgm:pt>
    <dgm:pt modelId="{D8EA35FC-4777-4031-AADA-7EF04D033855}" type="pres">
      <dgm:prSet presAssocID="{8E751862-49D8-4F52-BF8C-85E505687D07}" presName="bgRect" presStyleLbl="bgShp" presStyleIdx="3" presStyleCnt="5"/>
      <dgm:spPr/>
    </dgm:pt>
    <dgm:pt modelId="{B37F14C4-82C7-4807-A178-9BA583FB20A6}" type="pres">
      <dgm:prSet presAssocID="{8E751862-49D8-4F52-BF8C-85E505687D0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23DBE44-35A7-4C6B-BFDD-0E97DFCF72D2}" type="pres">
      <dgm:prSet presAssocID="{8E751862-49D8-4F52-BF8C-85E505687D07}" presName="spaceRect" presStyleCnt="0"/>
      <dgm:spPr/>
    </dgm:pt>
    <dgm:pt modelId="{B88E8B5B-31C2-4417-8A97-43DD164CBBD3}" type="pres">
      <dgm:prSet presAssocID="{8E751862-49D8-4F52-BF8C-85E505687D07}" presName="parTx" presStyleLbl="revTx" presStyleIdx="3" presStyleCnt="5">
        <dgm:presLayoutVars>
          <dgm:chMax val="0"/>
          <dgm:chPref val="0"/>
        </dgm:presLayoutVars>
      </dgm:prSet>
      <dgm:spPr/>
    </dgm:pt>
    <dgm:pt modelId="{BBF70A50-3465-43F3-BEE5-660A9A5EBC45}" type="pres">
      <dgm:prSet presAssocID="{C92E50C7-3AC5-401E-B197-6DD2B741AA9B}" presName="sibTrans" presStyleCnt="0"/>
      <dgm:spPr/>
    </dgm:pt>
    <dgm:pt modelId="{0DD06F25-1032-49D1-93E8-D7F9E8E262E1}" type="pres">
      <dgm:prSet presAssocID="{44080B22-3612-4F43-9BC6-1B873AC897F0}" presName="compNode" presStyleCnt="0"/>
      <dgm:spPr/>
    </dgm:pt>
    <dgm:pt modelId="{C58E7118-C500-4BDA-AA0C-F7B30A71561A}" type="pres">
      <dgm:prSet presAssocID="{44080B22-3612-4F43-9BC6-1B873AC897F0}" presName="bgRect" presStyleLbl="bgShp" presStyleIdx="4" presStyleCnt="5"/>
      <dgm:spPr/>
    </dgm:pt>
    <dgm:pt modelId="{05B9D2EF-0311-4FDC-88EC-9E26818865C3}" type="pres">
      <dgm:prSet presAssocID="{44080B22-3612-4F43-9BC6-1B873AC897F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4DE5D63B-76FC-4AB7-92B8-73312F7EED4C}" type="pres">
      <dgm:prSet presAssocID="{44080B22-3612-4F43-9BC6-1B873AC897F0}" presName="spaceRect" presStyleCnt="0"/>
      <dgm:spPr/>
    </dgm:pt>
    <dgm:pt modelId="{35F774D6-98B1-4521-8971-27AAF197E280}" type="pres">
      <dgm:prSet presAssocID="{44080B22-3612-4F43-9BC6-1B873AC897F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2C32D1F-CB4B-4E2C-9C74-DDC85F6283A1}" type="presOf" srcId="{4D4E1D29-A09C-4E19-BB53-D01F998668DB}" destId="{F00E0258-56EA-4BCC-A382-28C3A5324AAC}" srcOrd="0" destOrd="0" presId="urn:microsoft.com/office/officeart/2018/2/layout/IconVerticalSolidList"/>
    <dgm:cxn modelId="{95C50D3C-99D3-4660-B5A4-1A81A31B97B6}" type="presOf" srcId="{8E751862-49D8-4F52-BF8C-85E505687D07}" destId="{B88E8B5B-31C2-4417-8A97-43DD164CBBD3}" srcOrd="0" destOrd="0" presId="urn:microsoft.com/office/officeart/2018/2/layout/IconVerticalSolidList"/>
    <dgm:cxn modelId="{ED710A41-A171-445A-B3FF-2DAD716DAC4F}" type="presOf" srcId="{DFD6C55F-C461-4F51-A77D-EC35E9639F03}" destId="{43BCFD91-6C46-45DF-9FFD-2EEAA9D849B6}" srcOrd="0" destOrd="0" presId="urn:microsoft.com/office/officeart/2018/2/layout/IconVerticalSolidList"/>
    <dgm:cxn modelId="{B4DE8F61-3E8A-4A01-84A5-C80EBF103F9E}" srcId="{4D4E1D29-A09C-4E19-BB53-D01F998668DB}" destId="{311410CC-B7F0-4646-9986-BAD4480B5869}" srcOrd="1" destOrd="0" parTransId="{D9473838-D844-4F45-A7DD-B66673ED0CE3}" sibTransId="{DD4FFAAD-C28A-4DC2-95F1-0B4846158AA6}"/>
    <dgm:cxn modelId="{EED40673-17EC-46E3-9E32-E8AB79C3E49A}" srcId="{4D4E1D29-A09C-4E19-BB53-D01F998668DB}" destId="{44080B22-3612-4F43-9BC6-1B873AC897F0}" srcOrd="4" destOrd="0" parTransId="{ED0DD829-DB81-4E8D-814C-D318B320D355}" sibTransId="{13ADCA1A-7147-4F13-A922-A58E8917F279}"/>
    <dgm:cxn modelId="{8C149E74-5910-48DF-9B3C-4EA826C1D10F}" type="presOf" srcId="{311410CC-B7F0-4646-9986-BAD4480B5869}" destId="{8C34A544-D971-40DB-9CAD-A108E4661ADE}" srcOrd="0" destOrd="0" presId="urn:microsoft.com/office/officeart/2018/2/layout/IconVerticalSolidList"/>
    <dgm:cxn modelId="{C4B1D7AE-D356-40F9-9D56-0B4D40A1BC32}" srcId="{4D4E1D29-A09C-4E19-BB53-D01F998668DB}" destId="{DFD6C55F-C461-4F51-A77D-EC35E9639F03}" srcOrd="2" destOrd="0" parTransId="{CF7F703C-B998-4CF0-9E76-CBE63F30129D}" sibTransId="{CF7D89DE-6606-4952-8FEF-E1E05741FBFB}"/>
    <dgm:cxn modelId="{39C325BA-AEBE-4012-8EC1-DC80545ADFAC}" type="presOf" srcId="{2FE377DF-0527-41E4-9A23-81C51873D8F0}" destId="{B868012B-1B66-4C59-B56C-038463EE3691}" srcOrd="0" destOrd="0" presId="urn:microsoft.com/office/officeart/2018/2/layout/IconVerticalSolidList"/>
    <dgm:cxn modelId="{6508FBDA-87CA-4E1C-ADFB-66DA2239BCDE}" srcId="{4D4E1D29-A09C-4E19-BB53-D01F998668DB}" destId="{8E751862-49D8-4F52-BF8C-85E505687D07}" srcOrd="3" destOrd="0" parTransId="{4EB3B44E-5237-40A0-AD6C-898966BA8C57}" sibTransId="{C92E50C7-3AC5-401E-B197-6DD2B741AA9B}"/>
    <dgm:cxn modelId="{5E8A8FDF-7DB6-4CA3-8141-7B4CA914DC8D}" type="presOf" srcId="{44080B22-3612-4F43-9BC6-1B873AC897F0}" destId="{35F774D6-98B1-4521-8971-27AAF197E280}" srcOrd="0" destOrd="0" presId="urn:microsoft.com/office/officeart/2018/2/layout/IconVerticalSolidList"/>
    <dgm:cxn modelId="{AA0BA3DF-9C93-4C6D-8111-09A0D009F702}" srcId="{4D4E1D29-A09C-4E19-BB53-D01F998668DB}" destId="{2FE377DF-0527-41E4-9A23-81C51873D8F0}" srcOrd="0" destOrd="0" parTransId="{E5912695-49C7-49CA-A056-F761D881CCAC}" sibTransId="{BB2E545C-D3E3-468E-ABA4-290F4CAA1495}"/>
    <dgm:cxn modelId="{33F77B8F-0AA1-423F-B33E-FEB41E2A9C66}" type="presParOf" srcId="{F00E0258-56EA-4BCC-A382-28C3A5324AAC}" destId="{415BE413-ED6B-4595-A0C6-72D096C8015F}" srcOrd="0" destOrd="0" presId="urn:microsoft.com/office/officeart/2018/2/layout/IconVerticalSolidList"/>
    <dgm:cxn modelId="{511E143B-B954-450D-807C-F9F055CAF73F}" type="presParOf" srcId="{415BE413-ED6B-4595-A0C6-72D096C8015F}" destId="{71A80E9C-945A-4EDA-BD46-C6E7F81FB3F2}" srcOrd="0" destOrd="0" presId="urn:microsoft.com/office/officeart/2018/2/layout/IconVerticalSolidList"/>
    <dgm:cxn modelId="{433CF1EF-F2FD-42AA-81D9-A51491970BC6}" type="presParOf" srcId="{415BE413-ED6B-4595-A0C6-72D096C8015F}" destId="{E40998A6-383B-423D-AAF6-D89D9E213841}" srcOrd="1" destOrd="0" presId="urn:microsoft.com/office/officeart/2018/2/layout/IconVerticalSolidList"/>
    <dgm:cxn modelId="{54B87DC2-320F-4A6B-8218-769345B3471B}" type="presParOf" srcId="{415BE413-ED6B-4595-A0C6-72D096C8015F}" destId="{340E2C19-CBA4-40CA-82C8-37D50CBC76F0}" srcOrd="2" destOrd="0" presId="urn:microsoft.com/office/officeart/2018/2/layout/IconVerticalSolidList"/>
    <dgm:cxn modelId="{3961858E-C2BD-432E-980F-839BB2891E11}" type="presParOf" srcId="{415BE413-ED6B-4595-A0C6-72D096C8015F}" destId="{B868012B-1B66-4C59-B56C-038463EE3691}" srcOrd="3" destOrd="0" presId="urn:microsoft.com/office/officeart/2018/2/layout/IconVerticalSolidList"/>
    <dgm:cxn modelId="{7BB2DD42-03F5-482B-B339-D9380A8E9A26}" type="presParOf" srcId="{F00E0258-56EA-4BCC-A382-28C3A5324AAC}" destId="{9760917A-FA50-42FE-8932-76676ACCE087}" srcOrd="1" destOrd="0" presId="urn:microsoft.com/office/officeart/2018/2/layout/IconVerticalSolidList"/>
    <dgm:cxn modelId="{2AE6293A-24E8-496A-9DAA-1A2D761A2F97}" type="presParOf" srcId="{F00E0258-56EA-4BCC-A382-28C3A5324AAC}" destId="{4D1D97F6-8AAB-496B-BFE2-A51D1505091F}" srcOrd="2" destOrd="0" presId="urn:microsoft.com/office/officeart/2018/2/layout/IconVerticalSolidList"/>
    <dgm:cxn modelId="{95EF81B5-D0C6-43A1-A104-7D149B2542CA}" type="presParOf" srcId="{4D1D97F6-8AAB-496B-BFE2-A51D1505091F}" destId="{897F6DFD-6167-40D0-8022-EB0520EC0349}" srcOrd="0" destOrd="0" presId="urn:microsoft.com/office/officeart/2018/2/layout/IconVerticalSolidList"/>
    <dgm:cxn modelId="{01BA5124-5E71-4E81-84D9-7B36F0E44547}" type="presParOf" srcId="{4D1D97F6-8AAB-496B-BFE2-A51D1505091F}" destId="{6F986459-354F-464F-B737-9D54A6F4AF56}" srcOrd="1" destOrd="0" presId="urn:microsoft.com/office/officeart/2018/2/layout/IconVerticalSolidList"/>
    <dgm:cxn modelId="{534FCF52-904B-49CC-87CA-D9B27634A4DF}" type="presParOf" srcId="{4D1D97F6-8AAB-496B-BFE2-A51D1505091F}" destId="{F491C515-2AC6-4AB2-994E-4AA6E298AFD1}" srcOrd="2" destOrd="0" presId="urn:microsoft.com/office/officeart/2018/2/layout/IconVerticalSolidList"/>
    <dgm:cxn modelId="{334F9EAD-CBEA-4912-87BA-A95CA7730F52}" type="presParOf" srcId="{4D1D97F6-8AAB-496B-BFE2-A51D1505091F}" destId="{8C34A544-D971-40DB-9CAD-A108E4661ADE}" srcOrd="3" destOrd="0" presId="urn:microsoft.com/office/officeart/2018/2/layout/IconVerticalSolidList"/>
    <dgm:cxn modelId="{D1F523AD-5785-4258-8347-CC5F0DC495C2}" type="presParOf" srcId="{F00E0258-56EA-4BCC-A382-28C3A5324AAC}" destId="{DF09F3C5-B8BA-49E9-A02F-0EDA5D1F4268}" srcOrd="3" destOrd="0" presId="urn:microsoft.com/office/officeart/2018/2/layout/IconVerticalSolidList"/>
    <dgm:cxn modelId="{14D32560-ABA8-4F7E-87F7-91BD2B4C8BC3}" type="presParOf" srcId="{F00E0258-56EA-4BCC-A382-28C3A5324AAC}" destId="{E12E8012-A943-43BD-A941-9CC3D136C333}" srcOrd="4" destOrd="0" presId="urn:microsoft.com/office/officeart/2018/2/layout/IconVerticalSolidList"/>
    <dgm:cxn modelId="{E8A20C74-8531-4859-BFF9-E83B212EE3EE}" type="presParOf" srcId="{E12E8012-A943-43BD-A941-9CC3D136C333}" destId="{BA82FC3D-2C1D-4D79-8B9A-B634EA3D6E31}" srcOrd="0" destOrd="0" presId="urn:microsoft.com/office/officeart/2018/2/layout/IconVerticalSolidList"/>
    <dgm:cxn modelId="{504D76D4-52A6-47A5-AC01-6F944C4EA755}" type="presParOf" srcId="{E12E8012-A943-43BD-A941-9CC3D136C333}" destId="{504864EC-36E9-44D5-A030-336C25922C02}" srcOrd="1" destOrd="0" presId="urn:microsoft.com/office/officeart/2018/2/layout/IconVerticalSolidList"/>
    <dgm:cxn modelId="{6B3E73B3-68D4-439A-B88D-7543094B2E97}" type="presParOf" srcId="{E12E8012-A943-43BD-A941-9CC3D136C333}" destId="{838A463B-1B3D-4B37-8855-4DFC8003BD0A}" srcOrd="2" destOrd="0" presId="urn:microsoft.com/office/officeart/2018/2/layout/IconVerticalSolidList"/>
    <dgm:cxn modelId="{9C74D27A-6397-4511-9A8E-EDB5011B461B}" type="presParOf" srcId="{E12E8012-A943-43BD-A941-9CC3D136C333}" destId="{43BCFD91-6C46-45DF-9FFD-2EEAA9D849B6}" srcOrd="3" destOrd="0" presId="urn:microsoft.com/office/officeart/2018/2/layout/IconVerticalSolidList"/>
    <dgm:cxn modelId="{BCD8518F-61CC-4224-898C-1572B82123E4}" type="presParOf" srcId="{F00E0258-56EA-4BCC-A382-28C3A5324AAC}" destId="{CCCFAABD-E00E-43AD-898D-B9F3F4370F19}" srcOrd="5" destOrd="0" presId="urn:microsoft.com/office/officeart/2018/2/layout/IconVerticalSolidList"/>
    <dgm:cxn modelId="{10D62400-212D-489D-84B2-7AFAB8031743}" type="presParOf" srcId="{F00E0258-56EA-4BCC-A382-28C3A5324AAC}" destId="{F47D8FBE-ADBB-4589-964D-58D36231032C}" srcOrd="6" destOrd="0" presId="urn:microsoft.com/office/officeart/2018/2/layout/IconVerticalSolidList"/>
    <dgm:cxn modelId="{447FF0B5-52B3-4FA2-8FCC-69C22A7272F2}" type="presParOf" srcId="{F47D8FBE-ADBB-4589-964D-58D36231032C}" destId="{D8EA35FC-4777-4031-AADA-7EF04D033855}" srcOrd="0" destOrd="0" presId="urn:microsoft.com/office/officeart/2018/2/layout/IconVerticalSolidList"/>
    <dgm:cxn modelId="{C9FE973B-1DC4-445A-AAB1-5B4CBE60A07B}" type="presParOf" srcId="{F47D8FBE-ADBB-4589-964D-58D36231032C}" destId="{B37F14C4-82C7-4807-A178-9BA583FB20A6}" srcOrd="1" destOrd="0" presId="urn:microsoft.com/office/officeart/2018/2/layout/IconVerticalSolidList"/>
    <dgm:cxn modelId="{2D16AF74-28FE-4DC0-91A3-9FDA5E3F27E6}" type="presParOf" srcId="{F47D8FBE-ADBB-4589-964D-58D36231032C}" destId="{E23DBE44-35A7-4C6B-BFDD-0E97DFCF72D2}" srcOrd="2" destOrd="0" presId="urn:microsoft.com/office/officeart/2018/2/layout/IconVerticalSolidList"/>
    <dgm:cxn modelId="{FA2F35D3-5B8B-4C4E-82F0-D8C6AD86B05C}" type="presParOf" srcId="{F47D8FBE-ADBB-4589-964D-58D36231032C}" destId="{B88E8B5B-31C2-4417-8A97-43DD164CBBD3}" srcOrd="3" destOrd="0" presId="urn:microsoft.com/office/officeart/2018/2/layout/IconVerticalSolidList"/>
    <dgm:cxn modelId="{2E9350DA-99C3-4D32-B35F-B0DD17250EC3}" type="presParOf" srcId="{F00E0258-56EA-4BCC-A382-28C3A5324AAC}" destId="{BBF70A50-3465-43F3-BEE5-660A9A5EBC45}" srcOrd="7" destOrd="0" presId="urn:microsoft.com/office/officeart/2018/2/layout/IconVerticalSolidList"/>
    <dgm:cxn modelId="{49448907-832E-4F63-8849-1D0CE0EC9A9D}" type="presParOf" srcId="{F00E0258-56EA-4BCC-A382-28C3A5324AAC}" destId="{0DD06F25-1032-49D1-93E8-D7F9E8E262E1}" srcOrd="8" destOrd="0" presId="urn:microsoft.com/office/officeart/2018/2/layout/IconVerticalSolidList"/>
    <dgm:cxn modelId="{CBED6AA7-8A1E-49AB-A9EC-71AF3DF2E80D}" type="presParOf" srcId="{0DD06F25-1032-49D1-93E8-D7F9E8E262E1}" destId="{C58E7118-C500-4BDA-AA0C-F7B30A71561A}" srcOrd="0" destOrd="0" presId="urn:microsoft.com/office/officeart/2018/2/layout/IconVerticalSolidList"/>
    <dgm:cxn modelId="{7EF9ABA3-43DF-4959-BBF6-F50EB3A1F0F8}" type="presParOf" srcId="{0DD06F25-1032-49D1-93E8-D7F9E8E262E1}" destId="{05B9D2EF-0311-4FDC-88EC-9E26818865C3}" srcOrd="1" destOrd="0" presId="urn:microsoft.com/office/officeart/2018/2/layout/IconVerticalSolidList"/>
    <dgm:cxn modelId="{B5C59345-ED36-4EE4-B1FC-D53F901E4D00}" type="presParOf" srcId="{0DD06F25-1032-49D1-93E8-D7F9E8E262E1}" destId="{4DE5D63B-76FC-4AB7-92B8-73312F7EED4C}" srcOrd="2" destOrd="0" presId="urn:microsoft.com/office/officeart/2018/2/layout/IconVerticalSolidList"/>
    <dgm:cxn modelId="{51C19CDA-9E3E-43B6-B7EF-86DC0D3352D3}" type="presParOf" srcId="{0DD06F25-1032-49D1-93E8-D7F9E8E262E1}" destId="{35F774D6-98B1-4521-8971-27AAF197E28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C96279-3CD4-4AC7-B42D-579A1317B059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43E1180-D8B1-4385-98BD-D9D179C3C0F6}">
      <dgm:prSet/>
      <dgm:spPr>
        <a:solidFill>
          <a:srgbClr val="231571"/>
        </a:solidFill>
      </dgm:spPr>
      <dgm:t>
        <a:bodyPr/>
        <a:lstStyle/>
        <a:p>
          <a:r>
            <a:rPr lang="en-GB"/>
            <a:t>In breakout rooms discuss your </a:t>
          </a:r>
          <a:r>
            <a:rPr lang="en-GB" b="1" u="sng"/>
            <a:t>learning content </a:t>
          </a:r>
          <a:r>
            <a:rPr lang="en-GB"/>
            <a:t>and </a:t>
          </a:r>
          <a:r>
            <a:rPr lang="en-GB" b="1" u="sng"/>
            <a:t>key methods of delivery</a:t>
          </a:r>
          <a:r>
            <a:rPr lang="en-GB"/>
            <a:t>. </a:t>
          </a:r>
          <a:endParaRPr lang="en-US"/>
        </a:p>
      </dgm:t>
    </dgm:pt>
    <dgm:pt modelId="{32D0F3DF-53F6-45EF-9B28-FCC48951B2BD}" type="parTrans" cxnId="{A5AC6D8B-8BCF-4205-86D5-D168DB64E15D}">
      <dgm:prSet/>
      <dgm:spPr/>
      <dgm:t>
        <a:bodyPr/>
        <a:lstStyle/>
        <a:p>
          <a:endParaRPr lang="en-US"/>
        </a:p>
      </dgm:t>
    </dgm:pt>
    <dgm:pt modelId="{02171A06-7150-4DB2-8CD6-D5656D14F9EC}" type="sibTrans" cxnId="{A5AC6D8B-8BCF-4205-86D5-D168DB64E15D}">
      <dgm:prSet/>
      <dgm:spPr/>
      <dgm:t>
        <a:bodyPr/>
        <a:lstStyle/>
        <a:p>
          <a:endParaRPr lang="en-US"/>
        </a:p>
      </dgm:t>
    </dgm:pt>
    <dgm:pt modelId="{3960E0BA-6145-4E26-B774-0E4A19E2A89D}">
      <dgm:prSet/>
      <dgm:spPr>
        <a:solidFill>
          <a:srgbClr val="FAAC04"/>
        </a:solidFill>
      </dgm:spPr>
      <dgm:t>
        <a:bodyPr/>
        <a:lstStyle/>
        <a:p>
          <a:r>
            <a:rPr lang="en-GB"/>
            <a:t>What are the barriers to inclusion? </a:t>
          </a:r>
          <a:endParaRPr lang="en-US"/>
        </a:p>
      </dgm:t>
    </dgm:pt>
    <dgm:pt modelId="{1BE893BE-2816-4CA0-A9B4-1E8684BA6BCE}" type="parTrans" cxnId="{4A2ABAF6-C24B-4FF1-B896-99CC8372765F}">
      <dgm:prSet/>
      <dgm:spPr/>
      <dgm:t>
        <a:bodyPr/>
        <a:lstStyle/>
        <a:p>
          <a:endParaRPr lang="en-US"/>
        </a:p>
      </dgm:t>
    </dgm:pt>
    <dgm:pt modelId="{B2F4E02C-437A-4DD3-B943-A67553C6C16E}" type="sibTrans" cxnId="{4A2ABAF6-C24B-4FF1-B896-99CC8372765F}">
      <dgm:prSet/>
      <dgm:spPr/>
      <dgm:t>
        <a:bodyPr/>
        <a:lstStyle/>
        <a:p>
          <a:endParaRPr lang="en-US"/>
        </a:p>
      </dgm:t>
    </dgm:pt>
    <dgm:pt modelId="{0D58A7BE-9C67-4CF8-890D-260A2AE2928E}">
      <dgm:prSet/>
      <dgm:spPr>
        <a:solidFill>
          <a:srgbClr val="F41427"/>
        </a:solidFill>
      </dgm:spPr>
      <dgm:t>
        <a:bodyPr/>
        <a:lstStyle/>
        <a:p>
          <a:r>
            <a:rPr lang="en-GB"/>
            <a:t>How could they be overcome? </a:t>
          </a:r>
          <a:endParaRPr lang="en-US"/>
        </a:p>
      </dgm:t>
    </dgm:pt>
    <dgm:pt modelId="{0E5E72E3-308C-4744-B72F-F9DC17268B28}" type="parTrans" cxnId="{8C1D8DCD-D304-4262-BACB-369D289BAC8A}">
      <dgm:prSet/>
      <dgm:spPr/>
      <dgm:t>
        <a:bodyPr/>
        <a:lstStyle/>
        <a:p>
          <a:endParaRPr lang="en-US"/>
        </a:p>
      </dgm:t>
    </dgm:pt>
    <dgm:pt modelId="{A3FAF891-8F4A-4DD6-9937-27C958B220F3}" type="sibTrans" cxnId="{8C1D8DCD-D304-4262-BACB-369D289BAC8A}">
      <dgm:prSet/>
      <dgm:spPr/>
      <dgm:t>
        <a:bodyPr/>
        <a:lstStyle/>
        <a:p>
          <a:endParaRPr lang="en-US"/>
        </a:p>
      </dgm:t>
    </dgm:pt>
    <dgm:pt modelId="{D1BE9D02-DF24-494E-A795-F2F6D1DCB448}" type="pres">
      <dgm:prSet presAssocID="{29C96279-3CD4-4AC7-B42D-579A1317B059}" presName="outerComposite" presStyleCnt="0">
        <dgm:presLayoutVars>
          <dgm:chMax val="5"/>
          <dgm:dir/>
          <dgm:resizeHandles val="exact"/>
        </dgm:presLayoutVars>
      </dgm:prSet>
      <dgm:spPr/>
    </dgm:pt>
    <dgm:pt modelId="{0919109B-F37B-7646-9A68-9528BE8B2472}" type="pres">
      <dgm:prSet presAssocID="{29C96279-3CD4-4AC7-B42D-579A1317B059}" presName="dummyMaxCanvas" presStyleCnt="0">
        <dgm:presLayoutVars/>
      </dgm:prSet>
      <dgm:spPr/>
    </dgm:pt>
    <dgm:pt modelId="{FFFD12B0-9CE1-4741-AFFD-4F3DBADA1B4F}" type="pres">
      <dgm:prSet presAssocID="{29C96279-3CD4-4AC7-B42D-579A1317B059}" presName="ThreeNodes_1" presStyleLbl="node1" presStyleIdx="0" presStyleCnt="3">
        <dgm:presLayoutVars>
          <dgm:bulletEnabled val="1"/>
        </dgm:presLayoutVars>
      </dgm:prSet>
      <dgm:spPr/>
    </dgm:pt>
    <dgm:pt modelId="{243A9D2A-EC54-2E47-995B-4FCD7390B0D8}" type="pres">
      <dgm:prSet presAssocID="{29C96279-3CD4-4AC7-B42D-579A1317B059}" presName="ThreeNodes_2" presStyleLbl="node1" presStyleIdx="1" presStyleCnt="3">
        <dgm:presLayoutVars>
          <dgm:bulletEnabled val="1"/>
        </dgm:presLayoutVars>
      </dgm:prSet>
      <dgm:spPr/>
    </dgm:pt>
    <dgm:pt modelId="{FB0AEA30-68FF-DB49-9552-BA5952A43534}" type="pres">
      <dgm:prSet presAssocID="{29C96279-3CD4-4AC7-B42D-579A1317B059}" presName="ThreeNodes_3" presStyleLbl="node1" presStyleIdx="2" presStyleCnt="3">
        <dgm:presLayoutVars>
          <dgm:bulletEnabled val="1"/>
        </dgm:presLayoutVars>
      </dgm:prSet>
      <dgm:spPr/>
    </dgm:pt>
    <dgm:pt modelId="{D9BB644D-8AE5-524F-925C-1F5298830126}" type="pres">
      <dgm:prSet presAssocID="{29C96279-3CD4-4AC7-B42D-579A1317B059}" presName="ThreeConn_1-2" presStyleLbl="fgAccFollowNode1" presStyleIdx="0" presStyleCnt="2">
        <dgm:presLayoutVars>
          <dgm:bulletEnabled val="1"/>
        </dgm:presLayoutVars>
      </dgm:prSet>
      <dgm:spPr/>
    </dgm:pt>
    <dgm:pt modelId="{CB3C9021-1D02-D243-BB34-753D958533BC}" type="pres">
      <dgm:prSet presAssocID="{29C96279-3CD4-4AC7-B42D-579A1317B059}" presName="ThreeConn_2-3" presStyleLbl="fgAccFollowNode1" presStyleIdx="1" presStyleCnt="2">
        <dgm:presLayoutVars>
          <dgm:bulletEnabled val="1"/>
        </dgm:presLayoutVars>
      </dgm:prSet>
      <dgm:spPr/>
    </dgm:pt>
    <dgm:pt modelId="{85C9A2C3-88C9-2D4B-AF5B-35A6233A1DB9}" type="pres">
      <dgm:prSet presAssocID="{29C96279-3CD4-4AC7-B42D-579A1317B059}" presName="ThreeNodes_1_text" presStyleLbl="node1" presStyleIdx="2" presStyleCnt="3">
        <dgm:presLayoutVars>
          <dgm:bulletEnabled val="1"/>
        </dgm:presLayoutVars>
      </dgm:prSet>
      <dgm:spPr/>
    </dgm:pt>
    <dgm:pt modelId="{58A158AC-3D00-BA4A-9C31-D8CAFBD23362}" type="pres">
      <dgm:prSet presAssocID="{29C96279-3CD4-4AC7-B42D-579A1317B059}" presName="ThreeNodes_2_text" presStyleLbl="node1" presStyleIdx="2" presStyleCnt="3">
        <dgm:presLayoutVars>
          <dgm:bulletEnabled val="1"/>
        </dgm:presLayoutVars>
      </dgm:prSet>
      <dgm:spPr/>
    </dgm:pt>
    <dgm:pt modelId="{9D949BF9-F616-DA49-A9AA-3A3180CC4602}" type="pres">
      <dgm:prSet presAssocID="{29C96279-3CD4-4AC7-B42D-579A1317B05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BAA6506-21C7-6F40-8A63-EB991BBE6C09}" type="presOf" srcId="{643E1180-D8B1-4385-98BD-D9D179C3C0F6}" destId="{FFFD12B0-9CE1-4741-AFFD-4F3DBADA1B4F}" srcOrd="0" destOrd="0" presId="urn:microsoft.com/office/officeart/2005/8/layout/vProcess5"/>
    <dgm:cxn modelId="{EEECE81E-370D-AD49-AEB7-AA4F12F906E6}" type="presOf" srcId="{0D58A7BE-9C67-4CF8-890D-260A2AE2928E}" destId="{FB0AEA30-68FF-DB49-9552-BA5952A43534}" srcOrd="0" destOrd="0" presId="urn:microsoft.com/office/officeart/2005/8/layout/vProcess5"/>
    <dgm:cxn modelId="{87242C36-B874-A24B-8F38-C77A5DCE22FD}" type="presOf" srcId="{0D58A7BE-9C67-4CF8-890D-260A2AE2928E}" destId="{9D949BF9-F616-DA49-A9AA-3A3180CC4602}" srcOrd="1" destOrd="0" presId="urn:microsoft.com/office/officeart/2005/8/layout/vProcess5"/>
    <dgm:cxn modelId="{F6D1F250-078C-0C4C-9DB6-E532F5881533}" type="presOf" srcId="{B2F4E02C-437A-4DD3-B943-A67553C6C16E}" destId="{CB3C9021-1D02-D243-BB34-753D958533BC}" srcOrd="0" destOrd="0" presId="urn:microsoft.com/office/officeart/2005/8/layout/vProcess5"/>
    <dgm:cxn modelId="{1639C853-2D8E-3B4C-8371-F47DB6434C30}" type="presOf" srcId="{643E1180-D8B1-4385-98BD-D9D179C3C0F6}" destId="{85C9A2C3-88C9-2D4B-AF5B-35A6233A1DB9}" srcOrd="1" destOrd="0" presId="urn:microsoft.com/office/officeart/2005/8/layout/vProcess5"/>
    <dgm:cxn modelId="{A5AC6D8B-8BCF-4205-86D5-D168DB64E15D}" srcId="{29C96279-3CD4-4AC7-B42D-579A1317B059}" destId="{643E1180-D8B1-4385-98BD-D9D179C3C0F6}" srcOrd="0" destOrd="0" parTransId="{32D0F3DF-53F6-45EF-9B28-FCC48951B2BD}" sibTransId="{02171A06-7150-4DB2-8CD6-D5656D14F9EC}"/>
    <dgm:cxn modelId="{8994238E-5CEE-064C-BC24-26DC65575076}" type="presOf" srcId="{02171A06-7150-4DB2-8CD6-D5656D14F9EC}" destId="{D9BB644D-8AE5-524F-925C-1F5298830126}" srcOrd="0" destOrd="0" presId="urn:microsoft.com/office/officeart/2005/8/layout/vProcess5"/>
    <dgm:cxn modelId="{51070FB7-0CA7-7B4C-AC3E-92D1C091A8D6}" type="presOf" srcId="{29C96279-3CD4-4AC7-B42D-579A1317B059}" destId="{D1BE9D02-DF24-494E-A795-F2F6D1DCB448}" srcOrd="0" destOrd="0" presId="urn:microsoft.com/office/officeart/2005/8/layout/vProcess5"/>
    <dgm:cxn modelId="{8C1D8DCD-D304-4262-BACB-369D289BAC8A}" srcId="{29C96279-3CD4-4AC7-B42D-579A1317B059}" destId="{0D58A7BE-9C67-4CF8-890D-260A2AE2928E}" srcOrd="2" destOrd="0" parTransId="{0E5E72E3-308C-4744-B72F-F9DC17268B28}" sibTransId="{A3FAF891-8F4A-4DD6-9937-27C958B220F3}"/>
    <dgm:cxn modelId="{3EF03AD5-9DD7-7348-B405-4CA441C355A8}" type="presOf" srcId="{3960E0BA-6145-4E26-B774-0E4A19E2A89D}" destId="{58A158AC-3D00-BA4A-9C31-D8CAFBD23362}" srcOrd="1" destOrd="0" presId="urn:microsoft.com/office/officeart/2005/8/layout/vProcess5"/>
    <dgm:cxn modelId="{8B6830E7-DE9F-2248-87C5-4817119F3948}" type="presOf" srcId="{3960E0BA-6145-4E26-B774-0E4A19E2A89D}" destId="{243A9D2A-EC54-2E47-995B-4FCD7390B0D8}" srcOrd="0" destOrd="0" presId="urn:microsoft.com/office/officeart/2005/8/layout/vProcess5"/>
    <dgm:cxn modelId="{4A2ABAF6-C24B-4FF1-B896-99CC8372765F}" srcId="{29C96279-3CD4-4AC7-B42D-579A1317B059}" destId="{3960E0BA-6145-4E26-B774-0E4A19E2A89D}" srcOrd="1" destOrd="0" parTransId="{1BE893BE-2816-4CA0-A9B4-1E8684BA6BCE}" sibTransId="{B2F4E02C-437A-4DD3-B943-A67553C6C16E}"/>
    <dgm:cxn modelId="{73E23D1C-AFF0-6F49-B952-C7B9A92EF84F}" type="presParOf" srcId="{D1BE9D02-DF24-494E-A795-F2F6D1DCB448}" destId="{0919109B-F37B-7646-9A68-9528BE8B2472}" srcOrd="0" destOrd="0" presId="urn:microsoft.com/office/officeart/2005/8/layout/vProcess5"/>
    <dgm:cxn modelId="{AAA65015-06B0-5142-AC31-9A919A7EAB05}" type="presParOf" srcId="{D1BE9D02-DF24-494E-A795-F2F6D1DCB448}" destId="{FFFD12B0-9CE1-4741-AFFD-4F3DBADA1B4F}" srcOrd="1" destOrd="0" presId="urn:microsoft.com/office/officeart/2005/8/layout/vProcess5"/>
    <dgm:cxn modelId="{AFED3DEC-97F5-5647-AAD8-EEA2DFD7C3BA}" type="presParOf" srcId="{D1BE9D02-DF24-494E-A795-F2F6D1DCB448}" destId="{243A9D2A-EC54-2E47-995B-4FCD7390B0D8}" srcOrd="2" destOrd="0" presId="urn:microsoft.com/office/officeart/2005/8/layout/vProcess5"/>
    <dgm:cxn modelId="{76E4DDC4-A2E1-D140-9106-DC32DC1440B6}" type="presParOf" srcId="{D1BE9D02-DF24-494E-A795-F2F6D1DCB448}" destId="{FB0AEA30-68FF-DB49-9552-BA5952A43534}" srcOrd="3" destOrd="0" presId="urn:microsoft.com/office/officeart/2005/8/layout/vProcess5"/>
    <dgm:cxn modelId="{E120A10A-DA96-CA4B-A279-97A256B32022}" type="presParOf" srcId="{D1BE9D02-DF24-494E-A795-F2F6D1DCB448}" destId="{D9BB644D-8AE5-524F-925C-1F5298830126}" srcOrd="4" destOrd="0" presId="urn:microsoft.com/office/officeart/2005/8/layout/vProcess5"/>
    <dgm:cxn modelId="{5D1CCE13-D517-0146-8A6F-6E7935F1B332}" type="presParOf" srcId="{D1BE9D02-DF24-494E-A795-F2F6D1DCB448}" destId="{CB3C9021-1D02-D243-BB34-753D958533BC}" srcOrd="5" destOrd="0" presId="urn:microsoft.com/office/officeart/2005/8/layout/vProcess5"/>
    <dgm:cxn modelId="{3A6E75D1-6E08-164D-85E6-DC4CA5656501}" type="presParOf" srcId="{D1BE9D02-DF24-494E-A795-F2F6D1DCB448}" destId="{85C9A2C3-88C9-2D4B-AF5B-35A6233A1DB9}" srcOrd="6" destOrd="0" presId="urn:microsoft.com/office/officeart/2005/8/layout/vProcess5"/>
    <dgm:cxn modelId="{36DE19D9-1CA8-6248-9871-972D3E74234D}" type="presParOf" srcId="{D1BE9D02-DF24-494E-A795-F2F6D1DCB448}" destId="{58A158AC-3D00-BA4A-9C31-D8CAFBD23362}" srcOrd="7" destOrd="0" presId="urn:microsoft.com/office/officeart/2005/8/layout/vProcess5"/>
    <dgm:cxn modelId="{1F897271-0B92-D044-86DC-DA1C334B4CFE}" type="presParOf" srcId="{D1BE9D02-DF24-494E-A795-F2F6D1DCB448}" destId="{9D949BF9-F616-DA49-A9AA-3A3180CC460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9C96279-3CD4-4AC7-B42D-579A1317B059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43E1180-D8B1-4385-98BD-D9D179C3C0F6}">
      <dgm:prSet/>
      <dgm:spPr>
        <a:solidFill>
          <a:srgbClr val="231571"/>
        </a:solidFill>
      </dgm:spPr>
      <dgm:t>
        <a:bodyPr/>
        <a:lstStyle/>
        <a:p>
          <a:r>
            <a:rPr lang="en-GB" u="none" dirty="0"/>
            <a:t>In breakout rooms note and discuss your </a:t>
          </a:r>
          <a:r>
            <a:rPr lang="en-GB" b="1" u="none" dirty="0"/>
            <a:t>practices of: assessment </a:t>
          </a:r>
          <a:r>
            <a:rPr lang="en-GB" b="1" u="sng" dirty="0"/>
            <a:t>of </a:t>
          </a:r>
          <a:r>
            <a:rPr lang="en-GB" b="1" u="none" dirty="0"/>
            <a:t>learning and assessment </a:t>
          </a:r>
          <a:r>
            <a:rPr lang="en-GB" b="1" u="sng" dirty="0"/>
            <a:t>for</a:t>
          </a:r>
          <a:r>
            <a:rPr lang="en-GB" b="1" u="none" dirty="0"/>
            <a:t> learning </a:t>
          </a:r>
          <a:r>
            <a:rPr lang="en-GB" dirty="0"/>
            <a:t>. </a:t>
          </a:r>
          <a:endParaRPr lang="en-US" dirty="0"/>
        </a:p>
      </dgm:t>
    </dgm:pt>
    <dgm:pt modelId="{32D0F3DF-53F6-45EF-9B28-FCC48951B2BD}" type="parTrans" cxnId="{A5AC6D8B-8BCF-4205-86D5-D168DB64E15D}">
      <dgm:prSet/>
      <dgm:spPr/>
      <dgm:t>
        <a:bodyPr/>
        <a:lstStyle/>
        <a:p>
          <a:endParaRPr lang="en-US"/>
        </a:p>
      </dgm:t>
    </dgm:pt>
    <dgm:pt modelId="{02171A06-7150-4DB2-8CD6-D5656D14F9EC}" type="sibTrans" cxnId="{A5AC6D8B-8BCF-4205-86D5-D168DB64E15D}">
      <dgm:prSet/>
      <dgm:spPr/>
      <dgm:t>
        <a:bodyPr/>
        <a:lstStyle/>
        <a:p>
          <a:endParaRPr lang="en-US"/>
        </a:p>
      </dgm:t>
    </dgm:pt>
    <dgm:pt modelId="{3960E0BA-6145-4E26-B774-0E4A19E2A89D}">
      <dgm:prSet/>
      <dgm:spPr>
        <a:solidFill>
          <a:srgbClr val="FAAC04"/>
        </a:solidFill>
      </dgm:spPr>
      <dgm:t>
        <a:bodyPr/>
        <a:lstStyle/>
        <a:p>
          <a:r>
            <a:rPr lang="en-GB"/>
            <a:t>What are the barriers to inclusion? </a:t>
          </a:r>
          <a:endParaRPr lang="en-US"/>
        </a:p>
      </dgm:t>
    </dgm:pt>
    <dgm:pt modelId="{1BE893BE-2816-4CA0-A9B4-1E8684BA6BCE}" type="parTrans" cxnId="{4A2ABAF6-C24B-4FF1-B896-99CC8372765F}">
      <dgm:prSet/>
      <dgm:spPr/>
      <dgm:t>
        <a:bodyPr/>
        <a:lstStyle/>
        <a:p>
          <a:endParaRPr lang="en-US"/>
        </a:p>
      </dgm:t>
    </dgm:pt>
    <dgm:pt modelId="{B2F4E02C-437A-4DD3-B943-A67553C6C16E}" type="sibTrans" cxnId="{4A2ABAF6-C24B-4FF1-B896-99CC8372765F}">
      <dgm:prSet/>
      <dgm:spPr/>
      <dgm:t>
        <a:bodyPr/>
        <a:lstStyle/>
        <a:p>
          <a:endParaRPr lang="en-US"/>
        </a:p>
      </dgm:t>
    </dgm:pt>
    <dgm:pt modelId="{0D58A7BE-9C67-4CF8-890D-260A2AE2928E}">
      <dgm:prSet/>
      <dgm:spPr>
        <a:solidFill>
          <a:srgbClr val="F41427"/>
        </a:solidFill>
      </dgm:spPr>
      <dgm:t>
        <a:bodyPr/>
        <a:lstStyle/>
        <a:p>
          <a:r>
            <a:rPr lang="en-GB"/>
            <a:t>How could they be overcome? </a:t>
          </a:r>
          <a:endParaRPr lang="en-US"/>
        </a:p>
      </dgm:t>
    </dgm:pt>
    <dgm:pt modelId="{0E5E72E3-308C-4744-B72F-F9DC17268B28}" type="parTrans" cxnId="{8C1D8DCD-D304-4262-BACB-369D289BAC8A}">
      <dgm:prSet/>
      <dgm:spPr/>
      <dgm:t>
        <a:bodyPr/>
        <a:lstStyle/>
        <a:p>
          <a:endParaRPr lang="en-US"/>
        </a:p>
      </dgm:t>
    </dgm:pt>
    <dgm:pt modelId="{A3FAF891-8F4A-4DD6-9937-27C958B220F3}" type="sibTrans" cxnId="{8C1D8DCD-D304-4262-BACB-369D289BAC8A}">
      <dgm:prSet/>
      <dgm:spPr/>
      <dgm:t>
        <a:bodyPr/>
        <a:lstStyle/>
        <a:p>
          <a:endParaRPr lang="en-US"/>
        </a:p>
      </dgm:t>
    </dgm:pt>
    <dgm:pt modelId="{D1BE9D02-DF24-494E-A795-F2F6D1DCB448}" type="pres">
      <dgm:prSet presAssocID="{29C96279-3CD4-4AC7-B42D-579A1317B059}" presName="outerComposite" presStyleCnt="0">
        <dgm:presLayoutVars>
          <dgm:chMax val="5"/>
          <dgm:dir/>
          <dgm:resizeHandles val="exact"/>
        </dgm:presLayoutVars>
      </dgm:prSet>
      <dgm:spPr/>
    </dgm:pt>
    <dgm:pt modelId="{0919109B-F37B-7646-9A68-9528BE8B2472}" type="pres">
      <dgm:prSet presAssocID="{29C96279-3CD4-4AC7-B42D-579A1317B059}" presName="dummyMaxCanvas" presStyleCnt="0">
        <dgm:presLayoutVars/>
      </dgm:prSet>
      <dgm:spPr/>
    </dgm:pt>
    <dgm:pt modelId="{FFFD12B0-9CE1-4741-AFFD-4F3DBADA1B4F}" type="pres">
      <dgm:prSet presAssocID="{29C96279-3CD4-4AC7-B42D-579A1317B059}" presName="ThreeNodes_1" presStyleLbl="node1" presStyleIdx="0" presStyleCnt="3" custLinFactNeighborX="-10784" custLinFactNeighborY="-318">
        <dgm:presLayoutVars>
          <dgm:bulletEnabled val="1"/>
        </dgm:presLayoutVars>
      </dgm:prSet>
      <dgm:spPr/>
    </dgm:pt>
    <dgm:pt modelId="{243A9D2A-EC54-2E47-995B-4FCD7390B0D8}" type="pres">
      <dgm:prSet presAssocID="{29C96279-3CD4-4AC7-B42D-579A1317B059}" presName="ThreeNodes_2" presStyleLbl="node1" presStyleIdx="1" presStyleCnt="3">
        <dgm:presLayoutVars>
          <dgm:bulletEnabled val="1"/>
        </dgm:presLayoutVars>
      </dgm:prSet>
      <dgm:spPr/>
    </dgm:pt>
    <dgm:pt modelId="{FB0AEA30-68FF-DB49-9552-BA5952A43534}" type="pres">
      <dgm:prSet presAssocID="{29C96279-3CD4-4AC7-B42D-579A1317B059}" presName="ThreeNodes_3" presStyleLbl="node1" presStyleIdx="2" presStyleCnt="3">
        <dgm:presLayoutVars>
          <dgm:bulletEnabled val="1"/>
        </dgm:presLayoutVars>
      </dgm:prSet>
      <dgm:spPr/>
    </dgm:pt>
    <dgm:pt modelId="{D9BB644D-8AE5-524F-925C-1F5298830126}" type="pres">
      <dgm:prSet presAssocID="{29C96279-3CD4-4AC7-B42D-579A1317B059}" presName="ThreeConn_1-2" presStyleLbl="fgAccFollowNode1" presStyleIdx="0" presStyleCnt="2">
        <dgm:presLayoutVars>
          <dgm:bulletEnabled val="1"/>
        </dgm:presLayoutVars>
      </dgm:prSet>
      <dgm:spPr/>
    </dgm:pt>
    <dgm:pt modelId="{CB3C9021-1D02-D243-BB34-753D958533BC}" type="pres">
      <dgm:prSet presAssocID="{29C96279-3CD4-4AC7-B42D-579A1317B059}" presName="ThreeConn_2-3" presStyleLbl="fgAccFollowNode1" presStyleIdx="1" presStyleCnt="2">
        <dgm:presLayoutVars>
          <dgm:bulletEnabled val="1"/>
        </dgm:presLayoutVars>
      </dgm:prSet>
      <dgm:spPr/>
    </dgm:pt>
    <dgm:pt modelId="{85C9A2C3-88C9-2D4B-AF5B-35A6233A1DB9}" type="pres">
      <dgm:prSet presAssocID="{29C96279-3CD4-4AC7-B42D-579A1317B059}" presName="ThreeNodes_1_text" presStyleLbl="node1" presStyleIdx="2" presStyleCnt="3">
        <dgm:presLayoutVars>
          <dgm:bulletEnabled val="1"/>
        </dgm:presLayoutVars>
      </dgm:prSet>
      <dgm:spPr/>
    </dgm:pt>
    <dgm:pt modelId="{58A158AC-3D00-BA4A-9C31-D8CAFBD23362}" type="pres">
      <dgm:prSet presAssocID="{29C96279-3CD4-4AC7-B42D-579A1317B059}" presName="ThreeNodes_2_text" presStyleLbl="node1" presStyleIdx="2" presStyleCnt="3">
        <dgm:presLayoutVars>
          <dgm:bulletEnabled val="1"/>
        </dgm:presLayoutVars>
      </dgm:prSet>
      <dgm:spPr/>
    </dgm:pt>
    <dgm:pt modelId="{9D949BF9-F616-DA49-A9AA-3A3180CC4602}" type="pres">
      <dgm:prSet presAssocID="{29C96279-3CD4-4AC7-B42D-579A1317B05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BAA6506-21C7-6F40-8A63-EB991BBE6C09}" type="presOf" srcId="{643E1180-D8B1-4385-98BD-D9D179C3C0F6}" destId="{FFFD12B0-9CE1-4741-AFFD-4F3DBADA1B4F}" srcOrd="0" destOrd="0" presId="urn:microsoft.com/office/officeart/2005/8/layout/vProcess5"/>
    <dgm:cxn modelId="{EEECE81E-370D-AD49-AEB7-AA4F12F906E6}" type="presOf" srcId="{0D58A7BE-9C67-4CF8-890D-260A2AE2928E}" destId="{FB0AEA30-68FF-DB49-9552-BA5952A43534}" srcOrd="0" destOrd="0" presId="urn:microsoft.com/office/officeart/2005/8/layout/vProcess5"/>
    <dgm:cxn modelId="{87242C36-B874-A24B-8F38-C77A5DCE22FD}" type="presOf" srcId="{0D58A7BE-9C67-4CF8-890D-260A2AE2928E}" destId="{9D949BF9-F616-DA49-A9AA-3A3180CC4602}" srcOrd="1" destOrd="0" presId="urn:microsoft.com/office/officeart/2005/8/layout/vProcess5"/>
    <dgm:cxn modelId="{F6D1F250-078C-0C4C-9DB6-E532F5881533}" type="presOf" srcId="{B2F4E02C-437A-4DD3-B943-A67553C6C16E}" destId="{CB3C9021-1D02-D243-BB34-753D958533BC}" srcOrd="0" destOrd="0" presId="urn:microsoft.com/office/officeart/2005/8/layout/vProcess5"/>
    <dgm:cxn modelId="{1639C853-2D8E-3B4C-8371-F47DB6434C30}" type="presOf" srcId="{643E1180-D8B1-4385-98BD-D9D179C3C0F6}" destId="{85C9A2C3-88C9-2D4B-AF5B-35A6233A1DB9}" srcOrd="1" destOrd="0" presId="urn:microsoft.com/office/officeart/2005/8/layout/vProcess5"/>
    <dgm:cxn modelId="{A5AC6D8B-8BCF-4205-86D5-D168DB64E15D}" srcId="{29C96279-3CD4-4AC7-B42D-579A1317B059}" destId="{643E1180-D8B1-4385-98BD-D9D179C3C0F6}" srcOrd="0" destOrd="0" parTransId="{32D0F3DF-53F6-45EF-9B28-FCC48951B2BD}" sibTransId="{02171A06-7150-4DB2-8CD6-D5656D14F9EC}"/>
    <dgm:cxn modelId="{8994238E-5CEE-064C-BC24-26DC65575076}" type="presOf" srcId="{02171A06-7150-4DB2-8CD6-D5656D14F9EC}" destId="{D9BB644D-8AE5-524F-925C-1F5298830126}" srcOrd="0" destOrd="0" presId="urn:microsoft.com/office/officeart/2005/8/layout/vProcess5"/>
    <dgm:cxn modelId="{51070FB7-0CA7-7B4C-AC3E-92D1C091A8D6}" type="presOf" srcId="{29C96279-3CD4-4AC7-B42D-579A1317B059}" destId="{D1BE9D02-DF24-494E-A795-F2F6D1DCB448}" srcOrd="0" destOrd="0" presId="urn:microsoft.com/office/officeart/2005/8/layout/vProcess5"/>
    <dgm:cxn modelId="{8C1D8DCD-D304-4262-BACB-369D289BAC8A}" srcId="{29C96279-3CD4-4AC7-B42D-579A1317B059}" destId="{0D58A7BE-9C67-4CF8-890D-260A2AE2928E}" srcOrd="2" destOrd="0" parTransId="{0E5E72E3-308C-4744-B72F-F9DC17268B28}" sibTransId="{A3FAF891-8F4A-4DD6-9937-27C958B220F3}"/>
    <dgm:cxn modelId="{3EF03AD5-9DD7-7348-B405-4CA441C355A8}" type="presOf" srcId="{3960E0BA-6145-4E26-B774-0E4A19E2A89D}" destId="{58A158AC-3D00-BA4A-9C31-D8CAFBD23362}" srcOrd="1" destOrd="0" presId="urn:microsoft.com/office/officeart/2005/8/layout/vProcess5"/>
    <dgm:cxn modelId="{8B6830E7-DE9F-2248-87C5-4817119F3948}" type="presOf" srcId="{3960E0BA-6145-4E26-B774-0E4A19E2A89D}" destId="{243A9D2A-EC54-2E47-995B-4FCD7390B0D8}" srcOrd="0" destOrd="0" presId="urn:microsoft.com/office/officeart/2005/8/layout/vProcess5"/>
    <dgm:cxn modelId="{4A2ABAF6-C24B-4FF1-B896-99CC8372765F}" srcId="{29C96279-3CD4-4AC7-B42D-579A1317B059}" destId="{3960E0BA-6145-4E26-B774-0E4A19E2A89D}" srcOrd="1" destOrd="0" parTransId="{1BE893BE-2816-4CA0-A9B4-1E8684BA6BCE}" sibTransId="{B2F4E02C-437A-4DD3-B943-A67553C6C16E}"/>
    <dgm:cxn modelId="{73E23D1C-AFF0-6F49-B952-C7B9A92EF84F}" type="presParOf" srcId="{D1BE9D02-DF24-494E-A795-F2F6D1DCB448}" destId="{0919109B-F37B-7646-9A68-9528BE8B2472}" srcOrd="0" destOrd="0" presId="urn:microsoft.com/office/officeart/2005/8/layout/vProcess5"/>
    <dgm:cxn modelId="{AAA65015-06B0-5142-AC31-9A919A7EAB05}" type="presParOf" srcId="{D1BE9D02-DF24-494E-A795-F2F6D1DCB448}" destId="{FFFD12B0-9CE1-4741-AFFD-4F3DBADA1B4F}" srcOrd="1" destOrd="0" presId="urn:microsoft.com/office/officeart/2005/8/layout/vProcess5"/>
    <dgm:cxn modelId="{AFED3DEC-97F5-5647-AAD8-EEA2DFD7C3BA}" type="presParOf" srcId="{D1BE9D02-DF24-494E-A795-F2F6D1DCB448}" destId="{243A9D2A-EC54-2E47-995B-4FCD7390B0D8}" srcOrd="2" destOrd="0" presId="urn:microsoft.com/office/officeart/2005/8/layout/vProcess5"/>
    <dgm:cxn modelId="{76E4DDC4-A2E1-D140-9106-DC32DC1440B6}" type="presParOf" srcId="{D1BE9D02-DF24-494E-A795-F2F6D1DCB448}" destId="{FB0AEA30-68FF-DB49-9552-BA5952A43534}" srcOrd="3" destOrd="0" presId="urn:microsoft.com/office/officeart/2005/8/layout/vProcess5"/>
    <dgm:cxn modelId="{E120A10A-DA96-CA4B-A279-97A256B32022}" type="presParOf" srcId="{D1BE9D02-DF24-494E-A795-F2F6D1DCB448}" destId="{D9BB644D-8AE5-524F-925C-1F5298830126}" srcOrd="4" destOrd="0" presId="urn:microsoft.com/office/officeart/2005/8/layout/vProcess5"/>
    <dgm:cxn modelId="{5D1CCE13-D517-0146-8A6F-6E7935F1B332}" type="presParOf" srcId="{D1BE9D02-DF24-494E-A795-F2F6D1DCB448}" destId="{CB3C9021-1D02-D243-BB34-753D958533BC}" srcOrd="5" destOrd="0" presId="urn:microsoft.com/office/officeart/2005/8/layout/vProcess5"/>
    <dgm:cxn modelId="{3A6E75D1-6E08-164D-85E6-DC4CA5656501}" type="presParOf" srcId="{D1BE9D02-DF24-494E-A795-F2F6D1DCB448}" destId="{85C9A2C3-88C9-2D4B-AF5B-35A6233A1DB9}" srcOrd="6" destOrd="0" presId="urn:microsoft.com/office/officeart/2005/8/layout/vProcess5"/>
    <dgm:cxn modelId="{36DE19D9-1CA8-6248-9871-972D3E74234D}" type="presParOf" srcId="{D1BE9D02-DF24-494E-A795-F2F6D1DCB448}" destId="{58A158AC-3D00-BA4A-9C31-D8CAFBD23362}" srcOrd="7" destOrd="0" presId="urn:microsoft.com/office/officeart/2005/8/layout/vProcess5"/>
    <dgm:cxn modelId="{1F897271-0B92-D044-86DC-DA1C334B4CFE}" type="presParOf" srcId="{D1BE9D02-DF24-494E-A795-F2F6D1DCB448}" destId="{9D949BF9-F616-DA49-A9AA-3A3180CC460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77C8A8-83D3-0B46-9460-2D9F1070D4E7}">
      <dsp:nvSpPr>
        <dsp:cNvPr id="0" name=""/>
        <dsp:cNvSpPr/>
      </dsp:nvSpPr>
      <dsp:spPr>
        <a:xfrm>
          <a:off x="0" y="0"/>
          <a:ext cx="4405371" cy="1136570"/>
        </a:xfrm>
        <a:prstGeom prst="roundRect">
          <a:avLst>
            <a:gd name="adj" fmla="val 10000"/>
          </a:avLst>
        </a:prstGeom>
        <a:solidFill>
          <a:srgbClr val="23157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breakout rooms share these documents. </a:t>
          </a:r>
          <a:endParaRPr lang="en-US" sz="1600" kern="1200"/>
        </a:p>
      </dsp:txBody>
      <dsp:txXfrm>
        <a:off x="33289" y="33289"/>
        <a:ext cx="3178923" cy="1069992"/>
      </dsp:txXfrm>
    </dsp:sp>
    <dsp:sp modelId="{C42101AE-4F79-F349-92D4-FA6F85F843D9}">
      <dsp:nvSpPr>
        <dsp:cNvPr id="0" name=""/>
        <dsp:cNvSpPr/>
      </dsp:nvSpPr>
      <dsp:spPr>
        <a:xfrm>
          <a:off x="388709" y="1325999"/>
          <a:ext cx="4405371" cy="1136570"/>
        </a:xfrm>
        <a:prstGeom prst="roundRect">
          <a:avLst>
            <a:gd name="adj" fmla="val 10000"/>
          </a:avLst>
        </a:prstGeom>
        <a:solidFill>
          <a:srgbClr val="FAAC0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Step 1 : Think about the barriers to inclusion within these classrooms </a:t>
          </a:r>
          <a:endParaRPr lang="en-US" sz="1600" kern="1200" dirty="0"/>
        </a:p>
      </dsp:txBody>
      <dsp:txXfrm>
        <a:off x="421998" y="1359288"/>
        <a:ext cx="3211313" cy="1069992"/>
      </dsp:txXfrm>
    </dsp:sp>
    <dsp:sp modelId="{7EB1C0F7-3501-DD46-B5EC-278FF7467678}">
      <dsp:nvSpPr>
        <dsp:cNvPr id="0" name=""/>
        <dsp:cNvSpPr/>
      </dsp:nvSpPr>
      <dsp:spPr>
        <a:xfrm>
          <a:off x="777418" y="2651998"/>
          <a:ext cx="4405371" cy="1136570"/>
        </a:xfrm>
        <a:prstGeom prst="roundRect">
          <a:avLst>
            <a:gd name="adj" fmla="val 10000"/>
          </a:avLst>
        </a:prstGeom>
        <a:solidFill>
          <a:srgbClr val="F41427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Step 2: Using the reading from the asynchronous materials and your discussions, can you find any strategies to remove these barriers? </a:t>
          </a:r>
          <a:endParaRPr lang="en-US" sz="1600" kern="1200" dirty="0"/>
        </a:p>
      </dsp:txBody>
      <dsp:txXfrm>
        <a:off x="810707" y="2685287"/>
        <a:ext cx="3211313" cy="1069992"/>
      </dsp:txXfrm>
    </dsp:sp>
    <dsp:sp modelId="{FF265CBF-8F8A-0F41-922E-9A3A4D36B3A5}">
      <dsp:nvSpPr>
        <dsp:cNvPr id="0" name=""/>
        <dsp:cNvSpPr/>
      </dsp:nvSpPr>
      <dsp:spPr>
        <a:xfrm>
          <a:off x="3666600" y="861899"/>
          <a:ext cx="738770" cy="73877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832823" y="861899"/>
        <a:ext cx="406324" cy="555924"/>
      </dsp:txXfrm>
    </dsp:sp>
    <dsp:sp modelId="{A56B0940-508A-E048-8C29-2CD7AEF2AE66}">
      <dsp:nvSpPr>
        <dsp:cNvPr id="0" name=""/>
        <dsp:cNvSpPr/>
      </dsp:nvSpPr>
      <dsp:spPr>
        <a:xfrm>
          <a:off x="4055309" y="2180321"/>
          <a:ext cx="738770" cy="73877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4221532" y="2180321"/>
        <a:ext cx="406324" cy="5559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A80E9C-945A-4EDA-BD46-C6E7F81FB3F2}">
      <dsp:nvSpPr>
        <dsp:cNvPr id="0" name=""/>
        <dsp:cNvSpPr/>
      </dsp:nvSpPr>
      <dsp:spPr>
        <a:xfrm>
          <a:off x="0" y="3399"/>
          <a:ext cx="38862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0998A6-383B-423D-AAF6-D89D9E213841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68012B-1B66-4C59-B56C-038463EE3691}">
      <dsp:nvSpPr>
        <dsp:cNvPr id="0" name=""/>
        <dsp:cNvSpPr/>
      </dsp:nvSpPr>
      <dsp:spPr>
        <a:xfrm>
          <a:off x="836323" y="3399"/>
          <a:ext cx="30498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How could we differentiate?</a:t>
          </a:r>
          <a:endParaRPr lang="en-US" sz="1800" b="1" kern="1200" dirty="0"/>
        </a:p>
      </dsp:txBody>
      <dsp:txXfrm>
        <a:off x="836323" y="3399"/>
        <a:ext cx="3049876" cy="724089"/>
      </dsp:txXfrm>
    </dsp:sp>
    <dsp:sp modelId="{897F6DFD-6167-40D0-8022-EB0520EC0349}">
      <dsp:nvSpPr>
        <dsp:cNvPr id="0" name=""/>
        <dsp:cNvSpPr/>
      </dsp:nvSpPr>
      <dsp:spPr>
        <a:xfrm>
          <a:off x="0" y="908511"/>
          <a:ext cx="38862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986459-354F-464F-B737-9D54A6F4AF56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34A544-D971-40DB-9CAD-A108E4661ADE}">
      <dsp:nvSpPr>
        <dsp:cNvPr id="0" name=""/>
        <dsp:cNvSpPr/>
      </dsp:nvSpPr>
      <dsp:spPr>
        <a:xfrm>
          <a:off x="836323" y="908511"/>
          <a:ext cx="30498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 learning materials</a:t>
          </a:r>
          <a:endParaRPr lang="en-US" sz="1800" kern="1200"/>
        </a:p>
      </dsp:txBody>
      <dsp:txXfrm>
        <a:off x="836323" y="908511"/>
        <a:ext cx="3049876" cy="724089"/>
      </dsp:txXfrm>
    </dsp:sp>
    <dsp:sp modelId="{BA82FC3D-2C1D-4D79-8B9A-B634EA3D6E31}">
      <dsp:nvSpPr>
        <dsp:cNvPr id="0" name=""/>
        <dsp:cNvSpPr/>
      </dsp:nvSpPr>
      <dsp:spPr>
        <a:xfrm>
          <a:off x="0" y="1813624"/>
          <a:ext cx="38862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4864EC-36E9-44D5-A030-336C25922C02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BCFD91-6C46-45DF-9FFD-2EEAA9D849B6}">
      <dsp:nvSpPr>
        <dsp:cNvPr id="0" name=""/>
        <dsp:cNvSpPr/>
      </dsp:nvSpPr>
      <dsp:spPr>
        <a:xfrm>
          <a:off x="836323" y="1813624"/>
          <a:ext cx="30498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- methods of presenting </a:t>
          </a:r>
          <a:endParaRPr lang="en-US" sz="1800" kern="1200" dirty="0"/>
        </a:p>
      </dsp:txBody>
      <dsp:txXfrm>
        <a:off x="836323" y="1813624"/>
        <a:ext cx="3049876" cy="724089"/>
      </dsp:txXfrm>
    </dsp:sp>
    <dsp:sp modelId="{D8EA35FC-4777-4031-AADA-7EF04D033855}">
      <dsp:nvSpPr>
        <dsp:cNvPr id="0" name=""/>
        <dsp:cNvSpPr/>
      </dsp:nvSpPr>
      <dsp:spPr>
        <a:xfrm>
          <a:off x="0" y="2718736"/>
          <a:ext cx="38862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7F14C4-82C7-4807-A178-9BA583FB20A6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8E8B5B-31C2-4417-8A97-43DD164CBBD3}">
      <dsp:nvSpPr>
        <dsp:cNvPr id="0" name=""/>
        <dsp:cNvSpPr/>
      </dsp:nvSpPr>
      <dsp:spPr>
        <a:xfrm>
          <a:off x="836323" y="2718736"/>
          <a:ext cx="30498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 learning activities </a:t>
          </a:r>
          <a:endParaRPr lang="en-US" sz="1800" kern="1200"/>
        </a:p>
      </dsp:txBody>
      <dsp:txXfrm>
        <a:off x="836323" y="2718736"/>
        <a:ext cx="3049876" cy="724089"/>
      </dsp:txXfrm>
    </dsp:sp>
    <dsp:sp modelId="{C58E7118-C500-4BDA-AA0C-F7B30A71561A}">
      <dsp:nvSpPr>
        <dsp:cNvPr id="0" name=""/>
        <dsp:cNvSpPr/>
      </dsp:nvSpPr>
      <dsp:spPr>
        <a:xfrm>
          <a:off x="0" y="3623848"/>
          <a:ext cx="38862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B9D2EF-0311-4FDC-88EC-9E26818865C3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F774D6-98B1-4521-8971-27AAF197E280}">
      <dsp:nvSpPr>
        <dsp:cNvPr id="0" name=""/>
        <dsp:cNvSpPr/>
      </dsp:nvSpPr>
      <dsp:spPr>
        <a:xfrm>
          <a:off x="836323" y="3623848"/>
          <a:ext cx="30498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 the way that we organise learning</a:t>
          </a:r>
          <a:endParaRPr lang="en-US" sz="1800" kern="1200"/>
        </a:p>
      </dsp:txBody>
      <dsp:txXfrm>
        <a:off x="836323" y="3623848"/>
        <a:ext cx="3049876" cy="7240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FD12B0-9CE1-4741-AFFD-4F3DBADA1B4F}">
      <dsp:nvSpPr>
        <dsp:cNvPr id="0" name=""/>
        <dsp:cNvSpPr/>
      </dsp:nvSpPr>
      <dsp:spPr>
        <a:xfrm>
          <a:off x="0" y="0"/>
          <a:ext cx="4405371" cy="1136570"/>
        </a:xfrm>
        <a:prstGeom prst="roundRect">
          <a:avLst>
            <a:gd name="adj" fmla="val 10000"/>
          </a:avLst>
        </a:prstGeom>
        <a:solidFill>
          <a:srgbClr val="23157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 breakout rooms discuss your </a:t>
          </a:r>
          <a:r>
            <a:rPr lang="en-GB" sz="2100" b="1" u="sng" kern="1200"/>
            <a:t>learning content </a:t>
          </a:r>
          <a:r>
            <a:rPr lang="en-GB" sz="2100" kern="1200"/>
            <a:t>and </a:t>
          </a:r>
          <a:r>
            <a:rPr lang="en-GB" sz="2100" b="1" u="sng" kern="1200"/>
            <a:t>key methods of delivery</a:t>
          </a:r>
          <a:r>
            <a:rPr lang="en-GB" sz="2100" kern="1200"/>
            <a:t>. </a:t>
          </a:r>
          <a:endParaRPr lang="en-US" sz="2100" kern="1200"/>
        </a:p>
      </dsp:txBody>
      <dsp:txXfrm>
        <a:off x="33289" y="33289"/>
        <a:ext cx="3178923" cy="1069992"/>
      </dsp:txXfrm>
    </dsp:sp>
    <dsp:sp modelId="{243A9D2A-EC54-2E47-995B-4FCD7390B0D8}">
      <dsp:nvSpPr>
        <dsp:cNvPr id="0" name=""/>
        <dsp:cNvSpPr/>
      </dsp:nvSpPr>
      <dsp:spPr>
        <a:xfrm>
          <a:off x="388709" y="1325999"/>
          <a:ext cx="4405371" cy="1136570"/>
        </a:xfrm>
        <a:prstGeom prst="roundRect">
          <a:avLst>
            <a:gd name="adj" fmla="val 10000"/>
          </a:avLst>
        </a:prstGeom>
        <a:solidFill>
          <a:srgbClr val="FAAC0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are the barriers to inclusion? </a:t>
          </a:r>
          <a:endParaRPr lang="en-US" sz="2100" kern="1200"/>
        </a:p>
      </dsp:txBody>
      <dsp:txXfrm>
        <a:off x="421998" y="1359288"/>
        <a:ext cx="3211313" cy="1069992"/>
      </dsp:txXfrm>
    </dsp:sp>
    <dsp:sp modelId="{FB0AEA30-68FF-DB49-9552-BA5952A43534}">
      <dsp:nvSpPr>
        <dsp:cNvPr id="0" name=""/>
        <dsp:cNvSpPr/>
      </dsp:nvSpPr>
      <dsp:spPr>
        <a:xfrm>
          <a:off x="777418" y="2651998"/>
          <a:ext cx="4405371" cy="1136570"/>
        </a:xfrm>
        <a:prstGeom prst="roundRect">
          <a:avLst>
            <a:gd name="adj" fmla="val 10000"/>
          </a:avLst>
        </a:prstGeom>
        <a:solidFill>
          <a:srgbClr val="F41427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How could they be overcome? </a:t>
          </a:r>
          <a:endParaRPr lang="en-US" sz="2100" kern="1200"/>
        </a:p>
      </dsp:txBody>
      <dsp:txXfrm>
        <a:off x="810707" y="2685287"/>
        <a:ext cx="3211313" cy="1069992"/>
      </dsp:txXfrm>
    </dsp:sp>
    <dsp:sp modelId="{D9BB644D-8AE5-524F-925C-1F5298830126}">
      <dsp:nvSpPr>
        <dsp:cNvPr id="0" name=""/>
        <dsp:cNvSpPr/>
      </dsp:nvSpPr>
      <dsp:spPr>
        <a:xfrm>
          <a:off x="3666600" y="861899"/>
          <a:ext cx="738770" cy="73877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832823" y="861899"/>
        <a:ext cx="406324" cy="555924"/>
      </dsp:txXfrm>
    </dsp:sp>
    <dsp:sp modelId="{CB3C9021-1D02-D243-BB34-753D958533BC}">
      <dsp:nvSpPr>
        <dsp:cNvPr id="0" name=""/>
        <dsp:cNvSpPr/>
      </dsp:nvSpPr>
      <dsp:spPr>
        <a:xfrm>
          <a:off x="4055309" y="2180321"/>
          <a:ext cx="738770" cy="73877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4221532" y="2180321"/>
        <a:ext cx="406324" cy="5559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FD12B0-9CE1-4741-AFFD-4F3DBADA1B4F}">
      <dsp:nvSpPr>
        <dsp:cNvPr id="0" name=""/>
        <dsp:cNvSpPr/>
      </dsp:nvSpPr>
      <dsp:spPr>
        <a:xfrm>
          <a:off x="0" y="0"/>
          <a:ext cx="4405371" cy="1136570"/>
        </a:xfrm>
        <a:prstGeom prst="roundRect">
          <a:avLst>
            <a:gd name="adj" fmla="val 10000"/>
          </a:avLst>
        </a:prstGeom>
        <a:solidFill>
          <a:srgbClr val="23157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u="none" kern="1200" dirty="0"/>
            <a:t>In breakout rooms note and discuss your </a:t>
          </a:r>
          <a:r>
            <a:rPr lang="en-GB" sz="1600" b="1" u="none" kern="1200" dirty="0"/>
            <a:t>practices of: assessment </a:t>
          </a:r>
          <a:r>
            <a:rPr lang="en-GB" sz="1600" b="1" u="sng" kern="1200" dirty="0"/>
            <a:t>of </a:t>
          </a:r>
          <a:r>
            <a:rPr lang="en-GB" sz="1600" b="1" u="none" kern="1200" dirty="0"/>
            <a:t>learning and assessment </a:t>
          </a:r>
          <a:r>
            <a:rPr lang="en-GB" sz="1600" b="1" u="sng" kern="1200" dirty="0"/>
            <a:t>for</a:t>
          </a:r>
          <a:r>
            <a:rPr lang="en-GB" sz="1600" b="1" u="none" kern="1200" dirty="0"/>
            <a:t> learning </a:t>
          </a:r>
          <a:r>
            <a:rPr lang="en-GB" sz="1600" kern="1200" dirty="0"/>
            <a:t>. </a:t>
          </a:r>
          <a:endParaRPr lang="en-US" sz="1600" kern="1200" dirty="0"/>
        </a:p>
      </dsp:txBody>
      <dsp:txXfrm>
        <a:off x="33289" y="33289"/>
        <a:ext cx="3178923" cy="1069992"/>
      </dsp:txXfrm>
    </dsp:sp>
    <dsp:sp modelId="{243A9D2A-EC54-2E47-995B-4FCD7390B0D8}">
      <dsp:nvSpPr>
        <dsp:cNvPr id="0" name=""/>
        <dsp:cNvSpPr/>
      </dsp:nvSpPr>
      <dsp:spPr>
        <a:xfrm>
          <a:off x="388709" y="1325999"/>
          <a:ext cx="4405371" cy="1136570"/>
        </a:xfrm>
        <a:prstGeom prst="roundRect">
          <a:avLst>
            <a:gd name="adj" fmla="val 10000"/>
          </a:avLst>
        </a:prstGeom>
        <a:solidFill>
          <a:srgbClr val="FAAC0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are the barriers to inclusion? </a:t>
          </a:r>
          <a:endParaRPr lang="en-US" sz="1600" kern="1200"/>
        </a:p>
      </dsp:txBody>
      <dsp:txXfrm>
        <a:off x="421998" y="1359288"/>
        <a:ext cx="3211313" cy="1069992"/>
      </dsp:txXfrm>
    </dsp:sp>
    <dsp:sp modelId="{FB0AEA30-68FF-DB49-9552-BA5952A43534}">
      <dsp:nvSpPr>
        <dsp:cNvPr id="0" name=""/>
        <dsp:cNvSpPr/>
      </dsp:nvSpPr>
      <dsp:spPr>
        <a:xfrm>
          <a:off x="777418" y="2651998"/>
          <a:ext cx="4405371" cy="1136570"/>
        </a:xfrm>
        <a:prstGeom prst="roundRect">
          <a:avLst>
            <a:gd name="adj" fmla="val 10000"/>
          </a:avLst>
        </a:prstGeom>
        <a:solidFill>
          <a:srgbClr val="F41427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 could they be overcome? </a:t>
          </a:r>
          <a:endParaRPr lang="en-US" sz="1600" kern="1200"/>
        </a:p>
      </dsp:txBody>
      <dsp:txXfrm>
        <a:off x="810707" y="2685287"/>
        <a:ext cx="3211313" cy="1069992"/>
      </dsp:txXfrm>
    </dsp:sp>
    <dsp:sp modelId="{D9BB644D-8AE5-524F-925C-1F5298830126}">
      <dsp:nvSpPr>
        <dsp:cNvPr id="0" name=""/>
        <dsp:cNvSpPr/>
      </dsp:nvSpPr>
      <dsp:spPr>
        <a:xfrm>
          <a:off x="3666600" y="861899"/>
          <a:ext cx="738770" cy="73877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832823" y="861899"/>
        <a:ext cx="406324" cy="555924"/>
      </dsp:txXfrm>
    </dsp:sp>
    <dsp:sp modelId="{CB3C9021-1D02-D243-BB34-753D958533BC}">
      <dsp:nvSpPr>
        <dsp:cNvPr id="0" name=""/>
        <dsp:cNvSpPr/>
      </dsp:nvSpPr>
      <dsp:spPr>
        <a:xfrm>
          <a:off x="4055309" y="2180321"/>
          <a:ext cx="738770" cy="73877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4221532" y="2180321"/>
        <a:ext cx="406324" cy="555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BA752-11D7-F948-B8D3-308FEFB9D21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EC2477-61D7-F946-B35A-3E65E0D777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970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097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1895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7235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2043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D41128-B652-8F42-9BA0-5B993A2E2E6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745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2198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5399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D41128-B652-8F42-9BA0-5B993A2E2E6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1698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b="0" i="0" u="none" strike="noStrike" baseline="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endParaRPr lang="en-US" sz="1800" b="0" i="0" u="none" strike="noStrike" baseline="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endParaRPr lang="en-US" sz="1800" b="0" i="0" u="none" strike="noStrike" baseline="0" dirty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680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0580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4037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1399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8412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6992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61274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651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04691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93474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03125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69151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6659D-CE94-A143-948D-F5E63B6977DB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9594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71632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482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055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7C6B2FED-4482-4741-9570-880BCAD31E6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117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758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671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474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812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135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897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34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021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8531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6BAC6-7B4D-6CD7-615B-D182F4C55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2FE6F9-DE63-8153-56FB-65817DFD9F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33CF02-9BA7-9F8B-AE55-ED12C6D7D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61470-D9B9-2347-0389-EE6EBDFE4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E1FB06-8E19-9F5A-CED0-04A0D1C50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537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26933C6E-B659-AE4F-B387-E6FF2EBE160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94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padlet.com/meh19/7vbx1caw91onzms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67B14C2-4C5C-844A-B563-62FF49017299}"/>
              </a:ext>
            </a:extLst>
          </p:cNvPr>
          <p:cNvSpPr/>
          <p:nvPr/>
        </p:nvSpPr>
        <p:spPr>
          <a:xfrm>
            <a:off x="0" y="0"/>
            <a:ext cx="9249104" cy="69368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8F17B5EE-92C0-E340-9254-43FA035AD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99174" cy="69368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2DA0BC-5186-0244-90EB-CAAA6FB9F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4627" y="5664692"/>
            <a:ext cx="4054366" cy="1051226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Inclusive Classroom Practice </a:t>
            </a:r>
            <a:br>
              <a:rPr lang="en-US" dirty="0">
                <a:solidFill>
                  <a:schemeClr val="bg1"/>
                </a:solidFill>
                <a:latin typeface="Helvetica" pitchFamily="2" charset="0"/>
              </a:rPr>
            </a:br>
            <a:r>
              <a:rPr lang="en-GB" sz="3200" dirty="0">
                <a:solidFill>
                  <a:srgbClr val="FFFFFF"/>
                </a:solidFill>
              </a:rPr>
              <a:t>Core Strand 3 – Key challenges that create barriers to supporting the needs of learners with ALN</a:t>
            </a:r>
            <a:endParaRPr lang="en-US" dirty="0">
              <a:solidFill>
                <a:schemeClr val="bg1"/>
              </a:solidFill>
              <a:latin typeface="Helvetica" pitchFamily="2" charset="0"/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88A6AFA-07E5-B44A-A580-BC2055CC3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4316" y="367205"/>
            <a:ext cx="2938091" cy="1966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3744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CBFF9-4D1E-4443-9296-E0257FD75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869275C-31B5-3949-BD65-191E8E2CAC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97A44A3-F977-F04A-9F78-2FF05D957A39}"/>
              </a:ext>
            </a:extLst>
          </p:cNvPr>
          <p:cNvSpPr/>
          <p:nvPr/>
        </p:nvSpPr>
        <p:spPr>
          <a:xfrm>
            <a:off x="-73572" y="-325821"/>
            <a:ext cx="9291144" cy="718382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3EEEC35-D5E2-E446-8FEA-2E4F651583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"/>
            <a:ext cx="9144000" cy="6891355"/>
          </a:xfrm>
          <a:prstGeom prst="rect">
            <a:avLst/>
          </a:prstGeom>
        </p:spPr>
      </p:pic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A14B6AD5-5D09-2141-B6A4-FFA64371D7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2814" y="367206"/>
            <a:ext cx="2129593" cy="1425066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CD538295-FA3E-544F-ABF0-96B332B6338B}"/>
              </a:ext>
            </a:extLst>
          </p:cNvPr>
          <p:cNvSpPr txBox="1">
            <a:spLocks/>
          </p:cNvSpPr>
          <p:nvPr/>
        </p:nvSpPr>
        <p:spPr>
          <a:xfrm>
            <a:off x="781050" y="5175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In this core strand we will: </a:t>
            </a:r>
            <a:endParaRPr lang="en-US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AF42607-C4A6-8D48-A88D-71F33188114D}"/>
              </a:ext>
            </a:extLst>
          </p:cNvPr>
          <p:cNvSpPr txBox="1">
            <a:spLocks/>
          </p:cNvSpPr>
          <p:nvPr/>
        </p:nvSpPr>
        <p:spPr>
          <a:xfrm>
            <a:off x="702222" y="1713610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FF0000"/>
                </a:solidFill>
              </a:rPr>
              <a:t>Explore how the </a:t>
            </a:r>
            <a:r>
              <a:rPr lang="en-GB" b="1" dirty="0">
                <a:solidFill>
                  <a:srgbClr val="FF0000"/>
                </a:solidFill>
              </a:rPr>
              <a:t>classroom environment </a:t>
            </a:r>
            <a:r>
              <a:rPr lang="en-GB" dirty="0">
                <a:solidFill>
                  <a:srgbClr val="FF0000"/>
                </a:solidFill>
              </a:rPr>
              <a:t>may create barriers for learners with ALN and how this may be modified.  </a:t>
            </a:r>
          </a:p>
          <a:p>
            <a:r>
              <a:rPr lang="en-GB" dirty="0">
                <a:solidFill>
                  <a:srgbClr val="FF0000"/>
                </a:solidFill>
              </a:rPr>
              <a:t>Explore how </a:t>
            </a:r>
            <a:r>
              <a:rPr lang="en-GB" b="1" dirty="0">
                <a:solidFill>
                  <a:srgbClr val="FF0000"/>
                </a:solidFill>
              </a:rPr>
              <a:t>curriculum content and methods of delivery </a:t>
            </a:r>
            <a:r>
              <a:rPr lang="en-GB" dirty="0">
                <a:solidFill>
                  <a:srgbClr val="FF0000"/>
                </a:solidFill>
              </a:rPr>
              <a:t>may create barriers for learners with ALN and how this may be modified.  </a:t>
            </a:r>
          </a:p>
          <a:p>
            <a:r>
              <a:rPr lang="en-GB" dirty="0">
                <a:solidFill>
                  <a:srgbClr val="FF0000"/>
                </a:solidFill>
              </a:rPr>
              <a:t>Understand how </a:t>
            </a:r>
            <a:r>
              <a:rPr lang="en-GB" b="1" dirty="0">
                <a:solidFill>
                  <a:srgbClr val="FF0000"/>
                </a:solidFill>
              </a:rPr>
              <a:t>assessment </a:t>
            </a:r>
            <a:r>
              <a:rPr lang="en-GB" dirty="0">
                <a:solidFill>
                  <a:srgbClr val="FF0000"/>
                </a:solidFill>
              </a:rPr>
              <a:t>may create barriers for learners with ALN and how assessment for learning can be used to support learners with ALN.  </a:t>
            </a:r>
          </a:p>
          <a:p>
            <a:r>
              <a:rPr lang="en-GB" dirty="0"/>
              <a:t>Identify how </a:t>
            </a:r>
            <a:r>
              <a:rPr lang="en-GB" b="1" dirty="0"/>
              <a:t>attitudes of teachers, parents and learners </a:t>
            </a:r>
            <a:r>
              <a:rPr lang="en-GB" dirty="0"/>
              <a:t>could be a barrier to inclusive education. </a:t>
            </a:r>
          </a:p>
          <a:p>
            <a:r>
              <a:rPr lang="en-GB" dirty="0"/>
              <a:t>Understand how the </a:t>
            </a:r>
            <a:r>
              <a:rPr lang="en-GB" b="1" dirty="0"/>
              <a:t>accountability and standards agenda </a:t>
            </a:r>
            <a:r>
              <a:rPr lang="en-GB" dirty="0"/>
              <a:t>within education may create barriers for learners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5695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4597E-AFFA-B14D-B2CA-33B55BD08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76CB6-9D6F-8E48-BE18-D1B0C8A0D5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F13CC8-21D2-0C4C-852D-54D613DE7E9F}"/>
              </a:ext>
            </a:extLst>
          </p:cNvPr>
          <p:cNvSpPr/>
          <p:nvPr/>
        </p:nvSpPr>
        <p:spPr>
          <a:xfrm>
            <a:off x="-105105" y="0"/>
            <a:ext cx="9354205" cy="6858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91D93B1-296A-4B4E-914C-CBCE10F1A107}"/>
              </a:ext>
            </a:extLst>
          </p:cNvPr>
          <p:cNvSpPr txBox="1">
            <a:spLocks/>
          </p:cNvSpPr>
          <p:nvPr/>
        </p:nvSpPr>
        <p:spPr>
          <a:xfrm>
            <a:off x="628650" y="2665470"/>
            <a:ext cx="8011511" cy="3343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>
                <a:solidFill>
                  <a:schemeClr val="bg1"/>
                </a:solidFill>
                <a:latin typeface="Helvetica" pitchFamily="2" charset="0"/>
              </a:rPr>
              <a:t>Sub-strand 1,2 </a:t>
            </a:r>
          </a:p>
          <a:p>
            <a:pPr algn="ctr"/>
            <a:endParaRPr lang="en-US" sz="6600" dirty="0">
              <a:solidFill>
                <a:schemeClr val="bg1"/>
              </a:solidFill>
              <a:latin typeface="Helvetica" pitchFamily="2" charset="0"/>
            </a:endParaRPr>
          </a:p>
          <a:p>
            <a:pPr algn="ctr"/>
            <a:r>
              <a:rPr lang="en-GB" sz="4800" dirty="0">
                <a:solidFill>
                  <a:schemeClr val="bg1"/>
                </a:solidFill>
              </a:rPr>
              <a:t>Explore how the </a:t>
            </a:r>
            <a:r>
              <a:rPr lang="en-GB" sz="4800" b="1" u="sng" dirty="0">
                <a:solidFill>
                  <a:schemeClr val="bg1"/>
                </a:solidFill>
              </a:rPr>
              <a:t>classroom environment </a:t>
            </a:r>
            <a:r>
              <a:rPr lang="en-GB" sz="4800" dirty="0">
                <a:solidFill>
                  <a:schemeClr val="bg1"/>
                </a:solidFill>
              </a:rPr>
              <a:t>may create barriers for learners with ALN and how this may be modified</a:t>
            </a:r>
          </a:p>
          <a:p>
            <a:pPr algn="ctr"/>
            <a:br>
              <a:rPr lang="en-US" sz="8800" dirty="0">
                <a:solidFill>
                  <a:schemeClr val="bg1"/>
                </a:solidFill>
              </a:rPr>
            </a:br>
            <a:endParaRPr lang="en-US" sz="8800" dirty="0">
              <a:solidFill>
                <a:schemeClr val="bg1"/>
              </a:solidFill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0987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40ABC-6BE5-F645-93C1-EE61B1343D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Starter activity (5 minutes)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A8B12-9625-6F4C-9973-7339E857C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11726"/>
            <a:ext cx="734695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Spend a few minutes (independently) to think about your classroom environment. </a:t>
            </a:r>
          </a:p>
          <a:p>
            <a:pPr marL="0" indent="0">
              <a:buNone/>
            </a:pPr>
            <a:r>
              <a:rPr lang="en-GB" dirty="0"/>
              <a:t>Create a document that focuses on the following:</a:t>
            </a:r>
          </a:p>
          <a:p>
            <a:pPr marL="0" indent="0">
              <a:buNone/>
            </a:pPr>
            <a:endParaRPr lang="en-GB" dirty="0"/>
          </a:p>
          <a:p>
            <a:pPr lvl="1">
              <a:buFont typeface="Wingdings" pitchFamily="2" charset="2"/>
              <a:buChar char="Ø"/>
            </a:pPr>
            <a:r>
              <a:rPr lang="en-GB" dirty="0"/>
              <a:t>Physical environment (e.g. access) 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Staff (e.g. Teaching assistants) 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Sensory information (e.g. sounds, lights etc.) 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Classroom climate 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Family engagement</a:t>
            </a:r>
          </a:p>
        </p:txBody>
      </p:sp>
    </p:spTree>
    <p:extLst>
      <p:ext uri="{BB962C8B-B14F-4D97-AF65-F5344CB8AC3E}">
        <p14:creationId xmlns:p14="http://schemas.microsoft.com/office/powerpoint/2010/main" val="19521382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40ABC-6BE5-F645-93C1-EE61B1343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460" y="1729253"/>
            <a:ext cx="2529397" cy="3791928"/>
          </a:xfrm>
        </p:spPr>
        <p:txBody>
          <a:bodyPr anchor="ctr">
            <a:normAutofit/>
          </a:bodyPr>
          <a:lstStyle/>
          <a:p>
            <a:r>
              <a:rPr lang="en-GB" b="1" dirty="0"/>
              <a:t>Activity 1 </a:t>
            </a:r>
            <a:br>
              <a:rPr lang="en-GB" dirty="0"/>
            </a:br>
            <a:r>
              <a:rPr lang="en-GB" sz="4000" dirty="0"/>
              <a:t>10 minutes 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5E348C-FF22-4499-A066-8C0D54F0C9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7333233"/>
              </p:ext>
            </p:extLst>
          </p:nvPr>
        </p:nvGraphicFramePr>
        <p:xfrm>
          <a:off x="2432051" y="1336819"/>
          <a:ext cx="5182790" cy="37885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99318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4597E-AFFA-B14D-B2CA-33B55BD08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76CB6-9D6F-8E48-BE18-D1B0C8A0D5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F13CC8-21D2-0C4C-852D-54D613DE7E9F}"/>
              </a:ext>
            </a:extLst>
          </p:cNvPr>
          <p:cNvSpPr/>
          <p:nvPr/>
        </p:nvSpPr>
        <p:spPr>
          <a:xfrm>
            <a:off x="-105105" y="0"/>
            <a:ext cx="9354205" cy="6858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91D93B1-296A-4B4E-914C-CBCE10F1A107}"/>
              </a:ext>
            </a:extLst>
          </p:cNvPr>
          <p:cNvSpPr txBox="1">
            <a:spLocks/>
          </p:cNvSpPr>
          <p:nvPr/>
        </p:nvSpPr>
        <p:spPr>
          <a:xfrm>
            <a:off x="628650" y="2665470"/>
            <a:ext cx="8011511" cy="3343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>
                <a:solidFill>
                  <a:schemeClr val="bg1"/>
                </a:solidFill>
                <a:latin typeface="Helvetica" pitchFamily="2" charset="0"/>
              </a:rPr>
              <a:t>Sub-strand 2 </a:t>
            </a:r>
          </a:p>
          <a:p>
            <a:pPr algn="ctr"/>
            <a:endParaRPr lang="en-US" sz="6600" dirty="0">
              <a:solidFill>
                <a:schemeClr val="bg1"/>
              </a:solidFill>
              <a:latin typeface="Helvetica" pitchFamily="2" charset="0"/>
            </a:endParaRPr>
          </a:p>
          <a:p>
            <a:pPr algn="ctr"/>
            <a:r>
              <a:rPr lang="en-GB" sz="4800" dirty="0">
                <a:solidFill>
                  <a:schemeClr val="bg1"/>
                </a:solidFill>
              </a:rPr>
              <a:t>Explore how </a:t>
            </a:r>
            <a:r>
              <a:rPr lang="en-GB" sz="4800" b="1" u="sng" dirty="0">
                <a:solidFill>
                  <a:schemeClr val="bg1"/>
                </a:solidFill>
              </a:rPr>
              <a:t>curriculum content and methods </a:t>
            </a:r>
            <a:r>
              <a:rPr lang="en-GB" sz="4800" dirty="0">
                <a:solidFill>
                  <a:schemeClr val="bg1"/>
                </a:solidFill>
              </a:rPr>
              <a:t>of delivery may create barriers for learners with ALN and how this may be modified.</a:t>
            </a:r>
          </a:p>
          <a:p>
            <a:pPr algn="ctr"/>
            <a:br>
              <a:rPr lang="en-US" sz="8800" dirty="0">
                <a:solidFill>
                  <a:schemeClr val="bg1"/>
                </a:solidFill>
              </a:rPr>
            </a:br>
            <a:endParaRPr lang="en-US" sz="8800" dirty="0">
              <a:solidFill>
                <a:schemeClr val="bg1"/>
              </a:solidFill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9711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1139D-DDD9-610C-CB3D-489526542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Let’s consider…..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EA281-CA66-C1B8-E96F-310C44394D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Differentiation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Inclusive pedagogy 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64912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5FA6A-A81B-DF4D-AD4C-9C5762C99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Curriculum Differentiation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37B37C-9866-C640-84E5-8323DBA7F7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Teaching in a way to meet the diverse needs of all learners in the same classroom.</a:t>
            </a:r>
          </a:p>
          <a:p>
            <a:pPr lvl="1"/>
            <a:r>
              <a:rPr lang="en-GB" dirty="0"/>
              <a:t>Involves processes of…</a:t>
            </a:r>
          </a:p>
          <a:p>
            <a:pPr lvl="2">
              <a:buFontTx/>
              <a:buChar char="-"/>
            </a:pPr>
            <a:r>
              <a:rPr lang="en-GB" dirty="0"/>
              <a:t>Modifying,</a:t>
            </a:r>
          </a:p>
          <a:p>
            <a:pPr lvl="2">
              <a:buFontTx/>
              <a:buChar char="-"/>
            </a:pPr>
            <a:r>
              <a:rPr lang="en-GB" dirty="0"/>
              <a:t>Adapting,</a:t>
            </a:r>
          </a:p>
          <a:p>
            <a:pPr lvl="2">
              <a:buFontTx/>
              <a:buChar char="-"/>
            </a:pPr>
            <a:r>
              <a:rPr lang="en-GB" dirty="0"/>
              <a:t>Extending and,  </a:t>
            </a:r>
          </a:p>
          <a:p>
            <a:pPr lvl="2">
              <a:buFontTx/>
              <a:buChar char="-"/>
            </a:pPr>
            <a:r>
              <a:rPr lang="en-GB" dirty="0"/>
              <a:t>Varying </a:t>
            </a:r>
          </a:p>
          <a:p>
            <a:pPr lvl="1"/>
            <a:r>
              <a:rPr lang="en-GB" dirty="0"/>
              <a:t>… the curriculum </a:t>
            </a:r>
          </a:p>
          <a:p>
            <a:r>
              <a:rPr lang="en-GB" dirty="0"/>
              <a:t> </a:t>
            </a:r>
            <a:r>
              <a:rPr lang="en-GB" b="1" dirty="0"/>
              <a:t>Offers different pathways by which all students learn the same material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833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217FE-C951-EC4B-A83C-3476F0BF1D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can we differentiate?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EC3A4-80FB-6C40-A2EA-928990B8A2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Learning content </a:t>
            </a:r>
          </a:p>
          <a:p>
            <a:r>
              <a:rPr lang="en-GB" dirty="0"/>
              <a:t>Methods of teaching</a:t>
            </a:r>
          </a:p>
          <a:p>
            <a:r>
              <a:rPr lang="en-GB" dirty="0"/>
              <a:t>Assessment</a:t>
            </a:r>
          </a:p>
        </p:txBody>
      </p:sp>
    </p:spTree>
    <p:extLst>
      <p:ext uri="{BB962C8B-B14F-4D97-AF65-F5344CB8AC3E}">
        <p14:creationId xmlns:p14="http://schemas.microsoft.com/office/powerpoint/2010/main" val="22997600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97DDC-8CE3-3449-987E-9938B27A0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content -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73B3A-9FEC-D94D-9F1D-57E35761A00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numCol="1">
            <a:normAutofit/>
          </a:bodyPr>
          <a:lstStyle/>
          <a:p>
            <a:pPr marL="0" indent="0">
              <a:buNone/>
            </a:pPr>
            <a:r>
              <a:rPr lang="en-GB" sz="2400" b="1" u="sng" dirty="0"/>
              <a:t>Complexity </a:t>
            </a:r>
          </a:p>
          <a:p>
            <a:pPr>
              <a:buFontTx/>
              <a:buChar char="-"/>
            </a:pPr>
            <a:r>
              <a:rPr lang="en-GB" sz="2400" dirty="0"/>
              <a:t>Level of abstractness </a:t>
            </a:r>
          </a:p>
          <a:p>
            <a:pPr>
              <a:buFontTx/>
              <a:buChar char="-"/>
            </a:pPr>
            <a:r>
              <a:rPr lang="en-GB" sz="2400" dirty="0"/>
              <a:t>Break content down into units</a:t>
            </a:r>
          </a:p>
          <a:p>
            <a:pPr>
              <a:buFontTx/>
              <a:buChar char="-"/>
            </a:pPr>
            <a:r>
              <a:rPr lang="en-GB" sz="2400" dirty="0"/>
              <a:t>Use of examples </a:t>
            </a:r>
          </a:p>
          <a:p>
            <a:pPr>
              <a:buFontTx/>
              <a:buChar char="-"/>
            </a:pPr>
            <a:r>
              <a:rPr lang="en-GB" sz="2400" dirty="0"/>
              <a:t>Contextualise topics </a:t>
            </a:r>
          </a:p>
          <a:p>
            <a:pPr>
              <a:buFontTx/>
              <a:buChar char="-"/>
            </a:pPr>
            <a:r>
              <a:rPr lang="en-GB" sz="2400" dirty="0"/>
              <a:t>Length of tasks etc.</a:t>
            </a:r>
          </a:p>
          <a:p>
            <a:pPr>
              <a:buFontTx/>
              <a:buChar char="-"/>
            </a:pPr>
            <a:r>
              <a:rPr lang="en-GB" sz="2400" dirty="0"/>
              <a:t>Product </a:t>
            </a:r>
          </a:p>
          <a:p>
            <a:pPr marL="0" indent="0">
              <a:buNone/>
            </a:pPr>
            <a:endParaRPr lang="en-GB" sz="2400" u="sng" dirty="0"/>
          </a:p>
          <a:p>
            <a:endParaRPr lang="en-GB" sz="2400" u="sng" dirty="0"/>
          </a:p>
          <a:p>
            <a:endParaRPr lang="en-GB" sz="2400" u="sng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F8BB51-7F65-E1A0-AF2B-982A807607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u="sng" dirty="0"/>
              <a:t>Variety</a:t>
            </a:r>
            <a:r>
              <a:rPr lang="en-GB" sz="2800" u="sng" dirty="0"/>
              <a:t> </a:t>
            </a:r>
          </a:p>
          <a:p>
            <a:pPr marL="0" indent="0">
              <a:buNone/>
            </a:pPr>
            <a:r>
              <a:rPr lang="en-GB" sz="2800" dirty="0"/>
              <a:t>- Expand opportunities for learning according to levels of learners </a:t>
            </a:r>
            <a:r>
              <a:rPr lang="en-GB" sz="2800" u="sng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56112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97DDC-8CE3-3449-987E-9938B27A0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content -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73B3A-9FEC-D94D-9F1D-57E35761A00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numCol="1">
            <a:normAutofit/>
          </a:bodyPr>
          <a:lstStyle/>
          <a:p>
            <a:pPr marL="0" indent="0">
              <a:buNone/>
            </a:pPr>
            <a:r>
              <a:rPr lang="en-GB" sz="2400" b="1" u="sng" dirty="0"/>
              <a:t>Complexity </a:t>
            </a:r>
          </a:p>
          <a:p>
            <a:pPr>
              <a:buFontTx/>
              <a:buChar char="-"/>
            </a:pPr>
            <a:r>
              <a:rPr lang="en-GB" sz="2400" dirty="0"/>
              <a:t>Level of abstractness </a:t>
            </a:r>
          </a:p>
          <a:p>
            <a:pPr>
              <a:buFontTx/>
              <a:buChar char="-"/>
            </a:pPr>
            <a:r>
              <a:rPr lang="en-GB" sz="2400" dirty="0"/>
              <a:t>Break content down into units</a:t>
            </a:r>
          </a:p>
          <a:p>
            <a:pPr>
              <a:buFontTx/>
              <a:buChar char="-"/>
            </a:pPr>
            <a:r>
              <a:rPr lang="en-GB" sz="2400" dirty="0"/>
              <a:t>Use of examples </a:t>
            </a:r>
          </a:p>
          <a:p>
            <a:pPr>
              <a:buFontTx/>
              <a:buChar char="-"/>
            </a:pPr>
            <a:r>
              <a:rPr lang="en-GB" sz="2400" dirty="0"/>
              <a:t>Contextualise topics </a:t>
            </a:r>
          </a:p>
          <a:p>
            <a:pPr>
              <a:buFontTx/>
              <a:buChar char="-"/>
            </a:pPr>
            <a:r>
              <a:rPr lang="en-GB" sz="2400" dirty="0"/>
              <a:t>Length of tasks etc</a:t>
            </a:r>
          </a:p>
          <a:p>
            <a:pPr>
              <a:buFontTx/>
              <a:buChar char="-"/>
            </a:pPr>
            <a:r>
              <a:rPr lang="en-GB" sz="2400" dirty="0"/>
              <a:t>Product </a:t>
            </a:r>
          </a:p>
          <a:p>
            <a:pPr>
              <a:buFontTx/>
              <a:buChar char="-"/>
            </a:pPr>
            <a:endParaRPr lang="en-GB" sz="2400" dirty="0"/>
          </a:p>
          <a:p>
            <a:pPr marL="0" indent="0">
              <a:buNone/>
            </a:pPr>
            <a:endParaRPr lang="en-GB" sz="2400" u="sng" dirty="0"/>
          </a:p>
          <a:p>
            <a:endParaRPr lang="en-GB" sz="2400" u="sng" dirty="0"/>
          </a:p>
          <a:p>
            <a:endParaRPr lang="en-GB" sz="2400" u="sng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F8BB51-7F65-E1A0-AF2B-982A807607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u="sng" dirty="0"/>
              <a:t>Variety</a:t>
            </a:r>
            <a:r>
              <a:rPr lang="en-GB" sz="2800" u="sng" dirty="0"/>
              <a:t> </a:t>
            </a:r>
          </a:p>
          <a:p>
            <a:pPr marL="0" indent="0">
              <a:buNone/>
            </a:pPr>
            <a:r>
              <a:rPr lang="en-GB" sz="2800" dirty="0"/>
              <a:t>- Expand opportunities for learning according to levels of learners </a:t>
            </a:r>
            <a:r>
              <a:rPr lang="en-GB" sz="2800" u="sng" dirty="0"/>
              <a:t> </a:t>
            </a:r>
          </a:p>
          <a:p>
            <a:endParaRPr lang="en-GB" dirty="0"/>
          </a:p>
        </p:txBody>
      </p:sp>
      <p:sp>
        <p:nvSpPr>
          <p:cNvPr id="4" name="Cloud Callout 3">
            <a:extLst>
              <a:ext uri="{FF2B5EF4-FFF2-40B4-BE49-F238E27FC236}">
                <a16:creationId xmlns:a16="http://schemas.microsoft.com/office/drawing/2014/main" id="{B132F1B4-8972-FC1F-F62F-267F8820D941}"/>
              </a:ext>
            </a:extLst>
          </p:cNvPr>
          <p:cNvSpPr/>
          <p:nvPr/>
        </p:nvSpPr>
        <p:spPr>
          <a:xfrm>
            <a:off x="5659951" y="4117437"/>
            <a:ext cx="2781104" cy="1519312"/>
          </a:xfrm>
          <a:prstGeom prst="cloudCallout">
            <a:avLst>
              <a:gd name="adj1" fmla="val -106213"/>
              <a:gd name="adj2" fmla="val -7339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How might the Curriculum for Wales support/ hinder this?</a:t>
            </a:r>
          </a:p>
        </p:txBody>
      </p:sp>
    </p:spTree>
    <p:extLst>
      <p:ext uri="{BB962C8B-B14F-4D97-AF65-F5344CB8AC3E}">
        <p14:creationId xmlns:p14="http://schemas.microsoft.com/office/powerpoint/2010/main" val="32472278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656DD-FE3A-BC4F-BA61-0B6B86A66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 of teaching- examples  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A5E9D95C-486C-CD79-D08A-184AB0067815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98988066"/>
              </p:ext>
            </p:extLst>
          </p:nvPr>
        </p:nvGraphicFramePr>
        <p:xfrm>
          <a:off x="958591" y="1469462"/>
          <a:ext cx="38862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E96CDD3-FF6A-8168-C749-32F2DAC0C0B6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5174733" y="1469462"/>
            <a:ext cx="2738984" cy="4462760"/>
          </a:xfrm>
          <a:prstGeom prst="rect">
            <a:avLst/>
          </a:prstGeom>
          <a:noFill/>
          <a:ln w="444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Examples:</a:t>
            </a:r>
          </a:p>
          <a:p>
            <a:pPr marL="214313" indent="-214313">
              <a:buFontTx/>
              <a:buChar char="-"/>
            </a:pPr>
            <a:r>
              <a:rPr lang="en-GB" sz="2000" dirty="0"/>
              <a:t>Teacher directed presentation in conjunction with peer mediated activities</a:t>
            </a:r>
          </a:p>
          <a:p>
            <a:pPr marL="214313" indent="-214313">
              <a:buFontTx/>
              <a:buChar char="-"/>
            </a:pPr>
            <a:r>
              <a:rPr lang="en-GB" sz="2000" dirty="0"/>
              <a:t>Cooperative learning </a:t>
            </a:r>
          </a:p>
          <a:p>
            <a:pPr marL="214313" indent="-214313">
              <a:buFontTx/>
              <a:buChar char="-"/>
            </a:pPr>
            <a:r>
              <a:rPr lang="en-GB" sz="2000" dirty="0"/>
              <a:t>Media resources </a:t>
            </a:r>
          </a:p>
          <a:p>
            <a:pPr marL="214313" indent="-214313">
              <a:buFontTx/>
              <a:buChar char="-"/>
            </a:pPr>
            <a:r>
              <a:rPr lang="en-GB" sz="2000" dirty="0"/>
              <a:t>Variety of learning materials on the same topic (at different levels) </a:t>
            </a:r>
          </a:p>
          <a:p>
            <a:pPr marL="214313" indent="-214313">
              <a:buFontTx/>
              <a:buChar char="-"/>
            </a:pPr>
            <a:r>
              <a:rPr lang="en-GB" sz="2000" dirty="0"/>
              <a:t>Independent research </a:t>
            </a:r>
          </a:p>
          <a:p>
            <a:pPr marL="214313" indent="-214313">
              <a:buFontTx/>
              <a:buChar char="-"/>
            </a:pPr>
            <a:r>
              <a:rPr lang="en-GB" sz="2000" dirty="0"/>
              <a:t>Use of technology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491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DE044-9E91-79A0-92E8-42E1805C9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Inclusive Pedagogy: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27232-661A-F1B0-7892-FDAC1A70A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68956"/>
            <a:ext cx="7301692" cy="4351338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sz="3200" b="0" i="0" u="none" strike="noStrike" baseline="0" dirty="0">
                <a:solidFill>
                  <a:srgbClr val="001F5F"/>
                </a:solidFill>
                <a:latin typeface="Calibri" panose="020F0502020204030204" pitchFamily="34" charset="0"/>
              </a:rPr>
              <a:t>“</a:t>
            </a:r>
            <a:r>
              <a:rPr lang="en-US" b="0" i="0" u="none" strike="noStrike" baseline="0" dirty="0">
                <a:solidFill>
                  <a:srgbClr val="001F5F"/>
                </a:solidFill>
                <a:latin typeface="Calibri" panose="020F0502020204030204" pitchFamily="34" charset="0"/>
              </a:rPr>
              <a:t>is an approach to teaching and learning that aims to overcome differences between learners by extending the options that are </a:t>
            </a:r>
            <a:r>
              <a:rPr lang="en-US" b="1" i="0" u="none" strike="noStrike" baseline="0" dirty="0">
                <a:solidFill>
                  <a:srgbClr val="001F5F"/>
                </a:solidFill>
                <a:latin typeface="Calibri" panose="020F0502020204030204" pitchFamily="34" charset="0"/>
              </a:rPr>
              <a:t>available to everybody, rather than differentiating activities only for some learners </a:t>
            </a:r>
            <a:r>
              <a:rPr lang="en-US" b="0" i="0" u="none" strike="noStrike" baseline="0" dirty="0">
                <a:solidFill>
                  <a:srgbClr val="001F5F"/>
                </a:solidFill>
                <a:latin typeface="Calibri" panose="020F0502020204030204" pitchFamily="34" charset="0"/>
              </a:rPr>
              <a:t>(Spratt </a:t>
            </a:r>
            <a:r>
              <a:rPr lang="en-US" b="0" i="0" u="none" strike="noStrike" baseline="0" dirty="0" err="1">
                <a:solidFill>
                  <a:srgbClr val="001F5F"/>
                </a:solidFill>
                <a:latin typeface="Calibri" panose="020F0502020204030204" pitchFamily="34" charset="0"/>
              </a:rPr>
              <a:t>andFlorian</a:t>
            </a:r>
            <a:r>
              <a:rPr lang="en-US" b="0" i="0" u="none" strike="noStrike" baseline="0" dirty="0">
                <a:solidFill>
                  <a:srgbClr val="001F5F"/>
                </a:solidFill>
                <a:latin typeface="Calibri" panose="020F0502020204030204" pitchFamily="34" charset="0"/>
              </a:rPr>
              <a:t>, 2014);</a:t>
            </a:r>
          </a:p>
          <a:p>
            <a:pPr algn="ctr"/>
            <a:r>
              <a:rPr lang="en-US" b="0" i="0" u="none" strike="noStrike" baseline="0" dirty="0">
                <a:solidFill>
                  <a:srgbClr val="001F5F"/>
                </a:solidFill>
                <a:latin typeface="Calibri" panose="020F0502020204030204" pitchFamily="34" charset="0"/>
              </a:rPr>
              <a:t>seeks to move away from practices that involve comparison, ranking or labelling and beliefs about fixed abilities (Swann et al., 2012)” </a:t>
            </a:r>
            <a:r>
              <a:rPr lang="en-US" i="0" u="none" strike="noStrike" baseline="0" dirty="0">
                <a:solidFill>
                  <a:schemeClr val="tx2"/>
                </a:solidFill>
                <a:latin typeface="Calibri" panose="020F0502020204030204" pitchFamily="34" charset="0"/>
              </a:rPr>
              <a:t>(</a:t>
            </a:r>
            <a:r>
              <a:rPr lang="en-US" dirty="0">
                <a:solidFill>
                  <a:schemeClr val="tx2"/>
                </a:solidFill>
                <a:latin typeface="Calibri" panose="020F0502020204030204" pitchFamily="34" charset="0"/>
              </a:rPr>
              <a:t>European Agency for Special Needs and Inclusive Education, 2018, p. 23)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3867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7B4F8F-C6F9-C2FE-A8CA-4A59D7626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Framework of Inclusive Pedagogy </a:t>
            </a:r>
          </a:p>
        </p:txBody>
      </p:sp>
      <p:pic>
        <p:nvPicPr>
          <p:cNvPr id="8" name="Content Placeholder 7" descr="Text&#10;&#10;Description automatically generated with medium confidence">
            <a:extLst>
              <a:ext uri="{FF2B5EF4-FFF2-40B4-BE49-F238E27FC236}">
                <a16:creationId xmlns:a16="http://schemas.microsoft.com/office/drawing/2014/main" id="{61BCE67E-7150-DCFC-2D62-80D2CEB34E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17399" y="1644619"/>
            <a:ext cx="8178799" cy="41302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DEF93A2-2955-3FF9-FAEB-2B51F0593FE3}"/>
              </a:ext>
            </a:extLst>
          </p:cNvPr>
          <p:cNvSpPr txBox="1"/>
          <p:nvPr/>
        </p:nvSpPr>
        <p:spPr>
          <a:xfrm>
            <a:off x="547802" y="5471775"/>
            <a:ext cx="61374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Source: </a:t>
            </a:r>
            <a:r>
              <a:rPr lang="en-GB" sz="1050" dirty="0" err="1"/>
              <a:t>Oskarsdottir</a:t>
            </a:r>
            <a:r>
              <a:rPr lang="en-GB" sz="1050" dirty="0"/>
              <a:t>, 2017, cited in, </a:t>
            </a:r>
            <a:r>
              <a:rPr lang="en-US" sz="1050" dirty="0"/>
              <a:t>European Agency for Special Needs and Inclusive Education (2018). Key Actions for Raising Achievement. Guidance for Teachers and Learners. 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0729953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19B755-9D08-292C-C9F9-A8742F95D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Cont..</a:t>
            </a:r>
          </a:p>
        </p:txBody>
      </p:sp>
      <p:pic>
        <p:nvPicPr>
          <p:cNvPr id="5" name="Content Placeholder 4" descr="Table&#10;&#10;Description automatically generated">
            <a:extLst>
              <a:ext uri="{FF2B5EF4-FFF2-40B4-BE49-F238E27FC236}">
                <a16:creationId xmlns:a16="http://schemas.microsoft.com/office/drawing/2014/main" id="{307B949C-0702-BFCF-661A-78D27725DD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32255" y="1675227"/>
            <a:ext cx="7479489" cy="43941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277258-006D-2499-274D-200681C6150B}"/>
              </a:ext>
            </a:extLst>
          </p:cNvPr>
          <p:cNvSpPr txBox="1"/>
          <p:nvPr/>
        </p:nvSpPr>
        <p:spPr>
          <a:xfrm>
            <a:off x="832255" y="5687218"/>
            <a:ext cx="61374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Source: </a:t>
            </a:r>
            <a:r>
              <a:rPr lang="en-GB" sz="1050" dirty="0" err="1"/>
              <a:t>Oskarsdottir</a:t>
            </a:r>
            <a:r>
              <a:rPr lang="en-GB" sz="1050" dirty="0"/>
              <a:t>, 2017, cited in, </a:t>
            </a:r>
            <a:r>
              <a:rPr lang="en-US" sz="1050" dirty="0"/>
              <a:t>European Agency for Special Needs and Inclusive Education (2018). Key Actions for Raising Achievement. Guidance for Teachers and Learners. 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21874701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4914C-AFF1-1544-8723-DFED75F0E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695" y="1333460"/>
            <a:ext cx="2529397" cy="3791928"/>
          </a:xfrm>
        </p:spPr>
        <p:txBody>
          <a:bodyPr anchor="ctr">
            <a:normAutofit/>
          </a:bodyPr>
          <a:lstStyle/>
          <a:p>
            <a:r>
              <a:rPr lang="en-GB" dirty="0"/>
              <a:t>Activity 2</a:t>
            </a:r>
            <a:br>
              <a:rPr lang="en-GB" dirty="0"/>
            </a:br>
            <a:br>
              <a:rPr lang="en-GB" dirty="0"/>
            </a:br>
            <a:r>
              <a:rPr lang="en-GB" sz="4000" dirty="0"/>
              <a:t>10 minutes</a:t>
            </a:r>
            <a:endParaRPr lang="en-GB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E5FEF82F-DC54-4BF1-9510-926DF4EA1C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6784682"/>
              </p:ext>
            </p:extLst>
          </p:nvPr>
        </p:nvGraphicFramePr>
        <p:xfrm>
          <a:off x="2762251" y="1333460"/>
          <a:ext cx="5182790" cy="37885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493582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4597E-AFFA-B14D-B2CA-33B55BD08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76CB6-9D6F-8E48-BE18-D1B0C8A0D5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F13CC8-21D2-0C4C-852D-54D613DE7E9F}"/>
              </a:ext>
            </a:extLst>
          </p:cNvPr>
          <p:cNvSpPr/>
          <p:nvPr/>
        </p:nvSpPr>
        <p:spPr>
          <a:xfrm>
            <a:off x="-105105" y="0"/>
            <a:ext cx="9354205" cy="6858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91D93B1-296A-4B4E-914C-CBCE10F1A107}"/>
              </a:ext>
            </a:extLst>
          </p:cNvPr>
          <p:cNvSpPr txBox="1">
            <a:spLocks/>
          </p:cNvSpPr>
          <p:nvPr/>
        </p:nvSpPr>
        <p:spPr>
          <a:xfrm>
            <a:off x="566241" y="3149108"/>
            <a:ext cx="8011511" cy="3343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600" dirty="0">
                <a:solidFill>
                  <a:schemeClr val="bg1"/>
                </a:solidFill>
                <a:latin typeface="Helvetica" pitchFamily="2" charset="0"/>
              </a:rPr>
              <a:t>Sub-strand 2 </a:t>
            </a:r>
          </a:p>
          <a:p>
            <a:pPr algn="ctr"/>
            <a:endParaRPr lang="en-US" sz="6600" dirty="0">
              <a:solidFill>
                <a:schemeClr val="bg1"/>
              </a:solidFill>
              <a:latin typeface="Helvetica" pitchFamily="2" charset="0"/>
            </a:endParaRPr>
          </a:p>
          <a:p>
            <a:pPr algn="ctr"/>
            <a:r>
              <a:rPr lang="en-GB" sz="4800" dirty="0">
                <a:solidFill>
                  <a:schemeClr val="bg1"/>
                </a:solidFill>
              </a:rPr>
              <a:t>Understand how </a:t>
            </a:r>
            <a:r>
              <a:rPr lang="en-GB" sz="4800" b="1" u="sng" dirty="0">
                <a:solidFill>
                  <a:schemeClr val="bg1"/>
                </a:solidFill>
              </a:rPr>
              <a:t>assessment</a:t>
            </a:r>
            <a:r>
              <a:rPr lang="en-GB" sz="4800" dirty="0">
                <a:solidFill>
                  <a:schemeClr val="bg1"/>
                </a:solidFill>
              </a:rPr>
              <a:t> may create barriers for learners with ALN and how assessment for learning can be used to support learners with ALN.</a:t>
            </a:r>
          </a:p>
          <a:p>
            <a:pPr algn="ctr"/>
            <a:br>
              <a:rPr lang="en-US" sz="8800" dirty="0">
                <a:solidFill>
                  <a:schemeClr val="bg1"/>
                </a:solidFill>
              </a:rPr>
            </a:br>
            <a:endParaRPr lang="en-US" sz="8800" dirty="0">
              <a:solidFill>
                <a:schemeClr val="bg1"/>
              </a:solidFill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56062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11B38-0869-10BF-7964-3184BFD532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1B62B-1865-2DC4-2AA7-529B5CB565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Learners differ in the ways that they can best express what they know and what they can do. </a:t>
            </a:r>
          </a:p>
          <a:p>
            <a:pPr lvl="1"/>
            <a:r>
              <a:rPr lang="en-GB" dirty="0"/>
              <a:t>There is no single means of expression that will provide all learners with valid opportunities to demonstrate their learning</a:t>
            </a:r>
          </a:p>
          <a:p>
            <a:pPr lvl="1"/>
            <a:r>
              <a:rPr lang="en-GB" dirty="0"/>
              <a:t>We need to provide options for learners to express what they know and what they can do.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946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BC72-BBBB-D2DB-A830-2E2CEBAB4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40D5E-A0E4-49C7-41BB-AAEF5B59DA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‘There is no evidence that increasing the amount of testing will enhance learning on its own’ (Assessment Reform Group, 1999, p.2). </a:t>
            </a:r>
          </a:p>
          <a:p>
            <a:pPr lvl="1"/>
            <a:r>
              <a:rPr lang="en-GB" dirty="0"/>
              <a:t>Results from high-stakes summative tests can have very negative effects on students (</a:t>
            </a:r>
            <a:r>
              <a:rPr lang="en-GB" dirty="0" err="1"/>
              <a:t>Wearmouth</a:t>
            </a:r>
            <a:r>
              <a:rPr lang="en-GB" dirty="0"/>
              <a:t>, 2008). </a:t>
            </a:r>
          </a:p>
          <a:p>
            <a:pPr lvl="1"/>
            <a:r>
              <a:rPr lang="en-GB" dirty="0"/>
              <a:t>However, if done right, student achievement can be raised through assessment.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806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7B1B8-A6D1-004D-8133-24EAC8E85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1D3D9-EE8A-7BF5-EDDD-D8F8705F0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014" y="1526366"/>
            <a:ext cx="7886700" cy="4351338"/>
          </a:xfrm>
        </p:spPr>
        <p:txBody>
          <a:bodyPr>
            <a:normAutofit lnSpcReduction="10000"/>
          </a:bodyPr>
          <a:lstStyle/>
          <a:p>
            <a:r>
              <a:rPr lang="en-US" b="1" dirty="0"/>
              <a:t>Effective use of data</a:t>
            </a:r>
          </a:p>
          <a:p>
            <a:pPr lvl="1"/>
            <a:r>
              <a:rPr lang="en-GB" dirty="0"/>
              <a:t>Data can be used in a variety of ways </a:t>
            </a:r>
          </a:p>
          <a:p>
            <a:pPr lvl="2"/>
            <a:r>
              <a:rPr lang="en-GB" dirty="0"/>
              <a:t>e.g. </a:t>
            </a:r>
            <a:r>
              <a:rPr lang="en-GB" b="1" u="sng" dirty="0"/>
              <a:t>learner progress and achievement</a:t>
            </a:r>
            <a:r>
              <a:rPr lang="en-GB" dirty="0"/>
              <a:t>, assessing effectiveness of teaching, organisation of aspects in school)</a:t>
            </a:r>
          </a:p>
          <a:p>
            <a:pPr lvl="1"/>
            <a:r>
              <a:rPr lang="en-GB" dirty="0"/>
              <a:t>Monitoring and evaluating data </a:t>
            </a:r>
            <a:r>
              <a:rPr lang="en-GB" b="1" u="sng" dirty="0"/>
              <a:t>throughout </a:t>
            </a:r>
            <a:r>
              <a:rPr lang="en-GB" dirty="0"/>
              <a:t>the learner journey to ensure the best outcomes. </a:t>
            </a:r>
          </a:p>
          <a:p>
            <a:pPr lvl="1"/>
            <a:r>
              <a:rPr lang="en-GB" dirty="0"/>
              <a:t>Ensuring consistency of capturing progress from a wide source of evidence (i.e., relevant data in order to set meaningful and relevant targets and evaluation criteria for the learner). </a:t>
            </a:r>
          </a:p>
          <a:p>
            <a:pPr lvl="1"/>
            <a:r>
              <a:rPr lang="en-GB" dirty="0"/>
              <a:t>Identifying a wide range of quantitative and qualitative information which demonstrates the progress and success of the learner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78533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2B36E-88F5-2A49-A2EB-53AA54F51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7379" y="1426464"/>
            <a:ext cx="5489381" cy="2531198"/>
          </a:xfrm>
        </p:spPr>
        <p:txBody>
          <a:bodyPr vert="horz" lIns="68580" tIns="34290" rIns="68580" bIns="34290" rtlCol="0" anchor="b">
            <a:normAutofit fontScale="90000"/>
          </a:bodyPr>
          <a:lstStyle/>
          <a:p>
            <a:r>
              <a:rPr lang="en-US" sz="4650">
                <a:solidFill>
                  <a:schemeClr val="tx1">
                    <a:lumMod val="85000"/>
                    <a:lumOff val="15000"/>
                  </a:schemeClr>
                </a:solidFill>
              </a:rPr>
              <a:t>Assessment </a:t>
            </a:r>
            <a:r>
              <a:rPr lang="en-US" sz="4650" b="1">
                <a:solidFill>
                  <a:schemeClr val="tx1">
                    <a:lumMod val="85000"/>
                    <a:lumOff val="15000"/>
                  </a:schemeClr>
                </a:solidFill>
              </a:rPr>
              <a:t>of</a:t>
            </a:r>
            <a:r>
              <a:rPr lang="en-US" sz="4650">
                <a:solidFill>
                  <a:schemeClr val="tx1">
                    <a:lumMod val="85000"/>
                    <a:lumOff val="15000"/>
                  </a:schemeClr>
                </a:solidFill>
              </a:rPr>
              <a:t> learning vs. Assessment </a:t>
            </a:r>
            <a:r>
              <a:rPr lang="en-US" sz="4650" b="1">
                <a:solidFill>
                  <a:schemeClr val="tx1">
                    <a:lumMod val="85000"/>
                    <a:lumOff val="15000"/>
                  </a:schemeClr>
                </a:solidFill>
              </a:rPr>
              <a:t>for</a:t>
            </a:r>
            <a:r>
              <a:rPr lang="en-US" sz="4650">
                <a:solidFill>
                  <a:schemeClr val="tx1">
                    <a:lumMod val="85000"/>
                    <a:lumOff val="15000"/>
                  </a:schemeClr>
                </a:solidFill>
              </a:rPr>
              <a:t> learning </a:t>
            </a:r>
          </a:p>
        </p:txBody>
      </p:sp>
      <p:pic>
        <p:nvPicPr>
          <p:cNvPr id="9" name="Graphic 8" descr="Classroom">
            <a:extLst>
              <a:ext uri="{FF2B5EF4-FFF2-40B4-BE49-F238E27FC236}">
                <a16:creationId xmlns:a16="http://schemas.microsoft.com/office/drawing/2014/main" id="{10271EB0-61CD-42DB-8420-4898C38CFE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65730" y="2200114"/>
            <a:ext cx="2068748" cy="2068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6327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4914C-AFF1-1544-8723-DFED75F0E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695" y="1333460"/>
            <a:ext cx="2529397" cy="3791928"/>
          </a:xfrm>
        </p:spPr>
        <p:txBody>
          <a:bodyPr anchor="ctr">
            <a:normAutofit/>
          </a:bodyPr>
          <a:lstStyle/>
          <a:p>
            <a:r>
              <a:rPr lang="en-GB" dirty="0"/>
              <a:t>Activity 3</a:t>
            </a:r>
            <a:br>
              <a:rPr lang="en-GB" dirty="0"/>
            </a:br>
            <a:br>
              <a:rPr lang="en-GB" dirty="0"/>
            </a:br>
            <a:r>
              <a:rPr lang="en-GB" sz="4000" dirty="0"/>
              <a:t>10 minutes </a:t>
            </a:r>
            <a:endParaRPr lang="en-GB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E5FEF82F-DC54-4BF1-9510-926DF4EA1C0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486151" y="1337073"/>
          <a:ext cx="5182790" cy="37885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457913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20AD8-E11B-9229-7BA7-33A25A958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Padlet for activity </a:t>
            </a:r>
            <a:endParaRPr lang="en-GB" dirty="0"/>
          </a:p>
        </p:txBody>
      </p:sp>
      <p:pic>
        <p:nvPicPr>
          <p:cNvPr id="5" name="Content Placeholder 4" descr="Qr code&#10;&#10;Description automatically generated">
            <a:extLst>
              <a:ext uri="{FF2B5EF4-FFF2-40B4-BE49-F238E27FC236}">
                <a16:creationId xmlns:a16="http://schemas.microsoft.com/office/drawing/2014/main" id="{3650545C-E197-1308-9504-DCF90D78FC9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2058194"/>
            <a:ext cx="3886200" cy="3886200"/>
          </a:xfr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62DF987-CDF2-5C78-CDE2-8EFB3C2586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>
              <a:hlinkClick r:id="rId4"/>
            </a:endParaRPr>
          </a:p>
          <a:p>
            <a:endParaRPr lang="en-GB" dirty="0">
              <a:hlinkClick r:id="rId4"/>
            </a:endParaRPr>
          </a:p>
          <a:p>
            <a:endParaRPr lang="en-GB" dirty="0">
              <a:hlinkClick r:id="rId4"/>
            </a:endParaRPr>
          </a:p>
          <a:p>
            <a:r>
              <a:rPr lang="en-GB" dirty="0">
                <a:hlinkClick r:id="rId4"/>
              </a:rPr>
              <a:t>Assessment Activity (palet.com)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7416680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9df50b1c-15cb-4e6d-a46c-15c5f26b4323"/>
</p:tagLst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99C6E756E3D84E8B1A0D94836D794A" ma:contentTypeVersion="10" ma:contentTypeDescription="Create a new document." ma:contentTypeScope="" ma:versionID="825988adf8553a6f8d9df5cb6927edbd">
  <xsd:schema xmlns:xsd="http://www.w3.org/2001/XMLSchema" xmlns:xs="http://www.w3.org/2001/XMLSchema" xmlns:p="http://schemas.microsoft.com/office/2006/metadata/properties" xmlns:ns2="c697bc9e-ecf6-4086-8cbb-eb9131efbefa" targetNamespace="http://schemas.microsoft.com/office/2006/metadata/properties" ma:root="true" ma:fieldsID="369d9c94a53587ef0b707512cf425391" ns2:_="">
    <xsd:import namespace="c697bc9e-ecf6-4086-8cbb-eb9131efbef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97bc9e-ecf6-4086-8cbb-eb9131efbef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C5EEFDF-F8B7-4656-BEEA-7DB84110BC5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697bc9e-ecf6-4086-8cbb-eb9131efbef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276D73-970E-4A56-A708-6A725F7E3619}">
  <ds:schemaRefs>
    <ds:schemaRef ds:uri="http://purl.org/dc/terms/"/>
    <ds:schemaRef ds:uri="http://purl.org/dc/elements/1.1/"/>
    <ds:schemaRef ds:uri="http://schemas.microsoft.com/office/infopath/2007/PartnerControls"/>
    <ds:schemaRef ds:uri="http://purl.org/dc/dcmitype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c697bc9e-ecf6-4086-8cbb-eb9131efbefa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EE536C0-CB8F-4E4C-8BC1-62089C6B7AF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994</Words>
  <Application>Microsoft Office PowerPoint</Application>
  <PresentationFormat>On-screen Show (4:3)</PresentationFormat>
  <Paragraphs>157</Paragraphs>
  <Slides>23</Slides>
  <Notes>23</Notes>
  <HiddenSlides>4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Calibri Light</vt:lpstr>
      <vt:lpstr>Helvetica</vt:lpstr>
      <vt:lpstr>Wingdings</vt:lpstr>
      <vt:lpstr>Office Theme</vt:lpstr>
      <vt:lpstr>Inclusive Classroom Practice  Core Strand 3 – Key challenges that create barriers to supporting the needs of learners with ALN</vt:lpstr>
      <vt:lpstr>PowerPoint Presentation</vt:lpstr>
      <vt:lpstr>PowerPoint Presentation</vt:lpstr>
      <vt:lpstr>Starter activity (5 minutes) </vt:lpstr>
      <vt:lpstr>Activity 1  10 minutes  </vt:lpstr>
      <vt:lpstr>PowerPoint Presentation</vt:lpstr>
      <vt:lpstr>Let’s consider…..</vt:lpstr>
      <vt:lpstr>1. Curriculum Differentiation </vt:lpstr>
      <vt:lpstr>What can we differentiate? </vt:lpstr>
      <vt:lpstr>Learning content - examples</vt:lpstr>
      <vt:lpstr>Learning content - examples</vt:lpstr>
      <vt:lpstr>Methods of teaching- examples  </vt:lpstr>
      <vt:lpstr>2. Inclusive Pedagogy: </vt:lpstr>
      <vt:lpstr>Framework of Inclusive Pedagogy </vt:lpstr>
      <vt:lpstr>Cont..</vt:lpstr>
      <vt:lpstr>Activity 2  10 minutes</vt:lpstr>
      <vt:lpstr>PowerPoint Presentation</vt:lpstr>
      <vt:lpstr>Assessment </vt:lpstr>
      <vt:lpstr>Assessment </vt:lpstr>
      <vt:lpstr>Assessment </vt:lpstr>
      <vt:lpstr>Assessment of learning vs. Assessment for learning </vt:lpstr>
      <vt:lpstr>Activity 3  10 minutes </vt:lpstr>
      <vt:lpstr>Padlet for activity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Waters Creative</dc:creator>
  <cp:lastModifiedBy>Dai Thomas</cp:lastModifiedBy>
  <cp:revision>6</cp:revision>
  <cp:lastPrinted>2022-11-10T14:22:28Z</cp:lastPrinted>
  <dcterms:created xsi:type="dcterms:W3CDTF">2021-06-18T14:15:35Z</dcterms:created>
  <dcterms:modified xsi:type="dcterms:W3CDTF">2022-11-18T10:13:02Z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0x010100FF99C6E756E3D84E8B1A0D94836D794A</vt:lpwstr>
  </property>
  <property fmtid="{D5CDD505-2E9C-101B-9397-08002B2CF9AE}" pid="3" name="MSIP_Label_f2dfecbd-fc97-4e8a-a9cd-19ed496c406e_Enabled">
    <vt:lpwstr>true</vt:lpwstr>
  </property>
  <property fmtid="{D5CDD505-2E9C-101B-9397-08002B2CF9AE}" pid="4" name="MSIP_Label_f2dfecbd-fc97-4e8a-a9cd-19ed496c406e_SetDate">
    <vt:lpwstr>2022-10-22T10:12:42Z</vt:lpwstr>
  </property>
  <property fmtid="{D5CDD505-2E9C-101B-9397-08002B2CF9AE}" pid="5" name="MSIP_Label_f2dfecbd-fc97-4e8a-a9cd-19ed496c406e_Method">
    <vt:lpwstr>Standard</vt:lpwstr>
  </property>
  <property fmtid="{D5CDD505-2E9C-101B-9397-08002B2CF9AE}" pid="6" name="MSIP_Label_f2dfecbd-fc97-4e8a-a9cd-19ed496c406e_Name">
    <vt:lpwstr>defa4170-0d19-0005-0004-bc88714345d2</vt:lpwstr>
  </property>
  <property fmtid="{D5CDD505-2E9C-101B-9397-08002B2CF9AE}" pid="7" name="MSIP_Label_f2dfecbd-fc97-4e8a-a9cd-19ed496c406e_SiteId">
    <vt:lpwstr>d47b090e-3f5a-4ca0-84d0-9f89d269f175</vt:lpwstr>
  </property>
  <property fmtid="{D5CDD505-2E9C-101B-9397-08002B2CF9AE}" pid="8" name="MSIP_Label_f2dfecbd-fc97-4e8a-a9cd-19ed496c406e_ActionId">
    <vt:lpwstr>f6b2f50a-2a3a-4b4b-b6ae-d8d07debaac2</vt:lpwstr>
  </property>
  <property fmtid="{D5CDD505-2E9C-101B-9397-08002B2CF9AE}" pid="9" name="MSIP_Label_f2dfecbd-fc97-4e8a-a9cd-19ed496c406e_ContentBits">
    <vt:lpwstr>0</vt:lpwstr>
  </property>
</Properties>
</file>