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8" r:id="rId5"/>
    <p:sldId id="257" r:id="rId6"/>
    <p:sldId id="263" r:id="rId7"/>
    <p:sldId id="276" r:id="rId8"/>
    <p:sldId id="277" r:id="rId9"/>
    <p:sldId id="278" r:id="rId10"/>
    <p:sldId id="279" r:id="rId11"/>
    <p:sldId id="280" r:id="rId12"/>
    <p:sldId id="282" r:id="rId13"/>
    <p:sldId id="281" r:id="rId14"/>
    <p:sldId id="283" r:id="rId15"/>
    <p:sldId id="285" r:id="rId16"/>
    <p:sldId id="284" r:id="rId17"/>
    <p:sldId id="28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1F4488-BCDC-448A-8A5E-DEA7CDA1DF51}" v="3" dt="2026-02-08T09:40:14.435"/>
  </p1510:revLst>
</p1510:revInfo>
</file>

<file path=ppt/tableStyles.xml><?xml version="1.0" encoding="utf-8"?>
<a:tblStyleLst xmlns:a="http://schemas.openxmlformats.org/drawingml/2006/main" def="{F2DE63D5-997A-4646-A377-4702673A728D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4" autoAdjust="0"/>
  </p:normalViewPr>
  <p:slideViewPr>
    <p:cSldViewPr snapToGrid="0">
      <p:cViewPr>
        <p:scale>
          <a:sx n="110" d="100"/>
          <a:sy n="110" d="100"/>
        </p:scale>
        <p:origin x="630" y="11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 nedelcu" userId="2241c7a42d359834" providerId="LiveId" clId="{FE651F87-844D-4A60-B423-300345813D1D}"/>
    <pc:docChg chg="custSel modSld sldOrd">
      <pc:chgData name="vasile nedelcu" userId="2241c7a42d359834" providerId="LiveId" clId="{FE651F87-844D-4A60-B423-300345813D1D}" dt="2026-02-08T10:57:12.189" v="27"/>
      <pc:docMkLst>
        <pc:docMk/>
      </pc:docMkLst>
      <pc:sldChg chg="modSp mod">
        <pc:chgData name="vasile nedelcu" userId="2241c7a42d359834" providerId="LiveId" clId="{FE651F87-844D-4A60-B423-300345813D1D}" dt="2026-02-08T09:40:02.569" v="16"/>
        <pc:sldMkLst>
          <pc:docMk/>
          <pc:sldMk cId="3043203464" sldId="258"/>
        </pc:sldMkLst>
        <pc:spChg chg="mod">
          <ac:chgData name="vasile nedelcu" userId="2241c7a42d359834" providerId="LiveId" clId="{FE651F87-844D-4A60-B423-300345813D1D}" dt="2026-02-08T09:40:02.569" v="16"/>
          <ac:spMkLst>
            <pc:docMk/>
            <pc:sldMk cId="3043203464" sldId="258"/>
            <ac:spMk id="15" creationId="{DD509E5E-F68C-4F2B-8EC7-4325958603E7}"/>
          </ac:spMkLst>
        </pc:spChg>
      </pc:sldChg>
      <pc:sldChg chg="addSp delSp modSp mod">
        <pc:chgData name="vasile nedelcu" userId="2241c7a42d359834" providerId="LiveId" clId="{FE651F87-844D-4A60-B423-300345813D1D}" dt="2026-02-08T09:58:54.445" v="25" actId="20577"/>
        <pc:sldMkLst>
          <pc:docMk/>
          <pc:sldMk cId="1299719508" sldId="263"/>
        </pc:sldMkLst>
        <pc:spChg chg="add mod">
          <ac:chgData name="vasile nedelcu" userId="2241c7a42d359834" providerId="LiveId" clId="{FE651F87-844D-4A60-B423-300345813D1D}" dt="2026-02-08T09:58:54.445" v="25" actId="20577"/>
          <ac:spMkLst>
            <pc:docMk/>
            <pc:sldMk cId="1299719508" sldId="263"/>
            <ac:spMk id="3" creationId="{E9C5BCB2-10CB-87A8-CF5B-3093017A0971}"/>
          </ac:spMkLst>
        </pc:spChg>
        <pc:spChg chg="del mod">
          <ac:chgData name="vasile nedelcu" userId="2241c7a42d359834" providerId="LiveId" clId="{FE651F87-844D-4A60-B423-300345813D1D}" dt="2026-02-08T09:58:32.867" v="20" actId="478"/>
          <ac:spMkLst>
            <pc:docMk/>
            <pc:sldMk cId="1299719508" sldId="263"/>
            <ac:spMk id="37" creationId="{17EB76E5-C59A-3582-99C0-53B210AD41DC}"/>
          </ac:spMkLst>
        </pc:spChg>
      </pc:sldChg>
      <pc:sldChg chg="ord">
        <pc:chgData name="vasile nedelcu" userId="2241c7a42d359834" providerId="LiveId" clId="{FE651F87-844D-4A60-B423-300345813D1D}" dt="2026-02-08T10:57:12.189" v="27"/>
        <pc:sldMkLst>
          <pc:docMk/>
          <pc:sldMk cId="1418790959" sldId="276"/>
        </pc:sldMkLst>
      </pc:sldChg>
    </pc:docChg>
  </pc:docChgLst>
  <pc:docChgLst>
    <pc:chgData name="vasile nedelcu" userId="2241c7a42d359834" providerId="LiveId" clId="{AF1F4488-BCDC-448A-8A5E-DEA7CDA1DF51}"/>
    <pc:docChg chg="modSld">
      <pc:chgData name="vasile nedelcu" userId="2241c7a42d359834" providerId="LiveId" clId="{AF1F4488-BCDC-448A-8A5E-DEA7CDA1DF51}" dt="2026-01-25T14:13:15.914" v="2" actId="20577"/>
      <pc:docMkLst>
        <pc:docMk/>
      </pc:docMkLst>
      <pc:sldChg chg="modSp mod">
        <pc:chgData name="vasile nedelcu" userId="2241c7a42d359834" providerId="LiveId" clId="{AF1F4488-BCDC-448A-8A5E-DEA7CDA1DF51}" dt="2026-01-25T14:13:15.914" v="2" actId="20577"/>
        <pc:sldMkLst>
          <pc:docMk/>
          <pc:sldMk cId="3043203464" sldId="258"/>
        </pc:sldMkLst>
        <pc:spChg chg="mod">
          <ac:chgData name="vasile nedelcu" userId="2241c7a42d359834" providerId="LiveId" clId="{AF1F4488-BCDC-448A-8A5E-DEA7CDA1DF51}" dt="2026-01-25T14:13:15.914" v="2" actId="20577"/>
          <ac:spMkLst>
            <pc:docMk/>
            <pc:sldMk cId="3043203464" sldId="258"/>
            <ac:spMk id="15" creationId="{DD509E5E-F68C-4F2B-8EC7-4325958603E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5716D-39C9-48C4-A3EB-B88E4515427D}" type="datetimeFigureOut">
              <a:rPr lang="en-US" smtClean="0"/>
              <a:t>2/8/2026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0C6D3C-9EB0-4F2C-9026-3887D1CDB4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763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8D39141-3E8E-4545-90DB-291A0E5F139B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6858000"/>
          </a:xfrm>
          <a:solidFill>
            <a:schemeClr val="tx1">
              <a:lumMod val="75000"/>
              <a:lumOff val="25000"/>
            </a:schemeClr>
          </a:solidFill>
        </p:spPr>
        <p:txBody>
          <a:bodyPr lIns="612000" tIns="0" anchor="ctr"/>
          <a:lstStyle>
            <a:lvl1pPr marL="0" indent="0" algn="l">
              <a:lnSpc>
                <a:spcPct val="100000"/>
              </a:lnSpc>
              <a:buNone/>
              <a:defRPr sz="1200" i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0A062-54B3-47F2-9D6A-5BC9575208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20000" y="0"/>
            <a:ext cx="9672000" cy="6857999"/>
          </a:xfrm>
          <a:solidFill>
            <a:schemeClr val="tx2">
              <a:alpha val="70000"/>
            </a:schemeClr>
          </a:solidFill>
        </p:spPr>
        <p:txBody>
          <a:bodyPr lIns="1116000" rIns="180000" anchor="ctr"/>
          <a:lstStyle>
            <a:lvl1pPr algn="l">
              <a:defRPr sz="50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97F3D-57FA-4E82-9EEC-E93088055A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0" y="4276447"/>
            <a:ext cx="5161550" cy="620016"/>
          </a:xfr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 lIns="144000" anchor="ctr"/>
          <a:lstStyle>
            <a:lvl1pPr marL="0" indent="0" algn="l">
              <a:buNone/>
              <a:defRPr sz="2400" b="1" i="1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31775C8-C7F0-4EC5-A9C0-53AE3A0C5F7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0" y="6262080"/>
            <a:ext cx="7560000" cy="360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E8B0AE2-DA19-49E2-AC81-5272385D30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3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75689F-8B6B-4484-8064-90B4D8FB7C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7343" y="2731933"/>
            <a:ext cx="6903253" cy="3350673"/>
          </a:xfr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 lIns="576000" tIns="1872000" rIns="576000"/>
          <a:lstStyle>
            <a:lvl1pPr marL="0" indent="0">
              <a:lnSpc>
                <a:spcPts val="2000"/>
              </a:lnSpc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Describe Your Big Idea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C57B9832-0120-4094-8C27-082E3533C5D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012000" cy="6858000"/>
          </a:xfrm>
          <a:custGeom>
            <a:avLst/>
            <a:gdLst>
              <a:gd name="connsiteX0" fmla="*/ 0 w 12012000"/>
              <a:gd name="connsiteY0" fmla="*/ 0 h 6858000"/>
              <a:gd name="connsiteX1" fmla="*/ 8592000 w 12012000"/>
              <a:gd name="connsiteY1" fmla="*/ 0 h 6858000"/>
              <a:gd name="connsiteX2" fmla="*/ 8592000 w 12012000"/>
              <a:gd name="connsiteY2" fmla="*/ 180000 h 6858000"/>
              <a:gd name="connsiteX3" fmla="*/ 12012000 w 12012000"/>
              <a:gd name="connsiteY3" fmla="*/ 180000 h 6858000"/>
              <a:gd name="connsiteX4" fmla="*/ 12012000 w 12012000"/>
              <a:gd name="connsiteY4" fmla="*/ 6678000 h 6858000"/>
              <a:gd name="connsiteX5" fmla="*/ 8592000 w 12012000"/>
              <a:gd name="connsiteY5" fmla="*/ 6678000 h 6858000"/>
              <a:gd name="connsiteX6" fmla="*/ 8592000 w 12012000"/>
              <a:gd name="connsiteY6" fmla="*/ 6858000 h 6858000"/>
              <a:gd name="connsiteX7" fmla="*/ 0 w 1201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012000" h="6858000">
                <a:moveTo>
                  <a:pt x="0" y="0"/>
                </a:moveTo>
                <a:lnTo>
                  <a:pt x="8592000" y="0"/>
                </a:lnTo>
                <a:lnTo>
                  <a:pt x="8592000" y="180000"/>
                </a:lnTo>
                <a:lnTo>
                  <a:pt x="12012000" y="180000"/>
                </a:lnTo>
                <a:lnTo>
                  <a:pt x="12012000" y="6678000"/>
                </a:lnTo>
                <a:lnTo>
                  <a:pt x="8592000" y="6678000"/>
                </a:lnTo>
                <a:lnTo>
                  <a:pt x="85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 wrap="square" lIns="0" tIns="0" rIns="612000" anchor="ctr">
            <a:noAutofit/>
          </a:bodyPr>
          <a:lstStyle>
            <a:lvl1pPr marL="0" indent="0" algn="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683999" y="6262080"/>
            <a:ext cx="6190934" cy="360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EAF90A48-1BFB-4A19-9A1C-2851879F9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9778" y="3096087"/>
            <a:ext cx="5455750" cy="1008000"/>
          </a:xfrm>
        </p:spPr>
        <p:txBody>
          <a:bodyPr/>
          <a:lstStyle>
            <a:lvl1pPr>
              <a:defRPr sz="40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9E79024-4B2E-43B0-8607-196181AB731F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593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X Number &amp; Ic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67CE6DD-011B-4E2D-9E8A-EFF414E39EE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80000" y="179109"/>
            <a:ext cx="11832000" cy="6513922"/>
          </a:xfrm>
          <a:custGeom>
            <a:avLst/>
            <a:gdLst>
              <a:gd name="connsiteX0" fmla="*/ 0 w 11832000"/>
              <a:gd name="connsiteY0" fmla="*/ 0 h 6513922"/>
              <a:gd name="connsiteX1" fmla="*/ 8412000 w 11832000"/>
              <a:gd name="connsiteY1" fmla="*/ 0 h 6513922"/>
              <a:gd name="connsiteX2" fmla="*/ 8412000 w 11832000"/>
              <a:gd name="connsiteY2" fmla="*/ 891 h 6513922"/>
              <a:gd name="connsiteX3" fmla="*/ 11832000 w 11832000"/>
              <a:gd name="connsiteY3" fmla="*/ 891 h 6513922"/>
              <a:gd name="connsiteX4" fmla="*/ 11832000 w 11832000"/>
              <a:gd name="connsiteY4" fmla="*/ 6498891 h 6513922"/>
              <a:gd name="connsiteX5" fmla="*/ 8412000 w 11832000"/>
              <a:gd name="connsiteY5" fmla="*/ 6498891 h 6513922"/>
              <a:gd name="connsiteX6" fmla="*/ 8412000 w 11832000"/>
              <a:gd name="connsiteY6" fmla="*/ 6513922 h 6513922"/>
              <a:gd name="connsiteX7" fmla="*/ 0 w 11832000"/>
              <a:gd name="connsiteY7" fmla="*/ 6513922 h 6513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32000" h="6513922">
                <a:moveTo>
                  <a:pt x="0" y="0"/>
                </a:moveTo>
                <a:lnTo>
                  <a:pt x="8412000" y="0"/>
                </a:lnTo>
                <a:lnTo>
                  <a:pt x="8412000" y="891"/>
                </a:lnTo>
                <a:lnTo>
                  <a:pt x="11832000" y="891"/>
                </a:lnTo>
                <a:lnTo>
                  <a:pt x="11832000" y="6498891"/>
                </a:lnTo>
                <a:lnTo>
                  <a:pt x="8412000" y="6498891"/>
                </a:lnTo>
                <a:lnTo>
                  <a:pt x="8412000" y="6513922"/>
                </a:lnTo>
                <a:lnTo>
                  <a:pt x="0" y="651392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lIns="0" tIns="1764000" rIns="0" anchor="t">
            <a:noAutofit/>
          </a:bodyPr>
          <a:lstStyle>
            <a:lvl1pPr marL="0" indent="0" algn="ct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5"/>
            <a:ext cx="7560000" cy="36000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E75A4B-2655-4B0E-8D3B-0068F57D3D9B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F266E5-40A6-4643-B9AC-B38F2725637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4213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CB790CB-E4F5-4B61-A03E-1CA0C32E3F1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455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B570684C-B743-402E-8778-A6519957710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971013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CEC7149-9A00-4CA4-B800-1BFD6EBEB8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797255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0374F0E2-36BA-43B5-8799-77AA3367DF4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69707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BA12174-6A24-4E61-8D58-B3B42C31BE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96056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D3A67B21-0E8B-4922-94F9-20492309C4D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544613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801C20C-82D2-465E-8D45-DF1A57E0452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370855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62BAD45E-2039-4F8D-9CFC-42BFA3756AD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31412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64A78879-6338-4F3B-864E-8FF4E08C006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57654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2" name="Subtitle 2">
            <a:extLst>
              <a:ext uri="{FF2B5EF4-FFF2-40B4-BE49-F238E27FC236}">
                <a16:creationId xmlns:a16="http://schemas.microsoft.com/office/drawing/2014/main" id="{80118439-B306-4F20-9200-1C429EADC7E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101000" y="5271502"/>
            <a:ext cx="1990001" cy="620016"/>
          </a:xfr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 lIns="0" anchor="ctr"/>
          <a:lstStyle>
            <a:lvl1pPr marL="0" indent="0" algn="ctr">
              <a:buNone/>
              <a:defRPr sz="2400" b="1" i="1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Outcome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9B7E7F2-DF6B-4441-B0B1-7E87E29BA3A7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098550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7" name="Picture Placeholder 25">
            <a:extLst>
              <a:ext uri="{FF2B5EF4-FFF2-40B4-BE49-F238E27FC236}">
                <a16:creationId xmlns:a16="http://schemas.microsoft.com/office/drawing/2014/main" id="{ED41522A-FBAF-4E5D-B592-F13855964E8B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3385350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8" name="Picture Placeholder 25">
            <a:extLst>
              <a:ext uri="{FF2B5EF4-FFF2-40B4-BE49-F238E27FC236}">
                <a16:creationId xmlns:a16="http://schemas.microsoft.com/office/drawing/2014/main" id="{AA51069C-E1DC-44A0-A6A0-2A4AB0DD4D70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5684044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42F6437E-5478-451F-9BE3-E8160EA43516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958950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30" name="Picture Placeholder 25">
            <a:extLst>
              <a:ext uri="{FF2B5EF4-FFF2-40B4-BE49-F238E27FC236}">
                <a16:creationId xmlns:a16="http://schemas.microsoft.com/office/drawing/2014/main" id="{25127DFD-53A7-41A8-B591-AEEC12038026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10245749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892583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 40 Vertical 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F76D43D-0DDD-4BAD-8213-BDBF75C3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6118" y="4338116"/>
            <a:ext cx="10839764" cy="45719"/>
          </a:xfrm>
          <a:prstGeom prst="rect">
            <a:avLst/>
          </a:prstGeom>
          <a:solidFill>
            <a:schemeClr val="tx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6D3ACF3-E1F5-4332-9836-C8E6C46591B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4343836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F8FE7-66F4-4586-B49B-61E115ED2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B5B890-F885-418C-9812-59970CAC6BC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21507-88DE-417D-8076-D9152E1E14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C7DDD-6F93-45F8-AFD6-95AA051FE80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1CD6042-5DF4-4624-BC32-25F68745304A}"/>
              </a:ext>
            </a:extLst>
          </p:cNvPr>
          <p:cNvSpPr/>
          <p:nvPr userDrawn="1"/>
        </p:nvSpPr>
        <p:spPr>
          <a:xfrm rot="5400000">
            <a:off x="8220300" y="371700"/>
            <a:ext cx="4343400" cy="3600000"/>
          </a:xfrm>
          <a:custGeom>
            <a:avLst/>
            <a:gdLst>
              <a:gd name="connsiteX0" fmla="*/ 0 w 4343400"/>
              <a:gd name="connsiteY0" fmla="*/ 3600000 h 3600000"/>
              <a:gd name="connsiteX1" fmla="*/ 0 w 4343400"/>
              <a:gd name="connsiteY1" fmla="*/ 0 h 3600000"/>
              <a:gd name="connsiteX2" fmla="*/ 180000 w 4343400"/>
              <a:gd name="connsiteY2" fmla="*/ 0 h 3600000"/>
              <a:gd name="connsiteX3" fmla="*/ 4343400 w 4343400"/>
              <a:gd name="connsiteY3" fmla="*/ 0 h 3600000"/>
              <a:gd name="connsiteX4" fmla="*/ 4343400 w 4343400"/>
              <a:gd name="connsiteY4" fmla="*/ 180000 h 3600000"/>
              <a:gd name="connsiteX5" fmla="*/ 180000 w 4343400"/>
              <a:gd name="connsiteY5" fmla="*/ 180000 h 3600000"/>
              <a:gd name="connsiteX6" fmla="*/ 180000 w 4343400"/>
              <a:gd name="connsiteY6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3400" h="3600000">
                <a:moveTo>
                  <a:pt x="0" y="3600000"/>
                </a:moveTo>
                <a:lnTo>
                  <a:pt x="0" y="0"/>
                </a:lnTo>
                <a:lnTo>
                  <a:pt x="180000" y="0"/>
                </a:lnTo>
                <a:lnTo>
                  <a:pt x="4343400" y="0"/>
                </a:lnTo>
                <a:lnTo>
                  <a:pt x="43434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gradFill>
            <a:gsLst>
              <a:gs pos="0">
                <a:schemeClr val="bg1">
                  <a:alpha val="5000"/>
                </a:schemeClr>
              </a:gs>
              <a:gs pos="100000">
                <a:schemeClr val="bg1">
                  <a:alpha val="3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294759C-286C-4281-B194-581C766EEF28}"/>
              </a:ext>
            </a:extLst>
          </p:cNvPr>
          <p:cNvSpPr/>
          <p:nvPr userDrawn="1"/>
        </p:nvSpPr>
        <p:spPr>
          <a:xfrm rot="5400000">
            <a:off x="9134700" y="3800700"/>
            <a:ext cx="2514600" cy="3600000"/>
          </a:xfrm>
          <a:custGeom>
            <a:avLst/>
            <a:gdLst>
              <a:gd name="connsiteX0" fmla="*/ 0 w 2514600"/>
              <a:gd name="connsiteY0" fmla="*/ 180000 h 3600000"/>
              <a:gd name="connsiteX1" fmla="*/ 0 w 2514600"/>
              <a:gd name="connsiteY1" fmla="*/ 0 h 3600000"/>
              <a:gd name="connsiteX2" fmla="*/ 2334600 w 2514600"/>
              <a:gd name="connsiteY2" fmla="*/ 0 h 3600000"/>
              <a:gd name="connsiteX3" fmla="*/ 2514600 w 2514600"/>
              <a:gd name="connsiteY3" fmla="*/ 0 h 3600000"/>
              <a:gd name="connsiteX4" fmla="*/ 2514600 w 2514600"/>
              <a:gd name="connsiteY4" fmla="*/ 180000 h 3600000"/>
              <a:gd name="connsiteX5" fmla="*/ 2514600 w 2514600"/>
              <a:gd name="connsiteY5" fmla="*/ 3600000 h 3600000"/>
              <a:gd name="connsiteX6" fmla="*/ 2334600 w 2514600"/>
              <a:gd name="connsiteY6" fmla="*/ 3600000 h 3600000"/>
              <a:gd name="connsiteX7" fmla="*/ 2334600 w 2514600"/>
              <a:gd name="connsiteY7" fmla="*/ 18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14600" h="3600000">
                <a:moveTo>
                  <a:pt x="0" y="180000"/>
                </a:moveTo>
                <a:lnTo>
                  <a:pt x="0" y="0"/>
                </a:lnTo>
                <a:lnTo>
                  <a:pt x="2334600" y="0"/>
                </a:lnTo>
                <a:lnTo>
                  <a:pt x="2514600" y="0"/>
                </a:lnTo>
                <a:lnTo>
                  <a:pt x="2514600" y="180000"/>
                </a:lnTo>
                <a:lnTo>
                  <a:pt x="2514600" y="3600000"/>
                </a:lnTo>
                <a:lnTo>
                  <a:pt x="2334600" y="3600000"/>
                </a:lnTo>
                <a:lnTo>
                  <a:pt x="2334600" y="180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78943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x Content Block with Ic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E6622698-E93D-4214-8C21-38DBE58C2E3F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80000" y="179109"/>
            <a:ext cx="11832000" cy="6513922"/>
          </a:xfrm>
          <a:custGeom>
            <a:avLst/>
            <a:gdLst>
              <a:gd name="connsiteX0" fmla="*/ 0 w 11832000"/>
              <a:gd name="connsiteY0" fmla="*/ 0 h 6513922"/>
              <a:gd name="connsiteX1" fmla="*/ 8412000 w 11832000"/>
              <a:gd name="connsiteY1" fmla="*/ 0 h 6513922"/>
              <a:gd name="connsiteX2" fmla="*/ 8412000 w 11832000"/>
              <a:gd name="connsiteY2" fmla="*/ 891 h 6513922"/>
              <a:gd name="connsiteX3" fmla="*/ 11832000 w 11832000"/>
              <a:gd name="connsiteY3" fmla="*/ 891 h 6513922"/>
              <a:gd name="connsiteX4" fmla="*/ 11832000 w 11832000"/>
              <a:gd name="connsiteY4" fmla="*/ 6498891 h 6513922"/>
              <a:gd name="connsiteX5" fmla="*/ 8412000 w 11832000"/>
              <a:gd name="connsiteY5" fmla="*/ 6498891 h 6513922"/>
              <a:gd name="connsiteX6" fmla="*/ 8412000 w 11832000"/>
              <a:gd name="connsiteY6" fmla="*/ 6513922 h 6513922"/>
              <a:gd name="connsiteX7" fmla="*/ 0 w 11832000"/>
              <a:gd name="connsiteY7" fmla="*/ 6513922 h 6513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32000" h="6513922">
                <a:moveTo>
                  <a:pt x="0" y="0"/>
                </a:moveTo>
                <a:lnTo>
                  <a:pt x="8412000" y="0"/>
                </a:lnTo>
                <a:lnTo>
                  <a:pt x="8412000" y="891"/>
                </a:lnTo>
                <a:lnTo>
                  <a:pt x="11832000" y="891"/>
                </a:lnTo>
                <a:lnTo>
                  <a:pt x="11832000" y="6498891"/>
                </a:lnTo>
                <a:lnTo>
                  <a:pt x="8412000" y="6498891"/>
                </a:lnTo>
                <a:lnTo>
                  <a:pt x="8412000" y="6513922"/>
                </a:lnTo>
                <a:lnTo>
                  <a:pt x="0" y="651392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lIns="0" tIns="1224000" rIns="0" anchor="t">
            <a:noAutofit/>
          </a:bodyPr>
          <a:lstStyle>
            <a:lvl1pPr marL="0" indent="0" algn="ct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706BC54-FE11-4237-96CC-8DA267DB5D7C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0C70C-09F9-40EE-9A89-ED9A5DCFD9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70581" y="2186444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78D9ACA-AB64-4D04-A5E0-23AC8B81EC2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470581" y="1775806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3B4EB62-0A18-46F9-98F0-E8FC5EBAF37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031291" y="2186444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A3B2D4DF-9952-49C7-B850-559AD0DF27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31291" y="1775806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BCE373B8-7ADE-4DC4-9900-59147BFA16E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92000" y="2186444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28F027FF-E9AF-4E49-AC44-48D21AD761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92000" y="1775806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D854C-C76F-49BA-9E74-F438CA8EA9E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70581" y="4335857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AD447D7D-C1F4-4AD4-AE22-EB8E7F1C419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70581" y="3925219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849DF703-38D0-4214-9432-83570E10EFE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031291" y="4335857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F9EB6572-1A9F-4672-8E42-A4E15451CA2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031291" y="3925219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23" name="Text Placeholder 4">
            <a:extLst>
              <a:ext uri="{FF2B5EF4-FFF2-40B4-BE49-F238E27FC236}">
                <a16:creationId xmlns:a16="http://schemas.microsoft.com/office/drawing/2014/main" id="{0740EB70-455C-47FF-9A9A-0D78D202ED0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92000" y="4335857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CD9A5773-4F50-4631-9B7A-0A2D83E5DC2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592000" y="3925219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</p:spTree>
    <p:extLst>
      <p:ext uri="{BB962C8B-B14F-4D97-AF65-F5344CB8AC3E}">
        <p14:creationId xmlns:p14="http://schemas.microsoft.com/office/powerpoint/2010/main" val="3875987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6 x Content Block with Ic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5350A6A-6F84-47F4-AE00-8295D96D08C8}"/>
              </a:ext>
            </a:extLst>
          </p:cNvPr>
          <p:cNvSpPr/>
          <p:nvPr userDrawn="1"/>
        </p:nvSpPr>
        <p:spPr>
          <a:xfrm rot="5400000">
            <a:off x="8677500" y="3343500"/>
            <a:ext cx="3429000" cy="3600000"/>
          </a:xfrm>
          <a:custGeom>
            <a:avLst/>
            <a:gdLst>
              <a:gd name="connsiteX0" fmla="*/ 0 w 3429000"/>
              <a:gd name="connsiteY0" fmla="*/ 180000 h 3600000"/>
              <a:gd name="connsiteX1" fmla="*/ 0 w 3429000"/>
              <a:gd name="connsiteY1" fmla="*/ 0 h 3600000"/>
              <a:gd name="connsiteX2" fmla="*/ 3249000 w 3429000"/>
              <a:gd name="connsiteY2" fmla="*/ 0 h 3600000"/>
              <a:gd name="connsiteX3" fmla="*/ 3429000 w 3429000"/>
              <a:gd name="connsiteY3" fmla="*/ 0 h 3600000"/>
              <a:gd name="connsiteX4" fmla="*/ 3429000 w 3429000"/>
              <a:gd name="connsiteY4" fmla="*/ 180000 h 3600000"/>
              <a:gd name="connsiteX5" fmla="*/ 3429000 w 3429000"/>
              <a:gd name="connsiteY5" fmla="*/ 3600000 h 3600000"/>
              <a:gd name="connsiteX6" fmla="*/ 3249000 w 3429000"/>
              <a:gd name="connsiteY6" fmla="*/ 3600000 h 3600000"/>
              <a:gd name="connsiteX7" fmla="*/ 3249000 w 3429000"/>
              <a:gd name="connsiteY7" fmla="*/ 18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9000" h="3600000">
                <a:moveTo>
                  <a:pt x="0" y="180000"/>
                </a:moveTo>
                <a:lnTo>
                  <a:pt x="0" y="0"/>
                </a:lnTo>
                <a:lnTo>
                  <a:pt x="3249000" y="0"/>
                </a:lnTo>
                <a:lnTo>
                  <a:pt x="3429000" y="0"/>
                </a:lnTo>
                <a:lnTo>
                  <a:pt x="3429000" y="180000"/>
                </a:lnTo>
                <a:lnTo>
                  <a:pt x="3429000" y="3600000"/>
                </a:lnTo>
                <a:lnTo>
                  <a:pt x="3249000" y="3600000"/>
                </a:lnTo>
                <a:lnTo>
                  <a:pt x="3249000" y="180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395197-9758-40F0-B747-F8B134C175E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3429436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0C70C-09F9-40EE-9A89-ED9A5DCFD9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2863" y="3668499"/>
            <a:ext cx="3276000" cy="2238815"/>
          </a:xfrm>
        </p:spPr>
        <p:txBody>
          <a:bodyPr lIns="108000"/>
          <a:lstStyle>
            <a:lvl1pPr marL="17145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78D9ACA-AB64-4D04-A5E0-23AC8B81EC2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2863" y="3068555"/>
            <a:ext cx="3276000" cy="360445"/>
          </a:xfrm>
          <a:solidFill>
            <a:schemeClr val="tx2"/>
          </a:solidFill>
        </p:spPr>
        <p:txBody>
          <a:bodyPr lIns="108000" anchor="ctr"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Header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3B4EB62-0A18-46F9-98F0-E8FC5EBAF37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45432" y="3668499"/>
            <a:ext cx="3276000" cy="2238815"/>
          </a:xfrm>
        </p:spPr>
        <p:txBody>
          <a:bodyPr lIns="108000"/>
          <a:lstStyle>
            <a:lvl1pPr marL="17145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A3B2D4DF-9952-49C7-B850-559AD0DF27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45432" y="3068555"/>
            <a:ext cx="3276000" cy="360445"/>
          </a:xfrm>
          <a:solidFill>
            <a:schemeClr val="tx2"/>
          </a:solidFill>
        </p:spPr>
        <p:txBody>
          <a:bodyPr lIns="108000" anchor="ctr"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Header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BCE373B8-7ADE-4DC4-9900-59147BFA16E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08000" y="3668499"/>
            <a:ext cx="3276000" cy="2238815"/>
          </a:xfrm>
        </p:spPr>
        <p:txBody>
          <a:bodyPr lIns="108000"/>
          <a:lstStyle>
            <a:lvl1pPr marL="17145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28F027FF-E9AF-4E49-AC44-48D21AD761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08000" y="3068555"/>
            <a:ext cx="3276000" cy="360445"/>
          </a:xfrm>
          <a:solidFill>
            <a:schemeClr val="tx2"/>
          </a:solidFill>
        </p:spPr>
        <p:txBody>
          <a:bodyPr lIns="108000" anchor="ctr"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Header</a:t>
            </a:r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8989EC4C-4E3F-457F-8CF6-8A88DE68A930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908907" y="2005142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0" name="Picture Placeholder 25">
            <a:extLst>
              <a:ext uri="{FF2B5EF4-FFF2-40B4-BE49-F238E27FC236}">
                <a16:creationId xmlns:a16="http://schemas.microsoft.com/office/drawing/2014/main" id="{67FB2730-3D12-4D72-AE64-AC3955C5CD99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671476" y="2005142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1" name="Picture Placeholder 25">
            <a:extLst>
              <a:ext uri="{FF2B5EF4-FFF2-40B4-BE49-F238E27FC236}">
                <a16:creationId xmlns:a16="http://schemas.microsoft.com/office/drawing/2014/main" id="{4F2BB90C-4866-4DB3-B05C-0BB7DBFF8EA3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9434044" y="2005142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7A3E4BF3-C44A-4FB6-B64A-05FB5AEC75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EA98CFA-B2A7-4BCC-B1DC-01CFAD2DD65E}"/>
              </a:ext>
            </a:extLst>
          </p:cNvPr>
          <p:cNvSpPr/>
          <p:nvPr userDrawn="1"/>
        </p:nvSpPr>
        <p:spPr>
          <a:xfrm rot="5400000">
            <a:off x="8677500" y="-85500"/>
            <a:ext cx="3429000" cy="3600000"/>
          </a:xfrm>
          <a:custGeom>
            <a:avLst/>
            <a:gdLst>
              <a:gd name="connsiteX0" fmla="*/ 0 w 3429000"/>
              <a:gd name="connsiteY0" fmla="*/ 3600000 h 3600000"/>
              <a:gd name="connsiteX1" fmla="*/ 0 w 3429000"/>
              <a:gd name="connsiteY1" fmla="*/ 0 h 3600000"/>
              <a:gd name="connsiteX2" fmla="*/ 180000 w 3429000"/>
              <a:gd name="connsiteY2" fmla="*/ 0 h 3600000"/>
              <a:gd name="connsiteX3" fmla="*/ 3429000 w 3429000"/>
              <a:gd name="connsiteY3" fmla="*/ 0 h 3600000"/>
              <a:gd name="connsiteX4" fmla="*/ 3429000 w 3429000"/>
              <a:gd name="connsiteY4" fmla="*/ 180000 h 3600000"/>
              <a:gd name="connsiteX5" fmla="*/ 180000 w 3429000"/>
              <a:gd name="connsiteY5" fmla="*/ 180000 h 3600000"/>
              <a:gd name="connsiteX6" fmla="*/ 180000 w 3429000"/>
              <a:gd name="connsiteY6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29000" h="3600000">
                <a:moveTo>
                  <a:pt x="0" y="3600000"/>
                </a:moveTo>
                <a:lnTo>
                  <a:pt x="0" y="0"/>
                </a:lnTo>
                <a:lnTo>
                  <a:pt x="180000" y="0"/>
                </a:lnTo>
                <a:lnTo>
                  <a:pt x="3429000" y="0"/>
                </a:lnTo>
                <a:lnTo>
                  <a:pt x="3429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gradFill>
            <a:gsLst>
              <a:gs pos="0">
                <a:schemeClr val="bg1">
                  <a:alpha val="5000"/>
                </a:schemeClr>
              </a:gs>
              <a:gs pos="100000">
                <a:schemeClr val="bg1">
                  <a:alpha val="3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42598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 -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752CBEE-7696-40FC-AB0E-8790B179D18C}"/>
              </a:ext>
            </a:extLst>
          </p:cNvPr>
          <p:cNvSpPr/>
          <p:nvPr userDrawn="1"/>
        </p:nvSpPr>
        <p:spPr>
          <a:xfrm rot="5400000">
            <a:off x="8188485" y="2854485"/>
            <a:ext cx="4407031" cy="3600000"/>
          </a:xfrm>
          <a:custGeom>
            <a:avLst/>
            <a:gdLst>
              <a:gd name="connsiteX0" fmla="*/ 0 w 4407031"/>
              <a:gd name="connsiteY0" fmla="*/ 180000 h 3600000"/>
              <a:gd name="connsiteX1" fmla="*/ 0 w 4407031"/>
              <a:gd name="connsiteY1" fmla="*/ 0 h 3600000"/>
              <a:gd name="connsiteX2" fmla="*/ 4227031 w 4407031"/>
              <a:gd name="connsiteY2" fmla="*/ 0 h 3600000"/>
              <a:gd name="connsiteX3" fmla="*/ 4407031 w 4407031"/>
              <a:gd name="connsiteY3" fmla="*/ 0 h 3600000"/>
              <a:gd name="connsiteX4" fmla="*/ 4407031 w 4407031"/>
              <a:gd name="connsiteY4" fmla="*/ 180000 h 3600000"/>
              <a:gd name="connsiteX5" fmla="*/ 4407031 w 4407031"/>
              <a:gd name="connsiteY5" fmla="*/ 3600000 h 3600000"/>
              <a:gd name="connsiteX6" fmla="*/ 4227031 w 4407031"/>
              <a:gd name="connsiteY6" fmla="*/ 3600000 h 3600000"/>
              <a:gd name="connsiteX7" fmla="*/ 4227031 w 4407031"/>
              <a:gd name="connsiteY7" fmla="*/ 18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07031" h="3600000">
                <a:moveTo>
                  <a:pt x="0" y="180000"/>
                </a:moveTo>
                <a:lnTo>
                  <a:pt x="0" y="0"/>
                </a:lnTo>
                <a:lnTo>
                  <a:pt x="4227031" y="0"/>
                </a:lnTo>
                <a:lnTo>
                  <a:pt x="4407031" y="0"/>
                </a:lnTo>
                <a:lnTo>
                  <a:pt x="4407031" y="180000"/>
                </a:lnTo>
                <a:lnTo>
                  <a:pt x="4407031" y="3600000"/>
                </a:lnTo>
                <a:lnTo>
                  <a:pt x="4227031" y="3600000"/>
                </a:lnTo>
                <a:lnTo>
                  <a:pt x="4227031" y="180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395197-9758-40F0-B747-F8B134C175E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2451405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7A3E4BF3-C44A-4FB6-B64A-05FB5AEC75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9445125-53D2-43B3-8ABC-C88E463BE7DD}"/>
              </a:ext>
            </a:extLst>
          </p:cNvPr>
          <p:cNvSpPr/>
          <p:nvPr userDrawn="1"/>
        </p:nvSpPr>
        <p:spPr>
          <a:xfrm rot="5400000">
            <a:off x="9166516" y="-574515"/>
            <a:ext cx="2450969" cy="3600000"/>
          </a:xfrm>
          <a:custGeom>
            <a:avLst/>
            <a:gdLst>
              <a:gd name="connsiteX0" fmla="*/ 0 w 2450969"/>
              <a:gd name="connsiteY0" fmla="*/ 3600000 h 3600000"/>
              <a:gd name="connsiteX1" fmla="*/ 0 w 2450969"/>
              <a:gd name="connsiteY1" fmla="*/ 0 h 3600000"/>
              <a:gd name="connsiteX2" fmla="*/ 180000 w 2450969"/>
              <a:gd name="connsiteY2" fmla="*/ 0 h 3600000"/>
              <a:gd name="connsiteX3" fmla="*/ 2450969 w 2450969"/>
              <a:gd name="connsiteY3" fmla="*/ 0 h 3600000"/>
              <a:gd name="connsiteX4" fmla="*/ 2450969 w 2450969"/>
              <a:gd name="connsiteY4" fmla="*/ 180000 h 3600000"/>
              <a:gd name="connsiteX5" fmla="*/ 180000 w 2450969"/>
              <a:gd name="connsiteY5" fmla="*/ 180000 h 3600000"/>
              <a:gd name="connsiteX6" fmla="*/ 180000 w 2450969"/>
              <a:gd name="connsiteY6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50969" h="3600000">
                <a:moveTo>
                  <a:pt x="0" y="3600000"/>
                </a:moveTo>
                <a:lnTo>
                  <a:pt x="0" y="0"/>
                </a:lnTo>
                <a:lnTo>
                  <a:pt x="180000" y="0"/>
                </a:lnTo>
                <a:lnTo>
                  <a:pt x="2450969" y="0"/>
                </a:lnTo>
                <a:lnTo>
                  <a:pt x="2450969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gradFill>
            <a:gsLst>
              <a:gs pos="0">
                <a:schemeClr val="bg1">
                  <a:alpha val="5000"/>
                </a:schemeClr>
              </a:gs>
              <a:gs pos="100000">
                <a:schemeClr val="bg1">
                  <a:alpha val="3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59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 - Full Phot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67CE6DD-011B-4E2D-9E8A-EFF414E39EE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80000" y="179109"/>
            <a:ext cx="11832000" cy="6513922"/>
          </a:xfrm>
          <a:custGeom>
            <a:avLst/>
            <a:gdLst>
              <a:gd name="connsiteX0" fmla="*/ 0 w 11832000"/>
              <a:gd name="connsiteY0" fmla="*/ 0 h 6513922"/>
              <a:gd name="connsiteX1" fmla="*/ 8412000 w 11832000"/>
              <a:gd name="connsiteY1" fmla="*/ 0 h 6513922"/>
              <a:gd name="connsiteX2" fmla="*/ 8412000 w 11832000"/>
              <a:gd name="connsiteY2" fmla="*/ 891 h 6513922"/>
              <a:gd name="connsiteX3" fmla="*/ 11832000 w 11832000"/>
              <a:gd name="connsiteY3" fmla="*/ 891 h 6513922"/>
              <a:gd name="connsiteX4" fmla="*/ 11832000 w 11832000"/>
              <a:gd name="connsiteY4" fmla="*/ 6498891 h 6513922"/>
              <a:gd name="connsiteX5" fmla="*/ 8412000 w 11832000"/>
              <a:gd name="connsiteY5" fmla="*/ 6498891 h 6513922"/>
              <a:gd name="connsiteX6" fmla="*/ 8412000 w 11832000"/>
              <a:gd name="connsiteY6" fmla="*/ 6513922 h 6513922"/>
              <a:gd name="connsiteX7" fmla="*/ 0 w 11832000"/>
              <a:gd name="connsiteY7" fmla="*/ 6513922 h 6513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32000" h="6513922">
                <a:moveTo>
                  <a:pt x="0" y="0"/>
                </a:moveTo>
                <a:lnTo>
                  <a:pt x="8412000" y="0"/>
                </a:lnTo>
                <a:lnTo>
                  <a:pt x="8412000" y="891"/>
                </a:lnTo>
                <a:lnTo>
                  <a:pt x="11832000" y="891"/>
                </a:lnTo>
                <a:lnTo>
                  <a:pt x="11832000" y="6498891"/>
                </a:lnTo>
                <a:lnTo>
                  <a:pt x="8412000" y="6498891"/>
                </a:lnTo>
                <a:lnTo>
                  <a:pt x="8412000" y="6513922"/>
                </a:lnTo>
                <a:lnTo>
                  <a:pt x="0" y="651392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lIns="0" tIns="1764000" rIns="0" anchor="t">
            <a:noAutofit/>
          </a:bodyPr>
          <a:lstStyle>
            <a:lvl1pPr marL="0" indent="0" algn="ct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5"/>
            <a:ext cx="7560000" cy="36000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E75A4B-2655-4B0E-8D3B-0068F57D3D9B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0A18EF7D-14D0-4362-B8BD-722D3D54D42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039369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 -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67FF01B-795B-4F5D-87AF-6CAA8DD5D48A}"/>
              </a:ext>
            </a:extLst>
          </p:cNvPr>
          <p:cNvSpPr/>
          <p:nvPr userDrawn="1"/>
        </p:nvSpPr>
        <p:spPr>
          <a:xfrm>
            <a:off x="180000" y="179109"/>
            <a:ext cx="11832000" cy="65139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7A3E4BF3-C44A-4FB6-B64A-05FB5AEC75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2F32FC1-1FF6-4874-9835-EB1A90F7E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039E70-36A3-46C1-B30E-CA4CC0B36C5D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738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395197-9758-40F0-B747-F8B134C175E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6858436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8907576-77BD-4FD0-A9FE-48D249CB435B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0C70C-09F9-40EE-9A89-ED9A5DCFD9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03794" y="3407563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78D9ACA-AB64-4D04-A5E0-23AC8B81EC2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03794" y="3005055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3B4EB62-0A18-46F9-98F0-E8FC5EBAF37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066363" y="3407563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A3B2D4DF-9952-49C7-B850-559AD0DF27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66363" y="3005055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BCE373B8-7ADE-4DC4-9900-59147BFA16E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828931" y="3407563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28F027FF-E9AF-4E49-AC44-48D21AD761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28931" y="3005055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8989EC4C-4E3F-457F-8CF6-8A88DE68A930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867711" y="1648853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0" name="Picture Placeholder 25">
            <a:extLst>
              <a:ext uri="{FF2B5EF4-FFF2-40B4-BE49-F238E27FC236}">
                <a16:creationId xmlns:a16="http://schemas.microsoft.com/office/drawing/2014/main" id="{67FB2730-3D12-4D72-AE64-AC3955C5CD99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630280" y="1648853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1" name="Picture Placeholder 25">
            <a:extLst>
              <a:ext uri="{FF2B5EF4-FFF2-40B4-BE49-F238E27FC236}">
                <a16:creationId xmlns:a16="http://schemas.microsoft.com/office/drawing/2014/main" id="{4F2BB90C-4866-4DB3-B05C-0BB7DBFF8EA3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9392848" y="1648853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FE407FE5-15DF-40F7-B14C-0A04CC30CD6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303794" y="5736658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7DD73F77-2E6A-450D-B4AF-8643D8AE1EC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303794" y="5334150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7F1CAED2-2A78-4780-A303-060C24C5652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66363" y="5736658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4E77CA0B-49F8-4EE9-84A7-AB28FD1CC1E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066363" y="5334150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5D4F2294-CE3A-4705-BCB3-C5DAFA373C2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28931" y="5736658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7B49F9AF-7698-444D-8D12-FA0B6A713E0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828931" y="5334150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33" name="Picture Placeholder 25">
            <a:extLst>
              <a:ext uri="{FF2B5EF4-FFF2-40B4-BE49-F238E27FC236}">
                <a16:creationId xmlns:a16="http://schemas.microsoft.com/office/drawing/2014/main" id="{6057C2E9-1501-4819-B77D-23A0268DB0F1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1867711" y="3977948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4" name="Picture Placeholder 25">
            <a:extLst>
              <a:ext uri="{FF2B5EF4-FFF2-40B4-BE49-F238E27FC236}">
                <a16:creationId xmlns:a16="http://schemas.microsoft.com/office/drawing/2014/main" id="{C77B8544-1CEE-4ED4-89E8-ED042673804D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5630280" y="3977948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5" name="Picture Placeholder 25">
            <a:extLst>
              <a:ext uri="{FF2B5EF4-FFF2-40B4-BE49-F238E27FC236}">
                <a16:creationId xmlns:a16="http://schemas.microsoft.com/office/drawing/2014/main" id="{E1131D92-0382-469E-A358-A2EC5FDCCF32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9392848" y="3977948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0EBF36-B9CA-4962-B198-27B56B54E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92197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st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74D42A7-FF15-4C9E-9657-33DD5BC539DA}"/>
              </a:ext>
            </a:extLst>
          </p:cNvPr>
          <p:cNvSpPr/>
          <p:nvPr userDrawn="1"/>
        </p:nvSpPr>
        <p:spPr>
          <a:xfrm>
            <a:off x="180000" y="179109"/>
            <a:ext cx="11832000" cy="65139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FA555C0-B108-4047-8AFF-82E05F07344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EAA7C-AE70-48A8-B582-013424EB9C4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095500" y="1992933"/>
            <a:ext cx="9388499" cy="10953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Description Here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98EA298-DD21-4B69-8125-094245EDF71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4213" y="1992934"/>
            <a:ext cx="1095375" cy="1095375"/>
          </a:xfrm>
        </p:spPr>
        <p:txBody>
          <a:bodyPr anchor="ctr"/>
          <a:lstStyle>
            <a:lvl1pPr marL="0" indent="0" algn="ctr">
              <a:buNone/>
              <a:defRPr sz="1050" i="1"/>
            </a:lvl1pPr>
          </a:lstStyle>
          <a:p>
            <a:r>
              <a:rPr lang="en-US" dirty="0"/>
              <a:t>Place</a:t>
            </a:r>
            <a:br>
              <a:rPr lang="en-US" dirty="0"/>
            </a:br>
            <a:r>
              <a:rPr lang="en-US" dirty="0"/>
              <a:t>Your Image / Logo Here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4C93EFCC-1E62-4200-9E96-2476EE2581B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4213" y="3431134"/>
            <a:ext cx="1095375" cy="1095375"/>
          </a:xfrm>
        </p:spPr>
        <p:txBody>
          <a:bodyPr anchor="ctr"/>
          <a:lstStyle>
            <a:lvl1pPr marL="0" indent="0" algn="ctr">
              <a:buNone/>
              <a:defRPr sz="1050" i="1"/>
            </a:lvl1pPr>
          </a:lstStyle>
          <a:p>
            <a:r>
              <a:rPr lang="en-US" dirty="0"/>
              <a:t>Place</a:t>
            </a:r>
            <a:br>
              <a:rPr lang="en-US" dirty="0"/>
            </a:br>
            <a:r>
              <a:rPr lang="en-US" dirty="0"/>
              <a:t>Your Image / Logo Here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8741D874-BD81-4469-AA1C-32517FD7C37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84213" y="4869334"/>
            <a:ext cx="1095375" cy="1095375"/>
          </a:xfrm>
        </p:spPr>
        <p:txBody>
          <a:bodyPr anchor="ctr"/>
          <a:lstStyle>
            <a:lvl1pPr marL="0" indent="0" algn="ctr">
              <a:buNone/>
              <a:defRPr sz="1050" i="1"/>
            </a:lvl1pPr>
          </a:lstStyle>
          <a:p>
            <a:r>
              <a:rPr lang="en-US" dirty="0"/>
              <a:t>Place</a:t>
            </a:r>
            <a:br>
              <a:rPr lang="en-US" dirty="0"/>
            </a:br>
            <a:r>
              <a:rPr lang="en-US" dirty="0"/>
              <a:t>Your Image / Logo Here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FB0B599-DDEF-43E9-A07F-FC328C595BCE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2095500" y="3422739"/>
            <a:ext cx="9388499" cy="10953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Description Here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63FF0857-6431-48DC-BE82-9A93C55CEFB4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2095500" y="4867850"/>
            <a:ext cx="9388499" cy="10953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Description Here</a:t>
            </a:r>
          </a:p>
        </p:txBody>
      </p:sp>
    </p:spTree>
    <p:extLst>
      <p:ext uri="{BB962C8B-B14F-4D97-AF65-F5344CB8AC3E}">
        <p14:creationId xmlns:p14="http://schemas.microsoft.com/office/powerpoint/2010/main" val="2119471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74D42A7-FF15-4C9E-9657-33DD5BC539DA}"/>
              </a:ext>
            </a:extLst>
          </p:cNvPr>
          <p:cNvSpPr/>
          <p:nvPr userDrawn="1"/>
        </p:nvSpPr>
        <p:spPr>
          <a:xfrm>
            <a:off x="180000" y="179109"/>
            <a:ext cx="11832000" cy="65139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FA555C0-B108-4047-8AFF-82E05F07344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EAA7C-AE70-48A8-B582-013424EB9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740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8D39141-3E8E-4545-90DB-291A0E5F139B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6858000"/>
          </a:xfrm>
          <a:solidFill>
            <a:schemeClr val="tx1">
              <a:lumMod val="75000"/>
              <a:lumOff val="25000"/>
            </a:schemeClr>
          </a:solidFill>
        </p:spPr>
        <p:txBody>
          <a:bodyPr lIns="0" tIns="0" rIns="612000" anchor="ctr"/>
          <a:lstStyle>
            <a:lvl1pPr marL="0" indent="0" algn="r">
              <a:lnSpc>
                <a:spcPct val="100000"/>
              </a:lnSpc>
              <a:buNone/>
              <a:defRPr sz="1200" i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0A062-54B3-47F2-9D6A-5BC9575208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0"/>
            <a:ext cx="9672000" cy="6857999"/>
          </a:xfrm>
          <a:solidFill>
            <a:schemeClr val="tx2">
              <a:alpha val="70000"/>
            </a:schemeClr>
          </a:solidFill>
        </p:spPr>
        <p:txBody>
          <a:bodyPr lIns="1116000" rIns="180000" bIns="756000" anchor="ctr"/>
          <a:lstStyle>
            <a:lvl1pPr algn="l">
              <a:lnSpc>
                <a:spcPct val="65000"/>
              </a:lnSpc>
              <a:defRPr sz="88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 </a:t>
            </a:r>
            <a:br>
              <a:rPr lang="en-US" dirty="0"/>
            </a:br>
            <a:r>
              <a:rPr lang="en-US" dirty="0"/>
              <a:t>you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49FD1A9-E34B-4888-90DE-493861AD75C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17700" y="4508500"/>
            <a:ext cx="3314700" cy="330200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Full Name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3452AC72-D893-4C1A-83BD-9930164D893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17700" y="5180023"/>
            <a:ext cx="3314700" cy="205029"/>
          </a:xfrm>
          <a:ln>
            <a:noFill/>
          </a:ln>
        </p:spPr>
        <p:txBody>
          <a:bodyPr anchor="t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Email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D2EEC149-F1BE-4C36-A789-5BF73B40A21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917700" y="5683561"/>
            <a:ext cx="3314700" cy="205029"/>
          </a:xfrm>
          <a:ln>
            <a:noFill/>
          </a:ln>
        </p:spPr>
        <p:txBody>
          <a:bodyPr anchor="t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Phone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ECC256E6-6AE8-4950-838C-BE638FB479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17700" y="4821910"/>
            <a:ext cx="3314700" cy="205029"/>
          </a:xfrm>
        </p:spPr>
        <p:txBody>
          <a:bodyPr anchor="t"/>
          <a:lstStyle>
            <a:lvl1pPr marL="0" indent="0">
              <a:buNone/>
              <a:defRPr sz="1000" i="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POSITION</a:t>
            </a:r>
          </a:p>
        </p:txBody>
      </p:sp>
    </p:spTree>
    <p:extLst>
      <p:ext uri="{BB962C8B-B14F-4D97-AF65-F5344CB8AC3E}">
        <p14:creationId xmlns:p14="http://schemas.microsoft.com/office/powerpoint/2010/main" val="3185791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A5246D-ECE9-473C-953D-D56C3F7B3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D946F0-677D-45B4-83B9-FD3BD3FFC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4000" y="1825625"/>
            <a:ext cx="10800000" cy="4320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5BE21-FA72-48F5-9A53-134902BF63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000" y="6192000"/>
            <a:ext cx="7560000" cy="36000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79B29-5421-49A7-A511-D916B66A88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5764" y="6241764"/>
            <a:ext cx="270474" cy="270474"/>
          </a:xfrm>
          <a:prstGeom prst="ellipse">
            <a:avLst/>
          </a:prstGeom>
          <a:solidFill>
            <a:schemeClr val="accent1"/>
          </a:solidFill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78925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50" r:id="rId12"/>
    <p:sldLayoutId id="214748366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●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47675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accent2"/>
        </a:buClr>
        <a:buFontTx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28650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tx1">
            <a:lumMod val="50000"/>
            <a:lumOff val="50000"/>
          </a:schemeClr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809625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tx1">
            <a:lumMod val="75000"/>
            <a:lumOff val="25000"/>
          </a:schemeClr>
        </a:buClr>
        <a:buSzPct val="80000"/>
        <a:buFont typeface="Courier New" panose="02070309020205020404" pitchFamily="49" charset="0"/>
        <a:buChar char="o"/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990600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sdgs.un.org/goals/goal3" TargetMode="External"/><Relationship Id="rId3" Type="http://schemas.openxmlformats.org/officeDocument/2006/relationships/hyperlink" Target="https://www.mentalhealth.org.uk/explore-mental-health/a-z-topics/stigma-and-discrimination" TargetMode="External"/><Relationship Id="rId7" Type="http://schemas.openxmlformats.org/officeDocument/2006/relationships/hyperlink" Target="https://www.gov.uk/government/publications/health-profile-for-england/chapter-6-social-determinants-of-health" TargetMode="External"/><Relationship Id="rId2" Type="http://schemas.openxmlformats.org/officeDocument/2006/relationships/hyperlink" Target="https://doi.org/10.5502/ijw.v2i3.4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ons.gov.uk/news/news/thehealthindex2020measuringthenationshealth" TargetMode="External"/><Relationship Id="rId5" Type="http://schemas.openxmlformats.org/officeDocument/2006/relationships/hyperlink" Target="https://www.england.nhs.uk/publication/making-every-contact-count-mecc-consensus-statement/" TargetMode="External"/><Relationship Id="rId10" Type="http://schemas.openxmlformats.org/officeDocument/2006/relationships/hyperlink" Target="https://www.who.int/health-topics/sustainable-development-goals" TargetMode="External"/><Relationship Id="rId4" Type="http://schemas.openxmlformats.org/officeDocument/2006/relationships/hyperlink" Target="https://www.longtermplan.nhs.uk/" TargetMode="External"/><Relationship Id="rId9" Type="http://schemas.openxmlformats.org/officeDocument/2006/relationships/hyperlink" Target="https://www.who.int/health-topics/social-determinants-of-heal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Placeholder 27" descr="Woman walking through a door">
            <a:extLst>
              <a:ext uri="{FF2B5EF4-FFF2-40B4-BE49-F238E27FC236}">
                <a16:creationId xmlns:a16="http://schemas.microsoft.com/office/drawing/2014/main" id="{86D7D4AC-BE7B-45B9-AF4A-E2AF1B6C796D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012000" cy="6858000"/>
          </a:xfr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D509E5E-F68C-4F2B-8EC7-43259586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69877" y="0"/>
            <a:ext cx="6058185" cy="6858000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Title:</a:t>
            </a:r>
          </a:p>
          <a:p>
            <a:br>
              <a:rPr lang="en-GB" dirty="0"/>
            </a:br>
            <a:r>
              <a:rPr lang="en-GB" dirty="0"/>
              <a:t>Integrating Health, Wellbeing and Sustainable Development in UK Health and Social Care</a:t>
            </a:r>
          </a:p>
          <a:p>
            <a:endParaRPr lang="en-GB" dirty="0"/>
          </a:p>
          <a:p>
            <a:r>
              <a:rPr lang="en-GB" dirty="0"/>
              <a:t>A focus on mental health, inequality and SDG 3</a:t>
            </a:r>
          </a:p>
          <a:p>
            <a:endParaRPr lang="en-GB" dirty="0"/>
          </a:p>
          <a:p>
            <a:r>
              <a:rPr lang="en-GB" b="1" dirty="0"/>
              <a:t>Name:</a:t>
            </a:r>
            <a:r>
              <a:rPr lang="en-GB" dirty="0"/>
              <a:t> Maria Alexandra </a:t>
            </a:r>
            <a:r>
              <a:rPr lang="en-GB" dirty="0" err="1"/>
              <a:t>Zbranca</a:t>
            </a:r>
            <a:endParaRPr lang="en-GB" dirty="0"/>
          </a:p>
          <a:p>
            <a:br>
              <a:rPr lang="en-GB" dirty="0"/>
            </a:br>
            <a:r>
              <a:rPr lang="en-GB" b="1" dirty="0"/>
              <a:t>Student Number:2241533</a:t>
            </a:r>
          </a:p>
          <a:p>
            <a:br>
              <a:rPr lang="en-GB" dirty="0"/>
            </a:br>
            <a:r>
              <a:rPr lang="en-GB" b="1" dirty="0"/>
              <a:t>Module:</a:t>
            </a:r>
            <a:r>
              <a:rPr lang="en-GB" dirty="0"/>
              <a:t> BMHP6030</a:t>
            </a:r>
          </a:p>
          <a:p>
            <a:br>
              <a:rPr lang="en-GB" dirty="0"/>
            </a:br>
            <a:r>
              <a:rPr lang="en-GB" b="1" dirty="0"/>
              <a:t>Programme:</a:t>
            </a:r>
            <a:r>
              <a:rPr lang="en-GB" dirty="0"/>
              <a:t> BSc (Hons) Health and Social Care</a:t>
            </a:r>
          </a:p>
          <a:p>
            <a:endParaRPr lang="en-GB" dirty="0"/>
          </a:p>
          <a:p>
            <a:r>
              <a:rPr lang="en-GB" b="1" dirty="0"/>
              <a:t>Teacher Name :</a:t>
            </a:r>
            <a:r>
              <a:rPr lang="en-GB" dirty="0"/>
              <a:t>Zakiyyah Ahmed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3FC51DE-D10A-4DE8-A7E3-22FA2E4FC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69877" y="5904087"/>
            <a:ext cx="6058183" cy="45719"/>
          </a:xfrm>
          <a:prstGeom prst="rect">
            <a:avLst/>
          </a:prstGeom>
          <a:solidFill>
            <a:schemeClr val="tx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Slide Number Placeholder 51">
            <a:extLst>
              <a:ext uri="{FF2B5EF4-FFF2-40B4-BE49-F238E27FC236}">
                <a16:creationId xmlns:a16="http://schemas.microsoft.com/office/drawing/2014/main" id="{947A81F6-261F-44F4-B660-7BD323AE29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203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Doctor pointing on a large display">
            <a:extLst>
              <a:ext uri="{FF2B5EF4-FFF2-40B4-BE49-F238E27FC236}">
                <a16:creationId xmlns:a16="http://schemas.microsoft.com/office/drawing/2014/main" id="{8F02F647-7DBC-4618-AFF3-8CED69C5CDE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8D8E648-93B0-47FF-A306-492EFF7FC4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5524" y="0"/>
            <a:ext cx="9736476" cy="6857999"/>
          </a:xfrm>
        </p:spPr>
        <p:txBody>
          <a:bodyPr/>
          <a:lstStyle/>
          <a:p>
            <a:r>
              <a:rPr lang="en-GB" sz="2000" dirty="0">
                <a:latin typeface="+mn-lt"/>
              </a:rPr>
              <a:t>Introduction</a:t>
            </a:r>
            <a:br>
              <a:rPr lang="en-GB" sz="2000" dirty="0">
                <a:latin typeface="+mn-lt"/>
              </a:rPr>
            </a:br>
            <a:br>
              <a:rPr lang="en-GB" sz="2000" dirty="0">
                <a:latin typeface="+mn-lt"/>
              </a:rPr>
            </a:br>
            <a:br>
              <a:rPr lang="en-GB" sz="2000" dirty="0">
                <a:latin typeface="+mn-lt"/>
              </a:rPr>
            </a:br>
            <a:br>
              <a:rPr lang="en-GB" sz="1200" dirty="0">
                <a:latin typeface="+mn-lt"/>
              </a:rPr>
            </a:br>
            <a:r>
              <a:rPr lang="en-GB" sz="2400" b="0" dirty="0">
                <a:latin typeface="+mn-lt"/>
              </a:rPr>
              <a:t>Rising pressure on UK health services</a:t>
            </a:r>
            <a:br>
              <a:rPr lang="en-GB" sz="2400" b="0" dirty="0">
                <a:latin typeface="+mn-lt"/>
              </a:rPr>
            </a:br>
            <a:br>
              <a:rPr lang="en-GB" sz="2400" b="0" dirty="0">
                <a:latin typeface="+mn-lt"/>
              </a:rPr>
            </a:br>
            <a:r>
              <a:rPr lang="en-GB" sz="2400" b="0" dirty="0">
                <a:latin typeface="+mn-lt"/>
              </a:rPr>
              <a:t>Sustainable Development Goals shaping policy</a:t>
            </a:r>
            <a:br>
              <a:rPr lang="en-GB" sz="2400" b="0" dirty="0">
                <a:latin typeface="+mn-lt"/>
              </a:rPr>
            </a:br>
            <a:br>
              <a:rPr lang="en-GB" sz="2400" b="0" dirty="0">
                <a:latin typeface="+mn-lt"/>
              </a:rPr>
            </a:br>
            <a:r>
              <a:rPr lang="en-GB" sz="2400" b="0" dirty="0">
                <a:latin typeface="+mn-lt"/>
              </a:rPr>
              <a:t>Importance of prevention and equity</a:t>
            </a:r>
            <a:br>
              <a:rPr lang="en-GB" sz="2400" b="0" dirty="0">
                <a:latin typeface="+mn-lt"/>
              </a:rPr>
            </a:br>
            <a:br>
              <a:rPr lang="en-GB" sz="2400" b="0" dirty="0">
                <a:latin typeface="+mn-lt"/>
              </a:rPr>
            </a:br>
            <a:r>
              <a:rPr lang="en-GB" sz="2400" b="0" dirty="0">
                <a:latin typeface="+mn-lt"/>
              </a:rPr>
              <a:t>Focus on mental health, inequality and service delivery</a:t>
            </a:r>
            <a:br>
              <a:rPr lang="en-GB" sz="2400" b="0" dirty="0">
                <a:latin typeface="+mn-lt"/>
              </a:rPr>
            </a:br>
            <a:br>
              <a:rPr lang="en-GB" sz="2400" b="0" dirty="0">
                <a:latin typeface="+mn-lt"/>
              </a:rPr>
            </a:br>
            <a:r>
              <a:rPr lang="en-GB" sz="2400" b="0" dirty="0">
                <a:latin typeface="+mn-lt"/>
              </a:rPr>
              <a:t>Outline: theory → policy → case study → evaluation → recommendations</a:t>
            </a:r>
            <a:endParaRPr lang="en-GB" sz="1100" b="0" dirty="0">
              <a:latin typeface="+mn-lt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136CB0-4ED9-43FA-81D5-6D322579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024" y="4896463"/>
            <a:ext cx="2885950" cy="45719"/>
          </a:xfrm>
          <a:prstGeom prst="rect">
            <a:avLst/>
          </a:prstGeom>
          <a:solidFill>
            <a:schemeClr val="tx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593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A32E52-1B70-4F84-B381-E9D9871504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C5BCB2-10CB-87A8-CF5B-3093017A0971}"/>
              </a:ext>
            </a:extLst>
          </p:cNvPr>
          <p:cNvSpPr txBox="1"/>
          <p:nvPr/>
        </p:nvSpPr>
        <p:spPr>
          <a:xfrm>
            <a:off x="785004" y="646981"/>
            <a:ext cx="835683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/>
              <a:t>Health</a:t>
            </a:r>
          </a:p>
          <a:p>
            <a:pPr>
              <a:buNone/>
            </a:pPr>
            <a:br>
              <a:rPr lang="en-GB" dirty="0"/>
            </a:br>
            <a:r>
              <a:rPr lang="en-GB" dirty="0"/>
              <a:t>• Encompasses physical, mental and social functioning, moving beyond a purely medical focus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b="1" dirty="0"/>
              <a:t>Wellbeing</a:t>
            </a:r>
            <a:br>
              <a:rPr lang="en-GB" dirty="0"/>
            </a:br>
            <a:r>
              <a:rPr lang="en-GB" dirty="0"/>
              <a:t>• Combines subjective experiences with objective life circumstances</a:t>
            </a:r>
            <a:br>
              <a:rPr lang="en-GB" dirty="0"/>
            </a:br>
            <a:r>
              <a:rPr lang="en-GB" dirty="0"/>
              <a:t>• Includes quality of life, resilience and functional ability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b="1" dirty="0"/>
              <a:t>Sustainable Development</a:t>
            </a:r>
            <a:br>
              <a:rPr lang="en-GB" dirty="0"/>
            </a:br>
            <a:r>
              <a:rPr lang="en-GB" dirty="0"/>
              <a:t>• A long-term approach to meeting present demands without compromising future capacity</a:t>
            </a:r>
          </a:p>
        </p:txBody>
      </p:sp>
    </p:spTree>
    <p:extLst>
      <p:ext uri="{BB962C8B-B14F-4D97-AF65-F5344CB8AC3E}">
        <p14:creationId xmlns:p14="http://schemas.microsoft.com/office/powerpoint/2010/main" val="1299719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8E1F4A-1BFB-72AD-5340-1E95D92E2C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5EB603-9C5A-935A-100B-96D52C8383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3E81F6-859E-9F88-E313-F884221F1401}"/>
              </a:ext>
            </a:extLst>
          </p:cNvPr>
          <p:cNvSpPr txBox="1"/>
          <p:nvPr/>
        </p:nvSpPr>
        <p:spPr>
          <a:xfrm>
            <a:off x="336430" y="491706"/>
            <a:ext cx="8805413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/>
              <a:t>Models of Health (Comparison)</a:t>
            </a:r>
          </a:p>
          <a:p>
            <a:pPr>
              <a:buNone/>
            </a:pPr>
            <a:endParaRPr lang="en-GB" sz="1800" b="1" dirty="0"/>
          </a:p>
          <a:p>
            <a:pPr>
              <a:buNone/>
            </a:pPr>
            <a:r>
              <a:rPr lang="en-GB" sz="1800" b="1" dirty="0"/>
              <a:t>Biomedical</a:t>
            </a: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Disease-focused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Limited social context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None/>
            </a:pPr>
            <a:r>
              <a:rPr lang="en-GB" sz="1800" b="1" dirty="0"/>
              <a:t>Biopsychosocial</a:t>
            </a: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Integrates social + psychological factors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Supports holistic care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sz="1800" dirty="0"/>
          </a:p>
          <a:p>
            <a:pPr>
              <a:buNone/>
            </a:pPr>
            <a:r>
              <a:rPr lang="en-GB" sz="1800" b="1" dirty="0"/>
              <a:t>Ecological</a:t>
            </a:r>
          </a:p>
          <a:p>
            <a:pPr>
              <a:buNone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Environmental and social systems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Prevention-focused</a:t>
            </a:r>
          </a:p>
          <a:p>
            <a:pPr marL="457200" indent="-457200">
              <a:buFont typeface="+mj-lt"/>
              <a:buAutoNum type="arabicPeriod"/>
            </a:pPr>
            <a:endParaRPr lang="en-GB" sz="1800" dirty="0"/>
          </a:p>
          <a:p>
            <a:pPr>
              <a:buNone/>
            </a:pPr>
            <a:r>
              <a:rPr lang="en-GB" sz="1800" b="1" dirty="0"/>
              <a:t>Holistic</a:t>
            </a: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Whole person approach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Aligns with wellbeing promotion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187909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81E2E-56B4-5A8A-1635-C78F7F12F7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2E2F86-A371-E4C2-2D1C-CFA55DF8B5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8EA963-D260-DE03-AF0F-F1D0CB248D7B}"/>
              </a:ext>
            </a:extLst>
          </p:cNvPr>
          <p:cNvSpPr txBox="1"/>
          <p:nvPr/>
        </p:nvSpPr>
        <p:spPr>
          <a:xfrm>
            <a:off x="1043796" y="319177"/>
            <a:ext cx="8270575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Sustainable Development Goals &amp; SDG3</a:t>
            </a:r>
          </a:p>
          <a:p>
            <a:pPr>
              <a:buNone/>
            </a:pPr>
            <a:endParaRPr lang="en-GB" sz="3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UN framework for global health improvement</a:t>
            </a:r>
          </a:p>
          <a:p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SDG3: ensure healthy lives and promote wellbeing</a:t>
            </a:r>
          </a:p>
          <a:p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UK relevance through NHS and public health policy</a:t>
            </a:r>
          </a:p>
          <a:p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Links to universal health coverage and prevention</a:t>
            </a:r>
          </a:p>
        </p:txBody>
      </p:sp>
    </p:spTree>
    <p:extLst>
      <p:ext uri="{BB962C8B-B14F-4D97-AF65-F5344CB8AC3E}">
        <p14:creationId xmlns:p14="http://schemas.microsoft.com/office/powerpoint/2010/main" val="1380777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AC68AC-B900-1355-195E-00BD5EBD67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2BBC0D-FB7A-25FC-37A0-D8F84578A8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979383-B9B8-11C2-3BA9-C877A8A794F7}"/>
              </a:ext>
            </a:extLst>
          </p:cNvPr>
          <p:cNvSpPr txBox="1"/>
          <p:nvPr/>
        </p:nvSpPr>
        <p:spPr>
          <a:xfrm>
            <a:off x="715992" y="569344"/>
            <a:ext cx="8425851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000" b="1" dirty="0"/>
              <a:t>Social Determinants &amp; Health Inequalities</a:t>
            </a:r>
          </a:p>
          <a:p>
            <a:pPr>
              <a:buNone/>
            </a:pPr>
            <a:endParaRPr lang="en-GB" sz="36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Income, housing, education, employment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Marmot Review: inequality gaps persist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Deprived areas have poorer outcomes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Ethnic disparities in health access</a:t>
            </a:r>
          </a:p>
        </p:txBody>
      </p:sp>
    </p:spTree>
    <p:extLst>
      <p:ext uri="{BB962C8B-B14F-4D97-AF65-F5344CB8AC3E}">
        <p14:creationId xmlns:p14="http://schemas.microsoft.com/office/powerpoint/2010/main" val="1434368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67E2C-FD51-028F-6B29-E7D5035224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792A1C-2966-F514-42E8-BCE2EBCD3A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9AA844-F559-66BD-4CA5-4FB318C9ED32}"/>
              </a:ext>
            </a:extLst>
          </p:cNvPr>
          <p:cNvSpPr txBox="1"/>
          <p:nvPr/>
        </p:nvSpPr>
        <p:spPr>
          <a:xfrm>
            <a:off x="690114" y="629728"/>
            <a:ext cx="8330960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400" b="1" dirty="0"/>
              <a:t>UK Policy: NHS Long Term Plan</a:t>
            </a:r>
          </a:p>
          <a:p>
            <a:pPr>
              <a:buNone/>
            </a:pPr>
            <a:endParaRPr lang="en-GB" sz="44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Prevention-focused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Mental health expansion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Integrated Care Systems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Digital access to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Tackling inequalities</a:t>
            </a:r>
          </a:p>
        </p:txBody>
      </p:sp>
    </p:spTree>
    <p:extLst>
      <p:ext uri="{BB962C8B-B14F-4D97-AF65-F5344CB8AC3E}">
        <p14:creationId xmlns:p14="http://schemas.microsoft.com/office/powerpoint/2010/main" val="1701837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81ADB-B6C2-EF86-5331-8C9CDF6C1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F8B499-4B22-99FE-DD6B-D1007296EA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230498-2AE6-7E08-309B-AB901EACDF1E}"/>
              </a:ext>
            </a:extLst>
          </p:cNvPr>
          <p:cNvSpPr txBox="1"/>
          <p:nvPr/>
        </p:nvSpPr>
        <p:spPr>
          <a:xfrm>
            <a:off x="586596" y="948906"/>
            <a:ext cx="855524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000" b="1" dirty="0"/>
              <a:t>Health Promotion &amp; MECC</a:t>
            </a:r>
          </a:p>
          <a:p>
            <a:pPr>
              <a:buNone/>
            </a:pPr>
            <a:endParaRPr lang="en-GB" sz="40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“Making Every Contact Count”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Brief lifestyle conversations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Supports behaviour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Cost-effective prevention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Long-term sustainability benefits</a:t>
            </a:r>
          </a:p>
        </p:txBody>
      </p:sp>
    </p:spTree>
    <p:extLst>
      <p:ext uri="{BB962C8B-B14F-4D97-AF65-F5344CB8AC3E}">
        <p14:creationId xmlns:p14="http://schemas.microsoft.com/office/powerpoint/2010/main" val="286909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D056F-E804-CBD7-4433-3B41D1D94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5816F6-92B2-CE0C-08EF-565EEBCF76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80BDBC-693C-9A5A-1FB1-3C00EA31B2C0}"/>
              </a:ext>
            </a:extLst>
          </p:cNvPr>
          <p:cNvSpPr txBox="1"/>
          <p:nvPr/>
        </p:nvSpPr>
        <p:spPr>
          <a:xfrm>
            <a:off x="931653" y="879895"/>
            <a:ext cx="821019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Case Study: Change4Life &amp; Mental Wellbeing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Media campaigns influence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Family-focused approach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Supports diet, activity and wellbeing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Health Belief Model: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perceived risk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benefits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barriers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cues to action</a:t>
            </a:r>
          </a:p>
        </p:txBody>
      </p:sp>
    </p:spTree>
    <p:extLst>
      <p:ext uri="{BB962C8B-B14F-4D97-AF65-F5344CB8AC3E}">
        <p14:creationId xmlns:p14="http://schemas.microsoft.com/office/powerpoint/2010/main" val="2060686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895BA8-50D1-941C-257C-4DEDD6CDE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4230B0-5F70-F10F-A56C-311E7BA7A1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5B58A9-2AF3-C0B0-ADF1-18480C6BE744}"/>
              </a:ext>
            </a:extLst>
          </p:cNvPr>
          <p:cNvSpPr txBox="1"/>
          <p:nvPr/>
        </p:nvSpPr>
        <p:spPr>
          <a:xfrm>
            <a:off x="552091" y="422694"/>
            <a:ext cx="8589752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Strategy Evaluation: Mental Health Service Expansion</a:t>
            </a:r>
          </a:p>
          <a:p>
            <a:pPr>
              <a:buNone/>
            </a:pPr>
            <a:r>
              <a:rPr lang="en-GB" sz="3200" b="1" dirty="0"/>
              <a:t>Benefits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Early intervention reduces crisis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Reduces stigma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Holistic treatment</a:t>
            </a:r>
          </a:p>
          <a:p>
            <a:pPr>
              <a:buNone/>
            </a:pPr>
            <a:r>
              <a:rPr lang="en-GB" sz="3200" b="1" dirty="0"/>
              <a:t>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Workforce shortages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Funding constraints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Unequal access regionally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Long waiting times</a:t>
            </a:r>
          </a:p>
        </p:txBody>
      </p:sp>
    </p:spTree>
    <p:extLst>
      <p:ext uri="{BB962C8B-B14F-4D97-AF65-F5344CB8AC3E}">
        <p14:creationId xmlns:p14="http://schemas.microsoft.com/office/powerpoint/2010/main" val="4075829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4E1882-CF85-8E31-BE9A-90C367F3A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F9B054-BDB9-BDC1-F560-ADBAA89CD04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5CCD16-5645-1E1E-8C16-846D4FE77A35}"/>
              </a:ext>
            </a:extLst>
          </p:cNvPr>
          <p:cNvSpPr txBox="1"/>
          <p:nvPr/>
        </p:nvSpPr>
        <p:spPr>
          <a:xfrm>
            <a:off x="957532" y="664234"/>
            <a:ext cx="8184311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400" b="1" dirty="0"/>
              <a:t>Equity &amp; Access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CORE20Plus5 targeting deprived groups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Community outreach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Language-appropriate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Digital exclusion risks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Cultural barriers</a:t>
            </a:r>
          </a:p>
        </p:txBody>
      </p:sp>
    </p:spTree>
    <p:extLst>
      <p:ext uri="{BB962C8B-B14F-4D97-AF65-F5344CB8AC3E}">
        <p14:creationId xmlns:p14="http://schemas.microsoft.com/office/powerpoint/2010/main" val="2297017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0EE8D3-091E-D155-5F72-8A2DCA950E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C61480-8EB7-E89E-3EA7-39A0BB215B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7E313D-109E-57A4-F539-7687A8A77BF3}"/>
              </a:ext>
            </a:extLst>
          </p:cNvPr>
          <p:cNvSpPr txBox="1"/>
          <p:nvPr/>
        </p:nvSpPr>
        <p:spPr>
          <a:xfrm>
            <a:off x="862642" y="674400"/>
            <a:ext cx="8089420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400" b="1" dirty="0"/>
              <a:t>Recommendations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Expand community-based mental health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Workforce recruitment and retention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Upstream prevention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Strengthen digital inclusion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Target deprived communities</a:t>
            </a:r>
          </a:p>
        </p:txBody>
      </p:sp>
    </p:spTree>
    <p:extLst>
      <p:ext uri="{BB962C8B-B14F-4D97-AF65-F5344CB8AC3E}">
        <p14:creationId xmlns:p14="http://schemas.microsoft.com/office/powerpoint/2010/main" val="22668008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F1E0A-2F6C-5658-9300-747C28C90C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3405FB-DE6D-32F6-CB9B-0F85EA7E1E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FFC205-ABC3-D01F-AA1C-F276F3820344}"/>
              </a:ext>
            </a:extLst>
          </p:cNvPr>
          <p:cNvSpPr txBox="1"/>
          <p:nvPr/>
        </p:nvSpPr>
        <p:spPr>
          <a:xfrm>
            <a:off x="741872" y="983411"/>
            <a:ext cx="839997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000" b="1" dirty="0"/>
              <a:t>Conclusion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Integration of health, wellbeing and SD is central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SDG3 embedded in UK policy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Progress evident but uneven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Prevention and equity remain essential</a:t>
            </a:r>
          </a:p>
        </p:txBody>
      </p:sp>
    </p:spTree>
    <p:extLst>
      <p:ext uri="{BB962C8B-B14F-4D97-AF65-F5344CB8AC3E}">
        <p14:creationId xmlns:p14="http://schemas.microsoft.com/office/powerpoint/2010/main" val="23941618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880D88-43A3-B6D3-15C2-7B7161492A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C89100-28CB-7FDD-1382-664860B459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8F5B39-8D56-6D2D-1A5B-F3463B9ABFE6}"/>
              </a:ext>
            </a:extLst>
          </p:cNvPr>
          <p:cNvSpPr txBox="1"/>
          <p:nvPr/>
        </p:nvSpPr>
        <p:spPr>
          <a:xfrm>
            <a:off x="595223" y="198408"/>
            <a:ext cx="8643668" cy="6524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100" dirty="0"/>
              <a:t>REFERENCES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Brennen, J.S., Simon, F.M., Howard, P.N. and Nielsen, R.K. (2020) ‘Types, sources, and claims of COVID-19 misinformation’, </a:t>
            </a:r>
            <a:r>
              <a:rPr lang="en-GB" sz="1100" i="1" dirty="0"/>
              <a:t>Reuters Institute</a:t>
            </a:r>
            <a:r>
              <a:rPr lang="en-GB" sz="1100" dirty="0"/>
              <a:t>. Available at: https://www.oii.ox.ac.uk/research/projects/covid-19-misinformation/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Dodge, R., Daly, A.P., Huyton, J. and Sanders, L.D. (2012) ‘The challenge of defining wellbeing’, </a:t>
            </a:r>
            <a:r>
              <a:rPr lang="en-GB" sz="1100" i="1" dirty="0"/>
              <a:t>International Journal of Wellbeing</a:t>
            </a:r>
            <a:r>
              <a:rPr lang="en-GB" sz="1100" dirty="0"/>
              <a:t>, 2(3), pp. 222–235. </a:t>
            </a:r>
            <a:r>
              <a:rPr lang="en-GB" sz="1100" dirty="0">
                <a:hlinkClick r:id="rId2"/>
              </a:rPr>
              <a:t>https://doi.org/10.5502/ijw.v2i3.4</a:t>
            </a:r>
            <a:endParaRPr lang="en-GB" sz="1100" dirty="0"/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Engel, G.L. (1977) ‘The need for a new medical model: A challenge for biomedicine’, </a:t>
            </a:r>
            <a:r>
              <a:rPr lang="en-GB" sz="1100" i="1" dirty="0"/>
              <a:t>Science</a:t>
            </a:r>
            <a:r>
              <a:rPr lang="en-GB" sz="1100" dirty="0"/>
              <a:t>, 196(4286), pp. 129–136.</a:t>
            </a:r>
          </a:p>
          <a:p>
            <a:pPr>
              <a:buNone/>
            </a:pPr>
            <a:r>
              <a:rPr lang="en-GB" sz="1100" dirty="0"/>
              <a:t>Marmot, M., Allen, J., Boyce, T., Goldblatt, P. and Morrison, J. (2020) </a:t>
            </a:r>
            <a:r>
              <a:rPr lang="en-GB" sz="1100" i="1" dirty="0"/>
              <a:t>Health equity in England: The Marmot Review 10 years on</a:t>
            </a:r>
            <a:r>
              <a:rPr lang="en-GB" sz="1100" dirty="0"/>
              <a:t>. London: Institute of Health Equity.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Mental Health Foundation (2023) </a:t>
            </a:r>
            <a:r>
              <a:rPr lang="en-GB" sz="1100" i="1" dirty="0"/>
              <a:t>Stigma and discrimination in the UK</a:t>
            </a:r>
            <a:r>
              <a:rPr lang="en-GB" sz="1100" dirty="0"/>
              <a:t>. Available at: </a:t>
            </a:r>
            <a:r>
              <a:rPr lang="en-GB" sz="1100" dirty="0">
                <a:hlinkClick r:id="rId3"/>
              </a:rPr>
              <a:t>https://www.mentalhealth.org.uk/explore-mental-health/a-z-topics/stigma-and-discrimination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NHS England (2019) </a:t>
            </a:r>
            <a:r>
              <a:rPr lang="en-GB" sz="1100" i="1" dirty="0"/>
              <a:t>The NHS Long Term Plan</a:t>
            </a:r>
            <a:r>
              <a:rPr lang="en-GB" sz="1100" dirty="0"/>
              <a:t>. Available at: </a:t>
            </a:r>
            <a:r>
              <a:rPr lang="en-GB" sz="1100" dirty="0">
                <a:hlinkClick r:id="rId4"/>
              </a:rPr>
              <a:t>https://www.longtermplan.nhs.uk/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NHS England (2017) </a:t>
            </a:r>
            <a:r>
              <a:rPr lang="en-GB" sz="1100" i="1" dirty="0"/>
              <a:t>Making Every Contact Count (MECC): Consensus statement</a:t>
            </a:r>
            <a:r>
              <a:rPr lang="en-GB" sz="1100" dirty="0"/>
              <a:t>. Available at: </a:t>
            </a:r>
            <a:r>
              <a:rPr lang="en-GB" sz="1100" dirty="0">
                <a:hlinkClick r:id="rId5"/>
              </a:rPr>
              <a:t>https://www.england.nhs.uk/publication/making-every-contact-count-mecc-consensus-statement/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Office for National Statistics (2020) </a:t>
            </a:r>
            <a:r>
              <a:rPr lang="en-GB" sz="1100" i="1" dirty="0"/>
              <a:t>Measuring the nation’s health: Health Index 2020</a:t>
            </a:r>
            <a:r>
              <a:rPr lang="en-GB" sz="1100" dirty="0"/>
              <a:t>. Available at: </a:t>
            </a:r>
            <a:r>
              <a:rPr lang="en-GB" sz="1100" dirty="0">
                <a:hlinkClick r:id="rId6"/>
              </a:rPr>
              <a:t>https://www.ons.gov.uk/news/news/thehealthindex2020measuringthenationshealth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Public Health England (2018) </a:t>
            </a:r>
            <a:r>
              <a:rPr lang="en-GB" sz="1100" i="1" dirty="0"/>
              <a:t>Health profile for England: Chapter 6 – Social determinants of health</a:t>
            </a:r>
            <a:r>
              <a:rPr lang="en-GB" sz="1100" dirty="0"/>
              <a:t>. Available at: </a:t>
            </a:r>
            <a:r>
              <a:rPr lang="en-GB" sz="1100" dirty="0">
                <a:hlinkClick r:id="rId7"/>
              </a:rPr>
              <a:t>https://www.gov.uk/government/publications/health-profile-for-england/chapter-6-social-determinants-of-health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United Nations (2023) </a:t>
            </a:r>
            <a:r>
              <a:rPr lang="en-GB" sz="1100" i="1" dirty="0"/>
              <a:t>Sustainable Development Goal 3: Good health and well-being</a:t>
            </a:r>
            <a:r>
              <a:rPr lang="en-GB" sz="1100" dirty="0"/>
              <a:t>. Available at: </a:t>
            </a:r>
            <a:r>
              <a:rPr lang="en-GB" sz="1100" dirty="0">
                <a:hlinkClick r:id="rId8"/>
              </a:rPr>
              <a:t>https://sdgs.un.org/goals/goal3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World Commission on Environment and Development (1987) </a:t>
            </a:r>
            <a:r>
              <a:rPr lang="en-GB" sz="1100" i="1" dirty="0"/>
              <a:t>Our common future</a:t>
            </a:r>
            <a:r>
              <a:rPr lang="en-GB" sz="1100" dirty="0"/>
              <a:t>. Oxford: Oxford University Press.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World Health Organization (1948) </a:t>
            </a:r>
            <a:r>
              <a:rPr lang="en-GB" sz="1100" i="1" dirty="0"/>
              <a:t>Constitution of the World Health Organization</a:t>
            </a:r>
            <a:r>
              <a:rPr lang="en-GB" sz="1100" dirty="0"/>
              <a:t>. Geneva: WHO.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World Health Organization (2021) </a:t>
            </a:r>
            <a:r>
              <a:rPr lang="en-GB" sz="1100" i="1" dirty="0"/>
              <a:t>Social determinants of health</a:t>
            </a:r>
            <a:r>
              <a:rPr lang="en-GB" sz="1100" dirty="0"/>
              <a:t>. Available at: </a:t>
            </a:r>
            <a:r>
              <a:rPr lang="en-GB" sz="1100" dirty="0">
                <a:hlinkClick r:id="rId9"/>
              </a:rPr>
              <a:t>https://www.who.int/health-topics/social-determinants-of-health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World Health Organization (2022) </a:t>
            </a:r>
            <a:r>
              <a:rPr lang="en-GB" sz="1100" i="1" dirty="0"/>
              <a:t>Health in the Sustainable Development Goals</a:t>
            </a:r>
            <a:r>
              <a:rPr lang="en-GB" sz="1100" dirty="0"/>
              <a:t>. Available at: </a:t>
            </a:r>
            <a:r>
              <a:rPr lang="en-GB" sz="1100" dirty="0">
                <a:hlinkClick r:id="rId10"/>
              </a:rPr>
              <a:t>https://www.who.int/health-topics/sustainable-development-goals</a:t>
            </a:r>
            <a:r>
              <a:rPr lang="en-GB" sz="1100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531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S Healthcare Pitch">
      <a:dk1>
        <a:sysClr val="windowText" lastClr="000000"/>
      </a:dk1>
      <a:lt1>
        <a:sysClr val="window" lastClr="FFFFFF"/>
      </a:lt1>
      <a:dk2>
        <a:srgbClr val="00292E"/>
      </a:dk2>
      <a:lt2>
        <a:srgbClr val="64B2C1"/>
      </a:lt2>
      <a:accent1>
        <a:srgbClr val="F0CDA1"/>
      </a:accent1>
      <a:accent2>
        <a:srgbClr val="107082"/>
      </a:accent2>
      <a:accent3>
        <a:srgbClr val="054854"/>
      </a:accent3>
      <a:accent4>
        <a:srgbClr val="00AEEF"/>
      </a:accent4>
      <a:accent5>
        <a:srgbClr val="F99927"/>
      </a:accent5>
      <a:accent6>
        <a:srgbClr val="EC7216"/>
      </a:accent6>
      <a:hlink>
        <a:srgbClr val="000000"/>
      </a:hlink>
      <a:folHlink>
        <a:srgbClr val="000000"/>
      </a:folHlink>
    </a:clrScheme>
    <a:fontScheme name="MS Healthcare Pitch">
      <a:majorFont>
        <a:latin typeface="Gill Sans MT"/>
        <a:ea typeface=""/>
        <a:cs typeface=""/>
      </a:majorFont>
      <a:minorFont>
        <a:latin typeface="Arial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tx2"/>
            </a:gs>
            <a:gs pos="100000">
              <a:schemeClr val="accent2"/>
            </a:gs>
          </a:gsLst>
          <a:lin ang="14400000" scaled="0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SMB Healthcare Pitch Deck SB_v3" id="{F20654C3-30CB-4A23-AE37-CA3918CCFD51}" vid="{71C4247B-9648-406B-9B0E-E7124027980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F4BDB64-2AF8-42D4-96C8-B6B6F098993C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0C66BDC7-24D2-4343-8D41-18F9C23F860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33BAED8-F9E7-4D41-86E9-333473F909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Healthcare office pitch deck</Template>
  <TotalTime>47</TotalTime>
  <Words>892</Words>
  <Application>Microsoft Office PowerPoint</Application>
  <PresentationFormat>Widescreen</PresentationFormat>
  <Paragraphs>144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Arial </vt:lpstr>
      <vt:lpstr>Calibri</vt:lpstr>
      <vt:lpstr>Courier New</vt:lpstr>
      <vt:lpstr>Gill Sans MT</vt:lpstr>
      <vt:lpstr>Office Theme</vt:lpstr>
      <vt:lpstr>PowerPoint Presentation</vt:lpstr>
      <vt:lpstr>Introduction    Rising pressure on UK health services  Sustainable Development Goals shaping policy  Importance of prevention and equity  Focus on mental health, inequality and service delivery  Outline: theory → policy → case study → evaluation → recommendations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nedelcu</dc:creator>
  <cp:lastModifiedBy>vasile nedelcu</cp:lastModifiedBy>
  <cp:revision>1</cp:revision>
  <dcterms:created xsi:type="dcterms:W3CDTF">2026-01-25T13:28:03Z</dcterms:created>
  <dcterms:modified xsi:type="dcterms:W3CDTF">2026-02-08T10:57:23Z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