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59" d="100"/>
          <a:sy n="59" d="100"/>
        </p:scale>
        <p:origin x="964"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F1972-4250-4030-9959-031A5DBDEB6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F813C7B-17F3-4CA4-AA36-7D2FEFD3833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31E7831-1CDF-47E1-8C1B-1B2EEE52C110}"/>
              </a:ext>
            </a:extLst>
          </p:cNvPr>
          <p:cNvSpPr>
            <a:spLocks noGrp="1"/>
          </p:cNvSpPr>
          <p:nvPr>
            <p:ph type="dt" sz="half" idx="10"/>
          </p:nvPr>
        </p:nvSpPr>
        <p:spPr/>
        <p:txBody>
          <a:bodyPr/>
          <a:lstStyle/>
          <a:p>
            <a:fld id="{1C752F06-F287-42B7-A9FF-B5F0A56465DD}" type="datetimeFigureOut">
              <a:rPr lang="en-GB" smtClean="0"/>
              <a:t>04/03/2022</a:t>
            </a:fld>
            <a:endParaRPr lang="en-GB"/>
          </a:p>
        </p:txBody>
      </p:sp>
      <p:sp>
        <p:nvSpPr>
          <p:cNvPr id="5" name="Footer Placeholder 4">
            <a:extLst>
              <a:ext uri="{FF2B5EF4-FFF2-40B4-BE49-F238E27FC236}">
                <a16:creationId xmlns:a16="http://schemas.microsoft.com/office/drawing/2014/main" id="{78C2B444-E12E-4B6A-BE02-B417041B33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B041CA-FA45-4215-9EED-AD6A47FFFDD3}"/>
              </a:ext>
            </a:extLst>
          </p:cNvPr>
          <p:cNvSpPr>
            <a:spLocks noGrp="1"/>
          </p:cNvSpPr>
          <p:nvPr>
            <p:ph type="sldNum" sz="quarter" idx="12"/>
          </p:nvPr>
        </p:nvSpPr>
        <p:spPr/>
        <p:txBody>
          <a:bodyPr/>
          <a:lstStyle/>
          <a:p>
            <a:fld id="{FBD1923B-497C-4DF0-A2E2-E12B2269C0B3}" type="slidenum">
              <a:rPr lang="en-GB" smtClean="0"/>
              <a:t>‹#›</a:t>
            </a:fld>
            <a:endParaRPr lang="en-GB"/>
          </a:p>
        </p:txBody>
      </p:sp>
    </p:spTree>
    <p:extLst>
      <p:ext uri="{BB962C8B-B14F-4D97-AF65-F5344CB8AC3E}">
        <p14:creationId xmlns:p14="http://schemas.microsoft.com/office/powerpoint/2010/main" val="27395131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682E7-4992-46A5-A41D-030621B5A5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9A75111-155E-4E13-A525-BFAD39E30F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F80364-91B6-4F5A-8F3B-0285797EDEAF}"/>
              </a:ext>
            </a:extLst>
          </p:cNvPr>
          <p:cNvSpPr>
            <a:spLocks noGrp="1"/>
          </p:cNvSpPr>
          <p:nvPr>
            <p:ph type="dt" sz="half" idx="10"/>
          </p:nvPr>
        </p:nvSpPr>
        <p:spPr/>
        <p:txBody>
          <a:bodyPr/>
          <a:lstStyle/>
          <a:p>
            <a:fld id="{1C752F06-F287-42B7-A9FF-B5F0A56465DD}" type="datetimeFigureOut">
              <a:rPr lang="en-GB" smtClean="0"/>
              <a:t>04/03/2022</a:t>
            </a:fld>
            <a:endParaRPr lang="en-GB"/>
          </a:p>
        </p:txBody>
      </p:sp>
      <p:sp>
        <p:nvSpPr>
          <p:cNvPr id="5" name="Footer Placeholder 4">
            <a:extLst>
              <a:ext uri="{FF2B5EF4-FFF2-40B4-BE49-F238E27FC236}">
                <a16:creationId xmlns:a16="http://schemas.microsoft.com/office/drawing/2014/main" id="{65E6B504-A107-4EEB-8839-0844EDE5C0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C3F683-440E-406F-848C-28E0A9FEEF08}"/>
              </a:ext>
            </a:extLst>
          </p:cNvPr>
          <p:cNvSpPr>
            <a:spLocks noGrp="1"/>
          </p:cNvSpPr>
          <p:nvPr>
            <p:ph type="sldNum" sz="quarter" idx="12"/>
          </p:nvPr>
        </p:nvSpPr>
        <p:spPr/>
        <p:txBody>
          <a:bodyPr/>
          <a:lstStyle/>
          <a:p>
            <a:fld id="{FBD1923B-497C-4DF0-A2E2-E12B2269C0B3}" type="slidenum">
              <a:rPr lang="en-GB" smtClean="0"/>
              <a:t>‹#›</a:t>
            </a:fld>
            <a:endParaRPr lang="en-GB"/>
          </a:p>
        </p:txBody>
      </p:sp>
    </p:spTree>
    <p:extLst>
      <p:ext uri="{BB962C8B-B14F-4D97-AF65-F5344CB8AC3E}">
        <p14:creationId xmlns:p14="http://schemas.microsoft.com/office/powerpoint/2010/main" val="37174816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904B6-B333-4623-8780-2391A3B2649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E9A53C6-90BC-4613-AA4A-F0A958F59AA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8C147EA-7960-4B57-A576-AA6C76C7017C}"/>
              </a:ext>
            </a:extLst>
          </p:cNvPr>
          <p:cNvSpPr>
            <a:spLocks noGrp="1"/>
          </p:cNvSpPr>
          <p:nvPr>
            <p:ph type="dt" sz="half" idx="10"/>
          </p:nvPr>
        </p:nvSpPr>
        <p:spPr/>
        <p:txBody>
          <a:bodyPr/>
          <a:lstStyle/>
          <a:p>
            <a:fld id="{1C752F06-F287-42B7-A9FF-B5F0A56465DD}" type="datetimeFigureOut">
              <a:rPr lang="en-GB" smtClean="0"/>
              <a:t>04/03/2022</a:t>
            </a:fld>
            <a:endParaRPr lang="en-GB"/>
          </a:p>
        </p:txBody>
      </p:sp>
      <p:sp>
        <p:nvSpPr>
          <p:cNvPr id="5" name="Footer Placeholder 4">
            <a:extLst>
              <a:ext uri="{FF2B5EF4-FFF2-40B4-BE49-F238E27FC236}">
                <a16:creationId xmlns:a16="http://schemas.microsoft.com/office/drawing/2014/main" id="{8913D861-DD99-4ADC-82B6-C05F1F3401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FA6AC2-B555-48A6-A23F-8A3AE5525797}"/>
              </a:ext>
            </a:extLst>
          </p:cNvPr>
          <p:cNvSpPr>
            <a:spLocks noGrp="1"/>
          </p:cNvSpPr>
          <p:nvPr>
            <p:ph type="sldNum" sz="quarter" idx="12"/>
          </p:nvPr>
        </p:nvSpPr>
        <p:spPr/>
        <p:txBody>
          <a:bodyPr/>
          <a:lstStyle/>
          <a:p>
            <a:fld id="{FBD1923B-497C-4DF0-A2E2-E12B2269C0B3}" type="slidenum">
              <a:rPr lang="en-GB" smtClean="0"/>
              <a:t>‹#›</a:t>
            </a:fld>
            <a:endParaRPr lang="en-GB"/>
          </a:p>
        </p:txBody>
      </p:sp>
    </p:spTree>
    <p:extLst>
      <p:ext uri="{BB962C8B-B14F-4D97-AF65-F5344CB8AC3E}">
        <p14:creationId xmlns:p14="http://schemas.microsoft.com/office/powerpoint/2010/main" val="2985068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FCD23-361B-4EEA-990F-9CBCB54C8DE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7038FF-1BB7-4BD2-8B69-EAB280CE45D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109F86A-0135-4C44-A5F8-5011BDE00E6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45B0D9D-B3CC-487D-B556-9850FBB702B7}"/>
              </a:ext>
            </a:extLst>
          </p:cNvPr>
          <p:cNvSpPr>
            <a:spLocks noGrp="1"/>
          </p:cNvSpPr>
          <p:nvPr>
            <p:ph type="dt" sz="half" idx="10"/>
          </p:nvPr>
        </p:nvSpPr>
        <p:spPr/>
        <p:txBody>
          <a:bodyPr/>
          <a:lstStyle/>
          <a:p>
            <a:fld id="{1C752F06-F287-42B7-A9FF-B5F0A56465DD}" type="datetimeFigureOut">
              <a:rPr lang="en-GB" smtClean="0"/>
              <a:t>04/03/2022</a:t>
            </a:fld>
            <a:endParaRPr lang="en-GB"/>
          </a:p>
        </p:txBody>
      </p:sp>
      <p:sp>
        <p:nvSpPr>
          <p:cNvPr id="6" name="Footer Placeholder 5">
            <a:extLst>
              <a:ext uri="{FF2B5EF4-FFF2-40B4-BE49-F238E27FC236}">
                <a16:creationId xmlns:a16="http://schemas.microsoft.com/office/drawing/2014/main" id="{49CB1B75-81D6-4F3C-96DD-9F71A51B8A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8CBCAE-18D1-4BA7-9C70-6A835116F722}"/>
              </a:ext>
            </a:extLst>
          </p:cNvPr>
          <p:cNvSpPr>
            <a:spLocks noGrp="1"/>
          </p:cNvSpPr>
          <p:nvPr>
            <p:ph type="sldNum" sz="quarter" idx="12"/>
          </p:nvPr>
        </p:nvSpPr>
        <p:spPr/>
        <p:txBody>
          <a:bodyPr/>
          <a:lstStyle/>
          <a:p>
            <a:fld id="{FBD1923B-497C-4DF0-A2E2-E12B2269C0B3}" type="slidenum">
              <a:rPr lang="en-GB" smtClean="0"/>
              <a:t>‹#›</a:t>
            </a:fld>
            <a:endParaRPr lang="en-GB"/>
          </a:p>
        </p:txBody>
      </p:sp>
    </p:spTree>
    <p:extLst>
      <p:ext uri="{BB962C8B-B14F-4D97-AF65-F5344CB8AC3E}">
        <p14:creationId xmlns:p14="http://schemas.microsoft.com/office/powerpoint/2010/main" val="3268577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FE7E4-8D32-4CF7-989F-94E6502C6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5C63AB-3994-4CC7-8772-0C769CC33C8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59FA705-90A9-4B7E-BAB5-FFE6268F70B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31D4C04-B9C2-4AF4-A16D-3AD151150E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A38586-9575-469D-8D5D-FFB4B3DDC97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79245B3-4B36-4DAD-803E-0C30589740CD}"/>
              </a:ext>
            </a:extLst>
          </p:cNvPr>
          <p:cNvSpPr>
            <a:spLocks noGrp="1"/>
          </p:cNvSpPr>
          <p:nvPr>
            <p:ph type="dt" sz="half" idx="10"/>
          </p:nvPr>
        </p:nvSpPr>
        <p:spPr/>
        <p:txBody>
          <a:bodyPr/>
          <a:lstStyle/>
          <a:p>
            <a:fld id="{1C752F06-F287-42B7-A9FF-B5F0A56465DD}" type="datetimeFigureOut">
              <a:rPr lang="en-GB" smtClean="0"/>
              <a:t>04/03/2022</a:t>
            </a:fld>
            <a:endParaRPr lang="en-GB"/>
          </a:p>
        </p:txBody>
      </p:sp>
      <p:sp>
        <p:nvSpPr>
          <p:cNvPr id="8" name="Footer Placeholder 7">
            <a:extLst>
              <a:ext uri="{FF2B5EF4-FFF2-40B4-BE49-F238E27FC236}">
                <a16:creationId xmlns:a16="http://schemas.microsoft.com/office/drawing/2014/main" id="{F5A7B251-5D99-43A0-BC74-5EBFA98CC20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F91FDDA-4681-401F-8807-38640F3A68B1}"/>
              </a:ext>
            </a:extLst>
          </p:cNvPr>
          <p:cNvSpPr>
            <a:spLocks noGrp="1"/>
          </p:cNvSpPr>
          <p:nvPr>
            <p:ph type="sldNum" sz="quarter" idx="12"/>
          </p:nvPr>
        </p:nvSpPr>
        <p:spPr/>
        <p:txBody>
          <a:bodyPr/>
          <a:lstStyle/>
          <a:p>
            <a:fld id="{FBD1923B-497C-4DF0-A2E2-E12B2269C0B3}" type="slidenum">
              <a:rPr lang="en-GB" smtClean="0"/>
              <a:t>‹#›</a:t>
            </a:fld>
            <a:endParaRPr lang="en-GB"/>
          </a:p>
        </p:txBody>
      </p:sp>
    </p:spTree>
    <p:extLst>
      <p:ext uri="{BB962C8B-B14F-4D97-AF65-F5344CB8AC3E}">
        <p14:creationId xmlns:p14="http://schemas.microsoft.com/office/powerpoint/2010/main" val="35438726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FD1DE-6FC4-45C8-8BBA-4F537EEC0A3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945E538-4881-4DF1-BE53-9F5525E18B8B}"/>
              </a:ext>
            </a:extLst>
          </p:cNvPr>
          <p:cNvSpPr>
            <a:spLocks noGrp="1"/>
          </p:cNvSpPr>
          <p:nvPr>
            <p:ph type="dt" sz="half" idx="10"/>
          </p:nvPr>
        </p:nvSpPr>
        <p:spPr/>
        <p:txBody>
          <a:bodyPr/>
          <a:lstStyle/>
          <a:p>
            <a:fld id="{1C752F06-F287-42B7-A9FF-B5F0A56465DD}" type="datetimeFigureOut">
              <a:rPr lang="en-GB" smtClean="0"/>
              <a:t>04/03/2022</a:t>
            </a:fld>
            <a:endParaRPr lang="en-GB"/>
          </a:p>
        </p:txBody>
      </p:sp>
      <p:sp>
        <p:nvSpPr>
          <p:cNvPr id="4" name="Footer Placeholder 3">
            <a:extLst>
              <a:ext uri="{FF2B5EF4-FFF2-40B4-BE49-F238E27FC236}">
                <a16:creationId xmlns:a16="http://schemas.microsoft.com/office/drawing/2014/main" id="{21D1DAA7-215D-43A9-A90A-8B11713A840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F401691-C728-4176-A0DE-7BF18112ABD1}"/>
              </a:ext>
            </a:extLst>
          </p:cNvPr>
          <p:cNvSpPr>
            <a:spLocks noGrp="1"/>
          </p:cNvSpPr>
          <p:nvPr>
            <p:ph type="sldNum" sz="quarter" idx="12"/>
          </p:nvPr>
        </p:nvSpPr>
        <p:spPr/>
        <p:txBody>
          <a:bodyPr/>
          <a:lstStyle/>
          <a:p>
            <a:fld id="{FBD1923B-497C-4DF0-A2E2-E12B2269C0B3}" type="slidenum">
              <a:rPr lang="en-GB" smtClean="0"/>
              <a:t>‹#›</a:t>
            </a:fld>
            <a:endParaRPr lang="en-GB"/>
          </a:p>
        </p:txBody>
      </p:sp>
    </p:spTree>
    <p:extLst>
      <p:ext uri="{BB962C8B-B14F-4D97-AF65-F5344CB8AC3E}">
        <p14:creationId xmlns:p14="http://schemas.microsoft.com/office/powerpoint/2010/main" val="14456369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560213A-9B76-43B2-ABBB-69CB715175FC}"/>
              </a:ext>
            </a:extLst>
          </p:cNvPr>
          <p:cNvSpPr>
            <a:spLocks noGrp="1"/>
          </p:cNvSpPr>
          <p:nvPr>
            <p:ph type="dt" sz="half" idx="10"/>
          </p:nvPr>
        </p:nvSpPr>
        <p:spPr/>
        <p:txBody>
          <a:bodyPr/>
          <a:lstStyle/>
          <a:p>
            <a:fld id="{1C752F06-F287-42B7-A9FF-B5F0A56465DD}" type="datetimeFigureOut">
              <a:rPr lang="en-GB" smtClean="0"/>
              <a:t>04/03/2022</a:t>
            </a:fld>
            <a:endParaRPr lang="en-GB"/>
          </a:p>
        </p:txBody>
      </p:sp>
      <p:sp>
        <p:nvSpPr>
          <p:cNvPr id="3" name="Footer Placeholder 2">
            <a:extLst>
              <a:ext uri="{FF2B5EF4-FFF2-40B4-BE49-F238E27FC236}">
                <a16:creationId xmlns:a16="http://schemas.microsoft.com/office/drawing/2014/main" id="{FBBA1E3B-34E8-4D55-965B-5E68DAABBB3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3D5709F-800F-4E11-87C4-D04194FC253C}"/>
              </a:ext>
            </a:extLst>
          </p:cNvPr>
          <p:cNvSpPr>
            <a:spLocks noGrp="1"/>
          </p:cNvSpPr>
          <p:nvPr>
            <p:ph type="sldNum" sz="quarter" idx="12"/>
          </p:nvPr>
        </p:nvSpPr>
        <p:spPr/>
        <p:txBody>
          <a:bodyPr/>
          <a:lstStyle/>
          <a:p>
            <a:fld id="{FBD1923B-497C-4DF0-A2E2-E12B2269C0B3}" type="slidenum">
              <a:rPr lang="en-GB" smtClean="0"/>
              <a:t>‹#›</a:t>
            </a:fld>
            <a:endParaRPr lang="en-GB"/>
          </a:p>
        </p:txBody>
      </p:sp>
    </p:spTree>
    <p:extLst>
      <p:ext uri="{BB962C8B-B14F-4D97-AF65-F5344CB8AC3E}">
        <p14:creationId xmlns:p14="http://schemas.microsoft.com/office/powerpoint/2010/main" val="29226632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357ED-8A6B-49D0-840B-AB1C9EBCEA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61C9BD-E342-4CAA-90C2-4CCD6711D42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504A5D2-8F01-4520-B200-0F533887F5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4AB0FE-18F7-4A06-9B2B-2107A47294BF}"/>
              </a:ext>
            </a:extLst>
          </p:cNvPr>
          <p:cNvSpPr>
            <a:spLocks noGrp="1"/>
          </p:cNvSpPr>
          <p:nvPr>
            <p:ph type="dt" sz="half" idx="10"/>
          </p:nvPr>
        </p:nvSpPr>
        <p:spPr/>
        <p:txBody>
          <a:bodyPr/>
          <a:lstStyle/>
          <a:p>
            <a:fld id="{1C752F06-F287-42B7-A9FF-B5F0A56465DD}" type="datetimeFigureOut">
              <a:rPr lang="en-GB" smtClean="0"/>
              <a:t>04/03/2022</a:t>
            </a:fld>
            <a:endParaRPr lang="en-GB"/>
          </a:p>
        </p:txBody>
      </p:sp>
      <p:sp>
        <p:nvSpPr>
          <p:cNvPr id="6" name="Footer Placeholder 5">
            <a:extLst>
              <a:ext uri="{FF2B5EF4-FFF2-40B4-BE49-F238E27FC236}">
                <a16:creationId xmlns:a16="http://schemas.microsoft.com/office/drawing/2014/main" id="{28494D4F-F688-43CE-B8C4-EBD8C1BDAF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60A1DD-4CA6-4DFA-9D4C-C1B23D87F596}"/>
              </a:ext>
            </a:extLst>
          </p:cNvPr>
          <p:cNvSpPr>
            <a:spLocks noGrp="1"/>
          </p:cNvSpPr>
          <p:nvPr>
            <p:ph type="sldNum" sz="quarter" idx="12"/>
          </p:nvPr>
        </p:nvSpPr>
        <p:spPr/>
        <p:txBody>
          <a:bodyPr/>
          <a:lstStyle/>
          <a:p>
            <a:fld id="{FBD1923B-497C-4DF0-A2E2-E12B2269C0B3}" type="slidenum">
              <a:rPr lang="en-GB" smtClean="0"/>
              <a:t>‹#›</a:t>
            </a:fld>
            <a:endParaRPr lang="en-GB"/>
          </a:p>
        </p:txBody>
      </p:sp>
    </p:spTree>
    <p:extLst>
      <p:ext uri="{BB962C8B-B14F-4D97-AF65-F5344CB8AC3E}">
        <p14:creationId xmlns:p14="http://schemas.microsoft.com/office/powerpoint/2010/main" val="3362866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D2A17-4FE2-4883-9514-E9AB4EFCEC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7934145-C72E-408D-8CA7-382FE15A8B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E42FB46-F72F-4EEF-9569-FBED723DA6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30F5AF-E240-4538-9053-376F4B302403}"/>
              </a:ext>
            </a:extLst>
          </p:cNvPr>
          <p:cNvSpPr>
            <a:spLocks noGrp="1"/>
          </p:cNvSpPr>
          <p:nvPr>
            <p:ph type="dt" sz="half" idx="10"/>
          </p:nvPr>
        </p:nvSpPr>
        <p:spPr/>
        <p:txBody>
          <a:bodyPr/>
          <a:lstStyle/>
          <a:p>
            <a:fld id="{1C752F06-F287-42B7-A9FF-B5F0A56465DD}" type="datetimeFigureOut">
              <a:rPr lang="en-GB" smtClean="0"/>
              <a:t>04/03/2022</a:t>
            </a:fld>
            <a:endParaRPr lang="en-GB"/>
          </a:p>
        </p:txBody>
      </p:sp>
      <p:sp>
        <p:nvSpPr>
          <p:cNvPr id="6" name="Footer Placeholder 5">
            <a:extLst>
              <a:ext uri="{FF2B5EF4-FFF2-40B4-BE49-F238E27FC236}">
                <a16:creationId xmlns:a16="http://schemas.microsoft.com/office/drawing/2014/main" id="{C6F1D8EE-A4ED-4CCB-9D4F-9FE52AF464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97209A-8A39-429D-8258-79395CC05A7F}"/>
              </a:ext>
            </a:extLst>
          </p:cNvPr>
          <p:cNvSpPr>
            <a:spLocks noGrp="1"/>
          </p:cNvSpPr>
          <p:nvPr>
            <p:ph type="sldNum" sz="quarter" idx="12"/>
          </p:nvPr>
        </p:nvSpPr>
        <p:spPr/>
        <p:txBody>
          <a:bodyPr/>
          <a:lstStyle/>
          <a:p>
            <a:fld id="{FBD1923B-497C-4DF0-A2E2-E12B2269C0B3}" type="slidenum">
              <a:rPr lang="en-GB" smtClean="0"/>
              <a:t>‹#›</a:t>
            </a:fld>
            <a:endParaRPr lang="en-GB"/>
          </a:p>
        </p:txBody>
      </p:sp>
    </p:spTree>
    <p:extLst>
      <p:ext uri="{BB962C8B-B14F-4D97-AF65-F5344CB8AC3E}">
        <p14:creationId xmlns:p14="http://schemas.microsoft.com/office/powerpoint/2010/main" val="37138912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E25C8-2998-47B6-90BA-75CE976C3F0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94D1492-AAFD-400E-9E2A-ED7AD2AA221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5E4B4F-DAD9-4699-A616-953E97DAD7B0}"/>
              </a:ext>
            </a:extLst>
          </p:cNvPr>
          <p:cNvSpPr>
            <a:spLocks noGrp="1"/>
          </p:cNvSpPr>
          <p:nvPr>
            <p:ph type="dt" sz="half" idx="10"/>
          </p:nvPr>
        </p:nvSpPr>
        <p:spPr/>
        <p:txBody>
          <a:bodyPr/>
          <a:lstStyle/>
          <a:p>
            <a:fld id="{1C752F06-F287-42B7-A9FF-B5F0A56465DD}" type="datetimeFigureOut">
              <a:rPr lang="en-GB" smtClean="0"/>
              <a:t>04/03/2022</a:t>
            </a:fld>
            <a:endParaRPr lang="en-GB"/>
          </a:p>
        </p:txBody>
      </p:sp>
      <p:sp>
        <p:nvSpPr>
          <p:cNvPr id="5" name="Footer Placeholder 4">
            <a:extLst>
              <a:ext uri="{FF2B5EF4-FFF2-40B4-BE49-F238E27FC236}">
                <a16:creationId xmlns:a16="http://schemas.microsoft.com/office/drawing/2014/main" id="{807C0AD3-6ED2-425B-8ACE-5105EF7F2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AF5E6A-CF94-48A7-B0BA-A7DDD100B006}"/>
              </a:ext>
            </a:extLst>
          </p:cNvPr>
          <p:cNvSpPr>
            <a:spLocks noGrp="1"/>
          </p:cNvSpPr>
          <p:nvPr>
            <p:ph type="sldNum" sz="quarter" idx="12"/>
          </p:nvPr>
        </p:nvSpPr>
        <p:spPr/>
        <p:txBody>
          <a:bodyPr/>
          <a:lstStyle/>
          <a:p>
            <a:fld id="{FBD1923B-497C-4DF0-A2E2-E12B2269C0B3}" type="slidenum">
              <a:rPr lang="en-GB" smtClean="0"/>
              <a:t>‹#›</a:t>
            </a:fld>
            <a:endParaRPr lang="en-GB"/>
          </a:p>
        </p:txBody>
      </p:sp>
    </p:spTree>
    <p:extLst>
      <p:ext uri="{BB962C8B-B14F-4D97-AF65-F5344CB8AC3E}">
        <p14:creationId xmlns:p14="http://schemas.microsoft.com/office/powerpoint/2010/main" val="2712329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8F91D8D-3313-441B-B1C3-D5863F8C4E5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9CCAB78-D7F8-4A04-ACAD-212927907A8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4E24A7-55FC-4556-8064-803580F6337B}"/>
              </a:ext>
            </a:extLst>
          </p:cNvPr>
          <p:cNvSpPr>
            <a:spLocks noGrp="1"/>
          </p:cNvSpPr>
          <p:nvPr>
            <p:ph type="dt" sz="half" idx="10"/>
          </p:nvPr>
        </p:nvSpPr>
        <p:spPr/>
        <p:txBody>
          <a:bodyPr/>
          <a:lstStyle/>
          <a:p>
            <a:fld id="{1C752F06-F287-42B7-A9FF-B5F0A56465DD}" type="datetimeFigureOut">
              <a:rPr lang="en-GB" smtClean="0"/>
              <a:t>04/03/2022</a:t>
            </a:fld>
            <a:endParaRPr lang="en-GB"/>
          </a:p>
        </p:txBody>
      </p:sp>
      <p:sp>
        <p:nvSpPr>
          <p:cNvPr id="5" name="Footer Placeholder 4">
            <a:extLst>
              <a:ext uri="{FF2B5EF4-FFF2-40B4-BE49-F238E27FC236}">
                <a16:creationId xmlns:a16="http://schemas.microsoft.com/office/drawing/2014/main" id="{235FC16B-396E-42FF-954D-03E6DE0614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FC5813-A8C4-43C3-B9C0-963BEC032586}"/>
              </a:ext>
            </a:extLst>
          </p:cNvPr>
          <p:cNvSpPr>
            <a:spLocks noGrp="1"/>
          </p:cNvSpPr>
          <p:nvPr>
            <p:ph type="sldNum" sz="quarter" idx="12"/>
          </p:nvPr>
        </p:nvSpPr>
        <p:spPr/>
        <p:txBody>
          <a:bodyPr/>
          <a:lstStyle/>
          <a:p>
            <a:fld id="{FBD1923B-497C-4DF0-A2E2-E12B2269C0B3}" type="slidenum">
              <a:rPr lang="en-GB" smtClean="0"/>
              <a:t>‹#›</a:t>
            </a:fld>
            <a:endParaRPr lang="en-GB"/>
          </a:p>
        </p:txBody>
      </p:sp>
    </p:spTree>
    <p:extLst>
      <p:ext uri="{BB962C8B-B14F-4D97-AF65-F5344CB8AC3E}">
        <p14:creationId xmlns:p14="http://schemas.microsoft.com/office/powerpoint/2010/main" val="19039089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93E47A-9398-489D-84CE-46807F3952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476115-1C1B-4C18-875C-86BA50DBD6A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9B4616-8CDA-4BAC-B0D3-DA23DE6AE0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752F06-F287-42B7-A9FF-B5F0A56465DD}" type="datetimeFigureOut">
              <a:rPr lang="en-GB" smtClean="0"/>
              <a:t>04/03/2022</a:t>
            </a:fld>
            <a:endParaRPr lang="en-GB"/>
          </a:p>
        </p:txBody>
      </p:sp>
      <p:sp>
        <p:nvSpPr>
          <p:cNvPr id="5" name="Footer Placeholder 4">
            <a:extLst>
              <a:ext uri="{FF2B5EF4-FFF2-40B4-BE49-F238E27FC236}">
                <a16:creationId xmlns:a16="http://schemas.microsoft.com/office/drawing/2014/main" id="{5788FB7A-1C39-4B7C-A082-53F6C82E208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3CD6115-6B81-4CA2-8659-1D27D7B3E21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D1923B-497C-4DF0-A2E2-E12B2269C0B3}" type="slidenum">
              <a:rPr lang="en-GB" smtClean="0"/>
              <a:t>‹#›</a:t>
            </a:fld>
            <a:endParaRPr lang="en-GB"/>
          </a:p>
        </p:txBody>
      </p:sp>
    </p:spTree>
    <p:extLst>
      <p:ext uri="{BB962C8B-B14F-4D97-AF65-F5344CB8AC3E}">
        <p14:creationId xmlns:p14="http://schemas.microsoft.com/office/powerpoint/2010/main" val="6079178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hyperlink" Target="https://www.xpedio.eu/organizational-culture/" TargetMode="Externa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hyperlink" Target="https://ebooks.hypeinnovation.com/high-involvement-innovation/innovation-culture/" TargetMode="Externa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hyperlink" Target="https://courses.lumenlearning.com/suny-esc-communicationforprofessionals/chapter/organizational-context/" TargetMode="External"/><Relationship Id="rId7" Type="http://schemas.openxmlformats.org/officeDocument/2006/relationships/hyperlink" Target="https://www.aihr.com/blog/human-resource-basics/" TargetMode="External"/><Relationship Id="rId2" Type="http://schemas.openxmlformats.org/officeDocument/2006/relationships/hyperlink" Target="https://www.linkedin.com/pulse/understanding-defining-organizational-context-mohsen-ehsanfar/" TargetMode="External"/><Relationship Id="rId1" Type="http://schemas.openxmlformats.org/officeDocument/2006/relationships/slideLayout" Target="../slideLayouts/slideLayout2.xml"/><Relationship Id="rId6" Type="http://schemas.openxmlformats.org/officeDocument/2006/relationships/hyperlink" Target="https://www.ed.ac.uk/reflection/reflectors-toolkit/reflecting-on-experience/gibbs-reflective-cycle" TargetMode="External"/><Relationship Id="rId5" Type="http://schemas.openxmlformats.org/officeDocument/2006/relationships/hyperlink" Target="https://www.shrm.org/resourcesandtools/tools-and-samples/toolkits/pages/understandinganddevelopingorganizationalculture.aspx" TargetMode="External"/><Relationship Id="rId4" Type="http://schemas.openxmlformats.org/officeDocument/2006/relationships/hyperlink" Target="https://www.managementstudyguide.com/edgar-schein-model.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DFF10C4-8FAB-41A8-A62C-99AEF9BBE9EE}"/>
              </a:ext>
            </a:extLst>
          </p:cNvPr>
          <p:cNvSpPr>
            <a:spLocks noGrp="1"/>
          </p:cNvSpPr>
          <p:nvPr>
            <p:ph type="ctrTitle"/>
          </p:nvPr>
        </p:nvSpPr>
        <p:spPr>
          <a:xfrm>
            <a:off x="1069115" y="897666"/>
            <a:ext cx="10053763" cy="2928470"/>
          </a:xfrm>
        </p:spPr>
        <p:txBody>
          <a:bodyPr anchor="b">
            <a:normAutofit/>
          </a:bodyPr>
          <a:lstStyle/>
          <a:p>
            <a:pPr algn="l"/>
            <a:r>
              <a:rPr lang="en-GB" sz="4800" dirty="0">
                <a:solidFill>
                  <a:srgbClr val="FFFFFF"/>
                </a:solidFill>
                <a:latin typeface="Arial" panose="020B0604020202020204" pitchFamily="34" charset="0"/>
                <a:cs typeface="Arial" panose="020B0604020202020204" pitchFamily="34" charset="0"/>
              </a:rPr>
              <a:t>Inter-cultural Workplace </a:t>
            </a:r>
            <a:br>
              <a:rPr lang="en-GB" sz="4800" dirty="0">
                <a:solidFill>
                  <a:srgbClr val="FFFFFF"/>
                </a:solidFill>
                <a:latin typeface="Arial" panose="020B0604020202020204" pitchFamily="34" charset="0"/>
                <a:cs typeface="Arial" panose="020B0604020202020204" pitchFamily="34" charset="0"/>
              </a:rPr>
            </a:br>
            <a:r>
              <a:rPr lang="en-GB" sz="4800" dirty="0">
                <a:solidFill>
                  <a:srgbClr val="FFFFFF"/>
                </a:solidFill>
                <a:latin typeface="Arial" panose="020B0604020202020204" pitchFamily="34" charset="0"/>
                <a:cs typeface="Arial" panose="020B0604020202020204" pitchFamily="34" charset="0"/>
              </a:rPr>
              <a:t>BMSP5002</a:t>
            </a:r>
          </a:p>
        </p:txBody>
      </p:sp>
      <p:sp>
        <p:nvSpPr>
          <p:cNvPr id="3" name="Subtitle 2">
            <a:extLst>
              <a:ext uri="{FF2B5EF4-FFF2-40B4-BE49-F238E27FC236}">
                <a16:creationId xmlns:a16="http://schemas.microsoft.com/office/drawing/2014/main" id="{2FBFEE73-58EA-4DA4-B32A-49C3DF8685D1}"/>
              </a:ext>
            </a:extLst>
          </p:cNvPr>
          <p:cNvSpPr>
            <a:spLocks noGrp="1"/>
          </p:cNvSpPr>
          <p:nvPr>
            <p:ph type="subTitle" idx="1"/>
          </p:nvPr>
        </p:nvSpPr>
        <p:spPr>
          <a:xfrm>
            <a:off x="1350682" y="4870824"/>
            <a:ext cx="10005951" cy="1458258"/>
          </a:xfrm>
        </p:spPr>
        <p:txBody>
          <a:bodyPr anchor="ctr">
            <a:normAutofit/>
          </a:bodyPr>
          <a:lstStyle/>
          <a:p>
            <a:pPr algn="l"/>
            <a:r>
              <a:rPr lang="en-GB" dirty="0">
                <a:latin typeface="Arial" panose="020B0604020202020204" pitchFamily="34" charset="0"/>
                <a:cs typeface="Arial" panose="020B0604020202020204" pitchFamily="34" charset="0"/>
              </a:rPr>
              <a:t>Callum Cresser – 2006263</a:t>
            </a:r>
          </a:p>
        </p:txBody>
      </p:sp>
      <p:pic>
        <p:nvPicPr>
          <p:cNvPr id="5" name="Audio 4">
            <a:hlinkClick r:id="" action="ppaction://media"/>
            <a:extLst>
              <a:ext uri="{FF2B5EF4-FFF2-40B4-BE49-F238E27FC236}">
                <a16:creationId xmlns:a16="http://schemas.microsoft.com/office/drawing/2014/main" id="{CBE7C2CD-4D27-4E8F-81DA-7CD280128E6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958620273"/>
      </p:ext>
    </p:extLst>
  </p:cSld>
  <p:clrMapOvr>
    <a:masterClrMapping/>
  </p:clrMapOvr>
  <mc:AlternateContent xmlns:mc="http://schemas.openxmlformats.org/markup-compatibility/2006" xmlns:p14="http://schemas.microsoft.com/office/powerpoint/2010/main">
    <mc:Choice Requires="p14">
      <p:transition spd="slow" p14:dur="2000" advTm="109"/>
    </mc:Choice>
    <mc:Fallback xmlns="">
      <p:transition spd="slow" advTm="1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ED5583-54DA-402D-9FED-CF2622DDE229}"/>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rial" panose="020B0604020202020204" pitchFamily="34" charset="0"/>
                <a:cs typeface="Arial" panose="020B0604020202020204" pitchFamily="34" charset="0"/>
              </a:rPr>
              <a:t>Introduction – </a:t>
            </a:r>
            <a:r>
              <a:rPr lang="en-GB" sz="3200" dirty="0">
                <a:solidFill>
                  <a:srgbClr val="FFFFFF"/>
                </a:solidFill>
                <a:latin typeface="Arial" panose="020B0604020202020204" pitchFamily="34" charset="0"/>
                <a:cs typeface="Arial" panose="020B0604020202020204" pitchFamily="34" charset="0"/>
              </a:rPr>
              <a:t>The Inter-cultural workplace </a:t>
            </a:r>
            <a:endParaRPr lang="en-GB" sz="40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271FE37-A840-4B9A-92C3-42274CD40178}"/>
              </a:ext>
            </a:extLst>
          </p:cNvPr>
          <p:cNvSpPr>
            <a:spLocks noGrp="1"/>
          </p:cNvSpPr>
          <p:nvPr>
            <p:ph idx="1"/>
          </p:nvPr>
        </p:nvSpPr>
        <p:spPr>
          <a:xfrm>
            <a:off x="4810259" y="649480"/>
            <a:ext cx="6555347" cy="5546047"/>
          </a:xfrm>
        </p:spPr>
        <p:txBody>
          <a:bodyPr anchor="ctr">
            <a:normAutofit/>
          </a:bodyPr>
          <a:lstStyle/>
          <a:p>
            <a:pPr marL="0" indent="0">
              <a:lnSpc>
                <a:spcPct val="150000"/>
              </a:lnSpc>
              <a:buNone/>
            </a:pPr>
            <a:r>
              <a:rPr lang="en-GB" sz="2000" u="sng" dirty="0">
                <a:latin typeface="Arial" panose="020B0604020202020204" pitchFamily="34" charset="0"/>
                <a:cs typeface="Arial" panose="020B0604020202020204" pitchFamily="34" charset="0"/>
              </a:rPr>
              <a:t>This Presentation Will Cover The Following Aspects Of The Inter-cultural Workplace</a:t>
            </a:r>
          </a:p>
          <a:p>
            <a:pPr>
              <a:lnSpc>
                <a:spcPct val="150000"/>
              </a:lnSpc>
            </a:pPr>
            <a:r>
              <a:rPr lang="en-GB" sz="2000" dirty="0">
                <a:latin typeface="Arial" panose="020B0604020202020204" pitchFamily="34" charset="0"/>
                <a:cs typeface="Arial" panose="020B0604020202020204" pitchFamily="34" charset="0"/>
              </a:rPr>
              <a:t>The Gibbs Reflective Model </a:t>
            </a:r>
          </a:p>
          <a:p>
            <a:pPr>
              <a:lnSpc>
                <a:spcPct val="150000"/>
              </a:lnSpc>
            </a:pPr>
            <a:r>
              <a:rPr lang="en-GB" sz="2000" dirty="0">
                <a:latin typeface="Arial" panose="020B0604020202020204" pitchFamily="34" charset="0"/>
                <a:cs typeface="Arial" panose="020B0604020202020204" pitchFamily="34" charset="0"/>
              </a:rPr>
              <a:t>Human Resources Management </a:t>
            </a:r>
          </a:p>
          <a:p>
            <a:pPr>
              <a:lnSpc>
                <a:spcPct val="150000"/>
              </a:lnSpc>
            </a:pPr>
            <a:r>
              <a:rPr lang="en-GB" sz="2000" dirty="0">
                <a:latin typeface="Arial" panose="020B0604020202020204" pitchFamily="34" charset="0"/>
                <a:cs typeface="Arial" panose="020B0604020202020204" pitchFamily="34" charset="0"/>
              </a:rPr>
              <a:t>Organisational Context </a:t>
            </a:r>
          </a:p>
          <a:p>
            <a:pPr>
              <a:lnSpc>
                <a:spcPct val="150000"/>
              </a:lnSpc>
            </a:pPr>
            <a:r>
              <a:rPr lang="en-GB" sz="2000" dirty="0">
                <a:latin typeface="Arial" panose="020B0604020202020204" pitchFamily="34" charset="0"/>
                <a:cs typeface="Arial" panose="020B0604020202020204" pitchFamily="34" charset="0"/>
              </a:rPr>
              <a:t>Organisational Culture</a:t>
            </a:r>
          </a:p>
          <a:p>
            <a:pPr>
              <a:lnSpc>
                <a:spcPct val="150000"/>
              </a:lnSpc>
            </a:pPr>
            <a:r>
              <a:rPr lang="en-GB" sz="2000" dirty="0">
                <a:latin typeface="Arial" panose="020B0604020202020204" pitchFamily="34" charset="0"/>
                <a:cs typeface="Arial" panose="020B0604020202020204" pitchFamily="34" charset="0"/>
              </a:rPr>
              <a:t>Edgar Schein’s Iceberg Model</a:t>
            </a:r>
          </a:p>
          <a:p>
            <a:endParaRPr lang="en-GB" sz="2000" dirty="0"/>
          </a:p>
        </p:txBody>
      </p:sp>
      <p:pic>
        <p:nvPicPr>
          <p:cNvPr id="4" name="Audio 3">
            <a:hlinkClick r:id="" action="ppaction://media"/>
            <a:extLst>
              <a:ext uri="{FF2B5EF4-FFF2-40B4-BE49-F238E27FC236}">
                <a16:creationId xmlns:a16="http://schemas.microsoft.com/office/drawing/2014/main" id="{86F678B8-735B-4635-993E-449BD276BE7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465811759"/>
      </p:ext>
    </p:extLst>
  </p:cSld>
  <p:clrMapOvr>
    <a:masterClrMapping/>
  </p:clrMapOvr>
  <mc:AlternateContent xmlns:mc="http://schemas.openxmlformats.org/markup-compatibility/2006" xmlns:p14="http://schemas.microsoft.com/office/powerpoint/2010/main">
    <mc:Choice Requires="p14">
      <p:transition spd="slow" p14:dur="2000" advTm="17069"/>
    </mc:Choice>
    <mc:Fallback xmlns="">
      <p:transition spd="slow" advTm="170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12B6C9-4008-4A4F-8ACD-37682DE587DA}"/>
              </a:ext>
            </a:extLst>
          </p:cNvPr>
          <p:cNvSpPr>
            <a:spLocks noGrp="1"/>
          </p:cNvSpPr>
          <p:nvPr>
            <p:ph type="title"/>
          </p:nvPr>
        </p:nvSpPr>
        <p:spPr>
          <a:xfrm>
            <a:off x="1371599" y="294538"/>
            <a:ext cx="9895951" cy="1033669"/>
          </a:xfrm>
        </p:spPr>
        <p:txBody>
          <a:bodyPr>
            <a:normAutofit/>
          </a:bodyPr>
          <a:lstStyle/>
          <a:p>
            <a:r>
              <a:rPr lang="en-GB" sz="4000" u="sng" dirty="0">
                <a:solidFill>
                  <a:srgbClr val="FFFFFF"/>
                </a:solidFill>
                <a:latin typeface="Arial" panose="020B0604020202020204" pitchFamily="34" charset="0"/>
                <a:cs typeface="Arial" panose="020B0604020202020204" pitchFamily="34" charset="0"/>
              </a:rPr>
              <a:t>Gibbs Reflective Model</a:t>
            </a:r>
          </a:p>
        </p:txBody>
      </p:sp>
      <p:sp>
        <p:nvSpPr>
          <p:cNvPr id="3" name="Content Placeholder 2">
            <a:extLst>
              <a:ext uri="{FF2B5EF4-FFF2-40B4-BE49-F238E27FC236}">
                <a16:creationId xmlns:a16="http://schemas.microsoft.com/office/drawing/2014/main" id="{6CA5F5DC-74E8-4DFE-8C16-CCDD05D4DA0D}"/>
              </a:ext>
            </a:extLst>
          </p:cNvPr>
          <p:cNvSpPr>
            <a:spLocks noGrp="1"/>
          </p:cNvSpPr>
          <p:nvPr>
            <p:ph idx="1"/>
          </p:nvPr>
        </p:nvSpPr>
        <p:spPr>
          <a:xfrm>
            <a:off x="903515" y="1741254"/>
            <a:ext cx="9960428" cy="4822208"/>
          </a:xfrm>
        </p:spPr>
        <p:txBody>
          <a:bodyPr anchor="ctr">
            <a:normAutofit/>
          </a:bodyPr>
          <a:lstStyle/>
          <a:p>
            <a:pPr>
              <a:lnSpc>
                <a:spcPct val="150000"/>
              </a:lnSpc>
            </a:pPr>
            <a:r>
              <a:rPr lang="en-US" sz="2000" dirty="0">
                <a:latin typeface="Arial" panose="020B0604020202020204" pitchFamily="34" charset="0"/>
                <a:cs typeface="Arial" panose="020B0604020202020204" pitchFamily="34" charset="0"/>
              </a:rPr>
              <a:t>The Gibbs Reflective Cycle was designed in 1988 by Graham Gibbs. </a:t>
            </a:r>
          </a:p>
          <a:p>
            <a:pPr>
              <a:lnSpc>
                <a:spcPct val="150000"/>
              </a:lnSpc>
            </a:pPr>
            <a:r>
              <a:rPr lang="en-US" sz="2000" dirty="0">
                <a:latin typeface="Arial" panose="020B0604020202020204" pitchFamily="34" charset="0"/>
                <a:cs typeface="Arial" panose="020B0604020202020204" pitchFamily="34" charset="0"/>
              </a:rPr>
              <a:t>It provides a framework for assessing events, and its circular nature allows for repeated encounters, allowing you to learn and plan from both successes and failures.</a:t>
            </a:r>
          </a:p>
          <a:p>
            <a:pPr>
              <a:lnSpc>
                <a:spcPct val="150000"/>
              </a:lnSpc>
            </a:pPr>
            <a:r>
              <a:rPr lang="en-US" sz="2000" dirty="0">
                <a:latin typeface="Arial" panose="020B0604020202020204" pitchFamily="34" charset="0"/>
                <a:cs typeface="Arial" panose="020B0604020202020204" pitchFamily="34" charset="0"/>
              </a:rPr>
              <a:t>This model can help you work through a problem. This might be a one-time event or a recurring situation, the model can support the resolution of both. (The University of Edinburgh, 2020).</a:t>
            </a:r>
          </a:p>
        </p:txBody>
      </p:sp>
      <p:pic>
        <p:nvPicPr>
          <p:cNvPr id="4" name="Audio 3">
            <a:hlinkClick r:id="" action="ppaction://media"/>
            <a:extLst>
              <a:ext uri="{FF2B5EF4-FFF2-40B4-BE49-F238E27FC236}">
                <a16:creationId xmlns:a16="http://schemas.microsoft.com/office/drawing/2014/main" id="{ECAC43D6-1020-4598-93F0-80BF1198FED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173588567"/>
      </p:ext>
    </p:extLst>
  </p:cSld>
  <p:clrMapOvr>
    <a:masterClrMapping/>
  </p:clrMapOvr>
  <mc:AlternateContent xmlns:mc="http://schemas.openxmlformats.org/markup-compatibility/2006" xmlns:p14="http://schemas.microsoft.com/office/powerpoint/2010/main">
    <mc:Choice Requires="p14">
      <p:transition spd="slow" p14:dur="2000" advTm="42270"/>
    </mc:Choice>
    <mc:Fallback xmlns="">
      <p:transition spd="slow" advTm="422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EB021B-8B0D-487E-8808-FE3BF006A76E}"/>
              </a:ext>
            </a:extLst>
          </p:cNvPr>
          <p:cNvSpPr>
            <a:spLocks noGrp="1"/>
          </p:cNvSpPr>
          <p:nvPr>
            <p:ph type="title"/>
          </p:nvPr>
        </p:nvSpPr>
        <p:spPr>
          <a:xfrm>
            <a:off x="1371599" y="294538"/>
            <a:ext cx="9895951" cy="1033669"/>
          </a:xfrm>
        </p:spPr>
        <p:txBody>
          <a:bodyPr>
            <a:normAutofit/>
          </a:bodyPr>
          <a:lstStyle/>
          <a:p>
            <a:r>
              <a:rPr lang="en-GB" sz="4000" u="sng" dirty="0">
                <a:solidFill>
                  <a:srgbClr val="FFFFFF"/>
                </a:solidFill>
                <a:latin typeface="Arial" panose="020B0604020202020204" pitchFamily="34" charset="0"/>
                <a:cs typeface="Arial" panose="020B0604020202020204" pitchFamily="34" charset="0"/>
              </a:rPr>
              <a:t>Gibbs Reflective Model</a:t>
            </a:r>
          </a:p>
        </p:txBody>
      </p:sp>
      <p:sp>
        <p:nvSpPr>
          <p:cNvPr id="3" name="Content Placeholder 2">
            <a:extLst>
              <a:ext uri="{FF2B5EF4-FFF2-40B4-BE49-F238E27FC236}">
                <a16:creationId xmlns:a16="http://schemas.microsoft.com/office/drawing/2014/main" id="{01CCB47E-C3C3-4F12-A6C0-1C8D1A76631C}"/>
              </a:ext>
            </a:extLst>
          </p:cNvPr>
          <p:cNvSpPr>
            <a:spLocks noGrp="1"/>
          </p:cNvSpPr>
          <p:nvPr>
            <p:ph idx="1"/>
          </p:nvPr>
        </p:nvSpPr>
        <p:spPr>
          <a:xfrm>
            <a:off x="794656" y="2274655"/>
            <a:ext cx="9724031" cy="3683358"/>
          </a:xfrm>
        </p:spPr>
        <p:txBody>
          <a:bodyPr anchor="ctr">
            <a:normAutofit fontScale="92500" lnSpcReduction="10000"/>
          </a:bodyPr>
          <a:lstStyle/>
          <a:p>
            <a:pPr marL="0" indent="0">
              <a:lnSpc>
                <a:spcPct val="150000"/>
              </a:lnSpc>
              <a:buNone/>
            </a:pPr>
            <a:r>
              <a:rPr lang="en-GB" sz="2000" u="sng" dirty="0">
                <a:latin typeface="Arial" panose="020B0604020202020204" pitchFamily="34" charset="0"/>
                <a:cs typeface="Arial" panose="020B0604020202020204" pitchFamily="34" charset="0"/>
              </a:rPr>
              <a:t>The Gibbs Reflective Model Has 6 Stages </a:t>
            </a:r>
          </a:p>
          <a:p>
            <a:pPr>
              <a:lnSpc>
                <a:spcPct val="150000"/>
              </a:lnSpc>
            </a:pPr>
            <a:r>
              <a:rPr lang="en-GB" sz="2000" dirty="0">
                <a:latin typeface="Arial" panose="020B0604020202020204" pitchFamily="34" charset="0"/>
                <a:cs typeface="Arial" panose="020B0604020202020204" pitchFamily="34" charset="0"/>
              </a:rPr>
              <a:t>Step 1 – Description</a:t>
            </a:r>
          </a:p>
          <a:p>
            <a:pPr>
              <a:lnSpc>
                <a:spcPct val="150000"/>
              </a:lnSpc>
            </a:pPr>
            <a:r>
              <a:rPr lang="en-GB" sz="2000" dirty="0">
                <a:latin typeface="Arial" panose="020B0604020202020204" pitchFamily="34" charset="0"/>
                <a:cs typeface="Arial" panose="020B0604020202020204" pitchFamily="34" charset="0"/>
              </a:rPr>
              <a:t>Step 2 – Feelings</a:t>
            </a:r>
          </a:p>
          <a:p>
            <a:pPr>
              <a:lnSpc>
                <a:spcPct val="150000"/>
              </a:lnSpc>
            </a:pPr>
            <a:r>
              <a:rPr lang="en-GB" sz="2000" dirty="0">
                <a:latin typeface="Arial" panose="020B0604020202020204" pitchFamily="34" charset="0"/>
                <a:cs typeface="Arial" panose="020B0604020202020204" pitchFamily="34" charset="0"/>
              </a:rPr>
              <a:t>Step 3 – Evaluation </a:t>
            </a:r>
          </a:p>
          <a:p>
            <a:pPr>
              <a:lnSpc>
                <a:spcPct val="150000"/>
              </a:lnSpc>
            </a:pPr>
            <a:r>
              <a:rPr lang="en-GB" sz="2000" dirty="0">
                <a:latin typeface="Arial" panose="020B0604020202020204" pitchFamily="34" charset="0"/>
                <a:cs typeface="Arial" panose="020B0604020202020204" pitchFamily="34" charset="0"/>
              </a:rPr>
              <a:t>Step 4 – Analysis </a:t>
            </a:r>
          </a:p>
          <a:p>
            <a:pPr>
              <a:lnSpc>
                <a:spcPct val="150000"/>
              </a:lnSpc>
            </a:pPr>
            <a:r>
              <a:rPr lang="en-GB" sz="2000" dirty="0">
                <a:latin typeface="Arial" panose="020B0604020202020204" pitchFamily="34" charset="0"/>
                <a:cs typeface="Arial" panose="020B0604020202020204" pitchFamily="34" charset="0"/>
              </a:rPr>
              <a:t>Step 5 – Conclusion</a:t>
            </a:r>
          </a:p>
          <a:p>
            <a:pPr>
              <a:lnSpc>
                <a:spcPct val="150000"/>
              </a:lnSpc>
            </a:pPr>
            <a:r>
              <a:rPr lang="en-GB" sz="2000" dirty="0">
                <a:latin typeface="Arial" panose="020B0604020202020204" pitchFamily="34" charset="0"/>
                <a:cs typeface="Arial" panose="020B0604020202020204" pitchFamily="34" charset="0"/>
              </a:rPr>
              <a:t>Step 6 – Action Plan </a:t>
            </a:r>
          </a:p>
        </p:txBody>
      </p:sp>
      <p:pic>
        <p:nvPicPr>
          <p:cNvPr id="4" name="Picture 3">
            <a:extLst>
              <a:ext uri="{FF2B5EF4-FFF2-40B4-BE49-F238E27FC236}">
                <a16:creationId xmlns:a16="http://schemas.microsoft.com/office/drawing/2014/main" id="{7C5FD316-D864-4AD4-9629-5EC617F39C59}"/>
              </a:ext>
            </a:extLst>
          </p:cNvPr>
          <p:cNvPicPr>
            <a:picLocks noChangeAspect="1"/>
          </p:cNvPicPr>
          <p:nvPr/>
        </p:nvPicPr>
        <p:blipFill>
          <a:blip r:embed="rId4"/>
          <a:stretch>
            <a:fillRect/>
          </a:stretch>
        </p:blipFill>
        <p:spPr>
          <a:xfrm>
            <a:off x="6845642" y="1802507"/>
            <a:ext cx="3834716" cy="3840813"/>
          </a:xfrm>
          <a:prstGeom prst="rect">
            <a:avLst/>
          </a:prstGeom>
        </p:spPr>
      </p:pic>
      <p:pic>
        <p:nvPicPr>
          <p:cNvPr id="5" name="Picture 4">
            <a:extLst>
              <a:ext uri="{FF2B5EF4-FFF2-40B4-BE49-F238E27FC236}">
                <a16:creationId xmlns:a16="http://schemas.microsoft.com/office/drawing/2014/main" id="{E8215D9C-8749-4523-9DFD-7712F1053D83}"/>
              </a:ext>
            </a:extLst>
          </p:cNvPr>
          <p:cNvPicPr>
            <a:picLocks noChangeAspect="1"/>
          </p:cNvPicPr>
          <p:nvPr/>
        </p:nvPicPr>
        <p:blipFill>
          <a:blip r:embed="rId5"/>
          <a:stretch>
            <a:fillRect/>
          </a:stretch>
        </p:blipFill>
        <p:spPr>
          <a:xfrm>
            <a:off x="6407546" y="5757768"/>
            <a:ext cx="5102794" cy="1231499"/>
          </a:xfrm>
          <a:prstGeom prst="rect">
            <a:avLst/>
          </a:prstGeom>
        </p:spPr>
      </p:pic>
      <p:pic>
        <p:nvPicPr>
          <p:cNvPr id="6" name="Audio 5">
            <a:hlinkClick r:id="" action="ppaction://media"/>
            <a:extLst>
              <a:ext uri="{FF2B5EF4-FFF2-40B4-BE49-F238E27FC236}">
                <a16:creationId xmlns:a16="http://schemas.microsoft.com/office/drawing/2014/main" id="{E2D8A33E-5BF5-4D45-9298-8ADF5F9D14F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657968924"/>
      </p:ext>
    </p:extLst>
  </p:cSld>
  <p:clrMapOvr>
    <a:masterClrMapping/>
  </p:clrMapOvr>
  <mc:AlternateContent xmlns:mc="http://schemas.openxmlformats.org/markup-compatibility/2006" xmlns:p14="http://schemas.microsoft.com/office/powerpoint/2010/main">
    <mc:Choice Requires="p14">
      <p:transition spd="slow" p14:dur="2000" advTm="59662"/>
    </mc:Choice>
    <mc:Fallback xmlns="">
      <p:transition spd="slow" advTm="59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93DF7F-7106-4298-A42D-9C35BAADDBC4}"/>
              </a:ext>
            </a:extLst>
          </p:cNvPr>
          <p:cNvSpPr>
            <a:spLocks noGrp="1"/>
          </p:cNvSpPr>
          <p:nvPr>
            <p:ph type="title"/>
          </p:nvPr>
        </p:nvSpPr>
        <p:spPr>
          <a:xfrm>
            <a:off x="1371599" y="294538"/>
            <a:ext cx="9895951" cy="1033669"/>
          </a:xfrm>
        </p:spPr>
        <p:txBody>
          <a:bodyPr>
            <a:normAutofit/>
          </a:bodyPr>
          <a:lstStyle/>
          <a:p>
            <a:r>
              <a:rPr lang="en-GB" sz="4000" u="sng" dirty="0">
                <a:solidFill>
                  <a:srgbClr val="FFFFFF"/>
                </a:solidFill>
                <a:latin typeface="Arial" panose="020B0604020202020204" pitchFamily="34" charset="0"/>
                <a:cs typeface="Arial" panose="020B0604020202020204" pitchFamily="34" charset="0"/>
              </a:rPr>
              <a:t>Human Resources Management </a:t>
            </a:r>
          </a:p>
        </p:txBody>
      </p:sp>
      <p:sp>
        <p:nvSpPr>
          <p:cNvPr id="3" name="Content Placeholder 2">
            <a:extLst>
              <a:ext uri="{FF2B5EF4-FFF2-40B4-BE49-F238E27FC236}">
                <a16:creationId xmlns:a16="http://schemas.microsoft.com/office/drawing/2014/main" id="{A8E80DE9-4728-4AD3-84E9-0EDF3AAED5BF}"/>
              </a:ext>
            </a:extLst>
          </p:cNvPr>
          <p:cNvSpPr>
            <a:spLocks noGrp="1"/>
          </p:cNvSpPr>
          <p:nvPr>
            <p:ph idx="1"/>
          </p:nvPr>
        </p:nvSpPr>
        <p:spPr>
          <a:xfrm>
            <a:off x="1371599" y="2318197"/>
            <a:ext cx="9724031" cy="3683358"/>
          </a:xfrm>
        </p:spPr>
        <p:txBody>
          <a:bodyPr anchor="ctr">
            <a:normAutofit/>
          </a:bodyPr>
          <a:lstStyle/>
          <a:p>
            <a:pPr>
              <a:lnSpc>
                <a:spcPct val="150000"/>
              </a:lnSpc>
            </a:pPr>
            <a:r>
              <a:rPr lang="en-US" sz="2000" dirty="0">
                <a:latin typeface="Arial" panose="020B0604020202020204" pitchFamily="34" charset="0"/>
                <a:cs typeface="Arial" panose="020B0604020202020204" pitchFamily="34" charset="0"/>
              </a:rPr>
              <a:t>Peter F. Drucker, a management expert, introduced the phrase "human resource" in 1954. </a:t>
            </a:r>
          </a:p>
          <a:p>
            <a:pPr>
              <a:lnSpc>
                <a:spcPct val="150000"/>
              </a:lnSpc>
            </a:pPr>
            <a:r>
              <a:rPr lang="en-US" sz="2000" dirty="0">
                <a:latin typeface="Arial" panose="020B0604020202020204" pitchFamily="34" charset="0"/>
                <a:cs typeface="Arial" panose="020B0604020202020204" pitchFamily="34" charset="0"/>
              </a:rPr>
              <a:t>Human resource management is the process of managing people in order to improve performance.</a:t>
            </a:r>
          </a:p>
          <a:p>
            <a:pPr>
              <a:lnSpc>
                <a:spcPct val="150000"/>
              </a:lnSpc>
            </a:pPr>
            <a:r>
              <a:rPr lang="en-US" sz="2000" dirty="0">
                <a:latin typeface="Arial" panose="020B0604020202020204" pitchFamily="34" charset="0"/>
                <a:cs typeface="Arial" panose="020B0604020202020204" pitchFamily="34" charset="0"/>
              </a:rPr>
              <a:t>The human resources department offers the necessary expertise, training, legal guidance, and people management to ensure a company's sustainability and success (</a:t>
            </a:r>
            <a:r>
              <a:rPr lang="en-US" sz="2000" dirty="0" err="1">
                <a:latin typeface="Arial" panose="020B0604020202020204" pitchFamily="34" charset="0"/>
                <a:cs typeface="Arial" panose="020B0604020202020204" pitchFamily="34" charset="0"/>
              </a:rPr>
              <a:t>Vulpen</a:t>
            </a:r>
            <a:r>
              <a:rPr lang="en-US" sz="2000" dirty="0">
                <a:latin typeface="Arial" panose="020B0604020202020204" pitchFamily="34" charset="0"/>
                <a:cs typeface="Arial" panose="020B0604020202020204" pitchFamily="34" charset="0"/>
              </a:rPr>
              <a:t>, 2019).</a:t>
            </a:r>
            <a:endParaRPr lang="en-GB" sz="2000" dirty="0">
              <a:latin typeface="Arial" panose="020B0604020202020204" pitchFamily="34" charset="0"/>
              <a:cs typeface="Arial" panose="020B0604020202020204" pitchFamily="34" charset="0"/>
            </a:endParaRPr>
          </a:p>
        </p:txBody>
      </p:sp>
      <p:pic>
        <p:nvPicPr>
          <p:cNvPr id="4" name="Audio 3">
            <a:hlinkClick r:id="" action="ppaction://media"/>
            <a:extLst>
              <a:ext uri="{FF2B5EF4-FFF2-40B4-BE49-F238E27FC236}">
                <a16:creationId xmlns:a16="http://schemas.microsoft.com/office/drawing/2014/main" id="{33108E10-472C-4A2B-AF6B-E9D4CC1CE2C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544124463"/>
      </p:ext>
    </p:extLst>
  </p:cSld>
  <p:clrMapOvr>
    <a:masterClrMapping/>
  </p:clrMapOvr>
  <mc:AlternateContent xmlns:mc="http://schemas.openxmlformats.org/markup-compatibility/2006" xmlns:p14="http://schemas.microsoft.com/office/powerpoint/2010/main">
    <mc:Choice Requires="p14">
      <p:transition spd="slow" p14:dur="2000" advTm="47681"/>
    </mc:Choice>
    <mc:Fallback xmlns="">
      <p:transition spd="slow" advTm="476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F333E7-317A-4D99-8892-7CD8A871EA44}"/>
              </a:ext>
            </a:extLst>
          </p:cNvPr>
          <p:cNvSpPr>
            <a:spLocks noGrp="1"/>
          </p:cNvSpPr>
          <p:nvPr>
            <p:ph type="title"/>
          </p:nvPr>
        </p:nvSpPr>
        <p:spPr>
          <a:xfrm>
            <a:off x="1371599" y="294538"/>
            <a:ext cx="9895951" cy="1033669"/>
          </a:xfrm>
        </p:spPr>
        <p:txBody>
          <a:bodyPr>
            <a:normAutofit/>
          </a:bodyPr>
          <a:lstStyle/>
          <a:p>
            <a:r>
              <a:rPr lang="en-GB" sz="4000" u="sng" dirty="0">
                <a:solidFill>
                  <a:srgbClr val="FFFFFF"/>
                </a:solidFill>
                <a:latin typeface="Arial" panose="020B0604020202020204" pitchFamily="34" charset="0"/>
                <a:cs typeface="Arial" panose="020B0604020202020204" pitchFamily="34" charset="0"/>
              </a:rPr>
              <a:t>Organisational Context </a:t>
            </a:r>
          </a:p>
        </p:txBody>
      </p:sp>
      <p:sp>
        <p:nvSpPr>
          <p:cNvPr id="3" name="Content Placeholder 2">
            <a:extLst>
              <a:ext uri="{FF2B5EF4-FFF2-40B4-BE49-F238E27FC236}">
                <a16:creationId xmlns:a16="http://schemas.microsoft.com/office/drawing/2014/main" id="{504193B0-8043-4A8D-BB62-FD2CEA73DE5E}"/>
              </a:ext>
            </a:extLst>
          </p:cNvPr>
          <p:cNvSpPr>
            <a:spLocks noGrp="1"/>
          </p:cNvSpPr>
          <p:nvPr>
            <p:ph idx="1"/>
          </p:nvPr>
        </p:nvSpPr>
        <p:spPr>
          <a:xfrm>
            <a:off x="1371599" y="2318197"/>
            <a:ext cx="9724031" cy="3683358"/>
          </a:xfrm>
        </p:spPr>
        <p:txBody>
          <a:bodyPr anchor="ctr">
            <a:normAutofit/>
          </a:bodyPr>
          <a:lstStyle/>
          <a:p>
            <a:pPr>
              <a:lnSpc>
                <a:spcPct val="150000"/>
              </a:lnSpc>
            </a:pPr>
            <a:r>
              <a:rPr lang="en-US" sz="2000" dirty="0">
                <a:latin typeface="Arial" panose="020B0604020202020204" pitchFamily="34" charset="0"/>
                <a:cs typeface="Arial" panose="020B0604020202020204" pitchFamily="34" charset="0"/>
              </a:rPr>
              <a:t>The organization's context is defined as the environment in which it works and includes both internal and external concerns relevant to the organization's activities (</a:t>
            </a:r>
            <a:r>
              <a:rPr lang="en-US" sz="2000" dirty="0" err="1">
                <a:latin typeface="Arial" panose="020B0604020202020204" pitchFamily="34" charset="0"/>
                <a:cs typeface="Arial" panose="020B0604020202020204" pitchFamily="34" charset="0"/>
              </a:rPr>
              <a:t>Ehsanfar</a:t>
            </a:r>
            <a:r>
              <a:rPr lang="en-US" sz="2000" dirty="0">
                <a:latin typeface="Arial" panose="020B0604020202020204" pitchFamily="34" charset="0"/>
                <a:cs typeface="Arial" panose="020B0604020202020204" pitchFamily="34" charset="0"/>
              </a:rPr>
              <a:t>, 2022). </a:t>
            </a:r>
          </a:p>
          <a:p>
            <a:pPr>
              <a:lnSpc>
                <a:spcPct val="150000"/>
              </a:lnSpc>
            </a:pPr>
            <a:r>
              <a:rPr lang="en-US" sz="2000" dirty="0">
                <a:latin typeface="Arial" panose="020B0604020202020204" pitchFamily="34" charset="0"/>
                <a:cs typeface="Arial" panose="020B0604020202020204" pitchFamily="34" charset="0"/>
              </a:rPr>
              <a:t>An organization's structure can be flat or hierarchical and its size might be small, medium, or large. All of these qualities contribute to the corporate environment, which shapes communication expectations and your communication options for internal and external communications (</a:t>
            </a:r>
            <a:r>
              <a:rPr lang="en-US" sz="2000" dirty="0" err="1">
                <a:latin typeface="Arial" panose="020B0604020202020204" pitchFamily="34" charset="0"/>
                <a:cs typeface="Arial" panose="020B0604020202020204" pitchFamily="34" charset="0"/>
              </a:rPr>
              <a:t>LumenLearning</a:t>
            </a:r>
            <a:r>
              <a:rPr lang="en-US" sz="2000" dirty="0">
                <a:latin typeface="Arial" panose="020B0604020202020204" pitchFamily="34" charset="0"/>
                <a:cs typeface="Arial" panose="020B0604020202020204" pitchFamily="34" charset="0"/>
              </a:rPr>
              <a:t>, 2019).</a:t>
            </a:r>
          </a:p>
        </p:txBody>
      </p:sp>
      <p:pic>
        <p:nvPicPr>
          <p:cNvPr id="4" name="Audio 3">
            <a:hlinkClick r:id="" action="ppaction://media"/>
            <a:extLst>
              <a:ext uri="{FF2B5EF4-FFF2-40B4-BE49-F238E27FC236}">
                <a16:creationId xmlns:a16="http://schemas.microsoft.com/office/drawing/2014/main" id="{0051B40C-0F7A-4C17-B0B8-89039D25F24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953408908"/>
      </p:ext>
    </p:extLst>
  </p:cSld>
  <p:clrMapOvr>
    <a:masterClrMapping/>
  </p:clrMapOvr>
  <mc:AlternateContent xmlns:mc="http://schemas.openxmlformats.org/markup-compatibility/2006" xmlns:p14="http://schemas.microsoft.com/office/powerpoint/2010/main">
    <mc:Choice Requires="p14">
      <p:transition spd="slow" p14:dur="2000" advTm="39634"/>
    </mc:Choice>
    <mc:Fallback xmlns="">
      <p:transition spd="slow" advTm="396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193D63-C088-4985-B394-83244FEC1732}"/>
              </a:ext>
            </a:extLst>
          </p:cNvPr>
          <p:cNvSpPr>
            <a:spLocks noGrp="1"/>
          </p:cNvSpPr>
          <p:nvPr>
            <p:ph type="title"/>
          </p:nvPr>
        </p:nvSpPr>
        <p:spPr>
          <a:xfrm>
            <a:off x="1371599" y="294538"/>
            <a:ext cx="9895951" cy="1033669"/>
          </a:xfrm>
        </p:spPr>
        <p:txBody>
          <a:bodyPr>
            <a:normAutofit/>
          </a:bodyPr>
          <a:lstStyle/>
          <a:p>
            <a:r>
              <a:rPr lang="en-GB" sz="4000" u="sng" dirty="0">
                <a:solidFill>
                  <a:srgbClr val="FFFFFF"/>
                </a:solidFill>
                <a:latin typeface="Arial" panose="020B0604020202020204" pitchFamily="34" charset="0"/>
                <a:cs typeface="Arial" panose="020B0604020202020204" pitchFamily="34" charset="0"/>
              </a:rPr>
              <a:t>Organisational Context </a:t>
            </a:r>
          </a:p>
        </p:txBody>
      </p:sp>
      <p:sp>
        <p:nvSpPr>
          <p:cNvPr id="3" name="Content Placeholder 2">
            <a:extLst>
              <a:ext uri="{FF2B5EF4-FFF2-40B4-BE49-F238E27FC236}">
                <a16:creationId xmlns:a16="http://schemas.microsoft.com/office/drawing/2014/main" id="{D99B2C31-789B-48DE-8AD5-652C64D69120}"/>
              </a:ext>
            </a:extLst>
          </p:cNvPr>
          <p:cNvSpPr>
            <a:spLocks noGrp="1"/>
          </p:cNvSpPr>
          <p:nvPr>
            <p:ph idx="1"/>
          </p:nvPr>
        </p:nvSpPr>
        <p:spPr>
          <a:xfrm>
            <a:off x="459350" y="2386037"/>
            <a:ext cx="11133936" cy="3683358"/>
          </a:xfrm>
        </p:spPr>
        <p:txBody>
          <a:bodyPr anchor="ctr">
            <a:normAutofit/>
          </a:bodyPr>
          <a:lstStyle/>
          <a:p>
            <a:pPr marL="0" indent="0">
              <a:lnSpc>
                <a:spcPct val="150000"/>
              </a:lnSpc>
              <a:buNone/>
            </a:pPr>
            <a:r>
              <a:rPr lang="en-US" sz="2000" u="sng" dirty="0">
                <a:latin typeface="Arial" panose="020B0604020202020204" pitchFamily="34" charset="0"/>
                <a:cs typeface="Arial" panose="020B0604020202020204" pitchFamily="34" charset="0"/>
              </a:rPr>
              <a:t>Benefits of a Good Organisational Context</a:t>
            </a:r>
          </a:p>
          <a:p>
            <a:pPr>
              <a:lnSpc>
                <a:spcPct val="150000"/>
              </a:lnSpc>
            </a:pPr>
            <a:r>
              <a:rPr lang="en-US" sz="2000" dirty="0">
                <a:latin typeface="Arial" panose="020B0604020202020204" pitchFamily="34" charset="0"/>
                <a:cs typeface="Arial" panose="020B0604020202020204" pitchFamily="34" charset="0"/>
              </a:rPr>
              <a:t>Better recruitment – Some firms prioritize culture fit over experience when hiring new staff. Employees that are happy and valued as persons will work more efficiently.</a:t>
            </a:r>
          </a:p>
          <a:p>
            <a:pPr>
              <a:lnSpc>
                <a:spcPct val="150000"/>
              </a:lnSpc>
            </a:pPr>
            <a:r>
              <a:rPr lang="en-US" sz="2000" dirty="0">
                <a:latin typeface="Arial" panose="020B0604020202020204" pitchFamily="34" charset="0"/>
                <a:cs typeface="Arial" panose="020B0604020202020204" pitchFamily="34" charset="0"/>
              </a:rPr>
              <a:t>Increased Productivity - Employees that are comfortable and confident are also hard workers.</a:t>
            </a:r>
          </a:p>
          <a:p>
            <a:pPr>
              <a:lnSpc>
                <a:spcPct val="150000"/>
              </a:lnSpc>
            </a:pPr>
            <a:r>
              <a:rPr lang="en-US" sz="2000" dirty="0">
                <a:latin typeface="Arial" panose="020B0604020202020204" pitchFamily="34" charset="0"/>
                <a:cs typeface="Arial" panose="020B0604020202020204" pitchFamily="34" charset="0"/>
              </a:rPr>
              <a:t>Improved Employee Happiness – A good environment leads to happier staff. </a:t>
            </a:r>
          </a:p>
          <a:p>
            <a:pPr>
              <a:lnSpc>
                <a:spcPct val="150000"/>
              </a:lnSpc>
            </a:pPr>
            <a:r>
              <a:rPr lang="en-US" sz="2000" dirty="0">
                <a:latin typeface="Arial" panose="020B0604020202020204" pitchFamily="34" charset="0"/>
                <a:cs typeface="Arial" panose="020B0604020202020204" pitchFamily="34" charset="0"/>
              </a:rPr>
              <a:t>Higher Retention Of Staff – Happier and more comfortable workers will be less likely to leave. </a:t>
            </a:r>
          </a:p>
          <a:p>
            <a:endParaRPr lang="en-GB" sz="2000" dirty="0"/>
          </a:p>
        </p:txBody>
      </p:sp>
      <p:pic>
        <p:nvPicPr>
          <p:cNvPr id="5" name="Audio 4">
            <a:hlinkClick r:id="" action="ppaction://media"/>
            <a:extLst>
              <a:ext uri="{FF2B5EF4-FFF2-40B4-BE49-F238E27FC236}">
                <a16:creationId xmlns:a16="http://schemas.microsoft.com/office/drawing/2014/main" id="{61122B3C-152D-4BBF-B825-FD31097E8F4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788432386"/>
      </p:ext>
    </p:extLst>
  </p:cSld>
  <p:clrMapOvr>
    <a:masterClrMapping/>
  </p:clrMapOvr>
  <mc:AlternateContent xmlns:mc="http://schemas.openxmlformats.org/markup-compatibility/2006" xmlns:p14="http://schemas.microsoft.com/office/powerpoint/2010/main">
    <mc:Choice Requires="p14">
      <p:transition spd="slow" p14:dur="2000" advTm="83996"/>
    </mc:Choice>
    <mc:Fallback xmlns="">
      <p:transition spd="slow" advTm="839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5C3297-9FB3-49DA-8872-99C029459EF8}"/>
              </a:ext>
            </a:extLst>
          </p:cNvPr>
          <p:cNvSpPr>
            <a:spLocks noGrp="1"/>
          </p:cNvSpPr>
          <p:nvPr>
            <p:ph type="title"/>
          </p:nvPr>
        </p:nvSpPr>
        <p:spPr>
          <a:xfrm>
            <a:off x="1371599" y="294538"/>
            <a:ext cx="9895951" cy="1033669"/>
          </a:xfrm>
        </p:spPr>
        <p:txBody>
          <a:bodyPr>
            <a:normAutofit/>
          </a:bodyPr>
          <a:lstStyle/>
          <a:p>
            <a:r>
              <a:rPr lang="en-GB" sz="4000" u="sng" dirty="0">
                <a:solidFill>
                  <a:srgbClr val="FFFFFF"/>
                </a:solidFill>
                <a:latin typeface="Arial" panose="020B0604020202020204" pitchFamily="34" charset="0"/>
                <a:cs typeface="Arial" panose="020B0604020202020204" pitchFamily="34" charset="0"/>
              </a:rPr>
              <a:t>Organisational Culture </a:t>
            </a:r>
          </a:p>
        </p:txBody>
      </p:sp>
      <p:sp>
        <p:nvSpPr>
          <p:cNvPr id="28" name="Content Placeholder 2">
            <a:extLst>
              <a:ext uri="{FF2B5EF4-FFF2-40B4-BE49-F238E27FC236}">
                <a16:creationId xmlns:a16="http://schemas.microsoft.com/office/drawing/2014/main" id="{4241B18C-6A6D-4713-85D1-2F13153D1EC0}"/>
              </a:ext>
            </a:extLst>
          </p:cNvPr>
          <p:cNvSpPr>
            <a:spLocks noGrp="1"/>
          </p:cNvSpPr>
          <p:nvPr>
            <p:ph idx="1"/>
          </p:nvPr>
        </p:nvSpPr>
        <p:spPr>
          <a:xfrm>
            <a:off x="459350" y="2098175"/>
            <a:ext cx="4942116" cy="4465287"/>
          </a:xfrm>
        </p:spPr>
        <p:txBody>
          <a:bodyPr anchor="ctr">
            <a:normAutofit/>
          </a:bodyPr>
          <a:lstStyle/>
          <a:p>
            <a:pPr>
              <a:lnSpc>
                <a:spcPct val="150000"/>
              </a:lnSpc>
            </a:pPr>
            <a:r>
              <a:rPr lang="en-US" sz="2000" dirty="0">
                <a:latin typeface="Arial" panose="020B0604020202020204" pitchFamily="34" charset="0"/>
                <a:cs typeface="Arial" panose="020B0604020202020204" pitchFamily="34" charset="0"/>
              </a:rPr>
              <a:t>A company's culture leads to the behavior of its employees. Leaders build common views and values, which are then reinforced in numerous ways, influencing employee perceptions and  actions. Everything an organisation does is influenced by culture (SHRM, 2022). </a:t>
            </a:r>
          </a:p>
          <a:p>
            <a:pPr>
              <a:lnSpc>
                <a:spcPct val="150000"/>
              </a:lnSpc>
            </a:pPr>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D6D5460-8EA8-40F8-96B7-4C942A1E0D0B}"/>
              </a:ext>
            </a:extLst>
          </p:cNvPr>
          <p:cNvSpPr txBox="1"/>
          <p:nvPr/>
        </p:nvSpPr>
        <p:spPr>
          <a:xfrm>
            <a:off x="6007395" y="2098175"/>
            <a:ext cx="4942116" cy="3844066"/>
          </a:xfrm>
          <a:prstGeom prst="rect">
            <a:avLst/>
          </a:prstGeom>
          <a:noFill/>
        </p:spPr>
        <p:txBody>
          <a:bodyPr wrap="square" rtlCol="0">
            <a:spAutoFit/>
          </a:bodyPr>
          <a:lstStyle/>
          <a:p>
            <a:pPr>
              <a:lnSpc>
                <a:spcPct val="150000"/>
              </a:lnSpc>
            </a:pPr>
            <a:r>
              <a:rPr lang="en-US" sz="2000" dirty="0">
                <a:latin typeface="Arial" panose="020B0604020202020204" pitchFamily="34" charset="0"/>
                <a:cs typeface="Arial" panose="020B0604020202020204" pitchFamily="34" charset="0"/>
              </a:rPr>
              <a:t>Charles handy developed a model that identifies four fundamental organisational categories.</a:t>
            </a:r>
          </a:p>
          <a:p>
            <a:pPr marL="342900" indent="-342900">
              <a:lnSpc>
                <a:spcPct val="200000"/>
              </a:lnSpc>
              <a:buFont typeface="Arial" panose="020B0604020202020204" pitchFamily="34" charset="0"/>
              <a:buChar char="•"/>
            </a:pPr>
            <a:r>
              <a:rPr lang="en-GB" sz="2000" dirty="0">
                <a:latin typeface="Arial" panose="020B0604020202020204" pitchFamily="34" charset="0"/>
                <a:cs typeface="Arial" panose="020B0604020202020204" pitchFamily="34" charset="0"/>
              </a:rPr>
              <a:t>Role </a:t>
            </a:r>
          </a:p>
          <a:p>
            <a:pPr marL="342900" indent="-342900">
              <a:lnSpc>
                <a:spcPct val="200000"/>
              </a:lnSpc>
              <a:buFont typeface="Arial" panose="020B0604020202020204" pitchFamily="34" charset="0"/>
              <a:buChar char="•"/>
            </a:pPr>
            <a:r>
              <a:rPr lang="en-GB" sz="2000" dirty="0">
                <a:latin typeface="Arial" panose="020B0604020202020204" pitchFamily="34" charset="0"/>
                <a:cs typeface="Arial" panose="020B0604020202020204" pitchFamily="34" charset="0"/>
              </a:rPr>
              <a:t>Power</a:t>
            </a:r>
          </a:p>
          <a:p>
            <a:pPr marL="342900" indent="-342900">
              <a:lnSpc>
                <a:spcPct val="200000"/>
              </a:lnSpc>
              <a:buFont typeface="Arial" panose="020B0604020202020204" pitchFamily="34" charset="0"/>
              <a:buChar char="•"/>
            </a:pPr>
            <a:r>
              <a:rPr lang="en-GB" sz="2000" dirty="0">
                <a:latin typeface="Arial" panose="020B0604020202020204" pitchFamily="34" charset="0"/>
                <a:cs typeface="Arial" panose="020B0604020202020204" pitchFamily="34" charset="0"/>
              </a:rPr>
              <a:t>Person</a:t>
            </a:r>
          </a:p>
          <a:p>
            <a:pPr marL="342900" indent="-342900">
              <a:lnSpc>
                <a:spcPct val="200000"/>
              </a:lnSpc>
              <a:buFont typeface="Arial" panose="020B0604020202020204" pitchFamily="34" charset="0"/>
              <a:buChar char="•"/>
            </a:pPr>
            <a:r>
              <a:rPr lang="en-GB" sz="2000" dirty="0">
                <a:latin typeface="Arial" panose="020B0604020202020204" pitchFamily="34" charset="0"/>
                <a:cs typeface="Arial" panose="020B0604020202020204" pitchFamily="34" charset="0"/>
              </a:rPr>
              <a:t>Task</a:t>
            </a:r>
          </a:p>
        </p:txBody>
      </p:sp>
      <p:pic>
        <p:nvPicPr>
          <p:cNvPr id="3" name="Audio 2">
            <a:hlinkClick r:id="" action="ppaction://media"/>
            <a:extLst>
              <a:ext uri="{FF2B5EF4-FFF2-40B4-BE49-F238E27FC236}">
                <a16:creationId xmlns:a16="http://schemas.microsoft.com/office/drawing/2014/main" id="{4058D6D4-4D73-42F6-B843-628ECEAAA47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706006846"/>
      </p:ext>
    </p:extLst>
  </p:cSld>
  <p:clrMapOvr>
    <a:masterClrMapping/>
  </p:clrMapOvr>
  <mc:AlternateContent xmlns:mc="http://schemas.openxmlformats.org/markup-compatibility/2006" xmlns:p14="http://schemas.microsoft.com/office/powerpoint/2010/main">
    <mc:Choice Requires="p14">
      <p:transition spd="slow" p14:dur="2000" advTm="183476"/>
    </mc:Choice>
    <mc:Fallback xmlns="">
      <p:transition spd="slow" advTm="1834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1726A0-EFA4-4EE1-9506-B5150DD81671}"/>
              </a:ext>
            </a:extLst>
          </p:cNvPr>
          <p:cNvSpPr>
            <a:spLocks noGrp="1"/>
          </p:cNvSpPr>
          <p:nvPr>
            <p:ph type="title"/>
          </p:nvPr>
        </p:nvSpPr>
        <p:spPr>
          <a:xfrm>
            <a:off x="1371599" y="294538"/>
            <a:ext cx="9895951" cy="1033669"/>
          </a:xfrm>
        </p:spPr>
        <p:txBody>
          <a:bodyPr>
            <a:normAutofit/>
          </a:bodyPr>
          <a:lstStyle/>
          <a:p>
            <a:r>
              <a:rPr lang="en-GB" sz="4000" u="sng" dirty="0">
                <a:solidFill>
                  <a:srgbClr val="FFFFFF"/>
                </a:solidFill>
                <a:latin typeface="Arial" panose="020B0604020202020204" pitchFamily="34" charset="0"/>
                <a:cs typeface="Arial" panose="020B0604020202020204" pitchFamily="34" charset="0"/>
              </a:rPr>
              <a:t>Organisational Culture </a:t>
            </a:r>
          </a:p>
        </p:txBody>
      </p:sp>
      <p:pic>
        <p:nvPicPr>
          <p:cNvPr id="4" name="Content Placeholder 3">
            <a:extLst>
              <a:ext uri="{FF2B5EF4-FFF2-40B4-BE49-F238E27FC236}">
                <a16:creationId xmlns:a16="http://schemas.microsoft.com/office/drawing/2014/main" id="{81FF8E2B-CE7D-4A2A-B3B4-B94A55C69570}"/>
              </a:ext>
            </a:extLst>
          </p:cNvPr>
          <p:cNvPicPr>
            <a:picLocks noGrp="1" noChangeAspect="1"/>
          </p:cNvPicPr>
          <p:nvPr>
            <p:ph idx="1"/>
          </p:nvPr>
        </p:nvPicPr>
        <p:blipFill>
          <a:blip r:embed="rId4"/>
          <a:stretch>
            <a:fillRect/>
          </a:stretch>
        </p:blipFill>
        <p:spPr>
          <a:xfrm>
            <a:off x="704468" y="2689605"/>
            <a:ext cx="4327116" cy="3684588"/>
          </a:xfrm>
          <a:prstGeom prst="rect">
            <a:avLst/>
          </a:prstGeom>
        </p:spPr>
      </p:pic>
      <p:sp>
        <p:nvSpPr>
          <p:cNvPr id="5" name="TextBox 4">
            <a:extLst>
              <a:ext uri="{FF2B5EF4-FFF2-40B4-BE49-F238E27FC236}">
                <a16:creationId xmlns:a16="http://schemas.microsoft.com/office/drawing/2014/main" id="{16B6DDB5-BB60-45D0-87AB-C1A36C5FD480}"/>
              </a:ext>
            </a:extLst>
          </p:cNvPr>
          <p:cNvSpPr txBox="1"/>
          <p:nvPr/>
        </p:nvSpPr>
        <p:spPr>
          <a:xfrm>
            <a:off x="1529812" y="2024031"/>
            <a:ext cx="2511836" cy="400110"/>
          </a:xfrm>
          <a:prstGeom prst="rect">
            <a:avLst/>
          </a:prstGeom>
          <a:noFill/>
        </p:spPr>
        <p:txBody>
          <a:bodyPr wrap="square" rtlCol="0">
            <a:spAutoFit/>
          </a:bodyPr>
          <a:lstStyle/>
          <a:p>
            <a:r>
              <a:rPr lang="en-GB" sz="2000" u="sng" dirty="0">
                <a:latin typeface="Arial" panose="020B0604020202020204" pitchFamily="34" charset="0"/>
                <a:cs typeface="Arial" panose="020B0604020202020204" pitchFamily="34" charset="0"/>
              </a:rPr>
              <a:t>The Denison Model</a:t>
            </a:r>
          </a:p>
        </p:txBody>
      </p:sp>
      <p:sp>
        <p:nvSpPr>
          <p:cNvPr id="6" name="TextBox 5">
            <a:extLst>
              <a:ext uri="{FF2B5EF4-FFF2-40B4-BE49-F238E27FC236}">
                <a16:creationId xmlns:a16="http://schemas.microsoft.com/office/drawing/2014/main" id="{4B38FD28-F473-4EC1-8ECA-917979396EAD}"/>
              </a:ext>
            </a:extLst>
          </p:cNvPr>
          <p:cNvSpPr txBox="1"/>
          <p:nvPr/>
        </p:nvSpPr>
        <p:spPr>
          <a:xfrm>
            <a:off x="6255566" y="1891970"/>
            <a:ext cx="4947976" cy="4074898"/>
          </a:xfrm>
          <a:prstGeom prst="rect">
            <a:avLst/>
          </a:prstGeom>
          <a:noFill/>
        </p:spPr>
        <p:txBody>
          <a:bodyPr wrap="square" rtlCol="0">
            <a:spAutoFit/>
          </a:bodyPr>
          <a:lstStyle/>
          <a:p>
            <a:pPr>
              <a:lnSpc>
                <a:spcPct val="150000"/>
              </a:lnSpc>
            </a:pPr>
            <a:r>
              <a:rPr lang="en-GB" sz="2000" u="sng" dirty="0">
                <a:latin typeface="Arial" panose="020B0604020202020204" pitchFamily="34" charset="0"/>
                <a:cs typeface="Arial" panose="020B0604020202020204" pitchFamily="34" charset="0"/>
              </a:rPr>
              <a:t>The 4 Types of Organisational Culture</a:t>
            </a:r>
          </a:p>
          <a:p>
            <a:pPr marL="342900" indent="-342900">
              <a:lnSpc>
                <a:spcPct val="300000"/>
              </a:lnSpc>
              <a:buFont typeface="Arial" panose="020B0604020202020204" pitchFamily="34" charset="0"/>
              <a:buChar char="•"/>
            </a:pPr>
            <a:r>
              <a:rPr lang="en-GB" sz="2000" dirty="0">
                <a:latin typeface="Arial" panose="020B0604020202020204" pitchFamily="34" charset="0"/>
                <a:cs typeface="Arial" panose="020B0604020202020204" pitchFamily="34" charset="0"/>
              </a:rPr>
              <a:t>Adhocracy culture </a:t>
            </a:r>
          </a:p>
          <a:p>
            <a:pPr marL="342900" indent="-342900">
              <a:lnSpc>
                <a:spcPct val="300000"/>
              </a:lnSpc>
              <a:buFont typeface="Arial" panose="020B0604020202020204" pitchFamily="34" charset="0"/>
              <a:buChar char="•"/>
            </a:pPr>
            <a:r>
              <a:rPr lang="en-GB" sz="2000" dirty="0">
                <a:latin typeface="Arial" panose="020B0604020202020204" pitchFamily="34" charset="0"/>
                <a:cs typeface="Arial" panose="020B0604020202020204" pitchFamily="34" charset="0"/>
              </a:rPr>
              <a:t>Clan culture </a:t>
            </a:r>
          </a:p>
          <a:p>
            <a:pPr marL="342900" indent="-342900">
              <a:lnSpc>
                <a:spcPct val="300000"/>
              </a:lnSpc>
              <a:buFont typeface="Arial" panose="020B0604020202020204" pitchFamily="34" charset="0"/>
              <a:buChar char="•"/>
            </a:pPr>
            <a:r>
              <a:rPr lang="en-GB" sz="2000" dirty="0">
                <a:latin typeface="Arial" panose="020B0604020202020204" pitchFamily="34" charset="0"/>
                <a:cs typeface="Arial" panose="020B0604020202020204" pitchFamily="34" charset="0"/>
              </a:rPr>
              <a:t>Collaborate Culture. </a:t>
            </a:r>
          </a:p>
          <a:p>
            <a:pPr marL="342900" indent="-342900">
              <a:lnSpc>
                <a:spcPct val="300000"/>
              </a:lnSpc>
              <a:buFont typeface="Arial" panose="020B0604020202020204" pitchFamily="34" charset="0"/>
              <a:buChar char="•"/>
            </a:pPr>
            <a:r>
              <a:rPr lang="en-GB" sz="2000" dirty="0">
                <a:latin typeface="Arial" panose="020B0604020202020204" pitchFamily="34" charset="0"/>
                <a:cs typeface="Arial" panose="020B0604020202020204" pitchFamily="34" charset="0"/>
              </a:rPr>
              <a:t>Hierarchy culture</a:t>
            </a:r>
          </a:p>
        </p:txBody>
      </p:sp>
      <p:sp>
        <p:nvSpPr>
          <p:cNvPr id="7" name="TextBox 6">
            <a:extLst>
              <a:ext uri="{FF2B5EF4-FFF2-40B4-BE49-F238E27FC236}">
                <a16:creationId xmlns:a16="http://schemas.microsoft.com/office/drawing/2014/main" id="{CEBAA8A2-9D58-4A1A-8731-762C7A73AC4C}"/>
              </a:ext>
            </a:extLst>
          </p:cNvPr>
          <p:cNvSpPr txBox="1"/>
          <p:nvPr/>
        </p:nvSpPr>
        <p:spPr>
          <a:xfrm>
            <a:off x="116958" y="6262577"/>
            <a:ext cx="5209954" cy="1015663"/>
          </a:xfrm>
          <a:prstGeom prst="rect">
            <a:avLst/>
          </a:prstGeom>
          <a:noFill/>
        </p:spPr>
        <p:txBody>
          <a:bodyPr wrap="square" rtlCol="0">
            <a:spAutoFit/>
          </a:bodyPr>
          <a:lstStyle/>
          <a:p>
            <a:r>
              <a:rPr lang="en-US" sz="1200" dirty="0"/>
              <a:t>Organizational Culture for Higher Performance in Business | </a:t>
            </a:r>
            <a:r>
              <a:rPr lang="en-US" sz="1200" dirty="0" err="1"/>
              <a:t>Xpedio</a:t>
            </a:r>
            <a:r>
              <a:rPr lang="en-US" sz="1200" dirty="0"/>
              <a:t>. (2021, September 3). </a:t>
            </a:r>
            <a:r>
              <a:rPr lang="en-US" sz="1200" dirty="0" err="1"/>
              <a:t>Xpedio</a:t>
            </a:r>
            <a:r>
              <a:rPr lang="en-US" sz="1200" dirty="0"/>
              <a:t>. </a:t>
            </a:r>
            <a:r>
              <a:rPr lang="en-US" sz="1200" dirty="0">
                <a:hlinkClick r:id="rId5"/>
              </a:rPr>
              <a:t>https://www.xpedio.eu/organizational-culture/</a:t>
            </a:r>
            <a:r>
              <a:rPr lang="en-US" sz="1200" dirty="0"/>
              <a:t> </a:t>
            </a:r>
          </a:p>
          <a:p>
            <a:r>
              <a:rPr lang="en-US" dirty="0"/>
              <a:t> </a:t>
            </a:r>
          </a:p>
          <a:p>
            <a:r>
              <a:rPr lang="en-US" dirty="0"/>
              <a:t>‌</a:t>
            </a:r>
            <a:endParaRPr lang="en-GB" dirty="0"/>
          </a:p>
        </p:txBody>
      </p:sp>
      <p:pic>
        <p:nvPicPr>
          <p:cNvPr id="3" name="Audio 2">
            <a:hlinkClick r:id="" action="ppaction://media"/>
            <a:extLst>
              <a:ext uri="{FF2B5EF4-FFF2-40B4-BE49-F238E27FC236}">
                <a16:creationId xmlns:a16="http://schemas.microsoft.com/office/drawing/2014/main" id="{A26B8343-F46A-46ED-AEEF-FA7DCD6A975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44115240"/>
      </p:ext>
    </p:extLst>
  </p:cSld>
  <p:clrMapOvr>
    <a:masterClrMapping/>
  </p:clrMapOvr>
  <mc:AlternateContent xmlns:mc="http://schemas.openxmlformats.org/markup-compatibility/2006" xmlns:p14="http://schemas.microsoft.com/office/powerpoint/2010/main">
    <mc:Choice Requires="p14">
      <p:transition spd="slow" p14:dur="2000" advTm="55461"/>
    </mc:Choice>
    <mc:Fallback xmlns="">
      <p:transition spd="slow" advTm="554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E13294-EF37-45D8-9779-DD2455793FEA}"/>
              </a:ext>
            </a:extLst>
          </p:cNvPr>
          <p:cNvSpPr>
            <a:spLocks noGrp="1"/>
          </p:cNvSpPr>
          <p:nvPr>
            <p:ph type="title"/>
          </p:nvPr>
        </p:nvSpPr>
        <p:spPr>
          <a:xfrm>
            <a:off x="1371599" y="294538"/>
            <a:ext cx="9895951" cy="1033669"/>
          </a:xfrm>
        </p:spPr>
        <p:txBody>
          <a:bodyPr>
            <a:normAutofit/>
          </a:bodyPr>
          <a:lstStyle/>
          <a:p>
            <a:r>
              <a:rPr lang="en-GB" sz="4000" u="sng" dirty="0">
                <a:solidFill>
                  <a:srgbClr val="FFFFFF"/>
                </a:solidFill>
                <a:latin typeface="Arial" panose="020B0604020202020204" pitchFamily="34" charset="0"/>
                <a:cs typeface="Arial" panose="020B0604020202020204" pitchFamily="34" charset="0"/>
              </a:rPr>
              <a:t>Edgar Schein </a:t>
            </a:r>
          </a:p>
        </p:txBody>
      </p:sp>
      <p:sp>
        <p:nvSpPr>
          <p:cNvPr id="3" name="Content Placeholder 2">
            <a:extLst>
              <a:ext uri="{FF2B5EF4-FFF2-40B4-BE49-F238E27FC236}">
                <a16:creationId xmlns:a16="http://schemas.microsoft.com/office/drawing/2014/main" id="{2DB0720C-E0CD-41A3-B3F5-469C05AC42B2}"/>
              </a:ext>
            </a:extLst>
          </p:cNvPr>
          <p:cNvSpPr>
            <a:spLocks noGrp="1"/>
          </p:cNvSpPr>
          <p:nvPr>
            <p:ph idx="1"/>
          </p:nvPr>
        </p:nvSpPr>
        <p:spPr>
          <a:xfrm>
            <a:off x="1371599" y="2318197"/>
            <a:ext cx="9724031" cy="3683358"/>
          </a:xfrm>
        </p:spPr>
        <p:txBody>
          <a:bodyPr anchor="ctr">
            <a:normAutofit/>
          </a:bodyPr>
          <a:lstStyle/>
          <a:p>
            <a:pPr>
              <a:lnSpc>
                <a:spcPct val="150000"/>
              </a:lnSpc>
            </a:pPr>
            <a:r>
              <a:rPr lang="en-US" sz="2000" dirty="0">
                <a:latin typeface="Arial" panose="020B0604020202020204" pitchFamily="34" charset="0"/>
                <a:cs typeface="Arial" panose="020B0604020202020204" pitchFamily="34" charset="0"/>
              </a:rPr>
              <a:t>According to Edgar Schein, organizations don't adopt a culture in one day. Instead, the culture is built up over time as employees go through changes, adapt to the outside world, and solve problems at work. </a:t>
            </a:r>
          </a:p>
          <a:p>
            <a:pPr>
              <a:lnSpc>
                <a:spcPct val="150000"/>
              </a:lnSpc>
            </a:pPr>
            <a:r>
              <a:rPr lang="en-US" sz="2000" dirty="0">
                <a:latin typeface="Arial" panose="020B0604020202020204" pitchFamily="34" charset="0"/>
                <a:cs typeface="Arial" panose="020B0604020202020204" pitchFamily="34" charset="0"/>
              </a:rPr>
              <a:t>They learn from their past experiences and start to use it every day, which helps to shape the culture of the workplace. </a:t>
            </a:r>
          </a:p>
          <a:p>
            <a:pPr>
              <a:lnSpc>
                <a:spcPct val="150000"/>
              </a:lnSpc>
            </a:pPr>
            <a:r>
              <a:rPr lang="en-US" sz="2000" dirty="0">
                <a:latin typeface="Arial" panose="020B0604020202020204" pitchFamily="34" charset="0"/>
                <a:cs typeface="Arial" panose="020B0604020202020204" pitchFamily="34" charset="0"/>
              </a:rPr>
              <a:t>The new employees also work very hard to adapt to the new culture and live a stress-free life, just like the old employees did.(MSG Management Study, 2015).</a:t>
            </a:r>
            <a:endParaRPr lang="en-GB" sz="2000" dirty="0">
              <a:latin typeface="Arial" panose="020B0604020202020204" pitchFamily="34" charset="0"/>
              <a:cs typeface="Arial" panose="020B0604020202020204" pitchFamily="34" charset="0"/>
            </a:endParaRPr>
          </a:p>
        </p:txBody>
      </p:sp>
      <p:pic>
        <p:nvPicPr>
          <p:cNvPr id="4" name="Audio 3">
            <a:hlinkClick r:id="" action="ppaction://media"/>
            <a:extLst>
              <a:ext uri="{FF2B5EF4-FFF2-40B4-BE49-F238E27FC236}">
                <a16:creationId xmlns:a16="http://schemas.microsoft.com/office/drawing/2014/main" id="{EEBA6A2E-1B04-445D-91DC-878160EFC3E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738982162"/>
      </p:ext>
    </p:extLst>
  </p:cSld>
  <p:clrMapOvr>
    <a:masterClrMapping/>
  </p:clrMapOvr>
  <mc:AlternateContent xmlns:mc="http://schemas.openxmlformats.org/markup-compatibility/2006" xmlns:p14="http://schemas.microsoft.com/office/powerpoint/2010/main">
    <mc:Choice Requires="p14">
      <p:transition spd="slow" p14:dur="2000" advTm="26156"/>
    </mc:Choice>
    <mc:Fallback xmlns="">
      <p:transition spd="slow" advTm="261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4B65FB-B978-4693-88AB-518F3D1D75D9}"/>
              </a:ext>
            </a:extLst>
          </p:cNvPr>
          <p:cNvSpPr>
            <a:spLocks noGrp="1"/>
          </p:cNvSpPr>
          <p:nvPr>
            <p:ph type="title"/>
          </p:nvPr>
        </p:nvSpPr>
        <p:spPr>
          <a:xfrm>
            <a:off x="1371599" y="294538"/>
            <a:ext cx="9895951" cy="1033669"/>
          </a:xfrm>
        </p:spPr>
        <p:txBody>
          <a:bodyPr>
            <a:normAutofit/>
          </a:bodyPr>
          <a:lstStyle/>
          <a:p>
            <a:r>
              <a:rPr lang="en-GB" sz="4000" u="sng" dirty="0">
                <a:solidFill>
                  <a:srgbClr val="FFFFFF"/>
                </a:solidFill>
                <a:latin typeface="Arial" panose="020B0604020202020204" pitchFamily="34" charset="0"/>
                <a:cs typeface="Arial" panose="020B0604020202020204" pitchFamily="34" charset="0"/>
              </a:rPr>
              <a:t>Edgar Schein – Iceberg Model </a:t>
            </a:r>
          </a:p>
        </p:txBody>
      </p:sp>
      <p:sp>
        <p:nvSpPr>
          <p:cNvPr id="3" name="Content Placeholder 2">
            <a:extLst>
              <a:ext uri="{FF2B5EF4-FFF2-40B4-BE49-F238E27FC236}">
                <a16:creationId xmlns:a16="http://schemas.microsoft.com/office/drawing/2014/main" id="{2459AF1E-AAC8-4B99-9EF9-201D446026A3}"/>
              </a:ext>
            </a:extLst>
          </p:cNvPr>
          <p:cNvSpPr>
            <a:spLocks noGrp="1"/>
          </p:cNvSpPr>
          <p:nvPr>
            <p:ph idx="1"/>
          </p:nvPr>
        </p:nvSpPr>
        <p:spPr>
          <a:xfrm>
            <a:off x="364407" y="3174642"/>
            <a:ext cx="5088466" cy="3683358"/>
          </a:xfrm>
        </p:spPr>
        <p:txBody>
          <a:bodyPr anchor="ctr">
            <a:normAutofit/>
          </a:bodyPr>
          <a:lstStyle/>
          <a:p>
            <a:pPr marL="0" indent="0">
              <a:lnSpc>
                <a:spcPct val="150000"/>
              </a:lnSpc>
              <a:buNone/>
            </a:pPr>
            <a:r>
              <a:rPr lang="en-GB" sz="2000" u="sng" dirty="0"/>
              <a:t>There are three level to Schein’s Iceberg Model</a:t>
            </a:r>
          </a:p>
          <a:p>
            <a:pPr>
              <a:lnSpc>
                <a:spcPct val="300000"/>
              </a:lnSpc>
            </a:pPr>
            <a:r>
              <a:rPr lang="en-GB" sz="2000" dirty="0"/>
              <a:t>Behaviour and Artifacts </a:t>
            </a:r>
          </a:p>
          <a:p>
            <a:pPr>
              <a:lnSpc>
                <a:spcPct val="300000"/>
              </a:lnSpc>
            </a:pPr>
            <a:r>
              <a:rPr lang="en-GB" sz="2000" dirty="0"/>
              <a:t>Norms, shared Values and Beliefs </a:t>
            </a:r>
          </a:p>
          <a:p>
            <a:pPr>
              <a:lnSpc>
                <a:spcPct val="300000"/>
              </a:lnSpc>
            </a:pPr>
            <a:r>
              <a:rPr lang="en-GB" sz="2000" dirty="0"/>
              <a:t>Values and Beliefs </a:t>
            </a:r>
          </a:p>
          <a:p>
            <a:pPr>
              <a:lnSpc>
                <a:spcPct val="150000"/>
              </a:lnSpc>
            </a:pPr>
            <a:endParaRPr lang="en-GB" sz="2000" dirty="0"/>
          </a:p>
          <a:p>
            <a:pPr>
              <a:lnSpc>
                <a:spcPct val="150000"/>
              </a:lnSpc>
            </a:pPr>
            <a:endParaRPr lang="en-GB" sz="2000" dirty="0"/>
          </a:p>
          <a:p>
            <a:pPr marL="0" indent="0">
              <a:lnSpc>
                <a:spcPct val="150000"/>
              </a:lnSpc>
              <a:buNone/>
            </a:pPr>
            <a:endParaRPr lang="en-GB" sz="2000" u="sng" dirty="0"/>
          </a:p>
        </p:txBody>
      </p:sp>
      <p:pic>
        <p:nvPicPr>
          <p:cNvPr id="4" name="Picture 3">
            <a:extLst>
              <a:ext uri="{FF2B5EF4-FFF2-40B4-BE49-F238E27FC236}">
                <a16:creationId xmlns:a16="http://schemas.microsoft.com/office/drawing/2014/main" id="{F81DDAB0-FB4D-46A0-96E8-5AA1BAEFCADD}"/>
              </a:ext>
            </a:extLst>
          </p:cNvPr>
          <p:cNvPicPr>
            <a:picLocks noChangeAspect="1"/>
          </p:cNvPicPr>
          <p:nvPr/>
        </p:nvPicPr>
        <p:blipFill>
          <a:blip r:embed="rId4"/>
          <a:stretch>
            <a:fillRect/>
          </a:stretch>
        </p:blipFill>
        <p:spPr>
          <a:xfrm>
            <a:off x="6463796" y="2444895"/>
            <a:ext cx="4965458" cy="3775152"/>
          </a:xfrm>
          <a:prstGeom prst="rect">
            <a:avLst/>
          </a:prstGeom>
        </p:spPr>
      </p:pic>
      <p:sp>
        <p:nvSpPr>
          <p:cNvPr id="5" name="TextBox 4">
            <a:extLst>
              <a:ext uri="{FF2B5EF4-FFF2-40B4-BE49-F238E27FC236}">
                <a16:creationId xmlns:a16="http://schemas.microsoft.com/office/drawing/2014/main" id="{2F9F44BC-89C8-4B43-A3B9-52BF6E37C22A}"/>
              </a:ext>
            </a:extLst>
          </p:cNvPr>
          <p:cNvSpPr txBox="1"/>
          <p:nvPr/>
        </p:nvSpPr>
        <p:spPr>
          <a:xfrm>
            <a:off x="6739128" y="6220047"/>
            <a:ext cx="4528422" cy="1015663"/>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High Involvement Innovation - Innovation Culture. (2022). Hypeinnovation.com. </a:t>
            </a:r>
            <a:r>
              <a:rPr lang="en-GB" sz="1200" dirty="0">
                <a:latin typeface="Arial" panose="020B0604020202020204" pitchFamily="34" charset="0"/>
                <a:cs typeface="Arial" panose="020B0604020202020204" pitchFamily="34" charset="0"/>
                <a:hlinkClick r:id="rId5"/>
              </a:rPr>
              <a:t>https://ebooks.hypeinnovation.com/high-involvement-innovation/innovation-culture/</a:t>
            </a:r>
            <a:r>
              <a:rPr lang="en-GB" sz="1200" dirty="0">
                <a:latin typeface="Arial" panose="020B0604020202020204" pitchFamily="34" charset="0"/>
                <a:cs typeface="Arial" panose="020B0604020202020204" pitchFamily="34" charset="0"/>
              </a:rPr>
              <a:t>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t>
            </a:r>
          </a:p>
        </p:txBody>
      </p:sp>
      <p:pic>
        <p:nvPicPr>
          <p:cNvPr id="6" name="Audio 5">
            <a:hlinkClick r:id="" action="ppaction://media"/>
            <a:extLst>
              <a:ext uri="{FF2B5EF4-FFF2-40B4-BE49-F238E27FC236}">
                <a16:creationId xmlns:a16="http://schemas.microsoft.com/office/drawing/2014/main" id="{C663AD6C-43D0-49E1-896C-0AF19A83FDB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871011546"/>
      </p:ext>
    </p:extLst>
  </p:cSld>
  <p:clrMapOvr>
    <a:masterClrMapping/>
  </p:clrMapOvr>
  <mc:AlternateContent xmlns:mc="http://schemas.openxmlformats.org/markup-compatibility/2006" xmlns:p14="http://schemas.microsoft.com/office/powerpoint/2010/main">
    <mc:Choice Requires="p14">
      <p:transition spd="slow" p14:dur="2000" advTm="53695"/>
    </mc:Choice>
    <mc:Fallback xmlns="">
      <p:transition spd="slow" advTm="536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C1DB98-44B4-4076-B1F4-53A55FC74656}"/>
              </a:ext>
            </a:extLst>
          </p:cNvPr>
          <p:cNvSpPr>
            <a:spLocks noGrp="1"/>
          </p:cNvSpPr>
          <p:nvPr>
            <p:ph type="title"/>
          </p:nvPr>
        </p:nvSpPr>
        <p:spPr>
          <a:xfrm>
            <a:off x="1371599" y="294538"/>
            <a:ext cx="9895951" cy="1033669"/>
          </a:xfrm>
        </p:spPr>
        <p:txBody>
          <a:bodyPr>
            <a:normAutofit/>
          </a:bodyPr>
          <a:lstStyle/>
          <a:p>
            <a:r>
              <a:rPr lang="en-GB" sz="4000" u="sng" dirty="0">
                <a:solidFill>
                  <a:srgbClr val="FFFFFF"/>
                </a:solidFill>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82C24D54-B020-48F4-9659-F9859EF7579E}"/>
              </a:ext>
            </a:extLst>
          </p:cNvPr>
          <p:cNvSpPr>
            <a:spLocks noGrp="1"/>
          </p:cNvSpPr>
          <p:nvPr>
            <p:ph idx="1"/>
          </p:nvPr>
        </p:nvSpPr>
        <p:spPr>
          <a:xfrm>
            <a:off x="544664" y="2750658"/>
            <a:ext cx="7174827" cy="5018568"/>
          </a:xfrm>
        </p:spPr>
        <p:txBody>
          <a:bodyPr anchor="ctr">
            <a:normAutofit/>
          </a:bodyPr>
          <a:lstStyle/>
          <a:p>
            <a:pPr marL="0" indent="0">
              <a:lnSpc>
                <a:spcPct val="150000"/>
              </a:lnSpc>
              <a:buNone/>
            </a:pPr>
            <a:r>
              <a:rPr lang="en-GB" sz="2000" u="sng" dirty="0">
                <a:latin typeface="Arial" panose="020B0604020202020204" pitchFamily="34" charset="0"/>
                <a:cs typeface="Arial" panose="020B0604020202020204" pitchFamily="34" charset="0"/>
              </a:rPr>
              <a:t>Key Learning Points </a:t>
            </a:r>
          </a:p>
          <a:p>
            <a:pPr>
              <a:lnSpc>
                <a:spcPct val="150000"/>
              </a:lnSpc>
            </a:pPr>
            <a:r>
              <a:rPr lang="en-GB" sz="2000" dirty="0">
                <a:latin typeface="Arial" panose="020B0604020202020204" pitchFamily="34" charset="0"/>
                <a:cs typeface="Arial" panose="020B0604020202020204" pitchFamily="34" charset="0"/>
              </a:rPr>
              <a:t>How the Gibbs Reflective Model can be used to problem solve within businesses. </a:t>
            </a:r>
          </a:p>
          <a:p>
            <a:pPr>
              <a:lnSpc>
                <a:spcPct val="150000"/>
              </a:lnSpc>
            </a:pPr>
            <a:r>
              <a:rPr lang="en-GB" sz="2000" dirty="0">
                <a:latin typeface="Arial" panose="020B0604020202020204" pitchFamily="34" charset="0"/>
                <a:cs typeface="Arial" panose="020B0604020202020204" pitchFamily="34" charset="0"/>
              </a:rPr>
              <a:t>The importance of HRM and how it can shape sustainable businesses.</a:t>
            </a:r>
          </a:p>
          <a:p>
            <a:pPr>
              <a:lnSpc>
                <a:spcPct val="150000"/>
              </a:lnSpc>
            </a:pPr>
            <a:r>
              <a:rPr lang="en-GB" sz="2000" dirty="0">
                <a:latin typeface="Arial" panose="020B0604020202020204" pitchFamily="34" charset="0"/>
                <a:cs typeface="Arial" panose="020B0604020202020204" pitchFamily="34" charset="0"/>
              </a:rPr>
              <a:t>The importance of a strong organisational context within a business. </a:t>
            </a:r>
          </a:p>
          <a:p>
            <a:pPr>
              <a:lnSpc>
                <a:spcPct val="150000"/>
              </a:lnSpc>
            </a:pPr>
            <a:r>
              <a:rPr lang="en-GB" sz="2000" dirty="0">
                <a:latin typeface="Arial" panose="020B0604020202020204" pitchFamily="34" charset="0"/>
                <a:cs typeface="Arial" panose="020B0604020202020204" pitchFamily="34" charset="0"/>
              </a:rPr>
              <a:t>The different types of organisational cultures and the different approaches they take. </a:t>
            </a:r>
          </a:p>
          <a:p>
            <a:pPr>
              <a:lnSpc>
                <a:spcPct val="150000"/>
              </a:lnSpc>
            </a:pP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u="sng" dirty="0">
              <a:latin typeface="Arial" panose="020B0604020202020204" pitchFamily="34" charset="0"/>
              <a:cs typeface="Arial" panose="020B0604020202020204" pitchFamily="34" charset="0"/>
            </a:endParaRPr>
          </a:p>
        </p:txBody>
      </p:sp>
      <p:pic>
        <p:nvPicPr>
          <p:cNvPr id="4" name="Audio 3">
            <a:hlinkClick r:id="" action="ppaction://media"/>
            <a:extLst>
              <a:ext uri="{FF2B5EF4-FFF2-40B4-BE49-F238E27FC236}">
                <a16:creationId xmlns:a16="http://schemas.microsoft.com/office/drawing/2014/main" id="{C532AFBB-9665-49A5-AC6A-BD041EB0A20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50728694"/>
      </p:ext>
    </p:extLst>
  </p:cSld>
  <p:clrMapOvr>
    <a:masterClrMapping/>
  </p:clrMapOvr>
  <mc:AlternateContent xmlns:mc="http://schemas.openxmlformats.org/markup-compatibility/2006" xmlns:p14="http://schemas.microsoft.com/office/powerpoint/2010/main">
    <mc:Choice Requires="p14">
      <p:transition spd="slow" p14:dur="2000" advTm="43431"/>
    </mc:Choice>
    <mc:Fallback xmlns="">
      <p:transition spd="slow" advTm="434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3A9DE1-D560-495B-92F9-8F3514052E15}"/>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	</a:t>
            </a:r>
            <a:r>
              <a:rPr lang="en-GB" sz="4000" u="sng" dirty="0">
                <a:solidFill>
                  <a:srgbClr val="FFFFFF"/>
                </a:solidFill>
                <a:latin typeface="Arial" panose="020B0604020202020204" pitchFamily="34" charset="0"/>
                <a:cs typeface="Arial" panose="020B0604020202020204" pitchFamily="34" charset="0"/>
              </a:rPr>
              <a:t>References</a:t>
            </a:r>
            <a:endParaRPr lang="en-GB" sz="4000">
              <a:solidFill>
                <a:srgbClr val="FFFFFF"/>
              </a:solidFill>
            </a:endParaRPr>
          </a:p>
        </p:txBody>
      </p:sp>
      <p:sp>
        <p:nvSpPr>
          <p:cNvPr id="3" name="Content Placeholder 2">
            <a:extLst>
              <a:ext uri="{FF2B5EF4-FFF2-40B4-BE49-F238E27FC236}">
                <a16:creationId xmlns:a16="http://schemas.microsoft.com/office/drawing/2014/main" id="{33E2929A-62EC-4DE9-A3A2-2B56C63CFAB2}"/>
              </a:ext>
            </a:extLst>
          </p:cNvPr>
          <p:cNvSpPr>
            <a:spLocks noGrp="1"/>
          </p:cNvSpPr>
          <p:nvPr>
            <p:ph idx="1"/>
          </p:nvPr>
        </p:nvSpPr>
        <p:spPr>
          <a:xfrm>
            <a:off x="1371599" y="2318197"/>
            <a:ext cx="9724031" cy="3683358"/>
          </a:xfrm>
        </p:spPr>
        <p:txBody>
          <a:bodyPr anchor="ctr">
            <a:normAutofit fontScale="55000" lnSpcReduction="20000"/>
          </a:bodyPr>
          <a:lstStyle/>
          <a:p>
            <a:pPr marL="0" indent="0">
              <a:buNone/>
            </a:pPr>
            <a:r>
              <a:rPr lang="en-GB" sz="2400" b="1" u="sng" dirty="0"/>
              <a:t>Bibliography</a:t>
            </a:r>
          </a:p>
          <a:p>
            <a:r>
              <a:rPr lang="en-GB" sz="2900" dirty="0" err="1"/>
              <a:t>Ehsanfar</a:t>
            </a:r>
            <a:r>
              <a:rPr lang="en-GB" sz="2900" dirty="0"/>
              <a:t>, M. (2022). Understanding and Defining the Organizational Context. Retrieved from </a:t>
            </a:r>
            <a:r>
              <a:rPr lang="en-GB" sz="2900" dirty="0">
                <a:hlinkClick r:id="rId2"/>
              </a:rPr>
              <a:t>https://www.linkedin.com/pulse/understanding-defining-organizational-context-mohsen-ehsanfar/</a:t>
            </a:r>
            <a:r>
              <a:rPr lang="en-GB" sz="2900" dirty="0"/>
              <a:t> </a:t>
            </a:r>
          </a:p>
          <a:p>
            <a:r>
              <a:rPr lang="en-GB" sz="2900" dirty="0"/>
              <a:t>Lumen Learning. (2019). Organizational Context. Retrieved from lumenlearning.com: </a:t>
            </a:r>
            <a:r>
              <a:rPr lang="en-GB" sz="2900" dirty="0">
                <a:hlinkClick r:id="rId3"/>
              </a:rPr>
              <a:t>https://courses.lumenlearning.com/suny-esc-communicationforprofessionals/chapter/organizational-context/</a:t>
            </a:r>
            <a:r>
              <a:rPr lang="en-GB" sz="2900" dirty="0"/>
              <a:t> </a:t>
            </a:r>
          </a:p>
          <a:p>
            <a:r>
              <a:rPr lang="en-GB" sz="2900" dirty="0"/>
              <a:t>MSG Management Study. (2015). Edgar Schein Model of Organization Culture. Retrieved from managementstudyguide.com: </a:t>
            </a:r>
            <a:r>
              <a:rPr lang="en-GB" sz="2900" dirty="0">
                <a:hlinkClick r:id="rId4"/>
              </a:rPr>
              <a:t>https://www.managementstudyguide.com/edgar-schein-model.htm</a:t>
            </a:r>
            <a:r>
              <a:rPr lang="en-GB" sz="2900" dirty="0"/>
              <a:t> </a:t>
            </a:r>
          </a:p>
          <a:p>
            <a:r>
              <a:rPr lang="en-GB" sz="2900" dirty="0"/>
              <a:t>SHRM. (2022). Understanding and Developing Organizational Culture. Retrieved from </a:t>
            </a:r>
            <a:r>
              <a:rPr lang="en-GB" sz="2900" dirty="0">
                <a:hlinkClick r:id="rId5"/>
              </a:rPr>
              <a:t>https://www.shrm.org/resourcesandtools/tools-and-samples/toolkits/pages/understandinganddevelopingorganizationalculture.aspx</a:t>
            </a:r>
            <a:r>
              <a:rPr lang="en-GB" sz="2900" dirty="0"/>
              <a:t> </a:t>
            </a:r>
          </a:p>
          <a:p>
            <a:r>
              <a:rPr lang="en-GB" sz="2900" dirty="0"/>
              <a:t>The University of Edinburgh. (2020). Gibbs' Reflective Cycle. Retrieved from ed.ac.uk: </a:t>
            </a:r>
            <a:r>
              <a:rPr lang="en-GB" sz="2900" dirty="0">
                <a:hlinkClick r:id="rId6"/>
              </a:rPr>
              <a:t>https://www.ed.ac.uk/reflection/reflectors-toolkit/reflecting-on-experience/gibbs-reflective-cycle</a:t>
            </a:r>
            <a:r>
              <a:rPr lang="en-GB" sz="2900" dirty="0"/>
              <a:t> </a:t>
            </a:r>
          </a:p>
          <a:p>
            <a:r>
              <a:rPr lang="en-GB" sz="2900" dirty="0" err="1"/>
              <a:t>Vulpen</a:t>
            </a:r>
            <a:r>
              <a:rPr lang="en-GB" sz="2900" dirty="0"/>
              <a:t>, E. v. (2019). 7 Human Resource Management Basics Every HR Professional Should Know. Retrieved from aihr.com: </a:t>
            </a:r>
            <a:r>
              <a:rPr lang="en-GB" sz="2900" dirty="0">
                <a:hlinkClick r:id="rId7"/>
              </a:rPr>
              <a:t>https://www.aihr.com/blog/human-resource-basics/</a:t>
            </a:r>
            <a:r>
              <a:rPr lang="en-GB" sz="2900" dirty="0"/>
              <a:t> </a:t>
            </a:r>
          </a:p>
          <a:p>
            <a:endParaRPr lang="en-GB" sz="2000" dirty="0"/>
          </a:p>
          <a:p>
            <a:endParaRPr lang="en-GB" sz="2000" dirty="0"/>
          </a:p>
        </p:txBody>
      </p:sp>
    </p:spTree>
    <p:extLst>
      <p:ext uri="{BB962C8B-B14F-4D97-AF65-F5344CB8AC3E}">
        <p14:creationId xmlns:p14="http://schemas.microsoft.com/office/powerpoint/2010/main" val="15937140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536</TotalTime>
  <Words>897</Words>
  <Application>Microsoft Office PowerPoint</Application>
  <PresentationFormat>Widescreen</PresentationFormat>
  <Paragraphs>81</Paragraphs>
  <Slides>13</Slides>
  <Notes>0</Notes>
  <HiddenSlides>0</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Inter-cultural Workplace  BMSP5002</vt:lpstr>
      <vt:lpstr>Introduction – The Inter-cultural workplace </vt:lpstr>
      <vt:lpstr>Gibbs Reflective Model</vt:lpstr>
      <vt:lpstr>Gibbs Reflective Model</vt:lpstr>
      <vt:lpstr>Human Resources Management </vt:lpstr>
      <vt:lpstr>Organisational Context </vt:lpstr>
      <vt:lpstr>Organisational Context </vt:lpstr>
      <vt:lpstr>Organisational Culture </vt:lpstr>
      <vt:lpstr>Organisational Culture </vt:lpstr>
      <vt:lpstr>Edgar Schein </vt:lpstr>
      <vt:lpstr>Edgar Schein – Iceberg Model </vt:lpstr>
      <vt:lpstr>Conclusion</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Inter-cultural Workplace  BMSP5002</dc:title>
  <dc:creator>Callum Cresser (2006263)</dc:creator>
  <cp:lastModifiedBy>Callum Cresser (2006263)</cp:lastModifiedBy>
  <cp:revision>9</cp:revision>
  <dcterms:created xsi:type="dcterms:W3CDTF">2022-03-03T04:39:20Z</dcterms:created>
  <dcterms:modified xsi:type="dcterms:W3CDTF">2022-03-04T17:04:59Z</dcterms:modified>
</cp:coreProperties>
</file>