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82" r:id="rId3"/>
    <p:sldId id="286" r:id="rId4"/>
    <p:sldId id="284" r:id="rId5"/>
    <p:sldId id="283" r:id="rId6"/>
    <p:sldId id="285" r:id="rId7"/>
    <p:sldId id="262" r:id="rId8"/>
    <p:sldId id="264" r:id="rId9"/>
    <p:sldId id="265" r:id="rId10"/>
    <p:sldId id="266" r:id="rId11"/>
    <p:sldId id="280" r:id="rId12"/>
    <p:sldId id="259" r:id="rId13"/>
    <p:sldId id="260" r:id="rId14"/>
    <p:sldId id="267" r:id="rId15"/>
    <p:sldId id="268" r:id="rId16"/>
    <p:sldId id="269" r:id="rId17"/>
    <p:sldId id="271" r:id="rId18"/>
    <p:sldId id="272" r:id="rId19"/>
    <p:sldId id="273" r:id="rId20"/>
    <p:sldId id="274" r:id="rId21"/>
    <p:sldId id="277" r:id="rId22"/>
    <p:sldId id="278" r:id="rId23"/>
    <p:sldId id="279" r:id="rId24"/>
    <p:sldId id="281" r:id="rId2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F75631-76AB-4975-8386-A85B31A537F3}" v="1877" dt="2020-09-14T10:10:27.0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53" autoAdjust="0"/>
    <p:restoredTop sz="72352" autoAdjust="0"/>
  </p:normalViewPr>
  <p:slideViewPr>
    <p:cSldViewPr snapToGrid="0">
      <p:cViewPr varScale="1">
        <p:scale>
          <a:sx n="54" d="100"/>
          <a:sy n="54" d="100"/>
        </p:scale>
        <p:origin x="13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8.png"/><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svg"/><Relationship Id="rId1" Type="http://schemas.openxmlformats.org/officeDocument/2006/relationships/image" Target="../media/image22.png"/><Relationship Id="rId4" Type="http://schemas.openxmlformats.org/officeDocument/2006/relationships/image" Target="../media/image2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8.png"/><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svg"/><Relationship Id="rId1" Type="http://schemas.openxmlformats.org/officeDocument/2006/relationships/image" Target="../media/image22.png"/><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F6E14B-B3B8-404F-9891-82CC423D935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CA50265-3E86-4EF5-93CD-8986E8EA387B}">
      <dgm:prSet/>
      <dgm:spPr/>
      <dgm:t>
        <a:bodyPr/>
        <a:lstStyle/>
        <a:p>
          <a:r>
            <a:rPr lang="en-GB"/>
            <a:t>The power to make law, amend law, and repeal law</a:t>
          </a:r>
          <a:endParaRPr lang="en-US"/>
        </a:p>
      </dgm:t>
    </dgm:pt>
    <dgm:pt modelId="{D736B86F-C0D1-4ED1-80B5-8642BE19232A}" type="parTrans" cxnId="{2DA41BC6-39C5-4F16-9D70-7063E29089D3}">
      <dgm:prSet/>
      <dgm:spPr/>
      <dgm:t>
        <a:bodyPr/>
        <a:lstStyle/>
        <a:p>
          <a:endParaRPr lang="en-US"/>
        </a:p>
      </dgm:t>
    </dgm:pt>
    <dgm:pt modelId="{934B5E2D-D0CE-45B8-84A0-4789F6A13263}" type="sibTrans" cxnId="{2DA41BC6-39C5-4F16-9D70-7063E29089D3}">
      <dgm:prSet/>
      <dgm:spPr/>
      <dgm:t>
        <a:bodyPr/>
        <a:lstStyle/>
        <a:p>
          <a:endParaRPr lang="en-US"/>
        </a:p>
      </dgm:t>
    </dgm:pt>
    <dgm:pt modelId="{50EA4218-7B64-4848-9F7D-200EAAFB8B39}">
      <dgm:prSet/>
      <dgm:spPr/>
      <dgm:t>
        <a:bodyPr/>
        <a:lstStyle/>
        <a:p>
          <a:r>
            <a:rPr lang="en-GB"/>
            <a:t>The power to implement law; and</a:t>
          </a:r>
          <a:endParaRPr lang="en-US"/>
        </a:p>
      </dgm:t>
    </dgm:pt>
    <dgm:pt modelId="{54882BA6-4762-4375-AF56-17CA6DEAD128}" type="parTrans" cxnId="{757B4C8A-6EB8-4DB8-B7AA-D7CD15F2D408}">
      <dgm:prSet/>
      <dgm:spPr/>
      <dgm:t>
        <a:bodyPr/>
        <a:lstStyle/>
        <a:p>
          <a:endParaRPr lang="en-US"/>
        </a:p>
      </dgm:t>
    </dgm:pt>
    <dgm:pt modelId="{9618A5AA-6707-4C70-A83B-62E090EAA508}" type="sibTrans" cxnId="{757B4C8A-6EB8-4DB8-B7AA-D7CD15F2D408}">
      <dgm:prSet/>
      <dgm:spPr/>
      <dgm:t>
        <a:bodyPr/>
        <a:lstStyle/>
        <a:p>
          <a:endParaRPr lang="en-US"/>
        </a:p>
      </dgm:t>
    </dgm:pt>
    <dgm:pt modelId="{61C95FE8-3E93-479A-B569-FCC2A78836D8}">
      <dgm:prSet/>
      <dgm:spPr/>
      <dgm:t>
        <a:bodyPr/>
        <a:lstStyle/>
        <a:p>
          <a:r>
            <a:rPr lang="en-GB"/>
            <a:t>The power to apply and enforce the law against us all (including against the state itself)</a:t>
          </a:r>
          <a:endParaRPr lang="en-US"/>
        </a:p>
      </dgm:t>
    </dgm:pt>
    <dgm:pt modelId="{08B9CD75-BBB3-458B-AC56-7C9DEA8A8B27}" type="parTrans" cxnId="{80635D09-8025-471E-AB74-355157CA2916}">
      <dgm:prSet/>
      <dgm:spPr/>
      <dgm:t>
        <a:bodyPr/>
        <a:lstStyle/>
        <a:p>
          <a:endParaRPr lang="en-US"/>
        </a:p>
      </dgm:t>
    </dgm:pt>
    <dgm:pt modelId="{5BBA1237-8937-40F9-BA42-F365F95E56E3}" type="sibTrans" cxnId="{80635D09-8025-471E-AB74-355157CA2916}">
      <dgm:prSet/>
      <dgm:spPr/>
      <dgm:t>
        <a:bodyPr/>
        <a:lstStyle/>
        <a:p>
          <a:endParaRPr lang="en-US"/>
        </a:p>
      </dgm:t>
    </dgm:pt>
    <dgm:pt modelId="{A28DE9C7-15D6-4DBE-904D-0F6D64B67E49}" type="pres">
      <dgm:prSet presAssocID="{C0F6E14B-B3B8-404F-9891-82CC423D9358}" presName="root" presStyleCnt="0">
        <dgm:presLayoutVars>
          <dgm:dir/>
          <dgm:resizeHandles val="exact"/>
        </dgm:presLayoutVars>
      </dgm:prSet>
      <dgm:spPr/>
      <dgm:t>
        <a:bodyPr/>
        <a:lstStyle/>
        <a:p>
          <a:endParaRPr lang="en-GB"/>
        </a:p>
      </dgm:t>
    </dgm:pt>
    <dgm:pt modelId="{5919F1E6-344C-4BAC-96AA-8EEBBBD82883}" type="pres">
      <dgm:prSet presAssocID="{0CA50265-3E86-4EF5-93CD-8986E8EA387B}" presName="compNode" presStyleCnt="0"/>
      <dgm:spPr/>
    </dgm:pt>
    <dgm:pt modelId="{D925148D-0684-4A35-91EA-DD8AACF91113}" type="pres">
      <dgm:prSet presAssocID="{0CA50265-3E86-4EF5-93CD-8986E8EA387B}" presName="bgRect" presStyleLbl="bgShp" presStyleIdx="0" presStyleCnt="3"/>
      <dgm:spPr/>
    </dgm:pt>
    <dgm:pt modelId="{7628DDDD-DEFC-4375-A140-4AAA195BC7C6}" type="pres">
      <dgm:prSet presAssocID="{0CA50265-3E86-4EF5-93CD-8986E8EA387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Gavel"/>
        </a:ext>
      </dgm:extLst>
    </dgm:pt>
    <dgm:pt modelId="{6AE08FED-E8C1-43BE-8D09-17FA2A4FD618}" type="pres">
      <dgm:prSet presAssocID="{0CA50265-3E86-4EF5-93CD-8986E8EA387B}" presName="spaceRect" presStyleCnt="0"/>
      <dgm:spPr/>
    </dgm:pt>
    <dgm:pt modelId="{C5DD18AE-CF37-4571-916D-F6D1D9F04F32}" type="pres">
      <dgm:prSet presAssocID="{0CA50265-3E86-4EF5-93CD-8986E8EA387B}" presName="parTx" presStyleLbl="revTx" presStyleIdx="0" presStyleCnt="3">
        <dgm:presLayoutVars>
          <dgm:chMax val="0"/>
          <dgm:chPref val="0"/>
        </dgm:presLayoutVars>
      </dgm:prSet>
      <dgm:spPr/>
      <dgm:t>
        <a:bodyPr/>
        <a:lstStyle/>
        <a:p>
          <a:endParaRPr lang="en-GB"/>
        </a:p>
      </dgm:t>
    </dgm:pt>
    <dgm:pt modelId="{2E5D1076-DDE9-45A4-B36B-B12749F53820}" type="pres">
      <dgm:prSet presAssocID="{934B5E2D-D0CE-45B8-84A0-4789F6A13263}" presName="sibTrans" presStyleCnt="0"/>
      <dgm:spPr/>
    </dgm:pt>
    <dgm:pt modelId="{52C71CB4-0433-4FE8-B730-7ED4D1C3F58C}" type="pres">
      <dgm:prSet presAssocID="{50EA4218-7B64-4848-9F7D-200EAAFB8B39}" presName="compNode" presStyleCnt="0"/>
      <dgm:spPr/>
    </dgm:pt>
    <dgm:pt modelId="{8CD5936F-B28B-439F-ACEF-D9B8472A020D}" type="pres">
      <dgm:prSet presAssocID="{50EA4218-7B64-4848-9F7D-200EAAFB8B39}" presName="bgRect" presStyleLbl="bgShp" presStyleIdx="1" presStyleCnt="3"/>
      <dgm:spPr/>
    </dgm:pt>
    <dgm:pt modelId="{A2FFE76A-0AF1-4BDB-AFAC-41B7F7B08B94}" type="pres">
      <dgm:prSet presAssocID="{50EA4218-7B64-4848-9F7D-200EAAFB8B39}"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Scales of Justice"/>
        </a:ext>
      </dgm:extLst>
    </dgm:pt>
    <dgm:pt modelId="{7BA1C423-02E8-40AA-B90B-72C90ABFABC6}" type="pres">
      <dgm:prSet presAssocID="{50EA4218-7B64-4848-9F7D-200EAAFB8B39}" presName="spaceRect" presStyleCnt="0"/>
      <dgm:spPr/>
    </dgm:pt>
    <dgm:pt modelId="{1BED7AF1-6D1F-446B-A0C2-75E4CC73BD6A}" type="pres">
      <dgm:prSet presAssocID="{50EA4218-7B64-4848-9F7D-200EAAFB8B39}" presName="parTx" presStyleLbl="revTx" presStyleIdx="1" presStyleCnt="3">
        <dgm:presLayoutVars>
          <dgm:chMax val="0"/>
          <dgm:chPref val="0"/>
        </dgm:presLayoutVars>
      </dgm:prSet>
      <dgm:spPr/>
      <dgm:t>
        <a:bodyPr/>
        <a:lstStyle/>
        <a:p>
          <a:endParaRPr lang="en-GB"/>
        </a:p>
      </dgm:t>
    </dgm:pt>
    <dgm:pt modelId="{767B082D-899F-41A8-81A7-E05F6E331FA5}" type="pres">
      <dgm:prSet presAssocID="{9618A5AA-6707-4C70-A83B-62E090EAA508}" presName="sibTrans" presStyleCnt="0"/>
      <dgm:spPr/>
    </dgm:pt>
    <dgm:pt modelId="{845ACE55-8A63-4D34-95AE-4A6B23498843}" type="pres">
      <dgm:prSet presAssocID="{61C95FE8-3E93-479A-B569-FCC2A78836D8}" presName="compNode" presStyleCnt="0"/>
      <dgm:spPr/>
    </dgm:pt>
    <dgm:pt modelId="{C4C130C5-27C4-4340-94C7-21BFC41932E4}" type="pres">
      <dgm:prSet presAssocID="{61C95FE8-3E93-479A-B569-FCC2A78836D8}" presName="bgRect" presStyleLbl="bgShp" presStyleIdx="2" presStyleCnt="3"/>
      <dgm:spPr/>
    </dgm:pt>
    <dgm:pt modelId="{12E4ED8D-3BA7-432E-ADA7-BC01FCB6E172}" type="pres">
      <dgm:prSet presAssocID="{61C95FE8-3E93-479A-B569-FCC2A78836D8}"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Judge"/>
        </a:ext>
      </dgm:extLst>
    </dgm:pt>
    <dgm:pt modelId="{937C0D40-8792-4F31-96F2-65964E7F8765}" type="pres">
      <dgm:prSet presAssocID="{61C95FE8-3E93-479A-B569-FCC2A78836D8}" presName="spaceRect" presStyleCnt="0"/>
      <dgm:spPr/>
    </dgm:pt>
    <dgm:pt modelId="{ED7912F1-0E49-4B01-80DD-171AD3B77EB0}" type="pres">
      <dgm:prSet presAssocID="{61C95FE8-3E93-479A-B569-FCC2A78836D8}" presName="parTx" presStyleLbl="revTx" presStyleIdx="2" presStyleCnt="3">
        <dgm:presLayoutVars>
          <dgm:chMax val="0"/>
          <dgm:chPref val="0"/>
        </dgm:presLayoutVars>
      </dgm:prSet>
      <dgm:spPr/>
      <dgm:t>
        <a:bodyPr/>
        <a:lstStyle/>
        <a:p>
          <a:endParaRPr lang="en-GB"/>
        </a:p>
      </dgm:t>
    </dgm:pt>
  </dgm:ptLst>
  <dgm:cxnLst>
    <dgm:cxn modelId="{E17B06F5-40B4-460B-85F1-308027D4CEBF}" type="presOf" srcId="{0CA50265-3E86-4EF5-93CD-8986E8EA387B}" destId="{C5DD18AE-CF37-4571-916D-F6D1D9F04F32}" srcOrd="0" destOrd="0" presId="urn:microsoft.com/office/officeart/2018/2/layout/IconVerticalSolidList"/>
    <dgm:cxn modelId="{2DA41BC6-39C5-4F16-9D70-7063E29089D3}" srcId="{C0F6E14B-B3B8-404F-9891-82CC423D9358}" destId="{0CA50265-3E86-4EF5-93CD-8986E8EA387B}" srcOrd="0" destOrd="0" parTransId="{D736B86F-C0D1-4ED1-80B5-8642BE19232A}" sibTransId="{934B5E2D-D0CE-45B8-84A0-4789F6A13263}"/>
    <dgm:cxn modelId="{80635D09-8025-471E-AB74-355157CA2916}" srcId="{C0F6E14B-B3B8-404F-9891-82CC423D9358}" destId="{61C95FE8-3E93-479A-B569-FCC2A78836D8}" srcOrd="2" destOrd="0" parTransId="{08B9CD75-BBB3-458B-AC56-7C9DEA8A8B27}" sibTransId="{5BBA1237-8937-40F9-BA42-F365F95E56E3}"/>
    <dgm:cxn modelId="{757B4C8A-6EB8-4DB8-B7AA-D7CD15F2D408}" srcId="{C0F6E14B-B3B8-404F-9891-82CC423D9358}" destId="{50EA4218-7B64-4848-9F7D-200EAAFB8B39}" srcOrd="1" destOrd="0" parTransId="{54882BA6-4762-4375-AF56-17CA6DEAD128}" sibTransId="{9618A5AA-6707-4C70-A83B-62E090EAA508}"/>
    <dgm:cxn modelId="{8325AF6C-6E94-4AEE-85C6-88915E82AB62}" type="presOf" srcId="{C0F6E14B-B3B8-404F-9891-82CC423D9358}" destId="{A28DE9C7-15D6-4DBE-904D-0F6D64B67E49}" srcOrd="0" destOrd="0" presId="urn:microsoft.com/office/officeart/2018/2/layout/IconVerticalSolidList"/>
    <dgm:cxn modelId="{F8038973-C175-4322-9303-D0FD4DF1B6E8}" type="presOf" srcId="{61C95FE8-3E93-479A-B569-FCC2A78836D8}" destId="{ED7912F1-0E49-4B01-80DD-171AD3B77EB0}" srcOrd="0" destOrd="0" presId="urn:microsoft.com/office/officeart/2018/2/layout/IconVerticalSolidList"/>
    <dgm:cxn modelId="{A7AEB5A7-4C6B-4464-A9DB-F693F98FB966}" type="presOf" srcId="{50EA4218-7B64-4848-9F7D-200EAAFB8B39}" destId="{1BED7AF1-6D1F-446B-A0C2-75E4CC73BD6A}" srcOrd="0" destOrd="0" presId="urn:microsoft.com/office/officeart/2018/2/layout/IconVerticalSolidList"/>
    <dgm:cxn modelId="{6321B8DB-BC6A-4DFF-9AE5-D06D63C5065D}" type="presParOf" srcId="{A28DE9C7-15D6-4DBE-904D-0F6D64B67E49}" destId="{5919F1E6-344C-4BAC-96AA-8EEBBBD82883}" srcOrd="0" destOrd="0" presId="urn:microsoft.com/office/officeart/2018/2/layout/IconVerticalSolidList"/>
    <dgm:cxn modelId="{F97E9213-DDE8-4325-9B84-0D0832009D83}" type="presParOf" srcId="{5919F1E6-344C-4BAC-96AA-8EEBBBD82883}" destId="{D925148D-0684-4A35-91EA-DD8AACF91113}" srcOrd="0" destOrd="0" presId="urn:microsoft.com/office/officeart/2018/2/layout/IconVerticalSolidList"/>
    <dgm:cxn modelId="{93D6FFC9-DA10-44CB-813B-90FDFE505912}" type="presParOf" srcId="{5919F1E6-344C-4BAC-96AA-8EEBBBD82883}" destId="{7628DDDD-DEFC-4375-A140-4AAA195BC7C6}" srcOrd="1" destOrd="0" presId="urn:microsoft.com/office/officeart/2018/2/layout/IconVerticalSolidList"/>
    <dgm:cxn modelId="{77F79B88-812C-49BC-8269-FAD68C74E9D0}" type="presParOf" srcId="{5919F1E6-344C-4BAC-96AA-8EEBBBD82883}" destId="{6AE08FED-E8C1-43BE-8D09-17FA2A4FD618}" srcOrd="2" destOrd="0" presId="urn:microsoft.com/office/officeart/2018/2/layout/IconVerticalSolidList"/>
    <dgm:cxn modelId="{1542FDD2-19A3-4147-B264-41AC644E4495}" type="presParOf" srcId="{5919F1E6-344C-4BAC-96AA-8EEBBBD82883}" destId="{C5DD18AE-CF37-4571-916D-F6D1D9F04F32}" srcOrd="3" destOrd="0" presId="urn:microsoft.com/office/officeart/2018/2/layout/IconVerticalSolidList"/>
    <dgm:cxn modelId="{BCC23BBC-CF13-4CF3-8FAE-4079C002CA4F}" type="presParOf" srcId="{A28DE9C7-15D6-4DBE-904D-0F6D64B67E49}" destId="{2E5D1076-DDE9-45A4-B36B-B12749F53820}" srcOrd="1" destOrd="0" presId="urn:microsoft.com/office/officeart/2018/2/layout/IconVerticalSolidList"/>
    <dgm:cxn modelId="{B43DF31E-B42F-416E-9477-95873B18A060}" type="presParOf" srcId="{A28DE9C7-15D6-4DBE-904D-0F6D64B67E49}" destId="{52C71CB4-0433-4FE8-B730-7ED4D1C3F58C}" srcOrd="2" destOrd="0" presId="urn:microsoft.com/office/officeart/2018/2/layout/IconVerticalSolidList"/>
    <dgm:cxn modelId="{8BBE53FC-F17E-42AD-8FB5-B49D27BF453A}" type="presParOf" srcId="{52C71CB4-0433-4FE8-B730-7ED4D1C3F58C}" destId="{8CD5936F-B28B-439F-ACEF-D9B8472A020D}" srcOrd="0" destOrd="0" presId="urn:microsoft.com/office/officeart/2018/2/layout/IconVerticalSolidList"/>
    <dgm:cxn modelId="{DF8D8E4E-11C9-40B1-BD37-8AD2B50BC612}" type="presParOf" srcId="{52C71CB4-0433-4FE8-B730-7ED4D1C3F58C}" destId="{A2FFE76A-0AF1-4BDB-AFAC-41B7F7B08B94}" srcOrd="1" destOrd="0" presId="urn:microsoft.com/office/officeart/2018/2/layout/IconVerticalSolidList"/>
    <dgm:cxn modelId="{1771F94A-F77E-436A-94CC-5B7B4D648D43}" type="presParOf" srcId="{52C71CB4-0433-4FE8-B730-7ED4D1C3F58C}" destId="{7BA1C423-02E8-40AA-B90B-72C90ABFABC6}" srcOrd="2" destOrd="0" presId="urn:microsoft.com/office/officeart/2018/2/layout/IconVerticalSolidList"/>
    <dgm:cxn modelId="{B433AFC2-1CA1-4B09-B825-C3E3415DE223}" type="presParOf" srcId="{52C71CB4-0433-4FE8-B730-7ED4D1C3F58C}" destId="{1BED7AF1-6D1F-446B-A0C2-75E4CC73BD6A}" srcOrd="3" destOrd="0" presId="urn:microsoft.com/office/officeart/2018/2/layout/IconVerticalSolidList"/>
    <dgm:cxn modelId="{6D2469B1-5EF0-4BDB-A8B4-9C20E610BD58}" type="presParOf" srcId="{A28DE9C7-15D6-4DBE-904D-0F6D64B67E49}" destId="{767B082D-899F-41A8-81A7-E05F6E331FA5}" srcOrd="3" destOrd="0" presId="urn:microsoft.com/office/officeart/2018/2/layout/IconVerticalSolidList"/>
    <dgm:cxn modelId="{E83B0D72-DBBC-4EED-8C54-758B539FCCAD}" type="presParOf" srcId="{A28DE9C7-15D6-4DBE-904D-0F6D64B67E49}" destId="{845ACE55-8A63-4D34-95AE-4A6B23498843}" srcOrd="4" destOrd="0" presId="urn:microsoft.com/office/officeart/2018/2/layout/IconVerticalSolidList"/>
    <dgm:cxn modelId="{45D4E281-AF09-4FB0-9356-71C8CC3E7ACD}" type="presParOf" srcId="{845ACE55-8A63-4D34-95AE-4A6B23498843}" destId="{C4C130C5-27C4-4340-94C7-21BFC41932E4}" srcOrd="0" destOrd="0" presId="urn:microsoft.com/office/officeart/2018/2/layout/IconVerticalSolidList"/>
    <dgm:cxn modelId="{E87C27D5-97EF-414E-B81D-584EC323BEB6}" type="presParOf" srcId="{845ACE55-8A63-4D34-95AE-4A6B23498843}" destId="{12E4ED8D-3BA7-432E-ADA7-BC01FCB6E172}" srcOrd="1" destOrd="0" presId="urn:microsoft.com/office/officeart/2018/2/layout/IconVerticalSolidList"/>
    <dgm:cxn modelId="{916A1F7F-B7DC-4394-9BD4-72F5D6D7EA40}" type="presParOf" srcId="{845ACE55-8A63-4D34-95AE-4A6B23498843}" destId="{937C0D40-8792-4F31-96F2-65964E7F8765}" srcOrd="2" destOrd="0" presId="urn:microsoft.com/office/officeart/2018/2/layout/IconVerticalSolidList"/>
    <dgm:cxn modelId="{B3033EF9-3B82-4F88-8240-5A673F62D4FE}" type="presParOf" srcId="{845ACE55-8A63-4D34-95AE-4A6B23498843}" destId="{ED7912F1-0E49-4B01-80DD-171AD3B77EB0}"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E84F51-7DF1-4F8A-BD5D-ABBEF28A2F4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21D5791-B218-4E25-B1FF-4DF81B82799A}">
      <dgm:prSet/>
      <dgm:spPr/>
      <dgm:t>
        <a:bodyPr/>
        <a:lstStyle/>
        <a:p>
          <a:r>
            <a:rPr lang="en-GB"/>
            <a:t>Any Questions?</a:t>
          </a:r>
          <a:endParaRPr lang="en-US"/>
        </a:p>
      </dgm:t>
    </dgm:pt>
    <dgm:pt modelId="{B8B4A726-7C3F-404A-9E7D-B4DD2696593C}" type="parTrans" cxnId="{CA7E3234-AC06-47B0-A9DF-929CEB0E4741}">
      <dgm:prSet/>
      <dgm:spPr/>
      <dgm:t>
        <a:bodyPr/>
        <a:lstStyle/>
        <a:p>
          <a:endParaRPr lang="en-US"/>
        </a:p>
      </dgm:t>
    </dgm:pt>
    <dgm:pt modelId="{D196DD39-2FB9-48AA-A3DB-23B9F9E84E84}" type="sibTrans" cxnId="{CA7E3234-AC06-47B0-A9DF-929CEB0E4741}">
      <dgm:prSet/>
      <dgm:spPr/>
      <dgm:t>
        <a:bodyPr/>
        <a:lstStyle/>
        <a:p>
          <a:endParaRPr lang="en-US"/>
        </a:p>
      </dgm:t>
    </dgm:pt>
    <dgm:pt modelId="{039EA2E1-A14E-4DFE-A6B0-83133A671CD8}">
      <dgm:prSet/>
      <dgm:spPr/>
      <dgm:t>
        <a:bodyPr/>
        <a:lstStyle/>
        <a:p>
          <a:r>
            <a:rPr lang="en-GB"/>
            <a:t>- Please put any questions you may have in the forum for week 1 on Moodle and I will answer asap.</a:t>
          </a:r>
          <a:endParaRPr lang="en-US"/>
        </a:p>
      </dgm:t>
    </dgm:pt>
    <dgm:pt modelId="{5E6204D3-1CC3-4F0D-BD4D-847FDED4AC4C}" type="parTrans" cxnId="{2CE4B301-A0F0-400F-AB30-770E65943C40}">
      <dgm:prSet/>
      <dgm:spPr/>
      <dgm:t>
        <a:bodyPr/>
        <a:lstStyle/>
        <a:p>
          <a:endParaRPr lang="en-US"/>
        </a:p>
      </dgm:t>
    </dgm:pt>
    <dgm:pt modelId="{D9FD3EB1-9576-4145-AC49-A3679ACFE780}" type="sibTrans" cxnId="{2CE4B301-A0F0-400F-AB30-770E65943C40}">
      <dgm:prSet/>
      <dgm:spPr/>
      <dgm:t>
        <a:bodyPr/>
        <a:lstStyle/>
        <a:p>
          <a:endParaRPr lang="en-US"/>
        </a:p>
      </dgm:t>
    </dgm:pt>
    <dgm:pt modelId="{6B808A66-ED4C-4A0D-81D5-88D391266376}" type="pres">
      <dgm:prSet presAssocID="{FCE84F51-7DF1-4F8A-BD5D-ABBEF28A2F43}" presName="root" presStyleCnt="0">
        <dgm:presLayoutVars>
          <dgm:dir/>
          <dgm:resizeHandles val="exact"/>
        </dgm:presLayoutVars>
      </dgm:prSet>
      <dgm:spPr/>
      <dgm:t>
        <a:bodyPr/>
        <a:lstStyle/>
        <a:p>
          <a:endParaRPr lang="en-GB"/>
        </a:p>
      </dgm:t>
    </dgm:pt>
    <dgm:pt modelId="{1B1E833F-E37A-475C-B7E6-C782BC914143}" type="pres">
      <dgm:prSet presAssocID="{421D5791-B218-4E25-B1FF-4DF81B82799A}" presName="compNode" presStyleCnt="0"/>
      <dgm:spPr/>
    </dgm:pt>
    <dgm:pt modelId="{9D435D31-E1EB-496E-845F-72E26CFADF98}" type="pres">
      <dgm:prSet presAssocID="{421D5791-B218-4E25-B1FF-4DF81B82799A}" presName="bgRect" presStyleLbl="bgShp" presStyleIdx="0" presStyleCnt="2"/>
      <dgm:spPr/>
    </dgm:pt>
    <dgm:pt modelId="{58904543-C008-451F-A8FC-AA541FFFEE40}" type="pres">
      <dgm:prSet presAssocID="{421D5791-B218-4E25-B1FF-4DF81B82799A}"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Question mark"/>
        </a:ext>
      </dgm:extLst>
    </dgm:pt>
    <dgm:pt modelId="{6D29046B-B62C-4A26-ACA2-71C160BA82E4}" type="pres">
      <dgm:prSet presAssocID="{421D5791-B218-4E25-B1FF-4DF81B82799A}" presName="spaceRect" presStyleCnt="0"/>
      <dgm:spPr/>
    </dgm:pt>
    <dgm:pt modelId="{2611339D-035B-4B43-9BED-5992C6359F26}" type="pres">
      <dgm:prSet presAssocID="{421D5791-B218-4E25-B1FF-4DF81B82799A}" presName="parTx" presStyleLbl="revTx" presStyleIdx="0" presStyleCnt="2">
        <dgm:presLayoutVars>
          <dgm:chMax val="0"/>
          <dgm:chPref val="0"/>
        </dgm:presLayoutVars>
      </dgm:prSet>
      <dgm:spPr/>
      <dgm:t>
        <a:bodyPr/>
        <a:lstStyle/>
        <a:p>
          <a:endParaRPr lang="en-GB"/>
        </a:p>
      </dgm:t>
    </dgm:pt>
    <dgm:pt modelId="{F03358CA-4F6A-4803-AAEC-EF85C80F4ACC}" type="pres">
      <dgm:prSet presAssocID="{D196DD39-2FB9-48AA-A3DB-23B9F9E84E84}" presName="sibTrans" presStyleCnt="0"/>
      <dgm:spPr/>
    </dgm:pt>
    <dgm:pt modelId="{22AD5F39-EACF-41B7-921F-90802D7BE4AB}" type="pres">
      <dgm:prSet presAssocID="{039EA2E1-A14E-4DFE-A6B0-83133A671CD8}" presName="compNode" presStyleCnt="0"/>
      <dgm:spPr/>
    </dgm:pt>
    <dgm:pt modelId="{BB58F37E-99D0-4DB9-A5E1-0D4B6743D201}" type="pres">
      <dgm:prSet presAssocID="{039EA2E1-A14E-4DFE-A6B0-83133A671CD8}" presName="bgRect" presStyleLbl="bgShp" presStyleIdx="1" presStyleCnt="2"/>
      <dgm:spPr/>
    </dgm:pt>
    <dgm:pt modelId="{D5818998-CDF4-485F-A0D2-AAB057FC8426}" type="pres">
      <dgm:prSet presAssocID="{039EA2E1-A14E-4DFE-A6B0-83133A671CD8}" presName="iconRect" presStyleLbl="node1" presStyleIdx="1" presStyleCnt="2"/>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Questions"/>
        </a:ext>
      </dgm:extLst>
    </dgm:pt>
    <dgm:pt modelId="{8D57EDB0-72E4-45BE-9516-BBFD147C65F9}" type="pres">
      <dgm:prSet presAssocID="{039EA2E1-A14E-4DFE-A6B0-83133A671CD8}" presName="spaceRect" presStyleCnt="0"/>
      <dgm:spPr/>
    </dgm:pt>
    <dgm:pt modelId="{FC82898A-C73F-4723-BADD-057C191C882A}" type="pres">
      <dgm:prSet presAssocID="{039EA2E1-A14E-4DFE-A6B0-83133A671CD8}" presName="parTx" presStyleLbl="revTx" presStyleIdx="1" presStyleCnt="2">
        <dgm:presLayoutVars>
          <dgm:chMax val="0"/>
          <dgm:chPref val="0"/>
        </dgm:presLayoutVars>
      </dgm:prSet>
      <dgm:spPr/>
      <dgm:t>
        <a:bodyPr/>
        <a:lstStyle/>
        <a:p>
          <a:endParaRPr lang="en-GB"/>
        </a:p>
      </dgm:t>
    </dgm:pt>
  </dgm:ptLst>
  <dgm:cxnLst>
    <dgm:cxn modelId="{2CE4B301-A0F0-400F-AB30-770E65943C40}" srcId="{FCE84F51-7DF1-4F8A-BD5D-ABBEF28A2F43}" destId="{039EA2E1-A14E-4DFE-A6B0-83133A671CD8}" srcOrd="1" destOrd="0" parTransId="{5E6204D3-1CC3-4F0D-BD4D-847FDED4AC4C}" sibTransId="{D9FD3EB1-9576-4145-AC49-A3679ACFE780}"/>
    <dgm:cxn modelId="{CA7E3234-AC06-47B0-A9DF-929CEB0E4741}" srcId="{FCE84F51-7DF1-4F8A-BD5D-ABBEF28A2F43}" destId="{421D5791-B218-4E25-B1FF-4DF81B82799A}" srcOrd="0" destOrd="0" parTransId="{B8B4A726-7C3F-404A-9E7D-B4DD2696593C}" sibTransId="{D196DD39-2FB9-48AA-A3DB-23B9F9E84E84}"/>
    <dgm:cxn modelId="{76E4BF5E-DE3E-4FC2-830A-BA55CA7D7D4D}" type="presOf" srcId="{039EA2E1-A14E-4DFE-A6B0-83133A671CD8}" destId="{FC82898A-C73F-4723-BADD-057C191C882A}" srcOrd="0" destOrd="0" presId="urn:microsoft.com/office/officeart/2018/2/layout/IconVerticalSolidList"/>
    <dgm:cxn modelId="{B9D485CA-244D-4A13-8818-CACDC34A4010}" type="presOf" srcId="{FCE84F51-7DF1-4F8A-BD5D-ABBEF28A2F43}" destId="{6B808A66-ED4C-4A0D-81D5-88D391266376}" srcOrd="0" destOrd="0" presId="urn:microsoft.com/office/officeart/2018/2/layout/IconVerticalSolidList"/>
    <dgm:cxn modelId="{F2DE2B15-B158-4DDA-900E-8CD6CB2A15D4}" type="presOf" srcId="{421D5791-B218-4E25-B1FF-4DF81B82799A}" destId="{2611339D-035B-4B43-9BED-5992C6359F26}" srcOrd="0" destOrd="0" presId="urn:microsoft.com/office/officeart/2018/2/layout/IconVerticalSolidList"/>
    <dgm:cxn modelId="{5B9B687B-42A8-4641-B32B-DC9523744B97}" type="presParOf" srcId="{6B808A66-ED4C-4A0D-81D5-88D391266376}" destId="{1B1E833F-E37A-475C-B7E6-C782BC914143}" srcOrd="0" destOrd="0" presId="urn:microsoft.com/office/officeart/2018/2/layout/IconVerticalSolidList"/>
    <dgm:cxn modelId="{C4DE2DF5-505F-49B1-A9F0-DB8B25A04D9A}" type="presParOf" srcId="{1B1E833F-E37A-475C-B7E6-C782BC914143}" destId="{9D435D31-E1EB-496E-845F-72E26CFADF98}" srcOrd="0" destOrd="0" presId="urn:microsoft.com/office/officeart/2018/2/layout/IconVerticalSolidList"/>
    <dgm:cxn modelId="{F56913CE-BE67-4BF8-8CED-CA39228284BD}" type="presParOf" srcId="{1B1E833F-E37A-475C-B7E6-C782BC914143}" destId="{58904543-C008-451F-A8FC-AA541FFFEE40}" srcOrd="1" destOrd="0" presId="urn:microsoft.com/office/officeart/2018/2/layout/IconVerticalSolidList"/>
    <dgm:cxn modelId="{C968D358-6CCE-4E52-BB0E-9FDA42B5D863}" type="presParOf" srcId="{1B1E833F-E37A-475C-B7E6-C782BC914143}" destId="{6D29046B-B62C-4A26-ACA2-71C160BA82E4}" srcOrd="2" destOrd="0" presId="urn:microsoft.com/office/officeart/2018/2/layout/IconVerticalSolidList"/>
    <dgm:cxn modelId="{8006A8E2-1D3C-4595-978B-77C935F9F0F2}" type="presParOf" srcId="{1B1E833F-E37A-475C-B7E6-C782BC914143}" destId="{2611339D-035B-4B43-9BED-5992C6359F26}" srcOrd="3" destOrd="0" presId="urn:microsoft.com/office/officeart/2018/2/layout/IconVerticalSolidList"/>
    <dgm:cxn modelId="{1ABEEECF-957C-4F05-B1C1-C011ABB501B9}" type="presParOf" srcId="{6B808A66-ED4C-4A0D-81D5-88D391266376}" destId="{F03358CA-4F6A-4803-AAEC-EF85C80F4ACC}" srcOrd="1" destOrd="0" presId="urn:microsoft.com/office/officeart/2018/2/layout/IconVerticalSolidList"/>
    <dgm:cxn modelId="{FD129421-4AC4-4D53-838A-190995483FAA}" type="presParOf" srcId="{6B808A66-ED4C-4A0D-81D5-88D391266376}" destId="{22AD5F39-EACF-41B7-921F-90802D7BE4AB}" srcOrd="2" destOrd="0" presId="urn:microsoft.com/office/officeart/2018/2/layout/IconVerticalSolidList"/>
    <dgm:cxn modelId="{89692B90-E229-453F-A8F1-AF14F7CD3225}" type="presParOf" srcId="{22AD5F39-EACF-41B7-921F-90802D7BE4AB}" destId="{BB58F37E-99D0-4DB9-A5E1-0D4B6743D201}" srcOrd="0" destOrd="0" presId="urn:microsoft.com/office/officeart/2018/2/layout/IconVerticalSolidList"/>
    <dgm:cxn modelId="{F8914C2B-8B6A-463B-8994-4BA115C71427}" type="presParOf" srcId="{22AD5F39-EACF-41B7-921F-90802D7BE4AB}" destId="{D5818998-CDF4-485F-A0D2-AAB057FC8426}" srcOrd="1" destOrd="0" presId="urn:microsoft.com/office/officeart/2018/2/layout/IconVerticalSolidList"/>
    <dgm:cxn modelId="{8F1AE1DB-4EE3-4191-AA9D-630D6D68E103}" type="presParOf" srcId="{22AD5F39-EACF-41B7-921F-90802D7BE4AB}" destId="{8D57EDB0-72E4-45BE-9516-BBFD147C65F9}" srcOrd="2" destOrd="0" presId="urn:microsoft.com/office/officeart/2018/2/layout/IconVerticalSolidList"/>
    <dgm:cxn modelId="{1B070D58-4654-4C06-81FB-FAB1F1A35BFC}" type="presParOf" srcId="{22AD5F39-EACF-41B7-921F-90802D7BE4AB}" destId="{FC82898A-C73F-4723-BADD-057C191C882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25148D-0684-4A35-91EA-DD8AACF91113}">
      <dsp:nvSpPr>
        <dsp:cNvPr id="0" name=""/>
        <dsp:cNvSpPr/>
      </dsp:nvSpPr>
      <dsp:spPr>
        <a:xfrm>
          <a:off x="0" y="607"/>
          <a:ext cx="6628804" cy="14223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28DDDD-DEFC-4375-A140-4AAA195BC7C6}">
      <dsp:nvSpPr>
        <dsp:cNvPr id="0" name=""/>
        <dsp:cNvSpPr/>
      </dsp:nvSpPr>
      <dsp:spPr>
        <a:xfrm>
          <a:off x="430272" y="320645"/>
          <a:ext cx="782314" cy="782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5DD18AE-CF37-4571-916D-F6D1D9F04F32}">
      <dsp:nvSpPr>
        <dsp:cNvPr id="0" name=""/>
        <dsp:cNvSpPr/>
      </dsp:nvSpPr>
      <dsp:spPr>
        <a:xfrm>
          <a:off x="1642860" y="607"/>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lvl="0" algn="l" defTabSz="1111250">
            <a:lnSpc>
              <a:spcPct val="90000"/>
            </a:lnSpc>
            <a:spcBef>
              <a:spcPct val="0"/>
            </a:spcBef>
            <a:spcAft>
              <a:spcPct val="35000"/>
            </a:spcAft>
          </a:pPr>
          <a:r>
            <a:rPr lang="en-GB" sz="2500" kern="1200"/>
            <a:t>The power to make law, amend law, and repeal law</a:t>
          </a:r>
          <a:endParaRPr lang="en-US" sz="2500" kern="1200"/>
        </a:p>
      </dsp:txBody>
      <dsp:txXfrm>
        <a:off x="1642860" y="607"/>
        <a:ext cx="4985943" cy="1422390"/>
      </dsp:txXfrm>
    </dsp:sp>
    <dsp:sp modelId="{8CD5936F-B28B-439F-ACEF-D9B8472A020D}">
      <dsp:nvSpPr>
        <dsp:cNvPr id="0" name=""/>
        <dsp:cNvSpPr/>
      </dsp:nvSpPr>
      <dsp:spPr>
        <a:xfrm>
          <a:off x="0" y="1778595"/>
          <a:ext cx="6628804" cy="14223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FFE76A-0AF1-4BDB-AFAC-41B7F7B08B94}">
      <dsp:nvSpPr>
        <dsp:cNvPr id="0" name=""/>
        <dsp:cNvSpPr/>
      </dsp:nvSpPr>
      <dsp:spPr>
        <a:xfrm>
          <a:off x="430272" y="2098633"/>
          <a:ext cx="782314" cy="78231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BED7AF1-6D1F-446B-A0C2-75E4CC73BD6A}">
      <dsp:nvSpPr>
        <dsp:cNvPr id="0" name=""/>
        <dsp:cNvSpPr/>
      </dsp:nvSpPr>
      <dsp:spPr>
        <a:xfrm>
          <a:off x="1642860" y="1778595"/>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lvl="0" algn="l" defTabSz="1111250">
            <a:lnSpc>
              <a:spcPct val="90000"/>
            </a:lnSpc>
            <a:spcBef>
              <a:spcPct val="0"/>
            </a:spcBef>
            <a:spcAft>
              <a:spcPct val="35000"/>
            </a:spcAft>
          </a:pPr>
          <a:r>
            <a:rPr lang="en-GB" sz="2500" kern="1200"/>
            <a:t>The power to implement law; and</a:t>
          </a:r>
          <a:endParaRPr lang="en-US" sz="2500" kern="1200"/>
        </a:p>
      </dsp:txBody>
      <dsp:txXfrm>
        <a:off x="1642860" y="1778595"/>
        <a:ext cx="4985943" cy="1422390"/>
      </dsp:txXfrm>
    </dsp:sp>
    <dsp:sp modelId="{C4C130C5-27C4-4340-94C7-21BFC41932E4}">
      <dsp:nvSpPr>
        <dsp:cNvPr id="0" name=""/>
        <dsp:cNvSpPr/>
      </dsp:nvSpPr>
      <dsp:spPr>
        <a:xfrm>
          <a:off x="0" y="3556583"/>
          <a:ext cx="6628804" cy="14223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E4ED8D-3BA7-432E-ADA7-BC01FCB6E172}">
      <dsp:nvSpPr>
        <dsp:cNvPr id="0" name=""/>
        <dsp:cNvSpPr/>
      </dsp:nvSpPr>
      <dsp:spPr>
        <a:xfrm>
          <a:off x="430272" y="3876620"/>
          <a:ext cx="782314" cy="78231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D7912F1-0E49-4B01-80DD-171AD3B77EB0}">
      <dsp:nvSpPr>
        <dsp:cNvPr id="0" name=""/>
        <dsp:cNvSpPr/>
      </dsp:nvSpPr>
      <dsp:spPr>
        <a:xfrm>
          <a:off x="1642860" y="3556583"/>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lvl="0" algn="l" defTabSz="1111250">
            <a:lnSpc>
              <a:spcPct val="90000"/>
            </a:lnSpc>
            <a:spcBef>
              <a:spcPct val="0"/>
            </a:spcBef>
            <a:spcAft>
              <a:spcPct val="35000"/>
            </a:spcAft>
          </a:pPr>
          <a:r>
            <a:rPr lang="en-GB" sz="2500" kern="1200"/>
            <a:t>The power to apply and enforce the law against us all (including against the state itself)</a:t>
          </a:r>
          <a:endParaRPr lang="en-US" sz="2500" kern="1200"/>
        </a:p>
      </dsp:txBody>
      <dsp:txXfrm>
        <a:off x="1642860" y="3556583"/>
        <a:ext cx="4985943" cy="14223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435D31-E1EB-496E-845F-72E26CFADF98}">
      <dsp:nvSpPr>
        <dsp:cNvPr id="0" name=""/>
        <dsp:cNvSpPr/>
      </dsp:nvSpPr>
      <dsp:spPr>
        <a:xfrm>
          <a:off x="0" y="809181"/>
          <a:ext cx="6628804"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904543-C008-451F-A8FC-AA541FFFEE40}">
      <dsp:nvSpPr>
        <dsp:cNvPr id="0" name=""/>
        <dsp:cNvSpPr/>
      </dsp:nvSpPr>
      <dsp:spPr>
        <a:xfrm>
          <a:off x="451896" y="1145303"/>
          <a:ext cx="821630" cy="82163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611339D-035B-4B43-9BED-5992C6359F26}">
      <dsp:nvSpPr>
        <dsp:cNvPr id="0" name=""/>
        <dsp:cNvSpPr/>
      </dsp:nvSpPr>
      <dsp:spPr>
        <a:xfrm>
          <a:off x="1725424" y="809181"/>
          <a:ext cx="4903379"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lvl="0" algn="l" defTabSz="1022350">
            <a:lnSpc>
              <a:spcPct val="90000"/>
            </a:lnSpc>
            <a:spcBef>
              <a:spcPct val="0"/>
            </a:spcBef>
            <a:spcAft>
              <a:spcPct val="35000"/>
            </a:spcAft>
          </a:pPr>
          <a:r>
            <a:rPr lang="en-GB" sz="2300" kern="1200"/>
            <a:t>Any Questions?</a:t>
          </a:r>
          <a:endParaRPr lang="en-US" sz="2300" kern="1200"/>
        </a:p>
      </dsp:txBody>
      <dsp:txXfrm>
        <a:off x="1725424" y="809181"/>
        <a:ext cx="4903379" cy="1493874"/>
      </dsp:txXfrm>
    </dsp:sp>
    <dsp:sp modelId="{BB58F37E-99D0-4DB9-A5E1-0D4B6743D201}">
      <dsp:nvSpPr>
        <dsp:cNvPr id="0" name=""/>
        <dsp:cNvSpPr/>
      </dsp:nvSpPr>
      <dsp:spPr>
        <a:xfrm>
          <a:off x="0" y="2676524"/>
          <a:ext cx="6628804"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818998-CDF4-485F-A0D2-AAB057FC8426}">
      <dsp:nvSpPr>
        <dsp:cNvPr id="0" name=""/>
        <dsp:cNvSpPr/>
      </dsp:nvSpPr>
      <dsp:spPr>
        <a:xfrm>
          <a:off x="451896" y="3012646"/>
          <a:ext cx="821630" cy="82163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C82898A-C73F-4723-BADD-057C191C882A}">
      <dsp:nvSpPr>
        <dsp:cNvPr id="0" name=""/>
        <dsp:cNvSpPr/>
      </dsp:nvSpPr>
      <dsp:spPr>
        <a:xfrm>
          <a:off x="1725424" y="2676524"/>
          <a:ext cx="4903379"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lvl="0" algn="l" defTabSz="1022350">
            <a:lnSpc>
              <a:spcPct val="90000"/>
            </a:lnSpc>
            <a:spcBef>
              <a:spcPct val="0"/>
            </a:spcBef>
            <a:spcAft>
              <a:spcPct val="35000"/>
            </a:spcAft>
          </a:pPr>
          <a:r>
            <a:rPr lang="en-GB" sz="2300" kern="1200"/>
            <a:t>- Please put any questions you may have in the forum for week 1 on Moodle and I will answer asap.</a:t>
          </a:r>
          <a:endParaRPr lang="en-US" sz="2300" kern="1200"/>
        </a:p>
      </dsp:txBody>
      <dsp:txXfrm>
        <a:off x="1725424" y="2676524"/>
        <a:ext cx="4903379" cy="149387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9-14T10:12:18.17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15161 4233 16383 0 0,'9'0'0'0'0,"12"0"0"0"0,13 0 0 0 0,8 0 0 0 0,26 0 0 0 0,9 0 0 0 0,2 0 0 0 0,-3 0 0 0 0,3 0 0 0 0,-2 0 0 0 0,-5 0 0 0 0,-6 0 0 0 0,-5 0 0 0 0,6 0 0 0 0,1 0 0 0 0,-3 0 0 0 0,-2 0 0 0 0,-3 0 0 0 0,-3 0 0 0 0,-1 0 0 0 0,7 0 0 0 0,3 0 0 0 0,9 0 0 0 0,0 0 0 0 0,-3 0 0 0 0,-4 0 0 0 0,-5 0 0 0 0,-5 0 0 0 0,-1 0 0 0 0,-3 0 0 0 0,0 0 0 0 0,9 0 0 0 0,2 0 0 0 0,1 0 0 0 0,-3 0 0 0 0,-4 0 0 0 0,-1 0 0 0 0,-1 0 0 0 0,-2 0 0 0 0,-1 0 0 0 0,0 0 0 0 0,0 0 0 0 0,0 0 0 0 0,-1 0 0 0 0,1 0 0 0 0,0 0 0 0 0,0 0 0 0 0,0 0 0 0 0,0 0 0 0 0,1 0 0 0 0,-1 0 0 0 0,10 0 0 0 0,1 0 0 0 0,1 0 0 0 0,-2 0 0 0 0,-3 0 0 0 0,-3 0 0 0 0,-1 0 0 0 0,-2 10 0 0 0,-1 1 0 0 0,-1 0 0 0 0,1-2 0 0 0,0-2 0 0 0,-1-4 0 0 0,1-1 0 0 0,1-1 0 0 0,-11 8 0 0 0,-2 2 0 0 0,1 8 0 0 0,2 2 0 0 0,1-4 0 0 0,5 4 0 0 0,1-1 0 0 0,1-4 0 0 0,1-4 0 0 0,1-6 0 0 0,0-3 0 0 0,0-1 0 0 0,-1-2 0 0 0,0-1 0 0 0,0 0 0 0 0,1 0 0 0 0,-1 0 0 0 0,-9 1-16383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9-14T10:12:18.18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1746 4116 16383 0 0,'21'0'0'0'0,"10"0"-16383"0"0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047DBF64-FAC1-4489-AAA2-C7EF7ED68BB6}" type="datetimeFigureOut">
              <a:rPr lang="en-GB" smtClean="0"/>
              <a:t>20/05/2021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8817FB7A-F336-491A-8C11-CCB617BE12C2}" type="slidenum">
              <a:rPr lang="en-GB" smtClean="0"/>
              <a:t>‹#›</a:t>
            </a:fld>
            <a:endParaRPr lang="en-GB"/>
          </a:p>
        </p:txBody>
      </p:sp>
    </p:spTree>
    <p:extLst>
      <p:ext uri="{BB962C8B-B14F-4D97-AF65-F5344CB8AC3E}">
        <p14:creationId xmlns:p14="http://schemas.microsoft.com/office/powerpoint/2010/main" val="1369348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constitutionus.com/"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www.iranonline.com/iran/iran-info/government/constitution-3.html"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legislation.gov.uk/anaw/2012/2/contents?lang=en"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1</a:t>
            </a:fld>
            <a:endParaRPr lang="en-GB"/>
          </a:p>
        </p:txBody>
      </p:sp>
    </p:spTree>
    <p:extLst>
      <p:ext uri="{BB962C8B-B14F-4D97-AF65-F5344CB8AC3E}">
        <p14:creationId xmlns:p14="http://schemas.microsoft.com/office/powerpoint/2010/main" val="640817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b="1" u="sng"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817FB7A-F336-491A-8C11-CCB617BE12C2}" type="slidenum">
              <a:rPr lang="en-GB" smtClean="0"/>
              <a:t>2</a:t>
            </a:fld>
            <a:endParaRPr lang="en-GB"/>
          </a:p>
        </p:txBody>
      </p:sp>
    </p:spTree>
    <p:extLst>
      <p:ext uri="{BB962C8B-B14F-4D97-AF65-F5344CB8AC3E}">
        <p14:creationId xmlns:p14="http://schemas.microsoft.com/office/powerpoint/2010/main" val="341681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6</a:t>
            </a:fld>
            <a:endParaRPr lang="en-GB"/>
          </a:p>
        </p:txBody>
      </p:sp>
    </p:spTree>
    <p:extLst>
      <p:ext uri="{BB962C8B-B14F-4D97-AF65-F5344CB8AC3E}">
        <p14:creationId xmlns:p14="http://schemas.microsoft.com/office/powerpoint/2010/main" val="15679185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a case involves only individuals, companies and other private organisations = private law </a:t>
            </a:r>
          </a:p>
          <a:p>
            <a:r>
              <a:rPr lang="en-GB" dirty="0"/>
              <a:t>If a case involves a local authority, a public body or public authority, a government department, the police, or any other public official = normally public law </a:t>
            </a:r>
          </a:p>
          <a:p>
            <a:endParaRPr lang="en-GB" dirty="0"/>
          </a:p>
          <a:p>
            <a:r>
              <a:rPr lang="en-GB" dirty="0"/>
              <a:t>No separate court system of public law.</a:t>
            </a:r>
          </a:p>
          <a:p>
            <a:r>
              <a:rPr lang="en-GB" dirty="0"/>
              <a:t>Often referred to as Constitutional and Administrative law </a:t>
            </a:r>
          </a:p>
          <a:p>
            <a:pPr>
              <a:spcBef>
                <a:spcPts val="1000"/>
              </a:spcBef>
            </a:pPr>
            <a:r>
              <a:rPr lang="en-GB" b="1" u="sng" dirty="0"/>
              <a:t>Constitutional Law:</a:t>
            </a:r>
            <a:endParaRPr lang="en-US"/>
          </a:p>
          <a:p>
            <a:pPr marL="171450" indent="-171450">
              <a:spcBef>
                <a:spcPts val="1000"/>
              </a:spcBef>
              <a:buFont typeface="Arial"/>
              <a:buChar char="•"/>
            </a:pPr>
            <a:r>
              <a:rPr lang="en-GB" dirty="0"/>
              <a:t>The Law that provides the framework of the state and establishes the state’s principal institutions e.g. Parliament, the government, the courts, and devolved legislatures and executives</a:t>
            </a:r>
            <a:endParaRPr lang="en-US"/>
          </a:p>
          <a:p>
            <a:pPr>
              <a:spcBef>
                <a:spcPts val="1000"/>
              </a:spcBef>
            </a:pPr>
            <a:endParaRPr lang="en-GB" dirty="0"/>
          </a:p>
          <a:p>
            <a:pPr>
              <a:spcBef>
                <a:spcPts val="1000"/>
              </a:spcBef>
            </a:pPr>
            <a:r>
              <a:rPr lang="en-GB" b="1" u="sng" dirty="0"/>
              <a:t>Administrative Law:</a:t>
            </a:r>
            <a:endParaRPr lang="en-US"/>
          </a:p>
          <a:p>
            <a:pPr marL="171450" indent="-171450">
              <a:spcBef>
                <a:spcPts val="1000"/>
              </a:spcBef>
              <a:buFont typeface="Arial"/>
              <a:buChar char="•"/>
            </a:pPr>
            <a:r>
              <a:rPr lang="en-GB" dirty="0"/>
              <a:t>The law that provides the legal power and the legal duties of individual public bodies and public authorities e.g. Local authority powers and duties, government departments, HMRC, and Student Loans Company.</a:t>
            </a:r>
          </a:p>
          <a:p>
            <a:endParaRPr lang="en-GB" dirty="0">
              <a:cs typeface="Calibri" panose="020F0502020204030204"/>
            </a:endParaRPr>
          </a:p>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8817FB7A-F336-491A-8C11-CCB617BE12C2}" type="slidenum">
              <a:rPr lang="en-GB" smtClean="0"/>
              <a:t>7</a:t>
            </a:fld>
            <a:endParaRPr lang="en-GB"/>
          </a:p>
        </p:txBody>
      </p:sp>
    </p:spTree>
    <p:extLst>
      <p:ext uri="{BB962C8B-B14F-4D97-AF65-F5344CB8AC3E}">
        <p14:creationId xmlns:p14="http://schemas.microsoft.com/office/powerpoint/2010/main" val="3695009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Can you find some examples of public laws that affect our</a:t>
            </a:r>
            <a:r>
              <a:rPr lang="en-GB" baseline="0" dirty="0"/>
              <a:t> everyday lives?</a:t>
            </a:r>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8</a:t>
            </a:fld>
            <a:endParaRPr lang="en-GB"/>
          </a:p>
        </p:txBody>
      </p:sp>
    </p:spTree>
    <p:extLst>
      <p:ext uri="{BB962C8B-B14F-4D97-AF65-F5344CB8AC3E}">
        <p14:creationId xmlns:p14="http://schemas.microsoft.com/office/powerpoint/2010/main" val="3585736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Crimina</a:t>
            </a:r>
            <a:r>
              <a:rPr lang="en-GB" baseline="0" dirty="0"/>
              <a:t>l law: imposing sanctions to protect the public</a:t>
            </a:r>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9</a:t>
            </a:fld>
            <a:endParaRPr lang="en-GB"/>
          </a:p>
        </p:txBody>
      </p:sp>
    </p:spTree>
    <p:extLst>
      <p:ext uri="{BB962C8B-B14F-4D97-AF65-F5344CB8AC3E}">
        <p14:creationId xmlns:p14="http://schemas.microsoft.com/office/powerpoint/2010/main" val="2808911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What</a:t>
            </a:r>
            <a:r>
              <a:rPr lang="en-GB" baseline="0" dirty="0"/>
              <a:t> is a constitution?</a:t>
            </a:r>
          </a:p>
          <a:p>
            <a:endParaRPr lang="en-GB" baseline="0" dirty="0"/>
          </a:p>
          <a:p>
            <a:r>
              <a:rPr lang="en-GB" sz="1200" b="0" i="0" kern="1200" dirty="0">
                <a:solidFill>
                  <a:schemeClr val="tx1"/>
                </a:solidFill>
                <a:effectLst/>
                <a:latin typeface="+mn-lt"/>
                <a:ea typeface="+mn-ea"/>
                <a:cs typeface="+mn-cs"/>
              </a:rPr>
              <a:t>A country’s ‘constitution’ sets out in broad terms the arrangements, particularly the legal rules, according to which it is acknowledged to be governed. The constitution of the United Kingdom is complex, and unusual in many respects. In most countries, laws which set out the constitution are superior to any other forms of law, whereas in the UK laws about the constitution are simply part of the ordinary law of the land and can be changed just like any other law.</a:t>
            </a:r>
          </a:p>
          <a:p>
            <a:endParaRPr lang="en-GB" sz="1200" b="0" i="0" kern="1200" baseline="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addition to laws, the UK constitution also relies to a considerable degree on conventions and understandings about how the institutions of government should operate – many of which are designed to operate flexibly depending on the circumstances. Partly for this reason the constitution is also uncodified, meaning that while most of the laws, conventions and understandings relating to the constitution are written down, they cannot be found conveniently written down all in one place.  Furthermore, there are a number of different sources of law that apply to the people of the UK and a patchwork of different laws has developed in different ways and for different reasons.</a:t>
            </a:r>
            <a:endParaRPr lang="en-GB" baseline="0" dirty="0"/>
          </a:p>
          <a:p>
            <a:endParaRPr lang="en-GB" baseline="0" dirty="0"/>
          </a:p>
          <a:p>
            <a:r>
              <a:rPr lang="en-GB" baseline="0" dirty="0"/>
              <a:t>The UK’s unwritten constitution: It is uncodified, in so far as we do not have one document of higher constitutional importance  that sets out our rights . It is heavily reliant on political mechanisms to constrain the executive in the form of constitutional conventions. These are non-legal rules that are consequently not enforceable via the courts. </a:t>
            </a:r>
          </a:p>
          <a:p>
            <a:endParaRPr lang="en-GB" baseline="0" dirty="0"/>
          </a:p>
          <a:p>
            <a:r>
              <a:rPr lang="en-GB" baseline="0" dirty="0"/>
              <a:t>The rule of law: All are subject to law regarding of their status. The rule of law also covers a second concept, which is that the state should not exercise its power in an arbitrary fashion. This means that a public body should  not use any discretion unfairly to favour one individual/group over another.</a:t>
            </a:r>
          </a:p>
          <a:p>
            <a:endParaRPr lang="en-GB" baseline="0" dirty="0"/>
          </a:p>
          <a:p>
            <a:r>
              <a:rPr lang="en-GB" baseline="0" dirty="0"/>
              <a:t>The separation of powers: There is some division between the three main powers of the state to ensure that a form of dictatorship cannot become established and abuse the power entrusted to the state by the people.</a:t>
            </a:r>
          </a:p>
          <a:p>
            <a:endParaRPr lang="en-GB" baseline="0" dirty="0"/>
          </a:p>
          <a:p>
            <a:r>
              <a:rPr lang="en-GB" baseline="0" dirty="0"/>
              <a:t>A representative democracy: Our elected officials represent our views</a:t>
            </a:r>
          </a:p>
          <a:p>
            <a:endParaRPr lang="en-GB" baseline="0" dirty="0"/>
          </a:p>
          <a:p>
            <a:r>
              <a:rPr lang="en-GB" baseline="0" dirty="0"/>
              <a:t>Supremacy of Parliament: Westminster Parliament may change and may laws as it sees fit (subject to parliament and the courts).</a:t>
            </a:r>
          </a:p>
          <a:p>
            <a:endParaRPr lang="en-GB" baseline="0" dirty="0"/>
          </a:p>
          <a:p>
            <a:r>
              <a:rPr lang="en-GB" baseline="0" dirty="0"/>
              <a:t>Limited and responsible government: Accountability to our representatives (parliamentarians) and the electorate. This is one of the key mechanisms that limits the states opportunity to abuse its power.</a:t>
            </a:r>
          </a:p>
          <a:p>
            <a:endParaRPr lang="en-GB" dirty="0"/>
          </a:p>
          <a:p>
            <a:r>
              <a:rPr lang="en-GB" dirty="0"/>
              <a:t>Judicial review: This is to ensure that the executives</a:t>
            </a:r>
            <a:r>
              <a:rPr lang="en-GB" baseline="0" dirty="0"/>
              <a:t> use of its power is legal , rational, procedurally proper. It is the process whereby the court may review the executives exercise of power.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10</a:t>
            </a:fld>
            <a:endParaRPr lang="en-GB"/>
          </a:p>
        </p:txBody>
      </p:sp>
    </p:spTree>
    <p:extLst>
      <p:ext uri="{BB962C8B-B14F-4D97-AF65-F5344CB8AC3E}">
        <p14:creationId xmlns:p14="http://schemas.microsoft.com/office/powerpoint/2010/main" val="3781769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Vary dramatically in length, style and content</a:t>
            </a:r>
          </a:p>
          <a:p>
            <a:r>
              <a:rPr lang="en-GB" dirty="0"/>
              <a:t>Many set out an organisational chart of the different governing bodies and their different interlocking powers.</a:t>
            </a:r>
          </a:p>
          <a:p>
            <a:r>
              <a:rPr lang="en-GB" dirty="0"/>
              <a:t>Written constitutions are normally difficult to change. </a:t>
            </a:r>
          </a:p>
          <a:p>
            <a:endParaRPr lang="en-GB" dirty="0"/>
          </a:p>
          <a:p>
            <a:pPr marL="171450" indent="-171450">
              <a:lnSpc>
                <a:spcPct val="90000"/>
              </a:lnSpc>
              <a:spcBef>
                <a:spcPts val="1000"/>
              </a:spcBef>
              <a:buFont typeface="Arial"/>
              <a:buChar char="•"/>
            </a:pPr>
            <a:r>
              <a:rPr lang="en-GB" dirty="0">
                <a:hlinkClick r:id="rId3"/>
              </a:rPr>
              <a:t>http://constitutionus.com/</a:t>
            </a:r>
            <a:r>
              <a:rPr lang="en-GB" dirty="0"/>
              <a:t> AMERICAN CONSTITUTION</a:t>
            </a:r>
          </a:p>
          <a:p>
            <a:pPr marL="171450" indent="-171450">
              <a:lnSpc>
                <a:spcPct val="90000"/>
              </a:lnSpc>
              <a:spcBef>
                <a:spcPts val="1000"/>
              </a:spcBef>
              <a:buFont typeface="Arial"/>
              <a:buChar char="•"/>
            </a:pPr>
            <a:endParaRPr lang="en-GB" dirty="0"/>
          </a:p>
          <a:p>
            <a:pPr marL="171450" indent="-171450">
              <a:lnSpc>
                <a:spcPct val="90000"/>
              </a:lnSpc>
              <a:spcBef>
                <a:spcPts val="1000"/>
              </a:spcBef>
              <a:buFont typeface="Arial"/>
              <a:buChar char="•"/>
            </a:pPr>
            <a:r>
              <a:rPr lang="en-GB" dirty="0">
                <a:hlinkClick r:id="rId4"/>
              </a:rPr>
              <a:t>http://www.iranonline.com/iran/iran-info/government/constitution-3.html</a:t>
            </a:r>
            <a:r>
              <a:rPr lang="en-GB" dirty="0"/>
              <a:t> IRANIAN CONSTITUTION</a:t>
            </a:r>
          </a:p>
        </p:txBody>
      </p:sp>
      <p:sp>
        <p:nvSpPr>
          <p:cNvPr id="4" name="Slide Number Placeholder 3"/>
          <p:cNvSpPr>
            <a:spLocks noGrp="1"/>
          </p:cNvSpPr>
          <p:nvPr>
            <p:ph type="sldNum" sz="quarter" idx="10"/>
          </p:nvPr>
        </p:nvSpPr>
        <p:spPr/>
        <p:txBody>
          <a:bodyPr/>
          <a:lstStyle/>
          <a:p>
            <a:fld id="{8817FB7A-F336-491A-8C11-CCB617BE12C2}" type="slidenum">
              <a:rPr lang="en-GB" smtClean="0"/>
              <a:t>12</a:t>
            </a:fld>
            <a:endParaRPr lang="en-GB"/>
          </a:p>
        </p:txBody>
      </p:sp>
    </p:spTree>
    <p:extLst>
      <p:ext uri="{BB962C8B-B14F-4D97-AF65-F5344CB8AC3E}">
        <p14:creationId xmlns:p14="http://schemas.microsoft.com/office/powerpoint/2010/main" val="6201157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citizen of the US or Iran should have no difficulty understanding what “the constitution” is. He can point to a physical document, which, in the case of the United States, is on display in the National Archives.</a:t>
            </a:r>
          </a:p>
          <a:p>
            <a:r>
              <a:rPr lang="en-GB" baseline="0" dirty="0"/>
              <a:t> A British citizen on the other hand, has no single handy document to refer to. This does not mean that there is no UK constitution – instead it is described as being “unwritten”. </a:t>
            </a:r>
          </a:p>
          <a:p>
            <a:endParaRPr lang="en-GB" baseline="0" dirty="0"/>
          </a:p>
          <a:p>
            <a:endParaRPr lang="en-GB" baseline="0" dirty="0"/>
          </a:p>
          <a:p>
            <a:endParaRPr lang="en-GB" dirty="0"/>
          </a:p>
          <a:p>
            <a:r>
              <a:rPr lang="en-GB" dirty="0"/>
              <a:t>https://www.youtube.com/watch?v=8g_yZ97iFAo (8 mins)</a:t>
            </a:r>
          </a:p>
          <a:p>
            <a:r>
              <a:rPr lang="en-GB" baseline="0" dirty="0"/>
              <a:t>                                                                                                                                                                               </a:t>
            </a:r>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13</a:t>
            </a:fld>
            <a:endParaRPr lang="en-GB"/>
          </a:p>
        </p:txBody>
      </p:sp>
    </p:spTree>
    <p:extLst>
      <p:ext uri="{BB962C8B-B14F-4D97-AF65-F5344CB8AC3E}">
        <p14:creationId xmlns:p14="http://schemas.microsoft.com/office/powerpoint/2010/main" val="26959830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many countries including th</a:t>
            </a:r>
            <a:r>
              <a:rPr lang="en-GB" baseline="0" dirty="0"/>
              <a:t>e US and Irish Republic, there is a single written document which attempts to set out the key institutions of the state and the relationships between them (laws governing political decisions and the rights of citizens). </a:t>
            </a:r>
          </a:p>
          <a:p>
            <a:r>
              <a:rPr lang="en-GB" baseline="0" dirty="0"/>
              <a:t>These documents matter not only to lawyers and politicians but also to the general public who see them as fundamental to their nations sense of identity</a:t>
            </a:r>
          </a:p>
          <a:p>
            <a:endParaRPr lang="en-GB" baseline="0" dirty="0"/>
          </a:p>
          <a:p>
            <a:r>
              <a:rPr lang="en-GB" baseline="0" dirty="0"/>
              <a:t>The UK does not have any single document labelled “ the constitution”.</a:t>
            </a:r>
          </a:p>
          <a:p>
            <a:endParaRPr lang="en-GB" baseline="0" dirty="0"/>
          </a:p>
          <a:p>
            <a:r>
              <a:rPr lang="en-GB" baseline="0" dirty="0"/>
              <a:t>“</a:t>
            </a:r>
            <a:r>
              <a:rPr lang="en-GB" b="1" baseline="0" dirty="0"/>
              <a:t>Separation of powers”</a:t>
            </a:r>
          </a:p>
          <a:p>
            <a:r>
              <a:rPr lang="en-GB" b="0" baseline="0" dirty="0"/>
              <a:t>Political theory that has been very influential on the US constitution amongst others.</a:t>
            </a:r>
          </a:p>
          <a:p>
            <a:r>
              <a:rPr lang="en-GB" b="0" baseline="0" dirty="0"/>
              <a:t>It identifies three basic elements to a constitution</a:t>
            </a:r>
          </a:p>
          <a:p>
            <a:r>
              <a:rPr lang="en-GB" b="0" baseline="0" dirty="0"/>
              <a:t>According to this theory, there is a great threat to liberty if the three types of function, legislative, executive and judicial, are not carried out by separate institutions.</a:t>
            </a:r>
          </a:p>
          <a:p>
            <a:endParaRPr lang="en-GB" b="0" baseline="0" dirty="0"/>
          </a:p>
          <a:p>
            <a:r>
              <a:rPr lang="en-GB" b="1" baseline="0" dirty="0"/>
              <a:t>STUDENTS SHOULD NOTE</a:t>
            </a:r>
          </a:p>
          <a:p>
            <a:r>
              <a:rPr lang="en-GB" b="0" baseline="0" dirty="0"/>
              <a:t>The UK constitution does not maintain this strict separation. In particular the legislature and executive overlap and the judicial function is separated out</a:t>
            </a:r>
            <a:endParaRPr lang="en-GB" b="0" dirty="0"/>
          </a:p>
        </p:txBody>
      </p:sp>
      <p:sp>
        <p:nvSpPr>
          <p:cNvPr id="4" name="Slide Number Placeholder 3"/>
          <p:cNvSpPr>
            <a:spLocks noGrp="1"/>
          </p:cNvSpPr>
          <p:nvPr>
            <p:ph type="sldNum" sz="quarter" idx="10"/>
          </p:nvPr>
        </p:nvSpPr>
        <p:spPr/>
        <p:txBody>
          <a:bodyPr/>
          <a:lstStyle/>
          <a:p>
            <a:fld id="{4FBBE775-4D73-4126-93D8-761640247026}" type="slidenum">
              <a:rPr lang="en-GB" smtClean="0"/>
              <a:t>14</a:t>
            </a:fld>
            <a:endParaRPr lang="en-GB"/>
          </a:p>
        </p:txBody>
      </p:sp>
    </p:spTree>
    <p:extLst>
      <p:ext uri="{BB962C8B-B14F-4D97-AF65-F5344CB8AC3E}">
        <p14:creationId xmlns:p14="http://schemas.microsoft.com/office/powerpoint/2010/main" val="737753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a:t>
            </a:r>
            <a:r>
              <a:rPr lang="en-GB" baseline="0" dirty="0"/>
              <a:t> function of legislature: to make laws</a:t>
            </a:r>
          </a:p>
          <a:p>
            <a:r>
              <a:rPr lang="en-GB" baseline="0" dirty="0"/>
              <a:t>The UK parliament in Westminster, London passes laws which affect England, Wales, Scotland and </a:t>
            </a:r>
            <a:r>
              <a:rPr lang="en-GB" baseline="0" dirty="0" err="1"/>
              <a:t>N.Ireland</a:t>
            </a:r>
            <a:endParaRPr lang="en-GB" baseline="0" dirty="0"/>
          </a:p>
          <a:p>
            <a:r>
              <a:rPr lang="en-GB" baseline="0" dirty="0"/>
              <a:t>The Scottish Parliament , National Assembly for Wales and the Northern Ireland Assembly have the power to pass their own laws where the Westminster Parliament has </a:t>
            </a:r>
            <a:r>
              <a:rPr lang="en-GB" b="1" baseline="0" dirty="0"/>
              <a:t>devolved</a:t>
            </a:r>
            <a:r>
              <a:rPr lang="en-GB" b="0" baseline="0" dirty="0"/>
              <a:t> limited areas of policy.</a:t>
            </a:r>
          </a:p>
          <a:p>
            <a:endParaRPr lang="en-GB" b="0" baseline="0" dirty="0"/>
          </a:p>
          <a:p>
            <a:r>
              <a:rPr lang="en-GB" b="0" baseline="0" dirty="0"/>
              <a:t>The UK parliament consists of two houses of parliament: The House of Commons and the House of Lords. In addition, the head of state, the Queen plays an important formal role in the institution of Parliament. E.g. The Queen plays a constitutional role in opening and dissolving Parliament and approving Bills before they become law.</a:t>
            </a:r>
          </a:p>
          <a:p>
            <a:endParaRPr lang="en-GB" b="0" baseline="0" dirty="0"/>
          </a:p>
          <a:p>
            <a:r>
              <a:rPr lang="en-GB" b="0" baseline="0" dirty="0"/>
              <a:t>The Monarch is head of state queen Elizabeth II who became queen following the death of her father, King George VI. Prince Charles will become king on her death under the hereditary principle. Her role is now largely symbolic and ceremonial. She will formally open parliament and give the royal assent to Acts of Parliament</a:t>
            </a:r>
            <a:endParaRPr lang="en-GB" dirty="0"/>
          </a:p>
        </p:txBody>
      </p:sp>
      <p:sp>
        <p:nvSpPr>
          <p:cNvPr id="4" name="Slide Number Placeholder 3"/>
          <p:cNvSpPr>
            <a:spLocks noGrp="1"/>
          </p:cNvSpPr>
          <p:nvPr>
            <p:ph type="sldNum" sz="quarter" idx="10"/>
          </p:nvPr>
        </p:nvSpPr>
        <p:spPr/>
        <p:txBody>
          <a:bodyPr/>
          <a:lstStyle/>
          <a:p>
            <a:fld id="{4FBBE775-4D73-4126-93D8-761640247026}" type="slidenum">
              <a:rPr lang="en-GB" smtClean="0"/>
              <a:t>15</a:t>
            </a:fld>
            <a:endParaRPr lang="en-GB"/>
          </a:p>
        </p:txBody>
      </p:sp>
    </p:spTree>
    <p:extLst>
      <p:ext uri="{BB962C8B-B14F-4D97-AF65-F5344CB8AC3E}">
        <p14:creationId xmlns:p14="http://schemas.microsoft.com/office/powerpoint/2010/main" val="1426001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Most</a:t>
            </a:r>
            <a:r>
              <a:rPr lang="en-GB" baseline="0" dirty="0"/>
              <a:t> MP’s belong to the major political parties, the Conservatives, Labour Party and the Scottish Nationalists. </a:t>
            </a:r>
          </a:p>
          <a:p>
            <a:endParaRPr lang="en-GB" baseline="0" dirty="0"/>
          </a:p>
          <a:p>
            <a:r>
              <a:rPr lang="en-GB" dirty="0"/>
              <a:t>House of Commons</a:t>
            </a:r>
            <a:endParaRPr lang="en-GB" dirty="0">
              <a:cs typeface="Calibri" panose="020F0502020204030204"/>
            </a:endParaRPr>
          </a:p>
          <a:p>
            <a:r>
              <a:rPr lang="en-GB" dirty="0"/>
              <a:t>The UK public elects 650 Members of Parliament (MPs) to represent their interests and concerns in the House of Commons. MPs consider and propose new laws, and can scrutinise government policies by asking ministers questions about current issues either in the Commons Chamber or in Committees.</a:t>
            </a:r>
            <a:endParaRPr lang="en-GB" dirty="0">
              <a:cs typeface="Calibri" panose="020F0502020204030204"/>
            </a:endParaRPr>
          </a:p>
          <a:p>
            <a:r>
              <a:rPr lang="en-GB" dirty="0"/>
              <a:t>Members of the Commons debate the big political issues of the day and proposals for new laws.</a:t>
            </a:r>
            <a:endParaRPr lang="en-GB" dirty="0">
              <a:cs typeface="Calibri" panose="020F0502020204030204"/>
            </a:endParaRPr>
          </a:p>
          <a:p>
            <a:endParaRPr lang="en-GB" dirty="0"/>
          </a:p>
          <a:p>
            <a:pPr marL="171450" indent="-171450">
              <a:spcBef>
                <a:spcPts val="1000"/>
              </a:spcBef>
              <a:buFont typeface="Arial"/>
              <a:buChar char="•"/>
            </a:pPr>
            <a:r>
              <a:rPr lang="en-GB" dirty="0"/>
              <a:t>The UK territory has been divided into separate areas of land reflecting a roughly even split of the population. Each area is known as a </a:t>
            </a:r>
            <a:r>
              <a:rPr lang="en-GB" b="1" dirty="0"/>
              <a:t>“constituency”</a:t>
            </a:r>
            <a:endParaRPr lang="en-US" dirty="0"/>
          </a:p>
          <a:p>
            <a:pPr marL="171450" indent="-171450">
              <a:spcBef>
                <a:spcPts val="1000"/>
              </a:spcBef>
              <a:buFont typeface="Arial"/>
              <a:buChar char="•"/>
            </a:pPr>
            <a:r>
              <a:rPr lang="en-GB" dirty="0"/>
              <a:t>Every five years at a General Election each constituency elects a Member of Parliament(MP) using a voting system called “first past the post”</a:t>
            </a:r>
            <a:endParaRPr lang="en-US" dirty="0"/>
          </a:p>
          <a:p>
            <a:pPr marL="171450" indent="-171450">
              <a:spcBef>
                <a:spcPts val="1000"/>
              </a:spcBef>
              <a:buFont typeface="Arial"/>
              <a:buChar char="•"/>
            </a:pPr>
            <a:r>
              <a:rPr lang="en-GB" dirty="0"/>
              <a:t>Essentially, whichever candidate has the highest number of votes in each constituency becomes its MP. </a:t>
            </a:r>
            <a:endParaRPr lang="en-GB" dirty="0">
              <a:cs typeface="Calibri"/>
            </a:endParaRPr>
          </a:p>
        </p:txBody>
      </p:sp>
      <p:sp>
        <p:nvSpPr>
          <p:cNvPr id="4" name="Slide Number Placeholder 3"/>
          <p:cNvSpPr>
            <a:spLocks noGrp="1"/>
          </p:cNvSpPr>
          <p:nvPr>
            <p:ph type="sldNum" sz="quarter" idx="10"/>
          </p:nvPr>
        </p:nvSpPr>
        <p:spPr/>
        <p:txBody>
          <a:bodyPr/>
          <a:lstStyle/>
          <a:p>
            <a:fld id="{4FBBE775-4D73-4126-93D8-761640247026}" type="slidenum">
              <a:rPr lang="en-GB" smtClean="0"/>
              <a:t>16</a:t>
            </a:fld>
            <a:endParaRPr lang="en-GB"/>
          </a:p>
        </p:txBody>
      </p:sp>
    </p:spTree>
    <p:extLst>
      <p:ext uri="{BB962C8B-B14F-4D97-AF65-F5344CB8AC3E}">
        <p14:creationId xmlns:p14="http://schemas.microsoft.com/office/powerpoint/2010/main" val="169639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House of Lords has approximately 760 members who are commonly referred to as “peers”. </a:t>
            </a:r>
          </a:p>
          <a:p>
            <a:r>
              <a:rPr lang="en-GB" baseline="0" dirty="0"/>
              <a:t>The majority are appointed for life and are known as “life peers”. </a:t>
            </a:r>
          </a:p>
          <a:p>
            <a:r>
              <a:rPr lang="en-GB" baseline="0" dirty="0"/>
              <a:t>They are appointed formally by the queen on recommendation of the prime minister or other party leaders.</a:t>
            </a:r>
          </a:p>
          <a:p>
            <a:r>
              <a:rPr lang="en-GB" baseline="0" dirty="0"/>
              <a:t>Some are appointed by the Independent House of Lords Appointment Commission.</a:t>
            </a:r>
          </a:p>
          <a:p>
            <a:r>
              <a:rPr lang="en-GB" baseline="0" dirty="0"/>
              <a:t>There are also 75 “hereditary peers” who have inherited their aristocratic titles, such a Earl or Baron from their fathers (only two of the hereditary peers are women).</a:t>
            </a:r>
          </a:p>
          <a:p>
            <a:r>
              <a:rPr lang="en-GB" baseline="0" dirty="0"/>
              <a:t>In addition 26 senior bishops of the church of England are also members.</a:t>
            </a:r>
          </a:p>
          <a:p>
            <a:endParaRPr lang="en-GB" baseline="0" dirty="0"/>
          </a:p>
          <a:p>
            <a:r>
              <a:rPr lang="en-GB" baseline="0" dirty="0"/>
              <a:t>The House of Lords is an undemocratic institution who’s membership will carry on increasing until it and the House of Commons can agree on reforms.</a:t>
            </a:r>
          </a:p>
          <a:p>
            <a:endParaRPr lang="en-GB" baseline="0" dirty="0"/>
          </a:p>
          <a:p>
            <a:endParaRPr lang="en-GB" baseline="0" dirty="0"/>
          </a:p>
          <a:p>
            <a:r>
              <a:rPr lang="en-GB" baseline="0" dirty="0"/>
              <a:t>Democracy: power vested in the people. People chose leaders and people to be in power</a:t>
            </a:r>
          </a:p>
          <a:p>
            <a:endParaRPr lang="en-GB" dirty="0"/>
          </a:p>
        </p:txBody>
      </p:sp>
      <p:sp>
        <p:nvSpPr>
          <p:cNvPr id="4" name="Slide Number Placeholder 3"/>
          <p:cNvSpPr>
            <a:spLocks noGrp="1"/>
          </p:cNvSpPr>
          <p:nvPr>
            <p:ph type="sldNum" sz="quarter" idx="10"/>
          </p:nvPr>
        </p:nvSpPr>
        <p:spPr/>
        <p:txBody>
          <a:bodyPr/>
          <a:lstStyle/>
          <a:p>
            <a:fld id="{4FBBE775-4D73-4126-93D8-761640247026}" type="slidenum">
              <a:rPr lang="en-GB" smtClean="0"/>
              <a:t>17</a:t>
            </a:fld>
            <a:endParaRPr lang="en-GB"/>
          </a:p>
        </p:txBody>
      </p:sp>
    </p:spTree>
    <p:extLst>
      <p:ext uri="{BB962C8B-B14F-4D97-AF65-F5344CB8AC3E}">
        <p14:creationId xmlns:p14="http://schemas.microsoft.com/office/powerpoint/2010/main" val="8396242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11th September 2020</a:t>
            </a:r>
          </a:p>
          <a:p>
            <a:r>
              <a:rPr lang="en-GB" dirty="0"/>
              <a:t>The Immigration and Social Security Co-ordination (EU Withdrawal) Bill continues its committee stage, the first chance for line-by-line scrutiny, in the Lords on Monday 14 September.</a:t>
            </a:r>
            <a:endParaRPr lang="en-GB" dirty="0">
              <a:cs typeface="Calibri"/>
            </a:endParaRPr>
          </a:p>
          <a:p>
            <a:r>
              <a:rPr lang="en-GB" dirty="0"/>
              <a:t>This bill aims to end the right to free movement and set out a new framework for who can come to the UK.</a:t>
            </a:r>
            <a:endParaRPr lang="en-GB" dirty="0">
              <a:cs typeface="Calibri"/>
            </a:endParaRPr>
          </a:p>
          <a:p>
            <a:r>
              <a:rPr lang="en-GB" dirty="0"/>
              <a:t>Members are expected to discuss a range of topics, including time limits on immigration detention for EEA and Swiss nationals, health and social care visas and health charge exemption.</a:t>
            </a:r>
            <a:endParaRPr lang="en-GB" dirty="0">
              <a:cs typeface="Calibri"/>
            </a:endParaRPr>
          </a:p>
          <a:p>
            <a:endParaRPr lang="en-GB" dirty="0">
              <a:cs typeface="Calibri"/>
            </a:endParaRPr>
          </a:p>
          <a:p>
            <a:endParaRPr lang="en-GB" dirty="0">
              <a:cs typeface="Calibri"/>
            </a:endParaRPr>
          </a:p>
          <a:p>
            <a:pPr marL="171450" indent="-171450">
              <a:spcBef>
                <a:spcPts val="1000"/>
              </a:spcBef>
              <a:buFont typeface="Arial"/>
              <a:buChar char="•"/>
            </a:pPr>
            <a:r>
              <a:rPr lang="en-GB" dirty="0"/>
              <a:t>Wednesday 9th September: BAME people’s access to public services during lockdown: Committee explores challenges</a:t>
            </a:r>
            <a:endParaRPr lang="en-US" dirty="0"/>
          </a:p>
          <a:p>
            <a:pPr marL="171450" indent="-171450">
              <a:spcBef>
                <a:spcPts val="1000"/>
              </a:spcBef>
              <a:buFont typeface="Arial"/>
              <a:buChar char="•"/>
            </a:pPr>
            <a:r>
              <a:rPr lang="en-GB" dirty="0"/>
              <a:t>Peers looking into how COVID-19 has affected public services and lessons to be learned from the lockdown will explore what the outbreak has taught providers about improving access for BAME users, and what challenges BAME people have faced since the outbreak began.</a:t>
            </a:r>
            <a:endParaRPr lang="en-GB" dirty="0">
              <a:cs typeface="Calibri"/>
            </a:endParaRPr>
          </a:p>
          <a:p>
            <a:endParaRPr lang="en-GB" dirty="0">
              <a:cs typeface="Calibri"/>
            </a:endParaRPr>
          </a:p>
          <a:p>
            <a:endParaRPr lang="en-GB" dirty="0">
              <a:cs typeface="Calibri"/>
            </a:endParaRPr>
          </a:p>
        </p:txBody>
      </p:sp>
      <p:sp>
        <p:nvSpPr>
          <p:cNvPr id="4" name="Slide Number Placeholder 3"/>
          <p:cNvSpPr>
            <a:spLocks noGrp="1"/>
          </p:cNvSpPr>
          <p:nvPr>
            <p:ph type="sldNum" sz="quarter" idx="10"/>
          </p:nvPr>
        </p:nvSpPr>
        <p:spPr/>
        <p:txBody>
          <a:bodyPr/>
          <a:lstStyle/>
          <a:p>
            <a:fld id="{4FBBE775-4D73-4126-93D8-761640247026}" type="slidenum">
              <a:rPr lang="en-GB" smtClean="0"/>
              <a:t>18</a:t>
            </a:fld>
            <a:endParaRPr lang="en-GB"/>
          </a:p>
        </p:txBody>
      </p:sp>
    </p:spTree>
    <p:extLst>
      <p:ext uri="{BB962C8B-B14F-4D97-AF65-F5344CB8AC3E}">
        <p14:creationId xmlns:p14="http://schemas.microsoft.com/office/powerpoint/2010/main" val="291804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role of the executive or government is to govern</a:t>
            </a:r>
            <a:r>
              <a:rPr lang="en-GB" baseline="0" dirty="0"/>
              <a:t> the country</a:t>
            </a:r>
          </a:p>
          <a:p>
            <a:endParaRPr lang="en-GB" baseline="0" dirty="0"/>
          </a:p>
          <a:p>
            <a:r>
              <a:rPr lang="en-GB" baseline="0" dirty="0"/>
              <a:t>The Queen (as head of state) will ask the leader of the political party that has won the largest number of seats (constituencies) in the House of Commons at a general election to form a government.</a:t>
            </a:r>
          </a:p>
          <a:p>
            <a:endParaRPr lang="en-GB" baseline="0" dirty="0"/>
          </a:p>
          <a:p>
            <a:r>
              <a:rPr lang="en-GB" baseline="0" dirty="0"/>
              <a:t>If the largest political party does not have an absolute majority of seats (more than half i.e. at least 326), the leader of that party will seek to form a coalition government with another political party.</a:t>
            </a:r>
          </a:p>
          <a:p>
            <a:endParaRPr lang="en-GB" baseline="0" dirty="0"/>
          </a:p>
          <a:p>
            <a:endParaRPr lang="en-GB" baseline="0" dirty="0"/>
          </a:p>
          <a:p>
            <a:r>
              <a:rPr lang="en-GB" baseline="0" dirty="0"/>
              <a:t>The Prime Minister will then select his or her government ministers from members of their own party who are MPs in the House of Commons or peers in the House of Lords.</a:t>
            </a:r>
          </a:p>
          <a:p>
            <a:endParaRPr lang="en-GB" baseline="0" dirty="0"/>
          </a:p>
          <a:p>
            <a:r>
              <a:rPr lang="en-GB" baseline="0" dirty="0"/>
              <a:t>The most senior ministers are known as </a:t>
            </a:r>
            <a:r>
              <a:rPr lang="en-GB" b="1" baseline="0" dirty="0"/>
              <a:t>Secretaries of state </a:t>
            </a:r>
            <a:r>
              <a:rPr lang="en-GB" baseline="0" dirty="0"/>
              <a:t>and include the Chancellor of the Exchequer who is responsible for the nations finances. </a:t>
            </a:r>
          </a:p>
          <a:p>
            <a:endParaRPr lang="en-GB" baseline="0" dirty="0"/>
          </a:p>
          <a:p>
            <a:r>
              <a:rPr lang="en-GB" baseline="0" dirty="0"/>
              <a:t>The Secretaries of state are assisted by Ministers of state, Parliamentary secretaries and whips (government business managers). The prime minister is assisted in leading the government by a committee of about 22 senior ministers who are known as </a:t>
            </a:r>
            <a:r>
              <a:rPr lang="en-GB" b="1" baseline="0" dirty="0"/>
              <a:t>the cabinet.</a:t>
            </a:r>
          </a:p>
          <a:p>
            <a:endParaRPr lang="en-GB" b="1" baseline="0" dirty="0"/>
          </a:p>
          <a:p>
            <a:r>
              <a:rPr lang="en-GB" b="0" baseline="0" dirty="0"/>
              <a:t>Each minister is allocated to a different department with, for example, the Secretary of state for defence having responsibility for the Military of Defence . The ministers are assisted by civil servants who are required to be politically neutral. Ministers are able to make many decisions on their own about the activities and spending priorities of their departments , taking advice from their civil servants. In some cases they are able to make law in the form of </a:t>
            </a:r>
            <a:r>
              <a:rPr lang="en-GB" b="1" baseline="0" dirty="0"/>
              <a:t>delegated legislation </a:t>
            </a:r>
            <a:r>
              <a:rPr lang="en-GB" b="0" baseline="0" dirty="0"/>
              <a:t>(rules and regulations).</a:t>
            </a:r>
          </a:p>
          <a:p>
            <a:endParaRPr lang="en-GB" b="0" baseline="0" dirty="0"/>
          </a:p>
          <a:p>
            <a:r>
              <a:rPr lang="en-GB" b="0" baseline="0" dirty="0"/>
              <a:t>The prime minister and the cabinet will introduce new bills into parliament which will become law in the form of Acts of Parliament, if approved. All ministers are expected to vote for government bills and support government policy more generally, in public at least. If a minister is not willing to do so, he or she is expected to resign under the </a:t>
            </a:r>
            <a:r>
              <a:rPr lang="en-GB" b="1" baseline="0" dirty="0"/>
              <a:t>doctrine of collective ministerial responsibility.</a:t>
            </a:r>
          </a:p>
          <a:p>
            <a:endParaRPr lang="en-GB" b="1" baseline="0" dirty="0"/>
          </a:p>
          <a:p>
            <a:r>
              <a:rPr lang="en-GB" b="1" baseline="0" dirty="0"/>
              <a:t>Look: http://www.parliament.uk/about/parliament-and-women/</a:t>
            </a:r>
          </a:p>
          <a:p>
            <a:endParaRPr lang="en-GB" b="0" dirty="0"/>
          </a:p>
        </p:txBody>
      </p:sp>
      <p:sp>
        <p:nvSpPr>
          <p:cNvPr id="4" name="Slide Number Placeholder 3"/>
          <p:cNvSpPr>
            <a:spLocks noGrp="1"/>
          </p:cNvSpPr>
          <p:nvPr>
            <p:ph type="sldNum" sz="quarter" idx="10"/>
          </p:nvPr>
        </p:nvSpPr>
        <p:spPr/>
        <p:txBody>
          <a:bodyPr/>
          <a:lstStyle/>
          <a:p>
            <a:fld id="{4FBBE775-4D73-4126-93D8-761640247026}" type="slidenum">
              <a:rPr lang="en-GB" smtClean="0"/>
              <a:t>19</a:t>
            </a:fld>
            <a:endParaRPr lang="en-GB"/>
          </a:p>
        </p:txBody>
      </p:sp>
    </p:spTree>
    <p:extLst>
      <p:ext uri="{BB962C8B-B14F-4D97-AF65-F5344CB8AC3E}">
        <p14:creationId xmlns:p14="http://schemas.microsoft.com/office/powerpoint/2010/main" val="32908304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Judgements: written</a:t>
            </a:r>
            <a:r>
              <a:rPr lang="en-GB" baseline="0" dirty="0"/>
              <a:t> statements of legal reasoning justifying their decision</a:t>
            </a:r>
          </a:p>
          <a:p>
            <a:endParaRPr lang="en-GB" dirty="0">
              <a:cs typeface="Calibri"/>
            </a:endParaRPr>
          </a:p>
          <a:p>
            <a:pPr marL="171450" indent="-171450">
              <a:spcBef>
                <a:spcPts val="1000"/>
              </a:spcBef>
              <a:buFont typeface="Arial"/>
              <a:buChar char="•"/>
            </a:pPr>
            <a:r>
              <a:rPr lang="en-GB" dirty="0"/>
              <a:t>Role: to </a:t>
            </a:r>
            <a:r>
              <a:rPr lang="en-GB" b="1" dirty="0"/>
              <a:t>apply</a:t>
            </a:r>
            <a:r>
              <a:rPr lang="en-GB" dirty="0"/>
              <a:t> the law to decide the cases brought before them in their courts.</a:t>
            </a:r>
            <a:endParaRPr lang="en-US" dirty="0"/>
          </a:p>
          <a:p>
            <a:pPr marL="171450" indent="-171450">
              <a:spcBef>
                <a:spcPts val="1000"/>
              </a:spcBef>
              <a:buFont typeface="Arial"/>
              <a:buChar char="•"/>
            </a:pPr>
            <a:r>
              <a:rPr lang="en-GB" dirty="0"/>
              <a:t>Independent of both Parliament and Government - </a:t>
            </a:r>
            <a:r>
              <a:rPr lang="en-GB" b="1" dirty="0"/>
              <a:t>JUDICIAL INDEPENDENCE</a:t>
            </a:r>
            <a:endParaRPr lang="en-US" dirty="0"/>
          </a:p>
          <a:p>
            <a:pPr marL="171450" indent="-171450">
              <a:spcBef>
                <a:spcPts val="1000"/>
              </a:spcBef>
              <a:buFont typeface="Arial"/>
              <a:buChar char="•"/>
            </a:pPr>
            <a:r>
              <a:rPr lang="en-GB" dirty="0"/>
              <a:t>As well as deciding which of the parties to an individual case wins, judges use their </a:t>
            </a:r>
            <a:r>
              <a:rPr lang="en-GB" b="1" dirty="0"/>
              <a:t>judgements</a:t>
            </a:r>
            <a:r>
              <a:rPr lang="en-GB" dirty="0"/>
              <a:t> to describe and develop the underlying law.</a:t>
            </a:r>
            <a:endParaRPr lang="en-US" dirty="0"/>
          </a:p>
          <a:p>
            <a:pPr marL="171450" indent="-171450">
              <a:spcBef>
                <a:spcPts val="1000"/>
              </a:spcBef>
              <a:buFont typeface="Arial"/>
              <a:buChar char="•"/>
            </a:pPr>
            <a:r>
              <a:rPr lang="en-GB" dirty="0"/>
              <a:t>Judges in later cases will refer back to these judgments and apply the legal reasoning to the facts in their own cases- </a:t>
            </a:r>
            <a:r>
              <a:rPr lang="en-GB" b="1" dirty="0"/>
              <a:t>JUDICIAL PRECEDENT</a:t>
            </a:r>
            <a:endParaRPr lang="en-US" dirty="0"/>
          </a:p>
          <a:p>
            <a:pPr marL="171450" indent="-171450">
              <a:spcBef>
                <a:spcPts val="1000"/>
              </a:spcBef>
              <a:buFont typeface="Arial"/>
              <a:buChar char="•"/>
            </a:pPr>
            <a:r>
              <a:rPr lang="en-GB" dirty="0"/>
              <a:t>Judges have the power to review the decisions of government ministers and other decision makers to check that they have acted within their legal powers </a:t>
            </a:r>
            <a:r>
              <a:rPr lang="en-GB" b="1" dirty="0"/>
              <a:t>– JUDICIAL REVIEW</a:t>
            </a:r>
            <a:endParaRPr lang="en-US" dirty="0"/>
          </a:p>
          <a:p>
            <a:endParaRPr lang="en-GB" dirty="0">
              <a:cs typeface="Calibri"/>
            </a:endParaRPr>
          </a:p>
        </p:txBody>
      </p:sp>
      <p:sp>
        <p:nvSpPr>
          <p:cNvPr id="4" name="Slide Number Placeholder 3"/>
          <p:cNvSpPr>
            <a:spLocks noGrp="1"/>
          </p:cNvSpPr>
          <p:nvPr>
            <p:ph type="sldNum" sz="quarter" idx="10"/>
          </p:nvPr>
        </p:nvSpPr>
        <p:spPr/>
        <p:txBody>
          <a:bodyPr/>
          <a:lstStyle/>
          <a:p>
            <a:fld id="{4FBBE775-4D73-4126-93D8-761640247026}" type="slidenum">
              <a:rPr lang="en-GB" smtClean="0"/>
              <a:t>20</a:t>
            </a:fld>
            <a:endParaRPr lang="en-GB"/>
          </a:p>
        </p:txBody>
      </p:sp>
    </p:spTree>
    <p:extLst>
      <p:ext uri="{BB962C8B-B14F-4D97-AF65-F5344CB8AC3E}">
        <p14:creationId xmlns:p14="http://schemas.microsoft.com/office/powerpoint/2010/main" val="3200154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result of devolution and membership</a:t>
            </a:r>
            <a:r>
              <a:rPr lang="en-GB" baseline="0" dirty="0"/>
              <a:t> of the EU, people of Wales are governed in a variety of ways and are subject to laws from a variety of sources.</a:t>
            </a:r>
          </a:p>
          <a:p>
            <a:endParaRPr lang="en-GB" baseline="0" dirty="0"/>
          </a:p>
          <a:p>
            <a:r>
              <a:rPr lang="en-GB" baseline="0" dirty="0"/>
              <a:t>The subject matter will determine which body governs a particular issue.</a:t>
            </a:r>
          </a:p>
          <a:p>
            <a:endParaRPr lang="en-GB" baseline="0" dirty="0"/>
          </a:p>
          <a:p>
            <a:r>
              <a:rPr lang="en-GB" baseline="0" dirty="0"/>
              <a:t>As well as the UK parliament, powers to make laws also lie with the European Union and National Assembly for Wales. A range of powers have also been conferred on UK Government Ministers (Secretaries of State) and on Welsh Ministers.</a:t>
            </a:r>
          </a:p>
          <a:p>
            <a:endParaRPr lang="en-GB" baseline="0" dirty="0"/>
          </a:p>
          <a:p>
            <a:pPr fontAlgn="base"/>
            <a:r>
              <a:rPr lang="en-GB" sz="1200" b="1" i="0" kern="1200" dirty="0">
                <a:solidFill>
                  <a:schemeClr val="tx1"/>
                </a:solidFill>
                <a:effectLst/>
                <a:latin typeface="+mn-lt"/>
                <a:ea typeface="+mn-ea"/>
                <a:cs typeface="+mn-cs"/>
              </a:rPr>
              <a:t>Where power lies in Wales</a:t>
            </a:r>
          </a:p>
          <a:p>
            <a:pPr fontAlgn="base"/>
            <a:r>
              <a:rPr lang="en-GB" sz="1200" b="0" i="0" kern="1200" dirty="0">
                <a:solidFill>
                  <a:schemeClr val="tx1"/>
                </a:solidFill>
                <a:effectLst/>
                <a:latin typeface="+mn-lt"/>
                <a:ea typeface="+mn-ea"/>
                <a:cs typeface="+mn-cs"/>
              </a:rPr>
              <a:t>The power to legislate in relation to Wales is shared between the European Union, the UK Parliament and the National Assembly for Wales.  In practice, however, European Union laws generally apply across all European Member States, and since 2007 (and the enhanced legislative competence of the National Assembly) it is rare for the UK Parliament to pass laws that relate only to Wales (rather Parliament's laws normally apply to England and Wales, Great Britain or the UK as a whole). The National Assembly on the other hand generally only passes laws that relate to Wales.</a:t>
            </a:r>
          </a:p>
          <a:p>
            <a:pPr fontAlgn="base"/>
            <a:r>
              <a:rPr lang="en-GB" sz="1200" b="0" i="0" kern="1200" dirty="0">
                <a:solidFill>
                  <a:schemeClr val="tx1"/>
                </a:solidFill>
                <a:effectLst/>
                <a:latin typeface="+mn-lt"/>
                <a:ea typeface="+mn-ea"/>
                <a:cs typeface="+mn-cs"/>
              </a:rPr>
              <a:t>Power to make subordinate legislation is routinely delegated (by the UK Parliament or the National Assembly) to UK Ministers (Secretaries of State) or the Welsh Ministers depending on whether it relates to a devolved subject. Again, generally Secretaries of State will make subordinate legislation that applies to England only,  England and Wales, Great Britain or the UK as a whole (on non-devolved matters); while the Welsh Ministers make subordinate legislation in relation to Wales only.   </a:t>
            </a:r>
          </a:p>
          <a:p>
            <a:pPr fontAlgn="base"/>
            <a:r>
              <a:rPr lang="en-GB" sz="1200" b="0" i="0" kern="1200" dirty="0">
                <a:solidFill>
                  <a:schemeClr val="tx1"/>
                </a:solidFill>
                <a:effectLst/>
                <a:latin typeface="+mn-lt"/>
                <a:ea typeface="+mn-ea"/>
                <a:cs typeface="+mn-cs"/>
              </a:rPr>
              <a:t>Administrative (or executive) power in Wales lies in a variety of places, depending on subject area, including:</a:t>
            </a:r>
          </a:p>
          <a:p>
            <a:pPr fontAlgn="base"/>
            <a:r>
              <a:rPr lang="en-GB" sz="1200" b="0" i="0" kern="1200" dirty="0">
                <a:solidFill>
                  <a:schemeClr val="tx1"/>
                </a:solidFill>
                <a:effectLst/>
                <a:latin typeface="+mn-lt"/>
                <a:ea typeface="+mn-ea"/>
                <a:cs typeface="+mn-cs"/>
              </a:rPr>
              <a:t>the Welsh Ministers;</a:t>
            </a:r>
          </a:p>
          <a:p>
            <a:pPr fontAlgn="base"/>
            <a:r>
              <a:rPr lang="en-GB" sz="1200" b="0" i="0" kern="1200" dirty="0">
                <a:solidFill>
                  <a:schemeClr val="tx1"/>
                </a:solidFill>
                <a:effectLst/>
                <a:latin typeface="+mn-lt"/>
                <a:ea typeface="+mn-ea"/>
                <a:cs typeface="+mn-cs"/>
              </a:rPr>
              <a:t>UK Government Secretaries of State;</a:t>
            </a:r>
          </a:p>
          <a:p>
            <a:pPr fontAlgn="base"/>
            <a:r>
              <a:rPr lang="en-GB" sz="1200" b="0" i="0" kern="1200" dirty="0">
                <a:solidFill>
                  <a:schemeClr val="tx1"/>
                </a:solidFill>
                <a:effectLst/>
                <a:latin typeface="+mn-lt"/>
                <a:ea typeface="+mn-ea"/>
                <a:cs typeface="+mn-cs"/>
              </a:rPr>
              <a:t>local authorities;</a:t>
            </a:r>
          </a:p>
          <a:p>
            <a:pPr fontAlgn="base"/>
            <a:r>
              <a:rPr lang="en-GB" sz="1200" b="0" i="0" kern="1200" dirty="0">
                <a:solidFill>
                  <a:schemeClr val="tx1"/>
                </a:solidFill>
                <a:effectLst/>
                <a:latin typeface="+mn-lt"/>
                <a:ea typeface="+mn-ea"/>
                <a:cs typeface="+mn-cs"/>
              </a:rPr>
              <a:t>numerous other public bodies, e.g. Natural Resources Wales</a:t>
            </a:r>
          </a:p>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21</a:t>
            </a:fld>
            <a:endParaRPr lang="en-GB"/>
          </a:p>
        </p:txBody>
      </p:sp>
    </p:spTree>
    <p:extLst>
      <p:ext uri="{BB962C8B-B14F-4D97-AF65-F5344CB8AC3E}">
        <p14:creationId xmlns:p14="http://schemas.microsoft.com/office/powerpoint/2010/main" val="21804004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dirty="0">
                <a:solidFill>
                  <a:schemeClr val="tx1"/>
                </a:solidFill>
                <a:effectLst/>
                <a:latin typeface="+mn-lt"/>
                <a:ea typeface="+mn-ea"/>
                <a:cs typeface="+mn-cs"/>
              </a:rPr>
              <a:t>How laws are made for Wales</a:t>
            </a:r>
          </a:p>
          <a:p>
            <a:pPr fontAlgn="base"/>
            <a:r>
              <a:rPr lang="en-GB" sz="1200" b="0" i="0" u="sng" kern="1200" dirty="0">
                <a:solidFill>
                  <a:schemeClr val="tx1"/>
                </a:solidFill>
                <a:effectLst/>
                <a:latin typeface="+mn-lt"/>
                <a:ea typeface="+mn-ea"/>
                <a:cs typeface="+mn-cs"/>
              </a:rPr>
              <a:t>The sources of law which apply in Wales are as follows:</a:t>
            </a:r>
          </a:p>
          <a:p>
            <a:pPr fontAlgn="base"/>
            <a:r>
              <a:rPr lang="en-GB" sz="1200" b="1" i="0" kern="1200" dirty="0">
                <a:solidFill>
                  <a:schemeClr val="tx1"/>
                </a:solidFill>
                <a:effectLst/>
                <a:latin typeface="+mn-lt"/>
                <a:ea typeface="+mn-ea"/>
                <a:cs typeface="+mn-cs"/>
              </a:rPr>
              <a:t>Laws of the European Union </a:t>
            </a:r>
            <a:r>
              <a:rPr lang="en-GB" sz="1200" b="0" i="0" kern="1200" dirty="0">
                <a:solidFill>
                  <a:schemeClr val="tx1"/>
                </a:solidFill>
                <a:effectLst/>
                <a:latin typeface="+mn-lt"/>
                <a:ea typeface="+mn-ea"/>
                <a:cs typeface="+mn-cs"/>
              </a:rPr>
              <a:t>– these prevail over any inconsistent UK laws.  EU laws must be in areas which are within the legislative competence of the EU, and they may relate to matters that are either devolved or non-devolved at the UK level.</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Primary legislation made by the UK Parliament </a:t>
            </a:r>
            <a:r>
              <a:rPr lang="en-GB" sz="1200" b="0" i="0" kern="1200" dirty="0">
                <a:solidFill>
                  <a:schemeClr val="tx1"/>
                </a:solidFill>
                <a:effectLst/>
                <a:latin typeface="+mn-lt"/>
                <a:ea typeface="+mn-ea"/>
                <a:cs typeface="+mn-cs"/>
              </a:rPr>
              <a:t>– in order to impact upon Wales, an Act of Parliament must ‘extend’ to Wales (i.e. Wales must be within the territorial application of the Act) and its provisions must ‘apply’ in relation to Wales.  An Act of Parliament may apply differently in relation to Wales compared to other parts of the UK (i.e. it may include provisions specifically for Wales).  Acts of Parliament may relate to either devolved or reserved matters, though they will not normally relate to devolved matters unless the National Assembly has consented.  Acts of Parliament may be passed in areas within the legislative competence of the EU (except those areas for which the EU has exclusive competence), but they may not conflict with EU law.</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Primary legislation made by the National Assembly for Wales </a:t>
            </a:r>
            <a:r>
              <a:rPr lang="en-GB" sz="1200" b="0" i="0" kern="1200" dirty="0">
                <a:solidFill>
                  <a:schemeClr val="tx1"/>
                </a:solidFill>
                <a:effectLst/>
                <a:latin typeface="+mn-lt"/>
                <a:ea typeface="+mn-ea"/>
                <a:cs typeface="+mn-cs"/>
              </a:rPr>
              <a:t>– Assembly Acts (and the previous form of primary legislation in Wales, Assembly Measures) must be within the legislative competence of the National Assembly in order to be valid laws. In other words, Assembly Acts may only relate to non reserved matters.</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Subordinate legislation made under an Act of Parliament </a:t>
            </a:r>
            <a:r>
              <a:rPr lang="en-GB" sz="1200" b="0" i="0" kern="1200" dirty="0">
                <a:solidFill>
                  <a:schemeClr val="tx1"/>
                </a:solidFill>
                <a:effectLst/>
                <a:latin typeface="+mn-lt"/>
                <a:ea typeface="+mn-ea"/>
                <a:cs typeface="+mn-cs"/>
              </a:rPr>
              <a:t>– this legislation may be made by the Secretary of State or, in relation to Wales, by the Welsh Ministers.</a:t>
            </a:r>
          </a:p>
          <a:p>
            <a:pPr fontAlgn="base"/>
            <a:r>
              <a:rPr lang="en-GB" sz="1200" b="0" i="0" kern="1200" dirty="0">
                <a:solidFill>
                  <a:schemeClr val="tx1"/>
                </a:solidFill>
                <a:effectLst/>
                <a:latin typeface="+mn-lt"/>
                <a:ea typeface="+mn-ea"/>
                <a:cs typeface="+mn-cs"/>
              </a:rPr>
              <a:t>Subordinate legislation made under an Assembly Act or Assembly Measure – this legislation is made by the Welsh Ministers and always relates to non reserved matters.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a:t>
            </a:r>
            <a:r>
              <a:rPr lang="en-GB" sz="1200" b="1" i="0" kern="1200" dirty="0">
                <a:solidFill>
                  <a:schemeClr val="tx1"/>
                </a:solidFill>
                <a:effectLst/>
                <a:latin typeface="+mn-lt"/>
                <a:ea typeface="+mn-ea"/>
                <a:cs typeface="+mn-cs"/>
              </a:rPr>
              <a:t>Soft law</a:t>
            </a:r>
            <a:r>
              <a:rPr lang="en-GB" sz="1200" b="0" i="0" kern="1200" dirty="0">
                <a:solidFill>
                  <a:schemeClr val="tx1"/>
                </a:solidFill>
                <a:effectLst/>
                <a:latin typeface="+mn-lt"/>
                <a:ea typeface="+mn-ea"/>
                <a:cs typeface="+mn-cs"/>
              </a:rPr>
              <a:t>’ – this category includes guidance written by EU institutions such as the European Commission, and guidance and Codes of Practice written by governmental departments, Welsh Ministers and UK or Welsh public bodies - it is not legally binding, but will have some legal effect.</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Byelaws</a:t>
            </a:r>
            <a:r>
              <a:rPr lang="en-GB" sz="1200" b="0" i="0" kern="1200" dirty="0">
                <a:solidFill>
                  <a:schemeClr val="tx1"/>
                </a:solidFill>
                <a:effectLst/>
                <a:latin typeface="+mn-lt"/>
                <a:ea typeface="+mn-ea"/>
                <a:cs typeface="+mn-cs"/>
              </a:rPr>
              <a:t> – local authorities, and in some limited circumstances other public authorities, have powers to make rules relating to local matters on a range of subjects from tattoo parlours to flood management.  See the </a:t>
            </a:r>
            <a:r>
              <a:rPr lang="en-GB" sz="1200" b="0" i="0" u="none" strike="noStrike" kern="1200" dirty="0">
                <a:solidFill>
                  <a:schemeClr val="tx1"/>
                </a:solidFill>
                <a:effectLst/>
                <a:latin typeface="+mn-lt"/>
                <a:ea typeface="+mn-ea"/>
                <a:cs typeface="+mn-cs"/>
                <a:hlinkClick r:id="rId3"/>
              </a:rPr>
              <a:t>Local Government Byelaws (Wales) Act 2012</a:t>
            </a:r>
            <a:r>
              <a:rPr lang="en-GB" sz="1200" b="0" i="0" kern="1200" dirty="0">
                <a:solidFill>
                  <a:schemeClr val="tx1"/>
                </a:solidFill>
                <a:effectLst/>
                <a:latin typeface="+mn-lt"/>
                <a:ea typeface="+mn-ea"/>
                <a:cs typeface="+mn-cs"/>
              </a:rPr>
              <a:t> for more information on the powers of county councils, county borough councils and community councils in Wales to make byelaws</a:t>
            </a:r>
          </a:p>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22</a:t>
            </a:fld>
            <a:endParaRPr lang="en-GB"/>
          </a:p>
        </p:txBody>
      </p:sp>
    </p:spTree>
    <p:extLst>
      <p:ext uri="{BB962C8B-B14F-4D97-AF65-F5344CB8AC3E}">
        <p14:creationId xmlns:p14="http://schemas.microsoft.com/office/powerpoint/2010/main" val="3478873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dirty="0">
                <a:solidFill>
                  <a:schemeClr val="tx1"/>
                </a:solidFill>
                <a:effectLst/>
                <a:latin typeface="+mn-lt"/>
                <a:ea typeface="+mn-ea"/>
                <a:cs typeface="+mn-cs"/>
              </a:rPr>
              <a:t>‘Welsh law’</a:t>
            </a:r>
          </a:p>
          <a:p>
            <a:pPr fontAlgn="base"/>
            <a:r>
              <a:rPr lang="en-GB" sz="1200" b="0" i="0" kern="1200" dirty="0">
                <a:solidFill>
                  <a:schemeClr val="tx1"/>
                </a:solidFill>
                <a:effectLst/>
                <a:latin typeface="+mn-lt"/>
                <a:ea typeface="+mn-ea"/>
                <a:cs typeface="+mn-cs"/>
              </a:rPr>
              <a:t>It is not technically correct to refer to ‘Welsh law’ because Wales shares a legal jurisdiction (that is, a legal system) with England and there is therefore only one formal body of law which extends to England and Wales. </a:t>
            </a:r>
          </a:p>
          <a:p>
            <a:pPr fontAlgn="base"/>
            <a:r>
              <a:rPr lang="en-GB" sz="1200" b="0" i="0" kern="1200" dirty="0">
                <a:solidFill>
                  <a:schemeClr val="tx1"/>
                </a:solidFill>
                <a:effectLst/>
                <a:latin typeface="+mn-lt"/>
                <a:ea typeface="+mn-ea"/>
                <a:cs typeface="+mn-cs"/>
              </a:rPr>
              <a:t>The body of law is, strictly speaking, known as ‘the laws of England and Wales’ (and it is not correct either, therefore, to refer formally to ‘English law’).  Nevertheless, due to devolution the law which applies in Wales is increasingly diverging from the law which applies in England and it is helpful to refer to a body of ' Welsh law' as a label.</a:t>
            </a:r>
          </a:p>
          <a:p>
            <a:pPr fontAlgn="base"/>
            <a:r>
              <a:rPr lang="en-GB" sz="1200" b="0" i="0" kern="1200" dirty="0">
                <a:solidFill>
                  <a:schemeClr val="tx1"/>
                </a:solidFill>
                <a:effectLst/>
                <a:latin typeface="+mn-lt"/>
                <a:ea typeface="+mn-ea"/>
                <a:cs typeface="+mn-cs"/>
              </a:rPr>
              <a:t>The Wales Act 2017 recognised this and inserted new section A2 into GOWA which provides that “</a:t>
            </a:r>
            <a:r>
              <a:rPr lang="en-GB" sz="1200" b="0" i="1" kern="1200" dirty="0">
                <a:solidFill>
                  <a:schemeClr val="tx1"/>
                </a:solidFill>
                <a:effectLst/>
                <a:latin typeface="+mn-lt"/>
                <a:ea typeface="+mn-ea"/>
                <a:cs typeface="+mn-cs"/>
              </a:rPr>
              <a:t>The law that applies in Wales includes a body of Welsh law made by the Assembly and the Welsh Ministers”</a:t>
            </a:r>
            <a:r>
              <a:rPr lang="en-GB" sz="1200" b="0" i="0" kern="1200" dirty="0">
                <a:solidFill>
                  <a:schemeClr val="tx1"/>
                </a:solidFill>
                <a:effectLst/>
                <a:latin typeface="+mn-lt"/>
                <a:ea typeface="+mn-ea"/>
                <a:cs typeface="+mn-cs"/>
              </a:rPr>
              <a:t>. It goes on to </a:t>
            </a:r>
            <a:r>
              <a:rPr lang="en-GB" sz="1200" b="0" i="1" kern="1200" dirty="0">
                <a:solidFill>
                  <a:schemeClr val="tx1"/>
                </a:solidFill>
                <a:effectLst/>
                <a:latin typeface="+mn-lt"/>
                <a:ea typeface="+mn-ea"/>
                <a:cs typeface="+mn-cs"/>
              </a:rPr>
              <a:t>“recognise the ability of the Assembly and the Welsh Ministers to make law forming part of the law of England and Wales”</a:t>
            </a:r>
            <a:r>
              <a:rPr lang="en-GB" sz="1200" b="0" i="0" kern="1200" dirty="0">
                <a:solidFill>
                  <a:schemeClr val="tx1"/>
                </a:solidFill>
                <a:effectLst/>
                <a:latin typeface="+mn-lt"/>
                <a:ea typeface="+mn-ea"/>
                <a:cs typeface="+mn-cs"/>
              </a:rPr>
              <a:t>. The Welsh Government’s view however is that the shared legal jurisdiction is a constitutional anomaly, and in consequence it established a ‘Commission on Justice in Wales’ to consider the issue – as well as the wider effectiveness of the justice system in Wales – in detail</a:t>
            </a:r>
          </a:p>
          <a:p>
            <a:endParaRPr lang="en-GB" dirty="0"/>
          </a:p>
        </p:txBody>
      </p:sp>
      <p:sp>
        <p:nvSpPr>
          <p:cNvPr id="4" name="Slide Number Placeholder 3"/>
          <p:cNvSpPr>
            <a:spLocks noGrp="1"/>
          </p:cNvSpPr>
          <p:nvPr>
            <p:ph type="sldNum" sz="quarter" idx="10"/>
          </p:nvPr>
        </p:nvSpPr>
        <p:spPr/>
        <p:txBody>
          <a:bodyPr/>
          <a:lstStyle/>
          <a:p>
            <a:fld id="{8817FB7A-F336-491A-8C11-CCB617BE12C2}" type="slidenum">
              <a:rPr lang="en-GB" smtClean="0"/>
              <a:t>23</a:t>
            </a:fld>
            <a:endParaRPr lang="en-GB"/>
          </a:p>
        </p:txBody>
      </p:sp>
    </p:spTree>
    <p:extLst>
      <p:ext uri="{BB962C8B-B14F-4D97-AF65-F5344CB8AC3E}">
        <p14:creationId xmlns:p14="http://schemas.microsoft.com/office/powerpoint/2010/main" val="4032500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93811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4024142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827187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D57313-A602-403A-B452-ECE74BCAB7FE}"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163655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D57313-A602-403A-B452-ECE74BCAB7FE}" type="datetimeFigureOut">
              <a:rPr lang="en-GB" smtClean="0"/>
              <a:t>20/05/2021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710325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D57313-A602-403A-B452-ECE74BCAB7FE}" type="datetimeFigureOut">
              <a:rPr lang="en-GB" smtClean="0"/>
              <a:t>20/05/2021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3595059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D57313-A602-403A-B452-ECE74BCAB7FE}" type="datetimeFigureOut">
              <a:rPr lang="en-GB" smtClean="0"/>
              <a:t>20/05/2021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453709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ED57313-A602-403A-B452-ECE74BCAB7FE}"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3656226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D57313-A602-403A-B452-ECE74BCAB7FE}"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77630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3139507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56413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2060968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28275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3515238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155369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D57313-A602-403A-B452-ECE74BCAB7FE}"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A2F0EF-3CDC-411B-B46E-CCDF26F35019}" type="slidenum">
              <a:rPr lang="en-GB" smtClean="0"/>
              <a:t>‹#›</a:t>
            </a:fld>
            <a:endParaRPr lang="en-GB"/>
          </a:p>
        </p:txBody>
      </p:sp>
    </p:spTree>
    <p:extLst>
      <p:ext uri="{BB962C8B-B14F-4D97-AF65-F5344CB8AC3E}">
        <p14:creationId xmlns:p14="http://schemas.microsoft.com/office/powerpoint/2010/main" val="1523453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ED57313-A602-403A-B452-ECE74BCAB7FE}" type="datetimeFigureOut">
              <a:rPr lang="en-GB" smtClean="0"/>
              <a:t>20/05/2021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FA2F0EF-3CDC-411B-B46E-CCDF26F35019}" type="slidenum">
              <a:rPr lang="en-GB" smtClean="0"/>
              <a:t>‹#›</a:t>
            </a:fld>
            <a:endParaRPr lang="en-GB"/>
          </a:p>
        </p:txBody>
      </p:sp>
    </p:spTree>
    <p:extLst>
      <p:ext uri="{BB962C8B-B14F-4D97-AF65-F5344CB8AC3E}">
        <p14:creationId xmlns:p14="http://schemas.microsoft.com/office/powerpoint/2010/main" val="11915321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6.xml"/><Relationship Id="rId7" Type="http://schemas.openxmlformats.org/officeDocument/2006/relationships/customXml" Target="../ink/ink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0.png"/><Relationship Id="rId5" Type="http://schemas.openxmlformats.org/officeDocument/2006/relationships/customXml" Target="../ink/ink1.xml"/><Relationship Id="rId4" Type="http://schemas.openxmlformats.org/officeDocument/2006/relationships/image" Target="../media/image3.png"/><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5.xml"/><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7" Type="http://schemas.openxmlformats.org/officeDocument/2006/relationships/image" Target="../media/image2.png"/><Relationship Id="rId2" Type="http://schemas.microsoft.com/office/2007/relationships/media" Target="../media/media13.m4a"/><Relationship Id="rId1" Type="http://schemas.openxmlformats.org/officeDocument/2006/relationships/video" Target="https://www.youtube.com/embed/8g_yZ97iFAo" TargetMode="External"/><Relationship Id="rId6" Type="http://schemas.openxmlformats.org/officeDocument/2006/relationships/image" Target="../media/image13.jpe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hyperlink" Target="https://www.parliament.uk/business/commons/" TargetMode="External"/><Relationship Id="rId4"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14.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png"/><Relationship Id="rId5" Type="http://schemas.openxmlformats.org/officeDocument/2006/relationships/image" Target="../media/image17.png"/><Relationship Id="rId4" Type="http://schemas.openxmlformats.org/officeDocument/2006/relationships/notesSlide" Target="../notesSlides/notesSlide16.xml"/></Relationships>
</file>

<file path=ppt/slides/_rels/slide2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2.xml"/><Relationship Id="rId7" Type="http://schemas.openxmlformats.org/officeDocument/2006/relationships/image" Target="../media/image20.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notesSlide" Target="../notesSlides/notesSlide17.xml"/><Relationship Id="rId9"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7.xml"/><Relationship Id="rId7" Type="http://schemas.openxmlformats.org/officeDocument/2006/relationships/diagramColors" Target="../diagrams/colors2.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6D26FCB-2B64-4D3A-A40F-7D509223BC4F}"/>
              </a:ext>
            </a:extLst>
          </p:cNvPr>
          <p:cNvPicPr>
            <a:picLocks noChangeAspect="1"/>
          </p:cNvPicPr>
          <p:nvPr/>
        </p:nvPicPr>
        <p:blipFill rotWithShape="1">
          <a:blip r:embed="rId5">
            <a:duotone>
              <a:prstClr val="black"/>
              <a:prstClr val="white"/>
            </a:duotone>
          </a:blip>
          <a:srcRect l="11044" r="26447" b="9099"/>
          <a:stretch/>
        </p:blipFill>
        <p:spPr>
          <a:xfrm>
            <a:off x="5123543" y="-1"/>
            <a:ext cx="7065281" cy="6858001"/>
          </a:xfrm>
          <a:custGeom>
            <a:avLst/>
            <a:gdLst/>
            <a:ahLst/>
            <a:cxnLst/>
            <a:rect l="l" t="t" r="r" b="b"/>
            <a:pathLst>
              <a:path w="7065281" h="6858001">
                <a:moveTo>
                  <a:pt x="379987" y="0"/>
                </a:moveTo>
                <a:lnTo>
                  <a:pt x="7065281" y="0"/>
                </a:lnTo>
                <a:lnTo>
                  <a:pt x="7065281" y="6858001"/>
                </a:lnTo>
                <a:lnTo>
                  <a:pt x="27809" y="6858001"/>
                </a:lnTo>
                <a:lnTo>
                  <a:pt x="1803228" y="4521201"/>
                </a:lnTo>
                <a:close/>
                <a:moveTo>
                  <a:pt x="0" y="0"/>
                </a:moveTo>
                <a:lnTo>
                  <a:pt x="379987" y="0"/>
                </a:lnTo>
                <a:lnTo>
                  <a:pt x="0" y="407"/>
                </a:lnTo>
                <a:close/>
              </a:path>
            </a:pathLst>
          </a:custGeom>
        </p:spPr>
      </p:pic>
      <p:sp>
        <p:nvSpPr>
          <p:cNvPr id="3" name="Subtitle 2"/>
          <p:cNvSpPr>
            <a:spLocks noGrp="1"/>
          </p:cNvSpPr>
          <p:nvPr>
            <p:ph type="subTitle" idx="1"/>
          </p:nvPr>
        </p:nvSpPr>
        <p:spPr>
          <a:xfrm>
            <a:off x="677335" y="4050831"/>
            <a:ext cx="5113217" cy="1096901"/>
          </a:xfrm>
        </p:spPr>
        <p:txBody>
          <a:bodyPr>
            <a:normAutofit/>
          </a:bodyPr>
          <a:lstStyle/>
          <a:p>
            <a:r>
              <a:rPr lang="en-GB" sz="1600"/>
              <a:t>Laura Knight</a:t>
            </a:r>
          </a:p>
        </p:txBody>
      </p:sp>
      <p:cxnSp>
        <p:nvCxnSpPr>
          <p:cNvPr id="9" name="Straight Connector 8">
            <a:extLst>
              <a:ext uri="{FF2B5EF4-FFF2-40B4-BE49-F238E27FC236}">
                <a16:creationId xmlns:a16="http://schemas.microsoft.com/office/drawing/2014/main" xmlns="" id="{A57C1A16-B8AB-4D99-A195-A38F556A648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xmlns="" id="{F8A9B20B-D1DD-4573-B5EC-55802951923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xmlns="" id="{66D61E08-70C3-48D8-BEA0-787111DC30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xmlns="" id="{FC55298F-0AE5-478E-AD2B-03C2614C58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xmlns="" id="{C180E4EA-0B63-4779-A895-7E90E71088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xmlns="" id="{CEE01D9D-3DE8-4EED-B0D3-8F3C79CC76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xmlns="" id="{89AF5CE9-607F-43F4-8983-DCD6DA4051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xmlns="" id="{6EEA2DBD-9E1E-4521-8C01-F32AD18A89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xmlns="" id="{15BBD2C1-BA9B-46A9-A27A-33498B1692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 name="Title 5">
            <a:extLst>
              <a:ext uri="{FF2B5EF4-FFF2-40B4-BE49-F238E27FC236}">
                <a16:creationId xmlns:a16="http://schemas.microsoft.com/office/drawing/2014/main" xmlns="" id="{BFF16DF7-9214-45ED-AB07-7152229BB6B8}"/>
              </a:ext>
            </a:extLst>
          </p:cNvPr>
          <p:cNvSpPr>
            <a:spLocks noGrp="1"/>
          </p:cNvSpPr>
          <p:nvPr>
            <p:ph type="ctrTitle"/>
          </p:nvPr>
        </p:nvSpPr>
        <p:spPr>
          <a:xfrm>
            <a:off x="-1282140" y="2404534"/>
            <a:ext cx="7766936" cy="1646302"/>
          </a:xfrm>
        </p:spPr>
        <p:txBody>
          <a:bodyPr/>
          <a:lstStyle/>
          <a:p>
            <a:r>
              <a:rPr lang="en-GB" dirty="0"/>
              <a:t>An Introduction to Public law</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99054307"/>
      </p:ext>
    </p:extLst>
  </p:cSld>
  <p:clrMapOvr>
    <a:masterClrMapping/>
  </p:clrMapOvr>
  <mc:AlternateContent xmlns:mc="http://schemas.openxmlformats.org/markup-compatibility/2006">
    <mc:Choice xmlns:p14="http://schemas.microsoft.com/office/powerpoint/2010/main" Requires="p14">
      <p:transition spd="slow" p14:dur="2000" advTm="20122"/>
    </mc:Choice>
    <mc:Fallback>
      <p:transition spd="slow" advTm="20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09EA7EA7-74F5-4EE2-8E3D-1A10308259D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xmlns="" id="{A5CE79B5-7EE4-424D-AD14-5DEFB61B85C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xmlns="" id="{696C926F-F999-44BA-8D86-9EAB51D6501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xmlns="" id="{248745E7-0AF0-48F9-8E58-2673FC5F4FD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xmlns="" id="{9715E81A-D2E0-4431-9370-4E4A9ECA7F9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xmlns="" id="{CEDB37A9-282D-4DDB-85AD-B2090A8253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xmlns="" id="{533D5933-7F91-4F5E-BC31-42FD0E2D8D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xmlns="" id="{37ADDF68-C9BE-46EA-83DE-2C07DD83960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xmlns="" id="{10D67396-BABD-48A8-A892-CCB5095FA42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xmlns="" id="{626DA82A-72C2-4DF6-9CF0-0D1F6B96B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xmlns="" id="{8EE6DC63-4380-4BE0-A68A-8F01162BD1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xmlns="" id="{A65AC7D1-EAA9-48F5-B509-60A7F50BF7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2" name="Rectangle 21">
            <a:extLst>
              <a:ext uri="{FF2B5EF4-FFF2-40B4-BE49-F238E27FC236}">
                <a16:creationId xmlns:a16="http://schemas.microsoft.com/office/drawing/2014/main" xmlns="" id="{D6320AF9-619A-4175-865B-5663E1AEF4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xmlns="" id="{063B6EC6-D752-4EE7-908B-F8F19E8C7F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xmlns="" id="{EFECD4E8-AD3E-4228-82A2-9461958EA94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xmlns="" id="{7E018740-5C2B-4A41-AC1A-7E68D1EC1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5">
            <a:extLst>
              <a:ext uri="{FF2B5EF4-FFF2-40B4-BE49-F238E27FC236}">
                <a16:creationId xmlns:a16="http://schemas.microsoft.com/office/drawing/2014/main" xmlns="" id="{166F75A4-C475-4941-8EE2-B80A06A2C1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xmlns="" id="{A032553A-72E8-4B0D-8405-FF9771C9AF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7">
            <a:extLst>
              <a:ext uri="{FF2B5EF4-FFF2-40B4-BE49-F238E27FC236}">
                <a16:creationId xmlns:a16="http://schemas.microsoft.com/office/drawing/2014/main" xmlns="" id="{765800AC-C3B9-498E-87BC-29FAE4C76B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xmlns="" id="{1F9D6ACB-2FF4-49F9-978A-E0D5327FC6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xmlns="" id="{C1F2E9FF-A9DD-4E47-8489-4428412067C0}"/>
              </a:ext>
            </a:extLst>
          </p:cNvPr>
          <p:cNvSpPr>
            <a:spLocks noGrp="1"/>
          </p:cNvSpPr>
          <p:nvPr>
            <p:ph type="title"/>
          </p:nvPr>
        </p:nvSpPr>
        <p:spPr>
          <a:xfrm>
            <a:off x="677334" y="609600"/>
            <a:ext cx="3843375" cy="5175624"/>
          </a:xfrm>
        </p:spPr>
        <p:txBody>
          <a:bodyPr vert="horz" lIns="91440" tIns="45720" rIns="91440" bIns="45720" rtlCol="0" anchor="ctr">
            <a:normAutofit/>
          </a:bodyPr>
          <a:lstStyle/>
          <a:p>
            <a:r>
              <a:rPr lang="en-US">
                <a:solidFill>
                  <a:schemeClr val="tx1">
                    <a:lumMod val="85000"/>
                    <a:lumOff val="15000"/>
                  </a:schemeClr>
                </a:solidFill>
              </a:rPr>
              <a:t>Learning outcomes for the module:</a:t>
            </a:r>
            <a:br>
              <a:rPr lang="en-US">
                <a:solidFill>
                  <a:schemeClr val="tx1">
                    <a:lumMod val="85000"/>
                    <a:lumOff val="15000"/>
                  </a:schemeClr>
                </a:solidFill>
              </a:rPr>
            </a:br>
            <a:endParaRPr lang="en-US">
              <a:solidFill>
                <a:schemeClr val="tx1">
                  <a:lumMod val="85000"/>
                  <a:lumOff val="15000"/>
                </a:schemeClr>
              </a:solidFill>
            </a:endParaRPr>
          </a:p>
        </p:txBody>
      </p:sp>
      <p:sp>
        <p:nvSpPr>
          <p:cNvPr id="38" name="Freeform: Shape 37">
            <a:extLst>
              <a:ext uri="{FF2B5EF4-FFF2-40B4-BE49-F238E27FC236}">
                <a16:creationId xmlns:a16="http://schemas.microsoft.com/office/drawing/2014/main" xmlns="" id="{142BFA2A-77A0-4F60-A32A-685681C848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xmlns="" id="{9A1D1E36-0911-4F09-998F-5C04D663A0CF}"/>
              </a:ext>
            </a:extLst>
          </p:cNvPr>
          <p:cNvSpPr>
            <a:spLocks noGrp="1"/>
          </p:cNvSpPr>
          <p:nvPr>
            <p:ph sz="half" idx="1"/>
          </p:nvPr>
        </p:nvSpPr>
        <p:spPr>
          <a:xfrm>
            <a:off x="5497858" y="609601"/>
            <a:ext cx="6129522" cy="5592567"/>
          </a:xfrm>
        </p:spPr>
        <p:txBody>
          <a:bodyPr vert="horz" lIns="91440" tIns="45720" rIns="91440" bIns="45720" rtlCol="0" anchor="ctr">
            <a:normAutofit/>
          </a:bodyPr>
          <a:lstStyle/>
          <a:p>
            <a:pPr marL="0" indent="0"/>
            <a:r>
              <a:rPr lang="en-US" sz="2000" dirty="0">
                <a:solidFill>
                  <a:srgbClr val="FFFFFF"/>
                </a:solidFill>
              </a:rPr>
              <a:t>1   Demonstrate knowledge and understanding of the British constitution, its core institutions, principles and processes. </a:t>
            </a:r>
          </a:p>
          <a:p>
            <a:pPr marL="0" indent="0"/>
            <a:endParaRPr lang="en-US" sz="2000" dirty="0">
              <a:solidFill>
                <a:srgbClr val="FFFFFF"/>
              </a:solidFill>
            </a:endParaRPr>
          </a:p>
          <a:p>
            <a:pPr marL="0" indent="0"/>
            <a:r>
              <a:rPr lang="en-US" sz="2000" dirty="0">
                <a:solidFill>
                  <a:srgbClr val="FFFFFF"/>
                </a:solidFill>
              </a:rPr>
              <a:t>2. Identify  the social, environmental and political context in which public,  constitutional and administrative law operates and an ability to debate such issues in relation to more general ethical perspectives; </a:t>
            </a:r>
          </a:p>
          <a:p>
            <a:pPr marL="0" indent="0"/>
            <a:endParaRPr lang="en-US" sz="2000" dirty="0">
              <a:solidFill>
                <a:srgbClr val="FFFFFF"/>
              </a:solidFill>
            </a:endParaRPr>
          </a:p>
          <a:p>
            <a:pPr marL="0" indent="0">
              <a:buNone/>
            </a:pPr>
            <a:r>
              <a:rPr lang="en-US" sz="2000" dirty="0">
                <a:solidFill>
                  <a:srgbClr val="FFFFFF"/>
                </a:solidFill>
              </a:rPr>
              <a:t>3. Evaluate  the operation of constitutional and administrative law in a practical context, including areas such as judicial review and how and why constitutional values are changing in the United Kingdom.</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563872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8696"/>
    </mc:Choice>
    <mc:Fallback>
      <p:transition spd="slow" advTm="386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F93FD0-05BB-4FA3-ACFC-5DEC565B9721}"/>
              </a:ext>
            </a:extLst>
          </p:cNvPr>
          <p:cNvSpPr>
            <a:spLocks noGrp="1"/>
          </p:cNvSpPr>
          <p:nvPr>
            <p:ph type="title"/>
          </p:nvPr>
        </p:nvSpPr>
        <p:spPr/>
        <p:txBody>
          <a:bodyPr>
            <a:normAutofit fontScale="90000"/>
          </a:bodyPr>
          <a:lstStyle/>
          <a:p>
            <a:r>
              <a:rPr lang="en-GB" b="1" u="sng" dirty="0"/>
              <a:t>Topics include:</a:t>
            </a:r>
            <a:r>
              <a:rPr lang="en-GB" dirty="0"/>
              <a:t/>
            </a:r>
            <a:br>
              <a:rPr lang="en-GB" dirty="0"/>
            </a:br>
            <a:r>
              <a:rPr lang="en-GB" dirty="0">
                <a:solidFill>
                  <a:schemeClr val="tx1"/>
                </a:solidFill>
              </a:rPr>
              <a:t>Nature and sources of Public law</a:t>
            </a:r>
            <a:br>
              <a:rPr lang="en-GB" dirty="0">
                <a:solidFill>
                  <a:schemeClr val="tx1"/>
                </a:solidFill>
              </a:rPr>
            </a:br>
            <a:r>
              <a:rPr lang="en-GB" dirty="0">
                <a:solidFill>
                  <a:schemeClr val="tx1"/>
                </a:solidFill>
              </a:rPr>
              <a:t>Rule of law</a:t>
            </a:r>
            <a:br>
              <a:rPr lang="en-GB" dirty="0">
                <a:solidFill>
                  <a:schemeClr val="tx1"/>
                </a:solidFill>
              </a:rPr>
            </a:br>
            <a:r>
              <a:rPr lang="en-GB" dirty="0">
                <a:solidFill>
                  <a:schemeClr val="tx1"/>
                </a:solidFill>
              </a:rPr>
              <a:t>Parliamentary sovereignty</a:t>
            </a:r>
            <a:br>
              <a:rPr lang="en-GB" dirty="0">
                <a:solidFill>
                  <a:schemeClr val="tx1"/>
                </a:solidFill>
              </a:rPr>
            </a:br>
            <a:r>
              <a:rPr lang="en-GB" dirty="0">
                <a:solidFill>
                  <a:schemeClr val="tx1"/>
                </a:solidFill>
              </a:rPr>
              <a:t>Separation of Powers</a:t>
            </a:r>
            <a:br>
              <a:rPr lang="en-GB" dirty="0">
                <a:solidFill>
                  <a:schemeClr val="tx1"/>
                </a:solidFill>
              </a:rPr>
            </a:br>
            <a:r>
              <a:rPr lang="en-GB" dirty="0">
                <a:solidFill>
                  <a:schemeClr val="tx1"/>
                </a:solidFill>
              </a:rPr>
              <a:t>Delegated Legislation</a:t>
            </a:r>
            <a:br>
              <a:rPr lang="en-GB" dirty="0">
                <a:solidFill>
                  <a:schemeClr val="tx1"/>
                </a:solidFill>
              </a:rPr>
            </a:br>
            <a:r>
              <a:rPr lang="en-GB" dirty="0">
                <a:solidFill>
                  <a:schemeClr val="tx1"/>
                </a:solidFill>
              </a:rPr>
              <a:t>Civil rights and freedoms</a:t>
            </a:r>
            <a:br>
              <a:rPr lang="en-GB" dirty="0">
                <a:solidFill>
                  <a:schemeClr val="tx1"/>
                </a:solidFill>
              </a:rPr>
            </a:br>
            <a:r>
              <a:rPr lang="en-GB" dirty="0">
                <a:solidFill>
                  <a:schemeClr val="tx1"/>
                </a:solidFill>
              </a:rPr>
              <a:t>Police Powers</a:t>
            </a:r>
            <a:br>
              <a:rPr lang="en-GB" dirty="0">
                <a:solidFill>
                  <a:schemeClr val="tx1"/>
                </a:solidFill>
              </a:rPr>
            </a:br>
            <a:r>
              <a:rPr lang="en-GB" dirty="0">
                <a:solidFill>
                  <a:schemeClr val="tx1"/>
                </a:solidFill>
              </a:rPr>
              <a:t>Defamation</a:t>
            </a:r>
            <a:br>
              <a:rPr lang="en-GB" dirty="0">
                <a:solidFill>
                  <a:schemeClr val="tx1"/>
                </a:solidFill>
              </a:rPr>
            </a:br>
            <a:r>
              <a:rPr lang="en-GB" dirty="0">
                <a:solidFill>
                  <a:schemeClr val="tx1"/>
                </a:solidFill>
              </a:rPr>
              <a:t>Freedom of Assembly and Association</a:t>
            </a:r>
            <a:br>
              <a:rPr lang="en-GB" dirty="0">
                <a:solidFill>
                  <a:schemeClr val="tx1"/>
                </a:solidFill>
              </a:rPr>
            </a:br>
            <a:r>
              <a:rPr lang="en-GB" dirty="0">
                <a:solidFill>
                  <a:schemeClr val="tx1"/>
                </a:solidFill>
              </a:rPr>
              <a:t>Judicial Review</a:t>
            </a:r>
          </a:p>
        </p:txBody>
      </p:sp>
      <p:pic>
        <p:nvPicPr>
          <p:cNvPr id="4" name="Picture 4" descr="A screenshot of a cell phone&#10;&#10;Description automatically generated">
            <a:extLst>
              <a:ext uri="{FF2B5EF4-FFF2-40B4-BE49-F238E27FC236}">
                <a16:creationId xmlns:a16="http://schemas.microsoft.com/office/drawing/2014/main" xmlns="" id="{D9CB364B-4F91-4CE6-9ECD-4C3956CCBEDD}"/>
              </a:ext>
            </a:extLst>
          </p:cNvPr>
          <p:cNvPicPr>
            <a:picLocks noChangeAspect="1"/>
          </p:cNvPicPr>
          <p:nvPr/>
        </p:nvPicPr>
        <p:blipFill rotWithShape="1">
          <a:blip r:embed="rId4"/>
          <a:srcRect l="11158" t="36070" r="29986" b="497"/>
          <a:stretch/>
        </p:blipFill>
        <p:spPr>
          <a:xfrm>
            <a:off x="6205269" y="1795161"/>
            <a:ext cx="5476131" cy="3309301"/>
          </a:xfrm>
          <a:prstGeom prst="rect">
            <a:avLst/>
          </a:prstGeom>
        </p:spPr>
      </p:pic>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xmlns="" id="{30BFD7C2-848D-4C64-B8CB-F26418056C22}"/>
                  </a:ext>
                </a:extLst>
              </p14:cNvPr>
              <p14:cNvContentPartPr/>
              <p14:nvPr/>
            </p14:nvContentPartPr>
            <p14:xfrm>
              <a:off x="6486769" y="2930769"/>
              <a:ext cx="1733550" cy="76200"/>
            </p14:xfrm>
          </p:contentPart>
        </mc:Choice>
        <mc:Fallback xmlns="">
          <p:pic>
            <p:nvPicPr>
              <p:cNvPr id="5" name="Ink 4">
                <a:extLst>
                  <a:ext uri="{FF2B5EF4-FFF2-40B4-BE49-F238E27FC236}">
                    <a16:creationId xmlns:a16="http://schemas.microsoft.com/office/drawing/2014/main" id="{30BFD7C2-848D-4C64-B8CB-F26418056C22}"/>
                  </a:ext>
                </a:extLst>
              </p:cNvPr>
              <p:cNvPicPr/>
              <p:nvPr/>
            </p:nvPicPr>
            <p:blipFill>
              <a:blip r:embed="rId6"/>
              <a:stretch>
                <a:fillRect/>
              </a:stretch>
            </p:blipFill>
            <p:spPr>
              <a:xfrm>
                <a:off x="6433236" y="2827796"/>
                <a:ext cx="1840976" cy="281803"/>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a:extLst>
                  <a:ext uri="{FF2B5EF4-FFF2-40B4-BE49-F238E27FC236}">
                    <a16:creationId xmlns:a16="http://schemas.microsoft.com/office/drawing/2014/main" xmlns="" id="{5159C51E-9FBE-4459-8085-DF566AC2D928}"/>
                  </a:ext>
                </a:extLst>
              </p14:cNvPr>
              <p14:cNvContentPartPr/>
              <p14:nvPr/>
            </p14:nvContentPartPr>
            <p14:xfrm>
              <a:off x="-3419230" y="2891692"/>
              <a:ext cx="19050" cy="19050"/>
            </p14:xfrm>
          </p:contentPart>
        </mc:Choice>
        <mc:Fallback xmlns="">
          <p:pic>
            <p:nvPicPr>
              <p:cNvPr id="6" name="Ink 5">
                <a:extLst>
                  <a:ext uri="{FF2B5EF4-FFF2-40B4-BE49-F238E27FC236}">
                    <a16:creationId xmlns:a16="http://schemas.microsoft.com/office/drawing/2014/main" id="{5159C51E-9FBE-4459-8085-DF566AC2D928}"/>
                  </a:ext>
                </a:extLst>
              </p:cNvPr>
              <p:cNvPicPr/>
              <p:nvPr/>
            </p:nvPicPr>
            <p:blipFill>
              <a:blip r:embed="rId8"/>
              <a:stretch>
                <a:fillRect/>
              </a:stretch>
            </p:blipFill>
            <p:spPr>
              <a:xfrm>
                <a:off x="-3549116" y="-2823308"/>
                <a:ext cx="277957" cy="11430000"/>
              </a:xfrm>
              <a:prstGeom prst="rect">
                <a:avLst/>
              </a:prstGeom>
            </p:spPr>
          </p:pic>
        </mc:Fallback>
      </mc:AlternateContent>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16991935"/>
      </p:ext>
    </p:extLst>
  </p:cSld>
  <p:clrMapOvr>
    <a:masterClrMapping/>
  </p:clrMapOvr>
  <mc:AlternateContent xmlns:mc="http://schemas.openxmlformats.org/markup-compatibility/2006">
    <mc:Choice xmlns:p14="http://schemas.microsoft.com/office/powerpoint/2010/main" Requires="p14">
      <p:transition spd="slow" p14:dur="2000" advTm="55596"/>
    </mc:Choice>
    <mc:Fallback>
      <p:transition spd="slow" advTm="55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xmlns="" id="{1F2B4773-3207-44CC-B7AC-892B7049821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33" name="Straight Connector 32">
              <a:extLst>
                <a:ext uri="{FF2B5EF4-FFF2-40B4-BE49-F238E27FC236}">
                  <a16:creationId xmlns:a16="http://schemas.microsoft.com/office/drawing/2014/main" xmlns="" id="{2B8267CA-A7A5-4E11-9D92-4EAC3DD3E80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xmlns="" id="{E83D61B5-C6B4-4A4B-85AD-FEE7A54912C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5" name="Rectangle 23">
              <a:extLst>
                <a:ext uri="{FF2B5EF4-FFF2-40B4-BE49-F238E27FC236}">
                  <a16:creationId xmlns:a16="http://schemas.microsoft.com/office/drawing/2014/main" xmlns="" id="{A0B67FE4-688F-4497-8BFD-157613A697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5">
              <a:extLst>
                <a:ext uri="{FF2B5EF4-FFF2-40B4-BE49-F238E27FC236}">
                  <a16:creationId xmlns:a16="http://schemas.microsoft.com/office/drawing/2014/main" xmlns="" id="{3BF5BE1A-9BAC-4581-A82B-FD8FE31595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xmlns="" id="{971E5644-6772-414A-8199-E30BFB02A5D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7">
              <a:extLst>
                <a:ext uri="{FF2B5EF4-FFF2-40B4-BE49-F238E27FC236}">
                  <a16:creationId xmlns:a16="http://schemas.microsoft.com/office/drawing/2014/main" xmlns="" id="{E8246D50-BB0C-408E-93FD-7B8D63A7F7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8">
              <a:extLst>
                <a:ext uri="{FF2B5EF4-FFF2-40B4-BE49-F238E27FC236}">
                  <a16:creationId xmlns:a16="http://schemas.microsoft.com/office/drawing/2014/main" xmlns="" id="{AFBC5D22-68C1-44FB-8181-CB84ECAA83F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9">
              <a:extLst>
                <a:ext uri="{FF2B5EF4-FFF2-40B4-BE49-F238E27FC236}">
                  <a16:creationId xmlns:a16="http://schemas.microsoft.com/office/drawing/2014/main" xmlns="" id="{FB6D0FCE-FBDB-4655-A1A7-640B1E86B5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40">
              <a:extLst>
                <a:ext uri="{FF2B5EF4-FFF2-40B4-BE49-F238E27FC236}">
                  <a16:creationId xmlns:a16="http://schemas.microsoft.com/office/drawing/2014/main" xmlns="" id="{BC8157DF-FD90-4AD6-B803-3AC0ACD8E6A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xmlns="" id="{3548B067-9D63-4D21-92EF-CBC9E6338C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44" name="Rectangle 43">
            <a:extLst>
              <a:ext uri="{FF2B5EF4-FFF2-40B4-BE49-F238E27FC236}">
                <a16:creationId xmlns:a16="http://schemas.microsoft.com/office/drawing/2014/main" xmlns="" id="{A65AC7D1-EAA9-48F5-B509-60A7F50BF7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46" name="Rectangle 45">
            <a:extLst>
              <a:ext uri="{FF2B5EF4-FFF2-40B4-BE49-F238E27FC236}">
                <a16:creationId xmlns:a16="http://schemas.microsoft.com/office/drawing/2014/main" xmlns="" id="{D6320AF9-619A-4175-865B-5663E1AEF4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8" name="Straight Connector 47">
            <a:extLst>
              <a:ext uri="{FF2B5EF4-FFF2-40B4-BE49-F238E27FC236}">
                <a16:creationId xmlns:a16="http://schemas.microsoft.com/office/drawing/2014/main" xmlns="" id="{063B6EC6-D752-4EE7-908B-F8F19E8C7F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xmlns="" id="{EFECD4E8-AD3E-4228-82A2-9461958EA94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52" name="Rectangle 23">
            <a:extLst>
              <a:ext uri="{FF2B5EF4-FFF2-40B4-BE49-F238E27FC236}">
                <a16:creationId xmlns:a16="http://schemas.microsoft.com/office/drawing/2014/main" xmlns="" id="{7E018740-5C2B-4A41-AC1A-7E68D1EC1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4" name="Rectangle 25">
            <a:extLst>
              <a:ext uri="{FF2B5EF4-FFF2-40B4-BE49-F238E27FC236}">
                <a16:creationId xmlns:a16="http://schemas.microsoft.com/office/drawing/2014/main" xmlns="" id="{166F75A4-C475-4941-8EE2-B80A06A2C1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6" name="Isosceles Triangle 55">
            <a:extLst>
              <a:ext uri="{FF2B5EF4-FFF2-40B4-BE49-F238E27FC236}">
                <a16:creationId xmlns:a16="http://schemas.microsoft.com/office/drawing/2014/main" xmlns="" id="{A032553A-72E8-4B0D-8405-FF9771C9AF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8" name="Rectangle 27">
            <a:extLst>
              <a:ext uri="{FF2B5EF4-FFF2-40B4-BE49-F238E27FC236}">
                <a16:creationId xmlns:a16="http://schemas.microsoft.com/office/drawing/2014/main" xmlns="" id="{765800AC-C3B9-498E-87BC-29FAE4C76B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0" name="Isosceles Triangle 59">
            <a:extLst>
              <a:ext uri="{FF2B5EF4-FFF2-40B4-BE49-F238E27FC236}">
                <a16:creationId xmlns:a16="http://schemas.microsoft.com/office/drawing/2014/main" xmlns="" id="{1F9D6ACB-2FF4-49F9-978A-E0D5327FC6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2" name="Freeform: Shape 61">
            <a:extLst>
              <a:ext uri="{FF2B5EF4-FFF2-40B4-BE49-F238E27FC236}">
                <a16:creationId xmlns:a16="http://schemas.microsoft.com/office/drawing/2014/main" xmlns="" id="{A5EC319D-0FEA-4B95-A3EA-01E35672C9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47FE2FB4-BCF9-499B-8721-2AD7E202566E}"/>
              </a:ext>
            </a:extLst>
          </p:cNvPr>
          <p:cNvSpPr>
            <a:spLocks noGrp="1"/>
          </p:cNvSpPr>
          <p:nvPr>
            <p:ph type="title"/>
          </p:nvPr>
        </p:nvSpPr>
        <p:spPr>
          <a:xfrm>
            <a:off x="6477232" y="-698740"/>
            <a:ext cx="4512989" cy="2227730"/>
          </a:xfrm>
        </p:spPr>
        <p:txBody>
          <a:bodyPr vert="horz" lIns="91440" tIns="45720" rIns="91440" bIns="45720" rtlCol="0" anchor="ctr">
            <a:normAutofit/>
          </a:bodyPr>
          <a:lstStyle/>
          <a:p>
            <a:r>
              <a:rPr lang="en-US">
                <a:solidFill>
                  <a:srgbClr val="FFFFFF"/>
                </a:solidFill>
              </a:rPr>
              <a:t>Suggested reading</a:t>
            </a:r>
          </a:p>
        </p:txBody>
      </p:sp>
      <p:pic>
        <p:nvPicPr>
          <p:cNvPr id="3" name="Picture 3" descr="A close up of text on a white background&#10;&#10;Description automatically generated">
            <a:extLst>
              <a:ext uri="{FF2B5EF4-FFF2-40B4-BE49-F238E27FC236}">
                <a16:creationId xmlns:a16="http://schemas.microsoft.com/office/drawing/2014/main" xmlns="" id="{BAB65BFE-DE1C-49CD-B440-8A703A45A6A9}"/>
              </a:ext>
            </a:extLst>
          </p:cNvPr>
          <p:cNvPicPr>
            <a:picLocks noChangeAspect="1"/>
          </p:cNvPicPr>
          <p:nvPr/>
        </p:nvPicPr>
        <p:blipFill>
          <a:blip r:embed="rId4"/>
          <a:stretch>
            <a:fillRect/>
          </a:stretch>
        </p:blipFill>
        <p:spPr>
          <a:xfrm>
            <a:off x="979901" y="1168399"/>
            <a:ext cx="3411474" cy="4610101"/>
          </a:xfrm>
          <a:prstGeom prst="rect">
            <a:avLst/>
          </a:prstGeom>
        </p:spPr>
      </p:pic>
      <p:sp>
        <p:nvSpPr>
          <p:cNvPr id="4" name="TextBox 3">
            <a:extLst>
              <a:ext uri="{FF2B5EF4-FFF2-40B4-BE49-F238E27FC236}">
                <a16:creationId xmlns:a16="http://schemas.microsoft.com/office/drawing/2014/main" xmlns="" id="{777A666B-291F-418E-9ED1-A5C2A799A03F}"/>
              </a:ext>
            </a:extLst>
          </p:cNvPr>
          <p:cNvSpPr txBox="1"/>
          <p:nvPr/>
        </p:nvSpPr>
        <p:spPr>
          <a:xfrm>
            <a:off x="6390970" y="910762"/>
            <a:ext cx="5677554" cy="556080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ts val="1000"/>
              </a:spcBef>
              <a:buClr>
                <a:schemeClr val="accent1"/>
              </a:buClr>
              <a:buSzPct val="80000"/>
              <a:buFont typeface="Wingdings 3" charset="2"/>
              <a:buChar char=""/>
            </a:pPr>
            <a:r>
              <a:rPr lang="en-US" dirty="0">
                <a:solidFill>
                  <a:schemeClr val="bg1"/>
                </a:solidFill>
              </a:rPr>
              <a:t>Webley, L. &amp; Samuels, H., 2015. </a:t>
            </a:r>
            <a:r>
              <a:rPr lang="en-US" i="1" dirty="0">
                <a:solidFill>
                  <a:schemeClr val="bg1"/>
                </a:solidFill>
              </a:rPr>
              <a:t>Complete public law : text, cases, and materials. </a:t>
            </a:r>
            <a:r>
              <a:rPr lang="en-US" dirty="0">
                <a:solidFill>
                  <a:schemeClr val="bg1"/>
                </a:solidFill>
              </a:rPr>
              <a:t>Third ed. OUP. London.</a:t>
            </a:r>
          </a:p>
          <a:p>
            <a:pPr defTabSz="457200">
              <a:spcBef>
                <a:spcPts val="1000"/>
              </a:spcBef>
              <a:buClr>
                <a:schemeClr val="accent1"/>
              </a:buClr>
              <a:buSzPct val="80000"/>
              <a:buFont typeface="Wingdings 3" charset="2"/>
              <a:buChar char=""/>
            </a:pPr>
            <a:r>
              <a:rPr lang="en-US" dirty="0">
                <a:solidFill>
                  <a:schemeClr val="bg1"/>
                </a:solidFill>
              </a:rPr>
              <a:t> </a:t>
            </a:r>
            <a:r>
              <a:rPr lang="en-US" b="1" u="sng" dirty="0">
                <a:solidFill>
                  <a:schemeClr val="bg1"/>
                </a:solidFill>
              </a:rPr>
              <a:t>Journals:</a:t>
            </a:r>
          </a:p>
          <a:p>
            <a:pPr defTabSz="457200">
              <a:buClr>
                <a:schemeClr val="accent1"/>
              </a:buClr>
              <a:buSzPct val="80000"/>
            </a:pPr>
            <a:r>
              <a:rPr lang="en-US" dirty="0">
                <a:solidFill>
                  <a:schemeClr val="bg1"/>
                </a:solidFill>
                <a:ea typeface="+mn-lt"/>
                <a:cs typeface="+mn-lt"/>
              </a:rPr>
              <a:t>Modern Law Review </a:t>
            </a:r>
          </a:p>
          <a:p>
            <a:pPr defTabSz="457200">
              <a:buClr>
                <a:schemeClr val="accent1"/>
              </a:buClr>
              <a:buSzPct val="80000"/>
            </a:pPr>
            <a:r>
              <a:rPr lang="en-US" dirty="0">
                <a:solidFill>
                  <a:schemeClr val="bg1"/>
                </a:solidFill>
                <a:ea typeface="+mn-lt"/>
                <a:cs typeface="+mn-lt"/>
              </a:rPr>
              <a:t>Cambridge Law Journal </a:t>
            </a:r>
            <a:endParaRPr lang="en-US" dirty="0">
              <a:solidFill>
                <a:schemeClr val="bg1"/>
              </a:solidFill>
            </a:endParaRPr>
          </a:p>
          <a:p>
            <a:pPr defTabSz="457200">
              <a:buClr>
                <a:schemeClr val="accent1"/>
              </a:buClr>
              <a:buSzPct val="80000"/>
            </a:pPr>
            <a:r>
              <a:rPr lang="en-US" dirty="0">
                <a:solidFill>
                  <a:schemeClr val="bg1"/>
                </a:solidFill>
                <a:ea typeface="+mn-lt"/>
                <a:cs typeface="+mn-lt"/>
              </a:rPr>
              <a:t>Oxford Journal of Legal Studies </a:t>
            </a:r>
            <a:endParaRPr lang="en-US" dirty="0">
              <a:solidFill>
                <a:schemeClr val="bg1"/>
              </a:solidFill>
            </a:endParaRPr>
          </a:p>
          <a:p>
            <a:pPr defTabSz="457200">
              <a:buClr>
                <a:schemeClr val="accent1"/>
              </a:buClr>
              <a:buSzPct val="80000"/>
            </a:pPr>
            <a:r>
              <a:rPr lang="en-US" dirty="0">
                <a:solidFill>
                  <a:schemeClr val="bg1"/>
                </a:solidFill>
                <a:ea typeface="+mn-lt"/>
                <a:cs typeface="+mn-lt"/>
              </a:rPr>
              <a:t>Northern Ireland Legal Quarterly </a:t>
            </a:r>
            <a:endParaRPr lang="en-US" dirty="0">
              <a:solidFill>
                <a:schemeClr val="bg1"/>
              </a:solidFill>
            </a:endParaRPr>
          </a:p>
          <a:p>
            <a:pPr defTabSz="457200">
              <a:buClr>
                <a:schemeClr val="accent1"/>
              </a:buClr>
              <a:buSzPct val="80000"/>
            </a:pPr>
            <a:r>
              <a:rPr lang="en-US" dirty="0">
                <a:solidFill>
                  <a:schemeClr val="bg1"/>
                </a:solidFill>
                <a:ea typeface="+mn-lt"/>
                <a:cs typeface="+mn-lt"/>
              </a:rPr>
              <a:t>Legal Studies </a:t>
            </a:r>
            <a:endParaRPr lang="en-US" dirty="0">
              <a:solidFill>
                <a:schemeClr val="bg1"/>
              </a:solidFill>
            </a:endParaRPr>
          </a:p>
          <a:p>
            <a:pPr defTabSz="457200">
              <a:buClr>
                <a:schemeClr val="accent1"/>
              </a:buClr>
              <a:buSzPct val="80000"/>
            </a:pPr>
            <a:r>
              <a:rPr lang="en-US" dirty="0">
                <a:solidFill>
                  <a:schemeClr val="bg1"/>
                </a:solidFill>
                <a:ea typeface="+mn-lt"/>
                <a:cs typeface="+mn-lt"/>
              </a:rPr>
              <a:t>Public Law </a:t>
            </a:r>
            <a:endParaRPr lang="en-US" dirty="0">
              <a:solidFill>
                <a:schemeClr val="bg1"/>
              </a:solidFill>
            </a:endParaRPr>
          </a:p>
          <a:p>
            <a:pPr defTabSz="457200">
              <a:buClr>
                <a:schemeClr val="accent1"/>
              </a:buClr>
              <a:buSzPct val="80000"/>
            </a:pPr>
            <a:r>
              <a:rPr lang="en-US" dirty="0">
                <a:solidFill>
                  <a:schemeClr val="bg1"/>
                </a:solidFill>
                <a:ea typeface="+mn-lt"/>
                <a:cs typeface="+mn-lt"/>
              </a:rPr>
              <a:t>Journal of Law and Society </a:t>
            </a:r>
            <a:endParaRPr lang="en-US" dirty="0">
              <a:solidFill>
                <a:schemeClr val="bg1"/>
              </a:solidFill>
            </a:endParaRPr>
          </a:p>
          <a:p>
            <a:pPr defTabSz="457200">
              <a:buClr>
                <a:schemeClr val="accent1"/>
              </a:buClr>
              <a:buSzPct val="80000"/>
            </a:pPr>
            <a:r>
              <a:rPr lang="en-US" dirty="0">
                <a:solidFill>
                  <a:schemeClr val="bg1"/>
                </a:solidFill>
                <a:ea typeface="+mn-lt"/>
                <a:cs typeface="+mn-lt"/>
              </a:rPr>
              <a:t>Harvard Law Review </a:t>
            </a:r>
            <a:endParaRPr lang="en-US" dirty="0">
              <a:solidFill>
                <a:schemeClr val="bg1"/>
              </a:solidFill>
            </a:endParaRPr>
          </a:p>
          <a:p>
            <a:pPr defTabSz="457200">
              <a:buClr>
                <a:schemeClr val="accent1"/>
              </a:buClr>
              <a:buSzPct val="80000"/>
            </a:pPr>
            <a:r>
              <a:rPr lang="en-US" dirty="0">
                <a:solidFill>
                  <a:schemeClr val="bg1"/>
                </a:solidFill>
                <a:ea typeface="+mn-lt"/>
                <a:cs typeface="+mn-lt"/>
              </a:rPr>
              <a:t>New Law Journal </a:t>
            </a:r>
            <a:endParaRPr lang="en-US" dirty="0">
              <a:solidFill>
                <a:schemeClr val="bg1"/>
              </a:solidFill>
            </a:endParaRPr>
          </a:p>
          <a:p>
            <a:pPr defTabSz="457200">
              <a:buClr>
                <a:schemeClr val="accent1"/>
              </a:buClr>
              <a:buSzPct val="80000"/>
            </a:pPr>
            <a:r>
              <a:rPr lang="en-US" dirty="0">
                <a:solidFill>
                  <a:schemeClr val="bg1"/>
                </a:solidFill>
                <a:ea typeface="+mn-lt"/>
                <a:cs typeface="+mn-lt"/>
              </a:rPr>
              <a:t>Criminal Law Review </a:t>
            </a:r>
            <a:endParaRPr lang="en-US" dirty="0">
              <a:solidFill>
                <a:schemeClr val="bg1"/>
              </a:solidFill>
            </a:endParaRPr>
          </a:p>
          <a:p>
            <a:pPr defTabSz="457200">
              <a:buClr>
                <a:schemeClr val="accent1"/>
              </a:buClr>
              <a:buSzPct val="80000"/>
            </a:pPr>
            <a:r>
              <a:rPr lang="en-US" dirty="0">
                <a:solidFill>
                  <a:schemeClr val="bg1"/>
                </a:solidFill>
                <a:ea typeface="+mn-lt"/>
                <a:cs typeface="+mn-lt"/>
              </a:rPr>
              <a:t>European Human Rights Law Review </a:t>
            </a:r>
            <a:endParaRPr lang="en-US" dirty="0">
              <a:solidFill>
                <a:schemeClr val="bg1"/>
              </a:solidFill>
            </a:endParaRPr>
          </a:p>
          <a:p>
            <a:pPr defTabSz="457200">
              <a:buClr>
                <a:schemeClr val="accent1"/>
              </a:buClr>
              <a:buSzPct val="80000"/>
            </a:pPr>
            <a:r>
              <a:rPr lang="en-US" dirty="0">
                <a:solidFill>
                  <a:schemeClr val="bg1"/>
                </a:solidFill>
                <a:ea typeface="+mn-lt"/>
                <a:cs typeface="+mn-lt"/>
              </a:rPr>
              <a:t>The Journal Jurisprudence </a:t>
            </a:r>
            <a:endParaRPr lang="en-US" dirty="0">
              <a:solidFill>
                <a:schemeClr val="bg1"/>
              </a:solidFill>
            </a:endParaRPr>
          </a:p>
          <a:p>
            <a:pPr marL="285750" indent="-285750" defTabSz="457200">
              <a:spcBef>
                <a:spcPts val="1000"/>
              </a:spcBef>
              <a:buClr>
                <a:schemeClr val="accent1"/>
              </a:buClr>
              <a:buSzPct val="80000"/>
              <a:buFont typeface="Arial"/>
              <a:buChar char="•"/>
            </a:pPr>
            <a:r>
              <a:rPr lang="en-US" dirty="0">
                <a:solidFill>
                  <a:schemeClr val="bg1"/>
                </a:solidFill>
                <a:ea typeface="+mn-lt"/>
                <a:cs typeface="+mn-lt"/>
              </a:rPr>
              <a:t>Law Society Gazette </a:t>
            </a:r>
            <a:endParaRPr lang="en-US">
              <a:solidFill>
                <a:schemeClr val="bg1"/>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6525194"/>
      </p:ext>
    </p:extLst>
  </p:cSld>
  <p:clrMapOvr>
    <a:masterClrMapping/>
  </p:clrMapOvr>
  <mc:AlternateContent xmlns:mc="http://schemas.openxmlformats.org/markup-compatibility/2006">
    <mc:Choice xmlns:p14="http://schemas.microsoft.com/office/powerpoint/2010/main" Requires="p14">
      <p:transition spd="slow" p14:dur="2000" advTm="45187"/>
    </mc:Choice>
    <mc:Fallback>
      <p:transition spd="slow" advTm="451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E8026F-8DF9-431A-8B02-92AA39363BF5}"/>
              </a:ext>
            </a:extLst>
          </p:cNvPr>
          <p:cNvSpPr>
            <a:spLocks noGrp="1"/>
          </p:cNvSpPr>
          <p:nvPr>
            <p:ph type="title"/>
          </p:nvPr>
        </p:nvSpPr>
        <p:spPr/>
        <p:txBody>
          <a:bodyPr/>
          <a:lstStyle/>
          <a:p>
            <a:r>
              <a:rPr lang="en-GB" dirty="0" smtClean="0"/>
              <a:t>Assessment:1 </a:t>
            </a:r>
            <a:r>
              <a:rPr lang="en-GB" dirty="0" smtClean="0"/>
              <a:t> </a:t>
            </a:r>
            <a:r>
              <a:rPr lang="en-GB" dirty="0" smtClean="0"/>
              <a:t>100% weighting</a:t>
            </a:r>
            <a:endParaRPr lang="en-GB" dirty="0"/>
          </a:p>
        </p:txBody>
      </p:sp>
      <p:sp>
        <p:nvSpPr>
          <p:cNvPr id="3" name="TextBox 2"/>
          <p:cNvSpPr txBox="1"/>
          <p:nvPr/>
        </p:nvSpPr>
        <p:spPr>
          <a:xfrm>
            <a:off x="1021976" y="1930399"/>
            <a:ext cx="8252026" cy="4031873"/>
          </a:xfrm>
          <a:prstGeom prst="rect">
            <a:avLst/>
          </a:prstGeom>
          <a:noFill/>
        </p:spPr>
        <p:txBody>
          <a:bodyPr wrap="square" rtlCol="0">
            <a:spAutoFit/>
          </a:bodyPr>
          <a:lstStyle/>
          <a:p>
            <a:r>
              <a:rPr lang="en-GB" sz="3200" dirty="0" smtClean="0"/>
              <a:t>3,000 words</a:t>
            </a:r>
          </a:p>
          <a:p>
            <a:r>
              <a:rPr lang="en-GB" sz="3200" dirty="0" smtClean="0"/>
              <a:t>Submit to </a:t>
            </a:r>
            <a:r>
              <a:rPr lang="en-GB" sz="3200" dirty="0" err="1" smtClean="0"/>
              <a:t>Turnitin</a:t>
            </a:r>
            <a:r>
              <a:rPr lang="en-GB" sz="3200" dirty="0" smtClean="0"/>
              <a:t> by 23:59 on Friday 25</a:t>
            </a:r>
            <a:r>
              <a:rPr lang="en-GB" sz="3200" baseline="30000" dirty="0" smtClean="0"/>
              <a:t>th</a:t>
            </a:r>
            <a:r>
              <a:rPr lang="en-GB" sz="3200" dirty="0" smtClean="0"/>
              <a:t> June</a:t>
            </a:r>
          </a:p>
          <a:p>
            <a:r>
              <a:rPr lang="en-GB" sz="3200" dirty="0" smtClean="0"/>
              <a:t>Question 1: Essay question (1500 words)</a:t>
            </a:r>
          </a:p>
          <a:p>
            <a:r>
              <a:rPr lang="en-GB" sz="3200" dirty="0" smtClean="0"/>
              <a:t>Question 2: Problem question (1500 words)</a:t>
            </a:r>
          </a:p>
          <a:p>
            <a:endParaRPr lang="en-GB" sz="3200" dirty="0"/>
          </a:p>
          <a:p>
            <a:r>
              <a:rPr lang="en-GB" sz="3200" dirty="0" smtClean="0"/>
              <a:t>Draft: Email me your drafts by 10am on Thursday 17</a:t>
            </a:r>
            <a:r>
              <a:rPr lang="en-GB" sz="3200" baseline="30000" dirty="0" smtClean="0"/>
              <a:t>th</a:t>
            </a:r>
            <a:r>
              <a:rPr lang="en-GB" sz="3200" dirty="0" smtClean="0"/>
              <a:t> June</a:t>
            </a:r>
            <a:r>
              <a:rPr lang="en-GB" dirty="0" smtClean="0"/>
              <a:t>.</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02650456"/>
      </p:ext>
    </p:extLst>
  </p:cSld>
  <p:clrMapOvr>
    <a:masterClrMapping/>
  </p:clrMapOvr>
  <mc:AlternateContent xmlns:mc="http://schemas.openxmlformats.org/markup-compatibility/2006">
    <mc:Choice xmlns:p14="http://schemas.microsoft.com/office/powerpoint/2010/main" Requires="p14">
      <p:transition spd="slow" p14:dur="2000" advTm="105254"/>
    </mc:Choice>
    <mc:Fallback>
      <p:transition spd="slow" advTm="1052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D349D9-21B7-47EF-A01B-335158FCEF4B}"/>
              </a:ext>
            </a:extLst>
          </p:cNvPr>
          <p:cNvSpPr>
            <a:spLocks noGrp="1"/>
          </p:cNvSpPr>
          <p:nvPr>
            <p:ph type="title"/>
          </p:nvPr>
        </p:nvSpPr>
        <p:spPr/>
        <p:txBody>
          <a:bodyPr/>
          <a:lstStyle/>
          <a:p>
            <a:r>
              <a:rPr lang="en-GB" dirty="0"/>
              <a:t>ASSIGNMENT </a:t>
            </a:r>
          </a:p>
        </p:txBody>
      </p:sp>
      <p:sp>
        <p:nvSpPr>
          <p:cNvPr id="4" name="TextBox 3">
            <a:extLst>
              <a:ext uri="{FF2B5EF4-FFF2-40B4-BE49-F238E27FC236}">
                <a16:creationId xmlns:a16="http://schemas.microsoft.com/office/drawing/2014/main" xmlns="" id="{8D55B038-5111-4452-B491-633B05CBC3B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graphicFrame>
        <p:nvGraphicFramePr>
          <p:cNvPr id="6" name="Table 5">
            <a:extLst>
              <a:ext uri="{FF2B5EF4-FFF2-40B4-BE49-F238E27FC236}">
                <a16:creationId xmlns:a16="http://schemas.microsoft.com/office/drawing/2014/main" xmlns="" id="{9F1BD22C-C07A-4B46-944D-40A9531C9ED4}"/>
              </a:ext>
            </a:extLst>
          </p:cNvPr>
          <p:cNvGraphicFramePr>
            <a:graphicFrameLocks noGrp="1"/>
          </p:cNvGraphicFramePr>
          <p:nvPr>
            <p:extLst>
              <p:ext uri="{D42A27DB-BD31-4B8C-83A1-F6EECF244321}">
                <p14:modId xmlns:p14="http://schemas.microsoft.com/office/powerpoint/2010/main" val="862340720"/>
              </p:ext>
            </p:extLst>
          </p:nvPr>
        </p:nvGraphicFramePr>
        <p:xfrm>
          <a:off x="1834454" y="4420282"/>
          <a:ext cx="5779892" cy="548640"/>
        </p:xfrm>
        <a:graphic>
          <a:graphicData uri="http://schemas.openxmlformats.org/drawingml/2006/table">
            <a:tbl>
              <a:tblPr firstRow="1" firstCol="1" lastRow="1" lastCol="1" bandRow="1" bandCol="1">
                <a:tableStyleId>{5C22544A-7EE6-4342-B048-85BDC9FD1C3A}</a:tableStyleId>
              </a:tblPr>
              <a:tblGrid>
                <a:gridCol w="5779892">
                  <a:extLst>
                    <a:ext uri="{9D8B030D-6E8A-4147-A177-3AD203B41FA5}">
                      <a16:colId xmlns:a16="http://schemas.microsoft.com/office/drawing/2014/main" xmlns="" val="2061477107"/>
                    </a:ext>
                  </a:extLst>
                </a:gridCol>
              </a:tblGrid>
              <a:tr h="410307">
                <a:tc>
                  <a:txBody>
                    <a:bodyPr/>
                    <a:lstStyle/>
                    <a:p>
                      <a:pPr algn="ctr"/>
                      <a:r>
                        <a:rPr lang="en-GB" sz="1600" dirty="0">
                          <a:effectLst/>
                        </a:rPr>
                        <a:t/>
                      </a:r>
                      <a:br>
                        <a:rPr lang="en-GB" sz="1600" dirty="0">
                          <a:effectLst/>
                        </a:rPr>
                      </a:br>
                      <a:r>
                        <a:rPr lang="en-GB" sz="2000" dirty="0">
                          <a:effectLst/>
                        </a:rPr>
                        <a:t>TASK DESCRIPTION</a:t>
                      </a:r>
                      <a:endParaRPr lang="en-GB" dirty="0">
                        <a:effectLst/>
                      </a:endParaRPr>
                    </a:p>
                  </a:txBody>
                  <a:tcPr marL="68580" marR="68580" marT="0" marB="0"/>
                </a:tc>
                <a:extLst>
                  <a:ext uri="{0D108BD9-81ED-4DB2-BD59-A6C34878D82A}">
                    <a16:rowId xmlns:a16="http://schemas.microsoft.com/office/drawing/2014/main" xmlns="" val="2353904879"/>
                  </a:ext>
                </a:extLst>
              </a:tr>
            </a:tbl>
          </a:graphicData>
        </a:graphic>
      </p:graphicFrame>
      <p:pic>
        <p:nvPicPr>
          <p:cNvPr id="3" name="Picture 2"/>
          <p:cNvPicPr>
            <a:picLocks noChangeAspect="1"/>
          </p:cNvPicPr>
          <p:nvPr/>
        </p:nvPicPr>
        <p:blipFill rotWithShape="1">
          <a:blip r:embed="rId5"/>
          <a:srcRect l="9118" t="20901" r="28382" b="51896"/>
          <a:stretch/>
        </p:blipFill>
        <p:spPr>
          <a:xfrm>
            <a:off x="1165668" y="1834263"/>
            <a:ext cx="7620000" cy="1864659"/>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86455688"/>
      </p:ext>
    </p:extLst>
  </p:cSld>
  <p:clrMapOvr>
    <a:masterClrMapping/>
  </p:clrMapOvr>
  <mc:AlternateContent xmlns:mc="http://schemas.openxmlformats.org/markup-compatibility/2006">
    <mc:Choice xmlns:p14="http://schemas.microsoft.com/office/powerpoint/2010/main" Requires="p14">
      <p:transition spd="slow" p14:dur="2000" advTm="62589"/>
    </mc:Choice>
    <mc:Fallback>
      <p:transition spd="slow" advTm="62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5"/>
          <a:stretch>
            <a:fillRect/>
          </a:stretch>
        </p:blipFill>
        <p:spPr>
          <a:xfrm>
            <a:off x="958147" y="1322456"/>
            <a:ext cx="8303472" cy="4535817"/>
          </a:xfrm>
          <a:prstGeom prst="rect">
            <a:avLst/>
          </a:prstGeom>
        </p:spPr>
      </p:pic>
      <p:cxnSp>
        <p:nvCxnSpPr>
          <p:cNvPr id="10" name="Straight Arrow Connector 9"/>
          <p:cNvCxnSpPr/>
          <p:nvPr/>
        </p:nvCxnSpPr>
        <p:spPr>
          <a:xfrm>
            <a:off x="2026023" y="2617694"/>
            <a:ext cx="43030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7351059" y="2420471"/>
            <a:ext cx="0" cy="3406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904566" y="340660"/>
            <a:ext cx="7297270" cy="584775"/>
          </a:xfrm>
          <a:prstGeom prst="rect">
            <a:avLst/>
          </a:prstGeom>
          <a:noFill/>
        </p:spPr>
        <p:txBody>
          <a:bodyPr wrap="square" rtlCol="0">
            <a:spAutoFit/>
          </a:bodyPr>
          <a:lstStyle/>
          <a:p>
            <a:r>
              <a:rPr lang="en-GB" sz="3200" dirty="0"/>
              <a:t>WHAT IS PUBLIC LAW</a:t>
            </a:r>
          </a:p>
        </p:txBody>
      </p:sp>
      <p:sp>
        <p:nvSpPr>
          <p:cNvPr id="16" name="TextBox 15"/>
          <p:cNvSpPr txBox="1"/>
          <p:nvPr/>
        </p:nvSpPr>
        <p:spPr>
          <a:xfrm>
            <a:off x="1344706" y="925435"/>
            <a:ext cx="2294965" cy="369332"/>
          </a:xfrm>
          <a:prstGeom prst="rect">
            <a:avLst/>
          </a:prstGeom>
          <a:noFill/>
        </p:spPr>
        <p:txBody>
          <a:bodyPr wrap="square" rtlCol="0">
            <a:spAutoFit/>
          </a:bodyPr>
          <a:lstStyle/>
          <a:p>
            <a:r>
              <a:rPr lang="en-GB" dirty="0"/>
              <a:t>PRIVATE LAW</a:t>
            </a:r>
          </a:p>
        </p:txBody>
      </p:sp>
      <p:sp>
        <p:nvSpPr>
          <p:cNvPr id="17" name="TextBox 16"/>
          <p:cNvSpPr txBox="1"/>
          <p:nvPr/>
        </p:nvSpPr>
        <p:spPr>
          <a:xfrm>
            <a:off x="6042212" y="925435"/>
            <a:ext cx="2259106" cy="369332"/>
          </a:xfrm>
          <a:prstGeom prst="rect">
            <a:avLst/>
          </a:prstGeom>
          <a:noFill/>
        </p:spPr>
        <p:txBody>
          <a:bodyPr wrap="square" rtlCol="0">
            <a:spAutoFit/>
          </a:bodyPr>
          <a:lstStyle/>
          <a:p>
            <a:r>
              <a:rPr lang="en-GB" dirty="0"/>
              <a:t>PUBLIC LAW</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05182338"/>
      </p:ext>
    </p:extLst>
  </p:cSld>
  <p:clrMapOvr>
    <a:masterClrMapping/>
  </p:clrMapOvr>
  <mc:AlternateContent xmlns:mc="http://schemas.openxmlformats.org/markup-compatibility/2006">
    <mc:Choice xmlns:p14="http://schemas.microsoft.com/office/powerpoint/2010/main" Requires="p14">
      <p:transition spd="slow" p14:dur="2000" advTm="109795"/>
    </mc:Choice>
    <mc:Fallback>
      <p:transition spd="slow" advTm="1097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655AE6B0-AC9E-4167-806F-E9DB135FC4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2481" y="1382486"/>
            <a:ext cx="3547581" cy="4093028"/>
          </a:xfrm>
        </p:spPr>
        <p:txBody>
          <a:bodyPr anchor="ctr">
            <a:normAutofit/>
          </a:bodyPr>
          <a:lstStyle/>
          <a:p>
            <a:r>
              <a:rPr lang="en-GB" sz="4400"/>
              <a:t>PUBLIC LAW</a:t>
            </a:r>
          </a:p>
        </p:txBody>
      </p:sp>
      <p:grpSp>
        <p:nvGrpSpPr>
          <p:cNvPr id="11" name="Group 10">
            <a:extLst>
              <a:ext uri="{FF2B5EF4-FFF2-40B4-BE49-F238E27FC236}">
                <a16:creationId xmlns:a16="http://schemas.microsoft.com/office/drawing/2014/main" xmlns="" id="{3523416A-383B-4FDC-B4C9-D8EDDFE9C04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xmlns="" id="{CB0D29D5-3F7C-4197-821B-6D60A66CC04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xmlns="" id="{347FB49A-3541-428A-AADE-682A3C50563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xmlns="" id="{D96F53DC-08F1-42C6-B558-B83D54B276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xmlns="" id="{AFE48CAF-A51C-463F-A570-ED99439A5C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xmlns="" id="{01F0C48B-50FF-4351-8207-16D0960483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xmlns="" id="{300384B6-5ED6-4F91-A548-B706D83751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xmlns="" id="{337AFFAE-C182-463C-9459-8AB3C69D9A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xmlns="" id="{510ACF17-C3F0-42BF-BDEB-D079277121E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xmlns="" id="{E804EFD0-B84E-476F-9FC6-6C4A42EA00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xmlns="" id="{87BD1F4E-A66D-4C06-86DA-8D56CA7A3B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xmlns="" id="{1A746ED6-B068-4F68-8163-4AE57BA5A29D}"/>
              </a:ext>
            </a:extLst>
          </p:cNvPr>
          <p:cNvGraphicFramePr>
            <a:graphicFrameLocks noGrp="1"/>
          </p:cNvGraphicFramePr>
          <p:nvPr>
            <p:ph idx="1"/>
            <p:extLst>
              <p:ext uri="{D42A27DB-BD31-4B8C-83A1-F6EECF244321}">
                <p14:modId xmlns:p14="http://schemas.microsoft.com/office/powerpoint/2010/main" val="4197960876"/>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1833747"/>
      </p:ext>
    </p:extLst>
  </p:cSld>
  <p:clrMapOvr>
    <a:masterClrMapping/>
  </p:clrMapOvr>
  <mc:AlternateContent xmlns:mc="http://schemas.openxmlformats.org/markup-compatibility/2006">
    <mc:Choice xmlns:p14="http://schemas.microsoft.com/office/powerpoint/2010/main" Requires="p14">
      <p:transition spd="slow" p14:dur="2000" advTm="37744"/>
    </mc:Choice>
    <mc:Fallback>
      <p:transition spd="slow" advTm="37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Examples of the application of public law </a:t>
            </a:r>
          </a:p>
        </p:txBody>
      </p:sp>
      <p:pic>
        <p:nvPicPr>
          <p:cNvPr id="6" name="Content Placeholder 5"/>
          <p:cNvPicPr>
            <a:picLocks noGrp="1" noChangeAspect="1"/>
          </p:cNvPicPr>
          <p:nvPr>
            <p:ph idx="1"/>
          </p:nvPr>
        </p:nvPicPr>
        <p:blipFill>
          <a:blip r:embed="rId5"/>
          <a:stretch>
            <a:fillRect/>
          </a:stretch>
        </p:blipFill>
        <p:spPr>
          <a:xfrm>
            <a:off x="677334" y="1930400"/>
            <a:ext cx="8508957" cy="4199416"/>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37365921"/>
      </p:ext>
    </p:extLst>
  </p:cSld>
  <p:clrMapOvr>
    <a:masterClrMapping/>
  </p:clrMapOvr>
  <mc:AlternateContent xmlns:mc="http://schemas.openxmlformats.org/markup-compatibility/2006">
    <mc:Choice xmlns:p14="http://schemas.microsoft.com/office/powerpoint/2010/main" Requires="p14">
      <p:transition spd="slow" p14:dur="2000" advTm="36663"/>
    </mc:Choice>
    <mc:Fallback>
      <p:transition spd="slow" advTm="36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xmlns="" id="{0B5F7E3B-C5F1-40E0-A491-558BAFBC112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Key Principles of Public Law </a:t>
            </a:r>
          </a:p>
        </p:txBody>
      </p:sp>
      <p:sp>
        <p:nvSpPr>
          <p:cNvPr id="3" name="Content Placeholder 2"/>
          <p:cNvSpPr>
            <a:spLocks noGrp="1"/>
          </p:cNvSpPr>
          <p:nvPr>
            <p:ph idx="1"/>
          </p:nvPr>
        </p:nvSpPr>
        <p:spPr>
          <a:xfrm>
            <a:off x="4654295" y="816638"/>
            <a:ext cx="5424838" cy="5598535"/>
          </a:xfrm>
        </p:spPr>
        <p:txBody>
          <a:bodyPr anchor="ctr">
            <a:normAutofit/>
          </a:bodyPr>
          <a:lstStyle/>
          <a:p>
            <a:r>
              <a:rPr lang="en-GB" sz="2400" dirty="0"/>
              <a:t>The UK’s ‘unwritten’, uncodified constitution</a:t>
            </a:r>
          </a:p>
          <a:p>
            <a:r>
              <a:rPr lang="en-GB" sz="2400" dirty="0"/>
              <a:t>The rule of law</a:t>
            </a:r>
          </a:p>
          <a:p>
            <a:r>
              <a:rPr lang="en-GB" sz="2400" dirty="0"/>
              <a:t>The separation of power </a:t>
            </a:r>
          </a:p>
          <a:p>
            <a:r>
              <a:rPr lang="en-GB" sz="2400" dirty="0"/>
              <a:t>A representative democracy</a:t>
            </a:r>
          </a:p>
          <a:p>
            <a:r>
              <a:rPr lang="en-GB" sz="2400" dirty="0"/>
              <a:t>Supremacy of Parliament </a:t>
            </a:r>
          </a:p>
          <a:p>
            <a:r>
              <a:rPr lang="en-GB" sz="2400" dirty="0"/>
              <a:t>Limited and responsible government </a:t>
            </a:r>
          </a:p>
          <a:p>
            <a:r>
              <a:rPr lang="en-GB" sz="2400" dirty="0"/>
              <a:t>Judicial review of executive action by the courts </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72650820"/>
      </p:ext>
    </p:extLst>
  </p:cSld>
  <p:clrMapOvr>
    <a:masterClrMapping/>
  </p:clrMapOvr>
  <mc:AlternateContent xmlns:mc="http://schemas.openxmlformats.org/markup-compatibility/2006">
    <mc:Choice xmlns:p14="http://schemas.microsoft.com/office/powerpoint/2010/main" Requires="p14">
      <p:transition spd="slow" p14:dur="2000" advTm="90191"/>
    </mc:Choice>
    <mc:Fallback>
      <p:transition spd="slow" advTm="90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8" name="Group 6">
            <a:extLst>
              <a:ext uri="{FF2B5EF4-FFF2-40B4-BE49-F238E27FC236}">
                <a16:creationId xmlns:a16="http://schemas.microsoft.com/office/drawing/2014/main" xmlns="" id="{28460BD8-AE3F-4AC9-9D0B-717052AA5D3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8" name="Straight Connector 7">
              <a:extLst>
                <a:ext uri="{FF2B5EF4-FFF2-40B4-BE49-F238E27FC236}">
                  <a16:creationId xmlns:a16="http://schemas.microsoft.com/office/drawing/2014/main" xmlns="" id="{54420CFE-F482-466E-9E1E-C78513C0B85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xmlns="" id="{5331032B-BD21-4BDA-920C-12E35805256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 name="Rectangle 23">
              <a:extLst>
                <a:ext uri="{FF2B5EF4-FFF2-40B4-BE49-F238E27FC236}">
                  <a16:creationId xmlns:a16="http://schemas.microsoft.com/office/drawing/2014/main" xmlns="" id="{E7514DA3-59E7-409E-8A3B-AD097F6E56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5">
              <a:extLst>
                <a:ext uri="{FF2B5EF4-FFF2-40B4-BE49-F238E27FC236}">
                  <a16:creationId xmlns:a16="http://schemas.microsoft.com/office/drawing/2014/main" xmlns="" id="{57B9A2A6-3BE4-4599-9364-F71C5BFD61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xmlns="" id="{4FD744C6-4ED8-4BC9-BF68-6BDF701C5D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7">
              <a:extLst>
                <a:ext uri="{FF2B5EF4-FFF2-40B4-BE49-F238E27FC236}">
                  <a16:creationId xmlns:a16="http://schemas.microsoft.com/office/drawing/2014/main" xmlns="" id="{092C5BAD-C911-4F8F-A1C5-470268BE668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8">
              <a:extLst>
                <a:ext uri="{FF2B5EF4-FFF2-40B4-BE49-F238E27FC236}">
                  <a16:creationId xmlns:a16="http://schemas.microsoft.com/office/drawing/2014/main" xmlns="" id="{B133D0C8-4EC4-424F-8E70-0482D5B1B65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9">
              <a:extLst>
                <a:ext uri="{FF2B5EF4-FFF2-40B4-BE49-F238E27FC236}">
                  <a16:creationId xmlns:a16="http://schemas.microsoft.com/office/drawing/2014/main" xmlns="" id="{7B1532A0-F4B3-4DE8-B18F-740CAAD25A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xmlns="" id="{8EFDD162-BBBA-4062-8BBF-53DBA10913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xmlns="" id="{DCFC9E65-3E19-4483-B952-25D29683CA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8">
            <a:extLst>
              <a:ext uri="{FF2B5EF4-FFF2-40B4-BE49-F238E27FC236}">
                <a16:creationId xmlns:a16="http://schemas.microsoft.com/office/drawing/2014/main" xmlns="" id="{9179DE42-5613-4B35-A1E6-6CCBAA13C7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0">
            <a:extLst>
              <a:ext uri="{FF2B5EF4-FFF2-40B4-BE49-F238E27FC236}">
                <a16:creationId xmlns:a16="http://schemas.microsoft.com/office/drawing/2014/main" xmlns="" id="{EB898B32-3891-4C3A-8F58-C5969D2E903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2">
            <a:extLst>
              <a:ext uri="{FF2B5EF4-FFF2-40B4-BE49-F238E27FC236}">
                <a16:creationId xmlns:a16="http://schemas.microsoft.com/office/drawing/2014/main" xmlns="" id="{4AE4806D-B8F9-4679-A68A-9BD21C01A30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xmlns="" id="{52FB45E9-914E-4471-AC87-E475CD5176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5">
            <a:extLst>
              <a:ext uri="{FF2B5EF4-FFF2-40B4-BE49-F238E27FC236}">
                <a16:creationId xmlns:a16="http://schemas.microsoft.com/office/drawing/2014/main" xmlns="" id="{C310626D-5743-49D4-8F7D-88C4F8F057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28">
            <a:extLst>
              <a:ext uri="{FF2B5EF4-FFF2-40B4-BE49-F238E27FC236}">
                <a16:creationId xmlns:a16="http://schemas.microsoft.com/office/drawing/2014/main" xmlns="" id="{3C195FC1-B568-4C72-9902-34CB35DDD7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xmlns="" id="{EF2BDF77-362C-43F0-8CBB-A969EC2AE0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xmlns="" id="{4BE96B01-3929-432D-B8C2-ADBCB74C2E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Shape 34">
            <a:extLst>
              <a:ext uri="{FF2B5EF4-FFF2-40B4-BE49-F238E27FC236}">
                <a16:creationId xmlns:a16="http://schemas.microsoft.com/office/drawing/2014/main" xmlns="" id="{2A6FCDE6-CDE2-4C51-B18E-A95CFB6797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70C6167-3EB6-4713-88C8-1251B3C10DD0}"/>
              </a:ext>
            </a:extLst>
          </p:cNvPr>
          <p:cNvSpPr>
            <a:spLocks noGrp="1"/>
          </p:cNvSpPr>
          <p:nvPr>
            <p:ph type="title"/>
          </p:nvPr>
        </p:nvSpPr>
        <p:spPr>
          <a:xfrm>
            <a:off x="4074079" y="3522531"/>
            <a:ext cx="6960759" cy="2849671"/>
          </a:xfrm>
        </p:spPr>
        <p:txBody>
          <a:bodyPr vert="horz" lIns="91440" tIns="45720" rIns="91440" bIns="45720" rtlCol="0" anchor="b">
            <a:normAutofit fontScale="90000"/>
          </a:bodyPr>
          <a:lstStyle/>
          <a:p>
            <a:pPr>
              <a:lnSpc>
                <a:spcPct val="90000"/>
              </a:lnSpc>
            </a:pPr>
            <a:r>
              <a:rPr lang="en-US" sz="4900" b="1" dirty="0">
                <a:solidFill>
                  <a:schemeClr val="tx1"/>
                </a:solidFill>
              </a:rPr>
              <a:t>What is a constitution?</a:t>
            </a:r>
            <a:r>
              <a:rPr lang="en-US" sz="1500" dirty="0"/>
              <a:t/>
            </a:r>
            <a:br>
              <a:rPr lang="en-US" sz="1500" dirty="0"/>
            </a:br>
            <a:r>
              <a:rPr lang="en-US" sz="1500" dirty="0"/>
              <a:t/>
            </a:r>
            <a:br>
              <a:rPr lang="en-US" sz="1500" dirty="0"/>
            </a:br>
            <a:r>
              <a:rPr lang="en-US" sz="2700" dirty="0">
                <a:solidFill>
                  <a:srgbClr val="FFFFFF"/>
                </a:solidFill>
              </a:rPr>
              <a:t>Essentially, a set of rules and guiding principles that are required in complex modern societies. </a:t>
            </a:r>
            <a:r>
              <a:rPr lang="en-US" sz="2700" dirty="0"/>
              <a:t/>
            </a:r>
            <a:br>
              <a:rPr lang="en-US" sz="2700" dirty="0"/>
            </a:br>
            <a:r>
              <a:rPr lang="en-US" sz="2700" dirty="0"/>
              <a:t/>
            </a:r>
            <a:br>
              <a:rPr lang="en-US" sz="2700" dirty="0"/>
            </a:br>
            <a:r>
              <a:rPr lang="en-US" sz="2700" dirty="0">
                <a:solidFill>
                  <a:srgbClr val="FFFFFF"/>
                </a:solidFill>
              </a:rPr>
              <a:t>These rules and principles reflect the balance struck by a nation between its collective interests and individual liberties. </a:t>
            </a:r>
            <a:r>
              <a:rPr lang="en-US" sz="2700" dirty="0"/>
              <a:t/>
            </a:r>
            <a:br>
              <a:rPr lang="en-US" sz="2700" dirty="0"/>
            </a:br>
            <a:r>
              <a:rPr lang="en-US" sz="2700" dirty="0"/>
              <a:t/>
            </a:r>
            <a:br>
              <a:rPr lang="en-US" sz="2700" dirty="0"/>
            </a:br>
            <a:r>
              <a:rPr lang="en-US" sz="2700" dirty="0">
                <a:solidFill>
                  <a:srgbClr val="FFFFFF"/>
                </a:solidFill>
              </a:rPr>
              <a:t>These rules put checks on the powers of politicians and the existence </a:t>
            </a:r>
            <a:r>
              <a:rPr lang="en-US" sz="2700" dirty="0"/>
              <a:t/>
            </a:r>
            <a:br>
              <a:rPr lang="en-US" sz="2700" dirty="0"/>
            </a:br>
            <a:r>
              <a:rPr lang="en-US" sz="2700" dirty="0"/>
              <a:t/>
            </a:r>
            <a:br>
              <a:rPr lang="en-US" sz="2700" dirty="0"/>
            </a:br>
            <a:r>
              <a:rPr lang="en-US" sz="2700" dirty="0">
                <a:solidFill>
                  <a:srgbClr val="FFFFFF"/>
                </a:solidFill>
              </a:rPr>
              <a:t>The constitution will always reflect the history of a nation </a:t>
            </a:r>
            <a:r>
              <a:rPr lang="en-US" sz="1500" dirty="0"/>
              <a:t/>
            </a:r>
            <a:br>
              <a:rPr lang="en-US" sz="1500" dirty="0"/>
            </a:br>
            <a:r>
              <a:rPr lang="en-US" sz="1500" dirty="0"/>
              <a:t/>
            </a:r>
            <a:br>
              <a:rPr lang="en-US" sz="1500" dirty="0"/>
            </a:br>
            <a:r>
              <a:rPr lang="en-US" sz="1500" dirty="0"/>
              <a:t/>
            </a:r>
            <a:br>
              <a:rPr lang="en-US" sz="1500" dirty="0"/>
            </a:br>
            <a:endParaRPr lang="en-US" sz="1500">
              <a:solidFill>
                <a:srgbClr val="FFFFFF"/>
              </a:solidFill>
            </a:endParaRPr>
          </a:p>
        </p:txBody>
      </p:sp>
      <p:sp>
        <p:nvSpPr>
          <p:cNvPr id="37" name="Isosceles Triangle 36">
            <a:extLst>
              <a:ext uri="{FF2B5EF4-FFF2-40B4-BE49-F238E27FC236}">
                <a16:creationId xmlns:a16="http://schemas.microsoft.com/office/drawing/2014/main" xmlns="" id="{9D2E8756-2465-473A-BA2A-2DB1D62247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94797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17472"/>
    </mc:Choice>
    <mc:Fallback>
      <p:transition spd="slow" advTm="117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xmlns="" id="{A65AC7D1-EAA9-48F5-B509-60A7F50BF7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38" name="Rectangle 37">
            <a:extLst>
              <a:ext uri="{FF2B5EF4-FFF2-40B4-BE49-F238E27FC236}">
                <a16:creationId xmlns:a16="http://schemas.microsoft.com/office/drawing/2014/main" xmlns="" id="{D6320AF9-619A-4175-865B-5663E1AEF4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a:extLst>
              <a:ext uri="{FF2B5EF4-FFF2-40B4-BE49-F238E27FC236}">
                <a16:creationId xmlns:a16="http://schemas.microsoft.com/office/drawing/2014/main" xmlns="" id="{063B6EC6-D752-4EE7-908B-F8F19E8C7F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xmlns="" id="{EFECD4E8-AD3E-4228-82A2-9461958EA94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44" name="Rectangle 23">
            <a:extLst>
              <a:ext uri="{FF2B5EF4-FFF2-40B4-BE49-F238E27FC236}">
                <a16:creationId xmlns:a16="http://schemas.microsoft.com/office/drawing/2014/main" xmlns="" id="{7E018740-5C2B-4A41-AC1A-7E68D1EC1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25">
            <a:extLst>
              <a:ext uri="{FF2B5EF4-FFF2-40B4-BE49-F238E27FC236}">
                <a16:creationId xmlns:a16="http://schemas.microsoft.com/office/drawing/2014/main" xmlns="" id="{166F75A4-C475-4941-8EE2-B80A06A2C1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Isosceles Triangle 47">
            <a:extLst>
              <a:ext uri="{FF2B5EF4-FFF2-40B4-BE49-F238E27FC236}">
                <a16:creationId xmlns:a16="http://schemas.microsoft.com/office/drawing/2014/main" xmlns="" id="{A032553A-72E8-4B0D-8405-FF9771C9AF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7">
            <a:extLst>
              <a:ext uri="{FF2B5EF4-FFF2-40B4-BE49-F238E27FC236}">
                <a16:creationId xmlns:a16="http://schemas.microsoft.com/office/drawing/2014/main" xmlns="" id="{765800AC-C3B9-498E-87BC-29FAE4C76B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Isosceles Triangle 51">
            <a:extLst>
              <a:ext uri="{FF2B5EF4-FFF2-40B4-BE49-F238E27FC236}">
                <a16:creationId xmlns:a16="http://schemas.microsoft.com/office/drawing/2014/main" xmlns="" id="{1F9D6ACB-2FF4-49F9-978A-E0D5327FC6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4" name="Freeform: Shape 53">
            <a:extLst>
              <a:ext uri="{FF2B5EF4-FFF2-40B4-BE49-F238E27FC236}">
                <a16:creationId xmlns:a16="http://schemas.microsoft.com/office/drawing/2014/main" xmlns="" id="{A5EC319D-0FEA-4B95-A3EA-01E35672C9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282365" y="-224287"/>
            <a:ext cx="4512989" cy="2227730"/>
          </a:xfrm>
        </p:spPr>
        <p:txBody>
          <a:bodyPr anchor="ctr">
            <a:normAutofit/>
          </a:bodyPr>
          <a:lstStyle/>
          <a:p>
            <a:r>
              <a:rPr lang="en-GB">
                <a:solidFill>
                  <a:srgbClr val="FFFFFF"/>
                </a:solidFill>
              </a:rPr>
              <a:t>WRITTEN CONSTIUTIONS</a:t>
            </a:r>
          </a:p>
        </p:txBody>
      </p:sp>
      <p:pic>
        <p:nvPicPr>
          <p:cNvPr id="4" name="Picture 4" descr="A close up of text on a white background&#10;&#10;Description automatically generated">
            <a:extLst>
              <a:ext uri="{FF2B5EF4-FFF2-40B4-BE49-F238E27FC236}">
                <a16:creationId xmlns:a16="http://schemas.microsoft.com/office/drawing/2014/main" xmlns="" id="{E890597D-019B-440C-BED3-57738ECD9657}"/>
              </a:ext>
            </a:extLst>
          </p:cNvPr>
          <p:cNvPicPr>
            <a:picLocks noChangeAspect="1"/>
          </p:cNvPicPr>
          <p:nvPr/>
        </p:nvPicPr>
        <p:blipFill>
          <a:blip r:embed="rId5"/>
          <a:stretch>
            <a:fillRect/>
          </a:stretch>
        </p:blipFill>
        <p:spPr>
          <a:xfrm>
            <a:off x="440950" y="2062874"/>
            <a:ext cx="5423905" cy="3036811"/>
          </a:xfrm>
          <a:prstGeom prst="rect">
            <a:avLst/>
          </a:prstGeom>
        </p:spPr>
      </p:pic>
      <p:sp>
        <p:nvSpPr>
          <p:cNvPr id="3" name="Content Placeholder 2"/>
          <p:cNvSpPr>
            <a:spLocks noGrp="1"/>
          </p:cNvSpPr>
          <p:nvPr>
            <p:ph idx="1"/>
          </p:nvPr>
        </p:nvSpPr>
        <p:spPr>
          <a:xfrm>
            <a:off x="6736027" y="1859669"/>
            <a:ext cx="5217478" cy="4568768"/>
          </a:xfrm>
        </p:spPr>
        <p:txBody>
          <a:bodyPr vert="horz" lIns="91440" tIns="45720" rIns="91440" bIns="45720" rtlCol="0" anchor="t">
            <a:noAutofit/>
          </a:bodyPr>
          <a:lstStyle/>
          <a:p>
            <a:r>
              <a:rPr lang="en-GB" sz="2400" dirty="0">
                <a:solidFill>
                  <a:srgbClr val="FFFFFF"/>
                </a:solidFill>
              </a:rPr>
              <a:t>Vary dramatically in length, style and content</a:t>
            </a:r>
          </a:p>
          <a:p>
            <a:r>
              <a:rPr lang="en-GB" sz="2400" dirty="0">
                <a:solidFill>
                  <a:srgbClr val="FFFFFF"/>
                </a:solidFill>
              </a:rPr>
              <a:t>Many set out an organisational chart of the different governing bodies and their different interlocking powers.</a:t>
            </a:r>
          </a:p>
          <a:p>
            <a:r>
              <a:rPr lang="en-GB" sz="2400" dirty="0">
                <a:solidFill>
                  <a:srgbClr val="FFFFFF"/>
                </a:solidFill>
              </a:rPr>
              <a:t>Written constitutions are normally difficult to change. Usually, special procedures are required beyond merely a majority vote in the states legislature (Parliament). </a:t>
            </a:r>
          </a:p>
          <a:p>
            <a:pPr marL="0" indent="0">
              <a:buNone/>
            </a:pPr>
            <a:endParaRPr lang="en-GB">
              <a:solidFill>
                <a:srgbClr val="FFFFFF"/>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51512625"/>
      </p:ext>
    </p:extLst>
  </p:cSld>
  <p:clrMapOvr>
    <a:masterClrMapping/>
  </p:clrMapOvr>
  <mc:AlternateContent xmlns:mc="http://schemas.openxmlformats.org/markup-compatibility/2006">
    <mc:Choice xmlns:p14="http://schemas.microsoft.com/office/powerpoint/2010/main" Requires="p14">
      <p:transition spd="slow" p14:dur="2000" advTm="128666"/>
    </mc:Choice>
    <mc:Fallback>
      <p:transition spd="slow" advTm="1286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62423CA5-E2E1-4789-B759-9906C1C940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Isosceles Triangle 12">
            <a:extLst>
              <a:ext uri="{FF2B5EF4-FFF2-40B4-BE49-F238E27FC236}">
                <a16:creationId xmlns:a16="http://schemas.microsoft.com/office/drawing/2014/main" xmlns=""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p:cNvSpPr>
            <a:spLocks noGrp="1"/>
          </p:cNvSpPr>
          <p:nvPr>
            <p:ph type="title"/>
          </p:nvPr>
        </p:nvSpPr>
        <p:spPr>
          <a:xfrm>
            <a:off x="673754" y="643467"/>
            <a:ext cx="4203045" cy="1375608"/>
          </a:xfrm>
        </p:spPr>
        <p:txBody>
          <a:bodyPr anchor="ctr">
            <a:normAutofit/>
          </a:bodyPr>
          <a:lstStyle/>
          <a:p>
            <a:r>
              <a:rPr lang="en-GB">
                <a:solidFill>
                  <a:schemeClr val="bg1"/>
                </a:solidFill>
              </a:rPr>
              <a:t>UNWRITTEN CONSTITUTIONS</a:t>
            </a:r>
          </a:p>
        </p:txBody>
      </p:sp>
      <p:sp>
        <p:nvSpPr>
          <p:cNvPr id="3" name="Content Placeholder 2"/>
          <p:cNvSpPr>
            <a:spLocks noGrp="1"/>
          </p:cNvSpPr>
          <p:nvPr>
            <p:ph idx="1"/>
          </p:nvPr>
        </p:nvSpPr>
        <p:spPr>
          <a:xfrm>
            <a:off x="673754" y="2160590"/>
            <a:ext cx="3973943" cy="3440110"/>
          </a:xfrm>
        </p:spPr>
        <p:txBody>
          <a:bodyPr vert="horz" lIns="91440" tIns="45720" rIns="91440" bIns="45720" rtlCol="0" anchor="t">
            <a:normAutofit/>
          </a:bodyPr>
          <a:lstStyle/>
          <a:p>
            <a:r>
              <a:rPr lang="en-GB" sz="2400" dirty="0">
                <a:solidFill>
                  <a:schemeClr val="bg1"/>
                </a:solidFill>
              </a:rPr>
              <a:t>UK constitution is not made up of one single document but instead is derived from a series of historical documents.</a:t>
            </a:r>
          </a:p>
        </p:txBody>
      </p:sp>
      <p:pic>
        <p:nvPicPr>
          <p:cNvPr id="4" name="8g_yZ97iFAo"/>
          <p:cNvPicPr>
            <a:picLocks noRot="1" noChangeAspect="1"/>
          </p:cNvPicPr>
          <p:nvPr>
            <a:videoFile r:link="rId1"/>
          </p:nvPr>
        </p:nvPicPr>
        <p:blipFill>
          <a:blip r:embed="rId6"/>
          <a:stretch>
            <a:fillRect/>
          </a:stretch>
        </p:blipFill>
        <p:spPr>
          <a:xfrm>
            <a:off x="6096001" y="1350155"/>
            <a:ext cx="5129124" cy="4001400"/>
          </a:xfrm>
          <a:prstGeom prst="rect">
            <a:avLst/>
          </a:prstGeom>
        </p:spPr>
      </p:pic>
      <p:sp>
        <p:nvSpPr>
          <p:cNvPr id="15" name="Isosceles Triangle 14">
            <a:extLst>
              <a:ext uri="{FF2B5EF4-FFF2-40B4-BE49-F238E27FC236}">
                <a16:creationId xmlns:a16="http://schemas.microsoft.com/office/drawing/2014/main" xmlns=""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17071300"/>
      </p:ext>
    </p:extLst>
  </p:cSld>
  <p:clrMapOvr>
    <a:masterClrMapping/>
  </p:clrMapOvr>
  <mc:AlternateContent xmlns:mc="http://schemas.openxmlformats.org/markup-compatibility/2006">
    <mc:Choice xmlns:p14="http://schemas.microsoft.com/office/powerpoint/2010/main" Requires="p14">
      <p:transition spd="slow" p14:dur="2000" advTm="48196"/>
    </mc:Choice>
    <mc:Fallback>
      <p:transition spd="slow" advTm="481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elements of the UK constitution</a:t>
            </a:r>
          </a:p>
        </p:txBody>
      </p:sp>
      <p:sp>
        <p:nvSpPr>
          <p:cNvPr id="3" name="Content Placeholder 2"/>
          <p:cNvSpPr>
            <a:spLocks noGrp="1"/>
          </p:cNvSpPr>
          <p:nvPr>
            <p:ph idx="1"/>
          </p:nvPr>
        </p:nvSpPr>
        <p:spPr>
          <a:xfrm>
            <a:off x="548544" y="1270000"/>
            <a:ext cx="8693417" cy="4700494"/>
          </a:xfrm>
        </p:spPr>
        <p:txBody>
          <a:bodyPr vert="horz" lIns="91440" tIns="45720" rIns="91440" bIns="45720" rtlCol="0" anchor="t">
            <a:normAutofit/>
          </a:bodyPr>
          <a:lstStyle/>
          <a:p>
            <a:pPr marL="0" indent="0">
              <a:buNone/>
            </a:pPr>
            <a:endParaRPr lang="en-GB" sz="2800" dirty="0"/>
          </a:p>
          <a:p>
            <a:pPr marL="0" indent="0">
              <a:buNone/>
            </a:pPr>
            <a:r>
              <a:rPr lang="en-GB" sz="2800" dirty="0">
                <a:solidFill>
                  <a:schemeClr val="accent1">
                    <a:lumMod val="75000"/>
                  </a:schemeClr>
                </a:solidFill>
              </a:rPr>
              <a:t>“Separation of powers” </a:t>
            </a:r>
            <a:r>
              <a:rPr lang="en-GB" sz="2800" dirty="0"/>
              <a:t>identifies 3 basic elements to a constitution:</a:t>
            </a:r>
          </a:p>
          <a:p>
            <a:pPr marL="0" indent="0">
              <a:buNone/>
            </a:pPr>
            <a:r>
              <a:rPr lang="en-GB" sz="2800" dirty="0"/>
              <a:t>- The executive (Government)</a:t>
            </a:r>
          </a:p>
          <a:p>
            <a:pPr marL="0" indent="0">
              <a:buNone/>
            </a:pPr>
            <a:r>
              <a:rPr lang="en-GB" sz="2800" dirty="0"/>
              <a:t>- The Judiciary (Judges)</a:t>
            </a:r>
          </a:p>
          <a:p>
            <a:pPr marL="0" indent="0">
              <a:buNone/>
            </a:pPr>
            <a:r>
              <a:rPr lang="en-GB" sz="2800" dirty="0"/>
              <a:t>-The legislature (Parliament)</a:t>
            </a:r>
          </a:p>
          <a:p>
            <a:pPr marL="0" indent="0">
              <a:buNone/>
            </a:pPr>
            <a:endParaRPr lang="en-GB" dirty="0"/>
          </a:p>
        </p:txBody>
      </p:sp>
      <p:sp>
        <p:nvSpPr>
          <p:cNvPr id="4" name="Rectangle 3"/>
          <p:cNvSpPr/>
          <p:nvPr/>
        </p:nvSpPr>
        <p:spPr>
          <a:xfrm>
            <a:off x="5218306" y="3283449"/>
            <a:ext cx="6832146" cy="31837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Oval 4"/>
          <p:cNvSpPr/>
          <p:nvPr/>
        </p:nvSpPr>
        <p:spPr>
          <a:xfrm>
            <a:off x="5787152" y="3624821"/>
            <a:ext cx="2707187" cy="251722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9659279" y="3956153"/>
            <a:ext cx="1918952" cy="185455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6438961" y="4629226"/>
            <a:ext cx="1378040" cy="1326524"/>
          </a:xfrm>
          <a:prstGeom prst="ellipse">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6448799" y="5124200"/>
            <a:ext cx="1438011" cy="338554"/>
          </a:xfrm>
          <a:prstGeom prst="rect">
            <a:avLst/>
          </a:prstGeom>
          <a:noFill/>
        </p:spPr>
        <p:txBody>
          <a:bodyPr wrap="square" rtlCol="0">
            <a:spAutoFit/>
          </a:bodyPr>
          <a:lstStyle/>
          <a:p>
            <a:r>
              <a:rPr lang="en-GB" sz="1600" b="1" dirty="0"/>
              <a:t>Government</a:t>
            </a:r>
          </a:p>
        </p:txBody>
      </p:sp>
      <p:sp>
        <p:nvSpPr>
          <p:cNvPr id="9" name="TextBox 8"/>
          <p:cNvSpPr txBox="1"/>
          <p:nvPr/>
        </p:nvSpPr>
        <p:spPr>
          <a:xfrm>
            <a:off x="6445584" y="3984982"/>
            <a:ext cx="1446565" cy="373308"/>
          </a:xfrm>
          <a:prstGeom prst="rect">
            <a:avLst/>
          </a:prstGeom>
          <a:noFill/>
        </p:spPr>
        <p:txBody>
          <a:bodyPr wrap="square" rtlCol="0">
            <a:spAutoFit/>
          </a:bodyPr>
          <a:lstStyle/>
          <a:p>
            <a:r>
              <a:rPr lang="en-GB" dirty="0"/>
              <a:t>Parliament</a:t>
            </a:r>
          </a:p>
        </p:txBody>
      </p:sp>
      <p:sp>
        <p:nvSpPr>
          <p:cNvPr id="10" name="TextBox 9"/>
          <p:cNvSpPr txBox="1"/>
          <p:nvPr/>
        </p:nvSpPr>
        <p:spPr>
          <a:xfrm>
            <a:off x="10009399" y="4698513"/>
            <a:ext cx="1468191" cy="369332"/>
          </a:xfrm>
          <a:prstGeom prst="rect">
            <a:avLst/>
          </a:prstGeom>
          <a:noFill/>
        </p:spPr>
        <p:txBody>
          <a:bodyPr wrap="square" rtlCol="0">
            <a:spAutoFit/>
          </a:bodyPr>
          <a:lstStyle/>
          <a:p>
            <a:r>
              <a:rPr lang="en-GB" dirty="0"/>
              <a:t>Judiciary</a:t>
            </a: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10281998"/>
      </p:ext>
    </p:extLst>
  </p:cSld>
  <p:clrMapOvr>
    <a:masterClrMapping/>
  </p:clrMapOvr>
  <mc:AlternateContent xmlns:mc="http://schemas.openxmlformats.org/markup-compatibility/2006">
    <mc:Choice xmlns:p14="http://schemas.microsoft.com/office/powerpoint/2010/main" Requires="p14">
      <p:transition spd="slow" p14:dur="2000" advTm="144408"/>
    </mc:Choice>
    <mc:Fallback>
      <p:transition spd="slow" advTm="144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A65AC7D1-EAA9-48F5-B509-60A7F50BF7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1" name="Rectangle 20">
            <a:extLst>
              <a:ext uri="{FF2B5EF4-FFF2-40B4-BE49-F238E27FC236}">
                <a16:creationId xmlns:a16="http://schemas.microsoft.com/office/drawing/2014/main" xmlns="" id="{D6320AF9-619A-4175-865B-5663E1AEF4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xmlns="" id="{063B6EC6-D752-4EE7-908B-F8F19E8C7F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xmlns="" id="{EFECD4E8-AD3E-4228-82A2-9461958EA94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xmlns="" id="{7E018740-5C2B-4A41-AC1A-7E68D1EC1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xmlns="" id="{166F75A4-C475-4941-8EE2-B80A06A2C1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xmlns="" id="{A032553A-72E8-4B0D-8405-FF9771C9AF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xmlns="" id="{765800AC-C3B9-498E-87BC-29FAE4C76B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xmlns="" id="{1F9D6ACB-2FF4-49F9-978A-E0D5327FC6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Freeform: Shape 36">
            <a:extLst>
              <a:ext uri="{FF2B5EF4-FFF2-40B4-BE49-F238E27FC236}">
                <a16:creationId xmlns:a16="http://schemas.microsoft.com/office/drawing/2014/main" xmlns="" id="{A5EC319D-0FEA-4B95-A3EA-01E35672C9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81723" y="609600"/>
            <a:ext cx="4512989" cy="2227730"/>
          </a:xfrm>
        </p:spPr>
        <p:txBody>
          <a:bodyPr anchor="ctr">
            <a:normAutofit/>
          </a:bodyPr>
          <a:lstStyle/>
          <a:p>
            <a:r>
              <a:rPr lang="en-GB">
                <a:solidFill>
                  <a:srgbClr val="FFFFFF"/>
                </a:solidFill>
              </a:rPr>
              <a:t>The legislature (Parliament) </a:t>
            </a:r>
            <a:br>
              <a:rPr lang="en-GB">
                <a:solidFill>
                  <a:srgbClr val="FFFFFF"/>
                </a:solidFill>
              </a:rPr>
            </a:br>
            <a:endParaRPr lang="en-GB">
              <a:solidFill>
                <a:srgbClr val="FFFFFF"/>
              </a:solidFill>
            </a:endParaRPr>
          </a:p>
        </p:txBody>
      </p:sp>
      <p:pic>
        <p:nvPicPr>
          <p:cNvPr id="4" name="Picture 4" descr="A large clock tower towering over the city of london&#10;&#10;Description automatically generated">
            <a:extLst>
              <a:ext uri="{FF2B5EF4-FFF2-40B4-BE49-F238E27FC236}">
                <a16:creationId xmlns:a16="http://schemas.microsoft.com/office/drawing/2014/main" xmlns="" id="{A3CE635B-15B3-4559-97A2-ECDAE5B1657B}"/>
              </a:ext>
            </a:extLst>
          </p:cNvPr>
          <p:cNvPicPr>
            <a:picLocks noChangeAspect="1"/>
          </p:cNvPicPr>
          <p:nvPr/>
        </p:nvPicPr>
        <p:blipFill>
          <a:blip r:embed="rId5"/>
          <a:stretch>
            <a:fillRect/>
          </a:stretch>
        </p:blipFill>
        <p:spPr>
          <a:xfrm>
            <a:off x="757251" y="2190196"/>
            <a:ext cx="3856774" cy="2566507"/>
          </a:xfrm>
          <a:prstGeom prst="rect">
            <a:avLst/>
          </a:prstGeom>
        </p:spPr>
      </p:pic>
      <p:sp>
        <p:nvSpPr>
          <p:cNvPr id="3" name="Content Placeholder 2"/>
          <p:cNvSpPr>
            <a:spLocks noGrp="1"/>
          </p:cNvSpPr>
          <p:nvPr>
            <p:ph idx="1"/>
          </p:nvPr>
        </p:nvSpPr>
        <p:spPr>
          <a:xfrm>
            <a:off x="6649763" y="2578537"/>
            <a:ext cx="5116837" cy="3591107"/>
          </a:xfrm>
        </p:spPr>
        <p:txBody>
          <a:bodyPr vert="horz" lIns="91440" tIns="45720" rIns="91440" bIns="45720" rtlCol="0" anchor="t">
            <a:noAutofit/>
          </a:bodyPr>
          <a:lstStyle/>
          <a:p>
            <a:r>
              <a:rPr lang="en-GB" sz="2400" dirty="0">
                <a:solidFill>
                  <a:srgbClr val="FFFFFF"/>
                </a:solidFill>
              </a:rPr>
              <a:t> Key function: TO MAKE LAWS</a:t>
            </a:r>
          </a:p>
          <a:p>
            <a:r>
              <a:rPr lang="en-GB" sz="2400" dirty="0">
                <a:solidFill>
                  <a:srgbClr val="FFFFFF"/>
                </a:solidFill>
              </a:rPr>
              <a:t>The UK parliament makes laws which affect all four countries in the UK</a:t>
            </a:r>
          </a:p>
          <a:p>
            <a:r>
              <a:rPr lang="en-GB" sz="2400" dirty="0">
                <a:solidFill>
                  <a:srgbClr val="FFFFFF"/>
                </a:solidFill>
              </a:rPr>
              <a:t>The UK Parliament consists of:</a:t>
            </a:r>
          </a:p>
          <a:p>
            <a:pPr marL="0" indent="0">
              <a:buNone/>
            </a:pPr>
            <a:r>
              <a:rPr lang="en-GB" sz="2400" dirty="0">
                <a:solidFill>
                  <a:srgbClr val="FFFFFF"/>
                </a:solidFill>
              </a:rPr>
              <a:t>- The House of Commons</a:t>
            </a:r>
          </a:p>
          <a:p>
            <a:pPr marL="0" indent="0">
              <a:buNone/>
            </a:pPr>
            <a:r>
              <a:rPr lang="en-GB" sz="2400" dirty="0">
                <a:solidFill>
                  <a:srgbClr val="FFFFFF"/>
                </a:solidFill>
              </a:rPr>
              <a:t>- The House of Lords</a:t>
            </a:r>
          </a:p>
          <a:p>
            <a:pPr marL="0" indent="0">
              <a:buNone/>
            </a:pPr>
            <a:r>
              <a:rPr lang="en-GB" sz="2400" dirty="0">
                <a:solidFill>
                  <a:srgbClr val="FFFFFF"/>
                </a:solidFill>
              </a:rPr>
              <a:t>- Head of State: Queen Elizabeth</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19690078"/>
      </p:ext>
    </p:extLst>
  </p:cSld>
  <p:clrMapOvr>
    <a:masterClrMapping/>
  </p:clrMapOvr>
  <mc:AlternateContent xmlns:mc="http://schemas.openxmlformats.org/markup-compatibility/2006">
    <mc:Choice xmlns:p14="http://schemas.microsoft.com/office/powerpoint/2010/main" Requires="p14">
      <p:transition spd="slow" p14:dur="2000" advTm="79675"/>
    </mc:Choice>
    <mc:Fallback>
      <p:transition spd="slow" advTm="79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xmlns="" id="{0B5F7E3B-C5F1-40E0-A491-558BAFBC112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The House of Commons</a:t>
            </a:r>
          </a:p>
        </p:txBody>
      </p:sp>
      <p:sp>
        <p:nvSpPr>
          <p:cNvPr id="3" name="Content Placeholder 2"/>
          <p:cNvSpPr>
            <a:spLocks noGrp="1"/>
          </p:cNvSpPr>
          <p:nvPr>
            <p:ph idx="1"/>
          </p:nvPr>
        </p:nvSpPr>
        <p:spPr>
          <a:xfrm>
            <a:off x="4654295" y="816638"/>
            <a:ext cx="4619706" cy="5224724"/>
          </a:xfrm>
        </p:spPr>
        <p:txBody>
          <a:bodyPr vert="horz" lIns="91440" tIns="45720" rIns="91440" bIns="45720" rtlCol="0" anchor="ctr">
            <a:normAutofit/>
          </a:bodyPr>
          <a:lstStyle/>
          <a:p>
            <a:pPr marL="0" indent="0">
              <a:buNone/>
            </a:pPr>
            <a:r>
              <a:rPr lang="en-GB" sz="3200" dirty="0">
                <a:ea typeface="+mn-lt"/>
                <a:cs typeface="+mn-lt"/>
              </a:rPr>
              <a:t>You can find more information about what happens in the House of Commons by accessing the following link:</a:t>
            </a:r>
          </a:p>
          <a:p>
            <a:pPr marL="0" indent="0">
              <a:buNone/>
            </a:pPr>
            <a:endParaRPr lang="en-GB" sz="3200" dirty="0">
              <a:ea typeface="+mn-lt"/>
              <a:cs typeface="+mn-lt"/>
            </a:endParaRPr>
          </a:p>
          <a:p>
            <a:pPr marL="0" indent="0">
              <a:buNone/>
            </a:pPr>
            <a:r>
              <a:rPr lang="en-GB" sz="3200" dirty="0">
                <a:ea typeface="+mn-lt"/>
                <a:cs typeface="+mn-lt"/>
                <a:hlinkClick r:id="rId5"/>
              </a:rPr>
              <a:t>https://www.parliament.uk/business/commons/</a:t>
            </a:r>
            <a:endParaRPr lang="en-GB" sz="3200" dirty="0"/>
          </a:p>
          <a:p>
            <a:pPr marL="0" indent="0">
              <a:buNone/>
            </a:pPr>
            <a:endParaRPr lang="en-GB"/>
          </a:p>
          <a:p>
            <a:pPr marL="0" indent="0">
              <a:buNone/>
            </a:pPr>
            <a:endParaRPr lang="en-GB"/>
          </a:p>
          <a:p>
            <a:pPr marL="0" indent="0">
              <a:buNone/>
            </a:pPr>
            <a:endParaRPr lang="en-GB"/>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82596222"/>
      </p:ext>
    </p:extLst>
  </p:cSld>
  <p:clrMapOvr>
    <a:masterClrMapping/>
  </p:clrMapOvr>
  <mc:AlternateContent xmlns:mc="http://schemas.openxmlformats.org/markup-compatibility/2006">
    <mc:Choice xmlns:p14="http://schemas.microsoft.com/office/powerpoint/2010/main" Requires="p14">
      <p:transition spd="slow" p14:dur="2000" advTm="48432"/>
    </mc:Choice>
    <mc:Fallback>
      <p:transition spd="slow" advTm="484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xmlns="" id="{0B5F7E3B-C5F1-40E0-A491-558BAFBC112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The House of Lords</a:t>
            </a:r>
          </a:p>
        </p:txBody>
      </p:sp>
      <p:sp>
        <p:nvSpPr>
          <p:cNvPr id="3" name="Content Placeholder 2"/>
          <p:cNvSpPr>
            <a:spLocks noGrp="1"/>
          </p:cNvSpPr>
          <p:nvPr>
            <p:ph idx="1"/>
          </p:nvPr>
        </p:nvSpPr>
        <p:spPr>
          <a:xfrm>
            <a:off x="4654295" y="816638"/>
            <a:ext cx="5640498" cy="5224724"/>
          </a:xfrm>
        </p:spPr>
        <p:txBody>
          <a:bodyPr vert="horz" lIns="91440" tIns="45720" rIns="91440" bIns="45720" rtlCol="0" anchor="ctr">
            <a:noAutofit/>
          </a:bodyPr>
          <a:lstStyle/>
          <a:p>
            <a:r>
              <a:rPr lang="en-GB" sz="2800" dirty="0"/>
              <a:t>Has approximately 760 “peers” (members)</a:t>
            </a:r>
          </a:p>
          <a:p>
            <a:r>
              <a:rPr lang="en-GB" sz="2800" dirty="0"/>
              <a:t>“Life Peers”- appointed for life formally by the Queen on the recommendation of the prime minister or other party leaders</a:t>
            </a:r>
          </a:p>
          <a:p>
            <a:r>
              <a:rPr lang="en-GB" sz="2800" dirty="0"/>
              <a:t>Independent House of Lords Appointment Commission</a:t>
            </a:r>
          </a:p>
          <a:p>
            <a:r>
              <a:rPr lang="en-GB" sz="2800" dirty="0"/>
              <a:t>75 “hereditary peers”</a:t>
            </a:r>
          </a:p>
          <a:p>
            <a:r>
              <a:rPr lang="en-GB" sz="2800" dirty="0"/>
              <a:t>26 Senior Bishops of the Church of England</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29240038"/>
      </p:ext>
    </p:extLst>
  </p:cSld>
  <p:clrMapOvr>
    <a:masterClrMapping/>
  </p:clrMapOvr>
  <mc:AlternateContent xmlns:mc="http://schemas.openxmlformats.org/markup-compatibility/2006">
    <mc:Choice xmlns:p14="http://schemas.microsoft.com/office/powerpoint/2010/main" Requires="p14">
      <p:transition spd="slow" p14:dur="2000" advTm="44191"/>
    </mc:Choice>
    <mc:Fallback>
      <p:transition spd="slow" advTm="44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5"/>
          <a:srcRect l="20663" r="14359"/>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title"/>
          </p:nvPr>
        </p:nvSpPr>
        <p:spPr>
          <a:xfrm>
            <a:off x="677333" y="609600"/>
            <a:ext cx="3851123" cy="1320800"/>
          </a:xfrm>
        </p:spPr>
        <p:txBody>
          <a:bodyPr>
            <a:normAutofit/>
          </a:bodyPr>
          <a:lstStyle/>
          <a:p>
            <a:pPr>
              <a:lnSpc>
                <a:spcPct val="90000"/>
              </a:lnSpc>
            </a:pPr>
            <a:r>
              <a:rPr lang="en-GB" sz="2800"/>
              <a:t>RECENT DISCUSSION IN THE HOUSE OF LORDS INCLUDES:</a:t>
            </a:r>
          </a:p>
        </p:txBody>
      </p:sp>
      <p:sp>
        <p:nvSpPr>
          <p:cNvPr id="3" name="Content Placeholder 2"/>
          <p:cNvSpPr>
            <a:spLocks noGrp="1"/>
          </p:cNvSpPr>
          <p:nvPr>
            <p:ph idx="1"/>
          </p:nvPr>
        </p:nvSpPr>
        <p:spPr>
          <a:xfrm>
            <a:off x="677334" y="2160589"/>
            <a:ext cx="3851122" cy="3880773"/>
          </a:xfrm>
        </p:spPr>
        <p:txBody>
          <a:bodyPr vert="horz" lIns="91440" tIns="45720" rIns="91440" bIns="45720" rtlCol="0" anchor="t">
            <a:noAutofit/>
          </a:bodyPr>
          <a:lstStyle/>
          <a:p>
            <a:r>
              <a:rPr lang="en-GB" sz="2400" dirty="0"/>
              <a:t>11th September 2020: Lords examine immigration Bill</a:t>
            </a:r>
          </a:p>
          <a:p>
            <a:endParaRPr lang="en-GB" sz="2400" dirty="0"/>
          </a:p>
          <a:p>
            <a:r>
              <a:rPr lang="en-GB" sz="2400" dirty="0"/>
              <a:t>Wednesday 9th September: BAME people’s access to public services during lockdown: Committee explores challenges</a:t>
            </a:r>
          </a:p>
          <a:p>
            <a:endParaRPr lang="en-GB"/>
          </a:p>
        </p:txBody>
      </p:sp>
      <p:cxnSp>
        <p:nvCxnSpPr>
          <p:cNvPr id="9" name="Straight Connector 8">
            <a:extLst>
              <a:ext uri="{FF2B5EF4-FFF2-40B4-BE49-F238E27FC236}">
                <a16:creationId xmlns:a16="http://schemas.microsoft.com/office/drawing/2014/main" xmlns="" id="{64FA5DFF-7FE6-4855-84E6-DFA78EE978B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xmlns="" id="{2AFD8CBA-54A3-4363-991B-B9C631BBFA7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xmlns="" id="{3F088236-D655-4F88-B238-E167623580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xmlns="" id="{3DAC0C92-199E-475C-9390-119A9B0272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xmlns="" id="{C4CFB339-0ED8-4FE2-9EF1-6D1375B849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xmlns="" id="{31896C80-2069-4431-9C19-83B9137344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xmlns="" id="{BF120A21-0841-4823-B0C4-28AEBCEF9B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xmlns="" id="{DBB05BAE-BBD3-4289-899F-A6851503C6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xmlns="" id="{9874D11C-36F5-4BBE-A490-019A54E953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32099379"/>
      </p:ext>
    </p:extLst>
  </p:cSld>
  <p:clrMapOvr>
    <a:masterClrMapping/>
  </p:clrMapOvr>
  <mc:AlternateContent xmlns:mc="http://schemas.openxmlformats.org/markup-compatibility/2006">
    <mc:Choice xmlns:p14="http://schemas.microsoft.com/office/powerpoint/2010/main" Requires="p14">
      <p:transition spd="slow" p14:dur="2000" advTm="79090"/>
    </mc:Choice>
    <mc:Fallback>
      <p:transition spd="slow" advTm="79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62423CA5-E2E1-4789-B759-9906C1C940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Isosceles Triangle 12">
            <a:extLst>
              <a:ext uri="{FF2B5EF4-FFF2-40B4-BE49-F238E27FC236}">
                <a16:creationId xmlns:a16="http://schemas.microsoft.com/office/drawing/2014/main" xmlns=""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p:cNvSpPr>
            <a:spLocks noGrp="1"/>
          </p:cNvSpPr>
          <p:nvPr>
            <p:ph type="title"/>
          </p:nvPr>
        </p:nvSpPr>
        <p:spPr>
          <a:xfrm>
            <a:off x="673754" y="643467"/>
            <a:ext cx="4203045" cy="1375608"/>
          </a:xfrm>
        </p:spPr>
        <p:txBody>
          <a:bodyPr anchor="ctr">
            <a:normAutofit/>
          </a:bodyPr>
          <a:lstStyle/>
          <a:p>
            <a:r>
              <a:rPr lang="en-GB">
                <a:solidFill>
                  <a:schemeClr val="bg1"/>
                </a:solidFill>
              </a:rPr>
              <a:t>THE EXECUTIVE (Government)</a:t>
            </a:r>
          </a:p>
        </p:txBody>
      </p:sp>
      <p:sp>
        <p:nvSpPr>
          <p:cNvPr id="3" name="Content Placeholder 2"/>
          <p:cNvSpPr>
            <a:spLocks noGrp="1"/>
          </p:cNvSpPr>
          <p:nvPr>
            <p:ph idx="1"/>
          </p:nvPr>
        </p:nvSpPr>
        <p:spPr>
          <a:xfrm>
            <a:off x="41150" y="2232477"/>
            <a:ext cx="4592169" cy="4273996"/>
          </a:xfrm>
        </p:spPr>
        <p:txBody>
          <a:bodyPr vert="horz" lIns="91440" tIns="45720" rIns="91440" bIns="45720" rtlCol="0" anchor="t">
            <a:normAutofit/>
          </a:bodyPr>
          <a:lstStyle/>
          <a:p>
            <a:pPr>
              <a:lnSpc>
                <a:spcPct val="90000"/>
              </a:lnSpc>
            </a:pPr>
            <a:r>
              <a:rPr lang="en-GB" sz="2000" dirty="0">
                <a:solidFill>
                  <a:schemeClr val="bg1"/>
                </a:solidFill>
              </a:rPr>
              <a:t>Role: to govern the country</a:t>
            </a:r>
          </a:p>
          <a:p>
            <a:pPr>
              <a:lnSpc>
                <a:spcPct val="90000"/>
              </a:lnSpc>
            </a:pPr>
            <a:r>
              <a:rPr lang="en-GB" sz="2000" dirty="0">
                <a:solidFill>
                  <a:schemeClr val="bg1"/>
                </a:solidFill>
              </a:rPr>
              <a:t>The Queen asks the leader of the political party who has won the most seats in the general election to form a government.</a:t>
            </a:r>
          </a:p>
          <a:p>
            <a:pPr>
              <a:lnSpc>
                <a:spcPct val="90000"/>
              </a:lnSpc>
            </a:pPr>
            <a:r>
              <a:rPr lang="en-GB" sz="2000" dirty="0">
                <a:solidFill>
                  <a:schemeClr val="bg1"/>
                </a:solidFill>
              </a:rPr>
              <a:t>Party must have an absolute majority of seats (at least 326), if not a coalition government will form</a:t>
            </a:r>
          </a:p>
          <a:p>
            <a:pPr>
              <a:lnSpc>
                <a:spcPct val="90000"/>
              </a:lnSpc>
            </a:pPr>
            <a:r>
              <a:rPr lang="en-GB" sz="2000" dirty="0">
                <a:solidFill>
                  <a:schemeClr val="bg1"/>
                </a:solidFill>
              </a:rPr>
              <a:t>Secretaries of state are assisted by Ministers of State, Parliamentary Secretaries and Whips (government business managers)</a:t>
            </a:r>
          </a:p>
          <a:p>
            <a:pPr marL="0" indent="0">
              <a:lnSpc>
                <a:spcPct val="90000"/>
              </a:lnSpc>
              <a:buNone/>
            </a:pPr>
            <a:endParaRPr lang="en-GB" sz="1500">
              <a:solidFill>
                <a:schemeClr val="bg1"/>
              </a:solidFill>
            </a:endParaRPr>
          </a:p>
        </p:txBody>
      </p:sp>
      <p:pic>
        <p:nvPicPr>
          <p:cNvPr id="4" name="Picture 4" descr="A picture containing drawing&#10;&#10;Description automatically generated">
            <a:extLst>
              <a:ext uri="{FF2B5EF4-FFF2-40B4-BE49-F238E27FC236}">
                <a16:creationId xmlns:a16="http://schemas.microsoft.com/office/drawing/2014/main" xmlns="" id="{EA9527FA-7AD6-41D8-9283-CFA22118E2B9}"/>
              </a:ext>
            </a:extLst>
          </p:cNvPr>
          <p:cNvPicPr>
            <a:picLocks noChangeAspect="1"/>
          </p:cNvPicPr>
          <p:nvPr/>
        </p:nvPicPr>
        <p:blipFill>
          <a:blip r:embed="rId5"/>
          <a:stretch>
            <a:fillRect/>
          </a:stretch>
        </p:blipFill>
        <p:spPr>
          <a:xfrm>
            <a:off x="6096001" y="2070500"/>
            <a:ext cx="5143500" cy="2704485"/>
          </a:xfrm>
          <a:prstGeom prst="rect">
            <a:avLst/>
          </a:prstGeom>
        </p:spPr>
      </p:pic>
      <p:sp>
        <p:nvSpPr>
          <p:cNvPr id="15" name="Isosceles Triangle 14">
            <a:extLst>
              <a:ext uri="{FF2B5EF4-FFF2-40B4-BE49-F238E27FC236}">
                <a16:creationId xmlns:a16="http://schemas.microsoft.com/office/drawing/2014/main" xmlns=""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17712481"/>
      </p:ext>
    </p:extLst>
  </p:cSld>
  <p:clrMapOvr>
    <a:masterClrMapping/>
  </p:clrMapOvr>
  <mc:AlternateContent xmlns:mc="http://schemas.openxmlformats.org/markup-compatibility/2006">
    <mc:Choice xmlns:p14="http://schemas.microsoft.com/office/powerpoint/2010/main" Requires="p14">
      <p:transition spd="slow" p14:dur="2000" advTm="86556"/>
    </mc:Choice>
    <mc:Fallback>
      <p:transition spd="slow" advTm="865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86047" y="609600"/>
            <a:ext cx="6487955" cy="1320800"/>
          </a:xfrm>
        </p:spPr>
        <p:txBody>
          <a:bodyPr>
            <a:normAutofit/>
          </a:bodyPr>
          <a:lstStyle/>
          <a:p>
            <a:r>
              <a:rPr lang="en-GB" dirty="0"/>
              <a:t>THE JUDICIARY (judges)</a:t>
            </a:r>
          </a:p>
        </p:txBody>
      </p:sp>
      <p:pic>
        <p:nvPicPr>
          <p:cNvPr id="4" name="Picture 4" descr="A person looking at the camera&#10;&#10;Description automatically generated">
            <a:extLst>
              <a:ext uri="{FF2B5EF4-FFF2-40B4-BE49-F238E27FC236}">
                <a16:creationId xmlns:a16="http://schemas.microsoft.com/office/drawing/2014/main" xmlns="" id="{4F9A99DD-9073-4D58-969F-A79768CDD7E8}"/>
              </a:ext>
            </a:extLst>
          </p:cNvPr>
          <p:cNvPicPr>
            <a:picLocks noChangeAspect="1"/>
          </p:cNvPicPr>
          <p:nvPr/>
        </p:nvPicPr>
        <p:blipFill rotWithShape="1">
          <a:blip r:embed="rId5">
            <a:duotone>
              <a:prstClr val="black"/>
              <a:schemeClr val="tx2">
                <a:tint val="45000"/>
                <a:satMod val="400000"/>
              </a:schemeClr>
            </a:duotone>
          </a:blip>
          <a:srcRect l="23335" r="26061" b="-1"/>
          <a:stretch/>
        </p:blipFill>
        <p:spPr>
          <a:xfrm>
            <a:off x="20" y="10"/>
            <a:ext cx="2734036" cy="6876278"/>
          </a:xfrm>
          <a:custGeom>
            <a:avLst/>
            <a:gdLst/>
            <a:ahLst/>
            <a:cxnLst/>
            <a:rect l="l" t="t" r="r" b="b"/>
            <a:pathLst>
              <a:path w="2734056" h="6858000">
                <a:moveTo>
                  <a:pt x="0" y="0"/>
                </a:moveTo>
                <a:lnTo>
                  <a:pt x="1674254" y="0"/>
                </a:lnTo>
                <a:lnTo>
                  <a:pt x="2734056" y="6850199"/>
                </a:lnTo>
                <a:lnTo>
                  <a:pt x="2734056" y="6858000"/>
                </a:lnTo>
                <a:lnTo>
                  <a:pt x="842596" y="6858000"/>
                </a:lnTo>
                <a:lnTo>
                  <a:pt x="0" y="1191846"/>
                </a:lnTo>
                <a:close/>
              </a:path>
            </a:pathLst>
          </a:custGeom>
        </p:spPr>
      </p:pic>
      <p:sp>
        <p:nvSpPr>
          <p:cNvPr id="9" name="Isosceles Triangle 8">
            <a:extLst>
              <a:ext uri="{FF2B5EF4-FFF2-40B4-BE49-F238E27FC236}">
                <a16:creationId xmlns:a16="http://schemas.microsoft.com/office/drawing/2014/main" xmlns="" id="{518E5A25-92C5-4F27-8E26-0AAAB0CDC8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1191846"/>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2901066" y="1441721"/>
            <a:ext cx="7436860" cy="3880773"/>
          </a:xfrm>
        </p:spPr>
        <p:txBody>
          <a:bodyPr vert="horz" lIns="91440" tIns="45720" rIns="91440" bIns="45720" rtlCol="0" anchor="t">
            <a:noAutofit/>
          </a:bodyPr>
          <a:lstStyle/>
          <a:p>
            <a:r>
              <a:rPr lang="en-GB" sz="2800" dirty="0"/>
              <a:t>Role: to </a:t>
            </a:r>
            <a:r>
              <a:rPr lang="en-GB" sz="2800" b="1" dirty="0"/>
              <a:t>apply</a:t>
            </a:r>
            <a:r>
              <a:rPr lang="en-GB" sz="2800" dirty="0"/>
              <a:t> the law to decide the cases brought before them in their courts.</a:t>
            </a:r>
          </a:p>
          <a:p>
            <a:r>
              <a:rPr lang="en-GB" sz="2800" dirty="0"/>
              <a:t> </a:t>
            </a:r>
            <a:r>
              <a:rPr lang="en-GB" sz="2800" b="1" dirty="0"/>
              <a:t>JUDICIAL INDEPENDENCE</a:t>
            </a:r>
          </a:p>
          <a:p>
            <a:r>
              <a:rPr lang="en-GB" sz="2800" dirty="0"/>
              <a:t>As well as deciding which of the parties to an individual case wins, judges use their </a:t>
            </a:r>
            <a:r>
              <a:rPr lang="en-GB" sz="2800" b="1" dirty="0"/>
              <a:t>judgements</a:t>
            </a:r>
            <a:r>
              <a:rPr lang="en-GB" sz="2800" dirty="0"/>
              <a:t> to describe and develop the underlying law.</a:t>
            </a:r>
          </a:p>
          <a:p>
            <a:r>
              <a:rPr lang="en-GB" sz="2800" b="1" dirty="0"/>
              <a:t>JUDICIAL PRECEDENT</a:t>
            </a:r>
          </a:p>
          <a:p>
            <a:r>
              <a:rPr lang="en-GB" sz="2800" b="1" dirty="0"/>
              <a:t> JUDICIAL REVIEW</a:t>
            </a:r>
          </a:p>
        </p:txBody>
      </p:sp>
      <p:sp>
        <p:nvSpPr>
          <p:cNvPr id="5" name="TextBox 4">
            <a:extLst>
              <a:ext uri="{FF2B5EF4-FFF2-40B4-BE49-F238E27FC236}">
                <a16:creationId xmlns:a16="http://schemas.microsoft.com/office/drawing/2014/main" xmlns="" id="{28E4C2DC-9A52-4380-A827-5E904B40573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51998492"/>
      </p:ext>
    </p:extLst>
  </p:cSld>
  <p:clrMapOvr>
    <a:masterClrMapping/>
  </p:clrMapOvr>
  <mc:AlternateContent xmlns:mc="http://schemas.openxmlformats.org/markup-compatibility/2006">
    <mc:Choice xmlns:p14="http://schemas.microsoft.com/office/powerpoint/2010/main" Requires="p14">
      <p:transition spd="slow" p14:dur="2000" advTm="75146"/>
    </mc:Choice>
    <mc:Fallback>
      <p:transition spd="slow" advTm="75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is power exercised in Wales?</a:t>
            </a:r>
          </a:p>
        </p:txBody>
      </p:sp>
      <p:sp>
        <p:nvSpPr>
          <p:cNvPr id="3" name="Content Placeholder 2"/>
          <p:cNvSpPr>
            <a:spLocks noGrp="1"/>
          </p:cNvSpPr>
          <p:nvPr>
            <p:ph idx="1"/>
          </p:nvPr>
        </p:nvSpPr>
        <p:spPr>
          <a:xfrm>
            <a:off x="3151593" y="2266950"/>
            <a:ext cx="8596668" cy="3880773"/>
          </a:xfrm>
        </p:spPr>
        <p:txBody>
          <a:bodyPr>
            <a:normAutofit/>
          </a:bodyPr>
          <a:lstStyle/>
          <a:p>
            <a:pPr marL="0" indent="0">
              <a:buNone/>
            </a:pPr>
            <a:r>
              <a:rPr lang="en-GB" sz="3200" dirty="0"/>
              <a:t>European Union – All member states</a:t>
            </a:r>
          </a:p>
          <a:p>
            <a:pPr marL="0" indent="0">
              <a:buNone/>
            </a:pPr>
            <a:endParaRPr lang="en-GB" sz="3200" dirty="0"/>
          </a:p>
          <a:p>
            <a:pPr marL="0" indent="0">
              <a:buNone/>
            </a:pPr>
            <a:r>
              <a:rPr lang="en-GB" sz="3200" dirty="0"/>
              <a:t>UK Parliament – England and Wales</a:t>
            </a:r>
          </a:p>
          <a:p>
            <a:pPr marL="0" indent="0">
              <a:buNone/>
            </a:pPr>
            <a:endParaRPr lang="en-GB" sz="3200" dirty="0"/>
          </a:p>
          <a:p>
            <a:pPr marL="0" indent="0">
              <a:buNone/>
            </a:pPr>
            <a:r>
              <a:rPr lang="en-GB" sz="3200" dirty="0"/>
              <a:t>The National Assembly – Generally only laws that relate to Wales</a:t>
            </a:r>
          </a:p>
        </p:txBody>
      </p:sp>
      <p:pic>
        <p:nvPicPr>
          <p:cNvPr id="4" name="Picture 3"/>
          <p:cNvPicPr>
            <a:picLocks noChangeAspect="1"/>
          </p:cNvPicPr>
          <p:nvPr/>
        </p:nvPicPr>
        <p:blipFill>
          <a:blip r:embed="rId5"/>
          <a:stretch>
            <a:fillRect/>
          </a:stretch>
        </p:blipFill>
        <p:spPr>
          <a:xfrm>
            <a:off x="9274002" y="0"/>
            <a:ext cx="2762250" cy="1657350"/>
          </a:xfrm>
          <a:prstGeom prst="rect">
            <a:avLst/>
          </a:prstGeom>
        </p:spPr>
      </p:pic>
      <p:pic>
        <p:nvPicPr>
          <p:cNvPr id="5" name="Picture 4"/>
          <p:cNvPicPr>
            <a:picLocks noChangeAspect="1"/>
          </p:cNvPicPr>
          <p:nvPr/>
        </p:nvPicPr>
        <p:blipFill>
          <a:blip r:embed="rId6"/>
          <a:stretch>
            <a:fillRect/>
          </a:stretch>
        </p:blipFill>
        <p:spPr>
          <a:xfrm>
            <a:off x="519113" y="1657351"/>
            <a:ext cx="1847570" cy="1229474"/>
          </a:xfrm>
          <a:prstGeom prst="rect">
            <a:avLst/>
          </a:prstGeom>
        </p:spPr>
      </p:pic>
      <p:pic>
        <p:nvPicPr>
          <p:cNvPr id="6" name="Picture 5"/>
          <p:cNvPicPr>
            <a:picLocks noChangeAspect="1"/>
          </p:cNvPicPr>
          <p:nvPr/>
        </p:nvPicPr>
        <p:blipFill>
          <a:blip r:embed="rId7"/>
          <a:stretch>
            <a:fillRect/>
          </a:stretch>
        </p:blipFill>
        <p:spPr>
          <a:xfrm>
            <a:off x="519113" y="2978151"/>
            <a:ext cx="2314300" cy="1540061"/>
          </a:xfrm>
          <a:prstGeom prst="rect">
            <a:avLst/>
          </a:prstGeom>
        </p:spPr>
      </p:pic>
      <p:pic>
        <p:nvPicPr>
          <p:cNvPr id="7" name="Picture 6"/>
          <p:cNvPicPr>
            <a:picLocks noChangeAspect="1"/>
          </p:cNvPicPr>
          <p:nvPr/>
        </p:nvPicPr>
        <p:blipFill>
          <a:blip r:embed="rId8"/>
          <a:stretch>
            <a:fillRect/>
          </a:stretch>
        </p:blipFill>
        <p:spPr>
          <a:xfrm>
            <a:off x="373128" y="4800292"/>
            <a:ext cx="2460285" cy="1637208"/>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67522110"/>
      </p:ext>
    </p:extLst>
  </p:cSld>
  <p:clrMapOvr>
    <a:masterClrMapping/>
  </p:clrMapOvr>
  <mc:AlternateContent xmlns:mc="http://schemas.openxmlformats.org/markup-compatibility/2006">
    <mc:Choice xmlns:p14="http://schemas.microsoft.com/office/powerpoint/2010/main" Requires="p14">
      <p:transition spd="slow" p14:dur="2000" advTm="121020"/>
    </mc:Choice>
    <mc:Fallback>
      <p:transition spd="slow" advTm="121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A65AC7D1-EAA9-48F5-B509-60A7F50BF7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xmlns="" id="{D6320AF9-619A-4175-865B-5663E1AEF4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xmlns="" id="{063B6EC6-D752-4EE7-908B-F8F19E8C7F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xmlns="" id="{EFECD4E8-AD3E-4228-82A2-9461958EA94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xmlns="" id="{7E018740-5C2B-4A41-AC1A-7E68D1EC1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xmlns="" id="{166F75A4-C475-4941-8EE2-B80A06A2C1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xmlns="" id="{A032553A-72E8-4B0D-8405-FF9771C9AF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xmlns="" id="{765800AC-C3B9-498E-87BC-29FAE4C76B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xmlns="" id="{1F9D6ACB-2FF4-49F9-978A-E0D5327FC6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xmlns="" id="{A5EC319D-0FEA-4B95-A3EA-01E35672C9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81723" y="609600"/>
            <a:ext cx="4512989" cy="2227730"/>
          </a:xfrm>
        </p:spPr>
        <p:txBody>
          <a:bodyPr anchor="ctr">
            <a:normAutofit/>
          </a:bodyPr>
          <a:lstStyle/>
          <a:p>
            <a:r>
              <a:rPr lang="en-GB">
                <a:solidFill>
                  <a:srgbClr val="FFFFFF"/>
                </a:solidFill>
              </a:rPr>
              <a:t> How laws are made for Wales</a:t>
            </a:r>
          </a:p>
        </p:txBody>
      </p:sp>
      <p:pic>
        <p:nvPicPr>
          <p:cNvPr id="4" name="Picture 3"/>
          <p:cNvPicPr>
            <a:picLocks noChangeAspect="1"/>
          </p:cNvPicPr>
          <p:nvPr/>
        </p:nvPicPr>
        <p:blipFill>
          <a:blip r:embed="rId5"/>
          <a:stretch>
            <a:fillRect/>
          </a:stretch>
        </p:blipFill>
        <p:spPr>
          <a:xfrm>
            <a:off x="757251" y="2316417"/>
            <a:ext cx="3856774" cy="2314064"/>
          </a:xfrm>
          <a:prstGeom prst="rect">
            <a:avLst/>
          </a:prstGeom>
        </p:spPr>
      </p:pic>
      <p:sp>
        <p:nvSpPr>
          <p:cNvPr id="3" name="Content Placeholder 2"/>
          <p:cNvSpPr>
            <a:spLocks noGrp="1"/>
          </p:cNvSpPr>
          <p:nvPr>
            <p:ph idx="1"/>
          </p:nvPr>
        </p:nvSpPr>
        <p:spPr>
          <a:xfrm>
            <a:off x="6333461" y="2693556"/>
            <a:ext cx="5490648" cy="3691749"/>
          </a:xfrm>
        </p:spPr>
        <p:txBody>
          <a:bodyPr anchor="t">
            <a:normAutofit/>
          </a:bodyPr>
          <a:lstStyle/>
          <a:p>
            <a:r>
              <a:rPr lang="en-GB" sz="2400" dirty="0">
                <a:solidFill>
                  <a:srgbClr val="FFFFFF"/>
                </a:solidFill>
              </a:rPr>
              <a:t>Laws of the European Union</a:t>
            </a:r>
          </a:p>
          <a:p>
            <a:r>
              <a:rPr lang="en-GB" sz="2400" dirty="0">
                <a:solidFill>
                  <a:srgbClr val="FFFFFF"/>
                </a:solidFill>
              </a:rPr>
              <a:t>Primary legislation made by the National Assembly for Wales</a:t>
            </a:r>
          </a:p>
          <a:p>
            <a:r>
              <a:rPr lang="en-GB" sz="2400" dirty="0">
                <a:solidFill>
                  <a:srgbClr val="FFFFFF"/>
                </a:solidFill>
              </a:rPr>
              <a:t>Subordinate legislation made under an Act of Parliament</a:t>
            </a:r>
          </a:p>
          <a:p>
            <a:r>
              <a:rPr lang="en-GB" sz="2400" dirty="0">
                <a:solidFill>
                  <a:srgbClr val="FFFFFF"/>
                </a:solidFill>
              </a:rPr>
              <a:t>‘Soft law’</a:t>
            </a:r>
          </a:p>
          <a:p>
            <a:r>
              <a:rPr lang="en-GB" sz="2400" dirty="0">
                <a:solidFill>
                  <a:srgbClr val="FFFFFF"/>
                </a:solidFill>
              </a:rPr>
              <a:t>Byelaws: Local Government Byelaws (Wales) Act 2012</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08757343"/>
      </p:ext>
    </p:extLst>
  </p:cSld>
  <p:clrMapOvr>
    <a:masterClrMapping/>
  </p:clrMapOvr>
  <mc:AlternateContent xmlns:mc="http://schemas.openxmlformats.org/markup-compatibility/2006">
    <mc:Choice xmlns:p14="http://schemas.microsoft.com/office/powerpoint/2010/main" Requires="p14">
      <p:transition spd="slow" p14:dur="2000" advTm="233020"/>
    </mc:Choice>
    <mc:Fallback>
      <p:transition spd="slow" advTm="233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Welsh law??? </a:t>
            </a:r>
          </a:p>
        </p:txBody>
      </p:sp>
      <p:sp>
        <p:nvSpPr>
          <p:cNvPr id="3" name="Content Placeholder 2"/>
          <p:cNvSpPr>
            <a:spLocks noGrp="1"/>
          </p:cNvSpPr>
          <p:nvPr>
            <p:ph idx="1"/>
          </p:nvPr>
        </p:nvSpPr>
        <p:spPr/>
        <p:txBody>
          <a:bodyPr>
            <a:normAutofit lnSpcReduction="10000"/>
          </a:bodyPr>
          <a:lstStyle/>
          <a:p>
            <a:pPr marL="0" indent="0">
              <a:buNone/>
            </a:pPr>
            <a:r>
              <a:rPr lang="en-GB" sz="3200" dirty="0">
                <a:solidFill>
                  <a:srgbClr val="FF0000"/>
                </a:solidFill>
              </a:rPr>
              <a:t>Wales Act (2017) </a:t>
            </a:r>
            <a:r>
              <a:rPr lang="en-GB" sz="3200" dirty="0"/>
              <a:t>inserted new section to the Government of Wales Act: </a:t>
            </a:r>
          </a:p>
          <a:p>
            <a:pPr marL="0" indent="0" algn="ctr">
              <a:buNone/>
            </a:pPr>
            <a:r>
              <a:rPr lang="en-GB" sz="3200" i="1" dirty="0">
                <a:solidFill>
                  <a:srgbClr val="FF0000"/>
                </a:solidFill>
              </a:rPr>
              <a:t>“The law that applies in Wales includes a body of Welsh law made by the Assembly and the Welsh Ministers”</a:t>
            </a:r>
          </a:p>
          <a:p>
            <a:pPr marL="0" indent="0">
              <a:buNone/>
            </a:pPr>
            <a:endParaRPr lang="en-GB" sz="3200" dirty="0"/>
          </a:p>
          <a:p>
            <a:pPr marL="0" indent="0">
              <a:buNone/>
            </a:pPr>
            <a:r>
              <a:rPr lang="en-GB" sz="3200" dirty="0"/>
              <a:t>Constitutional anomaly? </a:t>
            </a:r>
          </a:p>
        </p:txBody>
      </p:sp>
      <p:pic>
        <p:nvPicPr>
          <p:cNvPr id="4" name="Picture 3"/>
          <p:cNvPicPr>
            <a:picLocks noChangeAspect="1"/>
          </p:cNvPicPr>
          <p:nvPr/>
        </p:nvPicPr>
        <p:blipFill>
          <a:blip r:embed="rId5"/>
          <a:stretch>
            <a:fillRect/>
          </a:stretch>
        </p:blipFill>
        <p:spPr>
          <a:xfrm>
            <a:off x="8964145" y="388145"/>
            <a:ext cx="2762250" cy="16573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22150382"/>
      </p:ext>
    </p:extLst>
  </p:cSld>
  <p:clrMapOvr>
    <a:masterClrMapping/>
  </p:clrMapOvr>
  <mc:AlternateContent xmlns:mc="http://schemas.openxmlformats.org/markup-compatibility/2006">
    <mc:Choice xmlns:p14="http://schemas.microsoft.com/office/powerpoint/2010/main" Requires="p14">
      <p:transition spd="slow" p14:dur="2000" advTm="134704"/>
    </mc:Choice>
    <mc:Fallback>
      <p:transition spd="slow" advTm="134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D920209C-E85B-4D6F-A56F-724F5ADA811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xmlns="" id="{9125522E-1DFD-4F78-912B-B922A2D39DA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xmlns="" id="{FDA72C10-FE9D-49B3-80CB-A7EE8BCB38F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xmlns="" id="{6E7DF470-1055-45E4-AB9D-11E42EC538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xmlns="" id="{6AA35CFF-3837-4B7F-B875-718AC2E14E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xmlns="" id="{62F41804-A347-47E3-8BD8-BD00CF2F64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xmlns="" id="{76894B81-EE9C-4546-BCFA-DD9ED2C0ADB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xmlns="" id="{3AF181D1-71AC-43D8-A6E1-D4C488D5DC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xmlns="" id="{4132D661-917C-4D2D-8E37-8590B55D91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xmlns="" id="{7969643D-8B71-434D-A235-68CB241F9D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xmlns="" id="{DF15C24A-4BCF-47C0-B2FA-76A0EF3384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xmlns="" id="{655AE6B0-AC9E-4167-806F-E9DB135FC4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xmlns="" id="{3523416A-383B-4FDC-B4C9-D8EDDFE9C04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329267" y="-8467"/>
            <a:ext cx="4766733" cy="6866467"/>
            <a:chOff x="7425267" y="-8467"/>
            <a:chExt cx="4766733" cy="6866467"/>
          </a:xfrm>
        </p:grpSpPr>
        <p:cxnSp>
          <p:nvCxnSpPr>
            <p:cNvPr id="23" name="Straight Connector 22">
              <a:extLst>
                <a:ext uri="{FF2B5EF4-FFF2-40B4-BE49-F238E27FC236}">
                  <a16:creationId xmlns:a16="http://schemas.microsoft.com/office/drawing/2014/main" xmlns="" id="{CB0D29D5-3F7C-4197-821B-6D60A66CC04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xmlns="" id="{347FB49A-3541-428A-AADE-682A3C50563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xmlns="" id="{D96F53DC-08F1-42C6-B558-B83D54B276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xmlns="" id="{AFE48CAF-A51C-463F-A570-ED99439A5C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xmlns="" id="{01F0C48B-50FF-4351-8207-16D0960483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xmlns="" id="{300384B6-5ED6-4F91-A548-B706D83751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xmlns="" id="{337AFFAE-C182-463C-9459-8AB3C69D9A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xmlns="" id="{510ACF17-C3F0-42BF-BDEB-D079277121E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xmlns="" id="{E804EFD0-B84E-476F-9FC6-6C4A42EA00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3" name="Rectangle 32">
            <a:extLst>
              <a:ext uri="{FF2B5EF4-FFF2-40B4-BE49-F238E27FC236}">
                <a16:creationId xmlns:a16="http://schemas.microsoft.com/office/drawing/2014/main" xmlns="" id="{87BD1F4E-A66D-4C06-86DA-8D56CA7A3B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xmlns="" id="{D6E46514-3D4E-408F-9A81-57C04A74EC48}"/>
              </a:ext>
            </a:extLst>
          </p:cNvPr>
          <p:cNvGraphicFramePr/>
          <p:nvPr>
            <p:extLst>
              <p:ext uri="{D42A27DB-BD31-4B8C-83A1-F6EECF244321}">
                <p14:modId xmlns:p14="http://schemas.microsoft.com/office/powerpoint/2010/main" val="568411961"/>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37973378"/>
      </p:ext>
    </p:extLst>
  </p:cSld>
  <p:clrMapOvr>
    <a:masterClrMapping/>
  </p:clrMapOvr>
  <mc:AlternateContent xmlns:mc="http://schemas.openxmlformats.org/markup-compatibility/2006">
    <mc:Choice xmlns:p14="http://schemas.microsoft.com/office/powerpoint/2010/main" Requires="p14">
      <p:transition spd="slow" p14:dur="2000" advTm="21829"/>
    </mc:Choice>
    <mc:Fallback>
      <p:transition spd="slow" advTm="21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599</TotalTime>
  <Words>2291</Words>
  <Application>Microsoft Office PowerPoint</Application>
  <PresentationFormat>Widescreen</PresentationFormat>
  <Paragraphs>289</Paragraphs>
  <Slides>24</Slides>
  <Notes>19</Notes>
  <HiddenSlides>1</HiddenSlides>
  <MMClips>25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Trebuchet MS</vt:lpstr>
      <vt:lpstr>Wingdings 3</vt:lpstr>
      <vt:lpstr>Facet</vt:lpstr>
      <vt:lpstr>An Introduction to Public law</vt:lpstr>
      <vt:lpstr>Learning outcomes for the module: </vt:lpstr>
      <vt:lpstr>Topics include: Nature and sources of Public law Rule of law Parliamentary sovereignty Separation of Powers Delegated Legislation Civil rights and freedoms Police Powers Defamation Freedom of Assembly and Association Judicial Review</vt:lpstr>
      <vt:lpstr>Suggested reading</vt:lpstr>
      <vt:lpstr>Assessment:1  100% weighting</vt:lpstr>
      <vt:lpstr>ASSIGNMENT </vt:lpstr>
      <vt:lpstr>PowerPoint Presentation</vt:lpstr>
      <vt:lpstr>PUBLIC LAW</vt:lpstr>
      <vt:lpstr>Examples of the application of public law </vt:lpstr>
      <vt:lpstr>Key Principles of Public Law </vt:lpstr>
      <vt:lpstr>What is a constitution?  Essentially, a set of rules and guiding principles that are required in complex modern societies.   These rules and principles reflect the balance struck by a nation between its collective interests and individual liberties.   These rules put checks on the powers of politicians and the existence   The constitution will always reflect the history of a nation    </vt:lpstr>
      <vt:lpstr>WRITTEN CONSTIUTIONS</vt:lpstr>
      <vt:lpstr>UNWRITTEN CONSTITUTIONS</vt:lpstr>
      <vt:lpstr>The elements of the UK constitution</vt:lpstr>
      <vt:lpstr>The legislature (Parliament)  </vt:lpstr>
      <vt:lpstr>The House of Commons</vt:lpstr>
      <vt:lpstr>The House of Lords</vt:lpstr>
      <vt:lpstr>RECENT DISCUSSION IN THE HOUSE OF LORDS INCLUDES:</vt:lpstr>
      <vt:lpstr>THE EXECUTIVE (Government)</vt:lpstr>
      <vt:lpstr>THE JUDICIARY (judges)</vt:lpstr>
      <vt:lpstr>How is power exercised in Wales?</vt:lpstr>
      <vt:lpstr> How laws are made for Wales</vt:lpstr>
      <vt:lpstr>Welsh law??? </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NATURE AND SOURCES OF PUBLIC LAW</dc:title>
  <dc:creator>Laura Knight</dc:creator>
  <cp:lastModifiedBy>Laura Knight</cp:lastModifiedBy>
  <cp:revision>451</cp:revision>
  <cp:lastPrinted>2019-01-29T12:14:09Z</cp:lastPrinted>
  <dcterms:created xsi:type="dcterms:W3CDTF">2017-01-10T09:30:51Z</dcterms:created>
  <dcterms:modified xsi:type="dcterms:W3CDTF">2021-05-20T09:22:32Z</dcterms:modified>
</cp:coreProperties>
</file>