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9"/>
  </p:notesMasterIdLst>
  <p:sldIdLst>
    <p:sldId id="278" r:id="rId2"/>
    <p:sldId id="273" r:id="rId3"/>
    <p:sldId id="274" r:id="rId4"/>
    <p:sldId id="275" r:id="rId5"/>
    <p:sldId id="276" r:id="rId6"/>
    <p:sldId id="277" r:id="rId7"/>
    <p:sldId id="257" r:id="rId8"/>
    <p:sldId id="258" r:id="rId9"/>
    <p:sldId id="260" r:id="rId10"/>
    <p:sldId id="261" r:id="rId11"/>
    <p:sldId id="271" r:id="rId12"/>
    <p:sldId id="262" r:id="rId13"/>
    <p:sldId id="263" r:id="rId14"/>
    <p:sldId id="272" r:id="rId15"/>
    <p:sldId id="264" r:id="rId16"/>
    <p:sldId id="269" r:id="rId17"/>
    <p:sldId id="270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4995" autoAdjust="0"/>
    <p:restoredTop sz="77273" autoAdjust="0"/>
  </p:normalViewPr>
  <p:slideViewPr>
    <p:cSldViewPr snapToGrid="0">
      <p:cViewPr varScale="1">
        <p:scale>
          <a:sx n="68" d="100"/>
          <a:sy n="68" d="100"/>
        </p:scale>
        <p:origin x="191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AE1D4-E919-4E1E-BB15-77955F4C0C1C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9B71D-F528-4492-8DE3-70AC9F4D1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725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C4C0BB-712E-40BA-BBFB-325B891702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574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18910D-D3B9-42B9-A0FC-A071AB1BA6C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1743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Strategic management has become the new term for Corporate Strategy.</a:t>
            </a:r>
            <a:r>
              <a:rPr lang="en-GB" baseline="0" dirty="0" smtClean="0"/>
              <a:t> 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471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Strategic analysis – tackles first 2 questions – what is our current position and where do we want to go</a:t>
            </a:r>
          </a:p>
          <a:p>
            <a:r>
              <a:rPr lang="en-GB" dirty="0" smtClean="0"/>
              <a:t>Strategic</a:t>
            </a:r>
            <a:r>
              <a:rPr lang="en-GB" baseline="0" dirty="0" smtClean="0"/>
              <a:t> choice – 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question – how can we get there what strategy should we choose?</a:t>
            </a:r>
          </a:p>
          <a:p>
            <a:r>
              <a:rPr lang="en-GB" baseline="0" dirty="0" smtClean="0"/>
              <a:t>strategic implementation – what do we have to do to implement our chosen strategy?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373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Vision –Mission – the overriding purpose of the organisation, why do we exist?</a:t>
            </a:r>
          </a:p>
          <a:p>
            <a:r>
              <a:rPr lang="en-GB" dirty="0" smtClean="0"/>
              <a:t>Values</a:t>
            </a:r>
            <a:r>
              <a:rPr lang="en-GB" baseline="0" dirty="0" smtClean="0"/>
              <a:t> – the underlying beliefs an ethical stance – how the business will behave</a:t>
            </a:r>
          </a:p>
          <a:p>
            <a:r>
              <a:rPr lang="en-GB" baseline="0" dirty="0" smtClean="0"/>
              <a:t>Word wall activity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2EA119-FEE7-421E-912D-7A6F3B5F3EE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5583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2099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Facebook</a:t>
            </a:r>
          </a:p>
          <a:p>
            <a:r>
              <a:rPr lang="en-GB" dirty="0" smtClean="0"/>
              <a:t>Amazon</a:t>
            </a:r>
          </a:p>
          <a:p>
            <a:r>
              <a:rPr lang="en-GB" dirty="0" smtClean="0"/>
              <a:t>Microsoft</a:t>
            </a:r>
          </a:p>
          <a:p>
            <a:r>
              <a:rPr lang="en-GB" dirty="0" smtClean="0"/>
              <a:t>Apple</a:t>
            </a:r>
          </a:p>
          <a:p>
            <a:r>
              <a:rPr lang="en-GB" dirty="0" smtClean="0"/>
              <a:t>Oxfam</a:t>
            </a:r>
          </a:p>
          <a:p>
            <a:r>
              <a:rPr lang="en-GB" dirty="0" smtClean="0"/>
              <a:t>Lloyds Bank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C7649C-5D2E-4AAE-91B6-EF2CD6EE26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2840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39472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C7649C-5D2E-4AAE-91B6-EF2CD6EE26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661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283114" y="1168329"/>
            <a:ext cx="6586124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091" y="2055278"/>
            <a:ext cx="6428445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091" y="3941492"/>
            <a:ext cx="6428445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161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8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7" y="803186"/>
            <a:ext cx="4091410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13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roup 773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775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6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7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8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9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0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1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2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3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4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5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6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7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8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9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0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2403476" y="1158902"/>
            <a:ext cx="4317684" cy="4537816"/>
            <a:chOff x="2403476" y="1158902"/>
            <a:chExt cx="4317684" cy="4537816"/>
          </a:xfrm>
        </p:grpSpPr>
        <p:sp>
          <p:nvSpPr>
            <p:cNvPr id="28" name="Rectangle 27"/>
            <p:cNvSpPr/>
            <p:nvPr/>
          </p:nvSpPr>
          <p:spPr>
            <a:xfrm>
              <a:off x="2403476" y="1158902"/>
              <a:ext cx="431768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2403476" y="1963574"/>
              <a:ext cx="431768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3" name="Isosceles Triangle 28"/>
            <p:cNvSpPr/>
            <p:nvPr/>
          </p:nvSpPr>
          <p:spPr>
            <a:xfrm rot="10800000">
              <a:off x="4358702" y="5345655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148" y="2028827"/>
            <a:ext cx="4162952" cy="1732474"/>
          </a:xfrm>
        </p:spPr>
        <p:txBody>
          <a:bodyPr bIns="0" anchor="b">
            <a:normAutofit/>
          </a:bodyPr>
          <a:lstStyle>
            <a:lvl1pPr algn="ctr"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148" y="3843338"/>
            <a:ext cx="4162952" cy="1426097"/>
          </a:xfrm>
        </p:spPr>
        <p:txBody>
          <a:bodyPr tIns="0">
            <a:normAutofit/>
          </a:bodyPr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375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068"/>
            <a:ext cx="3122163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23014" y="804029"/>
            <a:ext cx="4091674" cy="245934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0283" y="3585104"/>
            <a:ext cx="4094404" cy="247064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892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39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0" name="Rectangle 59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031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77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0" name="Group 3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1" name="Rectangle 4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85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633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8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2" name="Group 4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3" name="Rectangle 4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1225399"/>
          </a:xfrm>
        </p:spPr>
        <p:txBody>
          <a:bodyPr bIns="0" anchor="b">
            <a:noAutofit/>
          </a:bodyPr>
          <a:lstStyle>
            <a:lvl1pPr algn="ctr">
              <a:defRPr sz="28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6" y="801390"/>
            <a:ext cx="4095643" cy="524949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554" y="3575324"/>
            <a:ext cx="3112047" cy="1239552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66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roup 428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30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1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2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3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4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5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6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7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8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9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0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1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2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3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4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5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644463" y="1698332"/>
            <a:ext cx="4357752" cy="3470420"/>
            <a:chOff x="644463" y="1698332"/>
            <a:chExt cx="4357752" cy="3470420"/>
          </a:xfrm>
        </p:grpSpPr>
        <p:sp>
          <p:nvSpPr>
            <p:cNvPr id="77" name="Rectangle 76"/>
            <p:cNvSpPr/>
            <p:nvPr/>
          </p:nvSpPr>
          <p:spPr>
            <a:xfrm>
              <a:off x="644463" y="1698332"/>
              <a:ext cx="4357752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644463" y="2274404"/>
              <a:ext cx="43577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7" name="Isosceles Triangle 9"/>
            <p:cNvSpPr/>
            <p:nvPr/>
          </p:nvSpPr>
          <p:spPr>
            <a:xfrm rot="10800000">
              <a:off x="2665346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4676" y="0"/>
            <a:ext cx="3489324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85" y="2336402"/>
            <a:ext cx="4197666" cy="1265539"/>
          </a:xfrm>
        </p:spPr>
        <p:txBody>
          <a:bodyPr bIns="0" anchor="b">
            <a:normAutofit/>
          </a:bodyPr>
          <a:lstStyle>
            <a:lvl1pPr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4" y="3601941"/>
            <a:ext cx="4199254" cy="1214535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4358641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315463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01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2" name="Rectangle 41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43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786" y="2349926"/>
            <a:ext cx="3113815" cy="2472774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15686" y="794719"/>
            <a:ext cx="4095643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52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/>
          <p:cNvGrpSpPr/>
          <p:nvPr/>
        </p:nvGrpSpPr>
        <p:grpSpPr>
          <a:xfrm flipH="1">
            <a:off x="0" y="0"/>
            <a:ext cx="9421759" cy="6858001"/>
            <a:chOff x="1243013" y="0"/>
            <a:chExt cx="9402763" cy="6858001"/>
          </a:xfrm>
        </p:grpSpPr>
        <p:sp>
          <p:nvSpPr>
            <p:cNvPr id="5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5" name="Group 84"/>
          <p:cNvGrpSpPr/>
          <p:nvPr/>
        </p:nvGrpSpPr>
        <p:grpSpPr>
          <a:xfrm>
            <a:off x="5228134" y="1699589"/>
            <a:ext cx="3286552" cy="3470421"/>
            <a:chOff x="640080" y="1699589"/>
            <a:chExt cx="3286552" cy="3470421"/>
          </a:xfrm>
        </p:grpSpPr>
        <p:sp>
          <p:nvSpPr>
            <p:cNvPr id="86" name="Rectangle 85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3609" y="2349924"/>
            <a:ext cx="3112047" cy="2464951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258" y="802808"/>
            <a:ext cx="4118291" cy="525480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07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3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276"/>
              <a:ext cx="779350" cy="261600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9485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22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7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7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126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5554" y="2349925"/>
            <a:ext cx="3112047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15687" y="794719"/>
            <a:ext cx="4079089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320040"/>
            <a:ext cx="27432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0" y="6227064"/>
            <a:ext cx="7854696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8976" y="320040"/>
            <a:ext cx="6858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953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ebKJYzPvgw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#/k/11761631-7f20-44c4-88b9-900b36fbd129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28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Characteristics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lnSpc>
                <a:spcPct val="110000"/>
              </a:lnSpc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High risk.</a:t>
            </a:r>
          </a:p>
          <a:p>
            <a:pPr marL="457200" indent="-457200">
              <a:lnSpc>
                <a:spcPct val="110000"/>
              </a:lnSpc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Complex. </a:t>
            </a:r>
          </a:p>
          <a:p>
            <a:pPr marL="457200" indent="-457200">
              <a:lnSpc>
                <a:spcPct val="110000"/>
              </a:lnSpc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Resource hungry.</a:t>
            </a:r>
          </a:p>
          <a:p>
            <a:pPr marL="457200" indent="-457200">
              <a:lnSpc>
                <a:spcPct val="110000"/>
              </a:lnSpc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Set time-frame.</a:t>
            </a:r>
          </a:p>
        </p:txBody>
      </p:sp>
    </p:spTree>
    <p:extLst>
      <p:ext uri="{BB962C8B-B14F-4D97-AF65-F5344CB8AC3E}">
        <p14:creationId xmlns:p14="http://schemas.microsoft.com/office/powerpoint/2010/main" val="320916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 of Projects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Writing an induction manual.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Organising an office move.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Recruiting a new team.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Researching a new market.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Bringing in new software.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Managing a backlog.</a:t>
            </a:r>
          </a:p>
          <a:p>
            <a:pPr marL="457200" indent="-457200">
              <a:spcBef>
                <a:spcPts val="0"/>
              </a:spcBef>
              <a:spcAft>
                <a:spcPts val="1600"/>
              </a:spcAft>
              <a:buFont typeface="Arial" charset="0"/>
              <a:buChar char="•"/>
            </a:pPr>
            <a:r>
              <a:rPr lang="en-US" sz="2000" dirty="0"/>
              <a:t>Developing a new skill.</a:t>
            </a:r>
          </a:p>
        </p:txBody>
      </p:sp>
    </p:spTree>
    <p:extLst>
      <p:ext uri="{BB962C8B-B14F-4D97-AF65-F5344CB8AC3E}">
        <p14:creationId xmlns:p14="http://schemas.microsoft.com/office/powerpoint/2010/main" val="348456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Projects Need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3600" dirty="0"/>
              <a:t>A detailed written plan </a:t>
            </a:r>
            <a:r>
              <a:rPr lang="en-US" sz="3600" dirty="0" smtClean="0"/>
              <a:t>showing:</a:t>
            </a:r>
          </a:p>
          <a:p>
            <a:pPr marL="712788" indent="-401638">
              <a:spcBef>
                <a:spcPts val="0"/>
              </a:spcBef>
              <a:spcAft>
                <a:spcPts val="1800"/>
              </a:spcAft>
              <a:buFont typeface="Arial" charset="0"/>
              <a:buChar char="•"/>
            </a:pPr>
            <a:r>
              <a:rPr lang="en-US" sz="3600" dirty="0" smtClean="0"/>
              <a:t>What,</a:t>
            </a:r>
          </a:p>
          <a:p>
            <a:pPr marL="712788" indent="-401638">
              <a:spcBef>
                <a:spcPts val="0"/>
              </a:spcBef>
              <a:spcAft>
                <a:spcPts val="1800"/>
              </a:spcAft>
              <a:buFont typeface="Arial" charset="0"/>
              <a:buChar char="•"/>
            </a:pPr>
            <a:r>
              <a:rPr lang="en-US" sz="3600" dirty="0" smtClean="0"/>
              <a:t>Why,</a:t>
            </a:r>
          </a:p>
          <a:p>
            <a:pPr marL="712788" indent="-401638">
              <a:spcBef>
                <a:spcPts val="0"/>
              </a:spcBef>
              <a:spcAft>
                <a:spcPts val="1800"/>
              </a:spcAft>
              <a:buFont typeface="Arial" charset="0"/>
              <a:buChar char="•"/>
            </a:pPr>
            <a:r>
              <a:rPr lang="en-US" sz="3600" dirty="0" smtClean="0"/>
              <a:t>When,</a:t>
            </a:r>
          </a:p>
          <a:p>
            <a:pPr marL="712788" indent="-401638">
              <a:spcBef>
                <a:spcPts val="0"/>
              </a:spcBef>
              <a:spcAft>
                <a:spcPts val="1800"/>
              </a:spcAft>
              <a:buFont typeface="Arial" charset="0"/>
              <a:buChar char="•"/>
            </a:pPr>
            <a:r>
              <a:rPr lang="en-US" sz="3600" dirty="0" smtClean="0"/>
              <a:t>How,</a:t>
            </a:r>
          </a:p>
          <a:p>
            <a:pPr marL="712788" indent="-401638">
              <a:spcBef>
                <a:spcPts val="0"/>
              </a:spcBef>
              <a:spcAft>
                <a:spcPts val="1800"/>
              </a:spcAft>
              <a:buFont typeface="Arial" charset="0"/>
              <a:buChar char="•"/>
            </a:pPr>
            <a:r>
              <a:rPr lang="en-US" sz="3600" dirty="0" smtClean="0"/>
              <a:t>Who</a:t>
            </a:r>
            <a:r>
              <a:rPr lang="en-US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262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</a:t>
            </a:r>
            <a:r>
              <a:rPr lang="en-US" dirty="0" smtClean="0"/>
              <a:t>Planning Process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spcAft>
                <a:spcPts val="3600"/>
              </a:spcAft>
              <a:buFont typeface="Arial"/>
              <a:buChar char="•"/>
            </a:pPr>
            <a:r>
              <a:rPr lang="en-US" sz="3600" dirty="0"/>
              <a:t>Specification.</a:t>
            </a:r>
          </a:p>
          <a:p>
            <a:pPr marL="514350" indent="-514350">
              <a:spcBef>
                <a:spcPts val="0"/>
              </a:spcBef>
              <a:spcAft>
                <a:spcPts val="3600"/>
              </a:spcAft>
              <a:buFont typeface="Arial"/>
              <a:buChar char="•"/>
            </a:pPr>
            <a:r>
              <a:rPr lang="en-US" sz="3600" dirty="0"/>
              <a:t>Task Analysis.</a:t>
            </a:r>
          </a:p>
          <a:p>
            <a:pPr marL="514350" indent="-514350">
              <a:spcBef>
                <a:spcPts val="0"/>
              </a:spcBef>
              <a:spcAft>
                <a:spcPts val="3600"/>
              </a:spcAft>
              <a:buFont typeface="Arial"/>
              <a:buChar char="•"/>
            </a:pPr>
            <a:r>
              <a:rPr lang="en-US" sz="3600" dirty="0"/>
              <a:t>Schedule.</a:t>
            </a:r>
          </a:p>
          <a:p>
            <a:pPr marL="514350" indent="-514350">
              <a:spcBef>
                <a:spcPts val="0"/>
              </a:spcBef>
              <a:spcAft>
                <a:spcPts val="3600"/>
              </a:spcAft>
              <a:buFont typeface="Arial"/>
              <a:buChar char="•"/>
            </a:pPr>
            <a:r>
              <a:rPr lang="en-US" sz="3600" dirty="0"/>
              <a:t>Resources.</a:t>
            </a:r>
          </a:p>
          <a:p>
            <a:pPr marL="514350" indent="-514350">
              <a:spcBef>
                <a:spcPts val="0"/>
              </a:spcBef>
              <a:spcAft>
                <a:spcPts val="3600"/>
              </a:spcAft>
              <a:buFont typeface="Arial"/>
              <a:buChar char="•"/>
            </a:pPr>
            <a:r>
              <a:rPr lang="en-US" sz="3600" dirty="0"/>
              <a:t>Budget.</a:t>
            </a:r>
          </a:p>
        </p:txBody>
      </p:sp>
    </p:spTree>
    <p:extLst>
      <p:ext uri="{BB962C8B-B14F-4D97-AF65-F5344CB8AC3E}">
        <p14:creationId xmlns:p14="http://schemas.microsoft.com/office/powerpoint/2010/main" val="207914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Task Analysis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 indent="-457200"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Brainstorm all the tasks.</a:t>
            </a:r>
          </a:p>
          <a:p>
            <a:pPr marL="457200" indent="-457200"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Estimate the actual time for each.</a:t>
            </a:r>
          </a:p>
          <a:p>
            <a:pPr marL="457200" indent="-457200"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Estimate the timescale.</a:t>
            </a:r>
          </a:p>
          <a:p>
            <a:pPr marL="457200" indent="-457200"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Sort into categories.</a:t>
            </a:r>
          </a:p>
          <a:p>
            <a:pPr marL="457200" indent="-457200">
              <a:spcBef>
                <a:spcPts val="0"/>
              </a:spcBef>
              <a:spcAft>
                <a:spcPts val="3000"/>
              </a:spcAft>
              <a:buFont typeface="Arial" charset="0"/>
              <a:buChar char="•"/>
            </a:pPr>
            <a:r>
              <a:rPr lang="en-US" sz="3600" dirty="0"/>
              <a:t>Write your Task Analysis.</a:t>
            </a:r>
          </a:p>
        </p:txBody>
      </p:sp>
    </p:spTree>
    <p:extLst>
      <p:ext uri="{BB962C8B-B14F-4D97-AF65-F5344CB8AC3E}">
        <p14:creationId xmlns:p14="http://schemas.microsoft.com/office/powerpoint/2010/main" val="77077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9451" y="2547487"/>
            <a:ext cx="7772400" cy="212365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4900" dirty="0" smtClean="0">
                <a:solidFill>
                  <a:schemeClr val="bg1"/>
                </a:solidFill>
              </a:rPr>
              <a:t>Vision, Mission, Values,</a:t>
            </a:r>
            <a:br>
              <a:rPr lang="en-GB" sz="4900" dirty="0" smtClean="0">
                <a:solidFill>
                  <a:schemeClr val="bg1"/>
                </a:solidFill>
              </a:rPr>
            </a:br>
            <a:r>
              <a:rPr lang="en-GB" sz="4900" dirty="0" smtClean="0">
                <a:solidFill>
                  <a:schemeClr val="bg1"/>
                </a:solidFill>
              </a:rPr>
              <a:t>Goals and Objectives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89160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7" y="548682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181881010"/>
              </p:ext>
            </p:extLst>
          </p:nvPr>
        </p:nvGraphicFramePr>
        <p:xfrm>
          <a:off x="505097" y="2038300"/>
          <a:ext cx="8310562" cy="26146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Identify the difference between vision, mission and values 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List the elements of SMART and write SMART objectives</a:t>
                      </a:r>
                    </a:p>
                  </a:txBody>
                  <a:tcPr marL="180011" marR="180011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Define a Vision, Mission and Values for your project</a:t>
                      </a:r>
                      <a:endParaRPr lang="en-US" sz="1700" dirty="0"/>
                    </a:p>
                  </a:txBody>
                  <a:tcPr marL="180011" marR="180011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5097" y="1079863"/>
            <a:ext cx="8029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aim of the session is to define a vision, mission and values for your project and to understand the importance of having SMART objectives.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3258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Business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The essence of strategic management  is very simple, it consists of getting answers to 4 questions:</a:t>
            </a:r>
          </a:p>
          <a:p>
            <a:pPr>
              <a:buFontTx/>
              <a:buChar char="-"/>
            </a:pPr>
            <a:r>
              <a:rPr lang="en-GB" sz="2400" dirty="0" smtClean="0"/>
              <a:t>Where are we?</a:t>
            </a:r>
          </a:p>
          <a:p>
            <a:pPr>
              <a:buFontTx/>
              <a:buChar char="-"/>
            </a:pPr>
            <a:r>
              <a:rPr lang="en-GB" sz="2400" dirty="0" smtClean="0"/>
              <a:t>Where do we want to get?</a:t>
            </a:r>
          </a:p>
          <a:p>
            <a:pPr>
              <a:buFontTx/>
              <a:buChar char="-"/>
            </a:pPr>
            <a:r>
              <a:rPr lang="en-GB" sz="2400" dirty="0" smtClean="0"/>
              <a:t>How can we get there?</a:t>
            </a:r>
          </a:p>
          <a:p>
            <a:pPr>
              <a:buFontTx/>
              <a:buChar char="-"/>
            </a:pPr>
            <a:r>
              <a:rPr lang="en-GB" sz="2400" dirty="0" smtClean="0"/>
              <a:t>What do we have to do to get there?</a:t>
            </a:r>
            <a:endParaRPr lang="en-GB" sz="2400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156646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What is Business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From these 4 questions we can derive the 3 elements of strategic management:</a:t>
            </a:r>
          </a:p>
          <a:p>
            <a:r>
              <a:rPr lang="en-GB" sz="2800" dirty="0" smtClean="0"/>
              <a:t>Strategic analysis</a:t>
            </a:r>
          </a:p>
          <a:p>
            <a:r>
              <a:rPr lang="en-GB" sz="2800" dirty="0" smtClean="0"/>
              <a:t>Strategic choice</a:t>
            </a:r>
          </a:p>
          <a:p>
            <a:r>
              <a:rPr lang="en-GB" sz="2800" dirty="0" smtClean="0"/>
              <a:t>Strategic implementation</a:t>
            </a:r>
            <a:endParaRPr lang="en-GB" sz="2800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Elements of Strategy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560" y="3140971"/>
            <a:ext cx="3181632" cy="2383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27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ebKJYzPvg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9334" y="526344"/>
            <a:ext cx="8797808" cy="49487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0933" y="112889"/>
            <a:ext cx="3431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Strategic Analysis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20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214144"/>
            <a:ext cx="8478772" cy="4362567"/>
          </a:xfrm>
        </p:spPr>
        <p:txBody>
          <a:bodyPr>
            <a:normAutofit/>
          </a:bodyPr>
          <a:lstStyle/>
          <a:p>
            <a:r>
              <a:rPr lang="en-GB" sz="2000" u="sng" dirty="0" smtClean="0"/>
              <a:t>Vision</a:t>
            </a:r>
            <a:r>
              <a:rPr lang="en-GB" sz="2000" dirty="0" smtClean="0"/>
              <a:t> – </a:t>
            </a:r>
            <a:r>
              <a:rPr lang="en-GB" sz="2000" dirty="0"/>
              <a:t>the desired future state of the organisation, where we want to </a:t>
            </a:r>
            <a:r>
              <a:rPr lang="en-GB" sz="2000" dirty="0" smtClean="0"/>
              <a:t>be?</a:t>
            </a:r>
            <a:endParaRPr lang="en-GB" sz="2000" dirty="0"/>
          </a:p>
          <a:p>
            <a:r>
              <a:rPr lang="en-GB" sz="2000" u="sng" dirty="0" smtClean="0"/>
              <a:t>Mission</a:t>
            </a:r>
            <a:r>
              <a:rPr lang="en-GB" sz="2000" dirty="0" smtClean="0"/>
              <a:t> – </a:t>
            </a:r>
            <a:r>
              <a:rPr lang="en-GB" sz="2000" dirty="0"/>
              <a:t>the overriding purpose of the organisation, why do we exist?</a:t>
            </a:r>
          </a:p>
          <a:p>
            <a:r>
              <a:rPr lang="en-GB" sz="2000" u="sng" dirty="0" smtClean="0"/>
              <a:t>Values </a:t>
            </a:r>
            <a:r>
              <a:rPr lang="en-GB" sz="2000" dirty="0" smtClean="0"/>
              <a:t>– </a:t>
            </a:r>
            <a:r>
              <a:rPr lang="en-GB" sz="2000" dirty="0"/>
              <a:t>the underlying beliefs an ethical stance – how the business will </a:t>
            </a:r>
            <a:r>
              <a:rPr lang="en-GB" sz="2000" dirty="0" smtClean="0"/>
              <a:t>behave</a:t>
            </a:r>
          </a:p>
          <a:p>
            <a:r>
              <a:rPr lang="en-GB" sz="2000" u="sng" dirty="0" smtClean="0"/>
              <a:t>Goals/Objectives</a:t>
            </a:r>
            <a:r>
              <a:rPr lang="en-GB" sz="2000" dirty="0" smtClean="0"/>
              <a:t> – turns the vision, mission values into concrete quantifiable terms</a:t>
            </a:r>
          </a:p>
          <a:p>
            <a:pPr marL="0" indent="0">
              <a:buNone/>
            </a:pPr>
            <a:r>
              <a:rPr lang="en-GB" sz="2000" dirty="0" smtClean="0">
                <a:hlinkClick r:id="rId3"/>
              </a:rPr>
              <a:t>Can you work out which company just from reading their vision or mission statement?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490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b="7620"/>
          <a:stretch/>
        </p:blipFill>
        <p:spPr>
          <a:xfrm>
            <a:off x="3" y="0"/>
            <a:ext cx="5879025" cy="43651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9512" y="3356992"/>
            <a:ext cx="43204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Line Callout 1 6"/>
          <p:cNvSpPr/>
          <p:nvPr/>
        </p:nvSpPr>
        <p:spPr>
          <a:xfrm>
            <a:off x="5364088" y="3074276"/>
            <a:ext cx="2232248" cy="288032"/>
          </a:xfrm>
          <a:prstGeom prst="borderCallout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Vision</a:t>
            </a:r>
          </a:p>
        </p:txBody>
      </p:sp>
      <p:sp>
        <p:nvSpPr>
          <p:cNvPr id="8" name="Line Callout 1 7"/>
          <p:cNvSpPr/>
          <p:nvPr/>
        </p:nvSpPr>
        <p:spPr>
          <a:xfrm>
            <a:off x="6167057" y="3645024"/>
            <a:ext cx="2088232" cy="432048"/>
          </a:xfrm>
          <a:prstGeom prst="borderCallout1">
            <a:avLst>
              <a:gd name="adj1" fmla="val 60106"/>
              <a:gd name="adj2" fmla="val -4307"/>
              <a:gd name="adj3" fmla="val 112500"/>
              <a:gd name="adj4" fmla="val -38333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Mission</a:t>
            </a:r>
          </a:p>
        </p:txBody>
      </p:sp>
      <p:sp>
        <p:nvSpPr>
          <p:cNvPr id="10" name="Line Callout 1 9"/>
          <p:cNvSpPr/>
          <p:nvPr/>
        </p:nvSpPr>
        <p:spPr>
          <a:xfrm>
            <a:off x="6798807" y="1385317"/>
            <a:ext cx="1595057" cy="1368152"/>
          </a:xfrm>
          <a:prstGeom prst="borderCallout1">
            <a:avLst>
              <a:gd name="adj1" fmla="val 18750"/>
              <a:gd name="adj2" fmla="val -8333"/>
              <a:gd name="adj3" fmla="val 130937"/>
              <a:gd name="adj4" fmla="val -5348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black"/>
                </a:solidFill>
                <a:latin typeface="Myriad Pro"/>
              </a:rPr>
              <a:t>Values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4653139"/>
            <a:ext cx="6462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Now take a look at the Oxfam GB website and locate their values.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t="21924"/>
          <a:stretch/>
        </p:blipFill>
        <p:spPr>
          <a:xfrm>
            <a:off x="26595" y="2964179"/>
            <a:ext cx="9144000" cy="2801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77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44" y="1969911"/>
            <a:ext cx="3543300" cy="12858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8271" y="3317698"/>
            <a:ext cx="2143125" cy="21431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4744" y="231421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3784" y="1092376"/>
            <a:ext cx="2124075" cy="21526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972" y="3255786"/>
            <a:ext cx="2019300" cy="22669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7479" y="3755847"/>
            <a:ext cx="3600450" cy="12668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771" y="76376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436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Strategy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Find </a:t>
            </a:r>
            <a:r>
              <a:rPr lang="en-GB" sz="2800" dirty="0"/>
              <a:t>the following </a:t>
            </a:r>
            <a:r>
              <a:rPr lang="en-GB" sz="2800" dirty="0" smtClean="0"/>
              <a:t>information about the company you have been allocated:</a:t>
            </a:r>
            <a:endParaRPr lang="en-GB" sz="2800" dirty="0"/>
          </a:p>
          <a:p>
            <a:r>
              <a:rPr lang="en-GB" sz="2800" dirty="0" smtClean="0"/>
              <a:t>The Vision </a:t>
            </a:r>
          </a:p>
          <a:p>
            <a:r>
              <a:rPr lang="en-GB" sz="2800" dirty="0" smtClean="0"/>
              <a:t>The Mission Statement</a:t>
            </a:r>
          </a:p>
          <a:p>
            <a:r>
              <a:rPr lang="en-GB" sz="2800" dirty="0" smtClean="0"/>
              <a:t>The Company Values</a:t>
            </a:r>
          </a:p>
          <a:p>
            <a:pPr marL="0" indent="0">
              <a:buNone/>
            </a:pPr>
            <a:r>
              <a:rPr lang="en-GB" sz="2800" dirty="0" smtClean="0"/>
              <a:t>Based on what you know discuss whether you feel the vision and values are upheld by the company. </a:t>
            </a:r>
            <a:endParaRPr lang="en-GB" sz="2800" dirty="0"/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Vision, Mission,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2525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19" y="-204730"/>
            <a:ext cx="8229600" cy="1143000"/>
          </a:xfrm>
        </p:spPr>
        <p:txBody>
          <a:bodyPr/>
          <a:lstStyle/>
          <a:p>
            <a:r>
              <a:rPr lang="en-GB" dirty="0" smtClean="0"/>
              <a:t>Goals and Objectives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7" y="1063677"/>
            <a:ext cx="8317231" cy="3697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Goal Management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-90311" y="722488"/>
            <a:ext cx="9392355" cy="6039555"/>
            <a:chOff x="251521" y="1467716"/>
            <a:chExt cx="8640961" cy="4193535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521" y="1553102"/>
              <a:ext cx="2880320" cy="1807649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4"/>
            <a:srcRect t="3711"/>
            <a:stretch/>
          </p:blipFill>
          <p:spPr>
            <a:xfrm>
              <a:off x="2915817" y="1484786"/>
              <a:ext cx="2567381" cy="1868515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/>
            <a:srcRect b="2521"/>
            <a:stretch/>
          </p:blipFill>
          <p:spPr>
            <a:xfrm>
              <a:off x="5546846" y="1484787"/>
              <a:ext cx="3274379" cy="1911423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05587" y="3396207"/>
              <a:ext cx="2327329" cy="2265040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886979" y="3396208"/>
              <a:ext cx="2596221" cy="2265040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5546845" y="3828562"/>
              <a:ext cx="3345637" cy="1832689"/>
            </a:xfrm>
            <a:prstGeom prst="rect">
              <a:avLst/>
            </a:prstGeom>
          </p:spPr>
        </p:pic>
        <p:sp>
          <p:nvSpPr>
            <p:cNvPr id="12" name="Oval 11"/>
            <p:cNvSpPr/>
            <p:nvPr/>
          </p:nvSpPr>
          <p:spPr>
            <a:xfrm>
              <a:off x="2731617" y="14763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1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5373800" y="3542760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4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341939" y="339602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3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5467921" y="1467716"/>
              <a:ext cx="288032" cy="293467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prstClr val="white"/>
                  </a:solidFill>
                  <a:latin typeface="Myriad Pro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7769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Dragon’s Den Activity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168989"/>
            <a:ext cx="8437365" cy="435127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With the materials provided</a:t>
            </a:r>
            <a:r>
              <a:rPr lang="en-GB" sz="2800" dirty="0" smtClean="0"/>
              <a:t>, </a:t>
            </a:r>
            <a:r>
              <a:rPr lang="en-GB" sz="2800" dirty="0"/>
              <a:t>you have </a:t>
            </a:r>
            <a:r>
              <a:rPr lang="en-GB" sz="2800" dirty="0" smtClean="0"/>
              <a:t>40 </a:t>
            </a:r>
            <a:r>
              <a:rPr lang="en-GB" sz="2800" dirty="0"/>
              <a:t>minutes to mock up a poster or a webpage for your project that answers these questions.</a:t>
            </a:r>
          </a:p>
          <a:p>
            <a:r>
              <a:rPr lang="en-GB" sz="2800" dirty="0"/>
              <a:t>What </a:t>
            </a:r>
            <a:r>
              <a:rPr lang="en-GB" sz="2800" dirty="0" smtClean="0"/>
              <a:t>is your vision?</a:t>
            </a:r>
            <a:endParaRPr lang="en-GB" sz="2800" dirty="0"/>
          </a:p>
          <a:p>
            <a:r>
              <a:rPr lang="en-GB" sz="2800" dirty="0" smtClean="0"/>
              <a:t>What is your mission?</a:t>
            </a:r>
          </a:p>
          <a:p>
            <a:r>
              <a:rPr lang="en-GB" sz="2800" dirty="0" smtClean="0"/>
              <a:t>What values are important to your group?</a:t>
            </a:r>
          </a:p>
          <a:p>
            <a:r>
              <a:rPr lang="en-GB" sz="2800" dirty="0" smtClean="0"/>
              <a:t>Define 4 SMART Goals for the project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You </a:t>
            </a:r>
            <a:r>
              <a:rPr lang="en-GB" sz="2800" dirty="0"/>
              <a:t>then have 5 minutes to pitch your business to the rest of the class and secure an investment.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/>
              <a:t>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17</a:t>
            </a:fld>
            <a:endParaRPr 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3745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165</TotalTime>
  <Words>602</Words>
  <Application>Microsoft Office PowerPoint</Application>
  <PresentationFormat>On-screen Show (4:3)</PresentationFormat>
  <Paragraphs>126</Paragraphs>
  <Slides>17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Calibri Light</vt:lpstr>
      <vt:lpstr>Myriad Pro</vt:lpstr>
      <vt:lpstr>Rockwell</vt:lpstr>
      <vt:lpstr>Tahoma</vt:lpstr>
      <vt:lpstr>Wingdings</vt:lpstr>
      <vt:lpstr>Atlas</vt:lpstr>
      <vt:lpstr>Project Planning</vt:lpstr>
      <vt:lpstr>Project Characteristics</vt:lpstr>
      <vt:lpstr>Examples of Projects</vt:lpstr>
      <vt:lpstr>Projects Need</vt:lpstr>
      <vt:lpstr>Project Planning Process</vt:lpstr>
      <vt:lpstr>Task Analysis</vt:lpstr>
      <vt:lpstr> Vision, Mission, Values, Goals and Objectives</vt:lpstr>
      <vt:lpstr>Session Overview</vt:lpstr>
      <vt:lpstr>What is Business Strategy?</vt:lpstr>
      <vt:lpstr>1. What is Business Strategy?</vt:lpstr>
      <vt:lpstr>PowerPoint Presentation</vt:lpstr>
      <vt:lpstr>Elements of Strategy</vt:lpstr>
      <vt:lpstr>PowerPoint Presentation</vt:lpstr>
      <vt:lpstr>PowerPoint Presentation</vt:lpstr>
      <vt:lpstr>Elements of Strategy</vt:lpstr>
      <vt:lpstr>Goals and Objectives </vt:lpstr>
      <vt:lpstr>Dragon’s Den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Julie Hayward</cp:lastModifiedBy>
  <cp:revision>12</cp:revision>
  <dcterms:created xsi:type="dcterms:W3CDTF">2018-11-02T15:08:38Z</dcterms:created>
  <dcterms:modified xsi:type="dcterms:W3CDTF">2019-09-30T16:43:21Z</dcterms:modified>
</cp:coreProperties>
</file>