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12192000"/>
  <p:embeddedFontLst>
    <p:embeddedFont>
      <p:font typeface="Liter" panose="020B0604020202020204" charset="0"/>
      <p:regular r:id="rId12"/>
    </p:embeddedFont>
    <p:embeddedFont>
      <p:font typeface="Oranienbaum" panose="02000506080000020003" pitchFamily="2" charset="0"/>
      <p:regular r:id="rId13"/>
    </p:embeddedFont>
    <p:embeddedFont>
      <p:font typeface="Quattrocento Sans" panose="020B0502050000020003" pitchFamily="34" charset="0"/>
      <p:regular r:id="rId14"/>
      <p:bold r:id="rId15"/>
    </p:embeddedFont>
    <p:embeddedFont>
      <p:font typeface="Unna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56BD8F-C68B-4F20-B891-DB1EBB1A5CAE}" v="37" dt="2026-02-08T03:40:46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rath Jani (2437565)" userId="8124bcf6-c80a-45e7-a607-d4e71dda82fc" providerId="ADAL" clId="{A308D793-8A83-4105-8A87-141D68DE6B47}"/>
    <pc:docChg chg="custSel modSld">
      <pc:chgData name="Esrath Jani (2437565)" userId="8124bcf6-c80a-45e7-a607-d4e71dda82fc" providerId="ADAL" clId="{A308D793-8A83-4105-8A87-141D68DE6B47}" dt="2026-02-11T21:56:03.572" v="137" actId="478"/>
      <pc:docMkLst>
        <pc:docMk/>
      </pc:docMkLst>
      <pc:sldChg chg="addSp modSp mod">
        <pc:chgData name="Esrath Jani (2437565)" userId="8124bcf6-c80a-45e7-a607-d4e71dda82fc" providerId="ADAL" clId="{A308D793-8A83-4105-8A87-141D68DE6B47}" dt="2026-02-08T03:46:03.242" v="132" actId="20577"/>
        <pc:sldMkLst>
          <pc:docMk/>
          <pc:sldMk cId="0" sldId="256"/>
        </pc:sldMkLst>
        <pc:spChg chg="mod">
          <ac:chgData name="Esrath Jani (2437565)" userId="8124bcf6-c80a-45e7-a607-d4e71dda82fc" providerId="ADAL" clId="{A308D793-8A83-4105-8A87-141D68DE6B47}" dt="2026-02-08T03:46:03.242" v="132" actId="20577"/>
          <ac:spMkLst>
            <pc:docMk/>
            <pc:sldMk cId="0" sldId="256"/>
            <ac:spMk id="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41:30.806" v="131" actId="20577"/>
          <ac:spMkLst>
            <pc:docMk/>
            <pc:sldMk cId="0" sldId="256"/>
            <ac:spMk id="10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08T03:40:14.926" v="100" actId="1076"/>
          <ac:spMkLst>
            <pc:docMk/>
            <pc:sldMk cId="0" sldId="256"/>
            <ac:spMk id="13" creationId="{4E82C092-2AD3-BCDF-3745-A874D6C15851}"/>
          </ac:spMkLst>
        </pc:spChg>
        <pc:spChg chg="add mod">
          <ac:chgData name="Esrath Jani (2437565)" userId="8124bcf6-c80a-45e7-a607-d4e71dda82fc" providerId="ADAL" clId="{A308D793-8A83-4105-8A87-141D68DE6B47}" dt="2026-02-08T03:39:17.813" v="85" actId="1076"/>
          <ac:spMkLst>
            <pc:docMk/>
            <pc:sldMk cId="0" sldId="256"/>
            <ac:spMk id="14" creationId="{F7357F9D-A5F7-D0F4-4BC2-82C0931E74E2}"/>
          </ac:spMkLst>
        </pc:spChg>
        <pc:spChg chg="add mod">
          <ac:chgData name="Esrath Jani (2437565)" userId="8124bcf6-c80a-45e7-a607-d4e71dda82fc" providerId="ADAL" clId="{A308D793-8A83-4105-8A87-141D68DE6B47}" dt="2026-02-08T03:41:01.192" v="124" actId="1076"/>
          <ac:spMkLst>
            <pc:docMk/>
            <pc:sldMk cId="0" sldId="256"/>
            <ac:spMk id="15" creationId="{4AC5288B-0BB3-2F4E-D56A-4B9D07F83221}"/>
          </ac:spMkLst>
        </pc:spChg>
      </pc:sldChg>
      <pc:sldChg chg="addSp modSp mod">
        <pc:chgData name="Esrath Jani (2437565)" userId="8124bcf6-c80a-45e7-a607-d4e71dda82fc" providerId="ADAL" clId="{A308D793-8A83-4105-8A87-141D68DE6B47}" dt="2026-02-08T03:21:33.549" v="13" actId="1076"/>
        <pc:sldMkLst>
          <pc:docMk/>
          <pc:sldMk cId="0" sldId="259"/>
        </pc:sldMkLst>
        <pc:spChg chg="add mod">
          <ac:chgData name="Esrath Jani (2437565)" userId="8124bcf6-c80a-45e7-a607-d4e71dda82fc" providerId="ADAL" clId="{A308D793-8A83-4105-8A87-141D68DE6B47}" dt="2026-02-08T03:20:43.183" v="9" actId="1076"/>
          <ac:spMkLst>
            <pc:docMk/>
            <pc:sldMk cId="0" sldId="259"/>
            <ac:spMk id="29" creationId="{F2723EE5-BDDF-113B-9D47-D1AB9B224A2F}"/>
          </ac:spMkLst>
        </pc:spChg>
        <pc:spChg chg="add mod">
          <ac:chgData name="Esrath Jani (2437565)" userId="8124bcf6-c80a-45e7-a607-d4e71dda82fc" providerId="ADAL" clId="{A308D793-8A83-4105-8A87-141D68DE6B47}" dt="2026-02-08T03:21:13.234" v="11" actId="1076"/>
          <ac:spMkLst>
            <pc:docMk/>
            <pc:sldMk cId="0" sldId="259"/>
            <ac:spMk id="30" creationId="{27B5B5D6-298F-F11A-A727-535F895BC555}"/>
          </ac:spMkLst>
        </pc:spChg>
        <pc:spChg chg="add mod">
          <ac:chgData name="Esrath Jani (2437565)" userId="8124bcf6-c80a-45e7-a607-d4e71dda82fc" providerId="ADAL" clId="{A308D793-8A83-4105-8A87-141D68DE6B47}" dt="2026-02-08T03:21:33.549" v="13" actId="1076"/>
          <ac:spMkLst>
            <pc:docMk/>
            <pc:sldMk cId="0" sldId="259"/>
            <ac:spMk id="31" creationId="{6F59B77B-5269-E917-937A-23184F644335}"/>
          </ac:spMkLst>
        </pc:spChg>
      </pc:sldChg>
      <pc:sldChg chg="addSp modSp mod">
        <pc:chgData name="Esrath Jani (2437565)" userId="8124bcf6-c80a-45e7-a607-d4e71dda82fc" providerId="ADAL" clId="{A308D793-8A83-4105-8A87-141D68DE6B47}" dt="2026-02-08T03:19:38.871" v="6" actId="1076"/>
        <pc:sldMkLst>
          <pc:docMk/>
          <pc:sldMk cId="0" sldId="261"/>
        </pc:sldMkLst>
        <pc:spChg chg="add mod">
          <ac:chgData name="Esrath Jani (2437565)" userId="8124bcf6-c80a-45e7-a607-d4e71dda82fc" providerId="ADAL" clId="{A308D793-8A83-4105-8A87-141D68DE6B47}" dt="2026-02-08T03:19:38.871" v="6" actId="1076"/>
          <ac:spMkLst>
            <pc:docMk/>
            <pc:sldMk cId="0" sldId="261"/>
            <ac:spMk id="34" creationId="{4E88722D-914D-8068-3528-B00606F2B70B}"/>
          </ac:spMkLst>
        </pc:spChg>
      </pc:sldChg>
      <pc:sldChg chg="addSp modSp mod">
        <pc:chgData name="Esrath Jani (2437565)" userId="8124bcf6-c80a-45e7-a607-d4e71dda82fc" providerId="ADAL" clId="{A308D793-8A83-4105-8A87-141D68DE6B47}" dt="2026-02-08T03:18:43.800" v="3" actId="1076"/>
        <pc:sldMkLst>
          <pc:docMk/>
          <pc:sldMk cId="0" sldId="262"/>
        </pc:sldMkLst>
        <pc:spChg chg="add mod">
          <ac:chgData name="Esrath Jani (2437565)" userId="8124bcf6-c80a-45e7-a607-d4e71dda82fc" providerId="ADAL" clId="{A308D793-8A83-4105-8A87-141D68DE6B47}" dt="2026-02-08T03:18:17.223" v="1" actId="1076"/>
          <ac:spMkLst>
            <pc:docMk/>
            <pc:sldMk cId="0" sldId="262"/>
            <ac:spMk id="31" creationId="{611654EA-EC45-C1F9-2C67-1F79CCA18E96}"/>
          </ac:spMkLst>
        </pc:spChg>
        <pc:spChg chg="add mod">
          <ac:chgData name="Esrath Jani (2437565)" userId="8124bcf6-c80a-45e7-a607-d4e71dda82fc" providerId="ADAL" clId="{A308D793-8A83-4105-8A87-141D68DE6B47}" dt="2026-02-08T03:18:43.800" v="3" actId="1076"/>
          <ac:spMkLst>
            <pc:docMk/>
            <pc:sldMk cId="0" sldId="262"/>
            <ac:spMk id="32" creationId="{A8332488-0F68-89D0-D27A-C25D57822258}"/>
          </ac:spMkLst>
        </pc:spChg>
      </pc:sldChg>
      <pc:sldChg chg="addSp delSp modSp mod">
        <pc:chgData name="Esrath Jani (2437565)" userId="8124bcf6-c80a-45e7-a607-d4e71dda82fc" providerId="ADAL" clId="{A308D793-8A83-4105-8A87-141D68DE6B47}" dt="2026-02-08T20:15:19.958" v="135" actId="1076"/>
        <pc:sldMkLst>
          <pc:docMk/>
          <pc:sldMk cId="0" sldId="263"/>
        </pc:sldMkLst>
        <pc:spChg chg="mod">
          <ac:chgData name="Esrath Jani (2437565)" userId="8124bcf6-c80a-45e7-a607-d4e71dda82fc" providerId="ADAL" clId="{A308D793-8A83-4105-8A87-141D68DE6B47}" dt="2026-02-08T20:15:07.863" v="134" actId="14100"/>
          <ac:spMkLst>
            <pc:docMk/>
            <pc:sldMk cId="0" sldId="263"/>
            <ac:spMk id="1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20:15:19.958" v="135" actId="1076"/>
          <ac:spMkLst>
            <pc:docMk/>
            <pc:sldMk cId="0" sldId="263"/>
            <ac:spMk id="20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08T03:22:39.082" v="15" actId="1076"/>
          <ac:spMkLst>
            <pc:docMk/>
            <pc:sldMk cId="0" sldId="263"/>
            <ac:spMk id="29" creationId="{DC43C0C0-7A63-4626-5857-8F3D33770979}"/>
          </ac:spMkLst>
        </pc:spChg>
        <pc:spChg chg="add mod">
          <ac:chgData name="Esrath Jani (2437565)" userId="8124bcf6-c80a-45e7-a607-d4e71dda82fc" providerId="ADAL" clId="{A308D793-8A83-4105-8A87-141D68DE6B47}" dt="2026-02-08T03:23:23.076" v="20" actId="1076"/>
          <ac:spMkLst>
            <pc:docMk/>
            <pc:sldMk cId="0" sldId="263"/>
            <ac:spMk id="30" creationId="{3FCDAD0B-7D6F-1AED-5727-204AEECBCD55}"/>
          </ac:spMkLst>
        </pc:spChg>
        <pc:spChg chg="add mod">
          <ac:chgData name="Esrath Jani (2437565)" userId="8124bcf6-c80a-45e7-a607-d4e71dda82fc" providerId="ADAL" clId="{A308D793-8A83-4105-8A87-141D68DE6B47}" dt="2026-02-08T03:23:50.923" v="22" actId="1076"/>
          <ac:spMkLst>
            <pc:docMk/>
            <pc:sldMk cId="0" sldId="263"/>
            <ac:spMk id="31" creationId="{E041A60F-FA41-C8C5-600E-7170E849D5FC}"/>
          </ac:spMkLst>
        </pc:spChg>
      </pc:sldChg>
      <pc:sldChg chg="delSp modSp mod">
        <pc:chgData name="Esrath Jani (2437565)" userId="8124bcf6-c80a-45e7-a607-d4e71dda82fc" providerId="ADAL" clId="{A308D793-8A83-4105-8A87-141D68DE6B47}" dt="2026-02-11T21:56:03.572" v="137" actId="478"/>
        <pc:sldMkLst>
          <pc:docMk/>
          <pc:sldMk cId="0" sldId="264"/>
        </pc:sldMkLst>
        <pc:spChg chg="mod">
          <ac:chgData name="Esrath Jani (2437565)" userId="8124bcf6-c80a-45e7-a607-d4e71dda82fc" providerId="ADAL" clId="{A308D793-8A83-4105-8A87-141D68DE6B47}" dt="2026-02-08T03:31:24.443" v="33" actId="108"/>
          <ac:spMkLst>
            <pc:docMk/>
            <pc:sldMk cId="0" sldId="264"/>
            <ac:spMk id="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31:11.599" v="32" actId="2711"/>
          <ac:spMkLst>
            <pc:docMk/>
            <pc:sldMk cId="0" sldId="264"/>
            <ac:spMk id="1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32:54.642" v="37" actId="108"/>
          <ac:spMkLst>
            <pc:docMk/>
            <pc:sldMk cId="0" sldId="264"/>
            <ac:spMk id="1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33:01.330" v="38" actId="108"/>
          <ac:spMkLst>
            <pc:docMk/>
            <pc:sldMk cId="0" sldId="264"/>
            <ac:spMk id="17" creationId="{00000000-0000-0000-0000-000000000000}"/>
          </ac:spMkLst>
        </pc:spChg>
        <pc:spChg chg="del mod">
          <ac:chgData name="Esrath Jani (2437565)" userId="8124bcf6-c80a-45e7-a607-d4e71dda82fc" providerId="ADAL" clId="{A308D793-8A83-4105-8A87-141D68DE6B47}" dt="2026-02-11T21:56:03.572" v="137" actId="478"/>
          <ac:spMkLst>
            <pc:docMk/>
            <pc:sldMk cId="0" sldId="264"/>
            <ac:spMk id="2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778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A6F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img.freepik.com/fb93a39ca4fe6bfc860bdcfc42e9ae8b7cfdf2e8.jpg"/>
          <p:cNvPicPr>
            <a:picLocks noChangeAspect="1"/>
          </p:cNvPicPr>
          <p:nvPr/>
        </p:nvPicPr>
        <p:blipFill>
          <a:blip r:embed="rId3">
            <a:alphaModFix amt="40000"/>
          </a:blip>
          <a:srcRect t="7880" b="7880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2A6F6F">
                  <a:alpha val="95000"/>
                </a:srgbClr>
              </a:gs>
              <a:gs pos="50000">
                <a:srgbClr val="2A6F6F">
                  <a:alpha val="85000"/>
                </a:srgbClr>
              </a:gs>
              <a:gs pos="100000">
                <a:srgbClr val="6B8E8E">
                  <a:alpha val="75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381000" y="552450"/>
            <a:ext cx="2990850" cy="381000"/>
          </a:xfrm>
          <a:custGeom>
            <a:avLst/>
            <a:gdLst/>
            <a:ahLst/>
            <a:cxnLst/>
            <a:rect l="l" t="t" r="r" b="b"/>
            <a:pathLst>
              <a:path w="2990850" h="381000">
                <a:moveTo>
                  <a:pt x="190500" y="0"/>
                </a:moveTo>
                <a:lnTo>
                  <a:pt x="2800350" y="0"/>
                </a:lnTo>
                <a:cubicBezTo>
                  <a:pt x="2905490" y="0"/>
                  <a:pt x="2990850" y="85360"/>
                  <a:pt x="2990850" y="190500"/>
                </a:cubicBezTo>
                <a:lnTo>
                  <a:pt x="2990850" y="190500"/>
                </a:lnTo>
                <a:cubicBezTo>
                  <a:pt x="2990850" y="295640"/>
                  <a:pt x="2905490" y="381000"/>
                  <a:pt x="280035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C89F6B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71500" y="628650"/>
            <a:ext cx="2686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12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PROFESSIONAL DEVELOPMENT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81000" y="1162050"/>
            <a:ext cx="11772900" cy="2571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Working in Teams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 Health and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Social Care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81000" y="3962400"/>
            <a:ext cx="1219200" cy="38100"/>
          </a:xfrm>
          <a:custGeom>
            <a:avLst/>
            <a:gdLst/>
            <a:ahLst/>
            <a:cxnLst/>
            <a:rect l="l" t="t" r="r" b="b"/>
            <a:pathLst>
              <a:path w="1219200" h="38100">
                <a:moveTo>
                  <a:pt x="0" y="0"/>
                </a:moveTo>
                <a:lnTo>
                  <a:pt x="1219200" y="0"/>
                </a:lnTo>
                <a:lnTo>
                  <a:pt x="12192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81000" y="4305300"/>
            <a:ext cx="742950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800" dirty="0">
                <a:solidFill>
                  <a:srgbClr val="F8F7F4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Self-Awareness Presentation on Collaborative Practice and Professional Development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381000" y="5524500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8F7F4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     Name: Esrath Jani 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8F7F4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     Student ID: 2437565  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381000" y="5981700"/>
            <a:ext cx="517634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F8F7F4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     Professional Development within Health and Social Care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381000" y="6248400"/>
            <a:ext cx="42291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Module Code: LCHS4009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9904612" y="6248400"/>
            <a:ext cx="1905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30000"/>
              </a:lnSpc>
            </a:pPr>
            <a:r>
              <a:rPr lang="en-US" sz="1200" dirty="0">
                <a:solidFill>
                  <a:srgbClr val="F8F7F4">
                    <a:alpha val="7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Academic Year 2024-2025</a:t>
            </a:r>
            <a:endParaRPr lang="en-US" sz="1600" dirty="0"/>
          </a:p>
        </p:txBody>
      </p:sp>
      <p:sp>
        <p:nvSpPr>
          <p:cNvPr id="13" name="Shape 6">
            <a:extLst>
              <a:ext uri="{FF2B5EF4-FFF2-40B4-BE49-F238E27FC236}">
                <a16:creationId xmlns:a16="http://schemas.microsoft.com/office/drawing/2014/main" id="{4E82C092-2AD3-BCDF-3745-A874D6C15851}"/>
              </a:ext>
            </a:extLst>
          </p:cNvPr>
          <p:cNvSpPr/>
          <p:nvPr/>
        </p:nvSpPr>
        <p:spPr>
          <a:xfrm>
            <a:off x="381000" y="5427936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83344" y="92273"/>
                </a:moveTo>
                <a:cubicBezTo>
                  <a:pt x="107986" y="92273"/>
                  <a:pt x="127992" y="72267"/>
                  <a:pt x="127992" y="47625"/>
                </a:cubicBezTo>
                <a:cubicBezTo>
                  <a:pt x="127992" y="22983"/>
                  <a:pt x="107986" y="2977"/>
                  <a:pt x="83344" y="2977"/>
                </a:cubicBezTo>
                <a:cubicBezTo>
                  <a:pt x="58702" y="2977"/>
                  <a:pt x="38695" y="22983"/>
                  <a:pt x="38695" y="47625"/>
                </a:cubicBezTo>
                <a:cubicBezTo>
                  <a:pt x="38695" y="72267"/>
                  <a:pt x="58702" y="92273"/>
                  <a:pt x="83344" y="92273"/>
                </a:cubicBezTo>
                <a:close/>
                <a:moveTo>
                  <a:pt x="72293" y="113109"/>
                </a:moveTo>
                <a:cubicBezTo>
                  <a:pt x="35644" y="113109"/>
                  <a:pt x="5953" y="142801"/>
                  <a:pt x="5953" y="179450"/>
                </a:cubicBezTo>
                <a:cubicBezTo>
                  <a:pt x="5953" y="185551"/>
                  <a:pt x="10902" y="190500"/>
                  <a:pt x="17004" y="190500"/>
                </a:cubicBezTo>
                <a:lnTo>
                  <a:pt x="149684" y="190500"/>
                </a:lnTo>
                <a:cubicBezTo>
                  <a:pt x="155786" y="190500"/>
                  <a:pt x="160734" y="185551"/>
                  <a:pt x="160734" y="179450"/>
                </a:cubicBezTo>
                <a:cubicBezTo>
                  <a:pt x="160734" y="142801"/>
                  <a:pt x="131043" y="113109"/>
                  <a:pt x="94394" y="113109"/>
                </a:cubicBezTo>
                <a:lnTo>
                  <a:pt x="72293" y="113109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F7357F9D-A5F7-D0F4-4BC2-82C0931E74E2}"/>
              </a:ext>
            </a:extLst>
          </p:cNvPr>
          <p:cNvSpPr/>
          <p:nvPr/>
        </p:nvSpPr>
        <p:spPr>
          <a:xfrm>
            <a:off x="404812" y="6018486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142875" y="190500"/>
                </a:moveTo>
                <a:lnTo>
                  <a:pt x="35719" y="190500"/>
                </a:lnTo>
                <a:cubicBezTo>
                  <a:pt x="15999" y="190500"/>
                  <a:pt x="0" y="174501"/>
                  <a:pt x="0" y="154781"/>
                </a:cubicBezTo>
                <a:lnTo>
                  <a:pt x="0" y="35719"/>
                </a:lnTo>
                <a:cubicBezTo>
                  <a:pt x="0" y="15999"/>
                  <a:pt x="15999" y="0"/>
                  <a:pt x="35719" y="0"/>
                </a:cubicBezTo>
                <a:lnTo>
                  <a:pt x="148828" y="0"/>
                </a:lnTo>
                <a:cubicBezTo>
                  <a:pt x="158688" y="0"/>
                  <a:pt x="166688" y="8000"/>
                  <a:pt x="166688" y="17859"/>
                </a:cubicBezTo>
                <a:lnTo>
                  <a:pt x="166688" y="125016"/>
                </a:lnTo>
                <a:cubicBezTo>
                  <a:pt x="166688" y="132792"/>
                  <a:pt x="161702" y="139415"/>
                  <a:pt x="154781" y="141870"/>
                </a:cubicBezTo>
                <a:lnTo>
                  <a:pt x="154781" y="166688"/>
                </a:lnTo>
                <a:cubicBezTo>
                  <a:pt x="161367" y="166688"/>
                  <a:pt x="166688" y="172008"/>
                  <a:pt x="166688" y="178594"/>
                </a:cubicBezTo>
                <a:cubicBezTo>
                  <a:pt x="166688" y="185179"/>
                  <a:pt x="161367" y="190500"/>
                  <a:pt x="154781" y="190500"/>
                </a:cubicBezTo>
                <a:lnTo>
                  <a:pt x="142875" y="190500"/>
                </a:lnTo>
                <a:close/>
                <a:moveTo>
                  <a:pt x="35719" y="142875"/>
                </a:moveTo>
                <a:cubicBezTo>
                  <a:pt x="29133" y="142875"/>
                  <a:pt x="23812" y="148196"/>
                  <a:pt x="23812" y="154781"/>
                </a:cubicBezTo>
                <a:cubicBezTo>
                  <a:pt x="23812" y="161367"/>
                  <a:pt x="29133" y="166688"/>
                  <a:pt x="35719" y="166688"/>
                </a:cubicBezTo>
                <a:lnTo>
                  <a:pt x="130969" y="166688"/>
                </a:lnTo>
                <a:lnTo>
                  <a:pt x="130969" y="142875"/>
                </a:lnTo>
                <a:lnTo>
                  <a:pt x="35719" y="142875"/>
                </a:lnTo>
                <a:close/>
                <a:moveTo>
                  <a:pt x="47625" y="56555"/>
                </a:moveTo>
                <a:cubicBezTo>
                  <a:pt x="47625" y="61503"/>
                  <a:pt x="51606" y="65484"/>
                  <a:pt x="56555" y="65484"/>
                </a:cubicBezTo>
                <a:lnTo>
                  <a:pt x="122039" y="65484"/>
                </a:lnTo>
                <a:cubicBezTo>
                  <a:pt x="126988" y="65484"/>
                  <a:pt x="130969" y="61503"/>
                  <a:pt x="130969" y="56555"/>
                </a:cubicBezTo>
                <a:cubicBezTo>
                  <a:pt x="130969" y="51606"/>
                  <a:pt x="126988" y="47625"/>
                  <a:pt x="122039" y="47625"/>
                </a:cubicBezTo>
                <a:lnTo>
                  <a:pt x="56555" y="47625"/>
                </a:lnTo>
                <a:cubicBezTo>
                  <a:pt x="51606" y="47625"/>
                  <a:pt x="47625" y="51606"/>
                  <a:pt x="47625" y="56555"/>
                </a:cubicBezTo>
                <a:close/>
                <a:moveTo>
                  <a:pt x="56555" y="83344"/>
                </a:moveTo>
                <a:cubicBezTo>
                  <a:pt x="51606" y="83344"/>
                  <a:pt x="47625" y="87325"/>
                  <a:pt x="47625" y="92273"/>
                </a:cubicBezTo>
                <a:cubicBezTo>
                  <a:pt x="47625" y="97222"/>
                  <a:pt x="51606" y="101203"/>
                  <a:pt x="56555" y="101203"/>
                </a:cubicBezTo>
                <a:lnTo>
                  <a:pt x="122039" y="101203"/>
                </a:lnTo>
                <a:cubicBezTo>
                  <a:pt x="126988" y="101203"/>
                  <a:pt x="130969" y="97222"/>
                  <a:pt x="130969" y="92273"/>
                </a:cubicBezTo>
                <a:cubicBezTo>
                  <a:pt x="130969" y="87325"/>
                  <a:pt x="126988" y="83344"/>
                  <a:pt x="122039" y="83344"/>
                </a:cubicBezTo>
                <a:lnTo>
                  <a:pt x="56555" y="83344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9">
            <a:extLst>
              <a:ext uri="{FF2B5EF4-FFF2-40B4-BE49-F238E27FC236}">
                <a16:creationId xmlns:a16="http://schemas.microsoft.com/office/drawing/2014/main" id="{4AC5288B-0BB3-2F4E-D56A-4B9D07F83221}"/>
              </a:ext>
            </a:extLst>
          </p:cNvPr>
          <p:cNvSpPr/>
          <p:nvPr/>
        </p:nvSpPr>
        <p:spPr>
          <a:xfrm>
            <a:off x="380999" y="5715000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0" y="35719"/>
                </a:moveTo>
                <a:cubicBezTo>
                  <a:pt x="0" y="22585"/>
                  <a:pt x="10678" y="11906"/>
                  <a:pt x="23812" y="11906"/>
                </a:cubicBezTo>
                <a:lnTo>
                  <a:pt x="190500" y="11906"/>
                </a:lnTo>
                <a:cubicBezTo>
                  <a:pt x="203634" y="11906"/>
                  <a:pt x="214313" y="22585"/>
                  <a:pt x="214313" y="35719"/>
                </a:cubicBezTo>
                <a:lnTo>
                  <a:pt x="0" y="35719"/>
                </a:lnTo>
                <a:close/>
                <a:moveTo>
                  <a:pt x="0" y="53578"/>
                </a:moveTo>
                <a:lnTo>
                  <a:pt x="214313" y="53578"/>
                </a:lnTo>
                <a:lnTo>
                  <a:pt x="214313" y="154781"/>
                </a:lnTo>
                <a:cubicBezTo>
                  <a:pt x="214313" y="167915"/>
                  <a:pt x="203634" y="178594"/>
                  <a:pt x="190500" y="178594"/>
                </a:cubicBezTo>
                <a:lnTo>
                  <a:pt x="23812" y="178594"/>
                </a:lnTo>
                <a:cubicBezTo>
                  <a:pt x="10678" y="178594"/>
                  <a:pt x="0" y="167915"/>
                  <a:pt x="0" y="154781"/>
                </a:cubicBezTo>
                <a:lnTo>
                  <a:pt x="0" y="53578"/>
                </a:lnTo>
                <a:close/>
                <a:moveTo>
                  <a:pt x="92013" y="154781"/>
                </a:moveTo>
                <a:cubicBezTo>
                  <a:pt x="99529" y="154781"/>
                  <a:pt x="105147" y="147563"/>
                  <a:pt x="100347" y="141759"/>
                </a:cubicBezTo>
                <a:cubicBezTo>
                  <a:pt x="94878" y="135173"/>
                  <a:pt x="86618" y="130969"/>
                  <a:pt x="77391" y="130969"/>
                </a:cubicBezTo>
                <a:lnTo>
                  <a:pt x="53578" y="130969"/>
                </a:lnTo>
                <a:cubicBezTo>
                  <a:pt x="44351" y="130969"/>
                  <a:pt x="36091" y="135173"/>
                  <a:pt x="30621" y="141759"/>
                </a:cubicBezTo>
                <a:cubicBezTo>
                  <a:pt x="25822" y="147563"/>
                  <a:pt x="31440" y="154781"/>
                  <a:pt x="38956" y="154781"/>
                </a:cubicBezTo>
                <a:lnTo>
                  <a:pt x="91976" y="154781"/>
                </a:lnTo>
                <a:close/>
                <a:moveTo>
                  <a:pt x="65484" y="116086"/>
                </a:moveTo>
                <a:cubicBezTo>
                  <a:pt x="76984" y="116086"/>
                  <a:pt x="86320" y="106750"/>
                  <a:pt x="86320" y="95250"/>
                </a:cubicBezTo>
                <a:cubicBezTo>
                  <a:pt x="86320" y="83750"/>
                  <a:pt x="76984" y="74414"/>
                  <a:pt x="65484" y="74414"/>
                </a:cubicBezTo>
                <a:cubicBezTo>
                  <a:pt x="53985" y="74414"/>
                  <a:pt x="44648" y="83750"/>
                  <a:pt x="44648" y="95250"/>
                </a:cubicBezTo>
                <a:cubicBezTo>
                  <a:pt x="44648" y="106750"/>
                  <a:pt x="53985" y="116086"/>
                  <a:pt x="65484" y="116086"/>
                </a:cubicBezTo>
                <a:close/>
                <a:moveTo>
                  <a:pt x="133945" y="77391"/>
                </a:moveTo>
                <a:cubicBezTo>
                  <a:pt x="128997" y="77391"/>
                  <a:pt x="125016" y="81372"/>
                  <a:pt x="125016" y="86320"/>
                </a:cubicBezTo>
                <a:cubicBezTo>
                  <a:pt x="125016" y="91269"/>
                  <a:pt x="128997" y="95250"/>
                  <a:pt x="133945" y="95250"/>
                </a:cubicBezTo>
                <a:lnTo>
                  <a:pt x="175617" y="95250"/>
                </a:lnTo>
                <a:cubicBezTo>
                  <a:pt x="180566" y="95250"/>
                  <a:pt x="184547" y="91269"/>
                  <a:pt x="184547" y="86320"/>
                </a:cubicBezTo>
                <a:cubicBezTo>
                  <a:pt x="184547" y="81372"/>
                  <a:pt x="180566" y="77391"/>
                  <a:pt x="175617" y="77391"/>
                </a:cubicBezTo>
                <a:lnTo>
                  <a:pt x="133945" y="77391"/>
                </a:lnTo>
                <a:close/>
                <a:moveTo>
                  <a:pt x="133945" y="113109"/>
                </a:moveTo>
                <a:cubicBezTo>
                  <a:pt x="128997" y="113109"/>
                  <a:pt x="125016" y="117091"/>
                  <a:pt x="125016" y="122039"/>
                </a:cubicBezTo>
                <a:cubicBezTo>
                  <a:pt x="125016" y="126988"/>
                  <a:pt x="128997" y="130969"/>
                  <a:pt x="133945" y="130969"/>
                </a:cubicBezTo>
                <a:lnTo>
                  <a:pt x="175617" y="130969"/>
                </a:lnTo>
                <a:cubicBezTo>
                  <a:pt x="180566" y="130969"/>
                  <a:pt x="184547" y="126988"/>
                  <a:pt x="184547" y="122039"/>
                </a:cubicBezTo>
                <a:cubicBezTo>
                  <a:pt x="184547" y="117091"/>
                  <a:pt x="180566" y="113109"/>
                  <a:pt x="175617" y="113109"/>
                </a:cubicBezTo>
                <a:lnTo>
                  <a:pt x="133945" y="113109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PRESENTATION OVERVIEW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85800"/>
            <a:ext cx="1171575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45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Contents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1000" y="14097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0050" y="18288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00050" y="18288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09600" y="20193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52450" y="20193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333500" y="20574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Introduction to Teamwork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333500" y="2438400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Understanding the fundamental concepts and definitions of collaborative practice in healthcare settings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343650" y="18288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343650" y="18288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553200" y="20193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96050" y="20193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277100" y="20574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Importance of Teamwork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7277100" y="2438400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Exploring why effective teamwork is essential for patient safety and quality care delivery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00050" y="3454401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400050" y="3454401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9600" y="3644901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52450" y="3644901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333500" y="3683001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Teamwork Model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333500" y="4064001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Tuckman's stages of team development and their application to healthcare teams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6343650" y="3454401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343650" y="3454401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553200" y="3644901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496050" y="3644901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04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277100" y="3683001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Practical Example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7277100" y="4064001"/>
            <a:ext cx="44196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Hospital ward multidisciplinary team collaboration in action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400050" y="50800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00050" y="50800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09600" y="52705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52450" y="52705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05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1333500" y="53086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Personal Development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1333500" y="5689600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Self-awareness and its role in enhancing professional teamwork capabilities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343650" y="50800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6343650" y="50800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6553200" y="52705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496050" y="52705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06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7277100" y="53086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7277100" y="5689600"/>
            <a:ext cx="44196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Key takeaways and implications for future professional practice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2318" y="362318"/>
            <a:ext cx="6168464" cy="1811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9" b="1" kern="0" spc="10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INTRODUCTION TO TEAMWORK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62318" y="615941"/>
            <a:ext cx="6322449" cy="1086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423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What is Working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3423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 Teams?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62318" y="1847822"/>
            <a:ext cx="724636" cy="36232"/>
          </a:xfrm>
          <a:custGeom>
            <a:avLst/>
            <a:gdLst/>
            <a:ahLst/>
            <a:cxnLst/>
            <a:rect l="l" t="t" r="r" b="b"/>
            <a:pathLst>
              <a:path w="724636" h="36232">
                <a:moveTo>
                  <a:pt x="0" y="0"/>
                </a:moveTo>
                <a:lnTo>
                  <a:pt x="724636" y="0"/>
                </a:lnTo>
                <a:lnTo>
                  <a:pt x="724636" y="36232"/>
                </a:lnTo>
                <a:lnTo>
                  <a:pt x="0" y="36232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2318" y="2101444"/>
            <a:ext cx="6105058" cy="1394924"/>
          </a:xfrm>
          <a:custGeom>
            <a:avLst/>
            <a:gdLst/>
            <a:ahLst/>
            <a:cxnLst/>
            <a:rect l="l" t="t" r="r" b="b"/>
            <a:pathLst>
              <a:path w="6105058" h="1394924">
                <a:moveTo>
                  <a:pt x="108692" y="0"/>
                </a:moveTo>
                <a:lnTo>
                  <a:pt x="5996365" y="0"/>
                </a:lnTo>
                <a:cubicBezTo>
                  <a:pt x="6056395" y="0"/>
                  <a:pt x="6105058" y="48663"/>
                  <a:pt x="6105058" y="108692"/>
                </a:cubicBezTo>
                <a:lnTo>
                  <a:pt x="6105058" y="1286232"/>
                </a:lnTo>
                <a:cubicBezTo>
                  <a:pt x="6105058" y="1346261"/>
                  <a:pt x="6056395" y="1394924"/>
                  <a:pt x="5996365" y="1394924"/>
                </a:cubicBezTo>
                <a:lnTo>
                  <a:pt x="108692" y="1394924"/>
                </a:lnTo>
                <a:cubicBezTo>
                  <a:pt x="48663" y="1394924"/>
                  <a:pt x="0" y="1346261"/>
                  <a:pt x="0" y="1286232"/>
                </a:cubicBezTo>
                <a:lnTo>
                  <a:pt x="0" y="108692"/>
                </a:lnTo>
                <a:cubicBezTo>
                  <a:pt x="0" y="48663"/>
                  <a:pt x="48663" y="0"/>
                  <a:pt x="10869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7174" dist="905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43477" y="2282603"/>
            <a:ext cx="434782" cy="434782"/>
          </a:xfrm>
          <a:custGeom>
            <a:avLst/>
            <a:gdLst/>
            <a:ahLst/>
            <a:cxnLst/>
            <a:rect l="l" t="t" r="r" b="b"/>
            <a:pathLst>
              <a:path w="434782" h="434782">
                <a:moveTo>
                  <a:pt x="217391" y="0"/>
                </a:moveTo>
                <a:lnTo>
                  <a:pt x="217391" y="0"/>
                </a:lnTo>
                <a:cubicBezTo>
                  <a:pt x="337452" y="0"/>
                  <a:pt x="434782" y="97329"/>
                  <a:pt x="434782" y="217391"/>
                </a:cubicBezTo>
                <a:lnTo>
                  <a:pt x="434782" y="217391"/>
                </a:lnTo>
                <a:cubicBezTo>
                  <a:pt x="434782" y="337452"/>
                  <a:pt x="337452" y="434782"/>
                  <a:pt x="217391" y="434782"/>
                </a:cubicBezTo>
                <a:lnTo>
                  <a:pt x="217391" y="434782"/>
                </a:lnTo>
                <a:cubicBezTo>
                  <a:pt x="97329" y="434782"/>
                  <a:pt x="0" y="337452"/>
                  <a:pt x="0" y="217391"/>
                </a:cubicBezTo>
                <a:lnTo>
                  <a:pt x="0" y="217391"/>
                </a:lnTo>
                <a:cubicBezTo>
                  <a:pt x="0" y="97329"/>
                  <a:pt x="97329" y="0"/>
                  <a:pt x="217391" y="0"/>
                </a:cubicBezTo>
                <a:close/>
              </a:path>
            </a:pathLst>
          </a:custGeom>
          <a:solidFill>
            <a:srgbClr val="2A6F6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24999" y="2391299"/>
            <a:ext cx="271738" cy="217391"/>
          </a:xfrm>
          <a:custGeom>
            <a:avLst/>
            <a:gdLst/>
            <a:ahLst/>
            <a:cxnLst/>
            <a:rect l="l" t="t" r="r" b="b"/>
            <a:pathLst>
              <a:path w="271738" h="217391">
                <a:moveTo>
                  <a:pt x="135869" y="6793"/>
                </a:moveTo>
                <a:cubicBezTo>
                  <a:pt x="160240" y="6793"/>
                  <a:pt x="180027" y="26580"/>
                  <a:pt x="180027" y="50951"/>
                </a:cubicBezTo>
                <a:cubicBezTo>
                  <a:pt x="180027" y="75322"/>
                  <a:pt x="160240" y="95108"/>
                  <a:pt x="135869" y="95108"/>
                </a:cubicBezTo>
                <a:cubicBezTo>
                  <a:pt x="111498" y="95108"/>
                  <a:pt x="91712" y="75322"/>
                  <a:pt x="91712" y="50951"/>
                </a:cubicBezTo>
                <a:cubicBezTo>
                  <a:pt x="91712" y="26580"/>
                  <a:pt x="111498" y="6793"/>
                  <a:pt x="135869" y="6793"/>
                </a:cubicBezTo>
                <a:close/>
                <a:moveTo>
                  <a:pt x="40761" y="37364"/>
                </a:moveTo>
                <a:cubicBezTo>
                  <a:pt x="57633" y="37364"/>
                  <a:pt x="71331" y="51062"/>
                  <a:pt x="71331" y="67935"/>
                </a:cubicBezTo>
                <a:cubicBezTo>
                  <a:pt x="71331" y="84807"/>
                  <a:pt x="57633" y="98505"/>
                  <a:pt x="40761" y="98505"/>
                </a:cubicBezTo>
                <a:cubicBezTo>
                  <a:pt x="23888" y="98505"/>
                  <a:pt x="10190" y="84807"/>
                  <a:pt x="10190" y="67935"/>
                </a:cubicBezTo>
                <a:cubicBezTo>
                  <a:pt x="10190" y="51062"/>
                  <a:pt x="23888" y="37364"/>
                  <a:pt x="40761" y="37364"/>
                </a:cubicBezTo>
                <a:close/>
                <a:moveTo>
                  <a:pt x="0" y="176630"/>
                </a:moveTo>
                <a:cubicBezTo>
                  <a:pt x="0" y="146611"/>
                  <a:pt x="24329" y="122282"/>
                  <a:pt x="54348" y="122282"/>
                </a:cubicBezTo>
                <a:cubicBezTo>
                  <a:pt x="59782" y="122282"/>
                  <a:pt x="65047" y="123089"/>
                  <a:pt x="70015" y="124575"/>
                </a:cubicBezTo>
                <a:cubicBezTo>
                  <a:pt x="56046" y="140200"/>
                  <a:pt x="47554" y="160835"/>
                  <a:pt x="47554" y="183423"/>
                </a:cubicBezTo>
                <a:lnTo>
                  <a:pt x="47554" y="190217"/>
                </a:lnTo>
                <a:cubicBezTo>
                  <a:pt x="47554" y="195057"/>
                  <a:pt x="48573" y="199643"/>
                  <a:pt x="50399" y="203804"/>
                </a:cubicBezTo>
                <a:lnTo>
                  <a:pt x="13587" y="203804"/>
                </a:lnTo>
                <a:cubicBezTo>
                  <a:pt x="6072" y="203804"/>
                  <a:pt x="0" y="197732"/>
                  <a:pt x="0" y="190217"/>
                </a:cubicBezTo>
                <a:lnTo>
                  <a:pt x="0" y="176630"/>
                </a:lnTo>
                <a:close/>
                <a:moveTo>
                  <a:pt x="221339" y="203804"/>
                </a:moveTo>
                <a:cubicBezTo>
                  <a:pt x="223165" y="199643"/>
                  <a:pt x="224184" y="195057"/>
                  <a:pt x="224184" y="190217"/>
                </a:cubicBezTo>
                <a:lnTo>
                  <a:pt x="224184" y="183423"/>
                </a:lnTo>
                <a:cubicBezTo>
                  <a:pt x="224184" y="160835"/>
                  <a:pt x="215692" y="140200"/>
                  <a:pt x="201723" y="124575"/>
                </a:cubicBezTo>
                <a:cubicBezTo>
                  <a:pt x="206691" y="123089"/>
                  <a:pt x="211956" y="122282"/>
                  <a:pt x="217391" y="122282"/>
                </a:cubicBezTo>
                <a:cubicBezTo>
                  <a:pt x="247409" y="122282"/>
                  <a:pt x="271738" y="146611"/>
                  <a:pt x="271738" y="176630"/>
                </a:cubicBezTo>
                <a:lnTo>
                  <a:pt x="271738" y="190217"/>
                </a:lnTo>
                <a:cubicBezTo>
                  <a:pt x="271738" y="197732"/>
                  <a:pt x="265667" y="203804"/>
                  <a:pt x="258152" y="203804"/>
                </a:cubicBezTo>
                <a:lnTo>
                  <a:pt x="221339" y="203804"/>
                </a:lnTo>
                <a:close/>
                <a:moveTo>
                  <a:pt x="200407" y="67935"/>
                </a:moveTo>
                <a:cubicBezTo>
                  <a:pt x="200407" y="51062"/>
                  <a:pt x="214105" y="37364"/>
                  <a:pt x="230978" y="37364"/>
                </a:cubicBezTo>
                <a:cubicBezTo>
                  <a:pt x="247850" y="37364"/>
                  <a:pt x="261548" y="51062"/>
                  <a:pt x="261548" y="67935"/>
                </a:cubicBezTo>
                <a:cubicBezTo>
                  <a:pt x="261548" y="84807"/>
                  <a:pt x="247850" y="98505"/>
                  <a:pt x="230978" y="98505"/>
                </a:cubicBezTo>
                <a:cubicBezTo>
                  <a:pt x="214105" y="98505"/>
                  <a:pt x="200407" y="84807"/>
                  <a:pt x="200407" y="67935"/>
                </a:cubicBezTo>
                <a:close/>
                <a:moveTo>
                  <a:pt x="67935" y="183423"/>
                </a:moveTo>
                <a:cubicBezTo>
                  <a:pt x="67935" y="145890"/>
                  <a:pt x="98335" y="115489"/>
                  <a:pt x="135869" y="115489"/>
                </a:cubicBezTo>
                <a:cubicBezTo>
                  <a:pt x="173403" y="115489"/>
                  <a:pt x="203804" y="145890"/>
                  <a:pt x="203804" y="183423"/>
                </a:cubicBezTo>
                <a:lnTo>
                  <a:pt x="203804" y="190217"/>
                </a:lnTo>
                <a:cubicBezTo>
                  <a:pt x="203804" y="197732"/>
                  <a:pt x="197732" y="203804"/>
                  <a:pt x="190217" y="203804"/>
                </a:cubicBezTo>
                <a:lnTo>
                  <a:pt x="81522" y="203804"/>
                </a:lnTo>
                <a:cubicBezTo>
                  <a:pt x="74006" y="203804"/>
                  <a:pt x="67935" y="197732"/>
                  <a:pt x="67935" y="190217"/>
                </a:cubicBezTo>
                <a:lnTo>
                  <a:pt x="67935" y="183423"/>
                </a:ln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123186" y="2282603"/>
            <a:ext cx="5253611" cy="253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26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Collaborative Practice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123186" y="2608689"/>
            <a:ext cx="5235495" cy="706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Professionals from various disciplines working together towards a </a:t>
            </a:r>
            <a:r>
              <a:rPr lang="en-US" sz="1141" b="1" dirty="0">
                <a:solidFill>
                  <a:srgbClr val="2A6F6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shared goal</a:t>
            </a: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combining their expertise to achieve optimal outcomes for patients and service users.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62318" y="3677527"/>
            <a:ext cx="6105058" cy="1159418"/>
          </a:xfrm>
          <a:custGeom>
            <a:avLst/>
            <a:gdLst/>
            <a:ahLst/>
            <a:cxnLst/>
            <a:rect l="l" t="t" r="r" b="b"/>
            <a:pathLst>
              <a:path w="6105058" h="1159418">
                <a:moveTo>
                  <a:pt x="108695" y="0"/>
                </a:moveTo>
                <a:lnTo>
                  <a:pt x="5996363" y="0"/>
                </a:lnTo>
                <a:cubicBezTo>
                  <a:pt x="6056393" y="0"/>
                  <a:pt x="6105058" y="48665"/>
                  <a:pt x="6105058" y="108695"/>
                </a:cubicBezTo>
                <a:lnTo>
                  <a:pt x="6105058" y="1050722"/>
                </a:lnTo>
                <a:cubicBezTo>
                  <a:pt x="6105058" y="1110753"/>
                  <a:pt x="6056393" y="1159418"/>
                  <a:pt x="5996363" y="1159418"/>
                </a:cubicBezTo>
                <a:lnTo>
                  <a:pt x="108695" y="1159418"/>
                </a:lnTo>
                <a:cubicBezTo>
                  <a:pt x="48665" y="1159418"/>
                  <a:pt x="0" y="1110753"/>
                  <a:pt x="0" y="1050722"/>
                </a:cubicBezTo>
                <a:lnTo>
                  <a:pt x="0" y="108695"/>
                </a:lnTo>
                <a:cubicBezTo>
                  <a:pt x="0" y="48665"/>
                  <a:pt x="48665" y="0"/>
                  <a:pt x="1086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7174" dist="905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543477" y="3858686"/>
            <a:ext cx="434782" cy="434782"/>
          </a:xfrm>
          <a:custGeom>
            <a:avLst/>
            <a:gdLst/>
            <a:ahLst/>
            <a:cxnLst/>
            <a:rect l="l" t="t" r="r" b="b"/>
            <a:pathLst>
              <a:path w="434782" h="434782">
                <a:moveTo>
                  <a:pt x="217391" y="0"/>
                </a:moveTo>
                <a:lnTo>
                  <a:pt x="217391" y="0"/>
                </a:lnTo>
                <a:cubicBezTo>
                  <a:pt x="337452" y="0"/>
                  <a:pt x="434782" y="97329"/>
                  <a:pt x="434782" y="217391"/>
                </a:cubicBezTo>
                <a:lnTo>
                  <a:pt x="434782" y="217391"/>
                </a:lnTo>
                <a:cubicBezTo>
                  <a:pt x="434782" y="337452"/>
                  <a:pt x="337452" y="434782"/>
                  <a:pt x="217391" y="434782"/>
                </a:cubicBezTo>
                <a:lnTo>
                  <a:pt x="217391" y="434782"/>
                </a:lnTo>
                <a:cubicBezTo>
                  <a:pt x="97329" y="434782"/>
                  <a:pt x="0" y="337452"/>
                  <a:pt x="0" y="217391"/>
                </a:cubicBezTo>
                <a:lnTo>
                  <a:pt x="0" y="217391"/>
                </a:lnTo>
                <a:cubicBezTo>
                  <a:pt x="0" y="97329"/>
                  <a:pt x="97329" y="0"/>
                  <a:pt x="217391" y="0"/>
                </a:cubicBezTo>
                <a:close/>
              </a:path>
            </a:pathLst>
          </a:custGeom>
          <a:solidFill>
            <a:srgbClr val="6B8E8E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52172" y="3967382"/>
            <a:ext cx="217391" cy="217391"/>
          </a:xfrm>
          <a:custGeom>
            <a:avLst/>
            <a:gdLst/>
            <a:ahLst/>
            <a:cxnLst/>
            <a:rect l="l" t="t" r="r" b="b"/>
            <a:pathLst>
              <a:path w="217391" h="217391">
                <a:moveTo>
                  <a:pt x="56810" y="15413"/>
                </a:moveTo>
                <a:cubicBezTo>
                  <a:pt x="61438" y="18640"/>
                  <a:pt x="62542" y="25008"/>
                  <a:pt x="59315" y="29594"/>
                </a:cubicBezTo>
                <a:lnTo>
                  <a:pt x="35538" y="63561"/>
                </a:lnTo>
                <a:cubicBezTo>
                  <a:pt x="33797" y="66024"/>
                  <a:pt x="31080" y="67595"/>
                  <a:pt x="28065" y="67850"/>
                </a:cubicBezTo>
                <a:cubicBezTo>
                  <a:pt x="25051" y="68104"/>
                  <a:pt x="22079" y="67085"/>
                  <a:pt x="19956" y="64962"/>
                </a:cubicBezTo>
                <a:lnTo>
                  <a:pt x="2972" y="47979"/>
                </a:lnTo>
                <a:cubicBezTo>
                  <a:pt x="-977" y="43988"/>
                  <a:pt x="-977" y="37534"/>
                  <a:pt x="2972" y="33543"/>
                </a:cubicBezTo>
                <a:cubicBezTo>
                  <a:pt x="6921" y="29552"/>
                  <a:pt x="13417" y="29594"/>
                  <a:pt x="17408" y="33543"/>
                </a:cubicBezTo>
                <a:lnTo>
                  <a:pt x="25815" y="41950"/>
                </a:lnTo>
                <a:lnTo>
                  <a:pt x="42629" y="17918"/>
                </a:lnTo>
                <a:cubicBezTo>
                  <a:pt x="45856" y="13290"/>
                  <a:pt x="52225" y="12186"/>
                  <a:pt x="56810" y="15413"/>
                </a:cubicBezTo>
                <a:close/>
                <a:moveTo>
                  <a:pt x="56810" y="83347"/>
                </a:moveTo>
                <a:cubicBezTo>
                  <a:pt x="61438" y="86574"/>
                  <a:pt x="62542" y="92943"/>
                  <a:pt x="59315" y="97529"/>
                </a:cubicBezTo>
                <a:lnTo>
                  <a:pt x="35538" y="131496"/>
                </a:lnTo>
                <a:cubicBezTo>
                  <a:pt x="33797" y="133959"/>
                  <a:pt x="31080" y="135530"/>
                  <a:pt x="28065" y="135784"/>
                </a:cubicBezTo>
                <a:cubicBezTo>
                  <a:pt x="25051" y="136039"/>
                  <a:pt x="22079" y="135020"/>
                  <a:pt x="19956" y="132897"/>
                </a:cubicBezTo>
                <a:lnTo>
                  <a:pt x="2972" y="115913"/>
                </a:lnTo>
                <a:cubicBezTo>
                  <a:pt x="-1019" y="111922"/>
                  <a:pt x="-1019" y="105468"/>
                  <a:pt x="2972" y="101520"/>
                </a:cubicBezTo>
                <a:cubicBezTo>
                  <a:pt x="6963" y="97571"/>
                  <a:pt x="13417" y="97529"/>
                  <a:pt x="17366" y="101520"/>
                </a:cubicBezTo>
                <a:lnTo>
                  <a:pt x="25773" y="109927"/>
                </a:lnTo>
                <a:lnTo>
                  <a:pt x="42587" y="85895"/>
                </a:lnTo>
                <a:cubicBezTo>
                  <a:pt x="45813" y="81267"/>
                  <a:pt x="52182" y="80163"/>
                  <a:pt x="56768" y="83390"/>
                </a:cubicBezTo>
                <a:close/>
                <a:moveTo>
                  <a:pt x="95108" y="40761"/>
                </a:moveTo>
                <a:cubicBezTo>
                  <a:pt x="95108" y="33246"/>
                  <a:pt x="101180" y="27174"/>
                  <a:pt x="108695" y="27174"/>
                </a:cubicBezTo>
                <a:lnTo>
                  <a:pt x="203804" y="27174"/>
                </a:lnTo>
                <a:cubicBezTo>
                  <a:pt x="211319" y="27174"/>
                  <a:pt x="217391" y="33246"/>
                  <a:pt x="217391" y="40761"/>
                </a:cubicBezTo>
                <a:cubicBezTo>
                  <a:pt x="217391" y="48276"/>
                  <a:pt x="211319" y="54348"/>
                  <a:pt x="203804" y="54348"/>
                </a:cubicBezTo>
                <a:lnTo>
                  <a:pt x="108695" y="54348"/>
                </a:lnTo>
                <a:cubicBezTo>
                  <a:pt x="101180" y="54348"/>
                  <a:pt x="95108" y="48276"/>
                  <a:pt x="95108" y="40761"/>
                </a:cubicBezTo>
                <a:close/>
                <a:moveTo>
                  <a:pt x="95108" y="108695"/>
                </a:moveTo>
                <a:cubicBezTo>
                  <a:pt x="95108" y="101180"/>
                  <a:pt x="101180" y="95108"/>
                  <a:pt x="108695" y="95108"/>
                </a:cubicBezTo>
                <a:lnTo>
                  <a:pt x="203804" y="95108"/>
                </a:lnTo>
                <a:cubicBezTo>
                  <a:pt x="211319" y="95108"/>
                  <a:pt x="217391" y="101180"/>
                  <a:pt x="217391" y="108695"/>
                </a:cubicBezTo>
                <a:cubicBezTo>
                  <a:pt x="217391" y="116211"/>
                  <a:pt x="211319" y="122282"/>
                  <a:pt x="203804" y="122282"/>
                </a:cubicBezTo>
                <a:lnTo>
                  <a:pt x="108695" y="122282"/>
                </a:lnTo>
                <a:cubicBezTo>
                  <a:pt x="101180" y="122282"/>
                  <a:pt x="95108" y="116211"/>
                  <a:pt x="95108" y="108695"/>
                </a:cubicBezTo>
                <a:close/>
                <a:moveTo>
                  <a:pt x="67935" y="176630"/>
                </a:moveTo>
                <a:cubicBezTo>
                  <a:pt x="67935" y="169115"/>
                  <a:pt x="74006" y="163043"/>
                  <a:pt x="81522" y="163043"/>
                </a:cubicBezTo>
                <a:lnTo>
                  <a:pt x="203804" y="163043"/>
                </a:lnTo>
                <a:cubicBezTo>
                  <a:pt x="211319" y="163043"/>
                  <a:pt x="217391" y="169115"/>
                  <a:pt x="217391" y="176630"/>
                </a:cubicBezTo>
                <a:cubicBezTo>
                  <a:pt x="217391" y="184145"/>
                  <a:pt x="211319" y="190217"/>
                  <a:pt x="203804" y="190217"/>
                </a:cubicBezTo>
                <a:lnTo>
                  <a:pt x="81522" y="190217"/>
                </a:lnTo>
                <a:cubicBezTo>
                  <a:pt x="74006" y="190217"/>
                  <a:pt x="67935" y="184145"/>
                  <a:pt x="67935" y="176630"/>
                </a:cubicBezTo>
                <a:close/>
                <a:moveTo>
                  <a:pt x="27174" y="159646"/>
                </a:moveTo>
                <a:cubicBezTo>
                  <a:pt x="36547" y="159646"/>
                  <a:pt x="44158" y="167256"/>
                  <a:pt x="44158" y="176630"/>
                </a:cubicBezTo>
                <a:cubicBezTo>
                  <a:pt x="44158" y="186004"/>
                  <a:pt x="36547" y="193614"/>
                  <a:pt x="27174" y="193614"/>
                </a:cubicBezTo>
                <a:cubicBezTo>
                  <a:pt x="17800" y="193614"/>
                  <a:pt x="10190" y="186004"/>
                  <a:pt x="10190" y="176630"/>
                </a:cubicBezTo>
                <a:cubicBezTo>
                  <a:pt x="10190" y="167256"/>
                  <a:pt x="17800" y="159646"/>
                  <a:pt x="27174" y="159646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23186" y="3858686"/>
            <a:ext cx="5253611" cy="253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26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Defined Roles &amp; Responsibilities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123186" y="4184773"/>
            <a:ext cx="5235495" cy="4710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Each team member brings </a:t>
            </a:r>
            <a:r>
              <a:rPr lang="en-US" sz="1141" b="1" dirty="0">
                <a:solidFill>
                  <a:srgbClr val="6B8E8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different roles and responsibilities</a:t>
            </a: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creating a comprehensive approach to care that addresses all aspects of patient needs.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62318" y="5018104"/>
            <a:ext cx="6105058" cy="1159418"/>
          </a:xfrm>
          <a:custGeom>
            <a:avLst/>
            <a:gdLst/>
            <a:ahLst/>
            <a:cxnLst/>
            <a:rect l="l" t="t" r="r" b="b"/>
            <a:pathLst>
              <a:path w="6105058" h="1159418">
                <a:moveTo>
                  <a:pt x="108695" y="0"/>
                </a:moveTo>
                <a:lnTo>
                  <a:pt x="5996363" y="0"/>
                </a:lnTo>
                <a:cubicBezTo>
                  <a:pt x="6056393" y="0"/>
                  <a:pt x="6105058" y="48665"/>
                  <a:pt x="6105058" y="108695"/>
                </a:cubicBezTo>
                <a:lnTo>
                  <a:pt x="6105058" y="1050722"/>
                </a:lnTo>
                <a:cubicBezTo>
                  <a:pt x="6105058" y="1110753"/>
                  <a:pt x="6056393" y="1159418"/>
                  <a:pt x="5996363" y="1159418"/>
                </a:cubicBezTo>
                <a:lnTo>
                  <a:pt x="108695" y="1159418"/>
                </a:lnTo>
                <a:cubicBezTo>
                  <a:pt x="48665" y="1159418"/>
                  <a:pt x="0" y="1110753"/>
                  <a:pt x="0" y="1050722"/>
                </a:cubicBezTo>
                <a:lnTo>
                  <a:pt x="0" y="108695"/>
                </a:lnTo>
                <a:cubicBezTo>
                  <a:pt x="0" y="48665"/>
                  <a:pt x="48665" y="0"/>
                  <a:pt x="1086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7174" dist="905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3477" y="5199263"/>
            <a:ext cx="434782" cy="434782"/>
          </a:xfrm>
          <a:custGeom>
            <a:avLst/>
            <a:gdLst/>
            <a:ahLst/>
            <a:cxnLst/>
            <a:rect l="l" t="t" r="r" b="b"/>
            <a:pathLst>
              <a:path w="434782" h="434782">
                <a:moveTo>
                  <a:pt x="217391" y="0"/>
                </a:moveTo>
                <a:lnTo>
                  <a:pt x="217391" y="0"/>
                </a:lnTo>
                <a:cubicBezTo>
                  <a:pt x="337452" y="0"/>
                  <a:pt x="434782" y="97329"/>
                  <a:pt x="434782" y="217391"/>
                </a:cubicBezTo>
                <a:lnTo>
                  <a:pt x="434782" y="217391"/>
                </a:lnTo>
                <a:cubicBezTo>
                  <a:pt x="434782" y="337452"/>
                  <a:pt x="337452" y="434782"/>
                  <a:pt x="217391" y="434782"/>
                </a:cubicBezTo>
                <a:lnTo>
                  <a:pt x="217391" y="434782"/>
                </a:lnTo>
                <a:cubicBezTo>
                  <a:pt x="97329" y="434782"/>
                  <a:pt x="0" y="337452"/>
                  <a:pt x="0" y="217391"/>
                </a:cubicBezTo>
                <a:lnTo>
                  <a:pt x="0" y="217391"/>
                </a:lnTo>
                <a:cubicBezTo>
                  <a:pt x="0" y="97329"/>
                  <a:pt x="97329" y="0"/>
                  <a:pt x="217391" y="0"/>
                </a:cubicBezTo>
                <a:close/>
              </a:path>
            </a:pathLst>
          </a:custGeom>
          <a:solidFill>
            <a:srgbClr val="C89F6B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38585" y="5307958"/>
            <a:ext cx="244565" cy="217391"/>
          </a:xfrm>
          <a:custGeom>
            <a:avLst/>
            <a:gdLst/>
            <a:ahLst/>
            <a:cxnLst/>
            <a:rect l="l" t="t" r="r" b="b"/>
            <a:pathLst>
              <a:path w="244565" h="217391">
                <a:moveTo>
                  <a:pt x="163043" y="61141"/>
                </a:moveTo>
                <a:cubicBezTo>
                  <a:pt x="163043" y="102411"/>
                  <a:pt x="126528" y="135869"/>
                  <a:pt x="81522" y="135869"/>
                </a:cubicBezTo>
                <a:cubicBezTo>
                  <a:pt x="70185" y="135869"/>
                  <a:pt x="59400" y="133746"/>
                  <a:pt x="49592" y="129925"/>
                </a:cubicBezTo>
                <a:lnTo>
                  <a:pt x="14946" y="148267"/>
                </a:lnTo>
                <a:cubicBezTo>
                  <a:pt x="10997" y="150348"/>
                  <a:pt x="6157" y="149626"/>
                  <a:pt x="2972" y="146484"/>
                </a:cubicBezTo>
                <a:cubicBezTo>
                  <a:pt x="-212" y="143342"/>
                  <a:pt x="-934" y="138459"/>
                  <a:pt x="1189" y="134511"/>
                </a:cubicBezTo>
                <a:lnTo>
                  <a:pt x="16304" y="105978"/>
                </a:lnTo>
                <a:cubicBezTo>
                  <a:pt x="6072" y="93495"/>
                  <a:pt x="0" y="77955"/>
                  <a:pt x="0" y="61141"/>
                </a:cubicBezTo>
                <a:cubicBezTo>
                  <a:pt x="0" y="19871"/>
                  <a:pt x="36515" y="-13587"/>
                  <a:pt x="81522" y="-13587"/>
                </a:cubicBezTo>
                <a:cubicBezTo>
                  <a:pt x="126528" y="-13587"/>
                  <a:pt x="163043" y="19871"/>
                  <a:pt x="163043" y="61141"/>
                </a:cubicBezTo>
                <a:close/>
                <a:moveTo>
                  <a:pt x="163043" y="217391"/>
                </a:moveTo>
                <a:cubicBezTo>
                  <a:pt x="123089" y="217391"/>
                  <a:pt x="89844" y="191024"/>
                  <a:pt x="82880" y="156250"/>
                </a:cubicBezTo>
                <a:cubicBezTo>
                  <a:pt x="133831" y="155613"/>
                  <a:pt x="178116" y="119353"/>
                  <a:pt x="182999" y="70185"/>
                </a:cubicBezTo>
                <a:cubicBezTo>
                  <a:pt x="218367" y="78337"/>
                  <a:pt x="244565" y="107676"/>
                  <a:pt x="244565" y="142663"/>
                </a:cubicBezTo>
                <a:cubicBezTo>
                  <a:pt x="244565" y="159477"/>
                  <a:pt x="238493" y="175017"/>
                  <a:pt x="228260" y="187500"/>
                </a:cubicBezTo>
                <a:lnTo>
                  <a:pt x="243376" y="216032"/>
                </a:lnTo>
                <a:cubicBezTo>
                  <a:pt x="245456" y="219981"/>
                  <a:pt x="244734" y="224821"/>
                  <a:pt x="241592" y="228006"/>
                </a:cubicBezTo>
                <a:cubicBezTo>
                  <a:pt x="238451" y="231190"/>
                  <a:pt x="233568" y="231912"/>
                  <a:pt x="229619" y="229789"/>
                </a:cubicBezTo>
                <a:lnTo>
                  <a:pt x="194972" y="211447"/>
                </a:lnTo>
                <a:cubicBezTo>
                  <a:pt x="185164" y="215268"/>
                  <a:pt x="174380" y="217391"/>
                  <a:pt x="163043" y="217391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123186" y="5199263"/>
            <a:ext cx="5253611" cy="253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26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Communication &amp; Cooperation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123186" y="5525349"/>
            <a:ext cx="5235495" cy="4710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Success depends on </a:t>
            </a:r>
            <a:r>
              <a:rPr lang="en-US" sz="1141" b="1" dirty="0">
                <a:solidFill>
                  <a:srgbClr val="C89F6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communication and cooperation</a:t>
            </a: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ensuring information flows effectively between all team members and decisions are made collectively.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362318" y="6325468"/>
            <a:ext cx="6105058" cy="6039"/>
          </a:xfrm>
          <a:custGeom>
            <a:avLst/>
            <a:gdLst/>
            <a:ahLst/>
            <a:cxnLst/>
            <a:rect l="l" t="t" r="r" b="b"/>
            <a:pathLst>
              <a:path w="6105058" h="6039">
                <a:moveTo>
                  <a:pt x="0" y="0"/>
                </a:moveTo>
                <a:lnTo>
                  <a:pt x="6105058" y="0"/>
                </a:lnTo>
                <a:lnTo>
                  <a:pt x="6105058" y="6039"/>
                </a:lnTo>
                <a:lnTo>
                  <a:pt x="0" y="6039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88360" y="6467376"/>
            <a:ext cx="110960" cy="126811"/>
          </a:xfrm>
          <a:custGeom>
            <a:avLst/>
            <a:gdLst/>
            <a:ahLst/>
            <a:cxnLst/>
            <a:rect l="l" t="t" r="r" b="b"/>
            <a:pathLst>
              <a:path w="110960" h="126811">
                <a:moveTo>
                  <a:pt x="95108" y="126811"/>
                </a:moveTo>
                <a:lnTo>
                  <a:pt x="23777" y="126811"/>
                </a:lnTo>
                <a:cubicBezTo>
                  <a:pt x="10650" y="126811"/>
                  <a:pt x="0" y="116161"/>
                  <a:pt x="0" y="103034"/>
                </a:cubicBezTo>
                <a:lnTo>
                  <a:pt x="0" y="23777"/>
                </a:lnTo>
                <a:cubicBezTo>
                  <a:pt x="0" y="10650"/>
                  <a:pt x="10650" y="0"/>
                  <a:pt x="23777" y="0"/>
                </a:cubicBezTo>
                <a:lnTo>
                  <a:pt x="99071" y="0"/>
                </a:lnTo>
                <a:cubicBezTo>
                  <a:pt x="105635" y="0"/>
                  <a:pt x="110960" y="5325"/>
                  <a:pt x="110960" y="11889"/>
                </a:cubicBezTo>
                <a:lnTo>
                  <a:pt x="110960" y="83220"/>
                </a:lnTo>
                <a:cubicBezTo>
                  <a:pt x="110960" y="88396"/>
                  <a:pt x="107641" y="92805"/>
                  <a:pt x="103034" y="94440"/>
                </a:cubicBezTo>
                <a:lnTo>
                  <a:pt x="103034" y="110960"/>
                </a:lnTo>
                <a:cubicBezTo>
                  <a:pt x="107418" y="110960"/>
                  <a:pt x="110960" y="114502"/>
                  <a:pt x="110960" y="118886"/>
                </a:cubicBezTo>
                <a:cubicBezTo>
                  <a:pt x="110960" y="123269"/>
                  <a:pt x="107418" y="126811"/>
                  <a:pt x="103034" y="126811"/>
                </a:cubicBezTo>
                <a:lnTo>
                  <a:pt x="95108" y="126811"/>
                </a:lnTo>
                <a:close/>
                <a:moveTo>
                  <a:pt x="23777" y="95108"/>
                </a:moveTo>
                <a:cubicBezTo>
                  <a:pt x="19393" y="95108"/>
                  <a:pt x="15851" y="98650"/>
                  <a:pt x="15851" y="103034"/>
                </a:cubicBezTo>
                <a:cubicBezTo>
                  <a:pt x="15851" y="107418"/>
                  <a:pt x="19393" y="110960"/>
                  <a:pt x="23777" y="110960"/>
                </a:cubicBezTo>
                <a:lnTo>
                  <a:pt x="87183" y="110960"/>
                </a:lnTo>
                <a:lnTo>
                  <a:pt x="87183" y="95108"/>
                </a:lnTo>
                <a:lnTo>
                  <a:pt x="23777" y="95108"/>
                </a:lnTo>
                <a:close/>
                <a:moveTo>
                  <a:pt x="31703" y="37647"/>
                </a:moveTo>
                <a:cubicBezTo>
                  <a:pt x="31703" y="40941"/>
                  <a:pt x="34353" y="43591"/>
                  <a:pt x="37647" y="43591"/>
                </a:cubicBezTo>
                <a:lnTo>
                  <a:pt x="81238" y="43591"/>
                </a:lnTo>
                <a:cubicBezTo>
                  <a:pt x="84533" y="43591"/>
                  <a:pt x="87183" y="40941"/>
                  <a:pt x="87183" y="37647"/>
                </a:cubicBezTo>
                <a:cubicBezTo>
                  <a:pt x="87183" y="34353"/>
                  <a:pt x="84533" y="31703"/>
                  <a:pt x="81238" y="31703"/>
                </a:cubicBezTo>
                <a:lnTo>
                  <a:pt x="37647" y="31703"/>
                </a:lnTo>
                <a:cubicBezTo>
                  <a:pt x="34353" y="31703"/>
                  <a:pt x="31703" y="34353"/>
                  <a:pt x="31703" y="37647"/>
                </a:cubicBezTo>
                <a:close/>
                <a:moveTo>
                  <a:pt x="37647" y="55480"/>
                </a:moveTo>
                <a:cubicBezTo>
                  <a:pt x="34353" y="55480"/>
                  <a:pt x="31703" y="58130"/>
                  <a:pt x="31703" y="61424"/>
                </a:cubicBezTo>
                <a:cubicBezTo>
                  <a:pt x="31703" y="64718"/>
                  <a:pt x="34353" y="67368"/>
                  <a:pt x="37647" y="67368"/>
                </a:cubicBezTo>
                <a:lnTo>
                  <a:pt x="81238" y="67368"/>
                </a:lnTo>
                <a:cubicBezTo>
                  <a:pt x="84533" y="67368"/>
                  <a:pt x="87183" y="64718"/>
                  <a:pt x="87183" y="61424"/>
                </a:cubicBezTo>
                <a:cubicBezTo>
                  <a:pt x="87183" y="58130"/>
                  <a:pt x="84533" y="55480"/>
                  <a:pt x="81238" y="55480"/>
                </a:cubicBezTo>
                <a:lnTo>
                  <a:pt x="37647" y="5548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77044" y="6437184"/>
            <a:ext cx="5953738" cy="1811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9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(West et al., 2014)</a:t>
            </a:r>
            <a:endParaRPr lang="en-US" sz="1600" dirty="0"/>
          </a:p>
        </p:txBody>
      </p:sp>
      <p:pic>
        <p:nvPicPr>
          <p:cNvPr id="23" name="Image 0" descr="https://kimi-web-img.moonshot.cn/img/newworldchiro.com.au/64af8f55d764fbb3873faa645965eaf84d5b1e8b.jpg"/>
          <p:cNvPicPr>
            <a:picLocks noChangeAspect="1"/>
          </p:cNvPicPr>
          <p:nvPr/>
        </p:nvPicPr>
        <p:blipFill>
          <a:blip r:embed="rId3"/>
          <a:srcRect l="21462" r="21462"/>
          <a:stretch/>
        </p:blipFill>
        <p:spPr>
          <a:xfrm>
            <a:off x="6831298" y="362318"/>
            <a:ext cx="4999988" cy="6132232"/>
          </a:xfrm>
          <a:prstGeom prst="roundRect">
            <a:avLst>
              <a:gd name="adj" fmla="val 2899"/>
            </a:avLst>
          </a:prstGeom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58588" y="358588"/>
            <a:ext cx="11537576" cy="1792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88" b="1" kern="0" spc="99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WHY TEAMWORK MATTERS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58588" y="609600"/>
            <a:ext cx="11689976" cy="860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388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Importance of Teamwork in</a:t>
            </a:r>
            <a:endParaRPr lang="en-US" sz="1600" dirty="0"/>
          </a:p>
          <a:p>
            <a:pPr>
              <a:lnSpc>
                <a:spcPct val="80000"/>
              </a:lnSpc>
            </a:pPr>
            <a:r>
              <a:rPr lang="en-US" sz="3388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Health and Social Care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58588" y="1613647"/>
            <a:ext cx="717176" cy="35859"/>
          </a:xfrm>
          <a:custGeom>
            <a:avLst/>
            <a:gdLst/>
            <a:ahLst/>
            <a:cxnLst/>
            <a:rect l="l" t="t" r="r" b="b"/>
            <a:pathLst>
              <a:path w="717176" h="35859">
                <a:moveTo>
                  <a:pt x="0" y="0"/>
                </a:moveTo>
                <a:lnTo>
                  <a:pt x="717176" y="0"/>
                </a:lnTo>
                <a:lnTo>
                  <a:pt x="717176" y="35859"/>
                </a:lnTo>
                <a:lnTo>
                  <a:pt x="0" y="35859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58588" y="1864659"/>
            <a:ext cx="5647765" cy="2169459"/>
          </a:xfrm>
          <a:custGeom>
            <a:avLst/>
            <a:gdLst/>
            <a:ahLst/>
            <a:cxnLst/>
            <a:rect l="l" t="t" r="r" b="b"/>
            <a:pathLst>
              <a:path w="5647765" h="2169459">
                <a:moveTo>
                  <a:pt x="143445" y="0"/>
                </a:moveTo>
                <a:lnTo>
                  <a:pt x="5504320" y="0"/>
                </a:lnTo>
                <a:cubicBezTo>
                  <a:pt x="5583542" y="0"/>
                  <a:pt x="5647765" y="64222"/>
                  <a:pt x="5647765" y="143445"/>
                </a:cubicBezTo>
                <a:lnTo>
                  <a:pt x="5647765" y="2026014"/>
                </a:lnTo>
                <a:cubicBezTo>
                  <a:pt x="5647765" y="2105236"/>
                  <a:pt x="5583542" y="2169459"/>
                  <a:pt x="5504320" y="2169459"/>
                </a:cubicBezTo>
                <a:lnTo>
                  <a:pt x="143445" y="2169459"/>
                </a:lnTo>
                <a:cubicBezTo>
                  <a:pt x="64222" y="2169459"/>
                  <a:pt x="0" y="2105236"/>
                  <a:pt x="0" y="2026014"/>
                </a:cubicBezTo>
                <a:lnTo>
                  <a:pt x="0" y="143445"/>
                </a:lnTo>
                <a:cubicBezTo>
                  <a:pt x="0" y="64222"/>
                  <a:pt x="64222" y="0"/>
                  <a:pt x="143445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2A6F6F">
                  <a:alpha val="80000"/>
                </a:srgbClr>
              </a:gs>
            </a:gsLst>
            <a:lin ang="2700000" scaled="1"/>
          </a:gradFill>
          <a:ln/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73741" y="2079812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92524" y="2196353"/>
            <a:ext cx="268941" cy="268941"/>
          </a:xfrm>
          <a:custGeom>
            <a:avLst/>
            <a:gdLst/>
            <a:ahLst/>
            <a:cxnLst/>
            <a:rect l="l" t="t" r="r" b="b"/>
            <a:pathLst>
              <a:path w="268941" h="268941">
                <a:moveTo>
                  <a:pt x="134471" y="56677"/>
                </a:moveTo>
                <a:lnTo>
                  <a:pt x="126591" y="45752"/>
                </a:lnTo>
                <a:cubicBezTo>
                  <a:pt x="113460" y="27577"/>
                  <a:pt x="92396" y="16809"/>
                  <a:pt x="69914" y="16809"/>
                </a:cubicBezTo>
                <a:cubicBezTo>
                  <a:pt x="31306" y="16809"/>
                  <a:pt x="0" y="48115"/>
                  <a:pt x="0" y="86723"/>
                </a:cubicBezTo>
                <a:lnTo>
                  <a:pt x="0" y="88089"/>
                </a:lnTo>
                <a:cubicBezTo>
                  <a:pt x="0" y="100485"/>
                  <a:pt x="3257" y="113302"/>
                  <a:pt x="8720" y="126066"/>
                </a:cubicBezTo>
                <a:lnTo>
                  <a:pt x="64399" y="126066"/>
                </a:lnTo>
                <a:cubicBezTo>
                  <a:pt x="66080" y="126066"/>
                  <a:pt x="67603" y="125068"/>
                  <a:pt x="68286" y="123492"/>
                </a:cubicBezTo>
                <a:lnTo>
                  <a:pt x="84990" y="83414"/>
                </a:lnTo>
                <a:cubicBezTo>
                  <a:pt x="86933" y="78791"/>
                  <a:pt x="91451" y="75745"/>
                  <a:pt x="96441" y="75640"/>
                </a:cubicBezTo>
                <a:cubicBezTo>
                  <a:pt x="101431" y="75535"/>
                  <a:pt x="106053" y="78476"/>
                  <a:pt x="108102" y="83046"/>
                </a:cubicBezTo>
                <a:lnTo>
                  <a:pt x="135048" y="142875"/>
                </a:lnTo>
                <a:lnTo>
                  <a:pt x="156795" y="99382"/>
                </a:lnTo>
                <a:cubicBezTo>
                  <a:pt x="158948" y="95127"/>
                  <a:pt x="163308" y="92396"/>
                  <a:pt x="168088" y="92396"/>
                </a:cubicBezTo>
                <a:cubicBezTo>
                  <a:pt x="172868" y="92396"/>
                  <a:pt x="177228" y="95075"/>
                  <a:pt x="179382" y="99382"/>
                </a:cubicBezTo>
                <a:lnTo>
                  <a:pt x="191568" y="123702"/>
                </a:lnTo>
                <a:cubicBezTo>
                  <a:pt x="192303" y="125121"/>
                  <a:pt x="193722" y="126014"/>
                  <a:pt x="195350" y="126014"/>
                </a:cubicBezTo>
                <a:lnTo>
                  <a:pt x="260274" y="126014"/>
                </a:lnTo>
                <a:cubicBezTo>
                  <a:pt x="265790" y="113249"/>
                  <a:pt x="268994" y="100433"/>
                  <a:pt x="268994" y="88036"/>
                </a:cubicBezTo>
                <a:lnTo>
                  <a:pt x="268994" y="86670"/>
                </a:lnTo>
                <a:cubicBezTo>
                  <a:pt x="268941" y="48115"/>
                  <a:pt x="237635" y="16809"/>
                  <a:pt x="199027" y="16809"/>
                </a:cubicBezTo>
                <a:cubicBezTo>
                  <a:pt x="176598" y="16809"/>
                  <a:pt x="155482" y="27577"/>
                  <a:pt x="142350" y="45752"/>
                </a:cubicBezTo>
                <a:lnTo>
                  <a:pt x="134471" y="56625"/>
                </a:lnTo>
                <a:close/>
                <a:moveTo>
                  <a:pt x="246669" y="151279"/>
                </a:moveTo>
                <a:lnTo>
                  <a:pt x="195298" y="151279"/>
                </a:lnTo>
                <a:cubicBezTo>
                  <a:pt x="184162" y="151279"/>
                  <a:pt x="173971" y="144976"/>
                  <a:pt x="168981" y="134996"/>
                </a:cubicBezTo>
                <a:lnTo>
                  <a:pt x="168088" y="133210"/>
                </a:lnTo>
                <a:lnTo>
                  <a:pt x="145764" y="177911"/>
                </a:lnTo>
                <a:cubicBezTo>
                  <a:pt x="143610" y="182271"/>
                  <a:pt x="139093" y="185002"/>
                  <a:pt x="134208" y="184897"/>
                </a:cubicBezTo>
                <a:cubicBezTo>
                  <a:pt x="129323" y="184792"/>
                  <a:pt x="124963" y="181903"/>
                  <a:pt x="122967" y="177491"/>
                </a:cubicBezTo>
                <a:lnTo>
                  <a:pt x="97071" y="119973"/>
                </a:lnTo>
                <a:lnTo>
                  <a:pt x="91556" y="133210"/>
                </a:lnTo>
                <a:cubicBezTo>
                  <a:pt x="86986" y="144188"/>
                  <a:pt x="76270" y="151332"/>
                  <a:pt x="64399" y="151332"/>
                </a:cubicBezTo>
                <a:lnTo>
                  <a:pt x="22272" y="151332"/>
                </a:lnTo>
                <a:cubicBezTo>
                  <a:pt x="47065" y="190097"/>
                  <a:pt x="86881" y="225764"/>
                  <a:pt x="111779" y="244778"/>
                </a:cubicBezTo>
                <a:cubicBezTo>
                  <a:pt x="118292" y="249716"/>
                  <a:pt x="126276" y="252185"/>
                  <a:pt x="134418" y="252185"/>
                </a:cubicBezTo>
                <a:cubicBezTo>
                  <a:pt x="142560" y="252185"/>
                  <a:pt x="150597" y="249769"/>
                  <a:pt x="157057" y="244778"/>
                </a:cubicBezTo>
                <a:cubicBezTo>
                  <a:pt x="182061" y="225711"/>
                  <a:pt x="221876" y="190045"/>
                  <a:pt x="246669" y="151279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73741" y="2725271"/>
            <a:ext cx="5325035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Improves Quality of Patient Care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73741" y="3119718"/>
            <a:ext cx="5289176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Collaborative teams deliver more comprehensive, coordinated care that addresses the full spectrum of patient needs, leading to better health outcomes and higher patient satisfaction.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185647" y="1864659"/>
            <a:ext cx="5647765" cy="2169459"/>
          </a:xfrm>
          <a:custGeom>
            <a:avLst/>
            <a:gdLst/>
            <a:ahLst/>
            <a:cxnLst/>
            <a:rect l="l" t="t" r="r" b="b"/>
            <a:pathLst>
              <a:path w="5647765" h="2169459">
                <a:moveTo>
                  <a:pt x="143445" y="0"/>
                </a:moveTo>
                <a:lnTo>
                  <a:pt x="5504320" y="0"/>
                </a:lnTo>
                <a:cubicBezTo>
                  <a:pt x="5583542" y="0"/>
                  <a:pt x="5647765" y="64222"/>
                  <a:pt x="5647765" y="143445"/>
                </a:cubicBezTo>
                <a:lnTo>
                  <a:pt x="5647765" y="2026014"/>
                </a:lnTo>
                <a:cubicBezTo>
                  <a:pt x="5647765" y="2105236"/>
                  <a:pt x="5583542" y="2169459"/>
                  <a:pt x="5504320" y="2169459"/>
                </a:cubicBezTo>
                <a:lnTo>
                  <a:pt x="143445" y="2169459"/>
                </a:lnTo>
                <a:cubicBezTo>
                  <a:pt x="64222" y="2169459"/>
                  <a:pt x="0" y="2105236"/>
                  <a:pt x="0" y="2026014"/>
                </a:cubicBezTo>
                <a:lnTo>
                  <a:pt x="0" y="143445"/>
                </a:lnTo>
                <a:cubicBezTo>
                  <a:pt x="0" y="64222"/>
                  <a:pt x="64222" y="0"/>
                  <a:pt x="143445" y="0"/>
                </a:cubicBezTo>
                <a:close/>
              </a:path>
            </a:pathLst>
          </a:custGeom>
          <a:gradFill flip="none" rotWithShape="1">
            <a:gsLst>
              <a:gs pos="0">
                <a:srgbClr val="6B8E8E"/>
              </a:gs>
              <a:gs pos="100000">
                <a:srgbClr val="6B8E8E">
                  <a:alpha val="80000"/>
                </a:srgbClr>
              </a:gs>
            </a:gsLst>
            <a:lin ang="2700000" scaled="1"/>
          </a:gradFill>
          <a:ln/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00800" y="2079812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483724" y="2196353"/>
            <a:ext cx="340659" cy="268941"/>
          </a:xfrm>
          <a:custGeom>
            <a:avLst/>
            <a:gdLst/>
            <a:ahLst/>
            <a:cxnLst/>
            <a:rect l="l" t="t" r="r" b="b"/>
            <a:pathLst>
              <a:path w="340659" h="268941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0" y="2725271"/>
            <a:ext cx="5325035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Enhances Patient Safety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400800" y="3119718"/>
            <a:ext cx="5289176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Effective teamwork creates multiple checkpoints and safety nets, reducing the risk of adverse events and ensuring that potential issues are identified and addressed promptly.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58588" y="4213412"/>
            <a:ext cx="5647765" cy="2205318"/>
          </a:xfrm>
          <a:custGeom>
            <a:avLst/>
            <a:gdLst/>
            <a:ahLst/>
            <a:cxnLst/>
            <a:rect l="l" t="t" r="r" b="b"/>
            <a:pathLst>
              <a:path w="5647765" h="2205318">
                <a:moveTo>
                  <a:pt x="143434" y="0"/>
                </a:moveTo>
                <a:lnTo>
                  <a:pt x="5504331" y="0"/>
                </a:lnTo>
                <a:cubicBezTo>
                  <a:pt x="5583547" y="0"/>
                  <a:pt x="5647765" y="64218"/>
                  <a:pt x="5647765" y="143434"/>
                </a:cubicBezTo>
                <a:lnTo>
                  <a:pt x="5647765" y="2061884"/>
                </a:lnTo>
                <a:cubicBezTo>
                  <a:pt x="5647765" y="2141100"/>
                  <a:pt x="5583547" y="2205318"/>
                  <a:pt x="5504331" y="2205318"/>
                </a:cubicBezTo>
                <a:lnTo>
                  <a:pt x="143434" y="2205318"/>
                </a:lnTo>
                <a:cubicBezTo>
                  <a:pt x="64218" y="2205318"/>
                  <a:pt x="0" y="2141100"/>
                  <a:pt x="0" y="2061884"/>
                </a:cubicBezTo>
                <a:lnTo>
                  <a:pt x="0" y="143434"/>
                </a:lnTo>
                <a:cubicBezTo>
                  <a:pt x="0" y="64218"/>
                  <a:pt x="64218" y="0"/>
                  <a:pt x="143434" y="0"/>
                </a:cubicBezTo>
                <a:close/>
              </a:path>
            </a:pathLst>
          </a:custGeom>
          <a:gradFill flip="none" rotWithShape="1">
            <a:gsLst>
              <a:gs pos="0">
                <a:srgbClr val="C89F6B"/>
              </a:gs>
              <a:gs pos="100000">
                <a:srgbClr val="C89F6B">
                  <a:alpha val="80000"/>
                </a:srgbClr>
              </a:gs>
            </a:gsLst>
            <a:lin ang="2700000" scaled="1"/>
          </a:gradFill>
          <a:ln/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73741" y="4446494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6665" y="4563035"/>
            <a:ext cx="340659" cy="268941"/>
          </a:xfrm>
          <a:custGeom>
            <a:avLst/>
            <a:gdLst/>
            <a:ahLst/>
            <a:cxnLst/>
            <a:rect l="l" t="t" r="r" b="b"/>
            <a:pathLst>
              <a:path w="340659" h="268941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73741" y="5091953"/>
            <a:ext cx="5325035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Reduces Errors &amp; Misunderstandings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73741" y="5486400"/>
            <a:ext cx="5289176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communication channels and shared understanding among team members minimize the likelihood of errors, misdiagnoses, and treatment delays that can compromise patient care.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194612" y="4222376"/>
            <a:ext cx="5629835" cy="2187388"/>
          </a:xfrm>
          <a:custGeom>
            <a:avLst/>
            <a:gdLst/>
            <a:ahLst/>
            <a:cxnLst/>
            <a:rect l="l" t="t" r="r" b="b"/>
            <a:pathLst>
              <a:path w="5629835" h="2187388">
                <a:moveTo>
                  <a:pt x="143427" y="0"/>
                </a:moveTo>
                <a:lnTo>
                  <a:pt x="5486408" y="0"/>
                </a:lnTo>
                <a:cubicBezTo>
                  <a:pt x="5565621" y="0"/>
                  <a:pt x="5629835" y="64214"/>
                  <a:pt x="5629835" y="143427"/>
                </a:cubicBezTo>
                <a:lnTo>
                  <a:pt x="5629835" y="2043961"/>
                </a:lnTo>
                <a:cubicBezTo>
                  <a:pt x="5629835" y="2123174"/>
                  <a:pt x="5565621" y="2187388"/>
                  <a:pt x="5486408" y="2187388"/>
                </a:cubicBezTo>
                <a:lnTo>
                  <a:pt x="143427" y="2187388"/>
                </a:lnTo>
                <a:cubicBezTo>
                  <a:pt x="64268" y="2187388"/>
                  <a:pt x="0" y="2123121"/>
                  <a:pt x="0" y="2043961"/>
                </a:cubicBezTo>
                <a:lnTo>
                  <a:pt x="0" y="143427"/>
                </a:lnTo>
                <a:cubicBezTo>
                  <a:pt x="0" y="64268"/>
                  <a:pt x="64268" y="0"/>
                  <a:pt x="143427" y="0"/>
                </a:cubicBezTo>
                <a:close/>
              </a:path>
            </a:pathLst>
          </a:custGeom>
          <a:solidFill>
            <a:srgbClr val="FFFFFF"/>
          </a:solidFill>
          <a:ln w="25400">
            <a:solidFill>
              <a:srgbClr val="2A6F6F">
                <a:alpha val="20000"/>
              </a:srgbClr>
            </a:solidFill>
            <a:prstDash val="solid"/>
          </a:ln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418729" y="4446494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2A6F6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501653" y="4563035"/>
            <a:ext cx="340659" cy="268941"/>
          </a:xfrm>
          <a:custGeom>
            <a:avLst/>
            <a:gdLst/>
            <a:ahLst/>
            <a:cxnLst/>
            <a:rect l="l" t="t" r="r" b="b"/>
            <a:pathLst>
              <a:path w="340659" h="268941"/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418729" y="5091953"/>
            <a:ext cx="5289176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Supports Staff Wellbeing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418729" y="5486400"/>
            <a:ext cx="5253318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9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supportive team environment reduces stress and burnout, improves job satisfaction, and creates a positive workplace culture that benefits both staff and patients.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358588" y="6565153"/>
            <a:ext cx="11474824" cy="5976"/>
          </a:xfrm>
          <a:custGeom>
            <a:avLst/>
            <a:gdLst/>
            <a:ahLst/>
            <a:cxnLst/>
            <a:rect l="l" t="t" r="r" b="b"/>
            <a:pathLst>
              <a:path w="11474824" h="5976">
                <a:moveTo>
                  <a:pt x="0" y="0"/>
                </a:moveTo>
                <a:lnTo>
                  <a:pt x="11474824" y="0"/>
                </a:lnTo>
                <a:lnTo>
                  <a:pt x="11474824" y="5976"/>
                </a:lnTo>
                <a:lnTo>
                  <a:pt x="0" y="5976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384362" y="6705600"/>
            <a:ext cx="109818" cy="125506"/>
          </a:xfrm>
          <a:custGeom>
            <a:avLst/>
            <a:gdLst/>
            <a:ahLst/>
            <a:cxnLst/>
            <a:rect l="l" t="t" r="r" b="b"/>
            <a:pathLst>
              <a:path w="109818" h="125506">
                <a:moveTo>
                  <a:pt x="94129" y="125506"/>
                </a:moveTo>
                <a:lnTo>
                  <a:pt x="23532" y="125506"/>
                </a:lnTo>
                <a:cubicBezTo>
                  <a:pt x="10541" y="125506"/>
                  <a:pt x="0" y="114965"/>
                  <a:pt x="0" y="101974"/>
                </a:cubicBezTo>
                <a:lnTo>
                  <a:pt x="0" y="23532"/>
                </a:lnTo>
                <a:cubicBezTo>
                  <a:pt x="0" y="10541"/>
                  <a:pt x="10541" y="0"/>
                  <a:pt x="23532" y="0"/>
                </a:cubicBezTo>
                <a:lnTo>
                  <a:pt x="98051" y="0"/>
                </a:lnTo>
                <a:cubicBezTo>
                  <a:pt x="104547" y="0"/>
                  <a:pt x="109818" y="5270"/>
                  <a:pt x="109818" y="11766"/>
                </a:cubicBezTo>
                <a:lnTo>
                  <a:pt x="109818" y="82363"/>
                </a:lnTo>
                <a:cubicBezTo>
                  <a:pt x="109818" y="87486"/>
                  <a:pt x="106533" y="91850"/>
                  <a:pt x="101974" y="93468"/>
                </a:cubicBezTo>
                <a:lnTo>
                  <a:pt x="101974" y="109818"/>
                </a:lnTo>
                <a:cubicBezTo>
                  <a:pt x="106312" y="109818"/>
                  <a:pt x="109818" y="113323"/>
                  <a:pt x="109818" y="117662"/>
                </a:cubicBezTo>
                <a:cubicBezTo>
                  <a:pt x="109818" y="122001"/>
                  <a:pt x="106312" y="125506"/>
                  <a:pt x="101974" y="125506"/>
                </a:cubicBezTo>
                <a:lnTo>
                  <a:pt x="94129" y="125506"/>
                </a:lnTo>
                <a:close/>
                <a:moveTo>
                  <a:pt x="23532" y="94129"/>
                </a:moveTo>
                <a:cubicBezTo>
                  <a:pt x="19194" y="94129"/>
                  <a:pt x="15688" y="97635"/>
                  <a:pt x="15688" y="101974"/>
                </a:cubicBezTo>
                <a:cubicBezTo>
                  <a:pt x="15688" y="106312"/>
                  <a:pt x="19194" y="109818"/>
                  <a:pt x="23532" y="109818"/>
                </a:cubicBezTo>
                <a:lnTo>
                  <a:pt x="86285" y="109818"/>
                </a:lnTo>
                <a:lnTo>
                  <a:pt x="86285" y="94129"/>
                </a:lnTo>
                <a:lnTo>
                  <a:pt x="23532" y="94129"/>
                </a:lnTo>
                <a:close/>
                <a:moveTo>
                  <a:pt x="31376" y="37260"/>
                </a:moveTo>
                <a:cubicBezTo>
                  <a:pt x="31376" y="40520"/>
                  <a:pt x="33999" y="43143"/>
                  <a:pt x="37260" y="43143"/>
                </a:cubicBezTo>
                <a:lnTo>
                  <a:pt x="80402" y="43143"/>
                </a:lnTo>
                <a:cubicBezTo>
                  <a:pt x="83662" y="43143"/>
                  <a:pt x="86285" y="40520"/>
                  <a:pt x="86285" y="37260"/>
                </a:cubicBezTo>
                <a:cubicBezTo>
                  <a:pt x="86285" y="33999"/>
                  <a:pt x="83662" y="31376"/>
                  <a:pt x="80402" y="31376"/>
                </a:cubicBezTo>
                <a:lnTo>
                  <a:pt x="37260" y="31376"/>
                </a:lnTo>
                <a:cubicBezTo>
                  <a:pt x="33999" y="31376"/>
                  <a:pt x="31376" y="33999"/>
                  <a:pt x="31376" y="37260"/>
                </a:cubicBezTo>
                <a:close/>
                <a:moveTo>
                  <a:pt x="37260" y="54909"/>
                </a:moveTo>
                <a:cubicBezTo>
                  <a:pt x="33999" y="54909"/>
                  <a:pt x="31376" y="57532"/>
                  <a:pt x="31376" y="60792"/>
                </a:cubicBezTo>
                <a:cubicBezTo>
                  <a:pt x="31376" y="64052"/>
                  <a:pt x="33999" y="66675"/>
                  <a:pt x="37260" y="66675"/>
                </a:cubicBezTo>
                <a:lnTo>
                  <a:pt x="80402" y="66675"/>
                </a:lnTo>
                <a:cubicBezTo>
                  <a:pt x="83662" y="66675"/>
                  <a:pt x="86285" y="64052"/>
                  <a:pt x="86285" y="60792"/>
                </a:cubicBezTo>
                <a:cubicBezTo>
                  <a:pt x="86285" y="57532"/>
                  <a:pt x="83662" y="54909"/>
                  <a:pt x="80402" y="54909"/>
                </a:cubicBezTo>
                <a:lnTo>
                  <a:pt x="37260" y="54909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70577" y="6675718"/>
            <a:ext cx="11325588" cy="1792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88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(WHO, 2010)</a:t>
            </a:r>
            <a:endParaRPr lang="en-US" sz="1600" dirty="0"/>
          </a:p>
        </p:txBody>
      </p:sp>
      <p:sp>
        <p:nvSpPr>
          <p:cNvPr id="29" name="Shape 22">
            <a:extLst>
              <a:ext uri="{FF2B5EF4-FFF2-40B4-BE49-F238E27FC236}">
                <a16:creationId xmlns:a16="http://schemas.microsoft.com/office/drawing/2014/main" id="{F2723EE5-BDDF-113B-9D47-D1AB9B224A2F}"/>
              </a:ext>
            </a:extLst>
          </p:cNvPr>
          <p:cNvSpPr/>
          <p:nvPr/>
        </p:nvSpPr>
        <p:spPr>
          <a:xfrm>
            <a:off x="714289" y="4560881"/>
            <a:ext cx="214837" cy="214837"/>
          </a:xfrm>
          <a:custGeom>
            <a:avLst/>
            <a:gdLst/>
            <a:ahLst/>
            <a:cxnLst/>
            <a:rect l="l" t="t" r="r" b="b"/>
            <a:pathLst>
              <a:path w="214837" h="214837">
                <a:moveTo>
                  <a:pt x="107419" y="0"/>
                </a:moveTo>
                <a:cubicBezTo>
                  <a:pt x="113587" y="0"/>
                  <a:pt x="119251" y="3399"/>
                  <a:pt x="122189" y="8812"/>
                </a:cubicBezTo>
                <a:lnTo>
                  <a:pt x="212823" y="176653"/>
                </a:lnTo>
                <a:cubicBezTo>
                  <a:pt x="215634" y="181856"/>
                  <a:pt x="215508" y="188150"/>
                  <a:pt x="212487" y="193227"/>
                </a:cubicBezTo>
                <a:cubicBezTo>
                  <a:pt x="209466" y="198305"/>
                  <a:pt x="203969" y="201410"/>
                  <a:pt x="198053" y="201410"/>
                </a:cubicBezTo>
                <a:lnTo>
                  <a:pt x="16784" y="201410"/>
                </a:lnTo>
                <a:cubicBezTo>
                  <a:pt x="10868" y="201410"/>
                  <a:pt x="5413" y="198305"/>
                  <a:pt x="2350" y="193227"/>
                </a:cubicBezTo>
                <a:cubicBezTo>
                  <a:pt x="-713" y="188150"/>
                  <a:pt x="-797" y="181856"/>
                  <a:pt x="2014" y="176653"/>
                </a:cubicBezTo>
                <a:lnTo>
                  <a:pt x="92648" y="8812"/>
                </a:lnTo>
                <a:cubicBezTo>
                  <a:pt x="95586" y="3399"/>
                  <a:pt x="101250" y="0"/>
                  <a:pt x="107419" y="0"/>
                </a:cubicBezTo>
                <a:close/>
                <a:moveTo>
                  <a:pt x="107419" y="70493"/>
                </a:moveTo>
                <a:cubicBezTo>
                  <a:pt x="101838" y="70493"/>
                  <a:pt x="97348" y="74983"/>
                  <a:pt x="97348" y="80564"/>
                </a:cubicBezTo>
                <a:lnTo>
                  <a:pt x="97348" y="127559"/>
                </a:lnTo>
                <a:cubicBezTo>
                  <a:pt x="97348" y="133140"/>
                  <a:pt x="101838" y="137630"/>
                  <a:pt x="107419" y="137630"/>
                </a:cubicBezTo>
                <a:cubicBezTo>
                  <a:pt x="112999" y="137630"/>
                  <a:pt x="117489" y="133140"/>
                  <a:pt x="117489" y="127559"/>
                </a:cubicBezTo>
                <a:lnTo>
                  <a:pt x="117489" y="80564"/>
                </a:lnTo>
                <a:cubicBezTo>
                  <a:pt x="117489" y="74983"/>
                  <a:pt x="112999" y="70493"/>
                  <a:pt x="107419" y="70493"/>
                </a:cubicBezTo>
                <a:close/>
                <a:moveTo>
                  <a:pt x="118622" y="161128"/>
                </a:moveTo>
                <a:cubicBezTo>
                  <a:pt x="118877" y="156969"/>
                  <a:pt x="116803" y="153013"/>
                  <a:pt x="113238" y="150856"/>
                </a:cubicBezTo>
                <a:cubicBezTo>
                  <a:pt x="109673" y="148700"/>
                  <a:pt x="105206" y="148700"/>
                  <a:pt x="101641" y="150856"/>
                </a:cubicBezTo>
                <a:cubicBezTo>
                  <a:pt x="98076" y="153013"/>
                  <a:pt x="96002" y="156969"/>
                  <a:pt x="96257" y="161128"/>
                </a:cubicBezTo>
                <a:cubicBezTo>
                  <a:pt x="96002" y="165286"/>
                  <a:pt x="98076" y="169243"/>
                  <a:pt x="101641" y="171399"/>
                </a:cubicBezTo>
                <a:cubicBezTo>
                  <a:pt x="105206" y="173556"/>
                  <a:pt x="109673" y="173556"/>
                  <a:pt x="113238" y="171399"/>
                </a:cubicBezTo>
                <a:cubicBezTo>
                  <a:pt x="116803" y="169243"/>
                  <a:pt x="118877" y="165286"/>
                  <a:pt x="118622" y="161128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14">
            <a:extLst>
              <a:ext uri="{FF2B5EF4-FFF2-40B4-BE49-F238E27FC236}">
                <a16:creationId xmlns:a16="http://schemas.microsoft.com/office/drawing/2014/main" id="{27B5B5D6-298F-F11A-A727-535F895BC555}"/>
              </a:ext>
            </a:extLst>
          </p:cNvPr>
          <p:cNvSpPr/>
          <p:nvPr/>
        </p:nvSpPr>
        <p:spPr>
          <a:xfrm>
            <a:off x="6544393" y="2214756"/>
            <a:ext cx="214837" cy="214837"/>
          </a:xfrm>
          <a:custGeom>
            <a:avLst/>
            <a:gdLst/>
            <a:ahLst/>
            <a:cxnLst/>
            <a:rect l="l" t="t" r="r" b="b"/>
            <a:pathLst>
              <a:path w="214837" h="214837">
                <a:moveTo>
                  <a:pt x="107419" y="0"/>
                </a:moveTo>
                <a:cubicBezTo>
                  <a:pt x="109349" y="0"/>
                  <a:pt x="111279" y="420"/>
                  <a:pt x="113041" y="1217"/>
                </a:cubicBezTo>
                <a:lnTo>
                  <a:pt x="192094" y="34743"/>
                </a:lnTo>
                <a:cubicBezTo>
                  <a:pt x="201326" y="38645"/>
                  <a:pt x="208207" y="47751"/>
                  <a:pt x="208165" y="58744"/>
                </a:cubicBezTo>
                <a:cubicBezTo>
                  <a:pt x="207956" y="100369"/>
                  <a:pt x="190836" y="176527"/>
                  <a:pt x="118538" y="211144"/>
                </a:cubicBezTo>
                <a:cubicBezTo>
                  <a:pt x="111531" y="214501"/>
                  <a:pt x="103390" y="214501"/>
                  <a:pt x="96383" y="211144"/>
                </a:cubicBezTo>
                <a:cubicBezTo>
                  <a:pt x="24043" y="176527"/>
                  <a:pt x="6965" y="100369"/>
                  <a:pt x="6756" y="58744"/>
                </a:cubicBezTo>
                <a:cubicBezTo>
                  <a:pt x="6714" y="47751"/>
                  <a:pt x="13595" y="38645"/>
                  <a:pt x="22826" y="34743"/>
                </a:cubicBezTo>
                <a:lnTo>
                  <a:pt x="101838" y="1217"/>
                </a:lnTo>
                <a:cubicBezTo>
                  <a:pt x="103600" y="420"/>
                  <a:pt x="105488" y="0"/>
                  <a:pt x="107419" y="0"/>
                </a:cubicBezTo>
                <a:close/>
                <a:moveTo>
                  <a:pt x="107419" y="28030"/>
                </a:moveTo>
                <a:lnTo>
                  <a:pt x="107419" y="186682"/>
                </a:lnTo>
                <a:cubicBezTo>
                  <a:pt x="165324" y="158652"/>
                  <a:pt x="180891" y="96551"/>
                  <a:pt x="181269" y="59374"/>
                </a:cubicBezTo>
                <a:lnTo>
                  <a:pt x="107419" y="28071"/>
                </a:lnTo>
                <a:lnTo>
                  <a:pt x="107419" y="28071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30">
            <a:extLst>
              <a:ext uri="{FF2B5EF4-FFF2-40B4-BE49-F238E27FC236}">
                <a16:creationId xmlns:a16="http://schemas.microsoft.com/office/drawing/2014/main" id="{6F59B77B-5269-E917-937A-23184F644335}"/>
              </a:ext>
            </a:extLst>
          </p:cNvPr>
          <p:cNvSpPr/>
          <p:nvPr/>
        </p:nvSpPr>
        <p:spPr>
          <a:xfrm>
            <a:off x="6565657" y="4590086"/>
            <a:ext cx="214837" cy="214837"/>
          </a:xfrm>
          <a:custGeom>
            <a:avLst/>
            <a:gdLst/>
            <a:ahLst/>
            <a:cxnLst/>
            <a:rect l="l" t="t" r="r" b="b"/>
            <a:pathLst>
              <a:path w="214837" h="214837">
                <a:moveTo>
                  <a:pt x="107419" y="214837"/>
                </a:moveTo>
                <a:cubicBezTo>
                  <a:pt x="166704" y="214837"/>
                  <a:pt x="214837" y="166704"/>
                  <a:pt x="214837" y="107419"/>
                </a:cubicBezTo>
                <a:cubicBezTo>
                  <a:pt x="214837" y="48133"/>
                  <a:pt x="166704" y="0"/>
                  <a:pt x="107419" y="0"/>
                </a:cubicBezTo>
                <a:cubicBezTo>
                  <a:pt x="48133" y="0"/>
                  <a:pt x="0" y="48133"/>
                  <a:pt x="0" y="107419"/>
                </a:cubicBezTo>
                <a:cubicBezTo>
                  <a:pt x="0" y="166704"/>
                  <a:pt x="48133" y="214837"/>
                  <a:pt x="107419" y="214837"/>
                </a:cubicBezTo>
                <a:close/>
                <a:moveTo>
                  <a:pt x="69402" y="135070"/>
                </a:moveTo>
                <a:cubicBezTo>
                  <a:pt x="77962" y="146819"/>
                  <a:pt x="91809" y="154414"/>
                  <a:pt x="107419" y="154414"/>
                </a:cubicBezTo>
                <a:cubicBezTo>
                  <a:pt x="123028" y="154414"/>
                  <a:pt x="136875" y="146819"/>
                  <a:pt x="145435" y="135070"/>
                </a:cubicBezTo>
                <a:cubicBezTo>
                  <a:pt x="148707" y="130581"/>
                  <a:pt x="155002" y="129574"/>
                  <a:pt x="159491" y="132846"/>
                </a:cubicBezTo>
                <a:cubicBezTo>
                  <a:pt x="163981" y="136119"/>
                  <a:pt x="164988" y="142413"/>
                  <a:pt x="161715" y="146903"/>
                </a:cubicBezTo>
                <a:cubicBezTo>
                  <a:pt x="149505" y="163645"/>
                  <a:pt x="129741" y="174555"/>
                  <a:pt x="107419" y="174555"/>
                </a:cubicBezTo>
                <a:cubicBezTo>
                  <a:pt x="85096" y="174555"/>
                  <a:pt x="65332" y="163645"/>
                  <a:pt x="53122" y="146903"/>
                </a:cubicBezTo>
                <a:cubicBezTo>
                  <a:pt x="49849" y="142413"/>
                  <a:pt x="50856" y="136119"/>
                  <a:pt x="55346" y="132846"/>
                </a:cubicBezTo>
                <a:cubicBezTo>
                  <a:pt x="59835" y="129574"/>
                  <a:pt x="66130" y="130581"/>
                  <a:pt x="69402" y="135070"/>
                </a:cubicBezTo>
                <a:close/>
                <a:moveTo>
                  <a:pt x="73850" y="75529"/>
                </a:moveTo>
                <a:cubicBezTo>
                  <a:pt x="67346" y="75529"/>
                  <a:pt x="62101" y="80774"/>
                  <a:pt x="62101" y="87278"/>
                </a:cubicBezTo>
                <a:lnTo>
                  <a:pt x="62101" y="90634"/>
                </a:lnTo>
                <a:cubicBezTo>
                  <a:pt x="62101" y="95250"/>
                  <a:pt x="58325" y="99026"/>
                  <a:pt x="53709" y="99026"/>
                </a:cubicBezTo>
                <a:cubicBezTo>
                  <a:pt x="49094" y="99026"/>
                  <a:pt x="45317" y="95250"/>
                  <a:pt x="45317" y="90634"/>
                </a:cubicBezTo>
                <a:lnTo>
                  <a:pt x="45317" y="87278"/>
                </a:lnTo>
                <a:cubicBezTo>
                  <a:pt x="45317" y="71500"/>
                  <a:pt x="58073" y="58744"/>
                  <a:pt x="73850" y="58744"/>
                </a:cubicBezTo>
                <a:cubicBezTo>
                  <a:pt x="89627" y="58744"/>
                  <a:pt x="102383" y="71500"/>
                  <a:pt x="102383" y="87278"/>
                </a:cubicBezTo>
                <a:lnTo>
                  <a:pt x="102383" y="90634"/>
                </a:lnTo>
                <a:cubicBezTo>
                  <a:pt x="102383" y="95250"/>
                  <a:pt x="98607" y="99026"/>
                  <a:pt x="93991" y="99026"/>
                </a:cubicBezTo>
                <a:cubicBezTo>
                  <a:pt x="89376" y="99026"/>
                  <a:pt x="85599" y="95250"/>
                  <a:pt x="85599" y="90634"/>
                </a:cubicBezTo>
                <a:lnTo>
                  <a:pt x="85599" y="87278"/>
                </a:lnTo>
                <a:cubicBezTo>
                  <a:pt x="85599" y="80774"/>
                  <a:pt x="80354" y="75529"/>
                  <a:pt x="73850" y="75529"/>
                </a:cubicBezTo>
                <a:close/>
                <a:moveTo>
                  <a:pt x="129238" y="87278"/>
                </a:moveTo>
                <a:lnTo>
                  <a:pt x="129238" y="90634"/>
                </a:lnTo>
                <a:cubicBezTo>
                  <a:pt x="129238" y="95250"/>
                  <a:pt x="125461" y="99026"/>
                  <a:pt x="120846" y="99026"/>
                </a:cubicBezTo>
                <a:cubicBezTo>
                  <a:pt x="116230" y="99026"/>
                  <a:pt x="112454" y="95250"/>
                  <a:pt x="112454" y="90634"/>
                </a:cubicBezTo>
                <a:lnTo>
                  <a:pt x="112454" y="87278"/>
                </a:lnTo>
                <a:cubicBezTo>
                  <a:pt x="112454" y="71500"/>
                  <a:pt x="125210" y="58744"/>
                  <a:pt x="140987" y="58744"/>
                </a:cubicBezTo>
                <a:cubicBezTo>
                  <a:pt x="156764" y="58744"/>
                  <a:pt x="169520" y="71500"/>
                  <a:pt x="169520" y="87278"/>
                </a:cubicBezTo>
                <a:lnTo>
                  <a:pt x="169520" y="90634"/>
                </a:lnTo>
                <a:cubicBezTo>
                  <a:pt x="169520" y="95250"/>
                  <a:pt x="165743" y="99026"/>
                  <a:pt x="161128" y="99026"/>
                </a:cubicBezTo>
                <a:cubicBezTo>
                  <a:pt x="156512" y="99026"/>
                  <a:pt x="152736" y="95250"/>
                  <a:pt x="152736" y="90634"/>
                </a:cubicBezTo>
                <a:lnTo>
                  <a:pt x="152736" y="87278"/>
                </a:lnTo>
                <a:cubicBezTo>
                  <a:pt x="152736" y="80774"/>
                  <a:pt x="147491" y="75529"/>
                  <a:pt x="140987" y="75529"/>
                </a:cubicBezTo>
                <a:cubicBezTo>
                  <a:pt x="134483" y="75529"/>
                  <a:pt x="129238" y="80774"/>
                  <a:pt x="129238" y="87278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THEORETICAL FRAMEWORK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58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Teamwork Model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81000" y="1181100"/>
            <a:ext cx="11525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dirty="0">
                <a:solidFill>
                  <a:srgbClr val="2C3A3A">
                    <a:alpha val="70000"/>
                  </a:srgbClr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Tuckman's Team Development Model (1965)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81000" y="1562100"/>
            <a:ext cx="762000" cy="38100"/>
          </a:xfrm>
          <a:custGeom>
            <a:avLst/>
            <a:gdLst/>
            <a:ahLst/>
            <a:cxnLst/>
            <a:rect l="l" t="t" r="r" b="b"/>
            <a:pathLst>
              <a:path w="762000" h="38100">
                <a:moveTo>
                  <a:pt x="0" y="0"/>
                </a:moveTo>
                <a:lnTo>
                  <a:pt x="762000" y="0"/>
                </a:lnTo>
                <a:lnTo>
                  <a:pt x="762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382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2A6F6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810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45344" y="2987676"/>
            <a:ext cx="7524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Forming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429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members meet and learn about each other, establishing initial relationships and understanding the team's purpose.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1336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2766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6B8E8E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194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2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3257252" y="2987676"/>
            <a:ext cx="8001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Storming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27813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Conflicts emerge as team members express different opinions and work styles, requiring negotiation and compromise.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5720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7150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C89F6B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6578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3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5709444" y="2987676"/>
            <a:ext cx="771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Norming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2197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establishes norms, roles, and working agreements, building trust and developing cohesive working relationships.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70104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1534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2A6F6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0962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4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8053586" y="2987676"/>
            <a:ext cx="9620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Performing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76581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functions effectively with clear roles, open communication, and high productivity, achieving shared goals efficiently.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94488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05918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6B8E8E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5346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5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10497245" y="2987676"/>
            <a:ext cx="9525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Adjourning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100965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completes its objectives and disbands, reflecting on achievements and learning for future team experiences.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400050" y="4816476"/>
            <a:ext cx="11410950" cy="876300"/>
          </a:xfrm>
          <a:custGeom>
            <a:avLst/>
            <a:gdLst/>
            <a:ahLst/>
            <a:cxnLst/>
            <a:rect l="l" t="t" r="r" b="b"/>
            <a:pathLst>
              <a:path w="11410950" h="876300">
                <a:moveTo>
                  <a:pt x="38100" y="0"/>
                </a:moveTo>
                <a:lnTo>
                  <a:pt x="11296654" y="0"/>
                </a:lnTo>
                <a:cubicBezTo>
                  <a:pt x="11359778" y="0"/>
                  <a:pt x="11410950" y="51172"/>
                  <a:pt x="11410950" y="114296"/>
                </a:cubicBezTo>
                <a:lnTo>
                  <a:pt x="11410950" y="762004"/>
                </a:lnTo>
                <a:cubicBezTo>
                  <a:pt x="11410950" y="825128"/>
                  <a:pt x="11359778" y="876300"/>
                  <a:pt x="11296654" y="876300"/>
                </a:cubicBezTo>
                <a:lnTo>
                  <a:pt x="38100" y="876300"/>
                </a:lnTo>
                <a:cubicBezTo>
                  <a:pt x="17072" y="876300"/>
                  <a:pt x="0" y="859228"/>
                  <a:pt x="0" y="8382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400050" y="4816476"/>
            <a:ext cx="38100" cy="876300"/>
          </a:xfrm>
          <a:custGeom>
            <a:avLst/>
            <a:gdLst/>
            <a:ahLst/>
            <a:cxnLst/>
            <a:rect l="l" t="t" r="r" b="b"/>
            <a:pathLst>
              <a:path w="38100" h="876300">
                <a:moveTo>
                  <a:pt x="38100" y="0"/>
                </a:moveTo>
                <a:lnTo>
                  <a:pt x="38100" y="0"/>
                </a:lnTo>
                <a:lnTo>
                  <a:pt x="38100" y="876300"/>
                </a:lnTo>
                <a:lnTo>
                  <a:pt x="38100" y="876300"/>
                </a:lnTo>
                <a:cubicBezTo>
                  <a:pt x="17072" y="876300"/>
                  <a:pt x="0" y="859228"/>
                  <a:pt x="0" y="8382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09600" y="5006976"/>
            <a:ext cx="110871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2A6F6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Application to Healthcare:</a:t>
            </a:r>
            <a:r>
              <a:rPr lang="en-US" sz="1200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Understanding these stages helps healthcare teams navigate challenges, build stronger collaborative relationships, and ultimately deliver better patient care through effective teamwork.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381000" y="6169027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08384" y="6318252"/>
            <a:ext cx="116681" cy="133350"/>
          </a:xfrm>
          <a:custGeom>
            <a:avLst/>
            <a:gdLst/>
            <a:ahLst/>
            <a:cxnLst/>
            <a:rect l="l" t="t" r="r" b="b"/>
            <a:pathLst>
              <a:path w="116681" h="133350">
                <a:moveTo>
                  <a:pt x="100013" y="133350"/>
                </a:moveTo>
                <a:lnTo>
                  <a:pt x="25003" y="133350"/>
                </a:lnTo>
                <a:cubicBezTo>
                  <a:pt x="11199" y="133350"/>
                  <a:pt x="0" y="122151"/>
                  <a:pt x="0" y="108347"/>
                </a:cubicBezTo>
                <a:lnTo>
                  <a:pt x="0" y="25003"/>
                </a:lnTo>
                <a:cubicBezTo>
                  <a:pt x="0" y="11199"/>
                  <a:pt x="11199" y="0"/>
                  <a:pt x="25003" y="0"/>
                </a:cubicBezTo>
                <a:lnTo>
                  <a:pt x="104180" y="0"/>
                </a:lnTo>
                <a:cubicBezTo>
                  <a:pt x="111082" y="0"/>
                  <a:pt x="116681" y="5600"/>
                  <a:pt x="116681" y="12502"/>
                </a:cubicBezTo>
                <a:lnTo>
                  <a:pt x="116681" y="87511"/>
                </a:lnTo>
                <a:cubicBezTo>
                  <a:pt x="116681" y="92954"/>
                  <a:pt x="113191" y="97590"/>
                  <a:pt x="108347" y="99309"/>
                </a:cubicBezTo>
                <a:lnTo>
                  <a:pt x="108347" y="116681"/>
                </a:lnTo>
                <a:cubicBezTo>
                  <a:pt x="112957" y="116681"/>
                  <a:pt x="116681" y="120406"/>
                  <a:pt x="116681" y="125016"/>
                </a:cubicBezTo>
                <a:cubicBezTo>
                  <a:pt x="116681" y="129626"/>
                  <a:pt x="112957" y="133350"/>
                  <a:pt x="108347" y="133350"/>
                </a:cubicBezTo>
                <a:lnTo>
                  <a:pt x="100013" y="133350"/>
                </a:lnTo>
                <a:close/>
                <a:moveTo>
                  <a:pt x="25003" y="100013"/>
                </a:moveTo>
                <a:cubicBezTo>
                  <a:pt x="20393" y="100013"/>
                  <a:pt x="16669" y="103737"/>
                  <a:pt x="16669" y="108347"/>
                </a:cubicBezTo>
                <a:cubicBezTo>
                  <a:pt x="16669" y="112957"/>
                  <a:pt x="20393" y="116681"/>
                  <a:pt x="25003" y="116681"/>
                </a:cubicBezTo>
                <a:lnTo>
                  <a:pt x="91678" y="116681"/>
                </a:lnTo>
                <a:lnTo>
                  <a:pt x="91678" y="100013"/>
                </a:lnTo>
                <a:lnTo>
                  <a:pt x="25003" y="100013"/>
                </a:lnTo>
                <a:close/>
                <a:moveTo>
                  <a:pt x="33337" y="39588"/>
                </a:moveTo>
                <a:cubicBezTo>
                  <a:pt x="33337" y="43052"/>
                  <a:pt x="36124" y="45839"/>
                  <a:pt x="39588" y="45839"/>
                </a:cubicBezTo>
                <a:lnTo>
                  <a:pt x="85427" y="45839"/>
                </a:lnTo>
                <a:cubicBezTo>
                  <a:pt x="88891" y="45839"/>
                  <a:pt x="91678" y="43052"/>
                  <a:pt x="91678" y="39588"/>
                </a:cubicBezTo>
                <a:cubicBezTo>
                  <a:pt x="91678" y="36124"/>
                  <a:pt x="88891" y="33337"/>
                  <a:pt x="85427" y="33337"/>
                </a:cubicBezTo>
                <a:lnTo>
                  <a:pt x="39588" y="33337"/>
                </a:lnTo>
                <a:cubicBezTo>
                  <a:pt x="36124" y="33337"/>
                  <a:pt x="33337" y="36124"/>
                  <a:pt x="33337" y="39588"/>
                </a:cubicBezTo>
                <a:close/>
                <a:moveTo>
                  <a:pt x="39588" y="58341"/>
                </a:moveTo>
                <a:cubicBezTo>
                  <a:pt x="36124" y="58341"/>
                  <a:pt x="33337" y="61127"/>
                  <a:pt x="33337" y="64591"/>
                </a:cubicBezTo>
                <a:cubicBezTo>
                  <a:pt x="33337" y="68055"/>
                  <a:pt x="36124" y="70842"/>
                  <a:pt x="39588" y="70842"/>
                </a:cubicBezTo>
                <a:lnTo>
                  <a:pt x="85427" y="70842"/>
                </a:lnTo>
                <a:cubicBezTo>
                  <a:pt x="88891" y="70842"/>
                  <a:pt x="91678" y="68055"/>
                  <a:pt x="91678" y="64591"/>
                </a:cubicBezTo>
                <a:cubicBezTo>
                  <a:pt x="91678" y="61127"/>
                  <a:pt x="88891" y="58341"/>
                  <a:pt x="85427" y="58341"/>
                </a:cubicBezTo>
                <a:lnTo>
                  <a:pt x="39588" y="58341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09600" y="6286500"/>
            <a:ext cx="112680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(Tuckman, 1965)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570706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b="1" kern="0" spc="88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REAL-WORLD APPLICATION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39750"/>
            <a:ext cx="5842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0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Practical Example: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30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Hospital Ward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619250"/>
            <a:ext cx="635000" cy="31750"/>
          </a:xfrm>
          <a:custGeom>
            <a:avLst/>
            <a:gdLst/>
            <a:ahLst/>
            <a:cxnLst/>
            <a:rect l="l" t="t" r="r" b="b"/>
            <a:pathLst>
              <a:path w="635000" h="31750">
                <a:moveTo>
                  <a:pt x="0" y="0"/>
                </a:moveTo>
                <a:lnTo>
                  <a:pt x="635000" y="0"/>
                </a:lnTo>
                <a:lnTo>
                  <a:pt x="635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17500" y="1809750"/>
            <a:ext cx="5651500" cy="5127625"/>
          </a:xfrm>
          <a:custGeom>
            <a:avLst/>
            <a:gdLst/>
            <a:ahLst/>
            <a:cxnLst/>
            <a:rect l="l" t="t" r="r" b="b"/>
            <a:pathLst>
              <a:path w="5651500" h="5127625">
                <a:moveTo>
                  <a:pt x="127011" y="0"/>
                </a:moveTo>
                <a:lnTo>
                  <a:pt x="5524489" y="0"/>
                </a:lnTo>
                <a:cubicBezTo>
                  <a:pt x="5594635" y="0"/>
                  <a:pt x="5651500" y="56865"/>
                  <a:pt x="5651500" y="127011"/>
                </a:cubicBezTo>
                <a:lnTo>
                  <a:pt x="5651500" y="5000614"/>
                </a:lnTo>
                <a:cubicBezTo>
                  <a:pt x="5651500" y="5070760"/>
                  <a:pt x="5594635" y="5127625"/>
                  <a:pt x="5524489" y="5127625"/>
                </a:cubicBezTo>
                <a:lnTo>
                  <a:pt x="127011" y="5127625"/>
                </a:lnTo>
                <a:cubicBezTo>
                  <a:pt x="56865" y="5127625"/>
                  <a:pt x="0" y="5070760"/>
                  <a:pt x="0" y="5000614"/>
                </a:cubicBezTo>
                <a:lnTo>
                  <a:pt x="0" y="127011"/>
                </a:lnTo>
                <a:cubicBezTo>
                  <a:pt x="0" y="56865"/>
                  <a:pt x="56865" y="0"/>
                  <a:pt x="12701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08000" y="200025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99281" y="2111375"/>
            <a:ext cx="198438" cy="158750"/>
          </a:xfrm>
          <a:custGeom>
            <a:avLst/>
            <a:gdLst/>
            <a:ahLst/>
            <a:cxnLst/>
            <a:rect l="l" t="t" r="r" b="b"/>
            <a:pathLst>
              <a:path w="198438" h="15875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84250" y="2063750"/>
            <a:ext cx="26035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Multidisciplinary Team in Action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08000" y="2508250"/>
            <a:ext cx="5334000" cy="619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hospital ward exemplifies effective teamwork, where diverse professionals collaborate seamlessly to provide comprehensive patient care. Each team member contributes their unique expertise while working toward a unified goal.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08000" y="3286125"/>
            <a:ext cx="5270500" cy="793750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03250" y="3413125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/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54852" y="3381375"/>
            <a:ext cx="489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Nurses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54852" y="3603625"/>
            <a:ext cx="4889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Provide continuous patient care, monitor vital signs, administer medications, and coordinate daily care activities.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08000" y="4175125"/>
            <a:ext cx="5270500" cy="793750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6B8E8E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03250" y="4302125"/>
            <a:ext cx="166688" cy="158750"/>
          </a:xfrm>
          <a:custGeom>
            <a:avLst/>
            <a:gdLst/>
            <a:ahLst/>
            <a:cxnLst/>
            <a:rect l="l" t="t" r="r" b="b"/>
            <a:pathLst>
              <a:path w="166688" h="158750"/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5436" y="4270375"/>
            <a:ext cx="48895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Doctors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65436" y="4492625"/>
            <a:ext cx="4881563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Diagnose conditions, develop treatment plans, and provide medical expertise for complex patient needs.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508000" y="5064125"/>
            <a:ext cx="5270500" cy="793750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C89F6B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3250" y="5191125"/>
            <a:ext cx="182563" cy="158750"/>
          </a:xfrm>
          <a:custGeom>
            <a:avLst/>
            <a:gdLst/>
            <a:ahLst/>
            <a:cxnLst/>
            <a:rect l="l" t="t" r="r" b="b"/>
            <a:pathLst>
              <a:path w="182563" h="158750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82137" y="5159375"/>
            <a:ext cx="4873625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Physiotherapists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882137" y="5381625"/>
            <a:ext cx="4865688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Support patient mobility, rehabilitation, and physical recovery to improve functional outcomes.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508000" y="5953125"/>
            <a:ext cx="5270500" cy="793750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03250" y="6080125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/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57994" y="6048375"/>
            <a:ext cx="489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Social Workers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857994" y="6270625"/>
            <a:ext cx="4889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0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Address psychosocial needs, coordinate discharge planning, and connect patients with community resources.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317500" y="7035271"/>
            <a:ext cx="5651500" cy="5292"/>
          </a:xfrm>
          <a:custGeom>
            <a:avLst/>
            <a:gdLst/>
            <a:ahLst/>
            <a:cxnLst/>
            <a:rect l="l" t="t" r="r" b="b"/>
            <a:pathLst>
              <a:path w="5651500" h="5292">
                <a:moveTo>
                  <a:pt x="0" y="0"/>
                </a:moveTo>
                <a:lnTo>
                  <a:pt x="5651500" y="0"/>
                </a:lnTo>
                <a:lnTo>
                  <a:pt x="5651500" y="5292"/>
                </a:lnTo>
                <a:lnTo>
                  <a:pt x="0" y="5292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340320" y="7159625"/>
            <a:ext cx="97234" cy="111125"/>
          </a:xfrm>
          <a:custGeom>
            <a:avLst/>
            <a:gdLst/>
            <a:ahLst/>
            <a:cxnLst/>
            <a:rect l="l" t="t" r="r" b="b"/>
            <a:pathLst>
              <a:path w="97234" h="111125">
                <a:moveTo>
                  <a:pt x="83344" y="111125"/>
                </a:moveTo>
                <a:lnTo>
                  <a:pt x="20836" y="111125"/>
                </a:lnTo>
                <a:cubicBezTo>
                  <a:pt x="9333" y="111125"/>
                  <a:pt x="0" y="101792"/>
                  <a:pt x="0" y="90289"/>
                </a:cubicBezTo>
                <a:lnTo>
                  <a:pt x="0" y="20836"/>
                </a:lnTo>
                <a:cubicBezTo>
                  <a:pt x="0" y="9333"/>
                  <a:pt x="9333" y="0"/>
                  <a:pt x="20836" y="0"/>
                </a:cubicBezTo>
                <a:lnTo>
                  <a:pt x="86816" y="0"/>
                </a:lnTo>
                <a:cubicBezTo>
                  <a:pt x="92568" y="0"/>
                  <a:pt x="97234" y="4666"/>
                  <a:pt x="97234" y="10418"/>
                </a:cubicBezTo>
                <a:lnTo>
                  <a:pt x="97234" y="72926"/>
                </a:lnTo>
                <a:cubicBezTo>
                  <a:pt x="97234" y="77462"/>
                  <a:pt x="94326" y="81325"/>
                  <a:pt x="90289" y="82758"/>
                </a:cubicBezTo>
                <a:lnTo>
                  <a:pt x="90289" y="97234"/>
                </a:lnTo>
                <a:cubicBezTo>
                  <a:pt x="94131" y="97234"/>
                  <a:pt x="97234" y="100338"/>
                  <a:pt x="97234" y="104180"/>
                </a:cubicBezTo>
                <a:cubicBezTo>
                  <a:pt x="97234" y="108021"/>
                  <a:pt x="94131" y="111125"/>
                  <a:pt x="90289" y="111125"/>
                </a:cubicBezTo>
                <a:lnTo>
                  <a:pt x="83344" y="111125"/>
                </a:lnTo>
                <a:close/>
                <a:moveTo>
                  <a:pt x="20836" y="83344"/>
                </a:moveTo>
                <a:cubicBezTo>
                  <a:pt x="16994" y="83344"/>
                  <a:pt x="13891" y="86447"/>
                  <a:pt x="13891" y="90289"/>
                </a:cubicBezTo>
                <a:cubicBezTo>
                  <a:pt x="13891" y="94131"/>
                  <a:pt x="16994" y="97234"/>
                  <a:pt x="20836" y="97234"/>
                </a:cubicBezTo>
                <a:lnTo>
                  <a:pt x="76398" y="97234"/>
                </a:lnTo>
                <a:lnTo>
                  <a:pt x="76398" y="83344"/>
                </a:lnTo>
                <a:lnTo>
                  <a:pt x="20836" y="83344"/>
                </a:lnTo>
                <a:close/>
                <a:moveTo>
                  <a:pt x="27781" y="32990"/>
                </a:moveTo>
                <a:cubicBezTo>
                  <a:pt x="27781" y="35877"/>
                  <a:pt x="30104" y="38199"/>
                  <a:pt x="32990" y="38199"/>
                </a:cubicBezTo>
                <a:lnTo>
                  <a:pt x="71189" y="38199"/>
                </a:lnTo>
                <a:cubicBezTo>
                  <a:pt x="74076" y="38199"/>
                  <a:pt x="76398" y="35877"/>
                  <a:pt x="76398" y="32990"/>
                </a:cubicBezTo>
                <a:cubicBezTo>
                  <a:pt x="76398" y="30104"/>
                  <a:pt x="74076" y="27781"/>
                  <a:pt x="71189" y="27781"/>
                </a:cubicBezTo>
                <a:lnTo>
                  <a:pt x="32990" y="27781"/>
                </a:lnTo>
                <a:cubicBezTo>
                  <a:pt x="30104" y="27781"/>
                  <a:pt x="27781" y="30104"/>
                  <a:pt x="27781" y="32990"/>
                </a:cubicBezTo>
                <a:close/>
                <a:moveTo>
                  <a:pt x="32990" y="48617"/>
                </a:moveTo>
                <a:cubicBezTo>
                  <a:pt x="30104" y="48617"/>
                  <a:pt x="27781" y="50940"/>
                  <a:pt x="27781" y="53826"/>
                </a:cubicBezTo>
                <a:cubicBezTo>
                  <a:pt x="27781" y="56713"/>
                  <a:pt x="30104" y="59035"/>
                  <a:pt x="32990" y="59035"/>
                </a:cubicBezTo>
                <a:lnTo>
                  <a:pt x="71189" y="59035"/>
                </a:lnTo>
                <a:cubicBezTo>
                  <a:pt x="74076" y="59035"/>
                  <a:pt x="76398" y="56713"/>
                  <a:pt x="76398" y="53826"/>
                </a:cubicBezTo>
                <a:cubicBezTo>
                  <a:pt x="76398" y="50940"/>
                  <a:pt x="74076" y="48617"/>
                  <a:pt x="71189" y="48617"/>
                </a:cubicBezTo>
                <a:lnTo>
                  <a:pt x="32990" y="48617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500063" y="7133169"/>
            <a:ext cx="5524500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(O'Daniel and Rosenstein, 2008)</a:t>
            </a:r>
            <a:endParaRPr lang="en-US" sz="1600" dirty="0"/>
          </a:p>
        </p:txBody>
      </p:sp>
      <p:pic>
        <p:nvPicPr>
          <p:cNvPr id="29" name="Image 0" descr="https://kimi-web-img.moonshot.cn/img/img.freepik.com/9b9efc0d16ddbb6b4dc1845e7c533ea3f5651a03.jpg"/>
          <p:cNvPicPr>
            <a:picLocks noChangeAspect="1"/>
          </p:cNvPicPr>
          <p:nvPr/>
        </p:nvPicPr>
        <p:blipFill>
          <a:blip r:embed="rId3"/>
          <a:srcRect l="11327" r="11327"/>
          <a:stretch/>
        </p:blipFill>
        <p:spPr>
          <a:xfrm>
            <a:off x="6223000" y="317500"/>
            <a:ext cx="5651500" cy="4873625"/>
          </a:xfrm>
          <a:prstGeom prst="roundRect">
            <a:avLst>
              <a:gd name="adj" fmla="val 2606"/>
            </a:avLst>
          </a:prstGeom>
        </p:spPr>
      </p:pic>
      <p:sp>
        <p:nvSpPr>
          <p:cNvPr id="30" name="Shape 27"/>
          <p:cNvSpPr/>
          <p:nvPr/>
        </p:nvSpPr>
        <p:spPr>
          <a:xfrm>
            <a:off x="6223000" y="5345906"/>
            <a:ext cx="5651500" cy="1198563"/>
          </a:xfrm>
          <a:custGeom>
            <a:avLst/>
            <a:gdLst/>
            <a:ahLst/>
            <a:cxnLst/>
            <a:rect l="l" t="t" r="r" b="b"/>
            <a:pathLst>
              <a:path w="5651500" h="1198563">
                <a:moveTo>
                  <a:pt x="127000" y="0"/>
                </a:moveTo>
                <a:lnTo>
                  <a:pt x="5524500" y="0"/>
                </a:lnTo>
                <a:cubicBezTo>
                  <a:pt x="5594640" y="0"/>
                  <a:pt x="5651500" y="56860"/>
                  <a:pt x="5651500" y="127000"/>
                </a:cubicBezTo>
                <a:lnTo>
                  <a:pt x="5651500" y="1071563"/>
                </a:lnTo>
                <a:cubicBezTo>
                  <a:pt x="5651500" y="1141703"/>
                  <a:pt x="5594640" y="1198563"/>
                  <a:pt x="5524500" y="1198563"/>
                </a:cubicBezTo>
                <a:lnTo>
                  <a:pt x="127000" y="1198563"/>
                </a:lnTo>
                <a:cubicBezTo>
                  <a:pt x="56860" y="1198563"/>
                  <a:pt x="0" y="1141703"/>
                  <a:pt x="0" y="1071563"/>
                </a:cubicBezTo>
                <a:lnTo>
                  <a:pt x="0" y="127000"/>
                </a:lnTo>
                <a:cubicBezTo>
                  <a:pt x="0" y="56860"/>
                  <a:pt x="56860" y="0"/>
                  <a:pt x="127000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6B8E8E"/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8"/>
          <p:cNvSpPr/>
          <p:nvPr/>
        </p:nvSpPr>
        <p:spPr>
          <a:xfrm>
            <a:off x="6413500" y="5544344"/>
            <a:ext cx="301625" cy="238125"/>
          </a:xfrm>
          <a:custGeom>
            <a:avLst/>
            <a:gdLst/>
            <a:ahLst/>
            <a:cxnLst/>
            <a:rect l="l" t="t" r="r" b="b"/>
            <a:pathLst>
              <a:path w="301625" h="238125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6806406" y="5536406"/>
            <a:ext cx="10160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Shared Goal</a:t>
            </a:r>
            <a:endParaRPr lang="en-US" sz="1600" dirty="0"/>
          </a:p>
        </p:txBody>
      </p:sp>
      <p:sp>
        <p:nvSpPr>
          <p:cNvPr id="33" name="Text 30"/>
          <p:cNvSpPr/>
          <p:nvPr/>
        </p:nvSpPr>
        <p:spPr>
          <a:xfrm>
            <a:off x="6413500" y="5885656"/>
            <a:ext cx="5341938" cy="468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5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Safe and effective patient care through coordinated, compassionate, and evidence-based collaborative practice.</a:t>
            </a:r>
            <a:endParaRPr lang="en-US" sz="1600" dirty="0"/>
          </a:p>
        </p:txBody>
      </p:sp>
      <p:sp>
        <p:nvSpPr>
          <p:cNvPr id="34" name="Shape 4">
            <a:extLst>
              <a:ext uri="{FF2B5EF4-FFF2-40B4-BE49-F238E27FC236}">
                <a16:creationId xmlns:a16="http://schemas.microsoft.com/office/drawing/2014/main" id="{4E88722D-914D-8068-3528-B00606F2B70B}"/>
              </a:ext>
            </a:extLst>
          </p:cNvPr>
          <p:cNvSpPr/>
          <p:nvPr/>
        </p:nvSpPr>
        <p:spPr>
          <a:xfrm>
            <a:off x="599281" y="2095500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47625" y="23812"/>
                </a:moveTo>
                <a:cubicBezTo>
                  <a:pt x="47625" y="10678"/>
                  <a:pt x="58303" y="0"/>
                  <a:pt x="71438" y="0"/>
                </a:cubicBezTo>
                <a:lnTo>
                  <a:pt x="142875" y="0"/>
                </a:lnTo>
                <a:cubicBezTo>
                  <a:pt x="156009" y="0"/>
                  <a:pt x="166688" y="10678"/>
                  <a:pt x="166688" y="23812"/>
                </a:cubicBezTo>
                <a:lnTo>
                  <a:pt x="166688" y="47625"/>
                </a:lnTo>
                <a:lnTo>
                  <a:pt x="190500" y="47625"/>
                </a:lnTo>
                <a:cubicBezTo>
                  <a:pt x="203634" y="47625"/>
                  <a:pt x="214313" y="58303"/>
                  <a:pt x="214313" y="71438"/>
                </a:cubicBezTo>
                <a:lnTo>
                  <a:pt x="214313" y="166688"/>
                </a:lnTo>
                <a:cubicBezTo>
                  <a:pt x="214313" y="179822"/>
                  <a:pt x="203634" y="190500"/>
                  <a:pt x="190500" y="190500"/>
                </a:cubicBezTo>
                <a:lnTo>
                  <a:pt x="23812" y="190500"/>
                </a:lnTo>
                <a:cubicBezTo>
                  <a:pt x="10678" y="190500"/>
                  <a:pt x="0" y="179822"/>
                  <a:pt x="0" y="166688"/>
                </a:cubicBezTo>
                <a:lnTo>
                  <a:pt x="0" y="71438"/>
                </a:lnTo>
                <a:cubicBezTo>
                  <a:pt x="0" y="58303"/>
                  <a:pt x="10678" y="47625"/>
                  <a:pt x="23812" y="47625"/>
                </a:cubicBezTo>
                <a:lnTo>
                  <a:pt x="47625" y="47625"/>
                </a:lnTo>
                <a:lnTo>
                  <a:pt x="47625" y="23812"/>
                </a:lnTo>
                <a:close/>
                <a:moveTo>
                  <a:pt x="101203" y="130969"/>
                </a:moveTo>
                <a:cubicBezTo>
                  <a:pt x="94617" y="130969"/>
                  <a:pt x="89297" y="136289"/>
                  <a:pt x="89297" y="142875"/>
                </a:cubicBezTo>
                <a:lnTo>
                  <a:pt x="89297" y="172641"/>
                </a:lnTo>
                <a:lnTo>
                  <a:pt x="125016" y="172641"/>
                </a:lnTo>
                <a:lnTo>
                  <a:pt x="125016" y="142875"/>
                </a:lnTo>
                <a:cubicBezTo>
                  <a:pt x="125016" y="136289"/>
                  <a:pt x="119695" y="130969"/>
                  <a:pt x="113109" y="130969"/>
                </a:cubicBezTo>
                <a:lnTo>
                  <a:pt x="101203" y="130969"/>
                </a:lnTo>
                <a:close/>
                <a:moveTo>
                  <a:pt x="47625" y="136922"/>
                </a:moveTo>
                <a:lnTo>
                  <a:pt x="47625" y="125016"/>
                </a:lnTo>
                <a:cubicBezTo>
                  <a:pt x="47625" y="121741"/>
                  <a:pt x="44946" y="119063"/>
                  <a:pt x="41672" y="119063"/>
                </a:cubicBezTo>
                <a:lnTo>
                  <a:pt x="29766" y="119063"/>
                </a:lnTo>
                <a:cubicBezTo>
                  <a:pt x="26491" y="119063"/>
                  <a:pt x="23812" y="121741"/>
                  <a:pt x="23812" y="125016"/>
                </a:cubicBezTo>
                <a:lnTo>
                  <a:pt x="23812" y="136922"/>
                </a:lnTo>
                <a:cubicBezTo>
                  <a:pt x="23812" y="140196"/>
                  <a:pt x="26491" y="142875"/>
                  <a:pt x="29766" y="142875"/>
                </a:cubicBezTo>
                <a:lnTo>
                  <a:pt x="41672" y="142875"/>
                </a:lnTo>
                <a:cubicBezTo>
                  <a:pt x="44946" y="142875"/>
                  <a:pt x="47625" y="140196"/>
                  <a:pt x="47625" y="136922"/>
                </a:cubicBezTo>
                <a:close/>
                <a:moveTo>
                  <a:pt x="41672" y="95250"/>
                </a:moveTo>
                <a:cubicBezTo>
                  <a:pt x="44946" y="95250"/>
                  <a:pt x="47625" y="92571"/>
                  <a:pt x="47625" y="89297"/>
                </a:cubicBezTo>
                <a:lnTo>
                  <a:pt x="47625" y="77391"/>
                </a:lnTo>
                <a:cubicBezTo>
                  <a:pt x="47625" y="74116"/>
                  <a:pt x="44946" y="71438"/>
                  <a:pt x="41672" y="71438"/>
                </a:cubicBezTo>
                <a:lnTo>
                  <a:pt x="29766" y="71438"/>
                </a:lnTo>
                <a:cubicBezTo>
                  <a:pt x="26491" y="71438"/>
                  <a:pt x="23812" y="74116"/>
                  <a:pt x="23812" y="77391"/>
                </a:cubicBezTo>
                <a:lnTo>
                  <a:pt x="23812" y="89297"/>
                </a:lnTo>
                <a:cubicBezTo>
                  <a:pt x="23812" y="92571"/>
                  <a:pt x="26491" y="95250"/>
                  <a:pt x="29766" y="95250"/>
                </a:cubicBezTo>
                <a:lnTo>
                  <a:pt x="41672" y="95250"/>
                </a:lnTo>
                <a:close/>
                <a:moveTo>
                  <a:pt x="190500" y="136922"/>
                </a:moveTo>
                <a:lnTo>
                  <a:pt x="190500" y="125016"/>
                </a:lnTo>
                <a:cubicBezTo>
                  <a:pt x="190500" y="121741"/>
                  <a:pt x="187821" y="119063"/>
                  <a:pt x="184547" y="119063"/>
                </a:cubicBezTo>
                <a:lnTo>
                  <a:pt x="172641" y="119063"/>
                </a:lnTo>
                <a:cubicBezTo>
                  <a:pt x="169366" y="119063"/>
                  <a:pt x="166688" y="121741"/>
                  <a:pt x="166688" y="125016"/>
                </a:cubicBezTo>
                <a:lnTo>
                  <a:pt x="166688" y="136922"/>
                </a:lnTo>
                <a:cubicBezTo>
                  <a:pt x="166688" y="140196"/>
                  <a:pt x="169366" y="142875"/>
                  <a:pt x="172641" y="142875"/>
                </a:cubicBezTo>
                <a:lnTo>
                  <a:pt x="184547" y="142875"/>
                </a:lnTo>
                <a:cubicBezTo>
                  <a:pt x="187821" y="142875"/>
                  <a:pt x="190500" y="140196"/>
                  <a:pt x="190500" y="136922"/>
                </a:cubicBezTo>
                <a:close/>
                <a:moveTo>
                  <a:pt x="184547" y="95250"/>
                </a:moveTo>
                <a:cubicBezTo>
                  <a:pt x="187821" y="95250"/>
                  <a:pt x="190500" y="92571"/>
                  <a:pt x="190500" y="89297"/>
                </a:cubicBezTo>
                <a:lnTo>
                  <a:pt x="190500" y="77391"/>
                </a:lnTo>
                <a:cubicBezTo>
                  <a:pt x="190500" y="74116"/>
                  <a:pt x="187821" y="71438"/>
                  <a:pt x="184547" y="71438"/>
                </a:cubicBezTo>
                <a:lnTo>
                  <a:pt x="172641" y="71438"/>
                </a:lnTo>
                <a:cubicBezTo>
                  <a:pt x="169366" y="71438"/>
                  <a:pt x="166688" y="74116"/>
                  <a:pt x="166688" y="77391"/>
                </a:cubicBezTo>
                <a:lnTo>
                  <a:pt x="166688" y="89297"/>
                </a:lnTo>
                <a:cubicBezTo>
                  <a:pt x="166688" y="92571"/>
                  <a:pt x="169366" y="95250"/>
                  <a:pt x="172641" y="95250"/>
                </a:cubicBezTo>
                <a:lnTo>
                  <a:pt x="184547" y="95250"/>
                </a:lnTo>
                <a:close/>
                <a:moveTo>
                  <a:pt x="98227" y="38695"/>
                </a:moveTo>
                <a:lnTo>
                  <a:pt x="98227" y="50602"/>
                </a:lnTo>
                <a:lnTo>
                  <a:pt x="86320" y="50602"/>
                </a:lnTo>
                <a:cubicBezTo>
                  <a:pt x="83046" y="50602"/>
                  <a:pt x="80367" y="53280"/>
                  <a:pt x="80367" y="56555"/>
                </a:cubicBezTo>
                <a:lnTo>
                  <a:pt x="80367" y="62508"/>
                </a:lnTo>
                <a:cubicBezTo>
                  <a:pt x="80367" y="65782"/>
                  <a:pt x="83046" y="68461"/>
                  <a:pt x="86320" y="68461"/>
                </a:cubicBezTo>
                <a:lnTo>
                  <a:pt x="98227" y="68461"/>
                </a:lnTo>
                <a:lnTo>
                  <a:pt x="98227" y="80367"/>
                </a:lnTo>
                <a:cubicBezTo>
                  <a:pt x="98227" y="83641"/>
                  <a:pt x="100905" y="86320"/>
                  <a:pt x="104180" y="86320"/>
                </a:cubicBezTo>
                <a:lnTo>
                  <a:pt x="110133" y="86320"/>
                </a:lnTo>
                <a:cubicBezTo>
                  <a:pt x="113407" y="86320"/>
                  <a:pt x="116086" y="83641"/>
                  <a:pt x="116086" y="80367"/>
                </a:cubicBezTo>
                <a:lnTo>
                  <a:pt x="116086" y="68461"/>
                </a:lnTo>
                <a:lnTo>
                  <a:pt x="127992" y="68461"/>
                </a:lnTo>
                <a:cubicBezTo>
                  <a:pt x="131266" y="68461"/>
                  <a:pt x="133945" y="65782"/>
                  <a:pt x="133945" y="62508"/>
                </a:cubicBezTo>
                <a:lnTo>
                  <a:pt x="133945" y="56555"/>
                </a:lnTo>
                <a:cubicBezTo>
                  <a:pt x="133945" y="53280"/>
                  <a:pt x="131266" y="50602"/>
                  <a:pt x="127992" y="50602"/>
                </a:cubicBezTo>
                <a:lnTo>
                  <a:pt x="116086" y="50602"/>
                </a:lnTo>
                <a:lnTo>
                  <a:pt x="116086" y="38695"/>
                </a:lnTo>
                <a:cubicBezTo>
                  <a:pt x="116086" y="35421"/>
                  <a:pt x="113407" y="32742"/>
                  <a:pt x="110133" y="32742"/>
                </a:cubicBezTo>
                <a:lnTo>
                  <a:pt x="104180" y="32742"/>
                </a:lnTo>
                <a:cubicBezTo>
                  <a:pt x="100905" y="32742"/>
                  <a:pt x="98227" y="35421"/>
                  <a:pt x="98227" y="38695"/>
                </a:cubicBezTo>
                <a:close/>
              </a:path>
            </a:pathLst>
          </a:custGeom>
          <a:solidFill>
            <a:srgbClr val="E58B6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27742" y="327742"/>
            <a:ext cx="11593871" cy="163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03" b="1" kern="0" spc="9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SELF-AWARENESS &amp; GROWTH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27742" y="557161"/>
            <a:ext cx="11733161" cy="393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97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Personal Development and Self-Awareness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27742" y="1081548"/>
            <a:ext cx="655484" cy="32774"/>
          </a:xfrm>
          <a:custGeom>
            <a:avLst/>
            <a:gdLst/>
            <a:ahLst/>
            <a:cxnLst/>
            <a:rect l="l" t="t" r="r" b="b"/>
            <a:pathLst>
              <a:path w="655484" h="32774">
                <a:moveTo>
                  <a:pt x="0" y="0"/>
                </a:moveTo>
                <a:lnTo>
                  <a:pt x="655484" y="0"/>
                </a:lnTo>
                <a:lnTo>
                  <a:pt x="655484" y="32774"/>
                </a:lnTo>
                <a:lnTo>
                  <a:pt x="0" y="32774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44129" y="1468013"/>
            <a:ext cx="6751484" cy="1392903"/>
          </a:xfrm>
          <a:custGeom>
            <a:avLst/>
            <a:gdLst/>
            <a:ahLst/>
            <a:cxnLst/>
            <a:rect l="l" t="t" r="r" b="b"/>
            <a:pathLst>
              <a:path w="6751484" h="1392903">
                <a:moveTo>
                  <a:pt x="32774" y="0"/>
                </a:moveTo>
                <a:lnTo>
                  <a:pt x="6620384" y="0"/>
                </a:lnTo>
                <a:cubicBezTo>
                  <a:pt x="6692788" y="0"/>
                  <a:pt x="6751484" y="58695"/>
                  <a:pt x="6751484" y="131100"/>
                </a:cubicBezTo>
                <a:lnTo>
                  <a:pt x="6751484" y="1261803"/>
                </a:lnTo>
                <a:cubicBezTo>
                  <a:pt x="6751484" y="1334208"/>
                  <a:pt x="6692788" y="1392903"/>
                  <a:pt x="6620384" y="1392903"/>
                </a:cubicBez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2903" dist="8193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44129" y="1468013"/>
            <a:ext cx="32774" cy="1392903"/>
          </a:xfrm>
          <a:custGeom>
            <a:avLst/>
            <a:gdLst/>
            <a:ahLst/>
            <a:cxnLst/>
            <a:rect l="l" t="t" r="r" b="b"/>
            <a:pathLst>
              <a:path w="32774" h="1392903">
                <a:moveTo>
                  <a:pt x="32774" y="0"/>
                </a:moveTo>
                <a:lnTo>
                  <a:pt x="32774" y="0"/>
                </a:lnTo>
                <a:lnTo>
                  <a:pt x="32774" y="1392903"/>
                </a:ln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57161" y="1664659"/>
            <a:ext cx="458839" cy="458839"/>
          </a:xfrm>
          <a:custGeom>
            <a:avLst/>
            <a:gdLst/>
            <a:ahLst/>
            <a:cxnLst/>
            <a:rect l="l" t="t" r="r" b="b"/>
            <a:pathLst>
              <a:path w="458839" h="458839">
                <a:moveTo>
                  <a:pt x="229419" y="0"/>
                </a:moveTo>
                <a:lnTo>
                  <a:pt x="229419" y="0"/>
                </a:lnTo>
                <a:cubicBezTo>
                  <a:pt x="356124" y="0"/>
                  <a:pt x="458839" y="102715"/>
                  <a:pt x="458839" y="229419"/>
                </a:cubicBezTo>
                <a:lnTo>
                  <a:pt x="458839" y="229419"/>
                </a:lnTo>
                <a:cubicBezTo>
                  <a:pt x="458839" y="356124"/>
                  <a:pt x="356124" y="458839"/>
                  <a:pt x="229419" y="458839"/>
                </a:cubicBezTo>
                <a:lnTo>
                  <a:pt x="229419" y="458839"/>
                </a:lnTo>
                <a:cubicBezTo>
                  <a:pt x="102715" y="458839"/>
                  <a:pt x="0" y="356124"/>
                  <a:pt x="0" y="229419"/>
                </a:cubicBezTo>
                <a:lnTo>
                  <a:pt x="0" y="229419"/>
                </a:lnTo>
                <a:cubicBezTo>
                  <a:pt x="0" y="102715"/>
                  <a:pt x="102715" y="0"/>
                  <a:pt x="229419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75968" y="1795755"/>
            <a:ext cx="221226" cy="196645"/>
          </a:xfrm>
          <a:custGeom>
            <a:avLst/>
            <a:gdLst/>
            <a:ahLst/>
            <a:cxnLst/>
            <a:rect l="l" t="t" r="r" b="b"/>
            <a:pathLst>
              <a:path w="221226" h="196645">
                <a:moveTo>
                  <a:pt x="147484" y="55306"/>
                </a:moveTo>
                <a:cubicBezTo>
                  <a:pt x="147484" y="92638"/>
                  <a:pt x="114454" y="122903"/>
                  <a:pt x="73742" y="122903"/>
                </a:cubicBezTo>
                <a:cubicBezTo>
                  <a:pt x="63487" y="122903"/>
                  <a:pt x="53732" y="120983"/>
                  <a:pt x="44860" y="117526"/>
                </a:cubicBezTo>
                <a:lnTo>
                  <a:pt x="13519" y="134118"/>
                </a:lnTo>
                <a:cubicBezTo>
                  <a:pt x="9947" y="136000"/>
                  <a:pt x="5569" y="135347"/>
                  <a:pt x="2689" y="132505"/>
                </a:cubicBezTo>
                <a:cubicBezTo>
                  <a:pt x="-192" y="129663"/>
                  <a:pt x="-845" y="125246"/>
                  <a:pt x="1075" y="121674"/>
                </a:cubicBezTo>
                <a:lnTo>
                  <a:pt x="14748" y="95865"/>
                </a:lnTo>
                <a:cubicBezTo>
                  <a:pt x="5492" y="84573"/>
                  <a:pt x="0" y="70516"/>
                  <a:pt x="0" y="55306"/>
                </a:cubicBezTo>
                <a:cubicBezTo>
                  <a:pt x="0" y="17975"/>
                  <a:pt x="33030" y="-12290"/>
                  <a:pt x="73742" y="-12290"/>
                </a:cubicBezTo>
                <a:cubicBezTo>
                  <a:pt x="114454" y="-12290"/>
                  <a:pt x="147484" y="17975"/>
                  <a:pt x="147484" y="55306"/>
                </a:cubicBezTo>
                <a:close/>
                <a:moveTo>
                  <a:pt x="147484" y="196645"/>
                </a:moveTo>
                <a:cubicBezTo>
                  <a:pt x="111343" y="196645"/>
                  <a:pt x="81270" y="172794"/>
                  <a:pt x="74971" y="141339"/>
                </a:cubicBezTo>
                <a:cubicBezTo>
                  <a:pt x="121060" y="140763"/>
                  <a:pt x="161118" y="107963"/>
                  <a:pt x="165535" y="63487"/>
                </a:cubicBezTo>
                <a:cubicBezTo>
                  <a:pt x="197529" y="70861"/>
                  <a:pt x="221226" y="97401"/>
                  <a:pt x="221226" y="129048"/>
                </a:cubicBezTo>
                <a:cubicBezTo>
                  <a:pt x="221226" y="144258"/>
                  <a:pt x="215734" y="158315"/>
                  <a:pt x="206477" y="169606"/>
                </a:cubicBezTo>
                <a:lnTo>
                  <a:pt x="220150" y="195416"/>
                </a:lnTo>
                <a:cubicBezTo>
                  <a:pt x="222032" y="198988"/>
                  <a:pt x="221379" y="203366"/>
                  <a:pt x="218537" y="206247"/>
                </a:cubicBezTo>
                <a:cubicBezTo>
                  <a:pt x="215695" y="209128"/>
                  <a:pt x="211278" y="209780"/>
                  <a:pt x="207706" y="207860"/>
                </a:cubicBezTo>
                <a:lnTo>
                  <a:pt x="176366" y="191268"/>
                </a:lnTo>
                <a:cubicBezTo>
                  <a:pt x="167494" y="194725"/>
                  <a:pt x="157739" y="196645"/>
                  <a:pt x="147484" y="196645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47097" y="1664659"/>
            <a:ext cx="5850194" cy="262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48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Improves Communication Skills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147097" y="2025175"/>
            <a:ext cx="5817419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Developing self-awareness helps me understand my communication style, recognize how I interact with others, and adapt my approach to work more effectively within diverse teams. This includes active listening, clear expression of ideas, and being receptive to feedback.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44129" y="3024788"/>
            <a:ext cx="6751484" cy="1392903"/>
          </a:xfrm>
          <a:custGeom>
            <a:avLst/>
            <a:gdLst/>
            <a:ahLst/>
            <a:cxnLst/>
            <a:rect l="l" t="t" r="r" b="b"/>
            <a:pathLst>
              <a:path w="6751484" h="1392903">
                <a:moveTo>
                  <a:pt x="32774" y="0"/>
                </a:moveTo>
                <a:lnTo>
                  <a:pt x="6620384" y="0"/>
                </a:lnTo>
                <a:cubicBezTo>
                  <a:pt x="6692788" y="0"/>
                  <a:pt x="6751484" y="58695"/>
                  <a:pt x="6751484" y="131100"/>
                </a:cubicBezTo>
                <a:lnTo>
                  <a:pt x="6751484" y="1261803"/>
                </a:lnTo>
                <a:cubicBezTo>
                  <a:pt x="6751484" y="1334208"/>
                  <a:pt x="6692788" y="1392903"/>
                  <a:pt x="6620384" y="1392903"/>
                </a:cubicBez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2903" dist="8193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44129" y="3024788"/>
            <a:ext cx="32774" cy="1392903"/>
          </a:xfrm>
          <a:custGeom>
            <a:avLst/>
            <a:gdLst/>
            <a:ahLst/>
            <a:cxnLst/>
            <a:rect l="l" t="t" r="r" b="b"/>
            <a:pathLst>
              <a:path w="32774" h="1392903">
                <a:moveTo>
                  <a:pt x="32774" y="0"/>
                </a:moveTo>
                <a:lnTo>
                  <a:pt x="32774" y="0"/>
                </a:lnTo>
                <a:lnTo>
                  <a:pt x="32774" y="1392903"/>
                </a:ln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557161" y="3221433"/>
            <a:ext cx="458839" cy="458839"/>
          </a:xfrm>
          <a:custGeom>
            <a:avLst/>
            <a:gdLst/>
            <a:ahLst/>
            <a:cxnLst/>
            <a:rect l="l" t="t" r="r" b="b"/>
            <a:pathLst>
              <a:path w="458839" h="458839">
                <a:moveTo>
                  <a:pt x="229419" y="0"/>
                </a:moveTo>
                <a:lnTo>
                  <a:pt x="229419" y="0"/>
                </a:lnTo>
                <a:cubicBezTo>
                  <a:pt x="356124" y="0"/>
                  <a:pt x="458839" y="102715"/>
                  <a:pt x="458839" y="229419"/>
                </a:cubicBezTo>
                <a:lnTo>
                  <a:pt x="458839" y="229419"/>
                </a:lnTo>
                <a:cubicBezTo>
                  <a:pt x="458839" y="356124"/>
                  <a:pt x="356124" y="458839"/>
                  <a:pt x="229419" y="458839"/>
                </a:cubicBezTo>
                <a:lnTo>
                  <a:pt x="229419" y="458839"/>
                </a:lnTo>
                <a:cubicBezTo>
                  <a:pt x="102715" y="458839"/>
                  <a:pt x="0" y="356124"/>
                  <a:pt x="0" y="229419"/>
                </a:cubicBezTo>
                <a:lnTo>
                  <a:pt x="0" y="229419"/>
                </a:lnTo>
                <a:cubicBezTo>
                  <a:pt x="0" y="102715"/>
                  <a:pt x="102715" y="0"/>
                  <a:pt x="229419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63677" y="3352530"/>
            <a:ext cx="245806" cy="196645"/>
          </a:xfrm>
          <a:custGeom>
            <a:avLst/>
            <a:gdLst/>
            <a:ahLst/>
            <a:cxnLst/>
            <a:rect l="l" t="t" r="r" b="b"/>
            <a:pathLst>
              <a:path w="245806" h="196645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47097" y="3221433"/>
            <a:ext cx="5850194" cy="262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48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Builds Confidence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147097" y="3581949"/>
            <a:ext cx="5817419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Understanding my strengths, limitations, and areas for growth builds confidence when working with others. Self-awareness enables me to contribute authentically to team discussions, share my perspectives, and engage constructively in collaborative decision-making processes.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44129" y="4581562"/>
            <a:ext cx="6751484" cy="1392903"/>
          </a:xfrm>
          <a:custGeom>
            <a:avLst/>
            <a:gdLst/>
            <a:ahLst/>
            <a:cxnLst/>
            <a:rect l="l" t="t" r="r" b="b"/>
            <a:pathLst>
              <a:path w="6751484" h="1392903">
                <a:moveTo>
                  <a:pt x="32774" y="0"/>
                </a:moveTo>
                <a:lnTo>
                  <a:pt x="6620384" y="0"/>
                </a:lnTo>
                <a:cubicBezTo>
                  <a:pt x="6692788" y="0"/>
                  <a:pt x="6751484" y="58695"/>
                  <a:pt x="6751484" y="131100"/>
                </a:cubicBezTo>
                <a:lnTo>
                  <a:pt x="6751484" y="1261803"/>
                </a:lnTo>
                <a:cubicBezTo>
                  <a:pt x="6751484" y="1334208"/>
                  <a:pt x="6692788" y="1392903"/>
                  <a:pt x="6620384" y="1392903"/>
                </a:cubicBez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2903" dist="8193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344129" y="4581562"/>
            <a:ext cx="32774" cy="1392903"/>
          </a:xfrm>
          <a:custGeom>
            <a:avLst/>
            <a:gdLst/>
            <a:ahLst/>
            <a:cxnLst/>
            <a:rect l="l" t="t" r="r" b="b"/>
            <a:pathLst>
              <a:path w="32774" h="1392903">
                <a:moveTo>
                  <a:pt x="32774" y="0"/>
                </a:moveTo>
                <a:lnTo>
                  <a:pt x="32774" y="0"/>
                </a:lnTo>
                <a:lnTo>
                  <a:pt x="32774" y="1392903"/>
                </a:ln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557161" y="4778207"/>
            <a:ext cx="458839" cy="458839"/>
          </a:xfrm>
          <a:custGeom>
            <a:avLst/>
            <a:gdLst/>
            <a:ahLst/>
            <a:cxnLst/>
            <a:rect l="l" t="t" r="r" b="b"/>
            <a:pathLst>
              <a:path w="458839" h="458839">
                <a:moveTo>
                  <a:pt x="229419" y="0"/>
                </a:moveTo>
                <a:lnTo>
                  <a:pt x="229419" y="0"/>
                </a:lnTo>
                <a:cubicBezTo>
                  <a:pt x="356124" y="0"/>
                  <a:pt x="458839" y="102715"/>
                  <a:pt x="458839" y="229419"/>
                </a:cubicBezTo>
                <a:lnTo>
                  <a:pt x="458839" y="229419"/>
                </a:lnTo>
                <a:cubicBezTo>
                  <a:pt x="458839" y="356124"/>
                  <a:pt x="356124" y="458839"/>
                  <a:pt x="229419" y="458839"/>
                </a:cubicBezTo>
                <a:lnTo>
                  <a:pt x="229419" y="458839"/>
                </a:lnTo>
                <a:cubicBezTo>
                  <a:pt x="102715" y="458839"/>
                  <a:pt x="0" y="356124"/>
                  <a:pt x="0" y="229419"/>
                </a:cubicBezTo>
                <a:lnTo>
                  <a:pt x="0" y="229419"/>
                </a:lnTo>
                <a:cubicBezTo>
                  <a:pt x="0" y="102715"/>
                  <a:pt x="102715" y="0"/>
                  <a:pt x="229419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63677" y="4909304"/>
            <a:ext cx="245806" cy="196645"/>
          </a:xfrm>
          <a:custGeom>
            <a:avLst/>
            <a:gdLst/>
            <a:ahLst/>
            <a:cxnLst/>
            <a:rect l="l" t="t" r="r" b="b"/>
            <a:pathLst>
              <a:path w="245806" h="196645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147097" y="4778207"/>
            <a:ext cx="5850194" cy="262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48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Prepares for Professional Practice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147097" y="5138723"/>
            <a:ext cx="5817419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Developing teamwork skills and self-awareness now prepares me for the collaborative nature of professional practice in health and social care. These competencies are essential for delivering high-quality, patient-centered care and working effectively within multidisciplinary teams.</a:t>
            </a:r>
            <a:endParaRPr lang="en-US" sz="1600" dirty="0"/>
          </a:p>
        </p:txBody>
      </p:sp>
      <p:pic>
        <p:nvPicPr>
          <p:cNvPr id="23" name="Image 0" descr="https://kimi-web-img.moonshot.cn/img/www.amnhealthcare.com/69953ad7e7c25672f992b60ac1f32b65ea97dabe.jpg"/>
          <p:cNvPicPr>
            <a:picLocks noChangeAspect="1"/>
          </p:cNvPicPr>
          <p:nvPr/>
        </p:nvPicPr>
        <p:blipFill>
          <a:blip r:embed="rId3"/>
          <a:srcRect l="4167" r="4167"/>
          <a:stretch/>
        </p:blipFill>
        <p:spPr>
          <a:xfrm>
            <a:off x="7354563" y="1310968"/>
            <a:ext cx="4506452" cy="3277419"/>
          </a:xfrm>
          <a:prstGeom prst="roundRect">
            <a:avLst>
              <a:gd name="adj" fmla="val 4000"/>
            </a:avLst>
          </a:prstGeom>
        </p:spPr>
      </p:pic>
      <p:sp>
        <p:nvSpPr>
          <p:cNvPr id="24" name="Shape 21"/>
          <p:cNvSpPr/>
          <p:nvPr/>
        </p:nvSpPr>
        <p:spPr>
          <a:xfrm>
            <a:off x="7354563" y="4754991"/>
            <a:ext cx="4506452" cy="1376516"/>
          </a:xfrm>
          <a:custGeom>
            <a:avLst/>
            <a:gdLst/>
            <a:ahLst/>
            <a:cxnLst/>
            <a:rect l="l" t="t" r="r" b="b"/>
            <a:pathLst>
              <a:path w="4506452" h="1376516">
                <a:moveTo>
                  <a:pt x="131099" y="0"/>
                </a:moveTo>
                <a:lnTo>
                  <a:pt x="4375352" y="0"/>
                </a:lnTo>
                <a:cubicBezTo>
                  <a:pt x="4447756" y="0"/>
                  <a:pt x="4506452" y="58695"/>
                  <a:pt x="4506452" y="131099"/>
                </a:cubicBezTo>
                <a:lnTo>
                  <a:pt x="4506452" y="1245417"/>
                </a:lnTo>
                <a:cubicBezTo>
                  <a:pt x="4506452" y="1317821"/>
                  <a:pt x="4447756" y="1376516"/>
                  <a:pt x="4375352" y="1376516"/>
                </a:cubicBezTo>
                <a:lnTo>
                  <a:pt x="131099" y="1376516"/>
                </a:lnTo>
                <a:cubicBezTo>
                  <a:pt x="58744" y="1376516"/>
                  <a:pt x="0" y="1317772"/>
                  <a:pt x="0" y="1245417"/>
                </a:cubicBezTo>
                <a:lnTo>
                  <a:pt x="0" y="131099"/>
                </a:lnTo>
                <a:cubicBezTo>
                  <a:pt x="0" y="58744"/>
                  <a:pt x="58744" y="0"/>
                  <a:pt x="131099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6B8E8E"/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7551209" y="4951636"/>
            <a:ext cx="311355" cy="245806"/>
          </a:xfrm>
          <a:custGeom>
            <a:avLst/>
            <a:gdLst/>
            <a:ahLst/>
            <a:cxnLst/>
            <a:rect l="l" t="t" r="r" b="b"/>
            <a:pathLst>
              <a:path w="311355" h="245806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7956789" y="4959829"/>
            <a:ext cx="827548" cy="229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9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Key Insight</a:t>
            </a:r>
            <a:endParaRPr lang="en-US" sz="1600" dirty="0"/>
          </a:p>
        </p:txBody>
      </p:sp>
      <p:sp>
        <p:nvSpPr>
          <p:cNvPr id="27" name="Text 24"/>
          <p:cNvSpPr/>
          <p:nvPr/>
        </p:nvSpPr>
        <p:spPr>
          <a:xfrm>
            <a:off x="7551209" y="5295765"/>
            <a:ext cx="4178710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32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"Self-awareness is the foundation of emotional intelligence and effective teamwork, enabling professionals to understand their impact on others and continuously improve their collaborative practice."</a:t>
            </a:r>
            <a:endParaRPr lang="en-US" sz="1600" dirty="0"/>
          </a:p>
        </p:txBody>
      </p:sp>
      <p:sp>
        <p:nvSpPr>
          <p:cNvPr id="28" name="Shape 25"/>
          <p:cNvSpPr/>
          <p:nvPr/>
        </p:nvSpPr>
        <p:spPr>
          <a:xfrm>
            <a:off x="327742" y="6265335"/>
            <a:ext cx="11536516" cy="5462"/>
          </a:xfrm>
          <a:custGeom>
            <a:avLst/>
            <a:gdLst/>
            <a:ahLst/>
            <a:cxnLst/>
            <a:rect l="l" t="t" r="r" b="b"/>
            <a:pathLst>
              <a:path w="11536516" h="5462">
                <a:moveTo>
                  <a:pt x="0" y="0"/>
                </a:moveTo>
                <a:lnTo>
                  <a:pt x="11536516" y="0"/>
                </a:lnTo>
                <a:lnTo>
                  <a:pt x="11536516" y="5462"/>
                </a:lnTo>
                <a:lnTo>
                  <a:pt x="0" y="5462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351298" y="6393700"/>
            <a:ext cx="100371" cy="114710"/>
          </a:xfrm>
          <a:custGeom>
            <a:avLst/>
            <a:gdLst/>
            <a:ahLst/>
            <a:cxnLst/>
            <a:rect l="l" t="t" r="r" b="b"/>
            <a:pathLst>
              <a:path w="100371" h="114710">
                <a:moveTo>
                  <a:pt x="86032" y="114710"/>
                </a:moveTo>
                <a:lnTo>
                  <a:pt x="21508" y="114710"/>
                </a:lnTo>
                <a:cubicBezTo>
                  <a:pt x="9634" y="114710"/>
                  <a:pt x="0" y="105076"/>
                  <a:pt x="0" y="93202"/>
                </a:cubicBezTo>
                <a:lnTo>
                  <a:pt x="0" y="21508"/>
                </a:lnTo>
                <a:cubicBezTo>
                  <a:pt x="0" y="9634"/>
                  <a:pt x="9634" y="0"/>
                  <a:pt x="21508" y="0"/>
                </a:cubicBezTo>
                <a:lnTo>
                  <a:pt x="89617" y="0"/>
                </a:lnTo>
                <a:cubicBezTo>
                  <a:pt x="95554" y="0"/>
                  <a:pt x="100371" y="4817"/>
                  <a:pt x="100371" y="10754"/>
                </a:cubicBezTo>
                <a:lnTo>
                  <a:pt x="100371" y="75278"/>
                </a:lnTo>
                <a:cubicBezTo>
                  <a:pt x="100371" y="79961"/>
                  <a:pt x="97369" y="83949"/>
                  <a:pt x="93202" y="85427"/>
                </a:cubicBezTo>
                <a:lnTo>
                  <a:pt x="93202" y="100371"/>
                </a:lnTo>
                <a:cubicBezTo>
                  <a:pt x="97167" y="100371"/>
                  <a:pt x="100371" y="103575"/>
                  <a:pt x="100371" y="107540"/>
                </a:cubicBezTo>
                <a:cubicBezTo>
                  <a:pt x="100371" y="111506"/>
                  <a:pt x="97167" y="114710"/>
                  <a:pt x="93202" y="114710"/>
                </a:cubicBezTo>
                <a:lnTo>
                  <a:pt x="86032" y="114710"/>
                </a:lnTo>
                <a:close/>
                <a:moveTo>
                  <a:pt x="21508" y="86032"/>
                </a:moveTo>
                <a:cubicBezTo>
                  <a:pt x="17543" y="86032"/>
                  <a:pt x="14339" y="89236"/>
                  <a:pt x="14339" y="93202"/>
                </a:cubicBezTo>
                <a:cubicBezTo>
                  <a:pt x="14339" y="97167"/>
                  <a:pt x="17543" y="100371"/>
                  <a:pt x="21508" y="100371"/>
                </a:cubicBezTo>
                <a:lnTo>
                  <a:pt x="78863" y="100371"/>
                </a:lnTo>
                <a:lnTo>
                  <a:pt x="78863" y="86032"/>
                </a:lnTo>
                <a:lnTo>
                  <a:pt x="21508" y="86032"/>
                </a:lnTo>
                <a:close/>
                <a:moveTo>
                  <a:pt x="28677" y="34054"/>
                </a:moveTo>
                <a:cubicBezTo>
                  <a:pt x="28677" y="37034"/>
                  <a:pt x="31075" y="39431"/>
                  <a:pt x="34054" y="39431"/>
                </a:cubicBezTo>
                <a:lnTo>
                  <a:pt x="73486" y="39431"/>
                </a:lnTo>
                <a:cubicBezTo>
                  <a:pt x="76466" y="39431"/>
                  <a:pt x="78863" y="37034"/>
                  <a:pt x="78863" y="34054"/>
                </a:cubicBezTo>
                <a:cubicBezTo>
                  <a:pt x="78863" y="31075"/>
                  <a:pt x="76466" y="28677"/>
                  <a:pt x="73486" y="28677"/>
                </a:cubicBezTo>
                <a:lnTo>
                  <a:pt x="34054" y="28677"/>
                </a:lnTo>
                <a:cubicBezTo>
                  <a:pt x="31075" y="28677"/>
                  <a:pt x="28677" y="31075"/>
                  <a:pt x="28677" y="34054"/>
                </a:cubicBezTo>
                <a:close/>
                <a:moveTo>
                  <a:pt x="34054" y="50185"/>
                </a:moveTo>
                <a:cubicBezTo>
                  <a:pt x="31075" y="50185"/>
                  <a:pt x="28677" y="52583"/>
                  <a:pt x="28677" y="55563"/>
                </a:cubicBezTo>
                <a:cubicBezTo>
                  <a:pt x="28677" y="58542"/>
                  <a:pt x="31075" y="60940"/>
                  <a:pt x="34054" y="60940"/>
                </a:cubicBezTo>
                <a:lnTo>
                  <a:pt x="73486" y="60940"/>
                </a:lnTo>
                <a:cubicBezTo>
                  <a:pt x="76466" y="60940"/>
                  <a:pt x="78863" y="58542"/>
                  <a:pt x="78863" y="55563"/>
                </a:cubicBezTo>
                <a:cubicBezTo>
                  <a:pt x="78863" y="52583"/>
                  <a:pt x="76466" y="50185"/>
                  <a:pt x="73486" y="50185"/>
                </a:cubicBezTo>
                <a:lnTo>
                  <a:pt x="34054" y="50185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517515" y="6366387"/>
            <a:ext cx="11404098" cy="163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03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(West et al., 2014)</a:t>
            </a:r>
            <a:endParaRPr lang="en-US" sz="1600" dirty="0"/>
          </a:p>
        </p:txBody>
      </p:sp>
      <p:sp>
        <p:nvSpPr>
          <p:cNvPr id="31" name="Shape 17">
            <a:extLst>
              <a:ext uri="{FF2B5EF4-FFF2-40B4-BE49-F238E27FC236}">
                <a16:creationId xmlns:a16="http://schemas.microsoft.com/office/drawing/2014/main" id="{611654EA-EC45-C1F9-2C67-1F79CCA18E96}"/>
              </a:ext>
            </a:extLst>
          </p:cNvPr>
          <p:cNvSpPr/>
          <p:nvPr/>
        </p:nvSpPr>
        <p:spPr>
          <a:xfrm>
            <a:off x="694977" y="3349743"/>
            <a:ext cx="202217" cy="202217"/>
          </a:xfrm>
          <a:custGeom>
            <a:avLst/>
            <a:gdLst/>
            <a:ahLst/>
            <a:cxnLst/>
            <a:rect l="l" t="t" r="r" b="b"/>
            <a:pathLst>
              <a:path w="202217" h="202217">
                <a:moveTo>
                  <a:pt x="101306" y="0"/>
                </a:moveTo>
                <a:cubicBezTo>
                  <a:pt x="107112" y="0"/>
                  <a:pt x="112444" y="3199"/>
                  <a:pt x="115208" y="8294"/>
                </a:cubicBezTo>
                <a:lnTo>
                  <a:pt x="200519" y="166276"/>
                </a:lnTo>
                <a:cubicBezTo>
                  <a:pt x="203165" y="171174"/>
                  <a:pt x="203046" y="177098"/>
                  <a:pt x="200203" y="181877"/>
                </a:cubicBezTo>
                <a:cubicBezTo>
                  <a:pt x="197359" y="186656"/>
                  <a:pt x="192185" y="189578"/>
                  <a:pt x="186656" y="189578"/>
                </a:cubicBezTo>
                <a:lnTo>
                  <a:pt x="16035" y="189578"/>
                </a:lnTo>
                <a:cubicBezTo>
                  <a:pt x="10466" y="189578"/>
                  <a:pt x="5332" y="186656"/>
                  <a:pt x="2488" y="181877"/>
                </a:cubicBezTo>
                <a:cubicBezTo>
                  <a:pt x="-355" y="177098"/>
                  <a:pt x="-474" y="171174"/>
                  <a:pt x="2172" y="166276"/>
                </a:cubicBezTo>
                <a:lnTo>
                  <a:pt x="87483" y="8294"/>
                </a:lnTo>
                <a:lnTo>
                  <a:pt x="88628" y="6477"/>
                </a:lnTo>
                <a:cubicBezTo>
                  <a:pt x="91511" y="2449"/>
                  <a:pt x="96211" y="0"/>
                  <a:pt x="101306" y="0"/>
                </a:cubicBezTo>
                <a:close/>
                <a:moveTo>
                  <a:pt x="67300" y="98699"/>
                </a:moveTo>
                <a:lnTo>
                  <a:pt x="77885" y="109284"/>
                </a:lnTo>
                <a:cubicBezTo>
                  <a:pt x="80334" y="111733"/>
                  <a:pt x="84362" y="111733"/>
                  <a:pt x="86811" y="109284"/>
                </a:cubicBezTo>
                <a:lnTo>
                  <a:pt x="103913" y="92183"/>
                </a:lnTo>
                <a:cubicBezTo>
                  <a:pt x="106282" y="89813"/>
                  <a:pt x="109482" y="88470"/>
                  <a:pt x="112839" y="88470"/>
                </a:cubicBezTo>
                <a:lnTo>
                  <a:pt x="129743" y="88470"/>
                </a:lnTo>
                <a:lnTo>
                  <a:pt x="101266" y="35743"/>
                </a:lnTo>
                <a:lnTo>
                  <a:pt x="67261" y="98699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Shape 27">
            <a:extLst>
              <a:ext uri="{FF2B5EF4-FFF2-40B4-BE49-F238E27FC236}">
                <a16:creationId xmlns:a16="http://schemas.microsoft.com/office/drawing/2014/main" id="{A8332488-0F68-89D0-D27A-C25D57822258}"/>
              </a:ext>
            </a:extLst>
          </p:cNvPr>
          <p:cNvSpPr/>
          <p:nvPr/>
        </p:nvSpPr>
        <p:spPr>
          <a:xfrm>
            <a:off x="682338" y="4903732"/>
            <a:ext cx="227494" cy="202217"/>
          </a:xfrm>
          <a:custGeom>
            <a:avLst/>
            <a:gdLst/>
            <a:ahLst/>
            <a:cxnLst/>
            <a:rect l="l" t="t" r="r" b="b"/>
            <a:pathLst>
              <a:path w="227494" h="202217">
                <a:moveTo>
                  <a:pt x="18958" y="77332"/>
                </a:moveTo>
                <a:lnTo>
                  <a:pt x="101582" y="111338"/>
                </a:lnTo>
                <a:cubicBezTo>
                  <a:pt x="105453" y="112918"/>
                  <a:pt x="109561" y="113747"/>
                  <a:pt x="113747" y="113747"/>
                </a:cubicBezTo>
                <a:cubicBezTo>
                  <a:pt x="117934" y="113747"/>
                  <a:pt x="122041" y="112918"/>
                  <a:pt x="125912" y="111338"/>
                </a:cubicBezTo>
                <a:lnTo>
                  <a:pt x="221649" y="71921"/>
                </a:lnTo>
                <a:cubicBezTo>
                  <a:pt x="225203" y="70460"/>
                  <a:pt x="227494" y="67024"/>
                  <a:pt x="227494" y="63193"/>
                </a:cubicBezTo>
                <a:cubicBezTo>
                  <a:pt x="227494" y="59362"/>
                  <a:pt x="225203" y="55926"/>
                  <a:pt x="221649" y="54464"/>
                </a:cubicBezTo>
                <a:lnTo>
                  <a:pt x="125912" y="15048"/>
                </a:lnTo>
                <a:cubicBezTo>
                  <a:pt x="122041" y="13468"/>
                  <a:pt x="117934" y="12639"/>
                  <a:pt x="113747" y="12639"/>
                </a:cubicBezTo>
                <a:cubicBezTo>
                  <a:pt x="109561" y="12639"/>
                  <a:pt x="105453" y="13468"/>
                  <a:pt x="101582" y="15048"/>
                </a:cubicBezTo>
                <a:lnTo>
                  <a:pt x="5845" y="54464"/>
                </a:lnTo>
                <a:cubicBezTo>
                  <a:pt x="2291" y="55926"/>
                  <a:pt x="0" y="59362"/>
                  <a:pt x="0" y="63193"/>
                </a:cubicBezTo>
                <a:lnTo>
                  <a:pt x="0" y="180100"/>
                </a:lnTo>
                <a:cubicBezTo>
                  <a:pt x="0" y="185352"/>
                  <a:pt x="4226" y="189578"/>
                  <a:pt x="9479" y="189578"/>
                </a:cubicBezTo>
                <a:cubicBezTo>
                  <a:pt x="14732" y="189578"/>
                  <a:pt x="18958" y="185352"/>
                  <a:pt x="18958" y="180100"/>
                </a:cubicBezTo>
                <a:lnTo>
                  <a:pt x="18958" y="77332"/>
                </a:lnTo>
                <a:close/>
                <a:moveTo>
                  <a:pt x="37916" y="105650"/>
                </a:moveTo>
                <a:lnTo>
                  <a:pt x="37916" y="151663"/>
                </a:lnTo>
                <a:cubicBezTo>
                  <a:pt x="37916" y="172595"/>
                  <a:pt x="71882" y="189578"/>
                  <a:pt x="113747" y="189578"/>
                </a:cubicBezTo>
                <a:cubicBezTo>
                  <a:pt x="155612" y="189578"/>
                  <a:pt x="189578" y="172595"/>
                  <a:pt x="189578" y="151663"/>
                </a:cubicBezTo>
                <a:lnTo>
                  <a:pt x="189578" y="105611"/>
                </a:lnTo>
                <a:lnTo>
                  <a:pt x="133139" y="128874"/>
                </a:lnTo>
                <a:cubicBezTo>
                  <a:pt x="126978" y="131402"/>
                  <a:pt x="120422" y="132705"/>
                  <a:pt x="113747" y="132705"/>
                </a:cubicBezTo>
                <a:cubicBezTo>
                  <a:pt x="107072" y="132705"/>
                  <a:pt x="100516" y="131402"/>
                  <a:pt x="94355" y="128874"/>
                </a:cubicBezTo>
                <a:lnTo>
                  <a:pt x="37916" y="105611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KEY TAKEAWAYS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71575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45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1000" y="1371600"/>
            <a:ext cx="762000" cy="38100"/>
          </a:xfrm>
          <a:custGeom>
            <a:avLst/>
            <a:gdLst/>
            <a:ahLst/>
            <a:cxnLst/>
            <a:rect l="l" t="t" r="r" b="b"/>
            <a:pathLst>
              <a:path w="762000" h="38100">
                <a:moveTo>
                  <a:pt x="0" y="0"/>
                </a:moveTo>
                <a:lnTo>
                  <a:pt x="762000" y="0"/>
                </a:lnTo>
                <a:lnTo>
                  <a:pt x="762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81000" y="1638300"/>
            <a:ext cx="5619750" cy="2133600"/>
          </a:xfrm>
          <a:custGeom>
            <a:avLst/>
            <a:gdLst/>
            <a:ahLst/>
            <a:cxnLst/>
            <a:rect l="l" t="t" r="r" b="b"/>
            <a:pathLst>
              <a:path w="5619750" h="2133600">
                <a:moveTo>
                  <a:pt x="152403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981197"/>
                </a:lnTo>
                <a:cubicBezTo>
                  <a:pt x="5619750" y="2065367"/>
                  <a:pt x="5551517" y="2133600"/>
                  <a:pt x="5467347" y="2133600"/>
                </a:cubicBezTo>
                <a:lnTo>
                  <a:pt x="152403" y="2133600"/>
                </a:lnTo>
                <a:cubicBezTo>
                  <a:pt x="68233" y="2133600"/>
                  <a:pt x="0" y="2065367"/>
                  <a:pt x="0" y="1981197"/>
                </a:cubicBezTo>
                <a:lnTo>
                  <a:pt x="0" y="152403"/>
                </a:lnTo>
                <a:cubicBezTo>
                  <a:pt x="0" y="68290"/>
                  <a:pt x="68290" y="0"/>
                  <a:pt x="152403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2A6F6F">
                  <a:alpha val="90000"/>
                </a:srgbClr>
              </a:gs>
            </a:gsLst>
            <a:lin ang="2700000" scaled="1"/>
          </a:gra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09600" y="18669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3425" y="201930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295400" y="1981200"/>
            <a:ext cx="32956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Essential in Health and Social Care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09600" y="2552700"/>
            <a:ext cx="523875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Teamwork is not just beneficial but </a:t>
            </a:r>
            <a:r>
              <a:rPr lang="en-US" sz="1200" b="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essential</a:t>
            </a: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 health and social care settings. The complexity of patient needs requires diverse expertise working together seamlessly to deliver comprehensive, coordinated care that addresses all aspects of wellbeing.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191250" y="1638300"/>
            <a:ext cx="5619750" cy="2133600"/>
          </a:xfrm>
          <a:custGeom>
            <a:avLst/>
            <a:gdLst/>
            <a:ahLst/>
            <a:cxnLst/>
            <a:rect l="l" t="t" r="r" b="b"/>
            <a:pathLst>
              <a:path w="5619750" h="2133600">
                <a:moveTo>
                  <a:pt x="152403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981197"/>
                </a:lnTo>
                <a:cubicBezTo>
                  <a:pt x="5619750" y="2065367"/>
                  <a:pt x="5551517" y="2133600"/>
                  <a:pt x="5467347" y="2133600"/>
                </a:cubicBezTo>
                <a:lnTo>
                  <a:pt x="152403" y="2133600"/>
                </a:lnTo>
                <a:cubicBezTo>
                  <a:pt x="68233" y="2133600"/>
                  <a:pt x="0" y="2065367"/>
                  <a:pt x="0" y="1981197"/>
                </a:cubicBezTo>
                <a:lnTo>
                  <a:pt x="0" y="152403"/>
                </a:lnTo>
                <a:cubicBezTo>
                  <a:pt x="0" y="68290"/>
                  <a:pt x="68290" y="0"/>
                  <a:pt x="152403" y="0"/>
                </a:cubicBezTo>
                <a:close/>
              </a:path>
            </a:pathLst>
          </a:custGeom>
          <a:gradFill flip="none" rotWithShape="1">
            <a:gsLst>
              <a:gs pos="0">
                <a:srgbClr val="6B8E8E"/>
              </a:gs>
              <a:gs pos="100000">
                <a:srgbClr val="6B8E8E">
                  <a:alpha val="90000"/>
                </a:srgbClr>
              </a:gs>
            </a:gsLst>
            <a:lin ang="2700000" scaled="1"/>
          </a:gra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19850" y="18669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543675" y="201930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105650" y="1981200"/>
            <a:ext cx="31623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Supports Patient Safety &amp; Quality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419850" y="2552700"/>
            <a:ext cx="523875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Effective teamwork directly </a:t>
            </a:r>
            <a:r>
              <a:rPr lang="en-US" sz="1200" b="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supports patient safety</a:t>
            </a: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enhances the </a:t>
            </a:r>
            <a:r>
              <a:rPr lang="en-US" sz="1200" b="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quality of care</a:t>
            </a: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Through clear communication, shared responsibility, and collaborative problem-solving, teams create safer environments and achieve better outcomes for patients and service users.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90524" y="3971925"/>
            <a:ext cx="11420475" cy="1885950"/>
          </a:xfrm>
          <a:custGeom>
            <a:avLst/>
            <a:gdLst/>
            <a:ahLst/>
            <a:cxnLst/>
            <a:rect l="l" t="t" r="r" b="b"/>
            <a:pathLst>
              <a:path w="11410950" h="1885950">
                <a:moveTo>
                  <a:pt x="152404" y="0"/>
                </a:moveTo>
                <a:lnTo>
                  <a:pt x="11258546" y="0"/>
                </a:lnTo>
                <a:cubicBezTo>
                  <a:pt x="11342717" y="0"/>
                  <a:pt x="11410950" y="68233"/>
                  <a:pt x="11410950" y="152404"/>
                </a:cubicBezTo>
                <a:lnTo>
                  <a:pt x="11410950" y="1733546"/>
                </a:lnTo>
                <a:cubicBezTo>
                  <a:pt x="11410950" y="1817717"/>
                  <a:pt x="11342717" y="1885950"/>
                  <a:pt x="11258546" y="1885950"/>
                </a:cubicBezTo>
                <a:lnTo>
                  <a:pt x="152404" y="1885950"/>
                </a:lnTo>
                <a:cubicBezTo>
                  <a:pt x="68233" y="1885950"/>
                  <a:pt x="0" y="1817717"/>
                  <a:pt x="0" y="1733546"/>
                </a:cubicBezTo>
                <a:lnTo>
                  <a:pt x="0" y="152404"/>
                </a:lnTo>
                <a:cubicBezTo>
                  <a:pt x="0" y="68290"/>
                  <a:pt x="68290" y="0"/>
                  <a:pt x="152404" y="0"/>
                </a:cubicBezTo>
                <a:close/>
              </a:path>
            </a:pathLst>
          </a:custGeom>
          <a:solidFill>
            <a:srgbClr val="FFFFFF"/>
          </a:solidFill>
          <a:ln w="25400">
            <a:solidFill>
              <a:srgbClr val="C89F6B"/>
            </a:solidFill>
            <a:prstDash val="solid"/>
          </a:ln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28650" y="421005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54856" y="4371975"/>
            <a:ext cx="361950" cy="285750"/>
          </a:xfrm>
          <a:custGeom>
            <a:avLst/>
            <a:gdLst/>
            <a:ahLst/>
            <a:cxnLst/>
            <a:rect l="l" t="t" r="r" b="b"/>
            <a:pathLst>
              <a:path w="361950" h="28575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428750" y="4210050"/>
            <a:ext cx="10248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Important for My Future Career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428750" y="4629150"/>
            <a:ext cx="102108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Understanding teamwork dynamics, developing self-awareness, and practicing collaborative skills are </a:t>
            </a:r>
            <a:r>
              <a:rPr lang="en-US" sz="1200" b="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crucial for my future career</a:t>
            </a:r>
            <a:r>
              <a:rPr lang="en-US" sz="1200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in health and social care. These competencies will enable me to contribute effectively to multidisciplinary teams, provide high-quality patient-centered care, and continuously grow as a professional. Investing in teamwork skills now prepares me to meet the challenges and opportunities of collaborative practice in my professional journey.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2717501" y="6185140"/>
            <a:ext cx="1857375" cy="495300"/>
          </a:xfrm>
          <a:custGeom>
            <a:avLst/>
            <a:gdLst/>
            <a:ahLst/>
            <a:cxnLst/>
            <a:rect l="l" t="t" r="r" b="b"/>
            <a:pathLst>
              <a:path w="1857375" h="495300">
                <a:moveTo>
                  <a:pt x="247650" y="0"/>
                </a:moveTo>
                <a:lnTo>
                  <a:pt x="1609725" y="0"/>
                </a:lnTo>
                <a:cubicBezTo>
                  <a:pt x="1746407" y="0"/>
                  <a:pt x="1857375" y="110968"/>
                  <a:pt x="1857375" y="247650"/>
                </a:cubicBezTo>
                <a:lnTo>
                  <a:pt x="1857375" y="247650"/>
                </a:lnTo>
                <a:cubicBezTo>
                  <a:pt x="1857375" y="384332"/>
                  <a:pt x="1746407" y="495300"/>
                  <a:pt x="160972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2A6F6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2953246" y="634365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42875" y="7144"/>
                </a:moveTo>
                <a:cubicBezTo>
                  <a:pt x="168503" y="7144"/>
                  <a:pt x="189309" y="27950"/>
                  <a:pt x="189309" y="53578"/>
                </a:cubicBezTo>
                <a:cubicBezTo>
                  <a:pt x="189309" y="79206"/>
                  <a:pt x="168503" y="100013"/>
                  <a:pt x="142875" y="100013"/>
                </a:cubicBezTo>
                <a:cubicBezTo>
                  <a:pt x="117247" y="100013"/>
                  <a:pt x="96441" y="79206"/>
                  <a:pt x="96441" y="53578"/>
                </a:cubicBezTo>
                <a:cubicBezTo>
                  <a:pt x="96441" y="27950"/>
                  <a:pt x="117247" y="7144"/>
                  <a:pt x="142875" y="7144"/>
                </a:cubicBezTo>
                <a:close/>
                <a:moveTo>
                  <a:pt x="42863" y="39291"/>
                </a:moveTo>
                <a:cubicBezTo>
                  <a:pt x="60605" y="39291"/>
                  <a:pt x="75009" y="53695"/>
                  <a:pt x="75009" y="71438"/>
                </a:cubicBezTo>
                <a:cubicBezTo>
                  <a:pt x="75009" y="89180"/>
                  <a:pt x="60605" y="103584"/>
                  <a:pt x="42863" y="103584"/>
                </a:cubicBezTo>
                <a:cubicBezTo>
                  <a:pt x="25120" y="103584"/>
                  <a:pt x="10716" y="89180"/>
                  <a:pt x="10716" y="71438"/>
                </a:cubicBezTo>
                <a:cubicBezTo>
                  <a:pt x="10716" y="53695"/>
                  <a:pt x="25120" y="39291"/>
                  <a:pt x="42862" y="39291"/>
                </a:cubicBezTo>
                <a:close/>
                <a:moveTo>
                  <a:pt x="0" y="185738"/>
                </a:moveTo>
                <a:cubicBezTo>
                  <a:pt x="0" y="154171"/>
                  <a:pt x="25584" y="128588"/>
                  <a:pt x="57150" y="128588"/>
                </a:cubicBezTo>
                <a:cubicBezTo>
                  <a:pt x="62865" y="128588"/>
                  <a:pt x="68401" y="129436"/>
                  <a:pt x="73625" y="130999"/>
                </a:cubicBezTo>
                <a:cubicBezTo>
                  <a:pt x="58936" y="147429"/>
                  <a:pt x="50006" y="169128"/>
                  <a:pt x="50006" y="192881"/>
                </a:cubicBezTo>
                <a:lnTo>
                  <a:pt x="50006" y="200025"/>
                </a:lnTo>
                <a:cubicBezTo>
                  <a:pt x="50006" y="205115"/>
                  <a:pt x="51078" y="209937"/>
                  <a:pt x="52998" y="214313"/>
                </a:cubicBezTo>
                <a:lnTo>
                  <a:pt x="14288" y="214313"/>
                </a:lnTo>
                <a:cubicBezTo>
                  <a:pt x="6385" y="214313"/>
                  <a:pt x="0" y="207928"/>
                  <a:pt x="0" y="200025"/>
                </a:cubicBezTo>
                <a:lnTo>
                  <a:pt x="0" y="185738"/>
                </a:lnTo>
                <a:close/>
                <a:moveTo>
                  <a:pt x="232752" y="214313"/>
                </a:moveTo>
                <a:cubicBezTo>
                  <a:pt x="234672" y="209937"/>
                  <a:pt x="235744" y="205115"/>
                  <a:pt x="235744" y="200025"/>
                </a:cubicBezTo>
                <a:lnTo>
                  <a:pt x="235744" y="192881"/>
                </a:lnTo>
                <a:cubicBezTo>
                  <a:pt x="235744" y="169128"/>
                  <a:pt x="226814" y="147429"/>
                  <a:pt x="212125" y="130999"/>
                </a:cubicBezTo>
                <a:cubicBezTo>
                  <a:pt x="217349" y="129436"/>
                  <a:pt x="222885" y="128588"/>
                  <a:pt x="228600" y="128588"/>
                </a:cubicBezTo>
                <a:cubicBezTo>
                  <a:pt x="260166" y="128588"/>
                  <a:pt x="285750" y="154171"/>
                  <a:pt x="285750" y="185738"/>
                </a:cubicBezTo>
                <a:lnTo>
                  <a:pt x="285750" y="200025"/>
                </a:lnTo>
                <a:cubicBezTo>
                  <a:pt x="285750" y="207928"/>
                  <a:pt x="279365" y="214313"/>
                  <a:pt x="271463" y="214313"/>
                </a:cubicBezTo>
                <a:lnTo>
                  <a:pt x="232752" y="214313"/>
                </a:lnTo>
                <a:close/>
                <a:moveTo>
                  <a:pt x="210741" y="71438"/>
                </a:moveTo>
                <a:cubicBezTo>
                  <a:pt x="210741" y="53695"/>
                  <a:pt x="225145" y="39291"/>
                  <a:pt x="242888" y="39291"/>
                </a:cubicBezTo>
                <a:cubicBezTo>
                  <a:pt x="260630" y="39291"/>
                  <a:pt x="275034" y="53695"/>
                  <a:pt x="275034" y="71437"/>
                </a:cubicBezTo>
                <a:cubicBezTo>
                  <a:pt x="275034" y="89180"/>
                  <a:pt x="260630" y="103584"/>
                  <a:pt x="242888" y="103584"/>
                </a:cubicBezTo>
                <a:cubicBezTo>
                  <a:pt x="225145" y="103584"/>
                  <a:pt x="210741" y="89180"/>
                  <a:pt x="210741" y="71438"/>
                </a:cubicBezTo>
                <a:close/>
                <a:moveTo>
                  <a:pt x="71438" y="192881"/>
                </a:moveTo>
                <a:cubicBezTo>
                  <a:pt x="71438" y="153412"/>
                  <a:pt x="103406" y="121444"/>
                  <a:pt x="142875" y="121444"/>
                </a:cubicBezTo>
                <a:cubicBezTo>
                  <a:pt x="182344" y="121444"/>
                  <a:pt x="214313" y="153412"/>
                  <a:pt x="214313" y="192881"/>
                </a:cubicBezTo>
                <a:lnTo>
                  <a:pt x="214313" y="200025"/>
                </a:lnTo>
                <a:cubicBezTo>
                  <a:pt x="214313" y="207928"/>
                  <a:pt x="207928" y="214313"/>
                  <a:pt x="200025" y="214313"/>
                </a:cubicBezTo>
                <a:lnTo>
                  <a:pt x="85725" y="214313"/>
                </a:lnTo>
                <a:cubicBezTo>
                  <a:pt x="77822" y="214313"/>
                  <a:pt x="71438" y="207928"/>
                  <a:pt x="71438" y="200025"/>
                </a:cubicBezTo>
                <a:lnTo>
                  <a:pt x="71438" y="192881"/>
                </a:ln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353296" y="6324600"/>
            <a:ext cx="10858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Collaboration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4807148" y="6210300"/>
            <a:ext cx="2124075" cy="495300"/>
          </a:xfrm>
          <a:custGeom>
            <a:avLst/>
            <a:gdLst/>
            <a:ahLst/>
            <a:cxnLst/>
            <a:rect l="l" t="t" r="r" b="b"/>
            <a:pathLst>
              <a:path w="2124075" h="495300">
                <a:moveTo>
                  <a:pt x="247650" y="0"/>
                </a:moveTo>
                <a:lnTo>
                  <a:pt x="1876425" y="0"/>
                </a:lnTo>
                <a:cubicBezTo>
                  <a:pt x="2013107" y="0"/>
                  <a:pt x="2124075" y="110968"/>
                  <a:pt x="2124075" y="247650"/>
                </a:cubicBezTo>
                <a:lnTo>
                  <a:pt x="2124075" y="247650"/>
                </a:lnTo>
                <a:cubicBezTo>
                  <a:pt x="2124075" y="384332"/>
                  <a:pt x="2013107" y="495300"/>
                  <a:pt x="187642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6B8E8E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5035748" y="634365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435798" y="6324600"/>
            <a:ext cx="13525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Patient-Centered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7163495" y="6210300"/>
            <a:ext cx="2305050" cy="495300"/>
          </a:xfrm>
          <a:custGeom>
            <a:avLst/>
            <a:gdLst/>
            <a:ahLst/>
            <a:cxnLst/>
            <a:rect l="l" t="t" r="r" b="b"/>
            <a:pathLst>
              <a:path w="2305050" h="495300">
                <a:moveTo>
                  <a:pt x="247650" y="0"/>
                </a:moveTo>
                <a:lnTo>
                  <a:pt x="2057400" y="0"/>
                </a:lnTo>
                <a:cubicBezTo>
                  <a:pt x="2194082" y="0"/>
                  <a:pt x="2305050" y="110968"/>
                  <a:pt x="2305050" y="247650"/>
                </a:cubicBezTo>
                <a:lnTo>
                  <a:pt x="2305050" y="247650"/>
                </a:lnTo>
                <a:cubicBezTo>
                  <a:pt x="2305050" y="384332"/>
                  <a:pt x="2194082" y="495300"/>
                  <a:pt x="2057400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C89F6B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7392095" y="634365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792145" y="6324600"/>
            <a:ext cx="1533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Continuous Growth</a:t>
            </a:r>
            <a:endParaRPr lang="en-US" sz="1600" dirty="0"/>
          </a:p>
        </p:txBody>
      </p:sp>
      <p:sp>
        <p:nvSpPr>
          <p:cNvPr id="29" name="Shape 5">
            <a:extLst>
              <a:ext uri="{FF2B5EF4-FFF2-40B4-BE49-F238E27FC236}">
                <a16:creationId xmlns:a16="http://schemas.microsoft.com/office/drawing/2014/main" id="{DC43C0C0-7A63-4626-5857-8F3D33770979}"/>
              </a:ext>
            </a:extLst>
          </p:cNvPr>
          <p:cNvSpPr/>
          <p:nvPr/>
        </p:nvSpPr>
        <p:spPr>
          <a:xfrm>
            <a:off x="738497" y="2019300"/>
            <a:ext cx="275606" cy="244983"/>
          </a:xfrm>
          <a:custGeom>
            <a:avLst/>
            <a:gdLst/>
            <a:ahLst/>
            <a:cxnLst/>
            <a:rect l="l" t="t" r="r" b="b"/>
            <a:pathLst>
              <a:path w="275606" h="244983">
                <a:moveTo>
                  <a:pt x="148090" y="-9043"/>
                </a:moveTo>
                <a:cubicBezTo>
                  <a:pt x="146129" y="-12871"/>
                  <a:pt x="142157" y="-15311"/>
                  <a:pt x="137851" y="-15311"/>
                </a:cubicBezTo>
                <a:cubicBezTo>
                  <a:pt x="133545" y="-15311"/>
                  <a:pt x="129573" y="-12871"/>
                  <a:pt x="127611" y="-9043"/>
                </a:cubicBezTo>
                <a:lnTo>
                  <a:pt x="92395" y="59954"/>
                </a:lnTo>
                <a:lnTo>
                  <a:pt x="15886" y="72107"/>
                </a:lnTo>
                <a:cubicBezTo>
                  <a:pt x="11627" y="72777"/>
                  <a:pt x="8086" y="75792"/>
                  <a:pt x="6747" y="79907"/>
                </a:cubicBezTo>
                <a:cubicBezTo>
                  <a:pt x="5407" y="84022"/>
                  <a:pt x="6507" y="88519"/>
                  <a:pt x="9522" y="91582"/>
                </a:cubicBezTo>
                <a:lnTo>
                  <a:pt x="64260" y="146368"/>
                </a:lnTo>
                <a:lnTo>
                  <a:pt x="52202" y="222877"/>
                </a:lnTo>
                <a:cubicBezTo>
                  <a:pt x="51533" y="227136"/>
                  <a:pt x="53303" y="231442"/>
                  <a:pt x="56796" y="233978"/>
                </a:cubicBezTo>
                <a:cubicBezTo>
                  <a:pt x="60289" y="236514"/>
                  <a:pt x="64882" y="236897"/>
                  <a:pt x="68758" y="234935"/>
                </a:cubicBezTo>
                <a:lnTo>
                  <a:pt x="137851" y="199814"/>
                </a:lnTo>
                <a:lnTo>
                  <a:pt x="206896" y="234935"/>
                </a:lnTo>
                <a:cubicBezTo>
                  <a:pt x="210724" y="236897"/>
                  <a:pt x="215365" y="236514"/>
                  <a:pt x="218858" y="233978"/>
                </a:cubicBezTo>
                <a:cubicBezTo>
                  <a:pt x="222351" y="231442"/>
                  <a:pt x="224121" y="227184"/>
                  <a:pt x="223452" y="222877"/>
                </a:cubicBezTo>
                <a:lnTo>
                  <a:pt x="211346" y="146368"/>
                </a:lnTo>
                <a:lnTo>
                  <a:pt x="266084" y="91582"/>
                </a:lnTo>
                <a:cubicBezTo>
                  <a:pt x="269147" y="88519"/>
                  <a:pt x="270199" y="84022"/>
                  <a:pt x="268860" y="79907"/>
                </a:cubicBezTo>
                <a:cubicBezTo>
                  <a:pt x="267520" y="75792"/>
                  <a:pt x="264027" y="72777"/>
                  <a:pt x="259721" y="72107"/>
                </a:cubicBezTo>
                <a:lnTo>
                  <a:pt x="183259" y="59954"/>
                </a:lnTo>
                <a:lnTo>
                  <a:pt x="148090" y="-9043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10">
            <a:extLst>
              <a:ext uri="{FF2B5EF4-FFF2-40B4-BE49-F238E27FC236}">
                <a16:creationId xmlns:a16="http://schemas.microsoft.com/office/drawing/2014/main" id="{3FCDAD0B-7D6F-1AED-5727-204AEECBCD55}"/>
              </a:ext>
            </a:extLst>
          </p:cNvPr>
          <p:cNvSpPr/>
          <p:nvPr/>
        </p:nvSpPr>
        <p:spPr>
          <a:xfrm>
            <a:off x="6576287" y="2019300"/>
            <a:ext cx="195987" cy="228600"/>
          </a:xfrm>
          <a:custGeom>
            <a:avLst/>
            <a:gdLst/>
            <a:ahLst/>
            <a:cxnLst/>
            <a:rect l="l" t="t" r="r" b="b"/>
            <a:pathLst>
              <a:path w="195987" h="195987">
                <a:moveTo>
                  <a:pt x="97993" y="0"/>
                </a:moveTo>
                <a:cubicBezTo>
                  <a:pt x="99754" y="0"/>
                  <a:pt x="101515" y="383"/>
                  <a:pt x="103123" y="1110"/>
                </a:cubicBezTo>
                <a:lnTo>
                  <a:pt x="175240" y="31695"/>
                </a:lnTo>
                <a:cubicBezTo>
                  <a:pt x="183661" y="35255"/>
                  <a:pt x="189939" y="43561"/>
                  <a:pt x="189900" y="53590"/>
                </a:cubicBezTo>
                <a:cubicBezTo>
                  <a:pt x="189709" y="91562"/>
                  <a:pt x="174091" y="161038"/>
                  <a:pt x="108137" y="192618"/>
                </a:cubicBezTo>
                <a:cubicBezTo>
                  <a:pt x="101745" y="195680"/>
                  <a:pt x="94319" y="195680"/>
                  <a:pt x="87926" y="192618"/>
                </a:cubicBezTo>
                <a:cubicBezTo>
                  <a:pt x="21934" y="161038"/>
                  <a:pt x="6354" y="91562"/>
                  <a:pt x="6163" y="53590"/>
                </a:cubicBezTo>
                <a:cubicBezTo>
                  <a:pt x="6125" y="43561"/>
                  <a:pt x="12402" y="35255"/>
                  <a:pt x="20824" y="31695"/>
                </a:cubicBezTo>
                <a:lnTo>
                  <a:pt x="92902" y="1110"/>
                </a:lnTo>
                <a:cubicBezTo>
                  <a:pt x="94510" y="383"/>
                  <a:pt x="96232" y="0"/>
                  <a:pt x="97993" y="0"/>
                </a:cubicBezTo>
                <a:close/>
                <a:moveTo>
                  <a:pt x="97993" y="25570"/>
                </a:moveTo>
                <a:lnTo>
                  <a:pt x="97993" y="170302"/>
                </a:lnTo>
                <a:cubicBezTo>
                  <a:pt x="150818" y="144732"/>
                  <a:pt x="165019" y="88079"/>
                  <a:pt x="165364" y="54164"/>
                </a:cubicBezTo>
                <a:lnTo>
                  <a:pt x="97993" y="25608"/>
                </a:lnTo>
                <a:lnTo>
                  <a:pt x="97993" y="25608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0">
            <a:extLst>
              <a:ext uri="{FF2B5EF4-FFF2-40B4-BE49-F238E27FC236}">
                <a16:creationId xmlns:a16="http://schemas.microsoft.com/office/drawing/2014/main" id="{E041A60F-FA41-C8C5-600E-7170E849D5FC}"/>
              </a:ext>
            </a:extLst>
          </p:cNvPr>
          <p:cNvSpPr/>
          <p:nvPr/>
        </p:nvSpPr>
        <p:spPr>
          <a:xfrm>
            <a:off x="842798" y="4416856"/>
            <a:ext cx="195987" cy="195987"/>
          </a:xfrm>
          <a:custGeom>
            <a:avLst/>
            <a:gdLst/>
            <a:ahLst/>
            <a:cxnLst/>
            <a:rect l="l" t="t" r="r" b="b"/>
            <a:pathLst>
              <a:path w="195987" h="195987">
                <a:moveTo>
                  <a:pt x="76557" y="18374"/>
                </a:moveTo>
                <a:lnTo>
                  <a:pt x="119429" y="18374"/>
                </a:lnTo>
                <a:cubicBezTo>
                  <a:pt x="121114" y="18374"/>
                  <a:pt x="122492" y="19752"/>
                  <a:pt x="122492" y="21436"/>
                </a:cubicBezTo>
                <a:lnTo>
                  <a:pt x="122492" y="36747"/>
                </a:lnTo>
                <a:lnTo>
                  <a:pt x="73495" y="36747"/>
                </a:lnTo>
                <a:lnTo>
                  <a:pt x="73495" y="21436"/>
                </a:lnTo>
                <a:cubicBezTo>
                  <a:pt x="73495" y="19752"/>
                  <a:pt x="74873" y="18374"/>
                  <a:pt x="76557" y="18374"/>
                </a:cubicBezTo>
                <a:close/>
                <a:moveTo>
                  <a:pt x="55121" y="21436"/>
                </a:moveTo>
                <a:lnTo>
                  <a:pt x="55121" y="36747"/>
                </a:lnTo>
                <a:lnTo>
                  <a:pt x="24498" y="36747"/>
                </a:lnTo>
                <a:cubicBezTo>
                  <a:pt x="10986" y="36747"/>
                  <a:pt x="0" y="47733"/>
                  <a:pt x="0" y="61246"/>
                </a:cubicBezTo>
                <a:lnTo>
                  <a:pt x="0" y="97993"/>
                </a:lnTo>
                <a:lnTo>
                  <a:pt x="195987" y="97993"/>
                </a:lnTo>
                <a:lnTo>
                  <a:pt x="195987" y="61246"/>
                </a:lnTo>
                <a:cubicBezTo>
                  <a:pt x="195987" y="47733"/>
                  <a:pt x="185001" y="36747"/>
                  <a:pt x="171488" y="36747"/>
                </a:cubicBezTo>
                <a:lnTo>
                  <a:pt x="140865" y="36747"/>
                </a:lnTo>
                <a:lnTo>
                  <a:pt x="140865" y="21436"/>
                </a:lnTo>
                <a:cubicBezTo>
                  <a:pt x="140865" y="9608"/>
                  <a:pt x="131257" y="0"/>
                  <a:pt x="119429" y="0"/>
                </a:cubicBezTo>
                <a:lnTo>
                  <a:pt x="76557" y="0"/>
                </a:lnTo>
                <a:cubicBezTo>
                  <a:pt x="64729" y="0"/>
                  <a:pt x="55121" y="9608"/>
                  <a:pt x="55121" y="21436"/>
                </a:cubicBezTo>
                <a:close/>
                <a:moveTo>
                  <a:pt x="195987" y="116367"/>
                </a:moveTo>
                <a:lnTo>
                  <a:pt x="122492" y="116367"/>
                </a:lnTo>
                <a:lnTo>
                  <a:pt x="122492" y="122492"/>
                </a:lnTo>
                <a:cubicBezTo>
                  <a:pt x="122492" y="129267"/>
                  <a:pt x="117018" y="134741"/>
                  <a:pt x="110242" y="134741"/>
                </a:cubicBezTo>
                <a:lnTo>
                  <a:pt x="85744" y="134741"/>
                </a:lnTo>
                <a:cubicBezTo>
                  <a:pt x="78969" y="134741"/>
                  <a:pt x="73495" y="129267"/>
                  <a:pt x="73495" y="122492"/>
                </a:cubicBezTo>
                <a:lnTo>
                  <a:pt x="73495" y="116367"/>
                </a:lnTo>
                <a:lnTo>
                  <a:pt x="0" y="116367"/>
                </a:lnTo>
                <a:lnTo>
                  <a:pt x="0" y="159239"/>
                </a:lnTo>
                <a:cubicBezTo>
                  <a:pt x="0" y="172751"/>
                  <a:pt x="10986" y="183737"/>
                  <a:pt x="24498" y="183737"/>
                </a:cubicBezTo>
                <a:lnTo>
                  <a:pt x="171488" y="183737"/>
                </a:lnTo>
                <a:cubicBezTo>
                  <a:pt x="185001" y="183737"/>
                  <a:pt x="195987" y="172751"/>
                  <a:pt x="195987" y="159239"/>
                </a:cubicBezTo>
                <a:lnTo>
                  <a:pt x="195987" y="116367"/>
                </a:ln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ACADEMIC SOURCES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58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81000" y="1181100"/>
            <a:ext cx="115157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2C3A3A">
                    <a:alpha val="7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Harvard Referencing Style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81000" y="1600200"/>
            <a:ext cx="762000" cy="38100"/>
          </a:xfrm>
          <a:custGeom>
            <a:avLst/>
            <a:gdLst/>
            <a:ahLst/>
            <a:cxnLst/>
            <a:rect l="l" t="t" r="r" b="b"/>
            <a:pathLst>
              <a:path w="762000" h="38100">
                <a:moveTo>
                  <a:pt x="0" y="0"/>
                </a:moveTo>
                <a:lnTo>
                  <a:pt x="762000" y="0"/>
                </a:lnTo>
                <a:lnTo>
                  <a:pt x="762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00050" y="1943100"/>
            <a:ext cx="11410950" cy="952500"/>
          </a:xfrm>
          <a:custGeom>
            <a:avLst/>
            <a:gdLst/>
            <a:ahLst/>
            <a:cxnLst/>
            <a:rect l="l" t="t" r="r" b="b"/>
            <a:pathLst>
              <a:path w="11410950" h="952500">
                <a:moveTo>
                  <a:pt x="38100" y="0"/>
                </a:moveTo>
                <a:lnTo>
                  <a:pt x="11296650" y="0"/>
                </a:lnTo>
                <a:cubicBezTo>
                  <a:pt x="11359734" y="0"/>
                  <a:pt x="11410950" y="51216"/>
                  <a:pt x="11410950" y="114300"/>
                </a:cubicBezTo>
                <a:lnTo>
                  <a:pt x="11410950" y="838200"/>
                </a:lnTo>
                <a:cubicBezTo>
                  <a:pt x="11410950" y="901284"/>
                  <a:pt x="11359734" y="952500"/>
                  <a:pt x="11296650" y="952500"/>
                </a:cubicBez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00050" y="1943100"/>
            <a:ext cx="38100" cy="952500"/>
          </a:xfrm>
          <a:custGeom>
            <a:avLst/>
            <a:gdLst/>
            <a:ahLst/>
            <a:cxnLst/>
            <a:rect l="l" t="t" r="r" b="b"/>
            <a:pathLst>
              <a:path w="38100" h="952500">
                <a:moveTo>
                  <a:pt x="38100" y="0"/>
                </a:moveTo>
                <a:lnTo>
                  <a:pt x="38100" y="0"/>
                </a:lnTo>
                <a:lnTo>
                  <a:pt x="38100" y="952500"/>
                </a:ln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7700" y="2171700"/>
            <a:ext cx="110109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O’Daniel, M., Rosenstein, A.H., 2008. Professional communication and team collaboration, in: Hughes, R.G. (Ed.), Patient Safety and Quality: An Evidence-Based Handbook for Nurses. Agency for Healthcare Research and Quality, Rockville.</a:t>
            </a:r>
            <a:endParaRPr lang="en-US" sz="1400" dirty="0">
              <a:latin typeface="Quattrocento Sans" panose="020B0502050000020003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00050" y="3124200"/>
            <a:ext cx="11410950" cy="704850"/>
          </a:xfrm>
          <a:custGeom>
            <a:avLst/>
            <a:gdLst/>
            <a:ahLst/>
            <a:cxnLst/>
            <a:rect l="l" t="t" r="r" b="b"/>
            <a:pathLst>
              <a:path w="11410950" h="704850">
                <a:moveTo>
                  <a:pt x="38100" y="0"/>
                </a:moveTo>
                <a:lnTo>
                  <a:pt x="11296652" y="0"/>
                </a:lnTo>
                <a:cubicBezTo>
                  <a:pt x="11359777" y="0"/>
                  <a:pt x="11410950" y="51173"/>
                  <a:pt x="11410950" y="114298"/>
                </a:cubicBezTo>
                <a:lnTo>
                  <a:pt x="11410950" y="590552"/>
                </a:lnTo>
                <a:cubicBezTo>
                  <a:pt x="11410950" y="653677"/>
                  <a:pt x="11359777" y="704850"/>
                  <a:pt x="11296652" y="704850"/>
                </a:cubicBez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00050" y="3124200"/>
            <a:ext cx="38100" cy="704850"/>
          </a:xfrm>
          <a:custGeom>
            <a:avLst/>
            <a:gdLst/>
            <a:ahLst/>
            <a:cxnLst/>
            <a:rect l="l" t="t" r="r" b="b"/>
            <a:pathLst>
              <a:path w="38100" h="704850">
                <a:moveTo>
                  <a:pt x="38100" y="0"/>
                </a:moveTo>
                <a:lnTo>
                  <a:pt x="38100" y="0"/>
                </a:lnTo>
                <a:lnTo>
                  <a:pt x="38100" y="704850"/>
                </a:ln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7700" y="3352800"/>
            <a:ext cx="110109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Tuckman, B.W., 1965. Developmental sequence in small groups. Psychol. Bull. 63, 384–399</a:t>
            </a:r>
            <a:r>
              <a:rPr lang="en-GB" sz="1400" dirty="0"/>
              <a:t>.</a:t>
            </a:r>
            <a:endParaRPr lang="en-GB" dirty="0"/>
          </a:p>
        </p:txBody>
      </p:sp>
      <p:sp>
        <p:nvSpPr>
          <p:cNvPr id="12" name="Shape 10"/>
          <p:cNvSpPr/>
          <p:nvPr/>
        </p:nvSpPr>
        <p:spPr>
          <a:xfrm>
            <a:off x="400050" y="4057650"/>
            <a:ext cx="11410950" cy="952500"/>
          </a:xfrm>
          <a:custGeom>
            <a:avLst/>
            <a:gdLst/>
            <a:ahLst/>
            <a:cxnLst/>
            <a:rect l="l" t="t" r="r" b="b"/>
            <a:pathLst>
              <a:path w="11410950" h="952500">
                <a:moveTo>
                  <a:pt x="38100" y="0"/>
                </a:moveTo>
                <a:lnTo>
                  <a:pt x="11296650" y="0"/>
                </a:lnTo>
                <a:cubicBezTo>
                  <a:pt x="11359734" y="0"/>
                  <a:pt x="11410950" y="51216"/>
                  <a:pt x="11410950" y="114300"/>
                </a:cubicBezTo>
                <a:lnTo>
                  <a:pt x="11410950" y="838200"/>
                </a:lnTo>
                <a:cubicBezTo>
                  <a:pt x="11410950" y="901284"/>
                  <a:pt x="11359734" y="952500"/>
                  <a:pt x="11296650" y="952500"/>
                </a:cubicBez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00050" y="4057650"/>
            <a:ext cx="38100" cy="952500"/>
          </a:xfrm>
          <a:custGeom>
            <a:avLst/>
            <a:gdLst/>
            <a:ahLst/>
            <a:cxnLst/>
            <a:rect l="l" t="t" r="r" b="b"/>
            <a:pathLst>
              <a:path w="38100" h="952500">
                <a:moveTo>
                  <a:pt x="38100" y="0"/>
                </a:moveTo>
                <a:lnTo>
                  <a:pt x="38100" y="0"/>
                </a:lnTo>
                <a:lnTo>
                  <a:pt x="38100" y="952500"/>
                </a:ln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7700" y="4286250"/>
            <a:ext cx="110109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West, M.A., </a:t>
            </a:r>
            <a:r>
              <a:rPr lang="en-GB" sz="1400" dirty="0" err="1">
                <a:latin typeface="Quattrocento Sans" panose="020B0502050000020003" pitchFamily="34" charset="0"/>
              </a:rPr>
              <a:t>Lyubovnikova</a:t>
            </a:r>
            <a:r>
              <a:rPr lang="en-GB" sz="1400" dirty="0">
                <a:latin typeface="Quattrocento Sans" panose="020B0502050000020003" pitchFamily="34" charset="0"/>
              </a:rPr>
              <a:t>, J., Eckert, R., Denis, J.-L., 2014. Collective leadership for cultures of high quality health care. Journal of Organizational Effectiveness 1, 240–260.</a:t>
            </a:r>
          </a:p>
        </p:txBody>
      </p:sp>
      <p:sp>
        <p:nvSpPr>
          <p:cNvPr id="15" name="Shape 13"/>
          <p:cNvSpPr/>
          <p:nvPr/>
        </p:nvSpPr>
        <p:spPr>
          <a:xfrm>
            <a:off x="400050" y="5238750"/>
            <a:ext cx="11410950" cy="704850"/>
          </a:xfrm>
          <a:custGeom>
            <a:avLst/>
            <a:gdLst/>
            <a:ahLst/>
            <a:cxnLst/>
            <a:rect l="l" t="t" r="r" b="b"/>
            <a:pathLst>
              <a:path w="11410950" h="704850">
                <a:moveTo>
                  <a:pt x="38100" y="0"/>
                </a:moveTo>
                <a:lnTo>
                  <a:pt x="11296652" y="0"/>
                </a:lnTo>
                <a:cubicBezTo>
                  <a:pt x="11359777" y="0"/>
                  <a:pt x="11410950" y="51173"/>
                  <a:pt x="11410950" y="114298"/>
                </a:cubicBezTo>
                <a:lnTo>
                  <a:pt x="11410950" y="590552"/>
                </a:lnTo>
                <a:cubicBezTo>
                  <a:pt x="11410950" y="653677"/>
                  <a:pt x="11359777" y="704850"/>
                  <a:pt x="11296652" y="704850"/>
                </a:cubicBez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00050" y="5238750"/>
            <a:ext cx="38100" cy="704850"/>
          </a:xfrm>
          <a:custGeom>
            <a:avLst/>
            <a:gdLst/>
            <a:ahLst/>
            <a:cxnLst/>
            <a:rect l="l" t="t" r="r" b="b"/>
            <a:pathLst>
              <a:path w="38100" h="704850">
                <a:moveTo>
                  <a:pt x="38100" y="0"/>
                </a:moveTo>
                <a:lnTo>
                  <a:pt x="38100" y="0"/>
                </a:lnTo>
                <a:lnTo>
                  <a:pt x="38100" y="704850"/>
                </a:ln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7700" y="5467350"/>
            <a:ext cx="110109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Organization, W.H., 2010. Framework for action on interprofessional education and collaborative practice. WHO, Geneva.</a:t>
            </a:r>
          </a:p>
        </p:txBody>
      </p:sp>
      <p:sp>
        <p:nvSpPr>
          <p:cNvPr id="18" name="Shape 16"/>
          <p:cNvSpPr/>
          <p:nvPr/>
        </p:nvSpPr>
        <p:spPr>
          <a:xfrm>
            <a:off x="381000" y="6175375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81000" y="6407153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566897" y="6330953"/>
            <a:ext cx="12477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050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Module: LCHS4009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0566897" y="6521453"/>
            <a:ext cx="12477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1050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Presenter: Esrath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1138</Words>
  <Application>Microsoft Office PowerPoint</Application>
  <PresentationFormat>Widescreen</PresentationFormat>
  <Paragraphs>128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Liter</vt:lpstr>
      <vt:lpstr>Arial</vt:lpstr>
      <vt:lpstr>Quattrocento Sans</vt:lpstr>
      <vt:lpstr>Oranienbaum</vt:lpstr>
      <vt:lpstr>Unna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in Health and Social Care</dc:title>
  <dc:subject>Working in Teams in Health and Social Care</dc:subject>
  <dc:creator>Kimi</dc:creator>
  <cp:lastModifiedBy>Esrath Jani (2437565)</cp:lastModifiedBy>
  <cp:revision>1</cp:revision>
  <dcterms:created xsi:type="dcterms:W3CDTF">2026-02-07T03:59:43Z</dcterms:created>
  <dcterms:modified xsi:type="dcterms:W3CDTF">2026-02-11T21:56:08Z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{"Label":"Working in Teams in Health and Social Care","ContentProducer":"001191110108MACG2KBH8F10000","ProduceID":"19c362eb-4b42-8961-8000-000027d3deef","ReservedCode1":"","ContentPropagator":"001191110108MACG2KBH8F20000","PropagateID":"19c362eb-4b42-8961-8000-000027d3deef","ReservedCode2":""}</vt:lpwstr>
  </property>
</Properties>
</file>